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2"/>
  </p:notesMasterIdLst>
  <p:sldIdLst>
    <p:sldId id="510" r:id="rId2"/>
    <p:sldId id="511" r:id="rId3"/>
    <p:sldId id="340" r:id="rId4"/>
    <p:sldId id="470" r:id="rId5"/>
    <p:sldId id="352" r:id="rId6"/>
    <p:sldId id="344" r:id="rId7"/>
    <p:sldId id="342" r:id="rId8"/>
    <p:sldId id="343" r:id="rId9"/>
    <p:sldId id="357" r:id="rId10"/>
    <p:sldId id="358" r:id="rId11"/>
    <p:sldId id="348" r:id="rId12"/>
    <p:sldId id="359" r:id="rId13"/>
    <p:sldId id="360" r:id="rId14"/>
    <p:sldId id="361" r:id="rId15"/>
    <p:sldId id="362" r:id="rId16"/>
    <p:sldId id="469" r:id="rId17"/>
    <p:sldId id="471" r:id="rId18"/>
    <p:sldId id="472" r:id="rId19"/>
    <p:sldId id="268" r:id="rId20"/>
    <p:sldId id="266" r:id="rId21"/>
    <p:sldId id="265" r:id="rId22"/>
    <p:sldId id="267" r:id="rId23"/>
    <p:sldId id="269" r:id="rId24"/>
    <p:sldId id="270" r:id="rId25"/>
    <p:sldId id="351" r:id="rId26"/>
    <p:sldId id="468" r:id="rId27"/>
    <p:sldId id="349" r:id="rId28"/>
    <p:sldId id="350" r:id="rId29"/>
    <p:sldId id="462" r:id="rId30"/>
    <p:sldId id="463" r:id="rId31"/>
    <p:sldId id="461"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3" r:id="rId52"/>
    <p:sldId id="494" r:id="rId53"/>
    <p:sldId id="495" r:id="rId54"/>
    <p:sldId id="496" r:id="rId55"/>
    <p:sldId id="497" r:id="rId56"/>
    <p:sldId id="498" r:id="rId57"/>
    <p:sldId id="499" r:id="rId58"/>
    <p:sldId id="500" r:id="rId59"/>
    <p:sldId id="501" r:id="rId60"/>
    <p:sldId id="502" r:id="rId61"/>
    <p:sldId id="503" r:id="rId62"/>
    <p:sldId id="504" r:id="rId63"/>
    <p:sldId id="505" r:id="rId64"/>
    <p:sldId id="506" r:id="rId65"/>
    <p:sldId id="507" r:id="rId66"/>
    <p:sldId id="508" r:id="rId67"/>
    <p:sldId id="509"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2" r:id="rId95"/>
    <p:sldId id="403" r:id="rId96"/>
    <p:sldId id="404" r:id="rId97"/>
    <p:sldId id="405" r:id="rId98"/>
    <p:sldId id="406" r:id="rId99"/>
    <p:sldId id="407" r:id="rId100"/>
    <p:sldId id="409" r:id="rId101"/>
    <p:sldId id="410" r:id="rId102"/>
    <p:sldId id="411" r:id="rId103"/>
    <p:sldId id="412" r:id="rId104"/>
    <p:sldId id="464" r:id="rId105"/>
    <p:sldId id="465" r:id="rId106"/>
    <p:sldId id="414" r:id="rId107"/>
    <p:sldId id="415" r:id="rId108"/>
    <p:sldId id="416" r:id="rId109"/>
    <p:sldId id="417" r:id="rId110"/>
    <p:sldId id="418" r:id="rId111"/>
    <p:sldId id="419" r:id="rId112"/>
    <p:sldId id="467" r:id="rId113"/>
    <p:sldId id="421" r:id="rId114"/>
    <p:sldId id="422" r:id="rId115"/>
    <p:sldId id="423" r:id="rId116"/>
    <p:sldId id="424" r:id="rId117"/>
    <p:sldId id="425" r:id="rId118"/>
    <p:sldId id="426" r:id="rId119"/>
    <p:sldId id="427" r:id="rId120"/>
    <p:sldId id="513" r:id="rId1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3073" autoAdjust="0"/>
  </p:normalViewPr>
  <p:slideViewPr>
    <p:cSldViewPr snapToGrid="0" snapToObjects="1">
      <p:cViewPr>
        <p:scale>
          <a:sx n="70" d="100"/>
          <a:sy n="70" d="100"/>
        </p:scale>
        <p:origin x="-5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4616E5B-039F-49FB-8CDD-8A273F7CFC06}" type="datetimeFigureOut">
              <a:rPr lang="en-CA"/>
              <a:pPr>
                <a:defRPr/>
              </a:pPr>
              <a:t>16/03/2012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1CBED549-4FC8-4C0D-8120-2D15121C972B}" type="slidenum">
              <a:rPr lang="en-CA"/>
              <a:pPr>
                <a:defRPr/>
              </a:pPr>
              <a:t>‹#›</a:t>
            </a:fld>
            <a:endParaRPr lang="en-CA"/>
          </a:p>
        </p:txBody>
      </p:sp>
    </p:spTree>
    <p:extLst>
      <p:ext uri="{BB962C8B-B14F-4D97-AF65-F5344CB8AC3E}">
        <p14:creationId xmlns:p14="http://schemas.microsoft.com/office/powerpoint/2010/main" val="21769532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ikinvest.com/wiki/Bank_of_America_(BAC)"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wikinvest.com/wiki/J_P_Morgan_Chase_(JPM)" TargetMode="External"/><Relationship Id="rId4" Type="http://schemas.openxmlformats.org/officeDocument/2006/relationships/hyperlink" Target="http://www.wikinvest.com/wiki/Deutsche_Bank_AG_(DB)"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wikinvest.com/wiki/Dilution" TargetMode="External"/><Relationship Id="rId3" Type="http://schemas.openxmlformats.org/officeDocument/2006/relationships/hyperlink" Target="http://www.wikinvest.com/wiki/Troubled_Assets_Relief_Program_(TARP)" TargetMode="External"/><Relationship Id="rId7" Type="http://schemas.openxmlformats.org/officeDocument/2006/relationships/hyperlink" Target="http://www.wikinvest.com/wiki/Federal_Deposit_Insurance_Corporation_(FDIC)"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wikinvest.com/stock/Citigroup_(C)" TargetMode="External"/><Relationship Id="rId5" Type="http://schemas.openxmlformats.org/officeDocument/2006/relationships/hyperlink" Target="http://www.wikinvest.com/wiki/Common_Stock" TargetMode="External"/><Relationship Id="rId4" Type="http://schemas.openxmlformats.org/officeDocument/2006/relationships/hyperlink" Target="http://www.wikinvest.com/wiki/Preferred_Stoc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Basel, var </a:t>
            </a:r>
            <a:endParaRPr lang="en-CA" altLang="zh-CN"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F3907D-1034-4ABE-8CAD-1467FFD3192B}" type="slidenum">
              <a:rPr lang="en-CA" altLang="zh-CN"/>
              <a:pPr fontAlgn="base">
                <a:spcBef>
                  <a:spcPct val="0"/>
                </a:spcBef>
                <a:spcAft>
                  <a:spcPct val="0"/>
                </a:spcAft>
              </a:pPr>
              <a:t>3</a:t>
            </a:fld>
            <a:endParaRPr lang="en-CA"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A49A4-9A3F-4C1F-923E-1B32146BA69E}" type="slidenum">
              <a:rPr lang="en-US" altLang="zh-CN"/>
              <a:pPr fontAlgn="base">
                <a:spcBef>
                  <a:spcPct val="0"/>
                </a:spcBef>
                <a:spcAft>
                  <a:spcPct val="0"/>
                </a:spcAft>
              </a:pPr>
              <a:t>54</a:t>
            </a:fld>
            <a:endParaRPr lang="en-US" altLang="zh-CN"/>
          </a:p>
        </p:txBody>
      </p:sp>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Due to various constraints that limit the free transfer of liquidity or capital between Citi-affiliated entities, Citigroup’s primary liquidity objectives are established by entity, and in aggregate, across:</a:t>
            </a:r>
          </a:p>
          <a:p>
            <a:pPr>
              <a:spcBef>
                <a:spcPct val="0"/>
              </a:spcBef>
            </a:pPr>
            <a:endParaRPr lang="en-CA" altLang="zh-CN" smtClean="0"/>
          </a:p>
          <a:p>
            <a:pPr>
              <a:spcBef>
                <a:spcPct val="0"/>
              </a:spcBef>
            </a:pPr>
            <a:r>
              <a:rPr lang="en-CA" altLang="zh-CN" smtClean="0"/>
              <a:t>(collectively referred to in this section as “nonbank”); </a:t>
            </a:r>
          </a:p>
          <a:p>
            <a:pPr>
              <a:spcBef>
                <a:spcPct val="0"/>
              </a:spcBef>
            </a:pPr>
            <a:endParaRPr lang="en-CA" altLang="zh-CN" smtClean="0"/>
          </a:p>
          <a:p>
            <a:pPr>
              <a:spcBef>
                <a:spcPct val="0"/>
              </a:spcBef>
            </a:pPr>
            <a:r>
              <a:rPr lang="en-CA" altLang="zh-CN" smtClean="0"/>
              <a:t>At an aggregate level, Citigroup‘s goal is to ensure that there is sufficient funding in amount and tenor to ensure that aggregate liquidity resources are available for these entities.  The liquidity framework requires that entities be self-sufficient or net providers of liquidity in their designated stress tests and have excess cash capital. </a:t>
            </a: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E7252E-CA61-4A0C-B23B-6568C91839BC}" type="slidenum">
              <a:rPr lang="en-CA" altLang="zh-CN" sz="1200">
                <a:latin typeface="Calibri" pitchFamily="34" charset="0"/>
              </a:rPr>
              <a:pPr algn="r"/>
              <a:t>54</a:t>
            </a:fld>
            <a:endParaRPr lang="en-CA" altLang="zh-CN"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F9844A-09C3-4216-9424-671A2B95012F}" type="slidenum">
              <a:rPr lang="en-US" altLang="zh-CN"/>
              <a:pPr fontAlgn="base">
                <a:spcBef>
                  <a:spcPct val="0"/>
                </a:spcBef>
                <a:spcAft>
                  <a:spcPct val="0"/>
                </a:spcAft>
              </a:pPr>
              <a:t>55</a:t>
            </a:fld>
            <a:endParaRPr lang="en-US" altLang="zh-CN"/>
          </a:p>
        </p:txBody>
      </p:sp>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Deposits : which continue to be Citi‘s most stable and lowest-cost source of long-term funding, </a:t>
            </a:r>
          </a:p>
          <a:p>
            <a:pPr>
              <a:spcBef>
                <a:spcPct val="0"/>
              </a:spcBef>
            </a:pPr>
            <a:endParaRPr lang="en-CA" altLang="zh-CN" smtClean="0"/>
          </a:p>
          <a:p>
            <a:pPr>
              <a:spcBef>
                <a:spcPct val="0"/>
              </a:spcBef>
            </a:pPr>
            <a:r>
              <a:rPr lang="en-CA" altLang="zh-CN" smtClean="0"/>
              <a:t>Long-term Debt: including trust preferred securities and other long-term collateralized financings</a:t>
            </a:r>
          </a:p>
          <a:p>
            <a:pPr>
              <a:spcBef>
                <a:spcPct val="0"/>
              </a:spcBef>
            </a:pPr>
            <a:endParaRPr lang="en-CA" altLang="zh-CN" smtClean="0"/>
          </a:p>
          <a:p>
            <a:pPr>
              <a:spcBef>
                <a:spcPct val="0"/>
              </a:spcBef>
            </a:pPr>
            <a:r>
              <a:rPr lang="en-CA" altLang="zh-CN" smtClean="0"/>
              <a:t>Stockholder’s equity:</a:t>
            </a:r>
          </a:p>
          <a:p>
            <a:pPr>
              <a:spcBef>
                <a:spcPct val="0"/>
              </a:spcBef>
            </a:pPr>
            <a:endParaRPr lang="en-CA" altLang="zh-CN" smtClean="0"/>
          </a:p>
          <a:p>
            <a:pPr>
              <a:spcBef>
                <a:spcPct val="0"/>
              </a:spcBef>
            </a:pPr>
            <a:r>
              <a:rPr lang="en-CA" altLang="zh-CN" smtClean="0"/>
              <a:t>Short-term borrowing:  Secured financings: securities loaned or sold under agreements to repurchase </a:t>
            </a:r>
          </a:p>
        </p:txBody>
      </p:sp>
      <p:sp>
        <p:nvSpPr>
          <p:cNvPr id="798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76947B8-D831-40CD-8FC6-37CA028C6A88}" type="slidenum">
              <a:rPr lang="en-CA" altLang="zh-CN" sz="1200">
                <a:latin typeface="Calibri" pitchFamily="34" charset="0"/>
              </a:rPr>
              <a:pPr algn="r"/>
              <a:t>55</a:t>
            </a:fld>
            <a:endParaRPr lang="en-CA" altLang="zh-CN"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2A005D-6071-4288-ABCE-2EC7DD9D64F3}" type="slidenum">
              <a:rPr lang="en-US" altLang="zh-CN"/>
              <a:pPr fontAlgn="base">
                <a:spcBef>
                  <a:spcPct val="0"/>
                </a:spcBef>
                <a:spcAft>
                  <a:spcPct val="0"/>
                </a:spcAft>
              </a:pPr>
              <a:t>58</a:t>
            </a:fld>
            <a:endParaRPr lang="en-US" altLang="zh-CN"/>
          </a:p>
        </p:txBody>
      </p:sp>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Citi currently expects a continued decline in its overall long-term debt over the remainder of 2011, particularly within its significant bank entities. Given its significant liquidity resources as of September 30, 2011, Citi may consider opportunities to repurchase its long-term debt, pursuant to open market purchases, tender offers or other means. </a:t>
            </a:r>
          </a:p>
        </p:txBody>
      </p:sp>
      <p:sp>
        <p:nvSpPr>
          <p:cNvPr id="839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72DA169-0BC2-46D9-9310-7B5B37B3BFBF}" type="slidenum">
              <a:rPr lang="en-CA" altLang="zh-CN" sz="1200">
                <a:latin typeface="Calibri" pitchFamily="34" charset="0"/>
              </a:rPr>
              <a:pPr algn="r"/>
              <a:t>58</a:t>
            </a:fld>
            <a:endParaRPr lang="en-CA" altLang="zh-CN"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7C223-FB82-468A-9768-1F4C0D758A19}" type="slidenum">
              <a:rPr lang="en-US" altLang="zh-CN"/>
              <a:pPr fontAlgn="base">
                <a:spcBef>
                  <a:spcPct val="0"/>
                </a:spcBef>
                <a:spcAft>
                  <a:spcPct val="0"/>
                </a:spcAft>
              </a:pPr>
              <a:t>59</a:t>
            </a:fld>
            <a:endParaRPr lang="en-US" altLang="zh-CN"/>
          </a:p>
        </p:txBody>
      </p:sp>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Citi supplements its primary sources of funding with short-term borrowings. </a:t>
            </a:r>
          </a:p>
          <a:p>
            <a:pPr>
              <a:spcBef>
                <a:spcPct val="0"/>
              </a:spcBef>
            </a:pPr>
            <a:endParaRPr lang="en-CA" altLang="zh-CN" smtClean="0"/>
          </a:p>
          <a:p>
            <a:pPr>
              <a:spcBef>
                <a:spcPct val="0"/>
              </a:spcBef>
            </a:pPr>
            <a:r>
              <a:rPr lang="en-CA" altLang="zh-CN" smtClean="0"/>
              <a:t>Secured financing appears as a liability on Citi‘s Consolidated Balance Sheet (―</a:t>
            </a:r>
            <a:r>
              <a:rPr lang="en-CA" altLang="zh-CN" b="1" smtClean="0"/>
              <a:t>Federal Funds Purchased and Securities Loaned or Sold Under Agreements to Repurchase</a:t>
            </a:r>
            <a:r>
              <a:rPr lang="en-CA" altLang="zh-CN" smtClean="0"/>
              <a:t>‖). </a:t>
            </a:r>
          </a:p>
          <a:p>
            <a:pPr>
              <a:spcBef>
                <a:spcPct val="0"/>
              </a:spcBef>
            </a:pPr>
            <a:endParaRPr lang="en-CA" altLang="zh-CN" smtClean="0"/>
          </a:p>
          <a:p>
            <a:pPr>
              <a:spcBef>
                <a:spcPct val="0"/>
              </a:spcBef>
            </a:pPr>
            <a:r>
              <a:rPr lang="en-CA" altLang="zh-CN" smtClean="0"/>
              <a:t>Original maturities of less than one year.</a:t>
            </a:r>
          </a:p>
          <a:p>
            <a:pPr>
              <a:spcBef>
                <a:spcPct val="0"/>
              </a:spcBef>
            </a:pPr>
            <a:r>
              <a:rPr lang="en-CA" altLang="zh-CN" smtClean="0"/>
              <a:t>Interest rates include the effects of risk management activities. </a:t>
            </a:r>
          </a:p>
          <a:p>
            <a:pPr>
              <a:spcBef>
                <a:spcPct val="0"/>
              </a:spcBef>
            </a:pPr>
            <a:endParaRPr lang="en-CA" altLang="zh-CN" smtClean="0"/>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1D10CE6-CDC1-4B13-A879-B8216E873AAE}" type="slidenum">
              <a:rPr lang="en-CA" altLang="zh-CN" sz="1200">
                <a:latin typeface="Calibri" pitchFamily="34" charset="0"/>
              </a:rPr>
              <a:pPr algn="r"/>
              <a:t>59</a:t>
            </a:fld>
            <a:endParaRPr lang="en-CA" altLang="zh-CN"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2EB1A3-C0B3-44D8-9FCE-937520AA68E6}" type="slidenum">
              <a:rPr lang="en-US" altLang="zh-CN"/>
              <a:pPr fontAlgn="base">
                <a:spcBef>
                  <a:spcPct val="0"/>
                </a:spcBef>
                <a:spcAft>
                  <a:spcPct val="0"/>
                </a:spcAft>
              </a:pPr>
              <a:t>60</a:t>
            </a:fld>
            <a:endParaRPr lang="en-US" altLang="zh-CN"/>
          </a:p>
        </p:txBody>
      </p:sp>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D9708E-F4F2-46EA-9B73-98ECFD6AA3FA}" type="slidenum">
              <a:rPr lang="en-CA" altLang="zh-CN" sz="1200">
                <a:latin typeface="Calibri" pitchFamily="34" charset="0"/>
              </a:rPr>
              <a:pPr algn="r"/>
              <a:t>60</a:t>
            </a:fld>
            <a:endParaRPr lang="en-CA" altLang="zh-CN" sz="1200">
              <a:latin typeface="Calibri" pitchFamily="34" charset="0"/>
            </a:endParaRPr>
          </a:p>
        </p:txBody>
      </p:sp>
      <p:sp>
        <p:nvSpPr>
          <p:cNvPr id="8806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http://www.citibank.com/transactionservices/home/about_us/online_academy/docs/holistic_liquidity_mgmt.pdf</a:t>
            </a:r>
          </a:p>
          <a:p>
            <a:pPr>
              <a:spcBef>
                <a:spcPct val="0"/>
              </a:spcBef>
            </a:pPr>
            <a:endParaRPr lang="en-CA" altLang="zh-CN" smtClean="0"/>
          </a:p>
          <a:p>
            <a:pPr>
              <a:spcBef>
                <a:spcPct val="0"/>
              </a:spcBef>
            </a:pPr>
            <a:endParaRPr lang="en-CA"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026B85-190E-4780-8F5C-E1840C52F855}" type="slidenum">
              <a:rPr lang="en-US" altLang="zh-CN"/>
              <a:pPr fontAlgn="base">
                <a:spcBef>
                  <a:spcPct val="0"/>
                </a:spcBef>
                <a:spcAft>
                  <a:spcPct val="0"/>
                </a:spcAft>
              </a:pPr>
              <a:t>63</a:t>
            </a:fld>
            <a:endParaRPr lang="en-US" altLang="zh-CN"/>
          </a:p>
        </p:txBody>
      </p:sp>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These scenarios include assumptions about significant changes in key funding sources, market triggers (such as credit ratings), potential</a:t>
            </a:r>
          </a:p>
          <a:p>
            <a:pPr>
              <a:spcBef>
                <a:spcPct val="0"/>
              </a:spcBef>
            </a:pPr>
            <a:r>
              <a:rPr lang="en-CA" altLang="zh-CN" smtClean="0"/>
              <a:t>uses of funding and political and economic conditions in certain countries.</a:t>
            </a:r>
          </a:p>
          <a:p>
            <a:pPr>
              <a:spcBef>
                <a:spcPct val="0"/>
              </a:spcBef>
            </a:pPr>
            <a:endParaRPr lang="en-CA" altLang="zh-CN" smtClean="0"/>
          </a:p>
          <a:p>
            <a:pPr>
              <a:spcBef>
                <a:spcPct val="0"/>
              </a:spcBef>
            </a:pPr>
            <a:r>
              <a:rPr lang="en-CA" altLang="zh-CN" smtClean="0"/>
              <a:t>These conditions include standard and stressed market conditions as well as firm-specific events.</a:t>
            </a:r>
          </a:p>
          <a:p>
            <a:pPr>
              <a:spcBef>
                <a:spcPct val="0"/>
              </a:spcBef>
            </a:pPr>
            <a:endParaRPr lang="en-CA" altLang="zh-CN" smtClean="0"/>
          </a:p>
          <a:p>
            <a:pPr>
              <a:spcBef>
                <a:spcPct val="0"/>
              </a:spcBef>
            </a:pPr>
            <a:r>
              <a:rPr lang="en-CA" altLang="zh-CN" smtClean="0"/>
              <a:t>The potential liquidity events are useful to ascertain potential mis-matches between liquidity sources and uses over a variety of horizons, and liquidity limits are set accordingly</a:t>
            </a:r>
          </a:p>
          <a:p>
            <a:pPr>
              <a:spcBef>
                <a:spcPct val="0"/>
              </a:spcBef>
            </a:pPr>
            <a:endParaRPr lang="en-CA" altLang="zh-CN" smtClean="0"/>
          </a:p>
          <a:p>
            <a:pPr>
              <a:spcBef>
                <a:spcPct val="0"/>
              </a:spcBef>
            </a:pPr>
            <a:r>
              <a:rPr lang="en-CA" altLang="zh-CN" smtClean="0"/>
              <a:t>To monitor the liquidity of a unit, those stress tests and potential mismatches may be calculated with varying</a:t>
            </a:r>
          </a:p>
          <a:p>
            <a:pPr>
              <a:spcBef>
                <a:spcPct val="0"/>
              </a:spcBef>
            </a:pPr>
            <a:r>
              <a:rPr lang="en-CA" altLang="zh-CN" smtClean="0"/>
              <a:t>frequencies, with several important tests performed daily.</a:t>
            </a:r>
          </a:p>
        </p:txBody>
      </p:sp>
      <p:sp>
        <p:nvSpPr>
          <p:cNvPr id="921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7C94F7B-EB4B-4108-9FC7-6F93155C2448}" type="slidenum">
              <a:rPr lang="en-CA" altLang="zh-CN" sz="1200">
                <a:latin typeface="Calibri" pitchFamily="34" charset="0"/>
              </a:rPr>
              <a:pPr algn="r"/>
              <a:t>63</a:t>
            </a:fld>
            <a:endParaRPr lang="en-CA" altLang="zh-CN"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D77A42-9C9A-461B-8B19-F99DDBDDAF28}" type="slidenum">
              <a:rPr lang="en-US" altLang="zh-CN"/>
              <a:pPr fontAlgn="base">
                <a:spcBef>
                  <a:spcPct val="0"/>
                </a:spcBef>
                <a:spcAft>
                  <a:spcPct val="0"/>
                </a:spcAft>
              </a:pPr>
              <a:t>64</a:t>
            </a:fld>
            <a:endParaRPr lang="en-US" altLang="zh-CN"/>
          </a:p>
        </p:txBody>
      </p:sp>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The table below indicates the current ratings for Citigroup and Citibank, N.A</a:t>
            </a:r>
          </a:p>
          <a:p>
            <a:pPr>
              <a:spcBef>
                <a:spcPct val="0"/>
              </a:spcBef>
            </a:pPr>
            <a:endParaRPr lang="en-CA" altLang="zh-CN" smtClean="0"/>
          </a:p>
          <a:p>
            <a:pPr marL="0" lvl="2">
              <a:spcBef>
                <a:spcPct val="0"/>
              </a:spcBef>
            </a:pPr>
            <a:r>
              <a:rPr lang="en-US" altLang="zh-CN" smtClean="0"/>
              <a:t>Just being downgraded a notch by a rating agency can have significant effects on the cost of borrowing</a:t>
            </a:r>
          </a:p>
          <a:p>
            <a:pPr>
              <a:spcBef>
                <a:spcPct val="0"/>
              </a:spcBef>
            </a:pPr>
            <a:endParaRPr lang="en-CA" altLang="zh-CN" smtClean="0"/>
          </a:p>
          <a:p>
            <a:pPr>
              <a:spcBef>
                <a:spcPct val="0"/>
              </a:spcBef>
            </a:pPr>
            <a:r>
              <a:rPr lang="en-CA" altLang="zh-CN" smtClean="0"/>
              <a:t>Ratings downgrades by rating agency could have material impacts on funding and liquidity through cash obligations, reduced funding capacity, and due to collateral triggers.</a:t>
            </a:r>
          </a:p>
          <a:p>
            <a:pPr>
              <a:spcBef>
                <a:spcPct val="0"/>
              </a:spcBef>
            </a:pPr>
            <a:endParaRPr lang="en-CA" altLang="zh-CN" smtClean="0"/>
          </a:p>
        </p:txBody>
      </p:sp>
      <p:sp>
        <p:nvSpPr>
          <p:cNvPr id="942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E4E13D4-FB1F-486D-BBBF-5DED78DCBF50}" type="slidenum">
              <a:rPr lang="en-CA" altLang="zh-CN" sz="1200">
                <a:latin typeface="Calibri" pitchFamily="34" charset="0"/>
              </a:rPr>
              <a:pPr algn="r"/>
              <a:t>64</a:t>
            </a:fld>
            <a:endParaRPr lang="en-CA" altLang="zh-CN"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65A6E-8CF9-43EE-BE50-95C66AE236C1}" type="slidenum">
              <a:rPr lang="en-US" altLang="zh-CN"/>
              <a:pPr fontAlgn="base">
                <a:spcBef>
                  <a:spcPct val="0"/>
                </a:spcBef>
                <a:spcAft>
                  <a:spcPct val="0"/>
                </a:spcAft>
              </a:pPr>
              <a:t>67</a:t>
            </a:fld>
            <a:endParaRPr lang="en-US" altLang="zh-CN"/>
          </a:p>
        </p:txBody>
      </p:sp>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zh-CN" smtClean="0"/>
          </a:p>
        </p:txBody>
      </p:sp>
      <p:sp>
        <p:nvSpPr>
          <p:cNvPr id="983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E893F9-DDAA-44D2-B3C8-8E5A0D2C7A66}" type="slidenum">
              <a:rPr lang="en-CA" altLang="zh-CN" sz="1200">
                <a:latin typeface="Calibri" pitchFamily="34" charset="0"/>
              </a:rPr>
              <a:pPr algn="r"/>
              <a:t>67</a:t>
            </a:fld>
            <a:endParaRPr lang="en-CA" altLang="zh-CN"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Net credit loss</a:t>
            </a:r>
          </a:p>
          <a:p>
            <a:pPr>
              <a:spcBef>
                <a:spcPct val="0"/>
              </a:spcBef>
            </a:pPr>
            <a:r>
              <a:rPr lang="en-US" altLang="zh-CN" smtClean="0"/>
              <a:t>90 days past due dulinquencies</a:t>
            </a:r>
            <a:endParaRPr lang="en-CA" altLang="zh-CN"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54161D-E0FC-4C34-9AEA-30C2CC911A98}" type="slidenum">
              <a:rPr lang="en-CA" altLang="zh-CN"/>
              <a:pPr fontAlgn="base">
                <a:spcBef>
                  <a:spcPct val="0"/>
                </a:spcBef>
                <a:spcAft>
                  <a:spcPct val="0"/>
                </a:spcAft>
              </a:pPr>
              <a:t>79</a:t>
            </a:fld>
            <a:endParaRPr lang="en-CA"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Citigroup manages its exposures to market rate movements outside its trading activities by modifying the asset and liability mix, either directly or through </a:t>
            </a:r>
            <a:r>
              <a:rPr lang="en-US" altLang="zh-CN" b="1" smtClean="0"/>
              <a:t>the use of derivative financial products</a:t>
            </a:r>
          </a:p>
          <a:p>
            <a:pPr>
              <a:spcBef>
                <a:spcPct val="0"/>
              </a:spcBef>
            </a:pPr>
            <a:endParaRPr lang="en-CA" altLang="zh-CN"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6CAD1-3E4C-4110-9980-266D96815C25}" type="slidenum">
              <a:rPr lang="en-US" altLang="zh-CN"/>
              <a:pPr fontAlgn="base">
                <a:spcBef>
                  <a:spcPct val="0"/>
                </a:spcBef>
                <a:spcAft>
                  <a:spcPct val="0"/>
                </a:spcAft>
              </a:pPr>
              <a:t>100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he major players in Citi's league are </a:t>
            </a:r>
            <a:r>
              <a:rPr lang="en-CA" altLang="zh-CN" smtClean="0">
                <a:hlinkClick r:id="rId3" tooltip="Bank of America (BAC)"/>
              </a:rPr>
              <a:t>Bank of America (BAC)</a:t>
            </a:r>
            <a:r>
              <a:rPr lang="en-CA" altLang="zh-CN" smtClean="0"/>
              <a:t>, </a:t>
            </a:r>
            <a:r>
              <a:rPr lang="en-CA" altLang="zh-CN" smtClean="0">
                <a:hlinkClick r:id="rId4" tooltip="Deutsche Bank AG (DB)"/>
              </a:rPr>
              <a:t>Deutsche Bank AG (DB)</a:t>
            </a:r>
            <a:r>
              <a:rPr lang="en-CA" altLang="zh-CN" smtClean="0"/>
              <a:t> and </a:t>
            </a:r>
            <a:r>
              <a:rPr lang="en-CA" altLang="zh-CN" smtClean="0">
                <a:hlinkClick r:id="rId5" tooltip="J P Morgan Chase (JPM)"/>
              </a:rPr>
              <a:t>J P Morgan Chase (JPM)</a:t>
            </a:r>
            <a:r>
              <a:rPr lang="en-CA" altLang="zh-CN" smtClean="0"/>
              <a:t>. These firms typically operate on a business model that gradually introduces clients to complex financial services and solutions as the client matures. In this way, these banking firms try to cater to the client's entire life span by offering as many products as possible. For this reason some have identified this strategy as building "banking supermarkets." This mode of thinking has changed recently, as Citigroup increasingly focuses on its most profitable products, continues to cut costs and personnel, and relocates offices to regions that are experiencing robust growth.</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A5047C-E973-460E-8CD2-E53F699A9B72}" type="slidenum">
              <a:rPr lang="en-CA" altLang="zh-CN"/>
              <a:pPr fontAlgn="base">
                <a:spcBef>
                  <a:spcPct val="0"/>
                </a:spcBef>
                <a:spcAft>
                  <a:spcPct val="0"/>
                </a:spcAft>
              </a:pPr>
              <a:t>5</a:t>
            </a:fld>
            <a:endParaRPr lang="en-CA"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altLang="zh-CN" sz="2400" smtClean="0"/>
              <a:t>Credit Risks: the exposure to loss in the event of nonperformance by the other party to the transaction </a:t>
            </a:r>
          </a:p>
          <a:p>
            <a:pPr>
              <a:spcBef>
                <a:spcPct val="0"/>
              </a:spcBef>
            </a:pPr>
            <a:endParaRPr lang="en-CA" altLang="zh-CN" smtClean="0"/>
          </a:p>
        </p:txBody>
      </p:sp>
      <p:sp>
        <p:nvSpPr>
          <p:cNvPr id="137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4081D4-BFED-432E-B195-FB4351F4E8C4}" type="slidenum">
              <a:rPr lang="en-US" altLang="zh-CN"/>
              <a:pPr fontAlgn="base">
                <a:spcBef>
                  <a:spcPct val="0"/>
                </a:spcBef>
                <a:spcAft>
                  <a:spcPct val="0"/>
                </a:spcAft>
              </a:pPr>
              <a:t>101</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F93E04-0389-4F9C-9DC8-104B113BFA95}" type="slidenum">
              <a:rPr lang="en-US" altLang="zh-CN"/>
              <a:pPr fontAlgn="base">
                <a:spcBef>
                  <a:spcPct val="0"/>
                </a:spcBef>
                <a:spcAft>
                  <a:spcPct val="0"/>
                </a:spcAft>
              </a:pPr>
              <a:t>102</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US" altLang="zh-CN" smtClean="0"/>
              <a:t>Liquidity adjustments are applied to items in Level 2 or Level 3 of the</a:t>
            </a:r>
          </a:p>
          <a:p>
            <a:pPr marL="171450" indent="-171450">
              <a:spcBef>
                <a:spcPct val="0"/>
              </a:spcBef>
            </a:pPr>
            <a:r>
              <a:rPr lang="en-US" altLang="zh-CN" smtClean="0"/>
              <a:t>fair-value hierarchy (see Note 25 to the Consolidated Financial Statements</a:t>
            </a:r>
          </a:p>
          <a:p>
            <a:pPr marL="171450" indent="-171450">
              <a:spcBef>
                <a:spcPct val="0"/>
              </a:spcBef>
            </a:pPr>
            <a:r>
              <a:rPr lang="en-US" altLang="zh-CN" smtClean="0"/>
              <a:t>for more details) to ensure that the fair value reflects the price at which</a:t>
            </a:r>
          </a:p>
          <a:p>
            <a:pPr marL="171450" indent="-171450">
              <a:spcBef>
                <a:spcPct val="0"/>
              </a:spcBef>
            </a:pPr>
            <a:r>
              <a:rPr lang="en-US" altLang="zh-CN" smtClean="0"/>
              <a:t>the entire position could be liquidated. The liquidity reserve is based on the</a:t>
            </a:r>
          </a:p>
          <a:p>
            <a:pPr marL="171450" indent="-171450">
              <a:spcBef>
                <a:spcPct val="0"/>
              </a:spcBef>
            </a:pPr>
            <a:r>
              <a:rPr lang="en-US" altLang="zh-CN" smtClean="0"/>
              <a:t>bid/offer spread for an instrument, adjusted to take into account the size of</a:t>
            </a:r>
          </a:p>
          <a:p>
            <a:pPr marL="171450" indent="-171450">
              <a:spcBef>
                <a:spcPct val="0"/>
              </a:spcBef>
            </a:pPr>
            <a:r>
              <a:rPr lang="en-US" altLang="zh-CN" smtClean="0"/>
              <a:t>the position.</a:t>
            </a:r>
          </a:p>
          <a:p>
            <a:pPr marL="171450" indent="-171450">
              <a:spcBef>
                <a:spcPct val="0"/>
              </a:spcBef>
            </a:pPr>
            <a:endParaRPr lang="en-US" altLang="zh-CN" smtClean="0"/>
          </a:p>
          <a:p>
            <a:pPr marL="171450" indent="-171450">
              <a:spcBef>
                <a:spcPct val="0"/>
              </a:spcBef>
            </a:pPr>
            <a:r>
              <a:rPr lang="en-US" altLang="zh-CN" smtClean="0"/>
              <a:t>• Credit valuation adjustments (CVA) is applied to over-the-counter</a:t>
            </a:r>
          </a:p>
          <a:p>
            <a:pPr marL="171450" indent="-171450">
              <a:spcBef>
                <a:spcPct val="0"/>
              </a:spcBef>
            </a:pPr>
            <a:r>
              <a:rPr lang="en-US" altLang="zh-CN" smtClean="0"/>
              <a:t>derivative instruments, in which the base valuation generally discounts</a:t>
            </a:r>
          </a:p>
          <a:p>
            <a:pPr marL="171450" indent="-171450">
              <a:spcBef>
                <a:spcPct val="0"/>
              </a:spcBef>
            </a:pPr>
            <a:r>
              <a:rPr lang="en-US" altLang="zh-CN" smtClean="0"/>
              <a:t>expected cash flows using LIBOR interest rate curves. Because not all</a:t>
            </a:r>
          </a:p>
          <a:p>
            <a:pPr marL="171450" indent="-171450">
              <a:spcBef>
                <a:spcPct val="0"/>
              </a:spcBef>
            </a:pPr>
            <a:r>
              <a:rPr lang="en-US" altLang="zh-CN" smtClean="0"/>
              <a:t>counterparties have the same credit risk as that implied by the relevant</a:t>
            </a:r>
          </a:p>
          <a:p>
            <a:pPr marL="171450" indent="-171450">
              <a:spcBef>
                <a:spcPct val="0"/>
              </a:spcBef>
            </a:pPr>
            <a:r>
              <a:rPr lang="en-US" altLang="zh-CN" smtClean="0"/>
              <a:t>LIBOR curve, a CVA is necessary to incorporate the market view of both</a:t>
            </a:r>
          </a:p>
          <a:p>
            <a:pPr marL="171450" indent="-171450">
              <a:spcBef>
                <a:spcPct val="0"/>
              </a:spcBef>
            </a:pPr>
            <a:r>
              <a:rPr lang="en-US" altLang="zh-CN" smtClean="0"/>
              <a:t>counterparty credit risk and Citi’s own credit risk in the valuation.</a:t>
            </a:r>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7096F-A4B7-4A21-A993-0DE94FEAF8AA}" type="slidenum">
              <a:rPr lang="en-US" altLang="zh-CN"/>
              <a:pPr fontAlgn="base">
                <a:spcBef>
                  <a:spcPct val="0"/>
                </a:spcBef>
                <a:spcAft>
                  <a:spcPct val="0"/>
                </a:spcAft>
              </a:pPr>
              <a:t>104</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Page 241 K11</a:t>
            </a:r>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A9E11-457D-401F-ABB0-82806960BD3B}" type="slidenum">
              <a:rPr lang="en-US" altLang="zh-CN"/>
              <a:pPr fontAlgn="base">
                <a:spcBef>
                  <a:spcPct val="0"/>
                </a:spcBef>
                <a:spcAft>
                  <a:spcPct val="0"/>
                </a:spcAft>
              </a:pPr>
              <a:t>105</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2ED9E-3C7B-4CFC-9E8D-F042505A993B}" type="slidenum">
              <a:rPr lang="en-US" altLang="zh-CN"/>
              <a:pPr fontAlgn="base">
                <a:spcBef>
                  <a:spcPct val="0"/>
                </a:spcBef>
                <a:spcAft>
                  <a:spcPct val="0"/>
                </a:spcAft>
              </a:pPr>
              <a:t>106</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232-241</a:t>
            </a:r>
            <a:endParaRPr lang="en-CA" altLang="zh-CN"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58640-13C1-47F0-B7AF-77D7AF21AEB6}" type="slidenum">
              <a:rPr lang="en-US" altLang="zh-CN"/>
              <a:pPr fontAlgn="base">
                <a:spcBef>
                  <a:spcPct val="0"/>
                </a:spcBef>
                <a:spcAft>
                  <a:spcPct val="0"/>
                </a:spcAft>
              </a:pPr>
              <a:t>107</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zh-CN"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9CF24E-FF29-4232-87AD-B129EF51815E}" type="slidenum">
              <a:rPr lang="en-US" altLang="zh-CN"/>
              <a:pPr fontAlgn="base">
                <a:spcBef>
                  <a:spcPct val="0"/>
                </a:spcBef>
                <a:spcAft>
                  <a:spcPct val="0"/>
                </a:spcAft>
              </a:pPr>
              <a:t>108</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zh-CN"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A58D7-45A3-40D1-9FC4-BBD9FF8BE448}" type="slidenum">
              <a:rPr lang="en-US" altLang="zh-CN"/>
              <a:pPr fontAlgn="base">
                <a:spcBef>
                  <a:spcPct val="0"/>
                </a:spcBef>
                <a:spcAft>
                  <a:spcPct val="0"/>
                </a:spcAft>
              </a:pPr>
              <a:t>109</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Settlement triggers are defined by the form of the derivative and the referenced credit, are generally limited to the market standard of failure to pay indebtedness and bankruptcy (or comparable events)</a:t>
            </a:r>
          </a:p>
          <a:p>
            <a:pPr>
              <a:spcBef>
                <a:spcPct val="0"/>
              </a:spcBef>
            </a:pPr>
            <a:endParaRPr lang="en-US" altLang="zh-CN" smtClean="0"/>
          </a:p>
          <a:p>
            <a:pPr>
              <a:spcBef>
                <a:spcPct val="0"/>
              </a:spcBef>
            </a:pPr>
            <a:r>
              <a:rPr lang="en-US" altLang="zh-CN" smtClean="0"/>
              <a:t>Citi actively participates in trading a variety of credit derivatives products as both an active two-way market-maker for clients and to manage credit risk.</a:t>
            </a:r>
          </a:p>
          <a:p>
            <a:pPr>
              <a:spcBef>
                <a:spcPct val="0"/>
              </a:spcBef>
            </a:pPr>
            <a:endParaRPr lang="en-US" altLang="zh-CN" smtClean="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CCC38-BBD9-4B94-A03B-3B9AC574874D}" type="slidenum">
              <a:rPr lang="en-US" altLang="zh-CN"/>
              <a:pPr fontAlgn="base">
                <a:spcBef>
                  <a:spcPct val="0"/>
                </a:spcBef>
                <a:spcAft>
                  <a:spcPct val="0"/>
                </a:spcAft>
              </a:pPr>
              <a:t>110</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zh-CN"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CC05A2-F1E7-4CCC-99B3-5BF4971C050F}" type="slidenum">
              <a:rPr lang="en-CA" altLang="zh-CN"/>
              <a:pPr fontAlgn="base">
                <a:spcBef>
                  <a:spcPct val="0"/>
                </a:spcBef>
                <a:spcAft>
                  <a:spcPct val="0"/>
                </a:spcAft>
              </a:pPr>
              <a:t>112</a:t>
            </a:fld>
            <a:endParaRPr lang="en-CA"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The company operates through two segments, Citicorp and Citi Holdings. The Citicorp segment operates as a global bank for businesses and consumers with two primary businesses, Regional Consumer Banking and Institutional Clients Group. The Regional Consumer Banking business provides traditional banking services, including retail banking, and branded cards in North America, Asia, Latin America, Europe, the Middle East, and Africa. The Institutional Clients Group business provides securities and banking services comprising investment banking and advisory services, lending, debt and equity sales and trading, institutional brokerage, foreign exchange, structured products, cash instruments and related derivatives, and private banking; and transaction services consisting of treasury and trade solutions, and securities and fund services. The Citi Holdings segment operates Brokerage and Asset Management, Local Consumer Lending, and Special Asset Pool businesses. </a:t>
            </a:r>
            <a:endParaRPr lang="en-CA" altLang="zh-CN" b="1" smtClean="0"/>
          </a:p>
          <a:p>
            <a:pPr>
              <a:spcBef>
                <a:spcPct val="0"/>
              </a:spcBef>
            </a:pPr>
            <a:endParaRPr lang="en-CA" altLang="zh-CN" b="1"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EB198-1D21-4EF5-ABD9-F2AB99561680}" type="slidenum">
              <a:rPr lang="en-CA" altLang="zh-CN"/>
              <a:pPr fontAlgn="base">
                <a:spcBef>
                  <a:spcPct val="0"/>
                </a:spcBef>
                <a:spcAft>
                  <a:spcPct val="0"/>
                </a:spcAft>
              </a:pPr>
              <a:t>7</a:t>
            </a:fld>
            <a:endParaRPr lang="en-CA"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dirty="0" smtClean="0"/>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9F77D7-5E13-47D5-A831-395129F2919B}" type="slidenum">
              <a:rPr lang="en-US" altLang="zh-CN"/>
              <a:pPr fontAlgn="base">
                <a:spcBef>
                  <a:spcPct val="0"/>
                </a:spcBef>
                <a:spcAft>
                  <a:spcPct val="0"/>
                </a:spcAft>
              </a:pPr>
              <a:t>113</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zh-CN" smtClean="0"/>
          </a:p>
        </p:txBody>
      </p:sp>
      <p:sp>
        <p:nvSpPr>
          <p:cNvPr id="16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5E5E92-F83E-4C25-8ECB-229411E131C9}" type="slidenum">
              <a:rPr lang="en-CA" altLang="zh-CN"/>
              <a:pPr fontAlgn="base">
                <a:spcBef>
                  <a:spcPct val="0"/>
                </a:spcBef>
                <a:spcAft>
                  <a:spcPct val="0"/>
                </a:spcAft>
              </a:pPr>
              <a:t>116</a:t>
            </a:fld>
            <a:endParaRPr lang="en-CA"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Citigroup reported net income of $11.1 billion and diluted EPS of $3.63 per share in 2011, compared to $10.6 billion and $3.54 per share, respectively, in 2010 </a:t>
            </a:r>
          </a:p>
          <a:p>
            <a:pPr>
              <a:spcBef>
                <a:spcPct val="0"/>
              </a:spcBef>
            </a:pPr>
            <a:endParaRPr lang="en-US" altLang="zh-CN"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FAC784-DC32-42E4-91EE-8102D253E7CD}" type="slidenum">
              <a:rPr lang="en-CA" altLang="zh-CN"/>
              <a:pPr fontAlgn="base">
                <a:spcBef>
                  <a:spcPct val="0"/>
                </a:spcBef>
                <a:spcAft>
                  <a:spcPct val="0"/>
                </a:spcAft>
              </a:pPr>
              <a:t>8</a:t>
            </a:fld>
            <a:endParaRPr lang="en-CA"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altLang="zh-CN" smtClean="0"/>
              <a:t>Citicorp is Citigroup’s global bank for consumers and businesses and represents Citi’s core franchises. </a:t>
            </a:r>
          </a:p>
          <a:p>
            <a:pPr>
              <a:lnSpc>
                <a:spcPct val="90000"/>
              </a:lnSpc>
              <a:spcBef>
                <a:spcPct val="0"/>
              </a:spcBef>
            </a:pPr>
            <a:r>
              <a:rPr lang="en-US" altLang="zh-CN" smtClean="0"/>
              <a:t>At December 31, 2011, Citicorp had approximately $1.3 trillion of assets and $797 billion of deposits, representing approximately 70% of Citi’s total assets and approximately 92% of its deposits. </a:t>
            </a:r>
          </a:p>
          <a:p>
            <a:pPr>
              <a:lnSpc>
                <a:spcPct val="90000"/>
              </a:lnSpc>
              <a:spcBef>
                <a:spcPct val="0"/>
              </a:spcBef>
            </a:pPr>
            <a:endParaRPr lang="en-US" altLang="zh-CN" smtClean="0"/>
          </a:p>
          <a:p>
            <a:pPr>
              <a:lnSpc>
                <a:spcPct val="90000"/>
              </a:lnSpc>
              <a:spcBef>
                <a:spcPct val="0"/>
              </a:spcBef>
            </a:pPr>
            <a:r>
              <a:rPr lang="en-US" altLang="zh-CN" i="1" smtClean="0"/>
              <a:t>Global Consumer Banking (GCB) </a:t>
            </a:r>
            <a:r>
              <a:rPr lang="en-US" altLang="zh-CN" smtClean="0"/>
              <a:t>consists of Citigroup’s four geographical </a:t>
            </a:r>
            <a:r>
              <a:rPr lang="en-US" altLang="zh-CN" i="1" smtClean="0"/>
              <a:t>Regional Consumer Banking (RCB) </a:t>
            </a:r>
            <a:r>
              <a:rPr lang="en-US" altLang="zh-CN" smtClean="0"/>
              <a:t>businesses that provide traditional banking services to retail customers.</a:t>
            </a:r>
          </a:p>
          <a:p>
            <a:pPr>
              <a:lnSpc>
                <a:spcPct val="90000"/>
              </a:lnSpc>
              <a:spcBef>
                <a:spcPct val="0"/>
              </a:spcBef>
            </a:pPr>
            <a:r>
              <a:rPr lang="en-US" altLang="zh-CN" smtClean="0"/>
              <a:t>At December 31, 2011, </a:t>
            </a:r>
            <a:r>
              <a:rPr lang="en-US" altLang="zh-CN" i="1" smtClean="0"/>
              <a:t>GCB </a:t>
            </a:r>
            <a:r>
              <a:rPr lang="en-US" altLang="zh-CN" smtClean="0"/>
              <a:t>had $340 billion of assets and $313 billion of deposits. </a:t>
            </a:r>
          </a:p>
          <a:p>
            <a:pPr>
              <a:lnSpc>
                <a:spcPct val="90000"/>
              </a:lnSpc>
              <a:spcBef>
                <a:spcPct val="0"/>
              </a:spcBef>
            </a:pPr>
            <a:endParaRPr lang="en-US" altLang="zh-CN" smtClean="0"/>
          </a:p>
          <a:p>
            <a:pPr>
              <a:lnSpc>
                <a:spcPct val="90000"/>
              </a:lnSpc>
              <a:spcBef>
                <a:spcPct val="0"/>
              </a:spcBef>
            </a:pPr>
            <a:r>
              <a:rPr lang="en-US" altLang="zh-CN" i="1" smtClean="0"/>
              <a:t>North America Regional Consumer Banking (NA RCB) </a:t>
            </a:r>
            <a:r>
              <a:rPr lang="en-US" altLang="zh-CN" smtClean="0"/>
              <a:t>provides traditional banking and Citi-branded card services to retail customers and small to mid-size businesses in the U.S. </a:t>
            </a:r>
          </a:p>
          <a:p>
            <a:pPr>
              <a:lnSpc>
                <a:spcPct val="90000"/>
              </a:lnSpc>
              <a:spcBef>
                <a:spcPct val="0"/>
              </a:spcBef>
            </a:pPr>
            <a:r>
              <a:rPr lang="en-US" altLang="zh-CN" smtClean="0"/>
              <a:t>At December 31, 2011, </a:t>
            </a:r>
            <a:r>
              <a:rPr lang="en-US" altLang="zh-CN" i="1" smtClean="0"/>
              <a:t>NA RCB </a:t>
            </a:r>
            <a:r>
              <a:rPr lang="en-US" altLang="zh-CN" smtClean="0"/>
              <a:t>had $38.9 billion of retail banking loans and $148.8 billion of deposits. In addition, </a:t>
            </a:r>
            <a:r>
              <a:rPr lang="en-US" altLang="zh-CN" i="1" smtClean="0"/>
              <a:t>NA RCB </a:t>
            </a:r>
            <a:r>
              <a:rPr lang="en-US" altLang="zh-CN" smtClean="0"/>
              <a:t>had 22.0 million Citi-branded credit card accounts, with $75.9 billion in outstanding card loan balances. </a:t>
            </a:r>
          </a:p>
          <a:p>
            <a:pPr>
              <a:lnSpc>
                <a:spcPct val="90000"/>
              </a:lnSpc>
              <a:spcBef>
                <a:spcPct val="0"/>
              </a:spcBef>
            </a:pPr>
            <a:endParaRPr lang="en-US" altLang="zh-CN" smtClean="0"/>
          </a:p>
          <a:p>
            <a:pPr>
              <a:lnSpc>
                <a:spcPct val="90000"/>
              </a:lnSpc>
              <a:spcBef>
                <a:spcPct val="0"/>
              </a:spcBef>
            </a:pPr>
            <a:r>
              <a:rPr lang="en-US" altLang="zh-CN" i="1" smtClean="0"/>
              <a:t>EMEA Regional Consumer Banking (EMEA RCB) </a:t>
            </a:r>
            <a:r>
              <a:rPr lang="en-US" altLang="zh-CN" smtClean="0"/>
              <a:t>provides traditional banking and Citi-branded card services to retail customers and small to mid-size businesses, primarily in Central and Eastern Europe, the Middle East and Africa </a:t>
            </a:r>
          </a:p>
          <a:p>
            <a:pPr>
              <a:lnSpc>
                <a:spcPct val="90000"/>
              </a:lnSpc>
              <a:spcBef>
                <a:spcPct val="0"/>
              </a:spcBef>
            </a:pPr>
            <a:r>
              <a:rPr lang="en-US" altLang="zh-CN" smtClean="0"/>
              <a:t>At December 31, 2011, </a:t>
            </a:r>
            <a:r>
              <a:rPr lang="en-US" altLang="zh-CN" i="1" smtClean="0"/>
              <a:t>EMEA RCB </a:t>
            </a:r>
            <a:r>
              <a:rPr lang="en-US" altLang="zh-CN" smtClean="0"/>
              <a:t>had 292 retail bank branches with 3.7 million customer accounts, $4.2 billion in retail banking loans and $9.5 billion in deposits. In addition, the business had 2.6 million Citi-branded card accounts with $2.7 billion in outstanding card loan balances. </a:t>
            </a:r>
          </a:p>
          <a:p>
            <a:pPr>
              <a:lnSpc>
                <a:spcPct val="90000"/>
              </a:lnSpc>
              <a:spcBef>
                <a:spcPct val="0"/>
              </a:spcBef>
            </a:pPr>
            <a:endParaRPr lang="en-US" altLang="zh-CN" smtClean="0"/>
          </a:p>
          <a:p>
            <a:pPr>
              <a:lnSpc>
                <a:spcPct val="90000"/>
              </a:lnSpc>
              <a:spcBef>
                <a:spcPct val="0"/>
              </a:spcBef>
            </a:pPr>
            <a:r>
              <a:rPr lang="en-US" altLang="zh-CN" smtClean="0"/>
              <a:t/>
            </a:r>
            <a:br>
              <a:rPr lang="en-US" altLang="zh-CN" smtClean="0"/>
            </a:br>
            <a:endParaRPr lang="en-US" altLang="zh-CN" smtClean="0"/>
          </a:p>
          <a:p>
            <a:pPr>
              <a:lnSpc>
                <a:spcPct val="90000"/>
              </a:lnSpc>
              <a:spcBef>
                <a:spcPct val="0"/>
              </a:spcBef>
            </a:pPr>
            <a:endParaRPr lang="en-US" altLang="zh-CN"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81670D-0A50-4E46-8D66-3AD0F87E8592}" type="slidenum">
              <a:rPr lang="en-CA" altLang="zh-CN"/>
              <a:pPr fontAlgn="base">
                <a:spcBef>
                  <a:spcPct val="0"/>
                </a:spcBef>
                <a:spcAft>
                  <a:spcPct val="0"/>
                </a:spcAft>
              </a:pPr>
              <a:t>11</a:t>
            </a:fld>
            <a:endParaRPr lang="en-CA"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CA" altLang="zh-CN" sz="1100" smtClean="0"/>
              <a:t>By February 2009, the government had given Citi $45 billion in </a:t>
            </a:r>
            <a:r>
              <a:rPr lang="en-CA" altLang="zh-CN" sz="1100" smtClean="0">
                <a:hlinkClick r:id="rId3" tooltip="Troubled Assets Relief Program (TARP)"/>
              </a:rPr>
              <a:t>Troubled Assets Relief Program (TARP)</a:t>
            </a:r>
            <a:r>
              <a:rPr lang="en-CA" altLang="zh-CN" sz="1100" smtClean="0"/>
              <a:t> funds, giving government a 35% stake in Citi. As part of its agreement with Citi, the government had opted to take on more risk and convert $25 billion of its </a:t>
            </a:r>
            <a:r>
              <a:rPr lang="en-CA" altLang="zh-CN" sz="1100" smtClean="0">
                <a:hlinkClick r:id="rId4" tooltip="Preferred Stock"/>
              </a:rPr>
              <a:t>preferred stock</a:t>
            </a:r>
            <a:r>
              <a:rPr lang="en-CA" altLang="zh-CN" sz="1100" smtClean="0"/>
              <a:t> to </a:t>
            </a:r>
            <a:r>
              <a:rPr lang="en-CA" altLang="zh-CN" sz="1100" smtClean="0">
                <a:hlinkClick r:id="rId5" tooltip="Common Stock"/>
              </a:rPr>
              <a:t>common shares</a:t>
            </a:r>
            <a:r>
              <a:rPr lang="en-CA" altLang="zh-CN" sz="1100" smtClean="0"/>
              <a:t>. The government beared more risk by converting its shares because it became subject to the volatility of Citi's stock prices. By converting its shares, Citi gained more tangible equity available to improve its balance sheet. Its equity-to-asset ratio improved from 1.5% to approximately 4%.</a:t>
            </a:r>
            <a:r>
              <a:rPr lang="en-CA" altLang="zh-CN" sz="1100" baseline="30000" smtClean="0">
                <a:hlinkClick r:id="rId6"/>
              </a:rPr>
              <a:t>[15]</a:t>
            </a:r>
            <a:r>
              <a:rPr lang="en-CA" altLang="zh-CN" sz="1100" smtClean="0"/>
              <a:t> The </a:t>
            </a:r>
            <a:r>
              <a:rPr lang="en-CA" altLang="zh-CN" sz="1100" smtClean="0">
                <a:hlinkClick r:id="rId7" tooltip="Federal Deposit Insurance Corporation (FDIC)"/>
              </a:rPr>
              <a:t>Federal Deposit Insurance Corporation (FDIC)</a:t>
            </a:r>
            <a:r>
              <a:rPr lang="en-CA" altLang="zh-CN" sz="1100" smtClean="0"/>
              <a:t> defines a bank as being critically under-capitalized with a ratio under 2%.</a:t>
            </a:r>
            <a:r>
              <a:rPr lang="en-CA" altLang="zh-CN" sz="1100" baseline="30000" smtClean="0">
                <a:hlinkClick r:id="rId6"/>
              </a:rPr>
              <a:t>[15]</a:t>
            </a:r>
            <a:endParaRPr lang="en-CA" altLang="zh-CN" sz="1100" smtClean="0"/>
          </a:p>
          <a:p>
            <a:pPr>
              <a:lnSpc>
                <a:spcPct val="80000"/>
              </a:lnSpc>
              <a:spcBef>
                <a:spcPct val="0"/>
              </a:spcBef>
            </a:pPr>
            <a:r>
              <a:rPr lang="en-CA" altLang="zh-CN" sz="1100" smtClean="0"/>
              <a:t>This move negatively effected stockholders because the huge conversion to common stock will lead to a </a:t>
            </a:r>
            <a:r>
              <a:rPr lang="en-CA" altLang="zh-CN" sz="1100" smtClean="0">
                <a:hlinkClick r:id="rId8" tooltip="Dilution"/>
              </a:rPr>
              <a:t>dilution</a:t>
            </a:r>
            <a:r>
              <a:rPr lang="en-CA" altLang="zh-CN" sz="1100" smtClean="0"/>
              <a:t> of shares, and Citi has agreed to stop paying dividends for at least the next 3 years. In addition, the government has the right to convert its remaining $20 billion in shares to common stock in the future. This would further dilute the stock and give the public even less of a stake in Citi.</a:t>
            </a:r>
            <a:r>
              <a:rPr lang="en-CA" altLang="zh-CN" sz="1100" baseline="30000" smtClean="0">
                <a:hlinkClick r:id="rId6"/>
              </a:rPr>
              <a:t>[15]</a:t>
            </a:r>
            <a:endParaRPr lang="en-CA" altLang="zh-CN" sz="1100" smtClean="0"/>
          </a:p>
          <a:p>
            <a:pPr>
              <a:lnSpc>
                <a:spcPct val="80000"/>
              </a:lnSpc>
              <a:spcBef>
                <a:spcPct val="0"/>
              </a:spcBef>
            </a:pPr>
            <a:r>
              <a:rPr lang="en-CA" altLang="zh-CN" sz="1100" smtClean="0"/>
              <a:t>On December 14, 2009, Citi announced that it reached an agreement with the U.S. government and its regulators to repay U.S. taxpayers for the $20 billion in TARP trust preferred securities held by the government. Citi also decided to cancel its loss-sharing agreement with the government, which will increase its risk-weighted assets by approximately $144 billion. As a result of the repayment of TARP trust preferred securities and the termination of the loss-sharing agreement, Citi expects a net reduction in annual interest expense of approximately $1.7 billion as well as $0.5 billion in lower amortization expense associated with the loss-sharing agreement. Once the repayment and agreement cancellation are official, Citi will no longer be deemed a beneficiary of "exceptional financial assistance" under Tarp beginning in 2010, restoring some credibility and stability to the company. </a:t>
            </a:r>
            <a:r>
              <a:rPr lang="en-CA" altLang="zh-CN" sz="1100" baseline="30000" smtClean="0">
                <a:hlinkClick r:id="rId6"/>
              </a:rPr>
              <a:t>[6]</a:t>
            </a:r>
            <a:endParaRPr lang="en-CA" altLang="zh-CN" sz="1100" smtClean="0"/>
          </a:p>
          <a:p>
            <a:pPr>
              <a:lnSpc>
                <a:spcPct val="80000"/>
              </a:lnSpc>
              <a:spcBef>
                <a:spcPct val="0"/>
              </a:spcBef>
            </a:pPr>
            <a:r>
              <a:rPr lang="en-CA" altLang="zh-CN" sz="1100" smtClean="0"/>
              <a:t>On March 10, 2010, agreed to sell its real estate unit, Citi Property Investors, to private equity investor Apollo Management LP, giving Apollo 65 real estate investments that span across 26 countries with a total net asset value of just under $3.5 billion. The sale was another effort by Citi to raise capital to repay the remaining $25 billion which it still owes the government. Such efforts to repay government debt ultimately shrink Citi's net assets and overall business, which may not be beneficial to the bank in the long run.</a:t>
            </a:r>
            <a:r>
              <a:rPr lang="en-CA" altLang="zh-CN" sz="1100" baseline="30000" smtClean="0">
                <a:hlinkClick r:id="rId6"/>
              </a:rPr>
              <a:t>[16]</a:t>
            </a:r>
            <a:endParaRPr lang="en-CA" altLang="zh-CN" sz="1100" smtClean="0"/>
          </a:p>
          <a:p>
            <a:pPr>
              <a:lnSpc>
                <a:spcPct val="80000"/>
              </a:lnSpc>
              <a:spcBef>
                <a:spcPct val="0"/>
              </a:spcBef>
            </a:pPr>
            <a:endParaRPr lang="en-CA" altLang="zh-CN" sz="110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ECEEC-C009-4F33-A5C9-9526908D93AF}" type="slidenum">
              <a:rPr lang="en-CA" altLang="zh-CN"/>
              <a:pPr fontAlgn="base">
                <a:spcBef>
                  <a:spcPct val="0"/>
                </a:spcBef>
                <a:spcAft>
                  <a:spcPct val="0"/>
                </a:spcAft>
              </a:pPr>
              <a:t>27</a:t>
            </a:fld>
            <a:endParaRPr lang="en-CA"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zh-CN" smtClean="0"/>
              <a:t>Page 67 K11</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5B4B7B-DDC9-45D7-9E66-39EE19E3F1D2}" type="slidenum">
              <a:rPr lang="en-CA" altLang="zh-CN"/>
              <a:pPr fontAlgn="base">
                <a:spcBef>
                  <a:spcPct val="0"/>
                </a:spcBef>
                <a:spcAft>
                  <a:spcPct val="0"/>
                </a:spcAft>
              </a:pPr>
              <a:t>30</a:t>
            </a:fld>
            <a:endParaRPr lang="en-CA"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51E-CCBD-4F86-A48C-04C5CC8FA457}" type="slidenum">
              <a:rPr lang="en-US" altLang="zh-CN"/>
              <a:pPr fontAlgn="base">
                <a:spcBef>
                  <a:spcPct val="0"/>
                </a:spcBef>
                <a:spcAft>
                  <a:spcPct val="0"/>
                </a:spcAft>
              </a:pPr>
              <a:t>52</a:t>
            </a:fld>
            <a:endParaRPr lang="en-US" altLang="zh-CN"/>
          </a:p>
        </p:txBody>
      </p:sp>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zh-CN" smtClean="0"/>
          </a:p>
        </p:txBody>
      </p:sp>
      <p:sp>
        <p:nvSpPr>
          <p:cNvPr id="73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EB28728-CCE7-40DA-99BA-28840BE3C925}" type="slidenum">
              <a:rPr lang="en-CA" altLang="zh-CN" sz="1200">
                <a:latin typeface="Calibri" pitchFamily="34" charset="0"/>
              </a:rPr>
              <a:pPr algn="r"/>
              <a:t>52</a:t>
            </a:fld>
            <a:endParaRPr lang="en-CA" altLang="zh-CN"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157D3C-CD7E-402A-B66E-B846E886E762}" type="slidenum">
              <a:rPr lang="en-US" altLang="zh-CN"/>
              <a:pPr fontAlgn="base">
                <a:spcBef>
                  <a:spcPct val="0"/>
                </a:spcBef>
                <a:spcAft>
                  <a:spcPct val="0"/>
                </a:spcAft>
              </a:pPr>
              <a:t>53</a:t>
            </a:fld>
            <a:endParaRPr lang="en-US" altLang="zh-CN"/>
          </a:p>
        </p:txBody>
      </p:sp>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a:spcBef>
                <a:spcPct val="0"/>
              </a:spcBef>
              <a:buFontTx/>
              <a:buAutoNum type="arabicParenR"/>
            </a:pPr>
            <a:r>
              <a:rPr lang="en-CA" altLang="zh-CN" smtClean="0"/>
              <a:t>To maintain liquidity to </a:t>
            </a:r>
            <a:r>
              <a:rPr lang="en-CA" altLang="zh-CN" b="1" smtClean="0"/>
              <a:t>fund its existing asset base</a:t>
            </a:r>
            <a:r>
              <a:rPr lang="en-CA" altLang="zh-CN" smtClean="0"/>
              <a:t> and grow its core businesses in Citicorp, </a:t>
            </a:r>
          </a:p>
          <a:p>
            <a:pPr marL="514350" indent="-514350">
              <a:spcBef>
                <a:spcPct val="0"/>
              </a:spcBef>
              <a:buFontTx/>
              <a:buAutoNum type="arabicParenR"/>
            </a:pPr>
            <a:r>
              <a:rPr lang="en-CA" altLang="zh-CN" smtClean="0"/>
              <a:t>At the same time, To maintain </a:t>
            </a:r>
            <a:r>
              <a:rPr lang="en-CA" altLang="zh-CN" b="1" smtClean="0"/>
              <a:t>sufficient excess liquidity</a:t>
            </a:r>
            <a:r>
              <a:rPr lang="en-CA" altLang="zh-CN" smtClean="0"/>
              <a:t>, structured appropriately, so that it can operate under a wide variety of market conditions, including market disruptions for both short- and long-term periods</a:t>
            </a:r>
          </a:p>
          <a:p>
            <a:pPr marL="514350" indent="-514350">
              <a:spcBef>
                <a:spcPct val="0"/>
              </a:spcBef>
            </a:pPr>
            <a:endParaRPr lang="en-CA" altLang="zh-CN" smtClean="0"/>
          </a:p>
          <a:p>
            <a:pPr marL="514350" indent="-514350">
              <a:spcBef>
                <a:spcPct val="0"/>
              </a:spcBef>
            </a:pPr>
            <a:endParaRPr lang="en-CA" altLang="zh-CN" smtClean="0"/>
          </a:p>
          <a:p>
            <a:pPr marL="514350" indent="-514350">
              <a:spcBef>
                <a:spcPct val="0"/>
              </a:spcBef>
            </a:pPr>
            <a:r>
              <a:rPr lang="en-CA" altLang="zh-CN" smtClean="0"/>
              <a:t>An extensive range of liquidity scenarios is considered based on both historical industry experience and hypothetical</a:t>
            </a:r>
          </a:p>
          <a:p>
            <a:pPr marL="514350" indent="-514350">
              <a:spcBef>
                <a:spcPct val="0"/>
              </a:spcBef>
            </a:pPr>
            <a:r>
              <a:rPr lang="en-CA" altLang="zh-CN" smtClean="0"/>
              <a:t>situations. The approach is to ensure Citi has sufficient funding that is structural in nature so as to accommodate market disruptions for both</a:t>
            </a:r>
          </a:p>
          <a:p>
            <a:pPr marL="514350" indent="-514350">
              <a:spcBef>
                <a:spcPct val="0"/>
              </a:spcBef>
            </a:pPr>
            <a:r>
              <a:rPr lang="en-CA" altLang="zh-CN" smtClean="0"/>
              <a:t>short- and long-term periods.</a:t>
            </a:r>
          </a:p>
          <a:p>
            <a:pPr marL="514350" indent="-514350">
              <a:spcBef>
                <a:spcPct val="0"/>
              </a:spcBef>
            </a:pPr>
            <a:endParaRPr lang="en-CA" altLang="zh-CN" smtClean="0"/>
          </a:p>
          <a:p>
            <a:pPr marL="514350" indent="-514350">
              <a:spcBef>
                <a:spcPct val="0"/>
              </a:spcBef>
            </a:pPr>
            <a:endParaRPr lang="en-CA" altLang="zh-CN" smtClean="0"/>
          </a:p>
        </p:txBody>
      </p:sp>
      <p:sp>
        <p:nvSpPr>
          <p:cNvPr id="757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1A51DC9-30E8-4C71-A770-C0662CA4BB96}" type="slidenum">
              <a:rPr lang="en-CA" altLang="zh-CN" sz="1200">
                <a:latin typeface="Calibri" pitchFamily="34" charset="0"/>
              </a:rPr>
              <a:pPr algn="r"/>
              <a:t>53</a:t>
            </a:fld>
            <a:endParaRPr lang="en-CA" altLang="zh-CN"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3D36AF-7224-4DEA-9EE9-F150CD53D7A3}" type="datetimeFigureOut">
              <a:rPr lang="en-US"/>
              <a:pPr>
                <a:defRPr/>
              </a:pPr>
              <a:t>3/16/2012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BC4B87-5C3D-4073-9281-A1841AF676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AA249B-1BA7-47F7-B9C2-B9B26CEBDA72}" type="datetimeFigureOut">
              <a:rPr lang="en-US"/>
              <a:pPr>
                <a:defRPr/>
              </a:pPr>
              <a:t>3/16/2012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B2A99-4E87-47A9-9A52-15A43B235F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CC7F53-4728-432A-83CB-2E1D09A32422}" type="datetimeFigureOut">
              <a:rPr lang="en-US"/>
              <a:pPr>
                <a:defRPr/>
              </a:pPr>
              <a:t>3/16/2012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903E-891C-4452-A56D-1727B3C4CD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8DC0EC-842D-4B07-BF5F-0A8A217B2256}" type="datetimeFigureOut">
              <a:rPr lang="en-US"/>
              <a:pPr>
                <a:defRPr/>
              </a:pPr>
              <a:t>3/16/2012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2BEB05-493E-4553-BAF5-7FD9EEE1E3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9380BC-79DB-44E5-ADCA-95A02FC3369E}" type="datetimeFigureOut">
              <a:rPr lang="en-US"/>
              <a:pPr>
                <a:defRPr/>
              </a:pPr>
              <a:t>3/16/2012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8EEF46-5AD1-43A8-9602-CB451AB191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B0915B-5C7B-4F96-A757-18826579C594}" type="datetimeFigureOut">
              <a:rPr lang="en-US"/>
              <a:pPr>
                <a:defRPr/>
              </a:pPr>
              <a:t>3/16/2012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455CEF-0B2C-48D6-8FAF-EF37F1A3EF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6C9C6D-FCC4-4170-82C0-680B70E7AC44}" type="datetimeFigureOut">
              <a:rPr lang="en-US"/>
              <a:pPr>
                <a:defRPr/>
              </a:pPr>
              <a:t>3/16/2012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0C6632-FF3D-46FD-B199-ABBC3BD0EE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32142C-19C7-421C-8FF8-DBF47B314F06}" type="datetimeFigureOut">
              <a:rPr lang="en-US"/>
              <a:pPr>
                <a:defRPr/>
              </a:pPr>
              <a:t>3/16/2012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906FFE-D585-4B1A-B586-84916A7CF8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8DC699-251A-4ACF-A28D-5D16B760E22C}" type="datetimeFigureOut">
              <a:rPr lang="en-US"/>
              <a:pPr>
                <a:defRPr/>
              </a:pPr>
              <a:t>3/16/2012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2E1D60-94B9-4BB1-A008-002FD7112B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919B4E-70B4-42C8-A8FE-3C98A7502D6C}" type="datetimeFigureOut">
              <a:rPr lang="en-US"/>
              <a:pPr>
                <a:defRPr/>
              </a:pPr>
              <a:t>3/16/2012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778CA2-1E4D-44A7-A309-64C7EF02DF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8FAEB3-ED46-4894-9907-3EF29948E040}" type="datetimeFigureOut">
              <a:rPr lang="en-US"/>
              <a:pPr>
                <a:defRPr/>
              </a:pPr>
              <a:t>3/16/2012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F3CC8F-CDD8-42D4-B265-2661CFB2ED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4000" t="3000" r="2000" b="84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ltLang="zh-CN" smtClean="0"/>
              <a:t>Click to edit Master title style</a:t>
            </a:r>
            <a:endParaRPr lang="en-US" altLang="zh-C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ltLang="zh-CN" smtClean="0"/>
              <a:t>Click to edit Master text styles</a:t>
            </a:r>
          </a:p>
          <a:p>
            <a:pPr lvl="1"/>
            <a:r>
              <a:rPr lang="en-CA" altLang="zh-CN" smtClean="0"/>
              <a:t>Second level</a:t>
            </a:r>
          </a:p>
          <a:p>
            <a:pPr lvl="2"/>
            <a:r>
              <a:rPr lang="en-CA" altLang="zh-CN" smtClean="0"/>
              <a:t>Third level</a:t>
            </a:r>
          </a:p>
          <a:p>
            <a:pPr lvl="3"/>
            <a:r>
              <a:rPr lang="en-CA" altLang="zh-CN" smtClean="0"/>
              <a:t>Fourth level</a:t>
            </a:r>
          </a:p>
          <a:p>
            <a:pPr lvl="4"/>
            <a:r>
              <a:rPr lang="en-CA" altLang="zh-CN" smtClean="0"/>
              <a:t>Fifth level</a:t>
            </a:r>
            <a:endParaRPr lang="en-US"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CE29229-6C70-44A2-8B51-D8D49A602EF0}" type="datetimeFigureOut">
              <a:rPr lang="en-US"/>
              <a:pPr>
                <a:defRPr/>
              </a:pPr>
              <a:t>3/16/2012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23560002-1EE7-484E-B060-A722944CE4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oleObject" Target="../embeddings/Microsoft_Excel_97-2003_Worksheet1.xls"/></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image" Target="../media/image41.emf"/><Relationship Id="rId4" Type="http://schemas.openxmlformats.org/officeDocument/2006/relationships/oleObject" Target="../embeddings/Microsoft_Excel_97-2003_Worksheet2.xls"/></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oleObject" Target="../embeddings/Microsoft_Excel_97-2003_Worksheet3.xls"/></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4000" r="-2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178425"/>
            <a:ext cx="8115300" cy="1470025"/>
          </a:xfrm>
        </p:spPr>
        <p:txBody>
          <a:bodyPr/>
          <a:lstStyle/>
          <a:p>
            <a:r>
              <a:rPr lang="en-US" sz="3200" dirty="0" smtClean="0"/>
              <a:t>Present by: </a:t>
            </a:r>
            <a:r>
              <a:rPr lang="en-US" sz="3200" dirty="0" err="1" smtClean="0"/>
              <a:t>Yongrui</a:t>
            </a:r>
            <a:r>
              <a:rPr lang="en-US" sz="3200" dirty="0" smtClean="0"/>
              <a:t> Cheng, </a:t>
            </a:r>
            <a:r>
              <a:rPr lang="en-CA" sz="3200" smtClean="0"/>
              <a:t>Rickie </a:t>
            </a:r>
            <a:r>
              <a:rPr lang="en-CA" sz="3200" dirty="0"/>
              <a:t>Wang</a:t>
            </a:r>
            <a:r>
              <a:rPr lang="en-CA" sz="3200" dirty="0" smtClean="0"/>
              <a:t>, </a:t>
            </a:r>
            <a:br>
              <a:rPr lang="en-CA" sz="3200" dirty="0" smtClean="0"/>
            </a:br>
            <a:r>
              <a:rPr lang="en-CA" sz="3200" dirty="0"/>
              <a:t> </a:t>
            </a:r>
            <a:r>
              <a:rPr lang="en-CA" sz="3200" dirty="0" smtClean="0"/>
              <a:t>            Megan Yao,  Andy Ho </a:t>
            </a:r>
            <a:endParaRPr lang="en-CA" sz="3200" dirty="0"/>
          </a:p>
        </p:txBody>
      </p:sp>
    </p:spTree>
    <p:extLst>
      <p:ext uri="{BB962C8B-B14F-4D97-AF65-F5344CB8AC3E}">
        <p14:creationId xmlns:p14="http://schemas.microsoft.com/office/powerpoint/2010/main" val="82504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zh-CN" smtClean="0"/>
              <a:t>Income Statement Cont.</a:t>
            </a:r>
          </a:p>
        </p:txBody>
      </p:sp>
      <p:pic>
        <p:nvPicPr>
          <p:cNvPr id="26626" name="Content Placeholder 3" descr="Screen Shot 2012-03-06 at 3.26.59 PM.png"/>
          <p:cNvPicPr>
            <a:picLocks noGrp="1" noChangeAspect="1"/>
          </p:cNvPicPr>
          <p:nvPr>
            <p:ph idx="1"/>
          </p:nvPr>
        </p:nvPicPr>
        <p:blipFill>
          <a:blip r:embed="rId2"/>
          <a:srcRect t="-4378" b="-4378"/>
          <a:stretch>
            <a:fillRect/>
          </a:stretch>
        </p:blipFill>
        <p:spPr>
          <a:xfrm>
            <a:off x="138113" y="1714500"/>
            <a:ext cx="9005887" cy="4953000"/>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CA" altLang="zh-CN" smtClean="0"/>
              <a:t>Derivative Activities</a:t>
            </a:r>
          </a:p>
        </p:txBody>
      </p:sp>
      <p:sp>
        <p:nvSpPr>
          <p:cNvPr id="3" name="Content Placeholder 2"/>
          <p:cNvSpPr>
            <a:spLocks noGrp="1"/>
          </p:cNvSpPr>
          <p:nvPr>
            <p:ph idx="1"/>
          </p:nvPr>
        </p:nvSpPr>
        <p:spPr>
          <a:xfrm>
            <a:off x="457200" y="1371600"/>
            <a:ext cx="8229600" cy="4754563"/>
          </a:xfrm>
        </p:spPr>
        <p:txBody>
          <a:bodyPr>
            <a:normAutofit/>
          </a:bodyPr>
          <a:lstStyle/>
          <a:p>
            <a:r>
              <a:rPr lang="en-US" altLang="zh-CN" smtClean="0"/>
              <a:t>Reasons of entering derivatives contracts :</a:t>
            </a:r>
          </a:p>
          <a:p>
            <a:endParaRPr lang="en-US" altLang="zh-CN" smtClean="0"/>
          </a:p>
          <a:p>
            <a:pPr>
              <a:buFontTx/>
              <a:buChar char="-"/>
            </a:pPr>
            <a:r>
              <a:rPr lang="en-US" altLang="zh-CN" smtClean="0"/>
              <a:t>Trading Purposes (Customer Needs)</a:t>
            </a:r>
          </a:p>
          <a:p>
            <a:pPr>
              <a:buFontTx/>
              <a:buChar char="-"/>
            </a:pPr>
            <a:r>
              <a:rPr lang="en-US" altLang="zh-CN" smtClean="0"/>
              <a:t>Trading Purposes (Own Account)</a:t>
            </a:r>
          </a:p>
          <a:p>
            <a:pPr>
              <a:buFont typeface="Arial" charset="0"/>
              <a:buNone/>
            </a:pPr>
            <a:r>
              <a:rPr lang="en-US" altLang="zh-CN" smtClean="0"/>
              <a:t>-   Hedging</a:t>
            </a:r>
          </a:p>
          <a:p>
            <a:endParaRPr lang="en-CA" altLang="zh-CN"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CA" altLang="zh-CN" smtClean="0"/>
              <a:t>Hedging</a:t>
            </a:r>
          </a:p>
        </p:txBody>
      </p:sp>
      <p:sp>
        <p:nvSpPr>
          <p:cNvPr id="3" name="Content Placeholder 2"/>
          <p:cNvSpPr>
            <a:spLocks noGrp="1"/>
          </p:cNvSpPr>
          <p:nvPr>
            <p:ph idx="1"/>
          </p:nvPr>
        </p:nvSpPr>
        <p:spPr>
          <a:xfrm>
            <a:off x="457200" y="1371600"/>
            <a:ext cx="8229600" cy="4754563"/>
          </a:xfrm>
        </p:spPr>
        <p:txBody>
          <a:bodyPr>
            <a:normAutofit/>
          </a:bodyPr>
          <a:lstStyle/>
          <a:p>
            <a:pPr marL="0" indent="0">
              <a:buFont typeface="Arial" charset="0"/>
              <a:buNone/>
            </a:pPr>
            <a:r>
              <a:rPr lang="en-US" altLang="zh-CN" sz="2400" smtClean="0"/>
              <a:t> </a:t>
            </a:r>
          </a:p>
          <a:p>
            <a:pPr marL="0" indent="0"/>
            <a:r>
              <a:rPr lang="en-US" altLang="zh-CN" sz="2800" smtClean="0"/>
              <a:t>Risk management activities to hedge certain risks</a:t>
            </a:r>
          </a:p>
          <a:p>
            <a:pPr marL="0" indent="0"/>
            <a:r>
              <a:rPr lang="en-US" altLang="zh-CN" sz="2800" smtClean="0"/>
              <a:t>Manage risks inherent in specific group of on-balance-sheet assets and liabilities</a:t>
            </a:r>
          </a:p>
          <a:p>
            <a:pPr marL="0" indent="0"/>
            <a:r>
              <a:rPr lang="en-US" altLang="zh-CN" sz="2800" smtClean="0"/>
              <a:t>Expose Citigroup to market, credit or liquidity risks</a:t>
            </a:r>
          </a:p>
          <a:p>
            <a:pPr marL="0" indent="0"/>
            <a:endParaRPr lang="en-CA" altLang="zh-CN"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457200" y="381000"/>
            <a:ext cx="8229600" cy="868363"/>
          </a:xfrm>
        </p:spPr>
        <p:txBody>
          <a:bodyPr/>
          <a:lstStyle/>
          <a:p>
            <a:r>
              <a:rPr lang="en-US" altLang="zh-CN" sz="4000" b="1" smtClean="0"/>
              <a:t>Derivative Activities</a:t>
            </a:r>
            <a:endParaRPr lang="en-US" altLang="zh-CN" sz="4000" smtClean="0"/>
          </a:p>
        </p:txBody>
      </p:sp>
      <p:sp>
        <p:nvSpPr>
          <p:cNvPr id="138242" name="Content Placeholder 2"/>
          <p:cNvSpPr>
            <a:spLocks noGrp="1"/>
          </p:cNvSpPr>
          <p:nvPr>
            <p:ph idx="1"/>
          </p:nvPr>
        </p:nvSpPr>
        <p:spPr>
          <a:xfrm>
            <a:off x="533400" y="1524000"/>
            <a:ext cx="8001000" cy="4983163"/>
          </a:xfrm>
        </p:spPr>
        <p:txBody>
          <a:bodyPr/>
          <a:lstStyle/>
          <a:p>
            <a:r>
              <a:rPr lang="en-US" altLang="zh-CN" sz="2800" smtClean="0"/>
              <a:t>Derivative transactions include interest-rate swaps, futures, forwards, and purchased options, as well as foreign-exchange contracts</a:t>
            </a:r>
          </a:p>
          <a:p>
            <a:pPr>
              <a:buFont typeface="Arial" charset="0"/>
              <a:buNone/>
            </a:pPr>
            <a:endParaRPr lang="en-US" altLang="zh-CN" sz="2800" smtClean="0"/>
          </a:p>
          <a:p>
            <a:r>
              <a:rPr lang="en-US" altLang="zh-CN" sz="2800" smtClean="0"/>
              <a:t>These end-user derivatives are carried </a:t>
            </a:r>
            <a:r>
              <a:rPr lang="en-US" altLang="zh-CN" sz="2800" b="1" smtClean="0"/>
              <a:t>at fair value </a:t>
            </a:r>
            <a:r>
              <a:rPr lang="en-US" altLang="zh-CN" sz="2800" smtClean="0"/>
              <a:t>in </a:t>
            </a:r>
            <a:r>
              <a:rPr lang="en-US" altLang="zh-CN" sz="2800" i="1" smtClean="0"/>
              <a:t>Other assets, Other liabilities, Trading account assets </a:t>
            </a:r>
            <a:r>
              <a:rPr lang="en-US" altLang="zh-CN" sz="2800" smtClean="0"/>
              <a:t>and </a:t>
            </a:r>
            <a:r>
              <a:rPr lang="en-US" altLang="zh-CN" sz="2800" i="1" smtClean="0"/>
              <a:t>Trading account liabilities</a:t>
            </a:r>
            <a:endParaRPr lang="en-US" altLang="zh-CN" sz="28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Content Placeholder 2"/>
          <p:cNvSpPr>
            <a:spLocks noGrp="1"/>
          </p:cNvSpPr>
          <p:nvPr>
            <p:ph idx="1"/>
          </p:nvPr>
        </p:nvSpPr>
        <p:spPr>
          <a:xfrm>
            <a:off x="457200" y="381000"/>
            <a:ext cx="8458200" cy="6172200"/>
          </a:xfrm>
        </p:spPr>
        <p:txBody>
          <a:bodyPr/>
          <a:lstStyle/>
          <a:p>
            <a:endParaRPr lang="en-CA" altLang="zh-CN" sz="2800" smtClean="0"/>
          </a:p>
          <a:p>
            <a:endParaRPr lang="en-CA" altLang="zh-CN" smtClean="0"/>
          </a:p>
        </p:txBody>
      </p:sp>
      <p:pic>
        <p:nvPicPr>
          <p:cNvPr id="140290" name="Picture 2"/>
          <p:cNvPicPr>
            <a:picLocks noChangeAspect="1" noChangeArrowheads="1"/>
          </p:cNvPicPr>
          <p:nvPr/>
        </p:nvPicPr>
        <p:blipFill>
          <a:blip r:embed="rId2"/>
          <a:srcRect/>
          <a:stretch>
            <a:fillRect/>
          </a:stretch>
        </p:blipFill>
        <p:spPr bwMode="auto">
          <a:xfrm>
            <a:off x="295275" y="1257300"/>
            <a:ext cx="8553450" cy="503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457200" y="76200"/>
            <a:ext cx="8229600" cy="1143000"/>
          </a:xfrm>
        </p:spPr>
        <p:txBody>
          <a:bodyPr/>
          <a:lstStyle/>
          <a:p>
            <a:r>
              <a:rPr lang="en-US" altLang="zh-CN" sz="3200" b="1" smtClean="0"/>
              <a:t>Fair Valuation Adjustments for Derivatives</a:t>
            </a:r>
            <a:endParaRPr lang="en-US" altLang="zh-CN" sz="3200" smtClean="0"/>
          </a:p>
        </p:txBody>
      </p:sp>
      <p:sp>
        <p:nvSpPr>
          <p:cNvPr id="3" name="Content Placeholder 2"/>
          <p:cNvSpPr>
            <a:spLocks noGrp="1"/>
          </p:cNvSpPr>
          <p:nvPr>
            <p:ph idx="1"/>
          </p:nvPr>
        </p:nvSpPr>
        <p:spPr>
          <a:xfrm>
            <a:off x="457200" y="1219200"/>
            <a:ext cx="8458200" cy="5486400"/>
          </a:xfrm>
        </p:spPr>
        <p:txBody>
          <a:bodyPr rtlCol="0">
            <a:normAutofit/>
          </a:bodyPr>
          <a:lstStyle/>
          <a:p>
            <a:pPr marL="0" indent="0" fontAlgn="auto">
              <a:spcAft>
                <a:spcPts val="0"/>
              </a:spcAft>
              <a:buFont typeface="Arial"/>
              <a:buNone/>
              <a:defRPr/>
            </a:pPr>
            <a:r>
              <a:rPr lang="en-US" sz="2800" dirty="0" smtClean="0"/>
              <a:t>The fair value adjustments applied by Citigroup to its derivative carrying values consist of :</a:t>
            </a:r>
          </a:p>
          <a:p>
            <a:pPr fontAlgn="auto">
              <a:spcAft>
                <a:spcPts val="0"/>
              </a:spcAft>
              <a:buFont typeface="Arial"/>
              <a:buChar char="•"/>
              <a:defRPr/>
            </a:pPr>
            <a:r>
              <a:rPr lang="en-US" sz="2800" b="1" dirty="0" smtClean="0"/>
              <a:t>Liquidity adjustments</a:t>
            </a:r>
          </a:p>
          <a:p>
            <a:pPr marL="171450" indent="-171450" fontAlgn="auto">
              <a:spcAft>
                <a:spcPts val="0"/>
              </a:spcAft>
              <a:buFont typeface="Arial"/>
              <a:buNone/>
              <a:defRPr/>
            </a:pPr>
            <a:r>
              <a:rPr lang="en-US" sz="2800" dirty="0" smtClean="0"/>
              <a:t>    -- applied to items in Level 2 or Level 3 of the fair-value hierarchy to </a:t>
            </a:r>
            <a:r>
              <a:rPr lang="en-US" sz="2800" dirty="0"/>
              <a:t>ensure that the fair value reflects the price at </a:t>
            </a:r>
            <a:r>
              <a:rPr lang="en-US" sz="2800" dirty="0" smtClean="0"/>
              <a:t>which the </a:t>
            </a:r>
            <a:r>
              <a:rPr lang="en-US" sz="2800" dirty="0"/>
              <a:t>entire position could be liquidated</a:t>
            </a:r>
            <a:endParaRPr lang="en-US" sz="2800" dirty="0" smtClean="0"/>
          </a:p>
          <a:p>
            <a:pPr fontAlgn="auto">
              <a:spcAft>
                <a:spcPts val="0"/>
              </a:spcAft>
              <a:buFont typeface="Arial"/>
              <a:buChar char="•"/>
              <a:defRPr/>
            </a:pPr>
            <a:r>
              <a:rPr lang="en-US" sz="2800" b="1" dirty="0"/>
              <a:t>Credit valuation adjustments (CVA</a:t>
            </a:r>
            <a:r>
              <a:rPr lang="en-US" sz="2800" dirty="0" smtClean="0"/>
              <a:t>)</a:t>
            </a:r>
          </a:p>
          <a:p>
            <a:pPr marL="0" indent="0" fontAlgn="auto">
              <a:spcAft>
                <a:spcPts val="0"/>
              </a:spcAft>
              <a:buFont typeface="Arial"/>
              <a:buNone/>
              <a:defRPr/>
            </a:pPr>
            <a:r>
              <a:rPr lang="en-US" sz="2800" dirty="0" smtClean="0"/>
              <a:t>     -- applied </a:t>
            </a:r>
            <a:r>
              <a:rPr lang="en-US" sz="2800" dirty="0"/>
              <a:t>to </a:t>
            </a:r>
            <a:r>
              <a:rPr lang="en-US" sz="2800" dirty="0" smtClean="0"/>
              <a:t>over-the-counter derivative </a:t>
            </a:r>
            <a:r>
              <a:rPr lang="en-US" sz="2800" dirty="0"/>
              <a:t>instruments, in which the base valuation generally </a:t>
            </a:r>
            <a:r>
              <a:rPr lang="en-US" sz="2800" dirty="0" smtClean="0"/>
              <a:t>discounts expected </a:t>
            </a:r>
            <a:r>
              <a:rPr lang="en-US" sz="2800" dirty="0"/>
              <a:t>cash flows using LIBOR interest rate curves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CA" dirty="0" smtClean="0"/>
              <a:t>Fair Value Measurement </a:t>
            </a:r>
            <a:endParaRPr lang="en-CA" dirty="0"/>
          </a:p>
        </p:txBody>
      </p:sp>
      <p:sp>
        <p:nvSpPr>
          <p:cNvPr id="3" name="Content Placeholder 2"/>
          <p:cNvSpPr>
            <a:spLocks noGrp="1"/>
          </p:cNvSpPr>
          <p:nvPr>
            <p:ph idx="1"/>
          </p:nvPr>
        </p:nvSpPr>
        <p:spPr>
          <a:xfrm>
            <a:off x="457200" y="914400"/>
            <a:ext cx="8229600" cy="5638800"/>
          </a:xfrm>
        </p:spPr>
        <p:txBody>
          <a:bodyPr>
            <a:normAutofit/>
          </a:bodyPr>
          <a:lstStyle/>
          <a:p>
            <a:pPr>
              <a:lnSpc>
                <a:spcPct val="80000"/>
              </a:lnSpc>
            </a:pPr>
            <a:r>
              <a:rPr lang="en-CA" altLang="zh-CN" sz="2700" i="1" dirty="0" smtClean="0"/>
              <a:t>Fair Value Measurement, specifies a hierarchy of valuation </a:t>
            </a:r>
            <a:r>
              <a:rPr lang="en-CA" altLang="zh-CN" sz="2700" dirty="0" smtClean="0"/>
              <a:t>techniques based on whether the inputs to those valuation techniques are observable or unobservable.</a:t>
            </a:r>
          </a:p>
          <a:p>
            <a:pPr>
              <a:lnSpc>
                <a:spcPct val="80000"/>
              </a:lnSpc>
              <a:buFont typeface="Arial" charset="0"/>
              <a:buNone/>
            </a:pPr>
            <a:r>
              <a:rPr lang="en-CA" altLang="zh-CN" sz="2700" b="1" dirty="0" smtClean="0"/>
              <a:t>Level 1</a:t>
            </a:r>
            <a:r>
              <a:rPr lang="en-CA" altLang="zh-CN" sz="2700" dirty="0" smtClean="0"/>
              <a:t>: Quoted prices for </a:t>
            </a:r>
            <a:r>
              <a:rPr lang="en-CA" altLang="zh-CN" sz="2700" i="1" dirty="0" smtClean="0"/>
              <a:t>identical instruments in active markets.</a:t>
            </a:r>
          </a:p>
          <a:p>
            <a:pPr>
              <a:lnSpc>
                <a:spcPct val="80000"/>
              </a:lnSpc>
              <a:buFont typeface="Arial" charset="0"/>
              <a:buNone/>
            </a:pPr>
            <a:r>
              <a:rPr lang="en-CA" altLang="zh-CN" sz="2700" b="1" dirty="0" smtClean="0"/>
              <a:t>Level 2</a:t>
            </a:r>
            <a:r>
              <a:rPr lang="en-CA" altLang="zh-CN" sz="2700" dirty="0" smtClean="0"/>
              <a:t>: Quoted prices for </a:t>
            </a:r>
            <a:r>
              <a:rPr lang="en-CA" altLang="zh-CN" sz="2700" i="1" dirty="0" smtClean="0"/>
              <a:t>similar instruments in active markets; quoted </a:t>
            </a:r>
            <a:r>
              <a:rPr lang="en-CA" altLang="zh-CN" sz="2700" dirty="0" smtClean="0"/>
              <a:t>prices for identical or similar instruments in markets that are not active; and model-derived valuations in which all significant inputs and significant value drivers are </a:t>
            </a:r>
            <a:r>
              <a:rPr lang="en-CA" altLang="zh-CN" sz="2700" i="1" dirty="0" smtClean="0"/>
              <a:t>observable in active markets.</a:t>
            </a:r>
          </a:p>
          <a:p>
            <a:pPr>
              <a:lnSpc>
                <a:spcPct val="80000"/>
              </a:lnSpc>
              <a:buFont typeface="Arial" charset="0"/>
              <a:buNone/>
            </a:pPr>
            <a:r>
              <a:rPr lang="en-CA" altLang="zh-CN" sz="2700" b="1" dirty="0" smtClean="0"/>
              <a:t>Level 3</a:t>
            </a:r>
            <a:r>
              <a:rPr lang="en-CA" altLang="zh-CN" sz="2700" dirty="0" smtClean="0"/>
              <a:t>: Valuations derived from valuation techniques in which one or more significant inputs or significant value drivers are </a:t>
            </a:r>
            <a:r>
              <a:rPr lang="en-CA" altLang="zh-CN" sz="2700" i="1" dirty="0" smtClean="0"/>
              <a:t>unobservable.</a:t>
            </a:r>
            <a:endParaRPr lang="en-CA" altLang="zh-CN" sz="2700"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457200"/>
            <a:ext cx="8229600" cy="639763"/>
          </a:xfrm>
        </p:spPr>
        <p:txBody>
          <a:bodyPr>
            <a:normAutofit fontScale="90000"/>
          </a:bodyPr>
          <a:lstStyle/>
          <a:p>
            <a:r>
              <a:rPr lang="en-US" altLang="zh-CN" sz="4000" smtClean="0"/>
              <a:t>Credit Valuation Adjustments (CVA)</a:t>
            </a:r>
            <a:br>
              <a:rPr lang="en-US" altLang="zh-CN" sz="4000" smtClean="0"/>
            </a:br>
            <a:endParaRPr lang="en-US" altLang="zh-CN" sz="4000" smtClean="0"/>
          </a:p>
        </p:txBody>
      </p:sp>
      <p:sp>
        <p:nvSpPr>
          <p:cNvPr id="145410" name="Content Placeholder 2"/>
          <p:cNvSpPr>
            <a:spLocks noGrp="1"/>
          </p:cNvSpPr>
          <p:nvPr>
            <p:ph idx="1"/>
          </p:nvPr>
        </p:nvSpPr>
        <p:spPr>
          <a:xfrm>
            <a:off x="304800" y="838200"/>
            <a:ext cx="8610600" cy="5410200"/>
          </a:xfrm>
        </p:spPr>
        <p:txBody>
          <a:bodyPr/>
          <a:lstStyle/>
          <a:p>
            <a:r>
              <a:rPr lang="en-US" altLang="zh-CN" sz="2800" smtClean="0"/>
              <a:t>The CVA adjustment is designed to incorporate a market view of the credit risk inherent in the derivative portfolio.</a:t>
            </a:r>
          </a:p>
        </p:txBody>
      </p:sp>
      <p:pic>
        <p:nvPicPr>
          <p:cNvPr id="145411" name="Picture 2"/>
          <p:cNvPicPr>
            <a:picLocks noChangeAspect="1" noChangeArrowheads="1"/>
          </p:cNvPicPr>
          <p:nvPr/>
        </p:nvPicPr>
        <p:blipFill>
          <a:blip r:embed="rId3"/>
          <a:srcRect/>
          <a:stretch>
            <a:fillRect/>
          </a:stretch>
        </p:blipFill>
        <p:spPr bwMode="auto">
          <a:xfrm>
            <a:off x="609600" y="2286000"/>
            <a:ext cx="79248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533400" y="304800"/>
            <a:ext cx="8229600" cy="914400"/>
          </a:xfrm>
        </p:spPr>
        <p:txBody>
          <a:bodyPr/>
          <a:lstStyle/>
          <a:p>
            <a:r>
              <a:rPr lang="en-US" altLang="zh-CN" smtClean="0"/>
              <a:t>Fair Value Hedges</a:t>
            </a:r>
          </a:p>
        </p:txBody>
      </p:sp>
      <p:sp>
        <p:nvSpPr>
          <p:cNvPr id="147458" name="Content Placeholder 2"/>
          <p:cNvSpPr>
            <a:spLocks noGrp="1"/>
          </p:cNvSpPr>
          <p:nvPr>
            <p:ph idx="1"/>
          </p:nvPr>
        </p:nvSpPr>
        <p:spPr>
          <a:xfrm>
            <a:off x="457200" y="1219200"/>
            <a:ext cx="8229600" cy="5181600"/>
          </a:xfrm>
        </p:spPr>
        <p:txBody>
          <a:bodyPr/>
          <a:lstStyle/>
          <a:p>
            <a:r>
              <a:rPr lang="en-US" altLang="zh-CN" smtClean="0"/>
              <a:t>Hedging of benchmark interest rate risk</a:t>
            </a:r>
          </a:p>
          <a:p>
            <a:r>
              <a:rPr lang="en-US" altLang="zh-CN" smtClean="0"/>
              <a:t>Hedging of foreign exchange risk</a:t>
            </a:r>
          </a:p>
          <a:p>
            <a:endParaRPr lang="en-US" altLang="zh-CN" smtClean="0"/>
          </a:p>
          <a:p>
            <a:endParaRPr lang="en-US" altLang="zh-CN" smtClean="0"/>
          </a:p>
          <a:p>
            <a:endParaRPr lang="en-US" altLang="zh-CN" smtClean="0"/>
          </a:p>
        </p:txBody>
      </p:sp>
      <p:pic>
        <p:nvPicPr>
          <p:cNvPr id="147459" name="Picture 2"/>
          <p:cNvPicPr>
            <a:picLocks noChangeAspect="1" noChangeArrowheads="1"/>
          </p:cNvPicPr>
          <p:nvPr/>
        </p:nvPicPr>
        <p:blipFill>
          <a:blip r:embed="rId3"/>
          <a:srcRect/>
          <a:stretch>
            <a:fillRect/>
          </a:stretch>
        </p:blipFill>
        <p:spPr bwMode="auto">
          <a:xfrm>
            <a:off x="381000" y="2514600"/>
            <a:ext cx="83439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57200" y="228600"/>
            <a:ext cx="8229600" cy="914400"/>
          </a:xfrm>
        </p:spPr>
        <p:txBody>
          <a:bodyPr/>
          <a:lstStyle/>
          <a:p>
            <a:r>
              <a:rPr lang="en-CA" altLang="zh-CN" smtClean="0"/>
              <a:t>Cash Flow Hedges</a:t>
            </a:r>
          </a:p>
        </p:txBody>
      </p:sp>
      <p:sp>
        <p:nvSpPr>
          <p:cNvPr id="149506" name="Content Placeholder 2"/>
          <p:cNvSpPr>
            <a:spLocks noGrp="1"/>
          </p:cNvSpPr>
          <p:nvPr>
            <p:ph idx="1"/>
          </p:nvPr>
        </p:nvSpPr>
        <p:spPr>
          <a:xfrm>
            <a:off x="533400" y="1219200"/>
            <a:ext cx="8229600" cy="4754563"/>
          </a:xfrm>
        </p:spPr>
        <p:txBody>
          <a:bodyPr/>
          <a:lstStyle/>
          <a:p>
            <a:r>
              <a:rPr lang="en-US" altLang="zh-CN" sz="2800" smtClean="0"/>
              <a:t>Hedging of benchmark interest rate risk</a:t>
            </a:r>
          </a:p>
          <a:p>
            <a:r>
              <a:rPr lang="en-US" altLang="zh-CN" sz="2800" smtClean="0"/>
              <a:t>Hedging of foreign exchange risk</a:t>
            </a:r>
          </a:p>
          <a:p>
            <a:r>
              <a:rPr lang="en-US" altLang="zh-CN" sz="2800" smtClean="0"/>
              <a:t>Hedging of total return</a:t>
            </a:r>
          </a:p>
          <a:p>
            <a:endParaRPr lang="en-US" altLang="zh-CN" smtClean="0"/>
          </a:p>
          <a:p>
            <a:endParaRPr lang="en-US" altLang="zh-CN" smtClean="0"/>
          </a:p>
          <a:p>
            <a:endParaRPr lang="en-CA" altLang="zh-CN" smtClean="0"/>
          </a:p>
        </p:txBody>
      </p:sp>
      <p:pic>
        <p:nvPicPr>
          <p:cNvPr id="149507" name="Picture 3" descr="Cash Flow Hedge.PNG"/>
          <p:cNvPicPr>
            <a:picLocks noChangeAspect="1"/>
          </p:cNvPicPr>
          <p:nvPr/>
        </p:nvPicPr>
        <p:blipFill>
          <a:blip r:embed="rId3"/>
          <a:srcRect/>
          <a:stretch>
            <a:fillRect/>
          </a:stretch>
        </p:blipFill>
        <p:spPr bwMode="auto">
          <a:xfrm>
            <a:off x="457200" y="2743200"/>
            <a:ext cx="82597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3"/>
          <p:cNvSpPr>
            <a:spLocks noGrp="1"/>
          </p:cNvSpPr>
          <p:nvPr>
            <p:ph type="title"/>
          </p:nvPr>
        </p:nvSpPr>
        <p:spPr>
          <a:xfrm>
            <a:off x="457200" y="304800"/>
            <a:ext cx="8229600" cy="1143000"/>
          </a:xfrm>
        </p:spPr>
        <p:txBody>
          <a:bodyPr/>
          <a:lstStyle/>
          <a:p>
            <a:r>
              <a:rPr lang="en-US" altLang="zh-CN" smtClean="0"/>
              <a:t>Credit Derivatives</a:t>
            </a:r>
          </a:p>
        </p:txBody>
      </p:sp>
      <p:sp>
        <p:nvSpPr>
          <p:cNvPr id="151554" name="Content Placeholder 4"/>
          <p:cNvSpPr>
            <a:spLocks noGrp="1"/>
          </p:cNvSpPr>
          <p:nvPr>
            <p:ph idx="1"/>
          </p:nvPr>
        </p:nvSpPr>
        <p:spPr>
          <a:xfrm>
            <a:off x="685800" y="1295400"/>
            <a:ext cx="7696200" cy="4191000"/>
          </a:xfrm>
        </p:spPr>
        <p:txBody>
          <a:bodyPr/>
          <a:lstStyle/>
          <a:p>
            <a:r>
              <a:rPr lang="en-US" altLang="zh-CN" sz="2800" smtClean="0"/>
              <a:t>Citi primarily uses credit derivatives to help </a:t>
            </a:r>
            <a:r>
              <a:rPr lang="en-US" altLang="zh-CN" sz="2800" b="1" smtClean="0"/>
              <a:t>mitigate credit risk </a:t>
            </a:r>
            <a:r>
              <a:rPr lang="en-US" altLang="zh-CN" sz="2800" smtClean="0"/>
              <a:t>in its corporate loan portfolio and other cash positions, and to facilitate client transactions</a:t>
            </a:r>
          </a:p>
          <a:p>
            <a:r>
              <a:rPr lang="en-US" altLang="zh-CN" sz="2800" smtClean="0"/>
              <a:t>Citigroup makes markets in and trades a range of credit derivatives, both </a:t>
            </a:r>
            <a:r>
              <a:rPr lang="en-US" altLang="zh-CN" sz="2800" b="1" smtClean="0"/>
              <a:t>on behalf of clients as well as for its own account</a:t>
            </a:r>
          </a:p>
          <a:p>
            <a:r>
              <a:rPr lang="en-US" altLang="zh-CN" sz="2800" smtClean="0"/>
              <a:t>Through these contracts, Citi either </a:t>
            </a:r>
            <a:r>
              <a:rPr lang="en-US" altLang="zh-CN" sz="2800" b="1" smtClean="0"/>
              <a:t>purchases or writes </a:t>
            </a:r>
            <a:r>
              <a:rPr lang="en-US" altLang="zh-CN" sz="2800" smtClean="0"/>
              <a:t>protection on either a single-name or portfolio basis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t>Citigroup Segmented Income Statement</a:t>
            </a:r>
            <a:endParaRPr lang="en-CA" dirty="0"/>
          </a:p>
        </p:txBody>
      </p:sp>
      <p:pic>
        <p:nvPicPr>
          <p:cNvPr id="27650" name="Content Placeholder 6" descr="Screen Shot 2012-03-06 at 2.59.43 PM.png"/>
          <p:cNvPicPr>
            <a:picLocks noGrp="1" noChangeAspect="1"/>
          </p:cNvPicPr>
          <p:nvPr>
            <p:ph idx="1"/>
          </p:nvPr>
        </p:nvPicPr>
        <p:blipFill>
          <a:blip r:embed="rId3"/>
          <a:srcRect l="-20470" r="-20470"/>
          <a:stretch>
            <a:fillRect/>
          </a:stretch>
        </p:blipFill>
        <p:spPr>
          <a:xfrm>
            <a:off x="-571500" y="1397000"/>
            <a:ext cx="9929813" cy="5461000"/>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tLang="zh-CN" smtClean="0"/>
              <a:t>Credit Derivatives</a:t>
            </a:r>
          </a:p>
        </p:txBody>
      </p:sp>
      <p:sp>
        <p:nvSpPr>
          <p:cNvPr id="153602" name="Content Placeholder 2"/>
          <p:cNvSpPr>
            <a:spLocks noGrp="1"/>
          </p:cNvSpPr>
          <p:nvPr>
            <p:ph idx="1"/>
          </p:nvPr>
        </p:nvSpPr>
        <p:spPr>
          <a:xfrm>
            <a:off x="685800" y="1295400"/>
            <a:ext cx="7772400" cy="4724400"/>
          </a:xfrm>
        </p:spPr>
        <p:txBody>
          <a:bodyPr/>
          <a:lstStyle/>
          <a:p>
            <a:pPr>
              <a:lnSpc>
                <a:spcPct val="110000"/>
              </a:lnSpc>
            </a:pPr>
            <a:r>
              <a:rPr lang="en-US" altLang="zh-CN" sz="2800" smtClean="0"/>
              <a:t>Credit derivatives generally require that </a:t>
            </a:r>
            <a:r>
              <a:rPr lang="en-US" altLang="zh-CN" sz="2800" b="1" smtClean="0"/>
              <a:t>the seller of credit protection make payments to the buyer</a:t>
            </a:r>
            <a:r>
              <a:rPr lang="en-US" altLang="zh-CN" sz="2800" smtClean="0"/>
              <a:t> </a:t>
            </a:r>
            <a:r>
              <a:rPr lang="en-US" altLang="zh-CN" sz="2800" i="1" smtClean="0"/>
              <a:t>upon the occurrence of predefined events</a:t>
            </a:r>
            <a:r>
              <a:rPr lang="en-US" altLang="zh-CN" sz="2800" smtClean="0"/>
              <a:t> (settlement triggers)</a:t>
            </a:r>
          </a:p>
          <a:p>
            <a:endParaRPr lang="en-US" altLang="zh-CN" sz="2800" smtClean="0"/>
          </a:p>
          <a:p>
            <a:r>
              <a:rPr lang="en-US" altLang="zh-CN" sz="2800" b="1" smtClean="0"/>
              <a:t>Settlement triggers </a:t>
            </a:r>
            <a:endParaRPr lang="en-US" altLang="zh-CN" sz="2800" smtClean="0"/>
          </a:p>
          <a:p>
            <a:pPr lvl="1"/>
            <a:r>
              <a:rPr lang="en-US" altLang="zh-CN" sz="2400" smtClean="0"/>
              <a:t>Market standard of failure to pay on indebtedness</a:t>
            </a:r>
          </a:p>
          <a:p>
            <a:pPr lvl="1"/>
            <a:r>
              <a:rPr lang="en-US" altLang="zh-CN" sz="2400" smtClean="0"/>
              <a:t>Bankruptcy of reference credit</a:t>
            </a:r>
          </a:p>
          <a:p>
            <a:pPr lvl="1"/>
            <a:r>
              <a:rPr lang="en-US" altLang="zh-CN" sz="2400" smtClean="0"/>
              <a:t>Debt restructuring</a:t>
            </a:r>
          </a:p>
          <a:p>
            <a:pPr>
              <a:buFont typeface="Arial" charset="0"/>
              <a:buNone/>
            </a:pPr>
            <a:endParaRPr lang="en-US" altLang="zh-CN" sz="2800" smtClean="0"/>
          </a:p>
          <a:p>
            <a:endParaRPr lang="en-US" altLang="zh-CN" sz="2400" smtClean="0"/>
          </a:p>
          <a:p>
            <a:endParaRPr lang="en-US" altLang="zh-CN" sz="24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tLang="zh-CN" sz="4000" smtClean="0"/>
              <a:t>Credit Derivative</a:t>
            </a:r>
            <a:endParaRPr lang="en-CA" altLang="zh-CN" sz="4000" smtClean="0"/>
          </a:p>
        </p:txBody>
      </p:sp>
      <p:sp>
        <p:nvSpPr>
          <p:cNvPr id="155650" name="Content Placeholder 2"/>
          <p:cNvSpPr>
            <a:spLocks noGrp="1"/>
          </p:cNvSpPr>
          <p:nvPr>
            <p:ph idx="1"/>
          </p:nvPr>
        </p:nvSpPr>
        <p:spPr>
          <a:xfrm>
            <a:off x="685800" y="1295400"/>
            <a:ext cx="8229600" cy="4754563"/>
          </a:xfrm>
        </p:spPr>
        <p:txBody>
          <a:bodyPr/>
          <a:lstStyle/>
          <a:p>
            <a:r>
              <a:rPr lang="en-US" altLang="zh-CN" sz="2600" smtClean="0"/>
              <a:t>Citi actively participates in trading variety of credit derivatives as </a:t>
            </a:r>
          </a:p>
          <a:p>
            <a:pPr lvl="1"/>
            <a:r>
              <a:rPr lang="en-US" altLang="zh-CN" sz="2200" smtClean="0"/>
              <a:t>Two-way market-maker for clients</a:t>
            </a:r>
          </a:p>
          <a:p>
            <a:pPr lvl="1"/>
            <a:r>
              <a:rPr lang="en-US" altLang="zh-CN" sz="2200" smtClean="0"/>
              <a:t>To manage credit risk</a:t>
            </a:r>
          </a:p>
          <a:p>
            <a:r>
              <a:rPr lang="en-US" altLang="zh-CN" sz="2600" smtClean="0"/>
              <a:t>Majority was transacted with other financial intermediaries:</a:t>
            </a:r>
          </a:p>
          <a:p>
            <a:pPr lvl="1"/>
            <a:r>
              <a:rPr lang="en-US" altLang="zh-CN" sz="2200" smtClean="0"/>
              <a:t>Banks &amp; Financial Institutions</a:t>
            </a:r>
          </a:p>
          <a:p>
            <a:pPr lvl="1"/>
            <a:r>
              <a:rPr lang="en-US" altLang="zh-CN" sz="2200" smtClean="0"/>
              <a:t>Broker-dealers</a:t>
            </a:r>
          </a:p>
          <a:p>
            <a:r>
              <a:rPr lang="en-US" altLang="zh-CN" sz="2600" smtClean="0"/>
              <a:t>Generally mismatch between total notional amounts of protection purchased and sold</a:t>
            </a:r>
          </a:p>
          <a:p>
            <a:endParaRPr lang="en-CA" altLang="zh-CN" sz="260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5012"/>
          </a:xfrm>
        </p:spPr>
        <p:txBody>
          <a:bodyPr>
            <a:normAutofit fontScale="90000"/>
          </a:bodyPr>
          <a:lstStyle/>
          <a:p>
            <a:r>
              <a:rPr lang="en-CA" altLang="zh-CN" sz="4000" smtClean="0"/>
              <a:t/>
            </a:r>
            <a:br>
              <a:rPr lang="en-CA" altLang="zh-CN" sz="4000" smtClean="0"/>
            </a:br>
            <a:r>
              <a:rPr lang="en-CA" altLang="zh-CN" sz="4000" smtClean="0"/>
              <a:t>Credit Derivatives</a:t>
            </a:r>
            <a:br>
              <a:rPr lang="en-CA" altLang="zh-CN" sz="4000" smtClean="0"/>
            </a:br>
            <a:endParaRPr lang="en-CA" altLang="zh-CN" sz="4000" smtClean="0"/>
          </a:p>
        </p:txBody>
      </p:sp>
      <p:sp>
        <p:nvSpPr>
          <p:cNvPr id="156674" name="Content Placeholder 2"/>
          <p:cNvSpPr>
            <a:spLocks noGrp="1"/>
          </p:cNvSpPr>
          <p:nvPr>
            <p:ph idx="1"/>
          </p:nvPr>
        </p:nvSpPr>
        <p:spPr>
          <a:xfrm>
            <a:off x="457200" y="1009650"/>
            <a:ext cx="8229600" cy="5116513"/>
          </a:xfrm>
        </p:spPr>
        <p:txBody>
          <a:bodyPr/>
          <a:lstStyle/>
          <a:p>
            <a:pPr>
              <a:buFont typeface="Arial" charset="0"/>
              <a:buNone/>
            </a:pPr>
            <a:r>
              <a:rPr lang="en-CA" altLang="zh-CN" sz="2400" smtClean="0"/>
              <a:t>The range of credit derivatives sold includes</a:t>
            </a:r>
            <a:r>
              <a:rPr lang="en-CA" altLang="zh-CN" sz="2400" b="1" smtClean="0"/>
              <a:t>:</a:t>
            </a:r>
          </a:p>
          <a:p>
            <a:r>
              <a:rPr lang="en-CA" altLang="zh-CN" sz="2400" b="1" smtClean="0"/>
              <a:t>A credit default swap </a:t>
            </a:r>
            <a:r>
              <a:rPr lang="en-CA" altLang="zh-CN" sz="2400" smtClean="0"/>
              <a:t>is a contract in which, for a fee, a protection seller agrees to reimburse a protection buyer for any losses that occur due to a credit event on a reference entity.</a:t>
            </a:r>
          </a:p>
          <a:p>
            <a:r>
              <a:rPr lang="en-CA" altLang="zh-CN" sz="2400" b="1" smtClean="0"/>
              <a:t>A total return swap </a:t>
            </a:r>
            <a:r>
              <a:rPr lang="en-CA" altLang="zh-CN" sz="2400" smtClean="0"/>
              <a:t>transfers the total economic performance of a reference asset, which includes all associated cash flows, as well as capital appreciation or depreciation</a:t>
            </a:r>
          </a:p>
          <a:p>
            <a:r>
              <a:rPr lang="en-CA" altLang="zh-CN" sz="2400" b="1" smtClean="0"/>
              <a:t>A credit option </a:t>
            </a:r>
            <a:r>
              <a:rPr lang="en-CA" altLang="zh-CN" sz="2400" smtClean="0"/>
              <a:t>is a credit derivative that allows investors to trade or hedge changes in the credit quality of the reference asset.</a:t>
            </a:r>
            <a:endParaRPr lang="en-CA" altLang="zh-CN" sz="2400" b="1"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rtlCol="0">
            <a:normAutofit fontScale="90000"/>
          </a:bodyPr>
          <a:lstStyle/>
          <a:p>
            <a:pPr algn="l" fontAlgn="auto">
              <a:spcAft>
                <a:spcPts val="0"/>
              </a:spcAft>
              <a:defRPr/>
            </a:pPr>
            <a:r>
              <a:rPr lang="en-US" sz="2000" dirty="0"/>
              <a:t>The following tables summarize the key characteristics of Citi’s credit derivatives portfolio by counterparty and derivative form as of December 31, 2011</a:t>
            </a:r>
            <a:endParaRPr lang="en-US" sz="2000" dirty="0" smtClean="0"/>
          </a:p>
        </p:txBody>
      </p:sp>
      <p:sp>
        <p:nvSpPr>
          <p:cNvPr id="158722" name="Content Placeholder 2"/>
          <p:cNvSpPr>
            <a:spLocks noGrp="1"/>
          </p:cNvSpPr>
          <p:nvPr>
            <p:ph idx="1"/>
          </p:nvPr>
        </p:nvSpPr>
        <p:spPr>
          <a:xfrm>
            <a:off x="457200" y="1371600"/>
            <a:ext cx="8229600" cy="4754563"/>
          </a:xfrm>
        </p:spPr>
        <p:txBody>
          <a:bodyPr/>
          <a:lstStyle/>
          <a:p>
            <a:endParaRPr lang="en-US" altLang="zh-CN" smtClean="0"/>
          </a:p>
        </p:txBody>
      </p:sp>
      <p:pic>
        <p:nvPicPr>
          <p:cNvPr id="158723" name="Picture 3"/>
          <p:cNvPicPr>
            <a:picLocks noChangeAspect="1" noChangeArrowheads="1"/>
          </p:cNvPicPr>
          <p:nvPr/>
        </p:nvPicPr>
        <p:blipFill>
          <a:blip r:embed="rId3"/>
          <a:srcRect/>
          <a:stretch>
            <a:fillRect/>
          </a:stretch>
        </p:blipFill>
        <p:spPr bwMode="auto">
          <a:xfrm>
            <a:off x="228600" y="1371600"/>
            <a:ext cx="8763000" cy="5324475"/>
          </a:xfrm>
          <a:prstGeom prst="rect">
            <a:avLst/>
          </a:prstGeom>
          <a:noFill/>
          <a:ln w="9525">
            <a:noFill/>
            <a:miter lim="800000"/>
            <a:headEnd/>
            <a:tailEnd/>
          </a:ln>
        </p:spPr>
      </p:pic>
      <p:sp>
        <p:nvSpPr>
          <p:cNvPr id="8" name="Rectangle 7"/>
          <p:cNvSpPr/>
          <p:nvPr/>
        </p:nvSpPr>
        <p:spPr>
          <a:xfrm>
            <a:off x="228600" y="3562350"/>
            <a:ext cx="2719388" cy="7429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Rectangle 5"/>
          <p:cNvSpPr/>
          <p:nvPr/>
        </p:nvSpPr>
        <p:spPr>
          <a:xfrm>
            <a:off x="228600" y="1962150"/>
            <a:ext cx="2719388" cy="13144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2076450"/>
            <a:ext cx="8229600" cy="4525963"/>
          </a:xfrm>
        </p:spPr>
        <p:txBody>
          <a:bodyPr/>
          <a:lstStyle/>
          <a:p>
            <a:pPr algn="ctr">
              <a:buFont typeface="Arial" charset="0"/>
              <a:buNone/>
            </a:pPr>
            <a:endParaRPr lang="en-CA" altLang="zh-CN" sz="4000" dirty="0" smtClean="0"/>
          </a:p>
          <a:p>
            <a:pPr algn="ctr">
              <a:buFont typeface="Arial" charset="0"/>
              <a:buNone/>
            </a:pPr>
            <a:r>
              <a:rPr lang="en-CA" altLang="zh-CN" sz="5400" dirty="0" smtClean="0"/>
              <a:t>Securitizations</a:t>
            </a:r>
          </a:p>
          <a:p>
            <a:endParaRPr lang="en-CA" altLang="zh-CN"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CA" altLang="zh-CN" smtClean="0"/>
              <a:t>Securitizations</a:t>
            </a:r>
          </a:p>
        </p:txBody>
      </p:sp>
      <p:sp>
        <p:nvSpPr>
          <p:cNvPr id="161794" name="Content Placeholder 2"/>
          <p:cNvSpPr>
            <a:spLocks noGrp="1"/>
          </p:cNvSpPr>
          <p:nvPr>
            <p:ph idx="1"/>
          </p:nvPr>
        </p:nvSpPr>
        <p:spPr/>
        <p:txBody>
          <a:bodyPr/>
          <a:lstStyle/>
          <a:p>
            <a:r>
              <a:rPr lang="en-CA" altLang="zh-CN" sz="2600" smtClean="0"/>
              <a:t>Securitizes different asset classes to:</a:t>
            </a:r>
          </a:p>
          <a:p>
            <a:pPr lvl="1"/>
            <a:r>
              <a:rPr lang="en-CA" altLang="zh-CN" sz="2200" dirty="0" smtClean="0"/>
              <a:t>Strengthen balance sheet</a:t>
            </a:r>
          </a:p>
          <a:p>
            <a:pPr lvl="1"/>
            <a:r>
              <a:rPr lang="en-CA" altLang="zh-CN" sz="2200" dirty="0" smtClean="0"/>
              <a:t>Obtain more favorable credit rating</a:t>
            </a:r>
          </a:p>
          <a:p>
            <a:pPr lvl="1"/>
            <a:r>
              <a:rPr lang="en-CA" altLang="zh-CN" sz="2200" dirty="0" smtClean="0"/>
              <a:t>Accessing competitive financing rates in market</a:t>
            </a:r>
          </a:p>
          <a:p>
            <a:endParaRPr lang="en-CA" altLang="zh-CN" sz="2600" dirty="0" smtClean="0"/>
          </a:p>
          <a:p>
            <a:r>
              <a:rPr lang="en-CA" altLang="zh-CN" sz="2600" dirty="0" smtClean="0"/>
              <a:t>Assets transferred into a trust and used as collateral by trust to obtain financing</a:t>
            </a:r>
          </a:p>
          <a:p>
            <a:endParaRPr lang="en-CA" altLang="zh-CN" sz="2600" dirty="0" smtClean="0"/>
          </a:p>
          <a:p>
            <a:r>
              <a:rPr lang="en-CA" altLang="zh-CN" sz="2600" dirty="0" smtClean="0"/>
              <a:t>Cash flows from assets in trust service the corresponding trust securities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en-CA" altLang="zh-CN" smtClean="0"/>
              <a:t>Securitizations</a:t>
            </a:r>
          </a:p>
        </p:txBody>
      </p:sp>
      <p:sp>
        <p:nvSpPr>
          <p:cNvPr id="162818" name="Content Placeholder 2"/>
          <p:cNvSpPr>
            <a:spLocks noGrp="1"/>
          </p:cNvSpPr>
          <p:nvPr>
            <p:ph idx="1"/>
          </p:nvPr>
        </p:nvSpPr>
        <p:spPr/>
        <p:txBody>
          <a:bodyPr/>
          <a:lstStyle/>
          <a:p>
            <a:r>
              <a:rPr lang="en-CA" altLang="zh-CN" sz="2600" dirty="0" smtClean="0"/>
              <a:t>Structure of trust meets accounting guidelines?</a:t>
            </a:r>
          </a:p>
          <a:p>
            <a:pPr lvl="1"/>
            <a:r>
              <a:rPr lang="en-CA" altLang="zh-CN" sz="2200" dirty="0" smtClean="0"/>
              <a:t>Yes</a:t>
            </a:r>
            <a:r>
              <a:rPr lang="en-CA" altLang="zh-CN" sz="2200" smtClean="0"/>
              <a:t>:  treated </a:t>
            </a:r>
            <a:r>
              <a:rPr lang="en-CA" altLang="zh-CN" sz="2200" dirty="0" smtClean="0"/>
              <a:t>as sold and no longer reflected as assets of </a:t>
            </a:r>
            <a:r>
              <a:rPr lang="en-CA" altLang="zh-CN" sz="2200" dirty="0" err="1" smtClean="0"/>
              <a:t>Citi</a:t>
            </a:r>
            <a:endParaRPr lang="en-CA" altLang="zh-CN" sz="2200" dirty="0" smtClean="0"/>
          </a:p>
          <a:p>
            <a:pPr lvl="1"/>
            <a:r>
              <a:rPr lang="en-CA" altLang="zh-CN" sz="2200" dirty="0" smtClean="0"/>
              <a:t>No: Assets continue recorded as </a:t>
            </a:r>
            <a:r>
              <a:rPr lang="en-CA" altLang="zh-CN" sz="2200" dirty="0" err="1" smtClean="0"/>
              <a:t>Citi</a:t>
            </a:r>
            <a:r>
              <a:rPr lang="en-CA" altLang="zh-CN" sz="2200" dirty="0" smtClean="0"/>
              <a:t> assets, with financing activity recorded as liabilities</a:t>
            </a:r>
          </a:p>
          <a:p>
            <a:endParaRPr lang="en-CA" altLang="zh-CN" sz="2600" dirty="0" smtClean="0"/>
          </a:p>
          <a:p>
            <a:r>
              <a:rPr lang="en-CA" altLang="zh-CN" sz="2600" dirty="0" smtClean="0"/>
              <a:t>Special Purpose Entities (SPEs):</a:t>
            </a:r>
          </a:p>
          <a:p>
            <a:pPr lvl="1"/>
            <a:r>
              <a:rPr lang="en-CA" altLang="zh-CN" sz="2200" dirty="0" smtClean="0"/>
              <a:t>Entity designed to fulfill specific limited need of company that organized it</a:t>
            </a:r>
          </a:p>
          <a:p>
            <a:pPr lvl="1"/>
            <a:r>
              <a:rPr lang="en-CA" altLang="zh-CN" sz="2200" dirty="0" smtClean="0"/>
              <a:t>Organized as trusts, partnerships or corporations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CA" altLang="zh-CN" smtClean="0"/>
              <a:t>Securitizations</a:t>
            </a:r>
          </a:p>
        </p:txBody>
      </p:sp>
      <p:sp>
        <p:nvSpPr>
          <p:cNvPr id="164866" name="Content Placeholder 2"/>
          <p:cNvSpPr>
            <a:spLocks noGrp="1"/>
          </p:cNvSpPr>
          <p:nvPr>
            <p:ph idx="1"/>
          </p:nvPr>
        </p:nvSpPr>
        <p:spPr/>
        <p:txBody>
          <a:bodyPr/>
          <a:lstStyle/>
          <a:p>
            <a:r>
              <a:rPr lang="en-CA" altLang="zh-CN" sz="2600" smtClean="0"/>
              <a:t>SPEs used to:</a:t>
            </a:r>
          </a:p>
          <a:p>
            <a:pPr lvl="1"/>
            <a:r>
              <a:rPr lang="en-CA" altLang="zh-CN" sz="2200" smtClean="0"/>
              <a:t>Obtain liquidity and favorable capital treatment by securitizing certain Citi’s assets</a:t>
            </a:r>
          </a:p>
          <a:p>
            <a:pPr lvl="1"/>
            <a:r>
              <a:rPr lang="en-CA" altLang="zh-CN" sz="2200" smtClean="0"/>
              <a:t>Assist clients in securitizing their assets</a:t>
            </a:r>
          </a:p>
          <a:p>
            <a:pPr lvl="1"/>
            <a:r>
              <a:rPr lang="en-CA" altLang="zh-CN" sz="2200" smtClean="0"/>
              <a:t>Create investment products for clients</a:t>
            </a:r>
          </a:p>
          <a:p>
            <a:pPr lvl="1"/>
            <a:endParaRPr lang="en-CA" altLang="zh-CN" sz="2200" smtClean="0"/>
          </a:p>
          <a:p>
            <a:pPr lvl="1"/>
            <a:r>
              <a:rPr lang="en-CA" altLang="zh-CN" sz="2200" smtClean="0"/>
              <a:t>Entity designed to fulfill specific limited need of company that organized it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CA" altLang="zh-CN" smtClean="0"/>
              <a:t>Securitizations</a:t>
            </a:r>
          </a:p>
        </p:txBody>
      </p:sp>
      <p:sp>
        <p:nvSpPr>
          <p:cNvPr id="165890" name="Content Placeholder 2"/>
          <p:cNvSpPr>
            <a:spLocks noGrp="1"/>
          </p:cNvSpPr>
          <p:nvPr>
            <p:ph idx="1"/>
          </p:nvPr>
        </p:nvSpPr>
        <p:spPr/>
        <p:txBody>
          <a:bodyPr/>
          <a:lstStyle/>
          <a:p>
            <a:r>
              <a:rPr lang="en-CA" altLang="zh-CN" sz="2600" smtClean="0"/>
              <a:t>2 types of SPEs:</a:t>
            </a:r>
          </a:p>
          <a:p>
            <a:pPr marL="803275" lvl="1" indent="-457200">
              <a:buFont typeface="Calibri" pitchFamily="34" charset="0"/>
              <a:buAutoNum type="arabicPeriod"/>
            </a:pPr>
            <a:r>
              <a:rPr lang="en-CA" altLang="zh-CN" sz="2200" smtClean="0"/>
              <a:t>Qualifying SPEs (QSPEs):</a:t>
            </a:r>
          </a:p>
          <a:p>
            <a:pPr marL="1355725" lvl="2" indent="-457200"/>
            <a:r>
              <a:rPr lang="en-CA" altLang="zh-CN" sz="2000" smtClean="0"/>
              <a:t>Significant limitations on:</a:t>
            </a:r>
          </a:p>
          <a:p>
            <a:pPr marL="1592263" lvl="3" indent="-457200"/>
            <a:r>
              <a:rPr lang="en-CA" altLang="zh-CN" sz="1700" smtClean="0"/>
              <a:t>Types of assets or derivatives instruments may own or enter into</a:t>
            </a:r>
          </a:p>
          <a:p>
            <a:pPr marL="1592263" lvl="3" indent="-457200"/>
            <a:r>
              <a:rPr lang="en-CA" altLang="zh-CN" sz="1700" smtClean="0"/>
              <a:t>Types and extent of activities and decision-making may engage in</a:t>
            </a:r>
          </a:p>
          <a:p>
            <a:pPr marL="1355725" lvl="2" indent="-457200"/>
            <a:r>
              <a:rPr lang="en-CA" altLang="zh-CN" sz="2000" smtClean="0"/>
              <a:t>Passive entities designed to</a:t>
            </a:r>
          </a:p>
          <a:p>
            <a:pPr marL="1592263" lvl="3" indent="-457200"/>
            <a:r>
              <a:rPr lang="en-CA" altLang="zh-CN" sz="1700" smtClean="0"/>
              <a:t>Purchase assets</a:t>
            </a:r>
          </a:p>
          <a:p>
            <a:pPr marL="1592263" lvl="3" indent="-457200"/>
            <a:r>
              <a:rPr lang="en-CA" altLang="zh-CN" sz="1700" smtClean="0"/>
              <a:t>Pass through cash flows from those assets to investors in QSPE</a:t>
            </a:r>
          </a:p>
          <a:p>
            <a:pPr marL="1355725" lvl="2" indent="-457200"/>
            <a:r>
              <a:rPr lang="en-CA" altLang="zh-CN" sz="2000" smtClean="0"/>
              <a:t>Generally exempt from consolidation</a:t>
            </a:r>
          </a:p>
          <a:p>
            <a:endParaRPr lang="en-CA" altLang="zh-CN" sz="26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r>
              <a:rPr lang="en-CA" altLang="zh-CN" smtClean="0"/>
              <a:t>Securitizations</a:t>
            </a:r>
          </a:p>
        </p:txBody>
      </p:sp>
      <p:sp>
        <p:nvSpPr>
          <p:cNvPr id="166914" name="Content Placeholder 2"/>
          <p:cNvSpPr>
            <a:spLocks noGrp="1"/>
          </p:cNvSpPr>
          <p:nvPr>
            <p:ph idx="1"/>
          </p:nvPr>
        </p:nvSpPr>
        <p:spPr/>
        <p:txBody>
          <a:bodyPr/>
          <a:lstStyle/>
          <a:p>
            <a:r>
              <a:rPr lang="en-CA" altLang="zh-CN" sz="2600" smtClean="0"/>
              <a:t>2 types of SPEs:</a:t>
            </a:r>
          </a:p>
          <a:p>
            <a:pPr marL="803275" lvl="1" indent="-457200">
              <a:buFont typeface="Calibri" pitchFamily="34" charset="0"/>
              <a:buAutoNum type="arabicPeriod" startAt="2"/>
            </a:pPr>
            <a:r>
              <a:rPr lang="en-CA" altLang="zh-CN" sz="2200" smtClean="0"/>
              <a:t>Variable Interest Entities (VIEs):</a:t>
            </a:r>
          </a:p>
          <a:p>
            <a:pPr marL="1355725" lvl="2" indent="-457200"/>
            <a:r>
              <a:rPr lang="en-CA" altLang="zh-CN" sz="2000" smtClean="0"/>
              <a:t>Entities that have either:</a:t>
            </a:r>
          </a:p>
          <a:p>
            <a:pPr marL="1592263" lvl="3" indent="-457200"/>
            <a:r>
              <a:rPr lang="en-CA" altLang="zh-CN" sz="1700" smtClean="0"/>
              <a:t>Total equity investment that is insufficient to permit entity to finance its activities without additional subordinated financial support</a:t>
            </a:r>
          </a:p>
          <a:p>
            <a:pPr marL="1592263" lvl="3" indent="-457200"/>
            <a:r>
              <a:rPr lang="en-CA" altLang="zh-CN" sz="1700" smtClean="0"/>
              <a:t>Equity investors lack characteristics of controlling financial interest</a:t>
            </a:r>
          </a:p>
          <a:p>
            <a:pPr marL="1355725" lvl="2" indent="-457200"/>
            <a:r>
              <a:rPr lang="en-CA" altLang="zh-CN" sz="2000" smtClean="0"/>
              <a:t>Consolidation of VIE based on variability generated in scenarios that are considered most likely to occur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zh-CN" smtClean="0"/>
              <a:t>Consolidated Balance Sheet</a:t>
            </a:r>
          </a:p>
        </p:txBody>
      </p:sp>
      <p:pic>
        <p:nvPicPr>
          <p:cNvPr id="29698" name="Content Placeholder 3" descr="Screen Shot 2012-03-06 at 3.28.37 PM.png"/>
          <p:cNvPicPr>
            <a:picLocks noGrp="1" noChangeAspect="1"/>
          </p:cNvPicPr>
          <p:nvPr>
            <p:ph idx="1"/>
          </p:nvPr>
        </p:nvPicPr>
        <p:blipFill>
          <a:blip r:embed="rId2"/>
          <a:srcRect t="-8092" b="-8092"/>
          <a:stretch>
            <a:fillRect/>
          </a:stretch>
        </p:blipFill>
        <p:spPr>
          <a:xfrm>
            <a:off x="203200" y="1739900"/>
            <a:ext cx="8843963" cy="4864100"/>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ank-You.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zh-CN" smtClean="0"/>
              <a:t>Balance Sheet Cont.</a:t>
            </a:r>
          </a:p>
        </p:txBody>
      </p:sp>
      <p:pic>
        <p:nvPicPr>
          <p:cNvPr id="30722" name="Content Placeholder 3" descr="Screen Shot 2012-03-06 at 3.29.36 PM.png"/>
          <p:cNvPicPr>
            <a:picLocks noGrp="1" noChangeAspect="1"/>
          </p:cNvPicPr>
          <p:nvPr>
            <p:ph idx="1"/>
          </p:nvPr>
        </p:nvPicPr>
        <p:blipFill>
          <a:blip r:embed="rId2"/>
          <a:srcRect l="-7933" r="-7933"/>
          <a:stretch>
            <a:fillRect/>
          </a:stretch>
        </p:blipFill>
        <p:spPr>
          <a:xfrm>
            <a:off x="-115888" y="1600200"/>
            <a:ext cx="9259888" cy="50927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zh-CN" smtClean="0"/>
              <a:t>Consolidated Statement of CF</a:t>
            </a:r>
          </a:p>
        </p:txBody>
      </p:sp>
      <p:pic>
        <p:nvPicPr>
          <p:cNvPr id="31746" name="Content Placeholder 3" descr="Screen Shot 2012-03-06 at 3.30.41 PM.png"/>
          <p:cNvPicPr>
            <a:picLocks noGrp="1" noChangeAspect="1"/>
          </p:cNvPicPr>
          <p:nvPr>
            <p:ph idx="1"/>
          </p:nvPr>
        </p:nvPicPr>
        <p:blipFill>
          <a:blip r:embed="rId2"/>
          <a:srcRect t="-658" b="-658"/>
          <a:stretch>
            <a:fillRect/>
          </a:stretch>
        </p:blipFill>
        <p:spPr>
          <a:xfrm>
            <a:off x="254000" y="1600200"/>
            <a:ext cx="8705850" cy="47879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zh-CN" smtClean="0"/>
              <a:t>CF Cont.</a:t>
            </a:r>
          </a:p>
        </p:txBody>
      </p:sp>
      <p:pic>
        <p:nvPicPr>
          <p:cNvPr id="32770" name="Content Placeholder 3" descr="Screen Shot 2012-03-06 at 3.31.46 PM.png"/>
          <p:cNvPicPr>
            <a:picLocks noGrp="1" noChangeAspect="1"/>
          </p:cNvPicPr>
          <p:nvPr>
            <p:ph idx="1"/>
          </p:nvPr>
        </p:nvPicPr>
        <p:blipFill>
          <a:blip r:embed="rId2"/>
          <a:srcRect l="-2789" r="-2789"/>
          <a:stretch>
            <a:fillRect/>
          </a:stretch>
        </p:blipFill>
        <p:spPr>
          <a:xfrm>
            <a:off x="0" y="1600200"/>
            <a:ext cx="9029700" cy="49657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zh-CN" smtClean="0"/>
              <a:t>Financial Summary</a:t>
            </a:r>
          </a:p>
        </p:txBody>
      </p:sp>
      <p:pic>
        <p:nvPicPr>
          <p:cNvPr id="33794" name="Content Placeholder 3" descr="Screen Shot 2012-03-13 at 7.34.55 PM.png"/>
          <p:cNvPicPr>
            <a:picLocks noGrp="1" noChangeAspect="1"/>
          </p:cNvPicPr>
          <p:nvPr>
            <p:ph idx="1"/>
          </p:nvPr>
        </p:nvPicPr>
        <p:blipFill>
          <a:blip r:embed="rId2"/>
          <a:srcRect l="-20906" r="-20906"/>
          <a:stretch>
            <a:fillRect/>
          </a:stretch>
        </p:blipFill>
        <p:spPr>
          <a:xfrm>
            <a:off x="0" y="1417638"/>
            <a:ext cx="9559925" cy="5257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zh-CN" smtClean="0"/>
              <a:t>Basel II</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a:buChar char="•"/>
              <a:defRPr/>
            </a:pPr>
            <a:r>
              <a:rPr lang="en-US" dirty="0" smtClean="0"/>
              <a:t>An international </a:t>
            </a:r>
            <a:r>
              <a:rPr lang="en-US" dirty="0"/>
              <a:t>standard for banking regulators </a:t>
            </a:r>
            <a:endParaRPr lang="en-US" dirty="0" smtClean="0"/>
          </a:p>
          <a:p>
            <a:pPr fontAlgn="auto">
              <a:spcAft>
                <a:spcPts val="0"/>
              </a:spcAft>
              <a:buFont typeface="Arial"/>
              <a:buChar char="•"/>
              <a:defRPr/>
            </a:pPr>
            <a:r>
              <a:rPr lang="en-US" dirty="0"/>
              <a:t>P</a:t>
            </a:r>
            <a:r>
              <a:rPr lang="en-US" dirty="0" smtClean="0"/>
              <a:t>rotect </a:t>
            </a:r>
            <a:r>
              <a:rPr lang="en-US" dirty="0"/>
              <a:t>the international financial system from the types of problems that might arise should a major bank or a series of banks collapse </a:t>
            </a:r>
            <a:endParaRPr lang="en-US" dirty="0" smtClean="0"/>
          </a:p>
          <a:p>
            <a:pPr fontAlgn="auto">
              <a:spcAft>
                <a:spcPts val="0"/>
              </a:spcAft>
              <a:buFont typeface="Arial"/>
              <a:buChar char="•"/>
              <a:defRPr/>
            </a:pPr>
            <a:r>
              <a:rPr lang="en-US" dirty="0" smtClean="0"/>
              <a:t>Sets up risk </a:t>
            </a:r>
            <a:r>
              <a:rPr lang="en-US" dirty="0"/>
              <a:t>and capital management requirements designed to ensure that a bank has </a:t>
            </a:r>
            <a:r>
              <a:rPr lang="en-US" dirty="0" smtClean="0"/>
              <a:t>adequate capital for </a:t>
            </a:r>
            <a:r>
              <a:rPr lang="en-US" dirty="0"/>
              <a:t>the risk the bank exposes itself to through its lending and investment practices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zh-CN" smtClean="0"/>
              <a:t>Basel III</a:t>
            </a:r>
          </a:p>
        </p:txBody>
      </p:sp>
      <p:sp>
        <p:nvSpPr>
          <p:cNvPr id="35842" name="Content Placeholder 2"/>
          <p:cNvSpPr>
            <a:spLocks noGrp="1"/>
          </p:cNvSpPr>
          <p:nvPr>
            <p:ph idx="1"/>
          </p:nvPr>
        </p:nvSpPr>
        <p:spPr/>
        <p:txBody>
          <a:bodyPr/>
          <a:lstStyle/>
          <a:p>
            <a:r>
              <a:rPr lang="en-US" altLang="zh-CN" smtClean="0"/>
              <a:t>Will be slowly implemented in the near future</a:t>
            </a:r>
          </a:p>
          <a:p>
            <a:r>
              <a:rPr lang="en-US" altLang="zh-CN" smtClean="0"/>
              <a:t>Key differences between Basel ii and Basel iii:</a:t>
            </a:r>
          </a:p>
          <a:p>
            <a:pPr lvl="1"/>
            <a:r>
              <a:rPr lang="en-US" altLang="zh-CN" smtClean="0"/>
              <a:t>Increase bank capital requirements</a:t>
            </a:r>
          </a:p>
          <a:p>
            <a:pPr lvl="1"/>
            <a:r>
              <a:rPr lang="en-US" altLang="zh-CN" smtClean="0"/>
              <a:t>New regulatory requirements on bank leverage and bank liquidity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zh-CN" smtClean="0"/>
              <a:t>Regulatory Requirements</a:t>
            </a:r>
          </a:p>
        </p:txBody>
      </p:sp>
      <p:sp>
        <p:nvSpPr>
          <p:cNvPr id="3" name="Content Placeholder 2"/>
          <p:cNvSpPr>
            <a:spLocks noGrp="1"/>
          </p:cNvSpPr>
          <p:nvPr>
            <p:ph idx="1"/>
          </p:nvPr>
        </p:nvSpPr>
        <p:spPr/>
        <p:txBody>
          <a:bodyPr>
            <a:normAutofit/>
          </a:bodyPr>
          <a:lstStyle/>
          <a:p>
            <a:pPr>
              <a:lnSpc>
                <a:spcPct val="90000"/>
              </a:lnSpc>
            </a:pPr>
            <a:r>
              <a:rPr lang="en-US" altLang="zh-CN" smtClean="0"/>
              <a:t>Citigroup is subject to the risk-based capital guidelines issued by the Federal Reserve Board </a:t>
            </a:r>
          </a:p>
          <a:p>
            <a:pPr>
              <a:lnSpc>
                <a:spcPct val="90000"/>
              </a:lnSpc>
            </a:pPr>
            <a:r>
              <a:rPr lang="en-US" altLang="zh-CN" smtClean="0"/>
              <a:t>Capital levels must meet specific requirements as calculated under regulatory reporting practices </a:t>
            </a:r>
          </a:p>
          <a:p>
            <a:pPr>
              <a:lnSpc>
                <a:spcPct val="90000"/>
              </a:lnSpc>
            </a:pPr>
            <a:r>
              <a:rPr lang="en-US" altLang="zh-CN" smtClean="0"/>
              <a:t>Capital levels are subject to qualitative judgments by regulators regarding components, risk weightings and other factors </a:t>
            </a:r>
          </a:p>
          <a:p>
            <a:pPr>
              <a:lnSpc>
                <a:spcPct val="90000"/>
              </a:lnSpc>
            </a:pPr>
            <a:endParaRPr lang="en-US" altLang="zh-CN"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CA" dirty="0"/>
          </a:p>
        </p:txBody>
      </p:sp>
      <p:sp>
        <p:nvSpPr>
          <p:cNvPr id="3" name="Content Placeholder 2"/>
          <p:cNvSpPr>
            <a:spLocks noGrp="1"/>
          </p:cNvSpPr>
          <p:nvPr>
            <p:ph idx="1"/>
          </p:nvPr>
        </p:nvSpPr>
        <p:spPr>
          <a:xfrm>
            <a:off x="457200" y="1417638"/>
            <a:ext cx="8229600" cy="4525963"/>
          </a:xfrm>
        </p:spPr>
        <p:txBody>
          <a:bodyPr/>
          <a:lstStyle/>
          <a:p>
            <a:r>
              <a:rPr lang="en-US" dirty="0" smtClean="0"/>
              <a:t>Company Overview</a:t>
            </a:r>
          </a:p>
          <a:p>
            <a:r>
              <a:rPr lang="en-US" dirty="0" smtClean="0"/>
              <a:t>Risk Management Environment</a:t>
            </a:r>
          </a:p>
          <a:p>
            <a:pPr marL="914400" lvl="1" indent="-514350">
              <a:buFont typeface="Calibri" pitchFamily="34" charset="0"/>
              <a:buAutoNum type="arabicPeriod"/>
            </a:pPr>
            <a:r>
              <a:rPr lang="en-CA" altLang="zh-CN" sz="2000" dirty="0"/>
              <a:t>Market risk </a:t>
            </a:r>
          </a:p>
          <a:p>
            <a:pPr marL="914400" lvl="1" indent="-514350">
              <a:buFont typeface="Calibri" pitchFamily="34" charset="0"/>
              <a:buAutoNum type="arabicPeriod"/>
            </a:pPr>
            <a:r>
              <a:rPr lang="en-CA" altLang="zh-CN" sz="2000" dirty="0"/>
              <a:t>Liquidity </a:t>
            </a:r>
            <a:r>
              <a:rPr lang="en-CA" altLang="zh-CN" sz="2000" dirty="0" smtClean="0"/>
              <a:t>risk</a:t>
            </a:r>
            <a:endParaRPr lang="en-CA" altLang="zh-CN" sz="2000" dirty="0"/>
          </a:p>
          <a:p>
            <a:pPr marL="914400" lvl="1" indent="-514350">
              <a:buFont typeface="Calibri" pitchFamily="34" charset="0"/>
              <a:buAutoNum type="arabicPeriod"/>
            </a:pPr>
            <a:r>
              <a:rPr lang="en-CA" altLang="zh-CN" sz="2000" dirty="0"/>
              <a:t>Credit risk </a:t>
            </a:r>
          </a:p>
          <a:p>
            <a:pPr marL="914400" lvl="1" indent="-514350">
              <a:buFont typeface="Calibri" pitchFamily="34" charset="0"/>
              <a:buAutoNum type="arabicPeriod"/>
            </a:pPr>
            <a:r>
              <a:rPr lang="en-CA" altLang="zh-CN" sz="2000" dirty="0"/>
              <a:t>Operational risk</a:t>
            </a:r>
          </a:p>
          <a:p>
            <a:pPr marL="914400" lvl="1" indent="-514350">
              <a:buFont typeface="Calibri" pitchFamily="34" charset="0"/>
              <a:buAutoNum type="arabicPeriod"/>
            </a:pPr>
            <a:r>
              <a:rPr lang="en-US" altLang="zh-CN" sz="2000" dirty="0"/>
              <a:t>Regulatory risk </a:t>
            </a:r>
          </a:p>
          <a:p>
            <a:pPr marL="914400" lvl="1" indent="-514350">
              <a:buFont typeface="Calibri" pitchFamily="34" charset="0"/>
              <a:buAutoNum type="arabicPeriod"/>
            </a:pPr>
            <a:r>
              <a:rPr lang="en-US" altLang="zh-CN" sz="2000" dirty="0"/>
              <a:t>Country and Cross-Border </a:t>
            </a:r>
            <a:r>
              <a:rPr lang="en-US" altLang="zh-CN" sz="2000" dirty="0" smtClean="0"/>
              <a:t>risk</a:t>
            </a:r>
          </a:p>
          <a:p>
            <a:r>
              <a:rPr lang="en-US" altLang="zh-CN" dirty="0" smtClean="0"/>
              <a:t>Derivative Activities</a:t>
            </a:r>
          </a:p>
          <a:p>
            <a:r>
              <a:rPr lang="en-CA" altLang="zh-CN" dirty="0"/>
              <a:t>Securitizations</a:t>
            </a:r>
          </a:p>
          <a:p>
            <a:endParaRPr lang="en-CA" altLang="zh-CN" dirty="0"/>
          </a:p>
          <a:p>
            <a:endParaRPr lang="en-US" dirty="0" smtClean="0"/>
          </a:p>
          <a:p>
            <a:endParaRPr lang="en-US" dirty="0"/>
          </a:p>
        </p:txBody>
      </p:sp>
    </p:spTree>
    <p:extLst>
      <p:ext uri="{BB962C8B-B14F-4D97-AF65-F5344CB8AC3E}">
        <p14:creationId xmlns:p14="http://schemas.microsoft.com/office/powerpoint/2010/main" val="3731066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zh-CN" smtClean="0"/>
              <a:t>Capital Requirements</a:t>
            </a:r>
          </a:p>
        </p:txBody>
      </p:sp>
      <p:sp>
        <p:nvSpPr>
          <p:cNvPr id="37890" name="Content Placeholder 2"/>
          <p:cNvSpPr>
            <a:spLocks noGrp="1"/>
          </p:cNvSpPr>
          <p:nvPr>
            <p:ph idx="1"/>
          </p:nvPr>
        </p:nvSpPr>
        <p:spPr/>
        <p:txBody>
          <a:bodyPr/>
          <a:lstStyle/>
          <a:p>
            <a:r>
              <a:rPr lang="en-US" altLang="zh-CN" smtClean="0"/>
              <a:t>To be “well capitalized” under current federal bank regulatory agency definitions, a bank holding company must have:</a:t>
            </a:r>
          </a:p>
          <a:p>
            <a:pPr lvl="2"/>
            <a:r>
              <a:rPr lang="en-US" altLang="zh-CN" sz="2800" smtClean="0"/>
              <a:t>Tier 1 Capital ratio &gt; 6%</a:t>
            </a:r>
          </a:p>
          <a:p>
            <a:pPr lvl="2"/>
            <a:r>
              <a:rPr lang="en-US" altLang="zh-CN" sz="2800" smtClean="0"/>
              <a:t>Total Capital ratio &gt; 10%</a:t>
            </a:r>
          </a:p>
          <a:p>
            <a:pPr lvl="2"/>
            <a:r>
              <a:rPr lang="en-US" altLang="zh-CN" sz="2800" smtClean="0"/>
              <a:t>Leverage ratio of &gt; 3%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2"/>
          <p:cNvSpPr>
            <a:spLocks noGrp="1"/>
          </p:cNvSpPr>
          <p:nvPr>
            <p:ph type="title"/>
          </p:nvPr>
        </p:nvSpPr>
        <p:spPr/>
        <p:txBody>
          <a:bodyPr/>
          <a:lstStyle/>
          <a:p>
            <a:r>
              <a:rPr lang="en-US" altLang="zh-CN" smtClean="0"/>
              <a:t>Citigroup Capital Ratios</a:t>
            </a:r>
          </a:p>
        </p:txBody>
      </p:sp>
      <p:pic>
        <p:nvPicPr>
          <p:cNvPr id="38914" name="Content Placeholder 2" descr="Screen Shot 2012-03-06 at 2.06.39 PM.png"/>
          <p:cNvPicPr>
            <a:picLocks noGrp="1" noChangeAspect="1"/>
          </p:cNvPicPr>
          <p:nvPr>
            <p:ph idx="1"/>
          </p:nvPr>
        </p:nvPicPr>
        <p:blipFill>
          <a:blip r:embed="rId2"/>
          <a:srcRect t="-16664" b="-16664"/>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fontAlgn="auto">
              <a:spcAft>
                <a:spcPts val="0"/>
              </a:spcAft>
              <a:defRPr/>
            </a:pPr>
            <a:r>
              <a:rPr lang="en-US" dirty="0"/>
              <a:t>Components of Capital Under Regulatory Guidelines </a:t>
            </a:r>
          </a:p>
        </p:txBody>
      </p:sp>
      <p:pic>
        <p:nvPicPr>
          <p:cNvPr id="39938" name="Content Placeholder 2" descr="Screen Shot 2012-03-06 at 2.07.42 PM.png"/>
          <p:cNvPicPr>
            <a:picLocks noGrp="1" noChangeAspect="1"/>
          </p:cNvPicPr>
          <p:nvPr>
            <p:ph idx="1"/>
          </p:nvPr>
        </p:nvPicPr>
        <p:blipFill>
          <a:blip r:embed="rId2"/>
          <a:srcRect l="-2441" r="-2441"/>
          <a:stretch>
            <a:fillRect/>
          </a:stretch>
        </p:blipFill>
        <p:spPr>
          <a:xfrm>
            <a:off x="106363" y="1600200"/>
            <a:ext cx="9037637" cy="49704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zh-CN" smtClean="0"/>
              <a:t>Subsidiary Capital Requirements</a:t>
            </a:r>
          </a:p>
        </p:txBody>
      </p:sp>
      <p:sp>
        <p:nvSpPr>
          <p:cNvPr id="40962" name="Content Placeholder 2"/>
          <p:cNvSpPr>
            <a:spLocks noGrp="1"/>
          </p:cNvSpPr>
          <p:nvPr>
            <p:ph idx="1"/>
          </p:nvPr>
        </p:nvSpPr>
        <p:spPr/>
        <p:txBody>
          <a:bodyPr/>
          <a:lstStyle/>
          <a:p>
            <a:r>
              <a:rPr lang="en-US" altLang="zh-CN" smtClean="0"/>
              <a:t>Citigroup‘s U.S. subsidiary depository institutions are also subject to risk-based capital guidelines issued by their respective primary federal bank regulatory agencies, which are similar to the guidelines of the Federal Reserve Board </a:t>
            </a:r>
          </a:p>
          <a:p>
            <a:endParaRPr lang="en-US" altLang="zh-CN"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32000"/>
          </a:xfrm>
        </p:spPr>
        <p:txBody>
          <a:bodyPr>
            <a:normAutofit/>
          </a:bodyPr>
          <a:lstStyle/>
          <a:p>
            <a:r>
              <a:rPr lang="en-US" altLang="zh-CN" sz="4000" smtClean="0"/>
              <a:t>Citibank, N.A. Capital Tiers and Capital Ratios Under Regulatory Guidelines </a:t>
            </a:r>
            <a:br>
              <a:rPr lang="en-US" altLang="zh-CN" sz="4000" smtClean="0"/>
            </a:br>
            <a:endParaRPr lang="en-US" altLang="zh-CN" sz="4000" smtClean="0"/>
          </a:p>
        </p:txBody>
      </p:sp>
      <p:pic>
        <p:nvPicPr>
          <p:cNvPr id="41986" name="Content Placeholder 3" descr="Screen Shot 2012-03-06 at 2.08.28 PM.png"/>
          <p:cNvPicPr>
            <a:picLocks noGrp="1" noChangeAspect="1"/>
          </p:cNvPicPr>
          <p:nvPr>
            <p:ph idx="1"/>
          </p:nvPr>
        </p:nvPicPr>
        <p:blipFill>
          <a:blip r:embed="rId2"/>
          <a:srcRect t="-27422" b="-27422"/>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zh-CN" sz="4000" smtClean="0"/>
              <a:t>Citi’s revenue and net income</a:t>
            </a:r>
            <a:endParaRPr lang="en-CA" altLang="zh-CN" sz="4000" smtClean="0"/>
          </a:p>
        </p:txBody>
      </p:sp>
      <p:pic>
        <p:nvPicPr>
          <p:cNvPr id="43010" name="Picture 2"/>
          <p:cNvPicPr>
            <a:picLocks noChangeAspect="1" noChangeArrowheads="1"/>
          </p:cNvPicPr>
          <p:nvPr/>
        </p:nvPicPr>
        <p:blipFill>
          <a:blip r:embed="rId2"/>
          <a:srcRect/>
          <a:stretch>
            <a:fillRect/>
          </a:stretch>
        </p:blipFill>
        <p:spPr bwMode="auto">
          <a:xfrm>
            <a:off x="290513" y="1566863"/>
            <a:ext cx="8497887" cy="427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zh-CN" smtClean="0"/>
              <a:t>10 Year Stock Price of Citi</a:t>
            </a:r>
          </a:p>
        </p:txBody>
      </p:sp>
      <p:pic>
        <p:nvPicPr>
          <p:cNvPr id="44034" name="Content Placeholder 3" descr="Screen Shot 2012-03-13 at 7.27.01 PM.png"/>
          <p:cNvPicPr>
            <a:picLocks noGrp="1" noChangeAspect="1"/>
          </p:cNvPicPr>
          <p:nvPr>
            <p:ph idx="1"/>
          </p:nvPr>
        </p:nvPicPr>
        <p:blipFill>
          <a:blip r:embed="rId2"/>
          <a:srcRect t="-47897" b="-47897"/>
          <a:stretch>
            <a:fillRect/>
          </a:stretch>
        </p:blipFill>
        <p:spPr>
          <a:xfrm>
            <a:off x="249238" y="1314450"/>
            <a:ext cx="8756650" cy="49085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a:bodyPr>
          <a:lstStyle/>
          <a:p>
            <a:r>
              <a:rPr lang="en-US" altLang="zh-CN" sz="4000" dirty="0" smtClean="0"/>
              <a:t>Troubled Asset Relief Program (TARP)</a:t>
            </a:r>
            <a:endParaRPr lang="en-CA" altLang="zh-CN" sz="4000" dirty="0" smtClean="0"/>
          </a:p>
        </p:txBody>
      </p:sp>
      <p:sp>
        <p:nvSpPr>
          <p:cNvPr id="3" name="Content Placeholder 2"/>
          <p:cNvSpPr>
            <a:spLocks noGrp="1"/>
          </p:cNvSpPr>
          <p:nvPr>
            <p:ph idx="1"/>
          </p:nvPr>
        </p:nvSpPr>
        <p:spPr>
          <a:xfrm>
            <a:off x="457200" y="2400300"/>
            <a:ext cx="8229600" cy="3725863"/>
          </a:xfrm>
        </p:spPr>
        <p:txBody>
          <a:bodyPr>
            <a:normAutofit/>
          </a:bodyPr>
          <a:lstStyle/>
          <a:p>
            <a:pPr marL="273050" indent="-273050">
              <a:lnSpc>
                <a:spcPct val="80000"/>
              </a:lnSpc>
              <a:buClr>
                <a:srgbClr val="9BBB59"/>
              </a:buClr>
              <a:buSzPct val="95000"/>
              <a:buFont typeface="Wingdings 2"/>
              <a:buChar char=""/>
            </a:pPr>
            <a:r>
              <a:rPr lang="en-CA" altLang="zh-CN" sz="2400" dirty="0" smtClean="0"/>
              <a:t>U.S government purchases assets and equity from financial institutions to help them to overcome financial crisis and strengthen its financial sector</a:t>
            </a:r>
          </a:p>
          <a:p>
            <a:pPr marL="273050" indent="-273050">
              <a:lnSpc>
                <a:spcPct val="80000"/>
              </a:lnSpc>
              <a:buClr>
                <a:srgbClr val="9BBB59"/>
              </a:buClr>
              <a:buSzPct val="95000"/>
              <a:buFont typeface="Wingdings 2"/>
              <a:buChar char=""/>
            </a:pPr>
            <a:endParaRPr lang="en-US" altLang="zh-CN" sz="2400" dirty="0" smtClean="0"/>
          </a:p>
          <a:p>
            <a:pPr marL="273050" indent="-273050">
              <a:lnSpc>
                <a:spcPct val="80000"/>
              </a:lnSpc>
              <a:buClr>
                <a:srgbClr val="9BBB59"/>
              </a:buClr>
              <a:buSzPct val="95000"/>
              <a:buFont typeface="Wingdings 2"/>
              <a:buChar char=""/>
            </a:pPr>
            <a:r>
              <a:rPr lang="en-US" altLang="zh-CN" sz="2400" dirty="0" smtClean="0"/>
              <a:t>Signed in Oct 2008</a:t>
            </a:r>
          </a:p>
          <a:p>
            <a:pPr marL="273050" indent="-273050">
              <a:lnSpc>
                <a:spcPct val="80000"/>
              </a:lnSpc>
              <a:buClr>
                <a:srgbClr val="9BBB59"/>
              </a:buClr>
              <a:buSzPct val="95000"/>
              <a:buFont typeface="Arial" charset="0"/>
              <a:buNone/>
            </a:pPr>
            <a:r>
              <a:rPr lang="en-US" altLang="zh-CN" sz="2400" dirty="0" smtClean="0"/>
              <a:t>	</a:t>
            </a:r>
          </a:p>
          <a:p>
            <a:pPr marL="273050" indent="-273050">
              <a:lnSpc>
                <a:spcPct val="80000"/>
              </a:lnSpc>
              <a:buClr>
                <a:srgbClr val="9BBB59"/>
              </a:buClr>
              <a:buSzPct val="95000"/>
              <a:buFont typeface="Wingdings 2"/>
              <a:buChar char=""/>
            </a:pPr>
            <a:r>
              <a:rPr lang="en-US" altLang="zh-CN" sz="2400" dirty="0" smtClean="0"/>
              <a:t>Purchase or insure up to 700 billion </a:t>
            </a:r>
            <a:r>
              <a:rPr lang="ja-JP" altLang="en-US" sz="2400" smtClean="0"/>
              <a:t>“</a:t>
            </a:r>
            <a:r>
              <a:rPr lang="en-US" altLang="ja-JP" sz="2400" dirty="0" smtClean="0"/>
              <a:t>troubled assets</a:t>
            </a:r>
            <a:r>
              <a:rPr lang="ja-JP" altLang="en-US" sz="2400" smtClean="0"/>
              <a:t>”</a:t>
            </a:r>
            <a:endParaRPr lang="en-CA" altLang="ja-JP" sz="2400" dirty="0" smtClean="0"/>
          </a:p>
          <a:p>
            <a:pPr marL="273050" indent="-273050">
              <a:buFont typeface="Arial" charset="0"/>
              <a:buNone/>
            </a:pPr>
            <a:endParaRPr lang="en-CA" altLang="zh-CN"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417513"/>
            <a:ext cx="7115175" cy="725487"/>
          </a:xfrm>
        </p:spPr>
        <p:txBody>
          <a:bodyPr/>
          <a:lstStyle/>
          <a:p>
            <a:r>
              <a:rPr lang="en-CA" altLang="zh-CN" sz="2800" smtClean="0"/>
              <a:t>Troubled Asset Relief Program (TARP)</a:t>
            </a:r>
          </a:p>
        </p:txBody>
      </p:sp>
      <p:sp>
        <p:nvSpPr>
          <p:cNvPr id="47106" name="Content Placeholder 2"/>
          <p:cNvSpPr>
            <a:spLocks noGrp="1"/>
          </p:cNvSpPr>
          <p:nvPr>
            <p:ph idx="1"/>
          </p:nvPr>
        </p:nvSpPr>
        <p:spPr>
          <a:xfrm>
            <a:off x="457200" y="1285875"/>
            <a:ext cx="8229600" cy="4525963"/>
          </a:xfrm>
        </p:spPr>
        <p:txBody>
          <a:bodyPr/>
          <a:lstStyle/>
          <a:p>
            <a:pPr>
              <a:lnSpc>
                <a:spcPct val="80000"/>
              </a:lnSpc>
            </a:pPr>
            <a:r>
              <a:rPr lang="en-CA" altLang="zh-CN" sz="2000" smtClean="0"/>
              <a:t>Oct/Dec 2008: raised $25 billion, and $20 billion through sales or pref. stock and warrants to the US Treasury</a:t>
            </a:r>
          </a:p>
          <a:p>
            <a:pPr>
              <a:lnSpc>
                <a:spcPct val="80000"/>
              </a:lnSpc>
            </a:pPr>
            <a:endParaRPr lang="en-CA" altLang="zh-CN" sz="2000" smtClean="0"/>
          </a:p>
          <a:p>
            <a:pPr>
              <a:lnSpc>
                <a:spcPct val="80000"/>
              </a:lnSpc>
            </a:pPr>
            <a:r>
              <a:rPr lang="en-CA" altLang="zh-CN" sz="2000" smtClean="0"/>
              <a:t>Jan 2009: issued $7.1 billion of pref. Stock to the US Treasury and FDIC; issued warrants to the US Treasury</a:t>
            </a:r>
          </a:p>
          <a:p>
            <a:pPr>
              <a:lnSpc>
                <a:spcPct val="80000"/>
              </a:lnSpc>
            </a:pPr>
            <a:endParaRPr lang="en-CA" altLang="zh-CN" sz="2000" smtClean="0"/>
          </a:p>
          <a:p>
            <a:pPr>
              <a:lnSpc>
                <a:spcPct val="80000"/>
              </a:lnSpc>
            </a:pPr>
            <a:r>
              <a:rPr lang="en-CA" altLang="zh-CN" sz="2000" smtClean="0"/>
              <a:t>July 2009: exchanges $25b pref. for $7.7b of common</a:t>
            </a:r>
          </a:p>
          <a:p>
            <a:pPr>
              <a:lnSpc>
                <a:spcPct val="80000"/>
              </a:lnSpc>
            </a:pPr>
            <a:endParaRPr lang="en-CA" altLang="zh-CN" sz="2000" smtClean="0"/>
          </a:p>
          <a:p>
            <a:pPr>
              <a:lnSpc>
                <a:spcPct val="80000"/>
              </a:lnSpc>
            </a:pPr>
            <a:r>
              <a:rPr lang="en-CA" altLang="zh-CN" sz="2000" smtClean="0"/>
              <a:t>July 2009: exchanges $20b pref. And $7.1b pref. for trust preferred securities</a:t>
            </a:r>
          </a:p>
          <a:p>
            <a:pPr>
              <a:lnSpc>
                <a:spcPct val="80000"/>
              </a:lnSpc>
            </a:pPr>
            <a:endParaRPr lang="en-CA" altLang="zh-CN" sz="2000" smtClean="0"/>
          </a:p>
          <a:p>
            <a:pPr>
              <a:lnSpc>
                <a:spcPct val="80000"/>
              </a:lnSpc>
            </a:pPr>
            <a:r>
              <a:rPr lang="en-CA" altLang="zh-CN" sz="2000" smtClean="0"/>
              <a:t>Citigroup has paid $2.2 billion in dividends to the US gov’t on the preferred stock held</a:t>
            </a:r>
          </a:p>
          <a:p>
            <a:pPr>
              <a:lnSpc>
                <a:spcPct val="80000"/>
              </a:lnSpc>
            </a:pPr>
            <a:endParaRPr lang="en-CA" altLang="zh-CN" sz="2000" smtClean="0"/>
          </a:p>
          <a:p>
            <a:pPr>
              <a:lnSpc>
                <a:spcPct val="80000"/>
              </a:lnSpc>
            </a:pPr>
            <a:r>
              <a:rPr lang="en-CA" altLang="zh-CN" sz="2000" smtClean="0"/>
              <a:t>Citigroup has paid $800 million in interest on the trust preferred securities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898525"/>
          </a:xfrm>
        </p:spPr>
        <p:txBody>
          <a:bodyPr rtlCol="0">
            <a:normAutofit/>
          </a:bodyPr>
          <a:lstStyle/>
          <a:p>
            <a:pPr fontAlgn="auto">
              <a:spcAft>
                <a:spcPts val="0"/>
              </a:spcAft>
              <a:defRPr/>
            </a:pPr>
            <a:r>
              <a:rPr lang="en-CA" sz="3600" dirty="0">
                <a:latin typeface="+mn-lt"/>
              </a:rPr>
              <a:t>Risk Management—Overview</a:t>
            </a:r>
          </a:p>
        </p:txBody>
      </p:sp>
      <p:sp>
        <p:nvSpPr>
          <p:cNvPr id="48130" name="Content Placeholder 2"/>
          <p:cNvSpPr>
            <a:spLocks noGrp="1"/>
          </p:cNvSpPr>
          <p:nvPr>
            <p:ph idx="1"/>
          </p:nvPr>
        </p:nvSpPr>
        <p:spPr>
          <a:xfrm>
            <a:off x="468312" y="1671638"/>
            <a:ext cx="8218488" cy="5186362"/>
          </a:xfrm>
        </p:spPr>
        <p:txBody>
          <a:bodyPr/>
          <a:lstStyle/>
          <a:p>
            <a:r>
              <a:rPr lang="en-CA" altLang="zh-CN" sz="2800" dirty="0" smtClean="0"/>
              <a:t>Citigroup believes that effective risk management is of primary importance  to its overall operations. Accordingly, Citigroup has a comprehensive risk management process to monitor, evaluate and manage the principal risks it assumes in conducting its activities. These include credit, market and operational risks.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282825"/>
            <a:ext cx="7772400" cy="1470025"/>
          </a:xfrm>
        </p:spPr>
        <p:txBody>
          <a:bodyPr/>
          <a:lstStyle/>
          <a:p>
            <a:r>
              <a:rPr lang="en-CA" altLang="zh-CN" sz="5400" dirty="0" smtClean="0"/>
              <a:t>Company</a:t>
            </a:r>
            <a:r>
              <a:rPr lang="en-CA" altLang="zh-CN" sz="4800" dirty="0" smtClean="0"/>
              <a:t> Overview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514350"/>
            <a:ext cx="8229600" cy="1143000"/>
          </a:xfrm>
        </p:spPr>
        <p:txBody>
          <a:bodyPr/>
          <a:lstStyle/>
          <a:p>
            <a:r>
              <a:rPr lang="en-US" altLang="zh-CN" dirty="0" smtClean="0"/>
              <a:t>Risk Factors</a:t>
            </a:r>
            <a:endParaRPr lang="en-CA" altLang="zh-CN" dirty="0" smtClean="0"/>
          </a:p>
        </p:txBody>
      </p:sp>
      <p:sp>
        <p:nvSpPr>
          <p:cNvPr id="49154" name="Content Placeholder 2"/>
          <p:cNvSpPr>
            <a:spLocks noGrp="1"/>
          </p:cNvSpPr>
          <p:nvPr>
            <p:ph idx="1"/>
          </p:nvPr>
        </p:nvSpPr>
        <p:spPr>
          <a:xfrm>
            <a:off x="457200" y="1657350"/>
            <a:ext cx="8229600" cy="4770437"/>
          </a:xfrm>
        </p:spPr>
        <p:txBody>
          <a:bodyPr/>
          <a:lstStyle/>
          <a:p>
            <a:pPr marL="514350" indent="-514350">
              <a:buFont typeface="Calibri" pitchFamily="34" charset="0"/>
              <a:buAutoNum type="arabicPeriod"/>
            </a:pPr>
            <a:r>
              <a:rPr lang="en-CA" altLang="zh-CN" sz="2800" dirty="0" smtClean="0"/>
              <a:t>Market risk </a:t>
            </a:r>
          </a:p>
          <a:p>
            <a:pPr marL="514350" indent="-514350">
              <a:buFont typeface="Calibri" pitchFamily="34" charset="0"/>
              <a:buAutoNum type="arabicPeriod"/>
            </a:pPr>
            <a:r>
              <a:rPr lang="en-CA" altLang="zh-CN" sz="2800" dirty="0" smtClean="0"/>
              <a:t>Liquidity risk</a:t>
            </a:r>
          </a:p>
          <a:p>
            <a:pPr marL="514350" indent="-514350">
              <a:buFont typeface="Calibri" pitchFamily="34" charset="0"/>
              <a:buAutoNum type="arabicPeriod"/>
            </a:pPr>
            <a:r>
              <a:rPr lang="en-CA" altLang="zh-CN" sz="2800" dirty="0" smtClean="0"/>
              <a:t>Credit risk </a:t>
            </a:r>
          </a:p>
          <a:p>
            <a:pPr marL="514350" indent="-514350">
              <a:buFont typeface="Calibri" pitchFamily="34" charset="0"/>
              <a:buAutoNum type="arabicPeriod"/>
            </a:pPr>
            <a:r>
              <a:rPr lang="en-CA" altLang="zh-CN" sz="2800" dirty="0" smtClean="0"/>
              <a:t>Operational risk</a:t>
            </a:r>
          </a:p>
          <a:p>
            <a:pPr marL="514350" indent="-514350">
              <a:buFont typeface="Calibri" pitchFamily="34" charset="0"/>
              <a:buAutoNum type="arabicPeriod"/>
            </a:pPr>
            <a:r>
              <a:rPr lang="en-US" altLang="zh-CN" sz="2800" dirty="0" smtClean="0"/>
              <a:t>Regulatory risk </a:t>
            </a:r>
          </a:p>
          <a:p>
            <a:pPr marL="514350" indent="-514350">
              <a:buFont typeface="Calibri" pitchFamily="34" charset="0"/>
              <a:buAutoNum type="arabicPeriod"/>
            </a:pPr>
            <a:r>
              <a:rPr lang="en-US" altLang="zh-CN" sz="2800" dirty="0" smtClean="0"/>
              <a:t>Country and Cross-Border risk</a:t>
            </a:r>
            <a:endParaRPr lang="en-CA" altLang="zh-CN"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635250"/>
            <a:ext cx="8229600" cy="1143000"/>
          </a:xfrm>
        </p:spPr>
        <p:txBody>
          <a:bodyPr/>
          <a:lstStyle/>
          <a:p>
            <a:r>
              <a:rPr lang="en-US" altLang="zh-CN" sz="5400" dirty="0" smtClean="0"/>
              <a:t>Market Risk</a:t>
            </a:r>
            <a:endParaRPr lang="en-CA" altLang="zh-CN" sz="5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altLang="zh-CN" smtClean="0"/>
              <a:t>Market and Economic Risk</a:t>
            </a:r>
          </a:p>
        </p:txBody>
      </p:sp>
      <p:sp>
        <p:nvSpPr>
          <p:cNvPr id="52226" name="Rectangle 3"/>
          <p:cNvSpPr>
            <a:spLocks noGrp="1" noChangeArrowheads="1"/>
          </p:cNvSpPr>
          <p:nvPr>
            <p:ph type="body" idx="1"/>
          </p:nvPr>
        </p:nvSpPr>
        <p:spPr/>
        <p:txBody>
          <a:bodyPr/>
          <a:lstStyle/>
          <a:p>
            <a:r>
              <a:rPr lang="en-US" altLang="zh-CN" sz="2400" b="1" dirty="0" smtClean="0"/>
              <a:t>Eurozone debt crisis</a:t>
            </a:r>
            <a:r>
              <a:rPr lang="en-US" altLang="zh-CN" sz="2400" dirty="0" smtClean="0"/>
              <a:t> have significant adverse effects on Citi’s business, particularly if it leads to any sovereign debt defaults, bank failures or defaults and/or the exit of one or more countries from the European Monetary Union.</a:t>
            </a:r>
          </a:p>
          <a:p>
            <a:endParaRPr lang="en-US" altLang="zh-CN" sz="2400" dirty="0" smtClean="0"/>
          </a:p>
          <a:p>
            <a:r>
              <a:rPr lang="en-US" altLang="zh-CN" sz="2400" dirty="0" smtClean="0"/>
              <a:t>Continued economic uncertainty in the U.S., high levels of unemployment and depressed values of residential real estate negatively impact Citi’s U.S. Consumer mortgage business. </a:t>
            </a:r>
          </a:p>
          <a:p>
            <a:endParaRPr lang="en-US" altLang="zh-CN" sz="2400" dirty="0" smtClean="0"/>
          </a:p>
          <a:p>
            <a:r>
              <a:rPr lang="en-US" altLang="zh-CN" sz="2400" b="1" dirty="0" smtClean="0"/>
              <a:t>Downgrade of the U.S. government credit ratings </a:t>
            </a:r>
            <a:r>
              <a:rPr lang="en-US" altLang="zh-CN" sz="2400" dirty="0" smtClean="0"/>
              <a:t>negatively impacted Citi’s liquidity and sources of funding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lstStyle/>
          <a:p>
            <a:r>
              <a:rPr lang="en-US" altLang="zh-CN" dirty="0" smtClean="0"/>
              <a:t>Market Risk</a:t>
            </a:r>
          </a:p>
        </p:txBody>
      </p:sp>
      <p:sp>
        <p:nvSpPr>
          <p:cNvPr id="53250" name="Rectangle 3"/>
          <p:cNvSpPr>
            <a:spLocks noGrp="1" noChangeArrowheads="1"/>
          </p:cNvSpPr>
          <p:nvPr>
            <p:ph type="body" idx="4294967295"/>
          </p:nvPr>
        </p:nvSpPr>
        <p:spPr/>
        <p:txBody>
          <a:bodyPr/>
          <a:lstStyle/>
          <a:p>
            <a:r>
              <a:rPr lang="en-US" altLang="zh-CN" dirty="0" smtClean="0"/>
              <a:t>Encompasses liquidity risk and price risk</a:t>
            </a:r>
          </a:p>
          <a:p>
            <a:r>
              <a:rPr lang="en-US" altLang="zh-CN" dirty="0" smtClean="0"/>
              <a:t>Price risk is the earnings risk from changes in interest rates, foreign exchange rates, and equity and commodity prices, and in their implied volatilities</a:t>
            </a:r>
          </a:p>
          <a:p>
            <a:r>
              <a:rPr lang="en-US" altLang="zh-CN" dirty="0" smtClean="0"/>
              <a:t>Price risk arises in non-trading portfolios, and in trading portfolios.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r>
              <a:rPr lang="en-US" altLang="zh-CN" smtClean="0"/>
              <a:t>Non-Trading Portfolios Interest Rate Risk</a:t>
            </a:r>
            <a:r>
              <a:rPr lang="en-US" altLang="zh-CN" sz="3600" smtClean="0"/>
              <a:t> </a:t>
            </a:r>
          </a:p>
        </p:txBody>
      </p:sp>
      <p:sp>
        <p:nvSpPr>
          <p:cNvPr id="54274" name="Rectangle 3"/>
          <p:cNvSpPr>
            <a:spLocks noGrp="1" noChangeArrowheads="1"/>
          </p:cNvSpPr>
          <p:nvPr>
            <p:ph type="body" idx="4294967295"/>
          </p:nvPr>
        </p:nvSpPr>
        <p:spPr/>
        <p:txBody>
          <a:bodyPr/>
          <a:lstStyle/>
          <a:p>
            <a:r>
              <a:rPr lang="en-US" altLang="zh-CN" sz="2800" smtClean="0"/>
              <a:t>Citigroup's primary focus is providing financial products for its customers. Loans and deposits are tailored to the customer's requirements in terms of maturity and whether the rate is fixed or floating </a:t>
            </a:r>
          </a:p>
          <a:p>
            <a:r>
              <a:rPr lang="en-US" altLang="zh-CN" sz="2800" smtClean="0"/>
              <a:t>Net interest revenue (NIR): the difference between the yield earned on the non-trading portfolio assets (including customer loans) and the rate paid on the liabilities (including customer deposits or company borrowings)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r>
              <a:rPr lang="en-US" altLang="zh-CN" smtClean="0"/>
              <a:t>NIM</a:t>
            </a:r>
          </a:p>
        </p:txBody>
      </p:sp>
      <p:sp>
        <p:nvSpPr>
          <p:cNvPr id="55298" name="Rectangle 3"/>
          <p:cNvSpPr>
            <a:spLocks noGrp="1" noChangeArrowheads="1"/>
          </p:cNvSpPr>
          <p:nvPr>
            <p:ph type="body" idx="4294967295"/>
          </p:nvPr>
        </p:nvSpPr>
        <p:spPr/>
        <p:txBody>
          <a:bodyPr/>
          <a:lstStyle/>
          <a:p>
            <a:pPr>
              <a:lnSpc>
                <a:spcPct val="90000"/>
              </a:lnSpc>
            </a:pPr>
            <a:r>
              <a:rPr lang="en-US" altLang="zh-CN" sz="2400" smtClean="0"/>
              <a:t>Net interest margin: </a:t>
            </a:r>
          </a:p>
          <a:p>
            <a:pPr>
              <a:lnSpc>
                <a:spcPct val="90000"/>
              </a:lnSpc>
              <a:buFontTx/>
              <a:buNone/>
            </a:pPr>
            <a:r>
              <a:rPr lang="en-US" altLang="zh-CN" sz="2400" smtClean="0"/>
              <a:t>     (interest revenue - gross interest expense)/ average interest earning assets.</a:t>
            </a:r>
          </a:p>
          <a:p>
            <a:pPr>
              <a:lnSpc>
                <a:spcPct val="90000"/>
              </a:lnSpc>
              <a:buFontTx/>
              <a:buNone/>
            </a:pPr>
            <a:endParaRPr lang="en-US" altLang="zh-CN" sz="2400" smtClean="0"/>
          </a:p>
          <a:p>
            <a:pPr>
              <a:lnSpc>
                <a:spcPct val="90000"/>
              </a:lnSpc>
            </a:pPr>
            <a:r>
              <a:rPr lang="en-US" altLang="zh-CN" sz="2400" smtClean="0"/>
              <a:t>During 2011, Citi’s NIM declined by approximately 26 basis points, primarily driven by continued run-off and sales of higher-yielding assets in Citi Holdings and lower investment yields driven by the continued low interest rate. This effect is partially offset by the growth of lower-yielding loans in Citicorp and lower borrowing costs.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r>
              <a:rPr lang="en-US" altLang="zh-CN" smtClean="0"/>
              <a:t>NIR &amp; NIM</a:t>
            </a:r>
          </a:p>
        </p:txBody>
      </p:sp>
      <p:pic>
        <p:nvPicPr>
          <p:cNvPr id="56322" name="Picture 3"/>
          <p:cNvPicPr>
            <a:picLocks noChangeAspect="1" noChangeArrowheads="1"/>
          </p:cNvPicPr>
          <p:nvPr/>
        </p:nvPicPr>
        <p:blipFill>
          <a:blip r:embed="rId2"/>
          <a:srcRect/>
          <a:stretch>
            <a:fillRect/>
          </a:stretch>
        </p:blipFill>
        <p:spPr bwMode="auto">
          <a:xfrm>
            <a:off x="1357313" y="1182688"/>
            <a:ext cx="6858000"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altLang="zh-CN" smtClean="0"/>
              <a:t>Interest Rate-Assets</a:t>
            </a:r>
          </a:p>
        </p:txBody>
      </p:sp>
      <p:pic>
        <p:nvPicPr>
          <p:cNvPr id="57346" name="Picture 3"/>
          <p:cNvPicPr>
            <a:picLocks noGrp="1" noChangeAspect="1" noChangeArrowheads="1"/>
          </p:cNvPicPr>
          <p:nvPr>
            <p:ph type="body" idx="1"/>
          </p:nvPr>
        </p:nvPicPr>
        <p:blipFill>
          <a:blip r:embed="rId2"/>
          <a:srcRect/>
          <a:stretch>
            <a:fillRect/>
          </a:stretch>
        </p:blipFill>
        <p:spPr>
          <a:xfrm>
            <a:off x="457200" y="1600200"/>
            <a:ext cx="8229600" cy="48768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altLang="zh-CN" dirty="0" smtClean="0"/>
              <a:t>Interest Rate-Liability, Equity &amp; NIR</a:t>
            </a:r>
          </a:p>
        </p:txBody>
      </p:sp>
      <p:pic>
        <p:nvPicPr>
          <p:cNvPr id="58370" name="Picture 3"/>
          <p:cNvPicPr>
            <a:picLocks noGrp="1" noChangeAspect="1" noChangeArrowheads="1"/>
          </p:cNvPicPr>
          <p:nvPr>
            <p:ph type="body" idx="1"/>
          </p:nvPr>
        </p:nvPicPr>
        <p:blipFill>
          <a:blip r:embed="rId2"/>
          <a:srcRect/>
          <a:stretch>
            <a:fillRect/>
          </a:stretch>
        </p:blipFill>
        <p:spPr>
          <a:xfrm>
            <a:off x="876300" y="1557338"/>
            <a:ext cx="7581900" cy="5080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zh-CN" smtClean="0"/>
              <a:t>Changes in Interest Revenue</a:t>
            </a:r>
          </a:p>
        </p:txBody>
      </p:sp>
      <p:pic>
        <p:nvPicPr>
          <p:cNvPr id="59394" name="Picture 3"/>
          <p:cNvPicPr>
            <a:picLocks noGrp="1" noChangeAspect="1" noChangeArrowheads="1"/>
          </p:cNvPicPr>
          <p:nvPr>
            <p:ph type="body" idx="1"/>
          </p:nvPr>
        </p:nvPicPr>
        <p:blipFill>
          <a:blip r:embed="rId2"/>
          <a:srcRect/>
          <a:stretch>
            <a:fillRect/>
          </a:stretch>
        </p:blipFill>
        <p:spPr>
          <a:xfrm>
            <a:off x="590550" y="1600200"/>
            <a:ext cx="7943849" cy="48387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zh-CN" smtClean="0"/>
              <a:t>Citigroup’s History</a:t>
            </a:r>
          </a:p>
        </p:txBody>
      </p:sp>
      <p:sp>
        <p:nvSpPr>
          <p:cNvPr id="16386" name="Content Placeholder 2"/>
          <p:cNvSpPr>
            <a:spLocks noGrp="1"/>
          </p:cNvSpPr>
          <p:nvPr>
            <p:ph idx="1"/>
          </p:nvPr>
        </p:nvSpPr>
        <p:spPr/>
        <p:txBody>
          <a:bodyPr/>
          <a:lstStyle/>
          <a:p>
            <a:r>
              <a:rPr lang="en-US" altLang="zh-CN" smtClean="0"/>
              <a:t>Citibank founded in 1812</a:t>
            </a:r>
          </a:p>
          <a:p>
            <a:r>
              <a:rPr lang="en-US" altLang="zh-CN" smtClean="0"/>
              <a:t>Became Citigroup is 1998 after merger of Citicorp and Traveler’s Group</a:t>
            </a:r>
          </a:p>
          <a:p>
            <a:r>
              <a:rPr lang="en-US" altLang="zh-CN" smtClean="0"/>
              <a:t>Diversified financial services holding company</a:t>
            </a:r>
          </a:p>
          <a:p>
            <a:r>
              <a:rPr lang="en-US" altLang="zh-CN" smtClean="0"/>
              <a:t>Approx. 200 million customer accounts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altLang="zh-CN" smtClean="0"/>
              <a:t>Changes in Interest Expense &amp; NIR</a:t>
            </a:r>
          </a:p>
        </p:txBody>
      </p:sp>
      <p:pic>
        <p:nvPicPr>
          <p:cNvPr id="60418" name="Picture 3"/>
          <p:cNvPicPr>
            <a:picLocks noGrp="1" noChangeAspect="1" noChangeArrowheads="1"/>
          </p:cNvPicPr>
          <p:nvPr>
            <p:ph type="body" idx="1"/>
          </p:nvPr>
        </p:nvPicPr>
        <p:blipFill>
          <a:blip r:embed="rId2"/>
          <a:srcRect/>
          <a:stretch>
            <a:fillRect/>
          </a:stretch>
        </p:blipFill>
        <p:spPr>
          <a:xfrm>
            <a:off x="1025525" y="1600200"/>
            <a:ext cx="7091363"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p:txBody>
          <a:bodyPr/>
          <a:lstStyle/>
          <a:p>
            <a:r>
              <a:rPr lang="en-US" altLang="zh-CN" smtClean="0"/>
              <a:t>Interest Rate Risk Measurement</a:t>
            </a:r>
          </a:p>
        </p:txBody>
      </p:sp>
      <p:sp>
        <p:nvSpPr>
          <p:cNvPr id="61442" name="Rectangle 3"/>
          <p:cNvSpPr>
            <a:spLocks noGrp="1" noChangeArrowheads="1"/>
          </p:cNvSpPr>
          <p:nvPr>
            <p:ph type="body" idx="4294967295"/>
          </p:nvPr>
        </p:nvSpPr>
        <p:spPr/>
        <p:txBody>
          <a:bodyPr/>
          <a:lstStyle/>
          <a:p>
            <a:pPr>
              <a:lnSpc>
                <a:spcPct val="90000"/>
              </a:lnSpc>
            </a:pPr>
            <a:r>
              <a:rPr lang="en-US" altLang="zh-CN" b="1" dirty="0" smtClean="0"/>
              <a:t>Interest rate exposure </a:t>
            </a:r>
            <a:r>
              <a:rPr lang="en-US" altLang="zh-CN" dirty="0" smtClean="0"/>
              <a:t>(IRE) is Citigroup’s principal measure of risk to NIR </a:t>
            </a:r>
          </a:p>
          <a:p>
            <a:pPr>
              <a:lnSpc>
                <a:spcPct val="90000"/>
              </a:lnSpc>
            </a:pPr>
            <a:r>
              <a:rPr lang="en-US" altLang="zh-CN" dirty="0" smtClean="0"/>
              <a:t>IRE measures the change in expected NIR in each currency resulting from unanticipated changes in forward interest rates. </a:t>
            </a:r>
          </a:p>
          <a:p>
            <a:pPr>
              <a:lnSpc>
                <a:spcPct val="90000"/>
              </a:lnSpc>
            </a:pPr>
            <a:r>
              <a:rPr lang="en-US" altLang="zh-CN" dirty="0" smtClean="0"/>
              <a:t>Does not capture factors such as changes in volumes, spreads, margins and the impact of prior-period pricing decisions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r>
              <a:rPr lang="en-US" altLang="zh-CN" smtClean="0"/>
              <a:t>IRE for Non-trading portfolios</a:t>
            </a:r>
          </a:p>
        </p:txBody>
      </p:sp>
      <p:sp>
        <p:nvSpPr>
          <p:cNvPr id="62466" name="Rectangle 3"/>
          <p:cNvSpPr>
            <a:spLocks noGrp="1" noChangeArrowheads="1"/>
          </p:cNvSpPr>
          <p:nvPr>
            <p:ph type="body" idx="4294967295"/>
          </p:nvPr>
        </p:nvSpPr>
        <p:spPr/>
        <p:txBody>
          <a:bodyPr/>
          <a:lstStyle/>
          <a:p>
            <a:r>
              <a:rPr lang="en-US" altLang="zh-CN" sz="1800" smtClean="0"/>
              <a:t>approximate annualized risk to net interest revenue (NIR), assuming an unanticipated parallel instantaneous 100 basis points change, as well as a more gradual 100 basis points (25 basis points per quarter) parallel change in rates </a:t>
            </a:r>
          </a:p>
          <a:p>
            <a:endParaRPr lang="en-US" altLang="zh-CN" sz="1800" smtClean="0"/>
          </a:p>
          <a:p>
            <a:endParaRPr lang="en-US" altLang="zh-CN" sz="1800" smtClean="0"/>
          </a:p>
        </p:txBody>
      </p:sp>
      <p:pic>
        <p:nvPicPr>
          <p:cNvPr id="62467" name="Picture 4"/>
          <p:cNvPicPr>
            <a:picLocks noChangeAspect="1" noChangeArrowheads="1"/>
          </p:cNvPicPr>
          <p:nvPr/>
        </p:nvPicPr>
        <p:blipFill>
          <a:blip r:embed="rId2"/>
          <a:srcRect/>
          <a:stretch>
            <a:fillRect/>
          </a:stretch>
        </p:blipFill>
        <p:spPr bwMode="auto">
          <a:xfrm>
            <a:off x="1257300" y="2692400"/>
            <a:ext cx="6572250" cy="416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r>
              <a:rPr lang="en-US" altLang="zh-CN" smtClean="0"/>
              <a:t>IRE--Risk to NIR</a:t>
            </a:r>
          </a:p>
        </p:txBody>
      </p:sp>
      <p:sp>
        <p:nvSpPr>
          <p:cNvPr id="63490" name="Rectangle 5"/>
          <p:cNvSpPr>
            <a:spLocks noGrp="1" noChangeArrowheads="1"/>
          </p:cNvSpPr>
          <p:nvPr>
            <p:ph type="body" idx="4294967295"/>
          </p:nvPr>
        </p:nvSpPr>
        <p:spPr/>
        <p:txBody>
          <a:bodyPr/>
          <a:lstStyle/>
          <a:p>
            <a:r>
              <a:rPr lang="en-US" altLang="zh-CN" sz="2000" smtClean="0"/>
              <a:t>The table shows the risk to NIR from six different changes in the implied-forward rates. Each scenario assumes that the rate change will occur on a gradual basis every three months over the course of one year. </a:t>
            </a:r>
          </a:p>
          <a:p>
            <a:endParaRPr lang="en-US" altLang="zh-CN" sz="2000" smtClean="0"/>
          </a:p>
        </p:txBody>
      </p:sp>
      <p:pic>
        <p:nvPicPr>
          <p:cNvPr id="63491" name="Picture 4"/>
          <p:cNvPicPr>
            <a:picLocks noChangeAspect="1" noChangeArrowheads="1"/>
          </p:cNvPicPr>
          <p:nvPr/>
        </p:nvPicPr>
        <p:blipFill>
          <a:blip r:embed="rId2"/>
          <a:srcRect/>
          <a:stretch>
            <a:fillRect/>
          </a:stretch>
        </p:blipFill>
        <p:spPr bwMode="auto">
          <a:xfrm>
            <a:off x="520700" y="3438525"/>
            <a:ext cx="81661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ltLang="zh-CN" smtClean="0"/>
              <a:t>Mitigation and Hedging of Risk</a:t>
            </a:r>
          </a:p>
        </p:txBody>
      </p:sp>
      <p:sp>
        <p:nvSpPr>
          <p:cNvPr id="64514" name="Rectangle 3"/>
          <p:cNvSpPr>
            <a:spLocks noGrp="1" noChangeArrowheads="1"/>
          </p:cNvSpPr>
          <p:nvPr>
            <p:ph type="body" idx="4294967295"/>
          </p:nvPr>
        </p:nvSpPr>
        <p:spPr>
          <a:xfrm>
            <a:off x="914400" y="1704975"/>
            <a:ext cx="8229600" cy="4525963"/>
          </a:xfrm>
        </p:spPr>
        <p:txBody>
          <a:bodyPr/>
          <a:lstStyle/>
          <a:p>
            <a:r>
              <a:rPr lang="en-US" altLang="zh-CN" smtClean="0"/>
              <a:t>Citigroup may modify pricing on new customer loans and deposits, enter into transactions with other institutions or enter into off-balance-sheet derivative transactions that have the opposite risk exposures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xfrm>
            <a:off x="468313" y="188913"/>
            <a:ext cx="8229600" cy="1143000"/>
          </a:xfrm>
        </p:spPr>
        <p:txBody>
          <a:bodyPr/>
          <a:lstStyle/>
          <a:p>
            <a:r>
              <a:rPr lang="en-US" altLang="zh-CN" smtClean="0"/>
              <a:t>Trading Portfolio</a:t>
            </a:r>
          </a:p>
        </p:txBody>
      </p:sp>
      <p:sp>
        <p:nvSpPr>
          <p:cNvPr id="65538" name="Rectangle 3"/>
          <p:cNvSpPr>
            <a:spLocks noGrp="1" noChangeArrowheads="1"/>
          </p:cNvSpPr>
          <p:nvPr>
            <p:ph type="body" idx="4294967295"/>
          </p:nvPr>
        </p:nvSpPr>
        <p:spPr>
          <a:xfrm>
            <a:off x="468313" y="1628775"/>
            <a:ext cx="8229600" cy="4525963"/>
          </a:xfrm>
        </p:spPr>
        <p:txBody>
          <a:bodyPr/>
          <a:lstStyle/>
          <a:p>
            <a:pPr>
              <a:lnSpc>
                <a:spcPct val="80000"/>
              </a:lnSpc>
            </a:pPr>
            <a:r>
              <a:rPr lang="en-US" altLang="zh-CN" sz="2000" smtClean="0"/>
              <a:t>Total revenues of the trading business consist of:</a:t>
            </a:r>
          </a:p>
          <a:p>
            <a:pPr>
              <a:lnSpc>
                <a:spcPct val="80000"/>
              </a:lnSpc>
              <a:buFontTx/>
              <a:buNone/>
            </a:pPr>
            <a:r>
              <a:rPr lang="en-US" altLang="zh-CN" sz="2000" smtClean="0"/>
              <a:t>      • customer revenue, which includes spreads from customer flow and positions taken to facilitate customer orders;</a:t>
            </a:r>
          </a:p>
          <a:p>
            <a:pPr>
              <a:lnSpc>
                <a:spcPct val="80000"/>
              </a:lnSpc>
              <a:buFontTx/>
              <a:buNone/>
            </a:pPr>
            <a:r>
              <a:rPr lang="en-US" altLang="zh-CN" sz="2000" smtClean="0"/>
              <a:t>      • proprietary trading activities in both cash and derivative transactions</a:t>
            </a:r>
          </a:p>
          <a:p>
            <a:pPr>
              <a:lnSpc>
                <a:spcPct val="80000"/>
              </a:lnSpc>
              <a:buFontTx/>
              <a:buNone/>
            </a:pPr>
            <a:r>
              <a:rPr lang="en-US" altLang="zh-CN" sz="2000" smtClean="0"/>
              <a:t>      • net interest revenue</a:t>
            </a:r>
          </a:p>
          <a:p>
            <a:pPr>
              <a:lnSpc>
                <a:spcPct val="80000"/>
              </a:lnSpc>
              <a:buFontTx/>
              <a:buNone/>
            </a:pPr>
            <a:r>
              <a:rPr lang="en-US" altLang="zh-CN" sz="2000" smtClean="0"/>
              <a:t>      • </a:t>
            </a:r>
            <a:r>
              <a:rPr lang="en-US" altLang="zh-CN" sz="2000" b="1" smtClean="0"/>
              <a:t>Credit Valuation Adjustments (CVA)</a:t>
            </a:r>
            <a:r>
              <a:rPr lang="en-US" altLang="zh-CN" sz="2000" smtClean="0"/>
              <a:t> incurred due to changes in the credit quality of counterparties as well as any associated hedges to that CVA. </a:t>
            </a:r>
            <a:r>
              <a:rPr lang="en-US" altLang="zh-CN" sz="2000" b="1" smtClean="0"/>
              <a:t>(CVA-market value of counterparty credit risk)</a:t>
            </a:r>
          </a:p>
          <a:p>
            <a:pPr>
              <a:lnSpc>
                <a:spcPct val="80000"/>
              </a:lnSpc>
              <a:buFontTx/>
              <a:buNone/>
            </a:pPr>
            <a:endParaRPr lang="en-US" altLang="zh-CN" sz="2000" smtClean="0"/>
          </a:p>
          <a:p>
            <a:pPr>
              <a:lnSpc>
                <a:spcPct val="80000"/>
              </a:lnSpc>
            </a:pPr>
            <a:r>
              <a:rPr lang="en-US" altLang="zh-CN" sz="2000" smtClean="0"/>
              <a:t>Price risk in trading portfolios is monitored using a series of measures including:</a:t>
            </a:r>
          </a:p>
          <a:p>
            <a:pPr>
              <a:lnSpc>
                <a:spcPct val="80000"/>
              </a:lnSpc>
              <a:buFontTx/>
              <a:buNone/>
            </a:pPr>
            <a:r>
              <a:rPr lang="en-US" altLang="zh-CN" sz="2000" smtClean="0"/>
              <a:t>      • factor sensitivities</a:t>
            </a:r>
          </a:p>
          <a:p>
            <a:pPr>
              <a:lnSpc>
                <a:spcPct val="80000"/>
              </a:lnSpc>
              <a:buFontTx/>
              <a:buNone/>
            </a:pPr>
            <a:r>
              <a:rPr lang="en-US" altLang="zh-CN" sz="2000" smtClean="0"/>
              <a:t>      • stress testing </a:t>
            </a:r>
          </a:p>
          <a:p>
            <a:pPr>
              <a:lnSpc>
                <a:spcPct val="80000"/>
              </a:lnSpc>
              <a:buFontTx/>
              <a:buNone/>
            </a:pPr>
            <a:r>
              <a:rPr lang="en-US" altLang="zh-CN" sz="2000" smtClean="0"/>
              <a:t>      • value-at-risk (VAR)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r>
              <a:rPr lang="en-US" altLang="zh-CN" smtClean="0"/>
              <a:t>Price Risk Measurement</a:t>
            </a:r>
          </a:p>
        </p:txBody>
      </p:sp>
      <p:sp>
        <p:nvSpPr>
          <p:cNvPr id="66562" name="Rectangle 3"/>
          <p:cNvSpPr>
            <a:spLocks noGrp="1" noChangeArrowheads="1"/>
          </p:cNvSpPr>
          <p:nvPr>
            <p:ph type="body" idx="4294967295"/>
          </p:nvPr>
        </p:nvSpPr>
        <p:spPr/>
        <p:txBody>
          <a:bodyPr/>
          <a:lstStyle/>
          <a:p>
            <a:pPr>
              <a:lnSpc>
                <a:spcPct val="80000"/>
              </a:lnSpc>
            </a:pPr>
            <a:r>
              <a:rPr lang="en-US" altLang="zh-CN" sz="2400" smtClean="0"/>
              <a:t>Factor sensitivities are expressed as the change in the value of a position for a defined change in a market risk factor, such as a change in the value of a Treasury bill for a one-basis-point change in interest rates.</a:t>
            </a:r>
          </a:p>
          <a:p>
            <a:pPr>
              <a:lnSpc>
                <a:spcPct val="80000"/>
              </a:lnSpc>
            </a:pPr>
            <a:endParaRPr lang="en-US" altLang="zh-CN" sz="2400" smtClean="0"/>
          </a:p>
          <a:p>
            <a:pPr>
              <a:lnSpc>
                <a:spcPct val="80000"/>
              </a:lnSpc>
            </a:pPr>
            <a:r>
              <a:rPr lang="en-US" altLang="zh-CN" sz="2400" smtClean="0"/>
              <a:t>Stress testing is performed on trading portfolios on a regular basis to estimate the impact of extreme market movements. The Monte Carlo is used by Citi.</a:t>
            </a:r>
          </a:p>
          <a:p>
            <a:pPr>
              <a:lnSpc>
                <a:spcPct val="80000"/>
              </a:lnSpc>
            </a:pPr>
            <a:endParaRPr lang="en-US" altLang="zh-CN" sz="2400" smtClean="0"/>
          </a:p>
          <a:p>
            <a:pPr>
              <a:lnSpc>
                <a:spcPct val="80000"/>
              </a:lnSpc>
            </a:pPr>
            <a:r>
              <a:rPr lang="en-US" altLang="zh-CN" sz="2400" smtClean="0"/>
              <a:t>VAR estimates the potential decline in the value of a position or a portfolio under normal market conditions. Citigroup’s VAR is based on the volatilities of and correlations among a multitude of market risk factors as well as factors that track the specific issuer risk in debt and equity securities.</a:t>
            </a:r>
          </a:p>
          <a:p>
            <a:pPr>
              <a:lnSpc>
                <a:spcPct val="80000"/>
              </a:lnSpc>
            </a:pPr>
            <a:endParaRPr lang="en-US" altLang="zh-CN"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p:txBody>
          <a:bodyPr/>
          <a:lstStyle/>
          <a:p>
            <a:r>
              <a:rPr lang="en-US" altLang="zh-CN" smtClean="0"/>
              <a:t>VAR</a:t>
            </a:r>
          </a:p>
        </p:txBody>
      </p:sp>
      <p:sp>
        <p:nvSpPr>
          <p:cNvPr id="67586" name="Rectangle 3"/>
          <p:cNvSpPr>
            <a:spLocks noGrp="1" noChangeArrowheads="1"/>
          </p:cNvSpPr>
          <p:nvPr>
            <p:ph type="body" idx="4294967295"/>
          </p:nvPr>
        </p:nvSpPr>
        <p:spPr/>
        <p:txBody>
          <a:bodyPr/>
          <a:lstStyle/>
          <a:p>
            <a:r>
              <a:rPr lang="en-US" altLang="zh-CN" sz="2800" b="1" smtClean="0"/>
              <a:t>Value at Risk (VaR)</a:t>
            </a:r>
            <a:r>
              <a:rPr lang="en-US" altLang="zh-CN" sz="2800" smtClean="0"/>
              <a:t>:  widely used as a risk measure of pontential decline in the value of a portfolio under normal market conditions</a:t>
            </a:r>
          </a:p>
          <a:p>
            <a:r>
              <a:rPr lang="en-US" altLang="zh-CN" sz="2800" smtClean="0"/>
              <a:t>Common parameters for VaR are 1% and 5% probabilities and one day and two week horizons </a:t>
            </a:r>
          </a:p>
          <a:p>
            <a:r>
              <a:rPr lang="en-US" altLang="zh-CN" sz="2800" smtClean="0"/>
              <a:t>VaR is conventionally reported as a positive number. A negative VaR would imply the portfolio has a high probability of making a profit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ltLang="zh-CN" smtClean="0"/>
              <a:t>Total Daily Trading Revenue(Loss)</a:t>
            </a:r>
          </a:p>
        </p:txBody>
      </p:sp>
      <p:pic>
        <p:nvPicPr>
          <p:cNvPr id="68610" name="Picture 3"/>
          <p:cNvPicPr>
            <a:picLocks noGrp="1" noChangeAspect="1" noChangeArrowheads="1"/>
          </p:cNvPicPr>
          <p:nvPr>
            <p:ph type="body" idx="1"/>
          </p:nvPr>
        </p:nvPicPr>
        <p:blipFill>
          <a:blip r:embed="rId2"/>
          <a:srcRect/>
          <a:stretch>
            <a:fillRect/>
          </a:stretch>
        </p:blipFill>
        <p:spPr>
          <a:xfrm>
            <a:off x="457200" y="2078038"/>
            <a:ext cx="8229600" cy="3568700"/>
          </a:xfrm>
        </p:spPr>
      </p:pic>
      <p:sp>
        <p:nvSpPr>
          <p:cNvPr id="68611" name="Text Box 4"/>
          <p:cNvSpPr txBox="1">
            <a:spLocks noChangeArrowheads="1"/>
          </p:cNvSpPr>
          <p:nvPr/>
        </p:nvSpPr>
        <p:spPr bwMode="auto">
          <a:xfrm>
            <a:off x="422275" y="5853113"/>
            <a:ext cx="184150" cy="366712"/>
          </a:xfrm>
          <a:prstGeom prst="rect">
            <a:avLst/>
          </a:prstGeom>
          <a:noFill/>
          <a:ln w="9525">
            <a:noFill/>
            <a:miter lim="800000"/>
            <a:headEnd/>
            <a:tailEnd/>
          </a:ln>
        </p:spPr>
        <p:txBody>
          <a:bodyPr>
            <a:spAutoFit/>
          </a:bodyPr>
          <a:lstStyle/>
          <a:p>
            <a:pPr>
              <a:spcBef>
                <a:spcPct val="50000"/>
              </a:spcBef>
            </a:pPr>
            <a:endParaRPr lang="en-US" altLang="zh-CN">
              <a:latin typeface="Calibri" pitchFamily="34" charset="0"/>
            </a:endParaRPr>
          </a:p>
        </p:txBody>
      </p:sp>
      <p:sp>
        <p:nvSpPr>
          <p:cNvPr id="68612" name="Text Box 5"/>
          <p:cNvSpPr txBox="1">
            <a:spLocks noChangeArrowheads="1"/>
          </p:cNvSpPr>
          <p:nvPr/>
        </p:nvSpPr>
        <p:spPr bwMode="auto">
          <a:xfrm>
            <a:off x="606425" y="5646738"/>
            <a:ext cx="7705725" cy="915987"/>
          </a:xfrm>
          <a:prstGeom prst="rect">
            <a:avLst/>
          </a:prstGeom>
          <a:noFill/>
          <a:ln w="9525">
            <a:noFill/>
            <a:miter lim="800000"/>
            <a:headEnd/>
            <a:tailEnd/>
          </a:ln>
        </p:spPr>
        <p:txBody>
          <a:bodyPr>
            <a:spAutoFit/>
          </a:bodyPr>
          <a:lstStyle/>
          <a:p>
            <a:r>
              <a:rPr lang="en-US" altLang="zh-CN">
                <a:latin typeface="Calibri" pitchFamily="34" charset="0"/>
              </a:rPr>
              <a:t>A substantial portion of the volatility relating to Citi’s total daily revenue VAR is driven by changes in CVA on Citi’s derivative assets, net of CVA hedges.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r>
              <a:rPr lang="en-US" altLang="zh-CN" sz="2800" smtClean="0"/>
              <a:t>Citi’s total trading and CVA VAR as of December 31, 2011 and 2010</a:t>
            </a:r>
          </a:p>
        </p:txBody>
      </p:sp>
      <p:pic>
        <p:nvPicPr>
          <p:cNvPr id="69634" name="Picture 3"/>
          <p:cNvPicPr>
            <a:picLocks noChangeAspect="1" noChangeArrowheads="1"/>
          </p:cNvPicPr>
          <p:nvPr/>
        </p:nvPicPr>
        <p:blipFill>
          <a:blip r:embed="rId2"/>
          <a:srcRect/>
          <a:stretch>
            <a:fillRect/>
          </a:stretch>
        </p:blipFill>
        <p:spPr bwMode="auto">
          <a:xfrm>
            <a:off x="857250" y="1268413"/>
            <a:ext cx="7239000" cy="4491037"/>
          </a:xfrm>
          <a:prstGeom prst="rect">
            <a:avLst/>
          </a:prstGeom>
          <a:noFill/>
          <a:ln w="9525">
            <a:noFill/>
            <a:miter lim="800000"/>
            <a:headEnd/>
            <a:tailEnd/>
          </a:ln>
        </p:spPr>
      </p:pic>
      <p:sp>
        <p:nvSpPr>
          <p:cNvPr id="69635" name="Text Box 4"/>
          <p:cNvSpPr txBox="1">
            <a:spLocks noChangeArrowheads="1"/>
          </p:cNvSpPr>
          <p:nvPr/>
        </p:nvSpPr>
        <p:spPr bwMode="auto">
          <a:xfrm>
            <a:off x="457200" y="5676900"/>
            <a:ext cx="8229600" cy="915988"/>
          </a:xfrm>
          <a:prstGeom prst="rect">
            <a:avLst/>
          </a:prstGeom>
          <a:noFill/>
          <a:ln w="9525">
            <a:noFill/>
            <a:miter lim="800000"/>
            <a:headEnd/>
            <a:tailEnd/>
          </a:ln>
        </p:spPr>
        <p:txBody>
          <a:bodyPr>
            <a:spAutoFit/>
          </a:bodyPr>
          <a:lstStyle/>
          <a:p>
            <a:pPr>
              <a:spcBef>
                <a:spcPct val="50000"/>
              </a:spcBef>
              <a:buFontTx/>
              <a:buChar char="•"/>
            </a:pPr>
            <a:r>
              <a:rPr lang="en-US" altLang="zh-CN">
                <a:latin typeface="Calibri" pitchFamily="34" charset="0"/>
              </a:rPr>
              <a:t>The change in total trading and CVA VAR was driven by a reduction in Citi’s trading exposures across Security &amp; Banking, offset by an increase in market volatility and an increase in CVA exposure and associated hedges.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20700" y="274638"/>
            <a:ext cx="8229600" cy="1143000"/>
          </a:xfrm>
        </p:spPr>
        <p:txBody>
          <a:bodyPr/>
          <a:lstStyle/>
          <a:p>
            <a:r>
              <a:rPr lang="en-CA" altLang="zh-CN" sz="1800" b="1" dirty="0" smtClean="0"/>
              <a:t>2011 INDUSTRY COMPETITORS </a:t>
            </a:r>
            <a:r>
              <a:rPr lang="en-CA" altLang="zh-CN" sz="1600" dirty="0" smtClean="0"/>
              <a:t/>
            </a:r>
            <a:br>
              <a:rPr lang="en-CA" altLang="zh-CN" sz="1600" dirty="0" smtClean="0"/>
            </a:br>
            <a:r>
              <a:rPr lang="en-US" altLang="zh-CN" sz="1800" dirty="0" smtClean="0"/>
              <a:t>J</a:t>
            </a:r>
            <a:r>
              <a:rPr lang="en-CA" altLang="zh-CN" sz="1800" dirty="0" smtClean="0"/>
              <a:t>PMORGAN CHASE &amp; CO (JPM)           Goldman Sachs Group (GS)</a:t>
            </a:r>
            <a:br>
              <a:rPr lang="en-CA" altLang="zh-CN" sz="1800" dirty="0" smtClean="0"/>
            </a:br>
            <a:r>
              <a:rPr lang="en-CA" altLang="zh-CN" sz="1800" dirty="0" smtClean="0"/>
              <a:t>Credit Suisse Group (CS)          Wells Fargo (WFC)         Bank of America (BAC)</a:t>
            </a:r>
            <a:endParaRPr lang="en-CA" altLang="zh-CN" dirty="0" smtClean="0"/>
          </a:p>
        </p:txBody>
      </p:sp>
      <p:pic>
        <p:nvPicPr>
          <p:cNvPr id="17410" name="Picture 2"/>
          <p:cNvPicPr>
            <a:picLocks noChangeAspect="1" noChangeArrowheads="1"/>
          </p:cNvPicPr>
          <p:nvPr/>
        </p:nvPicPr>
        <p:blipFill>
          <a:blip r:embed="rId3"/>
          <a:srcRect/>
          <a:stretch>
            <a:fillRect/>
          </a:stretch>
        </p:blipFill>
        <p:spPr bwMode="auto">
          <a:xfrm>
            <a:off x="236538" y="1417638"/>
            <a:ext cx="8513762" cy="521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r>
              <a:rPr lang="en-US" altLang="zh-CN" smtClean="0"/>
              <a:t>VaR</a:t>
            </a:r>
          </a:p>
        </p:txBody>
      </p:sp>
      <p:sp>
        <p:nvSpPr>
          <p:cNvPr id="70658" name="Text Box 3"/>
          <p:cNvSpPr txBox="1">
            <a:spLocks noChangeArrowheads="1"/>
          </p:cNvSpPr>
          <p:nvPr/>
        </p:nvSpPr>
        <p:spPr bwMode="auto">
          <a:xfrm>
            <a:off x="457200" y="1241425"/>
            <a:ext cx="8229600" cy="641350"/>
          </a:xfrm>
          <a:prstGeom prst="rect">
            <a:avLst/>
          </a:prstGeom>
          <a:noFill/>
          <a:ln w="9525">
            <a:noFill/>
            <a:miter lim="800000"/>
            <a:headEnd/>
            <a:tailEnd/>
          </a:ln>
        </p:spPr>
        <p:txBody>
          <a:bodyPr>
            <a:spAutoFit/>
          </a:bodyPr>
          <a:lstStyle/>
          <a:p>
            <a:pPr>
              <a:spcBef>
                <a:spcPct val="50000"/>
              </a:spcBef>
            </a:pPr>
            <a:r>
              <a:rPr lang="en-US" altLang="zh-CN">
                <a:latin typeface="Calibri" pitchFamily="34" charset="0"/>
              </a:rPr>
              <a:t>The table below provides the range of market factors VARs, inclusive of specific risk, during 2011 and 2010.</a:t>
            </a:r>
          </a:p>
        </p:txBody>
      </p:sp>
      <p:pic>
        <p:nvPicPr>
          <p:cNvPr id="70659" name="Picture 4"/>
          <p:cNvPicPr>
            <a:picLocks noChangeAspect="1" noChangeArrowheads="1"/>
          </p:cNvPicPr>
          <p:nvPr/>
        </p:nvPicPr>
        <p:blipFill>
          <a:blip r:embed="rId2"/>
          <a:srcRect/>
          <a:stretch>
            <a:fillRect/>
          </a:stretch>
        </p:blipFill>
        <p:spPr bwMode="auto">
          <a:xfrm>
            <a:off x="1108075" y="1882775"/>
            <a:ext cx="6643688" cy="1885950"/>
          </a:xfrm>
          <a:prstGeom prst="rect">
            <a:avLst/>
          </a:prstGeom>
          <a:noFill/>
          <a:ln w="9525">
            <a:noFill/>
            <a:miter lim="800000"/>
            <a:headEnd/>
            <a:tailEnd/>
          </a:ln>
        </p:spPr>
      </p:pic>
      <p:sp>
        <p:nvSpPr>
          <p:cNvPr id="70660" name="Text Box 5"/>
          <p:cNvSpPr txBox="1">
            <a:spLocks noChangeArrowheads="1"/>
          </p:cNvSpPr>
          <p:nvPr/>
        </p:nvSpPr>
        <p:spPr bwMode="auto">
          <a:xfrm>
            <a:off x="457200" y="3768725"/>
            <a:ext cx="7635875" cy="641350"/>
          </a:xfrm>
          <a:prstGeom prst="rect">
            <a:avLst/>
          </a:prstGeom>
          <a:noFill/>
          <a:ln w="9525">
            <a:noFill/>
            <a:miter lim="800000"/>
            <a:headEnd/>
            <a:tailEnd/>
          </a:ln>
        </p:spPr>
        <p:txBody>
          <a:bodyPr>
            <a:spAutoFit/>
          </a:bodyPr>
          <a:lstStyle/>
          <a:p>
            <a:pPr>
              <a:spcBef>
                <a:spcPct val="50000"/>
              </a:spcBef>
            </a:pPr>
            <a:r>
              <a:rPr lang="en-US" altLang="zh-CN">
                <a:latin typeface="Calibri" pitchFamily="34" charset="0"/>
              </a:rPr>
              <a:t>The following table provides the VAR for S &amp; B during 2011 excluding the CVA relating to derivative counterparties CVA and hedges of CVA</a:t>
            </a:r>
          </a:p>
        </p:txBody>
      </p:sp>
      <p:pic>
        <p:nvPicPr>
          <p:cNvPr id="70661" name="Picture 6"/>
          <p:cNvPicPr>
            <a:picLocks noChangeAspect="1" noChangeArrowheads="1"/>
          </p:cNvPicPr>
          <p:nvPr/>
        </p:nvPicPr>
        <p:blipFill>
          <a:blip r:embed="rId3"/>
          <a:srcRect/>
          <a:stretch>
            <a:fillRect/>
          </a:stretch>
        </p:blipFill>
        <p:spPr bwMode="auto">
          <a:xfrm>
            <a:off x="1108075" y="4514850"/>
            <a:ext cx="6643688"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71681" name="Content Placeholder 4"/>
          <p:cNvSpPr>
            <a:spLocks noGrp="1"/>
          </p:cNvSpPr>
          <p:nvPr>
            <p:ph idx="4294967295"/>
          </p:nvPr>
        </p:nvSpPr>
        <p:spPr>
          <a:xfrm>
            <a:off x="609600" y="914400"/>
            <a:ext cx="8229600" cy="4449763"/>
          </a:xfrm>
        </p:spPr>
        <p:txBody>
          <a:bodyPr/>
          <a:lstStyle/>
          <a:p>
            <a:pPr algn="ctr">
              <a:buFontTx/>
              <a:buNone/>
            </a:pPr>
            <a:endParaRPr lang="en-CA" altLang="zh-CN" sz="4800" dirty="0" smtClean="0"/>
          </a:p>
          <a:p>
            <a:pPr algn="ctr">
              <a:buFontTx/>
              <a:buNone/>
            </a:pPr>
            <a:endParaRPr lang="en-CA" altLang="zh-CN" sz="4800" dirty="0" smtClean="0"/>
          </a:p>
          <a:p>
            <a:pPr algn="ctr">
              <a:buFontTx/>
              <a:buNone/>
            </a:pPr>
            <a:r>
              <a:rPr lang="en-CA" altLang="zh-CN" sz="5400" dirty="0" smtClean="0"/>
              <a:t>Liquidity Risk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p:txBody>
          <a:bodyPr/>
          <a:lstStyle/>
          <a:p>
            <a:r>
              <a:rPr lang="en-CA" altLang="zh-CN" smtClean="0"/>
              <a:t>Liquidity Risk</a:t>
            </a:r>
          </a:p>
        </p:txBody>
      </p:sp>
      <p:sp>
        <p:nvSpPr>
          <p:cNvPr id="72706" name="Content Placeholder 2"/>
          <p:cNvSpPr>
            <a:spLocks noGrp="1"/>
          </p:cNvSpPr>
          <p:nvPr>
            <p:ph idx="4294967295"/>
          </p:nvPr>
        </p:nvSpPr>
        <p:spPr>
          <a:xfrm>
            <a:off x="457200" y="1371600"/>
            <a:ext cx="8229600" cy="4754563"/>
          </a:xfrm>
        </p:spPr>
        <p:txBody>
          <a:bodyPr/>
          <a:lstStyle/>
          <a:p>
            <a:pPr>
              <a:lnSpc>
                <a:spcPct val="80000"/>
              </a:lnSpc>
            </a:pPr>
            <a:r>
              <a:rPr lang="en-CA" altLang="zh-CN" sz="3000" smtClean="0"/>
              <a:t>Inability to raise funds in the </a:t>
            </a:r>
            <a:r>
              <a:rPr lang="en-CA" altLang="zh-CN" sz="3000" b="1" smtClean="0"/>
              <a:t>long/short-term debt/equity capital markets</a:t>
            </a:r>
            <a:r>
              <a:rPr lang="en-CA" altLang="zh-CN" sz="3000" smtClean="0"/>
              <a:t> or inability to access </a:t>
            </a:r>
            <a:r>
              <a:rPr lang="en-CA" altLang="zh-CN" sz="3000" b="1" smtClean="0"/>
              <a:t>secured lending markets</a:t>
            </a:r>
          </a:p>
          <a:p>
            <a:pPr lvl="1">
              <a:lnSpc>
                <a:spcPct val="80000"/>
              </a:lnSpc>
            </a:pPr>
            <a:r>
              <a:rPr lang="en-CA" altLang="zh-CN" sz="2600" smtClean="0"/>
              <a:t>Caused by:</a:t>
            </a:r>
          </a:p>
          <a:p>
            <a:pPr lvl="2">
              <a:lnSpc>
                <a:spcPct val="80000"/>
              </a:lnSpc>
            </a:pPr>
            <a:r>
              <a:rPr lang="en-CA" altLang="zh-CN" sz="2200" smtClean="0"/>
              <a:t>Disruption of the financial markets</a:t>
            </a:r>
          </a:p>
          <a:p>
            <a:pPr lvl="2">
              <a:lnSpc>
                <a:spcPct val="80000"/>
              </a:lnSpc>
            </a:pPr>
            <a:r>
              <a:rPr lang="en-CA" altLang="zh-CN" sz="2200" smtClean="0"/>
              <a:t>Negative views about the financial services industry</a:t>
            </a:r>
          </a:p>
          <a:p>
            <a:pPr lvl="2">
              <a:lnSpc>
                <a:spcPct val="80000"/>
              </a:lnSpc>
            </a:pPr>
            <a:r>
              <a:rPr lang="en-CA" altLang="zh-CN" sz="2200" smtClean="0"/>
              <a:t>Negative perception of long or short term financial prospects</a:t>
            </a:r>
          </a:p>
          <a:p>
            <a:pPr lvl="3">
              <a:lnSpc>
                <a:spcPct val="80000"/>
              </a:lnSpc>
            </a:pPr>
            <a:r>
              <a:rPr lang="en-CA" altLang="zh-CN" sz="1900" smtClean="0"/>
              <a:t>Large trading losses, downgraded or negative watch by rating agencies, decline in business activity, action by regulators, employee misconduct or illegal activity, and other reasons</a:t>
            </a:r>
          </a:p>
          <a:p>
            <a:pPr lvl="1">
              <a:lnSpc>
                <a:spcPct val="80000"/>
              </a:lnSpc>
            </a:pPr>
            <a:r>
              <a:rPr lang="en-CA" altLang="zh-CN" sz="2600" smtClean="0"/>
              <a:t>Would have to liquidate assets to meet maturing liabilities  and may have to sell at a discount</a:t>
            </a:r>
          </a:p>
          <a:p>
            <a:pPr>
              <a:lnSpc>
                <a:spcPct val="80000"/>
              </a:lnSpc>
            </a:pPr>
            <a:endParaRPr lang="en-CA" altLang="zh-CN" sz="3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3"/>
          <p:cNvSpPr>
            <a:spLocks noGrp="1"/>
          </p:cNvSpPr>
          <p:nvPr>
            <p:ph type="title" idx="4294967295"/>
          </p:nvPr>
        </p:nvSpPr>
        <p:spPr>
          <a:xfrm>
            <a:off x="457200" y="304800"/>
            <a:ext cx="8229600" cy="838200"/>
          </a:xfrm>
        </p:spPr>
        <p:txBody>
          <a:bodyPr/>
          <a:lstStyle/>
          <a:p>
            <a:r>
              <a:rPr lang="en-CA" altLang="zh-CN" smtClean="0"/>
              <a:t>Funding and Liquidity </a:t>
            </a:r>
          </a:p>
        </p:txBody>
      </p:sp>
      <p:sp>
        <p:nvSpPr>
          <p:cNvPr id="74754" name="Content Placeholder 4"/>
          <p:cNvSpPr>
            <a:spLocks noGrp="1"/>
          </p:cNvSpPr>
          <p:nvPr>
            <p:ph idx="4294967295"/>
          </p:nvPr>
        </p:nvSpPr>
        <p:spPr>
          <a:xfrm>
            <a:off x="457200" y="1524000"/>
            <a:ext cx="8153400" cy="4876800"/>
          </a:xfrm>
        </p:spPr>
        <p:txBody>
          <a:bodyPr/>
          <a:lstStyle/>
          <a:p>
            <a:r>
              <a:rPr lang="en-CA" altLang="zh-CN" smtClean="0"/>
              <a:t>Citigroup’s Funding and Liquidity Objective: </a:t>
            </a:r>
          </a:p>
          <a:p>
            <a:pPr>
              <a:buFontTx/>
              <a:buAutoNum type="arabicParenR"/>
            </a:pPr>
            <a:r>
              <a:rPr lang="en-CA" altLang="zh-CN" smtClean="0"/>
              <a:t>to </a:t>
            </a:r>
            <a:r>
              <a:rPr lang="en-CA" altLang="zh-CN" b="1" smtClean="0"/>
              <a:t>fund its existing asset base </a:t>
            </a:r>
            <a:r>
              <a:rPr lang="en-CA" altLang="zh-CN" smtClean="0"/>
              <a:t>and grow its core business in Citicorp</a:t>
            </a:r>
          </a:p>
          <a:p>
            <a:pPr>
              <a:buFontTx/>
              <a:buAutoNum type="arabicParenR"/>
            </a:pPr>
            <a:r>
              <a:rPr lang="en-CA" altLang="zh-CN" smtClean="0"/>
              <a:t>to maintain </a:t>
            </a:r>
            <a:r>
              <a:rPr lang="en-CA" altLang="zh-CN" b="1" smtClean="0"/>
              <a:t>sufficient excess liquidity </a:t>
            </a:r>
            <a:r>
              <a:rPr lang="en-CA" altLang="zh-CN" smtClean="0"/>
              <a:t>so that it can operate under a wide variety of market conditions. </a:t>
            </a:r>
          </a:p>
          <a:p>
            <a:endParaRPr lang="en-CA" altLang="zh-CN"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p:txBody>
          <a:bodyPr/>
          <a:lstStyle/>
          <a:p>
            <a:r>
              <a:rPr lang="en-CA" altLang="zh-CN" smtClean="0"/>
              <a:t>Funding and Liquidity</a:t>
            </a:r>
          </a:p>
        </p:txBody>
      </p:sp>
      <p:sp>
        <p:nvSpPr>
          <p:cNvPr id="76802" name="Content Placeholder 2"/>
          <p:cNvSpPr>
            <a:spLocks noGrp="1"/>
          </p:cNvSpPr>
          <p:nvPr>
            <p:ph idx="4294967295"/>
          </p:nvPr>
        </p:nvSpPr>
        <p:spPr>
          <a:xfrm>
            <a:off x="457200" y="1371600"/>
            <a:ext cx="8382000" cy="4724400"/>
          </a:xfrm>
        </p:spPr>
        <p:txBody>
          <a:bodyPr/>
          <a:lstStyle/>
          <a:p>
            <a:r>
              <a:rPr lang="en-CA" altLang="zh-CN" sz="2800" smtClean="0"/>
              <a:t>Citigroup’s primary liquidity objectives are established by entity, and in aggregate, across:</a:t>
            </a:r>
          </a:p>
          <a:p>
            <a:pPr>
              <a:buFontTx/>
              <a:buNone/>
            </a:pPr>
            <a:r>
              <a:rPr lang="en-CA" altLang="zh-CN" sz="2400" smtClean="0"/>
              <a:t>(i) </a:t>
            </a:r>
            <a:r>
              <a:rPr lang="en-CA" altLang="zh-CN" sz="2400" b="1" smtClean="0"/>
              <a:t>The non-bank</a:t>
            </a:r>
            <a:r>
              <a:rPr lang="en-CA" altLang="zh-CN" sz="2400" smtClean="0"/>
              <a:t>, which is largely comprised of the parent holding company (Citigroup) and Citi’s broker-dealer subsidiaries</a:t>
            </a:r>
          </a:p>
          <a:p>
            <a:pPr>
              <a:buFontTx/>
              <a:buNone/>
            </a:pPr>
            <a:r>
              <a:rPr lang="en-CA" altLang="zh-CN" sz="2400" smtClean="0"/>
              <a:t>(ii) </a:t>
            </a:r>
            <a:r>
              <a:rPr lang="en-CA" altLang="zh-CN" sz="2400" b="1" smtClean="0"/>
              <a:t>Citi’s significant bank entities</a:t>
            </a:r>
            <a:r>
              <a:rPr lang="en-CA" altLang="zh-CN" sz="2400" smtClean="0"/>
              <a:t>, such as Citibank, N.A.</a:t>
            </a:r>
          </a:p>
          <a:p>
            <a:pPr>
              <a:buFontTx/>
              <a:buNone/>
            </a:pPr>
            <a:r>
              <a:rPr lang="en-CA" altLang="zh-CN" sz="2400" smtClean="0"/>
              <a:t>(iii) </a:t>
            </a:r>
            <a:r>
              <a:rPr lang="en-CA" altLang="zh-CN" sz="2400" b="1" smtClean="0"/>
              <a:t>Other entities</a:t>
            </a:r>
          </a:p>
          <a:p>
            <a:r>
              <a:rPr lang="en-CA" altLang="zh-CN" sz="2800" smtClean="0"/>
              <a:t>At an aggregate level, Citigroup’s goal is to ensure that there is sufficient funding in amount and tenor to ensure that aggregate liquidity resources are available for these entities.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381000" y="304800"/>
            <a:ext cx="8229600" cy="990600"/>
          </a:xfrm>
        </p:spPr>
        <p:txBody>
          <a:bodyPr/>
          <a:lstStyle/>
          <a:p>
            <a:r>
              <a:rPr lang="en-CA" altLang="zh-CN" smtClean="0"/>
              <a:t>Sources of Funding</a:t>
            </a:r>
          </a:p>
        </p:txBody>
      </p:sp>
      <p:sp>
        <p:nvSpPr>
          <p:cNvPr id="78850" name="Content Placeholder 2"/>
          <p:cNvSpPr>
            <a:spLocks noGrp="1"/>
          </p:cNvSpPr>
          <p:nvPr>
            <p:ph idx="4294967295"/>
          </p:nvPr>
        </p:nvSpPr>
        <p:spPr>
          <a:xfrm>
            <a:off x="457200" y="1447800"/>
            <a:ext cx="8153400" cy="4343400"/>
          </a:xfrm>
        </p:spPr>
        <p:txBody>
          <a:bodyPr/>
          <a:lstStyle/>
          <a:p>
            <a:pPr>
              <a:buFontTx/>
              <a:buNone/>
            </a:pPr>
            <a:r>
              <a:rPr lang="en-CA" altLang="zh-CN" smtClean="0"/>
              <a:t>(i) </a:t>
            </a:r>
            <a:r>
              <a:rPr lang="en-CA" altLang="zh-CN" b="1" smtClean="0"/>
              <a:t>Deposits</a:t>
            </a:r>
            <a:r>
              <a:rPr lang="en-CA" altLang="zh-CN" smtClean="0"/>
              <a:t> via Citi‘s bank subsidiaries, </a:t>
            </a:r>
          </a:p>
          <a:p>
            <a:pPr>
              <a:buFontTx/>
              <a:buNone/>
            </a:pPr>
            <a:r>
              <a:rPr lang="en-CA" altLang="zh-CN" smtClean="0"/>
              <a:t>(ii) </a:t>
            </a:r>
            <a:r>
              <a:rPr lang="en-CA" altLang="zh-CN" b="1" smtClean="0"/>
              <a:t>Long-term debt </a:t>
            </a:r>
            <a:r>
              <a:rPr lang="en-CA" altLang="zh-CN" smtClean="0"/>
              <a:t>issued at the non-bank level and certain bank subsidiaries, </a:t>
            </a:r>
          </a:p>
          <a:p>
            <a:pPr>
              <a:buFontTx/>
              <a:buNone/>
            </a:pPr>
            <a:r>
              <a:rPr lang="en-CA" altLang="zh-CN" smtClean="0"/>
              <a:t>(iii) </a:t>
            </a:r>
            <a:r>
              <a:rPr lang="en-CA" altLang="zh-CN" b="1" smtClean="0"/>
              <a:t>Stockholders‘ equity</a:t>
            </a:r>
            <a:r>
              <a:rPr lang="en-CA" altLang="zh-CN" smtClean="0"/>
              <a:t>, and</a:t>
            </a:r>
          </a:p>
          <a:p>
            <a:pPr>
              <a:buFontTx/>
              <a:buNone/>
            </a:pPr>
            <a:r>
              <a:rPr lang="en-CA" altLang="zh-CN" smtClean="0"/>
              <a:t>(iv) </a:t>
            </a:r>
            <a:r>
              <a:rPr lang="en-CA" altLang="zh-CN" b="1" smtClean="0"/>
              <a:t>Short-term borrowings</a:t>
            </a:r>
            <a:r>
              <a:rPr lang="en-CA" altLang="zh-CN" smtClean="0"/>
              <a:t>, primarily in the form of commercial paper and secured financing transactions at the non-bank level.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altLang="zh-CN" smtClean="0"/>
              <a:t>Aggregate Liquidity Resources</a:t>
            </a:r>
          </a:p>
        </p:txBody>
      </p:sp>
      <p:pic>
        <p:nvPicPr>
          <p:cNvPr id="80898" name="Picture 3"/>
          <p:cNvPicPr>
            <a:picLocks noGrp="1" noChangeAspect="1" noChangeArrowheads="1"/>
          </p:cNvPicPr>
          <p:nvPr>
            <p:ph type="body" idx="1"/>
          </p:nvPr>
        </p:nvPicPr>
        <p:blipFill>
          <a:blip r:embed="rId2"/>
          <a:srcRect/>
          <a:stretch>
            <a:fillRect/>
          </a:stretch>
        </p:blipFill>
        <p:spPr>
          <a:xfrm>
            <a:off x="457200" y="1417638"/>
            <a:ext cx="8229600" cy="1692275"/>
          </a:xfrm>
        </p:spPr>
      </p:pic>
      <p:sp>
        <p:nvSpPr>
          <p:cNvPr id="80899" name="Text Box 4"/>
          <p:cNvSpPr txBox="1">
            <a:spLocks noChangeArrowheads="1"/>
          </p:cNvSpPr>
          <p:nvPr/>
        </p:nvSpPr>
        <p:spPr bwMode="auto">
          <a:xfrm>
            <a:off x="457200" y="3467100"/>
            <a:ext cx="8229600" cy="1878013"/>
          </a:xfrm>
          <a:prstGeom prst="rect">
            <a:avLst/>
          </a:prstGeom>
          <a:noFill/>
          <a:ln w="9525">
            <a:noFill/>
            <a:miter lim="800000"/>
            <a:headEnd/>
            <a:tailEnd/>
          </a:ln>
        </p:spPr>
        <p:txBody>
          <a:bodyPr>
            <a:spAutoFit/>
          </a:bodyPr>
          <a:lstStyle/>
          <a:p>
            <a:pPr>
              <a:spcBef>
                <a:spcPct val="50000"/>
              </a:spcBef>
              <a:buFontTx/>
              <a:buChar char="•"/>
            </a:pPr>
            <a:r>
              <a:rPr lang="en-US" altLang="zh-CN">
                <a:latin typeface="Calibri" pitchFamily="34" charset="0"/>
              </a:rPr>
              <a:t> liquidity at Citi’s significant bank entites was down at Dec 31, 2011, as compared to 2010, as Citi deployed some of its excess bank liquidiy into loan growth within Citicorp and paid down long-term bank debt.</a:t>
            </a:r>
          </a:p>
          <a:p>
            <a:pPr>
              <a:spcBef>
                <a:spcPct val="50000"/>
              </a:spcBef>
              <a:buFontTx/>
              <a:buChar char="•"/>
            </a:pPr>
            <a:r>
              <a:rPr lang="en-US" altLang="zh-CN">
                <a:latin typeface="Calibri" pitchFamily="34" charset="0"/>
              </a:rPr>
              <a:t> Citi’s additional potential liquidity resources can be in the form of borrowing capacity at the U.S. Federal Reserve Bank discount window and from the various Federal Home Loan Banks.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p:txBody>
          <a:bodyPr/>
          <a:lstStyle/>
          <a:p>
            <a:r>
              <a:rPr lang="en-CA" altLang="zh-CN" smtClean="0"/>
              <a:t>Deposits</a:t>
            </a:r>
          </a:p>
        </p:txBody>
      </p:sp>
      <p:sp>
        <p:nvSpPr>
          <p:cNvPr id="81922" name="Content Placeholder 2"/>
          <p:cNvSpPr>
            <a:spLocks noGrp="1"/>
          </p:cNvSpPr>
          <p:nvPr>
            <p:ph idx="4294967295"/>
          </p:nvPr>
        </p:nvSpPr>
        <p:spPr>
          <a:xfrm>
            <a:off x="533400" y="1447800"/>
            <a:ext cx="8382000" cy="4876800"/>
          </a:xfrm>
        </p:spPr>
        <p:txBody>
          <a:bodyPr/>
          <a:lstStyle/>
          <a:p>
            <a:r>
              <a:rPr lang="en-CA" altLang="zh-CN" sz="2800" smtClean="0"/>
              <a:t>Citi‘s most stable and lowest-cost source of long-term funding</a:t>
            </a:r>
          </a:p>
          <a:p>
            <a:r>
              <a:rPr lang="en-CA" altLang="zh-CN" sz="2800" smtClean="0"/>
              <a:t>Citi had $866 billion of depositss at Dec 31, 2011; of those, $177 billion were non-interest-bearing, and $689 was interest-bearing</a:t>
            </a:r>
          </a:p>
          <a:p>
            <a:r>
              <a:rPr lang="en-CA" altLang="zh-CN" sz="2800" smtClean="0"/>
              <a:t>Increased $21 billion as compared with $845 at Dec 31, 2010, due to higher deposit volumes in Global Consumer Banking and Transaction Services. The increase was partially offset by a decrease in deposits in Citi Holdings.</a:t>
            </a:r>
          </a:p>
          <a:p>
            <a:endParaRPr lang="en-CA" altLang="zh-CN"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idx="4294967295"/>
          </p:nvPr>
        </p:nvSpPr>
        <p:spPr>
          <a:xfrm>
            <a:off x="381000" y="228600"/>
            <a:ext cx="8229600" cy="1143000"/>
          </a:xfrm>
        </p:spPr>
        <p:txBody>
          <a:bodyPr/>
          <a:lstStyle/>
          <a:p>
            <a:r>
              <a:rPr lang="en-CA" altLang="zh-CN" smtClean="0"/>
              <a:t>Long-term Debt</a:t>
            </a:r>
          </a:p>
        </p:txBody>
      </p:sp>
      <p:sp>
        <p:nvSpPr>
          <p:cNvPr id="82946" name="Content Placeholder 2"/>
          <p:cNvSpPr>
            <a:spLocks noGrp="1"/>
          </p:cNvSpPr>
          <p:nvPr>
            <p:ph idx="4294967295"/>
          </p:nvPr>
        </p:nvSpPr>
        <p:spPr>
          <a:xfrm>
            <a:off x="457200" y="1371600"/>
            <a:ext cx="8229600" cy="4800600"/>
          </a:xfrm>
        </p:spPr>
        <p:txBody>
          <a:bodyPr/>
          <a:lstStyle/>
          <a:p>
            <a:r>
              <a:rPr lang="en-CA" altLang="zh-CN" smtClean="0"/>
              <a:t>an important funding source, primarily for the non-bank, because of its multi-year maturity structure.</a:t>
            </a:r>
          </a:p>
        </p:txBody>
      </p:sp>
      <p:pic>
        <p:nvPicPr>
          <p:cNvPr id="82947" name="Picture 4"/>
          <p:cNvPicPr>
            <a:picLocks noChangeAspect="1" noChangeArrowheads="1"/>
          </p:cNvPicPr>
          <p:nvPr/>
        </p:nvPicPr>
        <p:blipFill>
          <a:blip r:embed="rId3"/>
          <a:srcRect/>
          <a:stretch>
            <a:fillRect/>
          </a:stretch>
        </p:blipFill>
        <p:spPr bwMode="auto">
          <a:xfrm>
            <a:off x="709613" y="2879725"/>
            <a:ext cx="7900987" cy="1646238"/>
          </a:xfrm>
          <a:prstGeom prst="rect">
            <a:avLst/>
          </a:prstGeom>
          <a:noFill/>
          <a:ln w="9525">
            <a:noFill/>
            <a:miter lim="800000"/>
            <a:headEnd/>
            <a:tailEnd/>
          </a:ln>
        </p:spPr>
      </p:pic>
      <p:sp>
        <p:nvSpPr>
          <p:cNvPr id="82948" name="Text Box 5"/>
          <p:cNvSpPr txBox="1">
            <a:spLocks noChangeArrowheads="1"/>
          </p:cNvSpPr>
          <p:nvPr/>
        </p:nvSpPr>
        <p:spPr bwMode="auto">
          <a:xfrm>
            <a:off x="709613" y="4913313"/>
            <a:ext cx="7683500" cy="1466850"/>
          </a:xfrm>
          <a:prstGeom prst="rect">
            <a:avLst/>
          </a:prstGeom>
          <a:noFill/>
          <a:ln w="9525">
            <a:noFill/>
            <a:miter lim="800000"/>
            <a:headEnd/>
            <a:tailEnd/>
          </a:ln>
        </p:spPr>
        <p:txBody>
          <a:bodyPr>
            <a:spAutoFit/>
          </a:bodyPr>
          <a:lstStyle/>
          <a:p>
            <a:pPr>
              <a:spcBef>
                <a:spcPct val="50000"/>
              </a:spcBef>
              <a:buFontTx/>
              <a:buChar char="•"/>
            </a:pPr>
            <a:r>
              <a:rPr lang="en-US" altLang="zh-CN">
                <a:latin typeface="Calibri" pitchFamily="34" charset="0"/>
              </a:rPr>
              <a:t>Overall long-term debt decreased by approximately $58 billion</a:t>
            </a:r>
          </a:p>
          <a:p>
            <a:pPr>
              <a:spcBef>
                <a:spcPct val="50000"/>
              </a:spcBef>
              <a:buFontTx/>
              <a:buChar char="•"/>
            </a:pPr>
            <a:r>
              <a:rPr lang="en-US" altLang="zh-CN">
                <a:latin typeface="Calibri" pitchFamily="34" charset="0"/>
              </a:rPr>
              <a:t>Decrease in the non-bank was primarily due to TLGP run-off</a:t>
            </a:r>
          </a:p>
          <a:p>
            <a:pPr>
              <a:spcBef>
                <a:spcPct val="50000"/>
              </a:spcBef>
              <a:buFontTx/>
              <a:buChar char="•"/>
            </a:pPr>
            <a:r>
              <a:rPr lang="en-US" altLang="zh-CN">
                <a:latin typeface="Calibri" pitchFamily="34" charset="0"/>
              </a:rPr>
              <a:t>Decrease in the bank entities was due to TLGP run-off, FHLB reductions, and the maturing of credit card securitization debt.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a:xfrm>
            <a:off x="381000" y="0"/>
            <a:ext cx="8229600" cy="1143000"/>
          </a:xfrm>
        </p:spPr>
        <p:txBody>
          <a:bodyPr/>
          <a:lstStyle/>
          <a:p>
            <a:r>
              <a:rPr lang="en-CA" altLang="zh-CN" smtClean="0"/>
              <a:t>Short-term Borrowings</a:t>
            </a:r>
          </a:p>
        </p:txBody>
      </p:sp>
      <p:sp>
        <p:nvSpPr>
          <p:cNvPr id="84994" name="Content Placeholder 2"/>
          <p:cNvSpPr>
            <a:spLocks noGrp="1"/>
          </p:cNvSpPr>
          <p:nvPr>
            <p:ph idx="4294967295"/>
          </p:nvPr>
        </p:nvSpPr>
        <p:spPr>
          <a:xfrm>
            <a:off x="457200" y="990600"/>
            <a:ext cx="8229600" cy="4876800"/>
          </a:xfrm>
        </p:spPr>
        <p:txBody>
          <a:bodyPr/>
          <a:lstStyle/>
          <a:p>
            <a:pPr>
              <a:buFontTx/>
              <a:buNone/>
            </a:pPr>
            <a:r>
              <a:rPr lang="en-CA" altLang="zh-CN" dirty="0" smtClean="0"/>
              <a:t>Short-term borrowings include:</a:t>
            </a:r>
          </a:p>
          <a:p>
            <a:pPr>
              <a:buFontTx/>
              <a:buNone/>
            </a:pPr>
            <a:r>
              <a:rPr lang="en-CA" altLang="zh-CN" dirty="0" smtClean="0"/>
              <a:t> (</a:t>
            </a:r>
            <a:r>
              <a:rPr lang="en-CA" altLang="zh-CN" dirty="0" err="1" smtClean="0"/>
              <a:t>i</a:t>
            </a:r>
            <a:r>
              <a:rPr lang="en-CA" altLang="zh-CN" dirty="0" smtClean="0"/>
              <a:t>) secured financing (securities loaned or sold under agreements to repurchase, or repos) </a:t>
            </a:r>
          </a:p>
          <a:p>
            <a:pPr>
              <a:buFontTx/>
              <a:buNone/>
            </a:pPr>
            <a:r>
              <a:rPr lang="en-CA" altLang="zh-CN" dirty="0" smtClean="0"/>
              <a:t>(ii) commercial paper and borrowings from the FHLB and other market participants. </a:t>
            </a:r>
          </a:p>
        </p:txBody>
      </p:sp>
      <p:pic>
        <p:nvPicPr>
          <p:cNvPr id="84995" name="Picture 4"/>
          <p:cNvPicPr>
            <a:picLocks noChangeAspect="1" noChangeArrowheads="1"/>
          </p:cNvPicPr>
          <p:nvPr/>
        </p:nvPicPr>
        <p:blipFill>
          <a:blip r:embed="rId3"/>
          <a:srcRect/>
          <a:stretch>
            <a:fillRect/>
          </a:stretch>
        </p:blipFill>
        <p:spPr bwMode="auto">
          <a:xfrm>
            <a:off x="63500" y="3905251"/>
            <a:ext cx="9080500"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descr="Citi's Mission Statement and Principles.PNG"/>
          <p:cNvPicPr>
            <a:picLocks noGrp="1" noChangeAspect="1"/>
          </p:cNvPicPr>
          <p:nvPr>
            <p:ph idx="1"/>
          </p:nvPr>
        </p:nvPicPr>
        <p:blipFill>
          <a:blip r:embed="rId2"/>
          <a:srcRect/>
          <a:stretch>
            <a:fillRect/>
          </a:stretch>
        </p:blipFill>
        <p:spPr>
          <a:xfrm>
            <a:off x="509588" y="1078173"/>
            <a:ext cx="7915275" cy="4828916"/>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5800" y="609600"/>
            <a:ext cx="7772400" cy="533400"/>
          </a:xfrm>
        </p:spPr>
        <p:txBody>
          <a:bodyPr rtlCol="0">
            <a:normAutofit fontScale="90000"/>
          </a:bodyPr>
          <a:lstStyle/>
          <a:p>
            <a:pPr fontAlgn="auto">
              <a:spcAft>
                <a:spcPts val="0"/>
              </a:spcAft>
              <a:defRPr/>
            </a:pPr>
            <a:r>
              <a:rPr lang="en-CA" altLang="zh-CN" sz="4000"/>
              <a:t>Liquidity Risk Management</a:t>
            </a:r>
          </a:p>
        </p:txBody>
      </p:sp>
      <p:sp>
        <p:nvSpPr>
          <p:cNvPr id="87042" name="Rectangle 3"/>
          <p:cNvSpPr>
            <a:spLocks noGrp="1" noChangeArrowheads="1"/>
          </p:cNvSpPr>
          <p:nvPr>
            <p:ph type="body" idx="4294967295"/>
          </p:nvPr>
        </p:nvSpPr>
        <p:spPr>
          <a:xfrm>
            <a:off x="762000" y="1524000"/>
            <a:ext cx="7696200" cy="4572000"/>
          </a:xfrm>
        </p:spPr>
        <p:txBody>
          <a:bodyPr/>
          <a:lstStyle/>
          <a:p>
            <a:r>
              <a:rPr lang="en-CA" altLang="zh-CN" smtClean="0"/>
              <a:t>Liquidity management is the responsibility of senior management through Citigroup’s Finance and Asset and Liability Committee (FinALCO)</a:t>
            </a:r>
          </a:p>
          <a:p>
            <a:r>
              <a:rPr lang="en-CA" altLang="zh-CN" smtClean="0"/>
              <a:t>Liquidity management is overseen by the Board of Directors through its Risk Management and Finance Committee</a:t>
            </a:r>
            <a:r>
              <a:rPr lang="en-CA" altLang="zh-CN" smtClean="0">
                <a:latin typeface="Garamond-LightCondensed" charset="0"/>
              </a:rPr>
              <a:t>.</a:t>
            </a:r>
          </a:p>
          <a:p>
            <a:endParaRPr lang="en-CA" altLang="zh-CN" smtClean="0">
              <a:latin typeface="Garamond-LightCondensed"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lstStyle/>
          <a:p>
            <a:r>
              <a:rPr lang="en-CA" altLang="zh-CN" smtClean="0"/>
              <a:t>Measures of Liquidity</a:t>
            </a:r>
          </a:p>
        </p:txBody>
      </p:sp>
      <p:sp>
        <p:nvSpPr>
          <p:cNvPr id="89090" name="Rectangle 3"/>
          <p:cNvSpPr>
            <a:spLocks noGrp="1" noChangeArrowheads="1"/>
          </p:cNvSpPr>
          <p:nvPr>
            <p:ph type="body" idx="4294967295"/>
          </p:nvPr>
        </p:nvSpPr>
        <p:spPr>
          <a:xfrm>
            <a:off x="762000" y="1600200"/>
            <a:ext cx="7924800" cy="4191000"/>
          </a:xfrm>
        </p:spPr>
        <p:txBody>
          <a:bodyPr/>
          <a:lstStyle/>
          <a:p>
            <a:pPr>
              <a:lnSpc>
                <a:spcPct val="90000"/>
              </a:lnSpc>
            </a:pPr>
            <a:r>
              <a:rPr lang="en-CA" altLang="zh-CN" sz="2400" b="1" smtClean="0"/>
              <a:t>Liquidity Ratio</a:t>
            </a:r>
            <a:r>
              <a:rPr lang="en-CA" altLang="zh-CN" sz="2400" smtClean="0"/>
              <a:t>:  </a:t>
            </a:r>
          </a:p>
          <a:p>
            <a:pPr lvl="1">
              <a:lnSpc>
                <a:spcPct val="90000"/>
              </a:lnSpc>
              <a:buFontTx/>
              <a:buChar char="•"/>
            </a:pPr>
            <a:r>
              <a:rPr lang="en-CA" altLang="zh-CN" sz="2000" smtClean="0"/>
              <a:t>Defined as the sum of deposits, long-term debt and stockholders’ equity as a percentage of total assets</a:t>
            </a:r>
          </a:p>
          <a:p>
            <a:pPr lvl="1">
              <a:lnSpc>
                <a:spcPct val="90000"/>
              </a:lnSpc>
              <a:buFontTx/>
              <a:buChar char="•"/>
            </a:pPr>
            <a:r>
              <a:rPr lang="en-CA" altLang="zh-CN" sz="2000" smtClean="0">
                <a:solidFill>
                  <a:srgbClr val="000000"/>
                </a:solidFill>
              </a:rPr>
              <a:t>measures whether Citi‘s asset base is funded by sufficiently long-dated liabilities</a:t>
            </a:r>
          </a:p>
          <a:p>
            <a:pPr lvl="1">
              <a:lnSpc>
                <a:spcPct val="90000"/>
              </a:lnSpc>
              <a:buFontTx/>
              <a:buChar char="•"/>
            </a:pPr>
            <a:r>
              <a:rPr lang="en-CA" altLang="zh-CN" sz="2000" smtClean="0">
                <a:solidFill>
                  <a:srgbClr val="000000"/>
                </a:solidFill>
              </a:rPr>
              <a:t>Citi’s structural liquidity ratio was 73% at Dec 31, 2011 and 73% at Dec 31, 2010.</a:t>
            </a:r>
          </a:p>
          <a:p>
            <a:pPr lvl="1">
              <a:lnSpc>
                <a:spcPct val="90000"/>
              </a:lnSpc>
              <a:buFontTx/>
              <a:buChar char="•"/>
            </a:pPr>
            <a:endParaRPr lang="en-CA" altLang="zh-CN" sz="2000" smtClean="0"/>
          </a:p>
          <a:p>
            <a:pPr>
              <a:lnSpc>
                <a:spcPct val="90000"/>
              </a:lnSpc>
            </a:pPr>
            <a:r>
              <a:rPr lang="en-CA" altLang="zh-CN" sz="2400" b="1" smtClean="0"/>
              <a:t>Capital Ratio</a:t>
            </a:r>
            <a:r>
              <a:rPr lang="en-CA" altLang="zh-CN" sz="2400" smtClean="0"/>
              <a:t>:</a:t>
            </a:r>
          </a:p>
          <a:p>
            <a:pPr>
              <a:lnSpc>
                <a:spcPct val="90000"/>
              </a:lnSpc>
              <a:buFontTx/>
              <a:buNone/>
            </a:pPr>
            <a:r>
              <a:rPr lang="en-CA" altLang="zh-CN" sz="2400" smtClean="0"/>
              <a:t>    measures the amount of long-term funding—core deposits, long-term debt and equity—available to fund illiquid assets (generally include loans, securities haircut and other assets i.e. goodwill, intangibles and fixed assets).</a:t>
            </a:r>
          </a:p>
          <a:p>
            <a:pPr>
              <a:lnSpc>
                <a:spcPct val="90000"/>
              </a:lnSpc>
              <a:buFontTx/>
              <a:buNone/>
            </a:pPr>
            <a:endParaRPr lang="en-CA" altLang="zh-CN" sz="2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altLang="zh-CN" smtClean="0"/>
              <a:t>Liquidity Measurements</a:t>
            </a:r>
          </a:p>
        </p:txBody>
      </p:sp>
      <p:sp>
        <p:nvSpPr>
          <p:cNvPr id="90114" name="Rectangle 3"/>
          <p:cNvSpPr>
            <a:spLocks noGrp="1" noChangeArrowheads="1"/>
          </p:cNvSpPr>
          <p:nvPr>
            <p:ph type="body" idx="1"/>
          </p:nvPr>
        </p:nvSpPr>
        <p:spPr/>
        <p:txBody>
          <a:bodyPr/>
          <a:lstStyle/>
          <a:p>
            <a:pPr>
              <a:lnSpc>
                <a:spcPct val="90000"/>
              </a:lnSpc>
              <a:buFontTx/>
              <a:buNone/>
            </a:pPr>
            <a:r>
              <a:rPr lang="en-US" altLang="zh-CN" sz="2800" smtClean="0"/>
              <a:t>Basel III proposed two new liquidity measurements:</a:t>
            </a:r>
          </a:p>
          <a:p>
            <a:pPr>
              <a:lnSpc>
                <a:spcPct val="90000"/>
              </a:lnSpc>
            </a:pPr>
            <a:r>
              <a:rPr lang="en-US" altLang="zh-CN" sz="2800" smtClean="0"/>
              <a:t>Liquidity Coverage Ratio (LCR): </a:t>
            </a:r>
          </a:p>
          <a:p>
            <a:pPr lvl="1">
              <a:lnSpc>
                <a:spcPct val="90000"/>
              </a:lnSpc>
            </a:pPr>
            <a:r>
              <a:rPr lang="en-US" altLang="zh-CN" sz="2400" smtClean="0"/>
              <a:t>to ensure banks maintain an adequate level of unencumbered cash and high quality unencumbered assets that can be converted into cash to meet liquidity needs.</a:t>
            </a:r>
          </a:p>
          <a:p>
            <a:pPr lvl="1">
              <a:lnSpc>
                <a:spcPct val="90000"/>
              </a:lnSpc>
            </a:pPr>
            <a:r>
              <a:rPr lang="en-US" altLang="zh-CN" sz="2400" smtClean="0"/>
              <a:t>Must be at least 100%, and is proposed to be effective beginning Jan 1, 2015.</a:t>
            </a:r>
          </a:p>
          <a:p>
            <a:pPr>
              <a:lnSpc>
                <a:spcPct val="90000"/>
              </a:lnSpc>
            </a:pPr>
            <a:r>
              <a:rPr lang="en-US" altLang="zh-CN" sz="2800" smtClean="0"/>
              <a:t>Net Stable Funding Ratio (NSFR):</a:t>
            </a:r>
          </a:p>
          <a:p>
            <a:pPr lvl="1">
              <a:lnSpc>
                <a:spcPct val="90000"/>
              </a:lnSpc>
            </a:pPr>
            <a:r>
              <a:rPr lang="en-US" altLang="zh-CN" sz="2400" smtClean="0"/>
              <a:t> to promote the medium-and long-term funding of assets and activities over a one-year time horizon.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idx="4294967295"/>
          </p:nvPr>
        </p:nvSpPr>
        <p:spPr/>
        <p:txBody>
          <a:bodyPr/>
          <a:lstStyle/>
          <a:p>
            <a:r>
              <a:rPr lang="en-CA" altLang="zh-CN" smtClean="0"/>
              <a:t>Stress Testing</a:t>
            </a:r>
          </a:p>
        </p:txBody>
      </p:sp>
      <p:sp>
        <p:nvSpPr>
          <p:cNvPr id="91138" name="Content Placeholder 2"/>
          <p:cNvSpPr>
            <a:spLocks noGrp="1"/>
          </p:cNvSpPr>
          <p:nvPr>
            <p:ph idx="4294967295"/>
          </p:nvPr>
        </p:nvSpPr>
        <p:spPr>
          <a:xfrm>
            <a:off x="304800" y="1371600"/>
            <a:ext cx="8534400" cy="5029200"/>
          </a:xfrm>
        </p:spPr>
        <p:txBody>
          <a:bodyPr/>
          <a:lstStyle/>
          <a:p>
            <a:endParaRPr lang="en-CA" altLang="zh-CN" dirty="0" smtClean="0"/>
          </a:p>
          <a:p>
            <a:endParaRPr lang="en-CA" altLang="zh-CN" dirty="0"/>
          </a:p>
          <a:p>
            <a:r>
              <a:rPr lang="en-CA" altLang="zh-CN" dirty="0" smtClean="0"/>
              <a:t>Stress testing and scenario analyses are intended to quantify the potential impact of a liquidity event on the balance sheet and liquidity position, and to identify viable funding alternatives that can be utilized.</a:t>
            </a:r>
          </a:p>
          <a:p>
            <a:endParaRPr lang="en-CA" altLang="zh-CN" dirty="0" smtClean="0"/>
          </a:p>
          <a:p>
            <a:pPr marL="0" indent="0">
              <a:buNone/>
            </a:pPr>
            <a:endParaRPr lang="en-CA" altLang="zh-CN"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a:xfrm>
            <a:off x="762000" y="228600"/>
            <a:ext cx="7772400" cy="762000"/>
          </a:xfrm>
        </p:spPr>
        <p:txBody>
          <a:bodyPr/>
          <a:lstStyle/>
          <a:p>
            <a:r>
              <a:rPr lang="en-CA" altLang="zh-CN" smtClean="0"/>
              <a:t>Credit Ratings</a:t>
            </a:r>
          </a:p>
        </p:txBody>
      </p:sp>
      <p:sp>
        <p:nvSpPr>
          <p:cNvPr id="93186" name="Rectangle 3"/>
          <p:cNvSpPr>
            <a:spLocks noGrp="1" noChangeArrowheads="1"/>
          </p:cNvSpPr>
          <p:nvPr>
            <p:ph type="body" idx="4294967295"/>
          </p:nvPr>
        </p:nvSpPr>
        <p:spPr>
          <a:xfrm>
            <a:off x="381000" y="990600"/>
            <a:ext cx="8458200" cy="5486400"/>
          </a:xfrm>
        </p:spPr>
        <p:txBody>
          <a:bodyPr/>
          <a:lstStyle/>
          <a:p>
            <a:r>
              <a:rPr lang="en-CA" altLang="zh-CN" smtClean="0"/>
              <a:t>Citigroup’s ability to access the capital markets and other sources of funds, as well as the cost of these funds and its ability to maintain certain deposits, is partially dependent on its credit ratings. </a:t>
            </a:r>
          </a:p>
          <a:p>
            <a:pPr>
              <a:buFontTx/>
              <a:buNone/>
            </a:pPr>
            <a:endParaRPr lang="en-CA" altLang="zh-CN" smtClean="0"/>
          </a:p>
        </p:txBody>
      </p:sp>
      <p:pic>
        <p:nvPicPr>
          <p:cNvPr id="93187" name="Picture 4"/>
          <p:cNvPicPr>
            <a:picLocks noChangeAspect="1" noChangeArrowheads="1"/>
          </p:cNvPicPr>
          <p:nvPr/>
        </p:nvPicPr>
        <p:blipFill>
          <a:blip r:embed="rId3"/>
          <a:srcRect/>
          <a:stretch>
            <a:fillRect/>
          </a:stretch>
        </p:blipFill>
        <p:spPr bwMode="auto">
          <a:xfrm>
            <a:off x="342900" y="3457575"/>
            <a:ext cx="8496300" cy="197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altLang="zh-CN" smtClean="0"/>
              <a:t>Ratings Downgrades</a:t>
            </a:r>
          </a:p>
        </p:txBody>
      </p:sp>
      <p:sp>
        <p:nvSpPr>
          <p:cNvPr id="95234" name="Rectangle 3"/>
          <p:cNvSpPr>
            <a:spLocks noGrp="1" noChangeArrowheads="1"/>
          </p:cNvSpPr>
          <p:nvPr>
            <p:ph type="body" idx="1"/>
          </p:nvPr>
        </p:nvSpPr>
        <p:spPr/>
        <p:txBody>
          <a:bodyPr/>
          <a:lstStyle/>
          <a:p>
            <a:pPr>
              <a:lnSpc>
                <a:spcPct val="90000"/>
              </a:lnSpc>
            </a:pPr>
            <a:r>
              <a:rPr lang="en-US" altLang="zh-CN" sz="2800" smtClean="0"/>
              <a:t>On September 21, 2011, Moody’s changed the short-term rating of Citigroup to ‘P-2’ from ‘P-1’. </a:t>
            </a:r>
          </a:p>
          <a:p>
            <a:pPr>
              <a:lnSpc>
                <a:spcPct val="90000"/>
              </a:lnSpc>
            </a:pPr>
            <a:r>
              <a:rPr lang="en-US" altLang="zh-CN" sz="2800" smtClean="0"/>
              <a:t>On November 29, 2011, S&amp;P downgraded the issuer credit rating for Citigroup Inc. to ‘A-/A-2’ from ‘A/A-1’, and Citibank, N.A. to ‘A/A-1’ from ‘A+/A-1’. </a:t>
            </a:r>
          </a:p>
          <a:p>
            <a:pPr>
              <a:lnSpc>
                <a:spcPct val="90000"/>
              </a:lnSpc>
            </a:pPr>
            <a:r>
              <a:rPr lang="en-US" altLang="zh-CN" sz="2800" smtClean="0"/>
              <a:t>On December 15, 2011, Fitch announced a revision to the issuer credit ratings of Citigroup and Citibank, N.A. from ‘A+’ to ‘A’ and the short-term issuer rating from ‘F1+’ to ‘F1’.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altLang="zh-CN" smtClean="0"/>
              <a:t>Impact of Downgrading</a:t>
            </a:r>
            <a:endParaRPr lang="en-US" altLang="zh-CN" dirty="0" smtClean="0"/>
          </a:p>
        </p:txBody>
      </p:sp>
      <p:sp>
        <p:nvSpPr>
          <p:cNvPr id="96258" name="Rectangle 3"/>
          <p:cNvSpPr>
            <a:spLocks noGrp="1" noChangeArrowheads="1"/>
          </p:cNvSpPr>
          <p:nvPr>
            <p:ph type="body" idx="1"/>
          </p:nvPr>
        </p:nvSpPr>
        <p:spPr/>
        <p:txBody>
          <a:bodyPr/>
          <a:lstStyle/>
          <a:p>
            <a:pPr>
              <a:lnSpc>
                <a:spcPct val="80000"/>
              </a:lnSpc>
            </a:pPr>
            <a:r>
              <a:rPr lang="en-US" altLang="zh-CN" sz="2000" smtClean="0"/>
              <a:t>As of December 31, 2011, Citi estimates that a one-notch downgrade of the senior debt/long-term rating of Citigroup could result in loss of funding due to derivative triggers and additional margin requirements of $1.3 billion </a:t>
            </a:r>
          </a:p>
          <a:p>
            <a:pPr>
              <a:lnSpc>
                <a:spcPct val="80000"/>
              </a:lnSpc>
            </a:pPr>
            <a:endParaRPr lang="en-US" altLang="zh-CN" sz="2000" smtClean="0"/>
          </a:p>
          <a:p>
            <a:pPr>
              <a:lnSpc>
                <a:spcPct val="80000"/>
              </a:lnSpc>
            </a:pPr>
            <a:r>
              <a:rPr lang="en-US" altLang="zh-CN" sz="2000" smtClean="0"/>
              <a:t>a one-notch downgrade by Fitch of Citigroup’s commercial paper/short-term rating could result in the assumed loss of unsecured commercial paper of $6.4 billion. Other funding sources, such as secured financing transactions and other margin requirements, for which there are no explicit triggers, could also be adversely affected.</a:t>
            </a:r>
          </a:p>
          <a:p>
            <a:pPr>
              <a:lnSpc>
                <a:spcPct val="80000"/>
              </a:lnSpc>
            </a:pPr>
            <a:endParaRPr lang="en-US" altLang="zh-CN" sz="2000" smtClean="0"/>
          </a:p>
          <a:p>
            <a:pPr>
              <a:lnSpc>
                <a:spcPct val="80000"/>
              </a:lnSpc>
            </a:pPr>
            <a:r>
              <a:rPr lang="en-US" altLang="zh-CN" sz="2000" smtClean="0"/>
              <a:t>as of December 31, 2011, a one-notch downgrade of the seniordebt/long-term ratings of Citibank, N.A. could result in an approximate $2.4 billion funding requirement in the form of collateral and cash obligations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a:xfrm>
            <a:off x="533400" y="381000"/>
            <a:ext cx="8229600" cy="1020763"/>
          </a:xfrm>
        </p:spPr>
        <p:txBody>
          <a:bodyPr/>
          <a:lstStyle/>
          <a:p>
            <a:r>
              <a:rPr lang="en-CA" altLang="zh-CN" sz="4000" smtClean="0"/>
              <a:t>Contingency Funding Plans &amp; Mitigation</a:t>
            </a:r>
          </a:p>
        </p:txBody>
      </p:sp>
      <p:sp>
        <p:nvSpPr>
          <p:cNvPr id="97282" name="Content Placeholder 4"/>
          <p:cNvSpPr>
            <a:spLocks noGrp="1"/>
          </p:cNvSpPr>
          <p:nvPr>
            <p:ph idx="4294967295"/>
          </p:nvPr>
        </p:nvSpPr>
        <p:spPr>
          <a:xfrm>
            <a:off x="457200" y="1600200"/>
            <a:ext cx="8229600" cy="4678363"/>
          </a:xfrm>
        </p:spPr>
        <p:txBody>
          <a:bodyPr/>
          <a:lstStyle/>
          <a:p>
            <a:r>
              <a:rPr lang="en-CA" altLang="zh-CN" sz="2000" smtClean="0"/>
              <a:t>Citi maintains a series of Contingency Funding Plans on a consolidated basis as well as for individual entities. </a:t>
            </a:r>
          </a:p>
          <a:p>
            <a:r>
              <a:rPr lang="en-CA" altLang="zh-CN" sz="2000" smtClean="0"/>
              <a:t>These plans specify a wide range of readily available actions that are available in a variety of adverse market conditions or disruptions.</a:t>
            </a:r>
          </a:p>
          <a:p>
            <a:r>
              <a:rPr lang="en-CA" altLang="zh-CN" sz="2000" smtClean="0"/>
              <a:t>To reduce the funding and liquidity risk of such a downgrade, Citi’s mitigating actions include, but are not limited to:</a:t>
            </a:r>
          </a:p>
          <a:p>
            <a:pPr lvl="1"/>
            <a:r>
              <a:rPr lang="en-CA" altLang="zh-CN" sz="1800" smtClean="0"/>
              <a:t>selling or financing highly liquid government securities</a:t>
            </a:r>
          </a:p>
          <a:p>
            <a:pPr lvl="1"/>
            <a:r>
              <a:rPr lang="en-CA" altLang="zh-CN" sz="1800" smtClean="0"/>
              <a:t>Tailoring levels of secured lending</a:t>
            </a:r>
          </a:p>
          <a:p>
            <a:pPr lvl="1"/>
            <a:r>
              <a:rPr lang="en-CA" altLang="zh-CN" sz="1800" smtClean="0"/>
              <a:t>repricing or reducing certain commitments to commercial paper conduits, exercising reimbursement agreements for the municipal programs </a:t>
            </a:r>
          </a:p>
          <a:p>
            <a:pPr lvl="1"/>
            <a:r>
              <a:rPr lang="en-CA" altLang="zh-CN" sz="1800" smtClean="0"/>
              <a:t>adjusting the size of select trading books</a:t>
            </a:r>
          </a:p>
          <a:p>
            <a:pPr lvl="1"/>
            <a:r>
              <a:rPr lang="en-CA" altLang="zh-CN" sz="1800" smtClean="0"/>
              <a:t>reducing loan originations and renewals</a:t>
            </a:r>
          </a:p>
          <a:p>
            <a:pPr lvl="1"/>
            <a:r>
              <a:rPr lang="en-CA" altLang="zh-CN" sz="1800" smtClean="0"/>
              <a:t>raising additional deposits</a:t>
            </a:r>
          </a:p>
          <a:p>
            <a:pPr lvl="1"/>
            <a:r>
              <a:rPr lang="en-CA" altLang="zh-CN" sz="1800" smtClean="0"/>
              <a:t>borrowing from the FHLB or other central banks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99329" name="Title 1"/>
          <p:cNvSpPr>
            <a:spLocks noGrp="1"/>
          </p:cNvSpPr>
          <p:nvPr>
            <p:ph type="title"/>
          </p:nvPr>
        </p:nvSpPr>
        <p:spPr>
          <a:xfrm>
            <a:off x="908050" y="1255713"/>
            <a:ext cx="7115175" cy="3643312"/>
          </a:xfrm>
        </p:spPr>
        <p:txBody>
          <a:bodyPr/>
          <a:lstStyle/>
          <a:p>
            <a:r>
              <a:rPr lang="en-CA" altLang="zh-CN" sz="5400" dirty="0" smtClean="0"/>
              <a:t>Credit Risk</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57200" y="620713"/>
            <a:ext cx="8229600" cy="5505450"/>
          </a:xfrm>
        </p:spPr>
        <p:txBody>
          <a:bodyPr>
            <a:normAutofit/>
          </a:bodyPr>
          <a:lstStyle/>
          <a:p>
            <a:pPr marL="0" indent="0">
              <a:buFont typeface="Arial" charset="0"/>
              <a:buNone/>
            </a:pPr>
            <a:r>
              <a:rPr lang="en-CA" altLang="zh-CN" sz="2600" b="1" dirty="0" smtClean="0"/>
              <a:t>Credit risk</a:t>
            </a:r>
            <a:r>
              <a:rPr lang="en-CA" altLang="zh-CN" sz="2600" dirty="0" smtClean="0"/>
              <a:t>: Financial losses result from borrower’s or counterparty’s inability to meet its obligation</a:t>
            </a:r>
          </a:p>
          <a:p>
            <a:pPr marL="0" indent="0">
              <a:buFont typeface="Arial" charset="0"/>
              <a:buNone/>
            </a:pPr>
            <a:endParaRPr lang="en-CA" altLang="zh-CN" sz="2600" dirty="0" smtClean="0"/>
          </a:p>
          <a:p>
            <a:pPr marL="0" indent="0"/>
            <a:r>
              <a:rPr lang="en-CA" altLang="zh-CN" sz="2600" dirty="0" smtClean="0"/>
              <a:t>Citigroup’s business activities that could arise credit risk:</a:t>
            </a:r>
          </a:p>
          <a:p>
            <a:pPr lvl="1"/>
            <a:r>
              <a:rPr lang="en-CA" altLang="zh-CN" sz="2200" dirty="0" smtClean="0"/>
              <a:t>Lending</a:t>
            </a:r>
          </a:p>
          <a:p>
            <a:pPr lvl="1"/>
            <a:r>
              <a:rPr lang="en-CA" altLang="zh-CN" sz="2200" dirty="0" smtClean="0"/>
              <a:t>Sales and trading</a:t>
            </a:r>
          </a:p>
          <a:p>
            <a:pPr lvl="1"/>
            <a:r>
              <a:rPr lang="en-CA" altLang="zh-CN" sz="2200" dirty="0" smtClean="0"/>
              <a:t>Derivatives</a:t>
            </a:r>
          </a:p>
          <a:p>
            <a:pPr lvl="1"/>
            <a:r>
              <a:rPr lang="en-CA" altLang="zh-CN" sz="2200" dirty="0" smtClean="0"/>
              <a:t>Securities transactions</a:t>
            </a:r>
          </a:p>
          <a:p>
            <a:pPr lvl="1"/>
            <a:r>
              <a:rPr lang="en-CA" altLang="zh-CN" sz="2200" dirty="0" smtClean="0"/>
              <a:t>Settlement</a:t>
            </a:r>
          </a:p>
          <a:p>
            <a:pPr lvl="1"/>
            <a:r>
              <a:rPr lang="en-CA" altLang="zh-CN" sz="2200" dirty="0" smtClean="0"/>
              <a:t>Act as an intermediary</a:t>
            </a:r>
          </a:p>
          <a:p>
            <a:pPr marL="0" indent="0"/>
            <a:endParaRPr lang="en-CA" altLang="zh-C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4" descr="Screen Shot 2012-02-19 at 3.25.00 PM.png"/>
          <p:cNvPicPr>
            <a:picLocks noGrp="1" noChangeAspect="1"/>
          </p:cNvPicPr>
          <p:nvPr>
            <p:ph idx="1"/>
          </p:nvPr>
        </p:nvPicPr>
        <p:blipFill>
          <a:blip r:embed="rId3"/>
          <a:srcRect l="-38455" r="-38455"/>
          <a:stretch>
            <a:fillRect/>
          </a:stretch>
        </p:blipFill>
        <p:spPr>
          <a:xfrm>
            <a:off x="-1609725" y="233363"/>
            <a:ext cx="11661775" cy="64135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tLang="zh-CN" sz="4000" smtClean="0"/>
              <a:t>Loan and Credit Overview</a:t>
            </a:r>
            <a:endParaRPr lang="en-CA" altLang="zh-CN" sz="4000" smtClean="0"/>
          </a:p>
        </p:txBody>
      </p:sp>
      <p:sp>
        <p:nvSpPr>
          <p:cNvPr id="3" name="Content Placeholder 2"/>
          <p:cNvSpPr>
            <a:spLocks noGrp="1"/>
          </p:cNvSpPr>
          <p:nvPr>
            <p:ph idx="1"/>
          </p:nvPr>
        </p:nvSpPr>
        <p:spPr/>
        <p:txBody>
          <a:bodyPr>
            <a:normAutofit/>
          </a:bodyPr>
          <a:lstStyle/>
          <a:p>
            <a:r>
              <a:rPr lang="en-US" altLang="zh-CN" sz="2400" dirty="0" smtClean="0"/>
              <a:t>During 2011, Citigroup’s aggregate loan portfolio was $647.2 billion, which is similar amount as in 2010.  </a:t>
            </a:r>
          </a:p>
          <a:p>
            <a:r>
              <a:rPr lang="en-US" altLang="zh-CN" sz="2400" dirty="0" smtClean="0"/>
              <a:t>Citi’s total allowance for loan losses totaled $30.1 billion in 2011, a coverage ratio of 4.69% of total loans, down from 6.31%.</a:t>
            </a:r>
          </a:p>
          <a:p>
            <a:r>
              <a:rPr lang="en-US" altLang="zh-CN" sz="2400" dirty="0" smtClean="0"/>
              <a:t>Net credit losses of $20 billion during 2011, compared to $30.9 billion during 2010.</a:t>
            </a:r>
          </a:p>
          <a:p>
            <a:r>
              <a:rPr lang="en-US" altLang="zh-CN" sz="2400" dirty="0" smtClean="0"/>
              <a:t>Consumer non-accrual loans totaled $8.0 billion during 2011, compared to $10.8 billion during 2010.</a:t>
            </a:r>
          </a:p>
          <a:p>
            <a:r>
              <a:rPr lang="en-US" altLang="zh-CN" sz="2400" dirty="0" smtClean="0"/>
              <a:t>Corporate non-accrual loans were $3.2 billion during 2011, compared to $8.6 billion during 2010.</a:t>
            </a:r>
          </a:p>
          <a:p>
            <a:endParaRPr lang="en-CA" altLang="zh-CN"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normAutofit/>
          </a:bodyPr>
          <a:lstStyle/>
          <a:p>
            <a:pPr fontAlgn="auto">
              <a:spcAft>
                <a:spcPts val="0"/>
              </a:spcAft>
              <a:defRPr/>
            </a:pPr>
            <a:r>
              <a:rPr lang="en-CA" sz="4000" dirty="0" smtClean="0">
                <a:latin typeface="+mn-lt"/>
              </a:rPr>
              <a:t>Loan Outstanding- Consumer Loans</a:t>
            </a:r>
          </a:p>
        </p:txBody>
      </p:sp>
      <p:pic>
        <p:nvPicPr>
          <p:cNvPr id="102402" name="Picture 2"/>
          <p:cNvPicPr>
            <a:picLocks noChangeAspect="1" noChangeArrowheads="1"/>
          </p:cNvPicPr>
          <p:nvPr/>
        </p:nvPicPr>
        <p:blipFill>
          <a:blip r:embed="rId2"/>
          <a:srcRect/>
          <a:stretch>
            <a:fillRect/>
          </a:stretch>
        </p:blipFill>
        <p:spPr bwMode="auto">
          <a:xfrm>
            <a:off x="150813" y="1352550"/>
            <a:ext cx="8856662" cy="496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3775"/>
          </a:xfrm>
        </p:spPr>
        <p:txBody>
          <a:bodyPr>
            <a:normAutofit fontScale="90000"/>
          </a:bodyPr>
          <a:lstStyle/>
          <a:p>
            <a:r>
              <a:rPr lang="en-US" altLang="zh-CN" sz="4000" smtClean="0"/>
              <a:t/>
            </a:r>
            <a:br>
              <a:rPr lang="en-US" altLang="zh-CN" sz="4000" smtClean="0"/>
            </a:br>
            <a:r>
              <a:rPr lang="en-US" altLang="zh-CN" sz="4000" smtClean="0"/>
              <a:t>Loan Outstanding – Corporate Loans</a:t>
            </a:r>
            <a:r>
              <a:rPr lang="en-US" altLang="zh-CN" sz="4000" smtClean="0">
                <a:solidFill>
                  <a:schemeClr val="bg1"/>
                </a:solidFill>
              </a:rPr>
              <a:t/>
            </a:r>
            <a:br>
              <a:rPr lang="en-US" altLang="zh-CN" sz="4000" smtClean="0">
                <a:solidFill>
                  <a:schemeClr val="bg1"/>
                </a:solidFill>
              </a:rPr>
            </a:br>
            <a:endParaRPr lang="en-CA" altLang="zh-CN" sz="4000" smtClean="0"/>
          </a:p>
        </p:txBody>
      </p:sp>
      <p:pic>
        <p:nvPicPr>
          <p:cNvPr id="103426" name="Picture 2"/>
          <p:cNvPicPr>
            <a:picLocks noChangeAspect="1" noChangeArrowheads="1"/>
          </p:cNvPicPr>
          <p:nvPr/>
        </p:nvPicPr>
        <p:blipFill>
          <a:blip r:embed="rId2"/>
          <a:srcRect/>
          <a:stretch>
            <a:fillRect/>
          </a:stretch>
        </p:blipFill>
        <p:spPr bwMode="auto">
          <a:xfrm>
            <a:off x="163513" y="1528763"/>
            <a:ext cx="8829675" cy="4776787"/>
          </a:xfrm>
          <a:prstGeom prst="rect">
            <a:avLst/>
          </a:prstGeom>
          <a:noFill/>
          <a:ln w="9525">
            <a:noFill/>
            <a:miter lim="800000"/>
            <a:headEnd/>
            <a:tailEnd/>
          </a:ln>
        </p:spPr>
      </p:pic>
      <p:pic>
        <p:nvPicPr>
          <p:cNvPr id="103427" name="Picture 3"/>
          <p:cNvPicPr>
            <a:picLocks noChangeAspect="1" noChangeArrowheads="1"/>
          </p:cNvPicPr>
          <p:nvPr/>
        </p:nvPicPr>
        <p:blipFill>
          <a:blip r:embed="rId3"/>
          <a:srcRect/>
          <a:stretch>
            <a:fillRect/>
          </a:stretch>
        </p:blipFill>
        <p:spPr bwMode="auto">
          <a:xfrm>
            <a:off x="163513" y="1187450"/>
            <a:ext cx="8829675" cy="33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tLang="zh-CN" sz="4000" smtClean="0"/>
              <a:t>Loan Outstanding</a:t>
            </a:r>
            <a:endParaRPr lang="en-CA" altLang="zh-CN" sz="4000" smtClean="0"/>
          </a:p>
        </p:txBody>
      </p:sp>
      <p:graphicFrame>
        <p:nvGraphicFramePr>
          <p:cNvPr id="104450" name="Chart 1"/>
          <p:cNvGraphicFramePr>
            <a:graphicFrameLocks/>
          </p:cNvGraphicFramePr>
          <p:nvPr/>
        </p:nvGraphicFramePr>
        <p:xfrm>
          <a:off x="406400" y="2117725"/>
          <a:ext cx="9601200" cy="4165600"/>
        </p:xfrm>
        <a:graphic>
          <a:graphicData uri="http://schemas.openxmlformats.org/presentationml/2006/ole">
            <mc:AlternateContent xmlns:mc="http://schemas.openxmlformats.org/markup-compatibility/2006">
              <mc:Choice xmlns:v="urn:schemas-microsoft-com:vml" Requires="v">
                <p:oleObj spid="_x0000_s104465" r:id="rId4" imgW="9602032" imgH="4170025" progId="Excel.Sheet.8">
                  <p:embed/>
                </p:oleObj>
              </mc:Choice>
              <mc:Fallback>
                <p:oleObj r:id="rId4" imgW="9602032" imgH="4170025" progId="Excel.Shee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2117725"/>
                        <a:ext cx="96012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1" name="Content Placeholder 2"/>
          <p:cNvSpPr>
            <a:spLocks noGrp="1"/>
          </p:cNvSpPr>
          <p:nvPr>
            <p:ph idx="1"/>
          </p:nvPr>
        </p:nvSpPr>
        <p:spPr>
          <a:xfrm>
            <a:off x="457200" y="1417638"/>
            <a:ext cx="8229600" cy="1566862"/>
          </a:xfrm>
        </p:spPr>
        <p:txBody>
          <a:bodyPr/>
          <a:lstStyle/>
          <a:p>
            <a:pPr marL="0" indent="0">
              <a:buFont typeface="Arial" charset="0"/>
              <a:buNone/>
            </a:pPr>
            <a:r>
              <a:rPr lang="en-US" altLang="zh-CN" sz="2800" smtClean="0"/>
              <a:t>Comparing consumer loans and corporate loans</a:t>
            </a:r>
            <a:endParaRPr lang="en-CA" altLang="zh-CN" sz="28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Title 1"/>
          <p:cNvSpPr>
            <a:spLocks noGrp="1"/>
          </p:cNvSpPr>
          <p:nvPr>
            <p:ph type="title"/>
          </p:nvPr>
        </p:nvSpPr>
        <p:spPr>
          <a:xfrm>
            <a:off x="1304925" y="3135313"/>
            <a:ext cx="6419850" cy="581025"/>
          </a:xfrm>
        </p:spPr>
        <p:txBody>
          <a:bodyPr/>
          <a:lstStyle/>
          <a:p>
            <a:r>
              <a:rPr lang="en-CA" altLang="zh-CN" sz="2800" smtClean="0"/>
              <a:t>Allowance of losses as a % of total loans</a:t>
            </a:r>
          </a:p>
        </p:txBody>
      </p:sp>
      <p:graphicFrame>
        <p:nvGraphicFramePr>
          <p:cNvPr id="2067" name="Object 19"/>
          <p:cNvGraphicFramePr>
            <a:graphicFrameLocks/>
          </p:cNvGraphicFramePr>
          <p:nvPr/>
        </p:nvGraphicFramePr>
        <p:xfrm>
          <a:off x="817563" y="3889375"/>
          <a:ext cx="7445375" cy="2898775"/>
        </p:xfrm>
        <a:graphic>
          <a:graphicData uri="http://schemas.openxmlformats.org/presentationml/2006/ole">
            <mc:AlternateContent xmlns:mc="http://schemas.openxmlformats.org/markup-compatibility/2006">
              <mc:Choice xmlns:v="urn:schemas-microsoft-com:vml" Requires="v">
                <p:oleObj spid="_x0000_s2082" name="Worksheet" r:id="rId4" imgW="7648505" imgH="2676391" progId="Excel.Sheet.8">
                  <p:embed/>
                </p:oleObj>
              </mc:Choice>
              <mc:Fallback>
                <p:oleObj name="Worksheet" r:id="rId4" imgW="7648505" imgH="2676391" progId="Excel.Shee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63" y="3889375"/>
                        <a:ext cx="7445375" cy="289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69" name="Picture 23"/>
          <p:cNvPicPr>
            <a:picLocks noChangeAspect="1" noChangeArrowheads="1"/>
          </p:cNvPicPr>
          <p:nvPr/>
        </p:nvPicPr>
        <p:blipFill>
          <a:blip r:embed="rId6"/>
          <a:srcRect/>
          <a:stretch>
            <a:fillRect/>
          </a:stretch>
        </p:blipFill>
        <p:spPr bwMode="auto">
          <a:xfrm>
            <a:off x="95250" y="1433513"/>
            <a:ext cx="8843963" cy="352425"/>
          </a:xfrm>
          <a:prstGeom prst="rect">
            <a:avLst/>
          </a:prstGeom>
          <a:noFill/>
          <a:ln w="9525">
            <a:noFill/>
            <a:miter lim="800000"/>
            <a:headEnd/>
            <a:tailEnd/>
          </a:ln>
        </p:spPr>
      </p:pic>
      <p:pic>
        <p:nvPicPr>
          <p:cNvPr id="2070" name="Picture 24"/>
          <p:cNvPicPr>
            <a:picLocks noChangeAspect="1" noChangeArrowheads="1"/>
          </p:cNvPicPr>
          <p:nvPr/>
        </p:nvPicPr>
        <p:blipFill>
          <a:blip r:embed="rId7"/>
          <a:srcRect/>
          <a:stretch>
            <a:fillRect/>
          </a:stretch>
        </p:blipFill>
        <p:spPr bwMode="auto">
          <a:xfrm>
            <a:off x="95250" y="1719263"/>
            <a:ext cx="8839200" cy="1185862"/>
          </a:xfrm>
          <a:prstGeom prst="rect">
            <a:avLst/>
          </a:prstGeom>
          <a:noFill/>
          <a:ln w="9525">
            <a:noFill/>
            <a:miter lim="800000"/>
            <a:headEnd/>
            <a:tailEnd/>
          </a:ln>
        </p:spPr>
      </p:pic>
      <p:sp>
        <p:nvSpPr>
          <p:cNvPr id="2071"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CA" altLang="zh-CN" sz="4000" dirty="0">
                <a:latin typeface="Calibri" pitchFamily="34" charset="0"/>
              </a:rPr>
              <a:t>Allowance for Loan Losses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tLang="zh-CN" smtClean="0"/>
              <a:t>Non-Accrual Loans</a:t>
            </a:r>
            <a:endParaRPr lang="en-CA" altLang="zh-CN" smtClean="0"/>
          </a:p>
        </p:txBody>
      </p:sp>
      <p:sp>
        <p:nvSpPr>
          <p:cNvPr id="107522" name="Content Placeholder 2"/>
          <p:cNvSpPr>
            <a:spLocks noGrp="1"/>
          </p:cNvSpPr>
          <p:nvPr>
            <p:ph idx="1"/>
          </p:nvPr>
        </p:nvSpPr>
        <p:spPr/>
        <p:txBody>
          <a:bodyPr/>
          <a:lstStyle/>
          <a:p>
            <a:r>
              <a:rPr lang="en-US" altLang="zh-CN" sz="2800" dirty="0" smtClean="0"/>
              <a:t>Non-accrual status is based on the determination that payment of interest or principal is doubtful.</a:t>
            </a:r>
          </a:p>
          <a:p>
            <a:r>
              <a:rPr lang="en-US" altLang="zh-CN" sz="2800" dirty="0" smtClean="0"/>
              <a:t>Consumer non-accrual loans: the borrower has fallen behind in payments.</a:t>
            </a:r>
          </a:p>
          <a:p>
            <a:r>
              <a:rPr lang="en-US" altLang="zh-CN" sz="2800" dirty="0" smtClean="0"/>
              <a:t>Corporate non-accrual loans: the future payment of interest is doubtful.</a:t>
            </a:r>
          </a:p>
          <a:p>
            <a:r>
              <a:rPr lang="en-US" altLang="zh-CN" sz="2800" dirty="0" smtClean="0"/>
              <a:t>The non-accrual loan do not include North America credit card loans.</a:t>
            </a:r>
            <a:endParaRPr lang="en-CA" altLang="zh-CN" sz="28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tLang="zh-CN" smtClean="0"/>
              <a:t>Non-Accrual Loans</a:t>
            </a:r>
            <a:endParaRPr lang="en-CA" altLang="zh-CN" smtClean="0"/>
          </a:p>
        </p:txBody>
      </p:sp>
      <p:graphicFrame>
        <p:nvGraphicFramePr>
          <p:cNvPr id="108546" name="Chart 4"/>
          <p:cNvGraphicFramePr>
            <a:graphicFrameLocks/>
          </p:cNvGraphicFramePr>
          <p:nvPr/>
        </p:nvGraphicFramePr>
        <p:xfrm>
          <a:off x="153988" y="3197225"/>
          <a:ext cx="9599612" cy="3473450"/>
        </p:xfrm>
        <a:graphic>
          <a:graphicData uri="http://schemas.openxmlformats.org/presentationml/2006/ole">
            <mc:AlternateContent xmlns:mc="http://schemas.openxmlformats.org/markup-compatibility/2006">
              <mc:Choice xmlns:v="urn:schemas-microsoft-com:vml" Requires="v">
                <p:oleObj spid="_x0000_s108561" r:id="rId4" imgW="9602032" imgH="3468925" progId="Excel.Sheet.8">
                  <p:embed/>
                </p:oleObj>
              </mc:Choice>
              <mc:Fallback>
                <p:oleObj r:id="rId4" imgW="9602032" imgH="3468925" progId="Excel.Shee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8" y="3197225"/>
                        <a:ext cx="9599612" cy="347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547" name="Picture 3"/>
          <p:cNvPicPr>
            <a:picLocks noChangeAspect="1" noChangeArrowheads="1"/>
          </p:cNvPicPr>
          <p:nvPr/>
        </p:nvPicPr>
        <p:blipFill>
          <a:blip r:embed="rId6"/>
          <a:srcRect/>
          <a:stretch>
            <a:fillRect/>
          </a:stretch>
        </p:blipFill>
        <p:spPr bwMode="auto">
          <a:xfrm>
            <a:off x="231775" y="1581150"/>
            <a:ext cx="8543925" cy="140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CA" altLang="zh-CN" dirty="0" smtClean="0"/>
              <a:t>U.S. Consumer Mortgage Loans</a:t>
            </a:r>
            <a:r>
              <a:rPr lang="en-CA" altLang="zh-CN" sz="4000" dirty="0" smtClean="0"/>
              <a:t> </a:t>
            </a:r>
          </a:p>
        </p:txBody>
      </p:sp>
      <p:sp>
        <p:nvSpPr>
          <p:cNvPr id="9219" name="Content Placeholder 2"/>
          <p:cNvSpPr>
            <a:spLocks noGrp="1"/>
          </p:cNvSpPr>
          <p:nvPr>
            <p:ph idx="1"/>
          </p:nvPr>
        </p:nvSpPr>
        <p:spPr/>
        <p:txBody>
          <a:bodyPr>
            <a:normAutofit/>
          </a:bodyPr>
          <a:lstStyle/>
          <a:p>
            <a:pPr marL="0" indent="0">
              <a:buFont typeface="Arial" charset="0"/>
              <a:buNone/>
            </a:pPr>
            <a:r>
              <a:rPr lang="en-CA" altLang="zh-CN" sz="2600" smtClean="0"/>
              <a:t>Mortgage Lending at December 31, 2011</a:t>
            </a:r>
          </a:p>
          <a:p>
            <a:pPr lvl="1"/>
            <a:r>
              <a:rPr lang="en-CA" altLang="zh-CN" sz="2200" smtClean="0"/>
              <a:t>First mortgages: $97 billion</a:t>
            </a:r>
          </a:p>
          <a:p>
            <a:pPr lvl="1"/>
            <a:r>
              <a:rPr lang="en-CA" altLang="zh-CN" sz="2200" smtClean="0"/>
              <a:t>Second mortgages: $42 billion</a:t>
            </a:r>
          </a:p>
          <a:p>
            <a:pPr lvl="1"/>
            <a:r>
              <a:rPr lang="en-US" altLang="zh-CN" sz="2200" smtClean="0"/>
              <a:t>Total mortgages: $139 billion</a:t>
            </a:r>
            <a:endParaRPr lang="en-CA" altLang="zh-CN" sz="2200" smtClean="0"/>
          </a:p>
          <a:p>
            <a:pPr marL="0" indent="0"/>
            <a:endParaRPr lang="en-CA" altLang="zh-CN" smtClean="0"/>
          </a:p>
          <a:p>
            <a:pPr lvl="1"/>
            <a:endParaRPr lang="en-CA" altLang="zh-CN" sz="2200" smtClean="0"/>
          </a:p>
        </p:txBody>
      </p:sp>
      <p:pic>
        <p:nvPicPr>
          <p:cNvPr id="109571" name="Picture 2"/>
          <p:cNvPicPr>
            <a:picLocks noChangeAspect="1" noChangeArrowheads="1"/>
          </p:cNvPicPr>
          <p:nvPr/>
        </p:nvPicPr>
        <p:blipFill>
          <a:blip r:embed="rId2"/>
          <a:srcRect/>
          <a:stretch>
            <a:fillRect/>
          </a:stretch>
        </p:blipFill>
        <p:spPr bwMode="auto">
          <a:xfrm>
            <a:off x="457200" y="3630613"/>
            <a:ext cx="8147050" cy="267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CA" altLang="zh-CN" smtClean="0"/>
              <a:t>U.S. Consumer Mortgage Loans</a:t>
            </a:r>
            <a:r>
              <a:rPr lang="en-CA" altLang="zh-CN" sz="4000" smtClean="0"/>
              <a:t> </a:t>
            </a:r>
            <a:endParaRPr lang="en-CA" altLang="zh-CN" smtClean="0"/>
          </a:p>
        </p:txBody>
      </p:sp>
      <p:sp>
        <p:nvSpPr>
          <p:cNvPr id="4" name="Content Placeholder 2"/>
          <p:cNvSpPr>
            <a:spLocks noGrp="1"/>
          </p:cNvSpPr>
          <p:nvPr>
            <p:ph idx="1"/>
          </p:nvPr>
        </p:nvSpPr>
        <p:spPr/>
        <p:txBody>
          <a:bodyPr>
            <a:normAutofit/>
          </a:bodyPr>
          <a:lstStyle/>
          <a:p>
            <a:pPr marL="0" indent="0">
              <a:buFont typeface="Arial" charset="0"/>
              <a:buNone/>
            </a:pPr>
            <a:r>
              <a:rPr lang="en-US" altLang="zh-CN" smtClean="0"/>
              <a:t>Consumer Loans Modification Programs</a:t>
            </a:r>
          </a:p>
          <a:p>
            <a:pPr marL="0" indent="0"/>
            <a:r>
              <a:rPr lang="en-US" altLang="zh-CN" sz="2400" smtClean="0"/>
              <a:t>assist borrower with financial difficulties</a:t>
            </a:r>
          </a:p>
          <a:p>
            <a:pPr marL="0" indent="0"/>
            <a:r>
              <a:rPr lang="en-US" altLang="zh-CN" sz="2400" smtClean="0"/>
              <a:t>Involves:</a:t>
            </a:r>
            <a:endParaRPr lang="en-CA" altLang="zh-CN" sz="2400" smtClean="0"/>
          </a:p>
          <a:p>
            <a:pPr marL="0" indent="0">
              <a:buFont typeface="Arial" charset="0"/>
              <a:buNone/>
            </a:pPr>
            <a:r>
              <a:rPr lang="en-CA" altLang="zh-CN" sz="2400" smtClean="0"/>
              <a:t>	-  modifying the original loan terms</a:t>
            </a:r>
          </a:p>
          <a:p>
            <a:pPr marL="0" indent="0">
              <a:buFont typeface="Arial" charset="0"/>
              <a:buNone/>
            </a:pPr>
            <a:r>
              <a:rPr lang="en-CA" altLang="zh-CN" sz="2400" smtClean="0"/>
              <a:t>	-  reducing interest rates </a:t>
            </a:r>
          </a:p>
          <a:p>
            <a:pPr marL="0" indent="0">
              <a:buFont typeface="Arial" charset="0"/>
              <a:buNone/>
            </a:pPr>
            <a:r>
              <a:rPr lang="en-CA" altLang="zh-CN" sz="2400" smtClean="0"/>
              <a:t>	-  extending the remaining loan duration</a:t>
            </a:r>
          </a:p>
          <a:p>
            <a:pPr marL="0" indent="0">
              <a:buFont typeface="Arial" charset="0"/>
              <a:buNone/>
            </a:pPr>
            <a:r>
              <a:rPr lang="en-CA" altLang="zh-CN" sz="2400" smtClean="0"/>
              <a:t>	-  waiving a portion of the remaining principal balance</a:t>
            </a:r>
          </a:p>
          <a:p>
            <a:pPr marL="0" indent="0">
              <a:buFont typeface="Arial" charset="0"/>
              <a:buNone/>
            </a:pPr>
            <a:r>
              <a:rPr lang="en-CA" altLang="zh-CN" sz="2400" smtClean="0"/>
              <a:t>For example: HAMP (the U.S. Treasury’s Home Affordable Modification Program) and CSM (Citi supplemental Program)</a:t>
            </a:r>
          </a:p>
          <a:p>
            <a:pPr marL="0" indent="0"/>
            <a:endParaRPr lang="en-CA" altLang="zh-CN" sz="2600" smtClean="0"/>
          </a:p>
          <a:p>
            <a:pPr marL="0" indent="0">
              <a:buFont typeface="Arial" charset="0"/>
              <a:buNone/>
            </a:pPr>
            <a:endParaRPr lang="en-CA" altLang="zh-CN" sz="2400" smtClean="0"/>
          </a:p>
          <a:p>
            <a:pPr marL="0" indent="0">
              <a:buFont typeface="Arial" charset="0"/>
              <a:buNone/>
            </a:pPr>
            <a:endParaRPr lang="en-CA" altLang="zh-CN"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CA" altLang="zh-CN" smtClean="0"/>
              <a:t>U.S. Consumer Mortgage Loans</a:t>
            </a:r>
            <a:r>
              <a:rPr lang="en-CA" altLang="zh-CN" sz="4000" smtClean="0"/>
              <a:t> </a:t>
            </a:r>
            <a:endParaRPr lang="en-CA" altLang="zh-CN" smtClean="0"/>
          </a:p>
        </p:txBody>
      </p:sp>
      <p:pic>
        <p:nvPicPr>
          <p:cNvPr id="111618" name="Picture 2"/>
          <p:cNvPicPr>
            <a:picLocks noChangeAspect="1" noChangeArrowheads="1"/>
          </p:cNvPicPr>
          <p:nvPr/>
        </p:nvPicPr>
        <p:blipFill>
          <a:blip r:embed="rId3"/>
          <a:srcRect/>
          <a:stretch>
            <a:fillRect/>
          </a:stretch>
        </p:blipFill>
        <p:spPr bwMode="auto">
          <a:xfrm>
            <a:off x="136525" y="1296988"/>
            <a:ext cx="8297863" cy="2547937"/>
          </a:xfrm>
          <a:prstGeom prst="rect">
            <a:avLst/>
          </a:prstGeom>
          <a:noFill/>
          <a:ln w="9525">
            <a:noFill/>
            <a:miter lim="800000"/>
            <a:headEnd/>
            <a:tailEnd/>
          </a:ln>
        </p:spPr>
      </p:pic>
      <p:pic>
        <p:nvPicPr>
          <p:cNvPr id="111619" name="Picture 3"/>
          <p:cNvPicPr>
            <a:picLocks noChangeAspect="1" noChangeArrowheads="1"/>
          </p:cNvPicPr>
          <p:nvPr/>
        </p:nvPicPr>
        <p:blipFill>
          <a:blip r:embed="rId4"/>
          <a:srcRect/>
          <a:stretch>
            <a:fillRect/>
          </a:stretch>
        </p:blipFill>
        <p:spPr bwMode="auto">
          <a:xfrm>
            <a:off x="241300" y="3886200"/>
            <a:ext cx="8302625" cy="2636838"/>
          </a:xfrm>
          <a:prstGeom prst="rect">
            <a:avLst/>
          </a:prstGeom>
          <a:noFill/>
          <a:ln w="9525">
            <a:noFill/>
            <a:miter lim="800000"/>
            <a:headEnd/>
            <a:tailEnd/>
          </a:ln>
        </p:spPr>
      </p:pic>
      <p:sp>
        <p:nvSpPr>
          <p:cNvPr id="6" name="Title 1"/>
          <p:cNvSpPr txBox="1">
            <a:spLocks/>
          </p:cNvSpPr>
          <p:nvPr/>
        </p:nvSpPr>
        <p:spPr bwMode="auto">
          <a:xfrm>
            <a:off x="3886200" y="1285876"/>
            <a:ext cx="5257800" cy="6381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000" smtClean="0"/>
              <a:t>90+DPD: 90 days past due delinquencies </a:t>
            </a:r>
            <a:br>
              <a:rPr lang="en-US" sz="2000" smtClean="0"/>
            </a:br>
            <a:r>
              <a:rPr lang="en-US" sz="2000" smtClean="0"/>
              <a:t>NCLs: Net credit losses</a:t>
            </a:r>
            <a:endParaRPr lang="en-CA"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3" descr="Screen Shot 2012-02-19 at 3.26.01 PM.png"/>
          <p:cNvPicPr>
            <a:picLocks noGrp="1" noChangeAspect="1"/>
          </p:cNvPicPr>
          <p:nvPr>
            <p:ph idx="1"/>
          </p:nvPr>
        </p:nvPicPr>
        <p:blipFill>
          <a:blip r:embed="rId3"/>
          <a:srcRect t="-35461" b="-35461"/>
          <a:stretch>
            <a:fillRect/>
          </a:stretch>
        </p:blipFill>
        <p:spPr>
          <a:xfrm>
            <a:off x="812800" y="-733425"/>
            <a:ext cx="8229600" cy="3752850"/>
          </a:xfrm>
        </p:spPr>
      </p:pic>
      <p:pic>
        <p:nvPicPr>
          <p:cNvPr id="23554" name="Picture 1" descr="Screen Shot 2012-03-13 at 7.33.28 PM.png"/>
          <p:cNvPicPr>
            <a:picLocks noChangeAspect="1"/>
          </p:cNvPicPr>
          <p:nvPr/>
        </p:nvPicPr>
        <p:blipFill>
          <a:blip r:embed="rId4"/>
          <a:srcRect/>
          <a:stretch>
            <a:fillRect/>
          </a:stretch>
        </p:blipFill>
        <p:spPr bwMode="auto">
          <a:xfrm>
            <a:off x="1638300" y="2349500"/>
            <a:ext cx="6578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CA" altLang="zh-CN" smtClean="0"/>
              <a:t>U.S. Consumer Mortgage Loans</a:t>
            </a:r>
            <a:r>
              <a:rPr lang="en-CA" altLang="zh-CN" sz="4000" smtClean="0"/>
              <a:t> </a:t>
            </a:r>
            <a:endParaRPr lang="en-CA" altLang="zh-CN" smtClean="0"/>
          </a:p>
        </p:txBody>
      </p:sp>
      <p:sp>
        <p:nvSpPr>
          <p:cNvPr id="113666" name="Content Placeholder 2"/>
          <p:cNvSpPr>
            <a:spLocks noGrp="1"/>
          </p:cNvSpPr>
          <p:nvPr>
            <p:ph idx="1"/>
          </p:nvPr>
        </p:nvSpPr>
        <p:spPr/>
        <p:txBody>
          <a:bodyPr/>
          <a:lstStyle/>
          <a:p>
            <a:r>
              <a:rPr lang="en-US" altLang="zh-CN" sz="2800" dirty="0" smtClean="0"/>
              <a:t>Citi has permanently modified $6.1 billion of residential first mortgage loan under HAMP and CSM programs since 2009.</a:t>
            </a:r>
          </a:p>
          <a:p>
            <a:r>
              <a:rPr lang="en-US" altLang="zh-CN" sz="2800" dirty="0" smtClean="0"/>
              <a:t>Citi has sold $7.6 billion of delinquent first mortgages since the beginning of 2010.</a:t>
            </a:r>
          </a:p>
          <a:p>
            <a:r>
              <a:rPr lang="en-US" altLang="zh-CN" sz="2800" dirty="0" smtClean="0"/>
              <a:t>As a result, delinquencies continue to decline, while net credit losses decreased during 2011. </a:t>
            </a:r>
            <a:endParaRPr lang="en-CA" altLang="zh-CN" sz="2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CA" altLang="zh-CN" smtClean="0"/>
              <a:t>North America Cards</a:t>
            </a:r>
          </a:p>
        </p:txBody>
      </p:sp>
      <p:sp>
        <p:nvSpPr>
          <p:cNvPr id="114690" name="Content Placeholder 2"/>
          <p:cNvSpPr>
            <a:spLocks noGrp="1"/>
          </p:cNvSpPr>
          <p:nvPr>
            <p:ph idx="1"/>
          </p:nvPr>
        </p:nvSpPr>
        <p:spPr/>
        <p:txBody>
          <a:bodyPr/>
          <a:lstStyle/>
          <a:p>
            <a:r>
              <a:rPr lang="en-US" altLang="zh-CN" sz="2600" smtClean="0"/>
              <a:t>North America cards portfolio consists of its Citi-branded portfolio in Citicorp and its retail partner card portfolio in Citi Holdings</a:t>
            </a:r>
            <a:endParaRPr lang="en-CA" altLang="zh-CN" sz="2600" smtClean="0"/>
          </a:p>
          <a:p>
            <a:endParaRPr lang="en-CA" altLang="zh-CN" sz="2600" smtClean="0"/>
          </a:p>
          <a:p>
            <a:r>
              <a:rPr lang="en-CA" altLang="zh-CN" sz="2600" smtClean="0"/>
              <a:t>North America Cards at December 31, 2011</a:t>
            </a:r>
          </a:p>
          <a:p>
            <a:pPr lvl="1"/>
            <a:r>
              <a:rPr lang="en-CA" altLang="zh-CN" sz="2200" smtClean="0"/>
              <a:t>Citi-branded cards: $76 billion</a:t>
            </a:r>
          </a:p>
          <a:p>
            <a:pPr lvl="1"/>
            <a:r>
              <a:rPr lang="en-CA" altLang="zh-CN" sz="2200" smtClean="0"/>
              <a:t>Retail partner cards $43 billion</a:t>
            </a:r>
          </a:p>
          <a:p>
            <a:endParaRPr lang="en-CA" altLang="zh-CN"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CA" altLang="zh-CN" smtClean="0"/>
              <a:t>North America Cards</a:t>
            </a:r>
          </a:p>
        </p:txBody>
      </p:sp>
      <p:sp>
        <p:nvSpPr>
          <p:cNvPr id="115714" name="Content Placeholder 2"/>
          <p:cNvSpPr>
            <a:spLocks noGrp="1"/>
          </p:cNvSpPr>
          <p:nvPr>
            <p:ph idx="1"/>
          </p:nvPr>
        </p:nvSpPr>
        <p:spPr/>
        <p:txBody>
          <a:bodyPr/>
          <a:lstStyle/>
          <a:p>
            <a:pPr marL="0" indent="0">
              <a:lnSpc>
                <a:spcPct val="80000"/>
              </a:lnSpc>
              <a:buFont typeface="Arial" charset="0"/>
              <a:buNone/>
            </a:pPr>
            <a:r>
              <a:rPr lang="en-CA" altLang="zh-CN" sz="2800" smtClean="0"/>
              <a:t>Loss Mitigation Efforts since the beginning of 2008</a:t>
            </a:r>
          </a:p>
          <a:p>
            <a:pPr marL="0" indent="0">
              <a:lnSpc>
                <a:spcPct val="80000"/>
              </a:lnSpc>
              <a:buFont typeface="Arial" charset="0"/>
              <a:buNone/>
            </a:pPr>
            <a:endParaRPr lang="en-CA" altLang="zh-CN" sz="2400" smtClean="0"/>
          </a:p>
          <a:p>
            <a:pPr marL="0" indent="0">
              <a:lnSpc>
                <a:spcPct val="80000"/>
              </a:lnSpc>
              <a:buFont typeface="Arial" charset="0"/>
              <a:buNone/>
            </a:pPr>
            <a:r>
              <a:rPr lang="en-CA" altLang="zh-CN" sz="2400" smtClean="0"/>
              <a:t>Eliminate riskier accounts and sales to mitigate losses:</a:t>
            </a:r>
          </a:p>
          <a:p>
            <a:pPr lvl="1">
              <a:lnSpc>
                <a:spcPct val="80000"/>
              </a:lnSpc>
            </a:pPr>
            <a:r>
              <a:rPr lang="en-CA" altLang="zh-CN" sz="2400" smtClean="0"/>
              <a:t>Stricter underwriting standards for new accounts</a:t>
            </a:r>
          </a:p>
          <a:p>
            <a:pPr lvl="1">
              <a:lnSpc>
                <a:spcPct val="80000"/>
              </a:lnSpc>
            </a:pPr>
            <a:r>
              <a:rPr lang="en-CA" altLang="zh-CN" sz="2400" smtClean="0"/>
              <a:t>Decreasing higher-risk credit lines</a:t>
            </a:r>
          </a:p>
          <a:p>
            <a:pPr lvl="1">
              <a:lnSpc>
                <a:spcPct val="80000"/>
              </a:lnSpc>
            </a:pPr>
            <a:r>
              <a:rPr lang="en-CA" altLang="zh-CN" sz="2400" smtClean="0"/>
              <a:t>Closing high-risk accounts</a:t>
            </a:r>
          </a:p>
          <a:p>
            <a:pPr lvl="1">
              <a:lnSpc>
                <a:spcPct val="80000"/>
              </a:lnSpc>
            </a:pPr>
            <a:r>
              <a:rPr lang="en-CA" altLang="zh-CN" sz="2400" smtClean="0"/>
              <a:t>Re-pricing</a:t>
            </a:r>
          </a:p>
          <a:p>
            <a:pPr marL="0" indent="0">
              <a:lnSpc>
                <a:spcPct val="80000"/>
              </a:lnSpc>
              <a:buFont typeface="Arial" charset="0"/>
              <a:buNone/>
            </a:pPr>
            <a:endParaRPr lang="en-CA" altLang="zh-CN" sz="2000" smtClean="0"/>
          </a:p>
          <a:p>
            <a:pPr marL="0" indent="0">
              <a:buFont typeface="Arial" charset="0"/>
              <a:buNone/>
            </a:pPr>
            <a:endParaRPr lang="en-CA" altLang="zh-CN"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CA" altLang="zh-CN" smtClean="0"/>
              <a:t>North America Cards</a:t>
            </a:r>
          </a:p>
        </p:txBody>
      </p:sp>
      <p:pic>
        <p:nvPicPr>
          <p:cNvPr id="116738" name="Picture 2"/>
          <p:cNvPicPr>
            <a:picLocks noChangeAspect="1" noChangeArrowheads="1"/>
          </p:cNvPicPr>
          <p:nvPr/>
        </p:nvPicPr>
        <p:blipFill>
          <a:blip r:embed="rId2"/>
          <a:srcRect/>
          <a:stretch>
            <a:fillRect/>
          </a:stretch>
        </p:blipFill>
        <p:spPr bwMode="auto">
          <a:xfrm>
            <a:off x="457200" y="1681163"/>
            <a:ext cx="7861300" cy="2344737"/>
          </a:xfrm>
          <a:prstGeom prst="rect">
            <a:avLst/>
          </a:prstGeom>
          <a:noFill/>
          <a:ln w="9525">
            <a:noFill/>
            <a:miter lim="800000"/>
            <a:headEnd/>
            <a:tailEnd/>
          </a:ln>
        </p:spPr>
      </p:pic>
      <p:pic>
        <p:nvPicPr>
          <p:cNvPr id="116739" name="Picture 3"/>
          <p:cNvPicPr>
            <a:picLocks noChangeAspect="1" noChangeArrowheads="1"/>
          </p:cNvPicPr>
          <p:nvPr/>
        </p:nvPicPr>
        <p:blipFill>
          <a:blip r:embed="rId3"/>
          <a:srcRect/>
          <a:stretch>
            <a:fillRect/>
          </a:stretch>
        </p:blipFill>
        <p:spPr bwMode="auto">
          <a:xfrm>
            <a:off x="457200" y="4216400"/>
            <a:ext cx="7977188" cy="2330450"/>
          </a:xfrm>
          <a:prstGeom prst="rect">
            <a:avLst/>
          </a:prstGeom>
          <a:noFill/>
          <a:ln w="9525">
            <a:noFill/>
            <a:miter lim="800000"/>
            <a:headEnd/>
            <a:tailEnd/>
          </a:ln>
        </p:spPr>
      </p:pic>
      <p:sp>
        <p:nvSpPr>
          <p:cNvPr id="5" name="Title 1"/>
          <p:cNvSpPr txBox="1">
            <a:spLocks/>
          </p:cNvSpPr>
          <p:nvPr/>
        </p:nvSpPr>
        <p:spPr bwMode="auto">
          <a:xfrm>
            <a:off x="3975100" y="1728789"/>
            <a:ext cx="5257800" cy="6381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000" smtClean="0"/>
              <a:t>90+DPD: 90 days past due delinquencies </a:t>
            </a:r>
            <a:br>
              <a:rPr lang="en-US" sz="2000" smtClean="0"/>
            </a:br>
            <a:r>
              <a:rPr lang="en-US" sz="2000" smtClean="0"/>
              <a:t>NCLs: Net credit losses</a:t>
            </a:r>
            <a:endParaRPr lang="en-CA"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117761" name="Title 3"/>
          <p:cNvSpPr>
            <a:spLocks noGrp="1"/>
          </p:cNvSpPr>
          <p:nvPr>
            <p:ph type="ctrTitle"/>
          </p:nvPr>
        </p:nvSpPr>
        <p:spPr/>
        <p:txBody>
          <a:bodyPr/>
          <a:lstStyle/>
          <a:p>
            <a:r>
              <a:rPr lang="en-US" altLang="zh-CN" sz="5400" dirty="0" smtClean="0"/>
              <a:t>Operational Risk</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altLang="zh-CN" smtClean="0"/>
              <a:t>Operational Risk</a:t>
            </a:r>
          </a:p>
        </p:txBody>
      </p:sp>
      <p:sp>
        <p:nvSpPr>
          <p:cNvPr id="118786" name="Content Placeholder 2"/>
          <p:cNvSpPr>
            <a:spLocks noGrp="1"/>
          </p:cNvSpPr>
          <p:nvPr>
            <p:ph idx="1"/>
          </p:nvPr>
        </p:nvSpPr>
        <p:spPr>
          <a:xfrm>
            <a:off x="457200" y="1600200"/>
            <a:ext cx="8386763" cy="4525963"/>
          </a:xfrm>
        </p:spPr>
        <p:txBody>
          <a:bodyPr/>
          <a:lstStyle/>
          <a:p>
            <a:r>
              <a:rPr lang="en-US" altLang="zh-CN" sz="2800" b="1" dirty="0" smtClean="0"/>
              <a:t>Operational risk</a:t>
            </a:r>
            <a:r>
              <a:rPr lang="en-US" altLang="zh-CN" sz="2800" dirty="0" smtClean="0"/>
              <a:t>: The risk of loss resulting from inadequate or failed internal processes, systems or human factors, or from external events </a:t>
            </a:r>
          </a:p>
          <a:p>
            <a:r>
              <a:rPr lang="en-US" altLang="zh-CN" sz="2800" dirty="0" smtClean="0"/>
              <a:t>Operation risk in Citigroup’s global business activities is managed through an overall frameworks. </a:t>
            </a:r>
            <a:endParaRPr lang="en-US" altLang="zh-CN" sz="2400" dirty="0" smtClean="0"/>
          </a:p>
          <a:p>
            <a:pPr marL="914400" lvl="1" indent="-457200">
              <a:buFont typeface="Calibri" pitchFamily="34" charset="0"/>
              <a:buAutoNum type="arabicPeriod"/>
            </a:pPr>
            <a:r>
              <a:rPr lang="en-US" altLang="zh-CN" sz="2400" dirty="0" smtClean="0"/>
              <a:t>Recognized ownership of the risk by the businesses; </a:t>
            </a:r>
          </a:p>
          <a:p>
            <a:pPr marL="914400" lvl="1" indent="-457200">
              <a:buFont typeface="Calibri" pitchFamily="34" charset="0"/>
              <a:buAutoNum type="arabicPeriod"/>
            </a:pPr>
            <a:r>
              <a:rPr lang="en-US" altLang="zh-CN" sz="2400" dirty="0" smtClean="0"/>
              <a:t>Oversight by Citi’s independent risk management;</a:t>
            </a:r>
          </a:p>
          <a:p>
            <a:pPr marL="914400" lvl="1" indent="-457200">
              <a:buFont typeface="Calibri" pitchFamily="34" charset="0"/>
              <a:buAutoNum type="arabicPeriod"/>
            </a:pPr>
            <a:r>
              <a:rPr lang="en-US" altLang="zh-CN" sz="2400" dirty="0" smtClean="0"/>
              <a:t>Independent review by Citi’s Audit and Risk Review (ARR). </a:t>
            </a:r>
          </a:p>
          <a:p>
            <a:endParaRPr lang="en-US" altLang="zh-CN"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altLang="zh-CN" smtClean="0"/>
              <a:t>Framework</a:t>
            </a:r>
          </a:p>
        </p:txBody>
      </p:sp>
      <p:sp>
        <p:nvSpPr>
          <p:cNvPr id="3" name="Content Placeholder 2"/>
          <p:cNvSpPr>
            <a:spLocks noGrp="1"/>
          </p:cNvSpPr>
          <p:nvPr>
            <p:ph idx="1"/>
          </p:nvPr>
        </p:nvSpPr>
        <p:spPr/>
        <p:txBody>
          <a:bodyPr>
            <a:normAutofit/>
          </a:bodyPr>
          <a:lstStyle/>
          <a:p>
            <a:pPr marL="0" indent="0">
              <a:buFont typeface="Arial" charset="0"/>
              <a:buNone/>
            </a:pPr>
            <a:r>
              <a:rPr lang="en-US" altLang="zh-CN" sz="2800" dirty="0" smtClean="0"/>
              <a:t>Each major business segment must implement an operational risk process consistent with the requirements of this framework in the following steps: </a:t>
            </a:r>
          </a:p>
          <a:p>
            <a:pPr marL="0" indent="0">
              <a:buFont typeface="Calibri" pitchFamily="34" charset="0"/>
              <a:buAutoNum type="arabicPeriod"/>
            </a:pPr>
            <a:r>
              <a:rPr lang="en-US" altLang="zh-CN" sz="2400" dirty="0" smtClean="0"/>
              <a:t>identify and assess key operational risks; </a:t>
            </a:r>
          </a:p>
          <a:p>
            <a:pPr marL="0" indent="0">
              <a:buFont typeface="Calibri" pitchFamily="34" charset="0"/>
              <a:buAutoNum type="arabicPeriod"/>
            </a:pPr>
            <a:r>
              <a:rPr lang="en-US" altLang="zh-CN" sz="2400" dirty="0" smtClean="0"/>
              <a:t>establish key risk indicators; </a:t>
            </a:r>
          </a:p>
          <a:p>
            <a:pPr marL="0" indent="0">
              <a:buFont typeface="Calibri" pitchFamily="34" charset="0"/>
              <a:buAutoNum type="arabicPeriod"/>
            </a:pPr>
            <a:r>
              <a:rPr lang="en-US" altLang="zh-CN" sz="2400" dirty="0" smtClean="0"/>
              <a:t>produce a comprehensive operational risk report; and </a:t>
            </a:r>
          </a:p>
          <a:p>
            <a:pPr marL="0" indent="0">
              <a:buFont typeface="Calibri" pitchFamily="34" charset="0"/>
              <a:buAutoNum type="arabicPeriod"/>
            </a:pPr>
            <a:r>
              <a:rPr lang="en-US" altLang="zh-CN" sz="2400" dirty="0" smtClean="0"/>
              <a:t>assure adequate resources to actively improve the operational risk environment and mitigate emerging risks. </a:t>
            </a:r>
          </a:p>
          <a:p>
            <a:pPr marL="0" indent="0"/>
            <a:endParaRPr lang="en-US" altLang="zh-CN"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tLang="zh-CN" smtClean="0"/>
              <a:t>Measurements and Basel II</a:t>
            </a:r>
          </a:p>
        </p:txBody>
      </p:sp>
      <p:sp>
        <p:nvSpPr>
          <p:cNvPr id="120834" name="Content Placeholder 2"/>
          <p:cNvSpPr>
            <a:spLocks noGrp="1"/>
          </p:cNvSpPr>
          <p:nvPr>
            <p:ph idx="1"/>
          </p:nvPr>
        </p:nvSpPr>
        <p:spPr/>
        <p:txBody>
          <a:bodyPr/>
          <a:lstStyle/>
          <a:p>
            <a:r>
              <a:rPr lang="en-US" altLang="zh-CN" sz="2800" dirty="0" smtClean="0"/>
              <a:t>To support advanced capital modeling and management, the businesses are required to </a:t>
            </a:r>
            <a:r>
              <a:rPr lang="en-US" altLang="zh-CN" sz="2800" b="1" dirty="0" smtClean="0"/>
              <a:t>capture relevant operational risk capital information</a:t>
            </a:r>
            <a:r>
              <a:rPr lang="en-US" altLang="zh-CN" sz="2800" dirty="0" smtClean="0"/>
              <a:t>. </a:t>
            </a:r>
          </a:p>
          <a:p>
            <a:r>
              <a:rPr lang="en-US" altLang="zh-CN" sz="2800" dirty="0" smtClean="0"/>
              <a:t>A risk capital model for operational risk has been developed and implemented across the major business segments as a step toward </a:t>
            </a:r>
            <a:r>
              <a:rPr lang="en-US" altLang="zh-CN" sz="2800" b="1" dirty="0" smtClean="0"/>
              <a:t>readiness for Basel II capital calculations</a:t>
            </a:r>
            <a:r>
              <a:rPr lang="en-US" altLang="zh-CN" sz="2800" dirty="0" smtClean="0"/>
              <a:t>. </a:t>
            </a:r>
          </a:p>
          <a:p>
            <a:endParaRPr lang="en-US" altLang="zh-CN"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tLang="zh-CN" smtClean="0"/>
              <a:t>Measurements and Basel II</a:t>
            </a:r>
            <a:endParaRPr lang="en-CA" altLang="zh-CN" smtClean="0"/>
          </a:p>
        </p:txBody>
      </p:sp>
      <p:sp>
        <p:nvSpPr>
          <p:cNvPr id="121858" name="Content Placeholder 2"/>
          <p:cNvSpPr>
            <a:spLocks noGrp="1"/>
          </p:cNvSpPr>
          <p:nvPr>
            <p:ph idx="1"/>
          </p:nvPr>
        </p:nvSpPr>
        <p:spPr/>
        <p:txBody>
          <a:bodyPr/>
          <a:lstStyle/>
          <a:p>
            <a:r>
              <a:rPr lang="en-US" altLang="zh-CN" sz="2800" dirty="0" smtClean="0"/>
              <a:t>The risk capital calculation under Basel II uses a combination of internal and external loss data</a:t>
            </a:r>
            <a:r>
              <a:rPr lang="en-US" altLang="zh-CN" sz="2800" b="1" dirty="0" smtClean="0"/>
              <a:t> </a:t>
            </a:r>
            <a:r>
              <a:rPr lang="en-US" altLang="zh-CN" sz="2800" dirty="0" smtClean="0"/>
              <a:t>to support statistical modeling of capital requirement estimates.</a:t>
            </a:r>
          </a:p>
          <a:p>
            <a:r>
              <a:rPr lang="en-US" altLang="zh-CN" sz="2800" dirty="0" smtClean="0"/>
              <a:t>Then adjusted to reflect qualitative data regarding the operational risk and control environment. </a:t>
            </a:r>
          </a:p>
          <a:p>
            <a:endParaRPr lang="en-CA" altLang="zh-CN"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altLang="zh-CN" smtClean="0"/>
              <a:t>Information Security</a:t>
            </a:r>
          </a:p>
        </p:txBody>
      </p:sp>
      <p:sp>
        <p:nvSpPr>
          <p:cNvPr id="122882" name="Content Placeholder 2"/>
          <p:cNvSpPr>
            <a:spLocks noGrp="1"/>
          </p:cNvSpPr>
          <p:nvPr>
            <p:ph idx="1"/>
          </p:nvPr>
        </p:nvSpPr>
        <p:spPr/>
        <p:txBody>
          <a:bodyPr/>
          <a:lstStyle/>
          <a:p>
            <a:r>
              <a:rPr lang="en-US" altLang="zh-CN" sz="2800" dirty="0" smtClean="0"/>
              <a:t>Information security and the protection of confidential and sensitive customer data</a:t>
            </a:r>
          </a:p>
          <a:p>
            <a:r>
              <a:rPr lang="en-US" altLang="zh-CN" sz="2800" dirty="0" smtClean="0"/>
              <a:t>Citi has implemented an Information Security Program in accordance with the Gramm-Leach-Bliley Act and regulatory guidance. </a:t>
            </a:r>
          </a:p>
          <a:p>
            <a:r>
              <a:rPr lang="en-US" altLang="zh-CN" sz="2800" b="1" dirty="0" smtClean="0"/>
              <a:t>The Information Security Program</a:t>
            </a:r>
            <a:r>
              <a:rPr lang="en-US" altLang="zh-CN" sz="2800" dirty="0" smtClean="0"/>
              <a:t> is reviewed and enhanced periodically to address emerging threats to customers’ information. </a:t>
            </a:r>
          </a:p>
          <a:p>
            <a:endParaRPr lang="en-US" altLang="zh-C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zh-CN" smtClean="0"/>
              <a:t>Consolidated Statement of Income</a:t>
            </a:r>
          </a:p>
        </p:txBody>
      </p:sp>
      <p:pic>
        <p:nvPicPr>
          <p:cNvPr id="25602" name="Content Placeholder 3" descr="Screen Shot 2012-03-06 at 3.25.21 PM.png"/>
          <p:cNvPicPr>
            <a:picLocks noGrp="1" noChangeAspect="1"/>
          </p:cNvPicPr>
          <p:nvPr>
            <p:ph idx="1"/>
          </p:nvPr>
        </p:nvPicPr>
        <p:blipFill>
          <a:blip r:embed="rId2"/>
          <a:srcRect l="-14009" r="-14009"/>
          <a:stretch>
            <a:fillRect/>
          </a:stretch>
        </p:blipFill>
        <p:spPr>
          <a:xfrm>
            <a:off x="-533400" y="1244600"/>
            <a:ext cx="10045700" cy="5524500"/>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123905" name="Title 1"/>
          <p:cNvSpPr>
            <a:spLocks noGrp="1"/>
          </p:cNvSpPr>
          <p:nvPr>
            <p:ph type="ctrTitle"/>
          </p:nvPr>
        </p:nvSpPr>
        <p:spPr/>
        <p:txBody>
          <a:bodyPr/>
          <a:lstStyle/>
          <a:p>
            <a:r>
              <a:rPr lang="en-US" altLang="zh-CN" sz="5400" dirty="0" smtClean="0"/>
              <a:t>Regulatory Risk</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altLang="zh-CN" smtClean="0"/>
              <a:t>Regulatory Risk</a:t>
            </a:r>
            <a:endParaRPr lang="en-CA" altLang="zh-CN" smtClean="0"/>
          </a:p>
        </p:txBody>
      </p:sp>
      <p:sp>
        <p:nvSpPr>
          <p:cNvPr id="3" name="Content Placeholder 2"/>
          <p:cNvSpPr>
            <a:spLocks noGrp="1"/>
          </p:cNvSpPr>
          <p:nvPr>
            <p:ph idx="1"/>
          </p:nvPr>
        </p:nvSpPr>
        <p:spPr/>
        <p:txBody>
          <a:bodyPr>
            <a:normAutofit/>
          </a:bodyPr>
          <a:lstStyle/>
          <a:p>
            <a:pPr marL="514350" indent="-514350">
              <a:lnSpc>
                <a:spcPct val="90000"/>
              </a:lnSpc>
              <a:buFont typeface="Calibri" pitchFamily="34" charset="0"/>
              <a:buAutoNum type="arabicPeriod"/>
            </a:pPr>
            <a:r>
              <a:rPr lang="en-CA" altLang="zh-CN" sz="2400" dirty="0" smtClean="0"/>
              <a:t>Citi faces significant </a:t>
            </a:r>
            <a:r>
              <a:rPr lang="en-CA" altLang="zh-CN" sz="2400" b="1" dirty="0" smtClean="0"/>
              <a:t>regulatory changes </a:t>
            </a:r>
            <a:r>
              <a:rPr lang="en-CA" altLang="zh-CN" sz="2400" dirty="0" smtClean="0"/>
              <a:t>around the world which could negatively impact its businesses.</a:t>
            </a:r>
          </a:p>
          <a:p>
            <a:pPr marL="514350" indent="-514350">
              <a:lnSpc>
                <a:spcPct val="90000"/>
              </a:lnSpc>
              <a:buFont typeface="Calibri" pitchFamily="34" charset="0"/>
              <a:buAutoNum type="arabicPeriod"/>
            </a:pPr>
            <a:endParaRPr lang="en-CA" altLang="zh-CN" sz="2400" b="1" i="1" dirty="0" smtClean="0"/>
          </a:p>
          <a:p>
            <a:pPr marL="514350" indent="-514350">
              <a:lnSpc>
                <a:spcPct val="90000"/>
              </a:lnSpc>
              <a:buFont typeface="Calibri" pitchFamily="34" charset="0"/>
              <a:buAutoNum type="arabicPeriod"/>
            </a:pPr>
            <a:r>
              <a:rPr lang="en-CA" altLang="zh-CN" sz="2400" dirty="0" smtClean="0"/>
              <a:t>The ongoing implementation of </a:t>
            </a:r>
            <a:r>
              <a:rPr lang="en-CA" altLang="zh-CN" sz="2400" b="1" dirty="0" smtClean="0"/>
              <a:t>the Dodd-Frank Act</a:t>
            </a:r>
            <a:r>
              <a:rPr lang="en-CA" altLang="zh-CN" sz="2400" dirty="0" smtClean="0"/>
              <a:t>, as well as international regulatory reforms, continues to create much uncertainty for Citi.</a:t>
            </a:r>
          </a:p>
          <a:p>
            <a:pPr marL="514350" indent="-514350">
              <a:lnSpc>
                <a:spcPct val="90000"/>
              </a:lnSpc>
              <a:buFont typeface="Calibri" pitchFamily="34" charset="0"/>
              <a:buAutoNum type="arabicPeriod"/>
            </a:pPr>
            <a:endParaRPr lang="en-CA" altLang="zh-CN" sz="2400" dirty="0" smtClean="0"/>
          </a:p>
          <a:p>
            <a:pPr marL="514350" indent="-514350">
              <a:lnSpc>
                <a:spcPct val="90000"/>
              </a:lnSpc>
              <a:buFont typeface="Calibri" pitchFamily="34" charset="0"/>
              <a:buAutoNum type="arabicPeriod"/>
            </a:pPr>
            <a:r>
              <a:rPr lang="en-CA" altLang="zh-CN" sz="2400" dirty="0" smtClean="0"/>
              <a:t>Citi’s prospective regulatory capital requirements remain uncertain. Citi will be unable to meet these new standards in the timeframe expected by the market or regulators.</a:t>
            </a:r>
          </a:p>
          <a:p>
            <a:pPr marL="514350" indent="-514350">
              <a:lnSpc>
                <a:spcPct val="90000"/>
              </a:lnSpc>
            </a:pPr>
            <a:endParaRPr lang="en-CA" altLang="zh-CN"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tLang="zh-CN" smtClean="0"/>
              <a:t>Regulatory Risk</a:t>
            </a:r>
            <a:endParaRPr lang="en-CA" altLang="zh-CN" smtClean="0"/>
          </a:p>
        </p:txBody>
      </p:sp>
      <p:sp>
        <p:nvSpPr>
          <p:cNvPr id="3" name="Content Placeholder 2"/>
          <p:cNvSpPr>
            <a:spLocks noGrp="1"/>
          </p:cNvSpPr>
          <p:nvPr>
            <p:ph idx="1"/>
          </p:nvPr>
        </p:nvSpPr>
        <p:spPr/>
        <p:txBody>
          <a:bodyPr>
            <a:normAutofit/>
          </a:bodyPr>
          <a:lstStyle/>
          <a:p>
            <a:pPr marL="457200" indent="-457200">
              <a:buFont typeface="Calibri" pitchFamily="34" charset="0"/>
              <a:buAutoNum type="arabicPeriod" startAt="4"/>
            </a:pPr>
            <a:r>
              <a:rPr lang="en-CA" altLang="zh-CN" sz="2200" dirty="0" smtClean="0"/>
              <a:t>Under the Dodd-Frank Act, </a:t>
            </a:r>
            <a:r>
              <a:rPr lang="en-CA" altLang="zh-CN" sz="2200" b="1" dirty="0" smtClean="0"/>
              <a:t>changes in regulation of derivatives </a:t>
            </a:r>
            <a:r>
              <a:rPr lang="en-CA" altLang="zh-CN" sz="2200" dirty="0" smtClean="0"/>
              <a:t>will require significant and costly restructuring of Citi’s derivatives businesses in order to meet the new market structures.</a:t>
            </a:r>
          </a:p>
          <a:p>
            <a:pPr marL="457200" indent="-457200">
              <a:buFont typeface="Calibri" pitchFamily="34" charset="0"/>
              <a:buAutoNum type="arabicPeriod" startAt="4"/>
            </a:pPr>
            <a:endParaRPr lang="en-CA" altLang="zh-CN" sz="2200" dirty="0" smtClean="0"/>
          </a:p>
          <a:p>
            <a:pPr marL="457200" indent="-457200">
              <a:buFont typeface="Calibri" pitchFamily="34" charset="0"/>
              <a:buAutoNum type="arabicPeriod" startAt="4"/>
            </a:pPr>
            <a:r>
              <a:rPr lang="en-CA" altLang="zh-CN" sz="2200" dirty="0" smtClean="0"/>
              <a:t>The establishment of </a:t>
            </a:r>
            <a:r>
              <a:rPr lang="en-CA" altLang="zh-CN" sz="2200" b="1" dirty="0" smtClean="0"/>
              <a:t>the new Consumer Financial Protection Bureau </a:t>
            </a:r>
            <a:r>
              <a:rPr lang="en-CA" altLang="zh-CN" sz="2200" dirty="0" smtClean="0"/>
              <a:t>could affect Citi’s operations with respect to a number of its U.S. Consumer businesses and increase its costs.</a:t>
            </a:r>
          </a:p>
          <a:p>
            <a:pPr marL="457200" indent="-457200">
              <a:buFont typeface="Calibri" pitchFamily="34" charset="0"/>
              <a:buAutoNum type="arabicPeriod" startAt="4"/>
            </a:pPr>
            <a:endParaRPr lang="en-CA" altLang="zh-CN" sz="2200" dirty="0" smtClean="0"/>
          </a:p>
          <a:p>
            <a:pPr marL="457200" indent="-457200">
              <a:buFont typeface="Calibri" pitchFamily="34" charset="0"/>
              <a:buAutoNum type="arabicPeriod" startAt="4"/>
            </a:pPr>
            <a:r>
              <a:rPr lang="en-CA" altLang="zh-CN" sz="2200" dirty="0" smtClean="0"/>
              <a:t>Citi could be harmed competitively if it is unable to hire or retain highly qualified employees.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126977" name="Title 1"/>
          <p:cNvSpPr>
            <a:spLocks noGrp="1"/>
          </p:cNvSpPr>
          <p:nvPr>
            <p:ph type="title"/>
          </p:nvPr>
        </p:nvSpPr>
        <p:spPr>
          <a:xfrm>
            <a:off x="635000" y="2335213"/>
            <a:ext cx="8229600" cy="1143000"/>
          </a:xfrm>
        </p:spPr>
        <p:txBody>
          <a:bodyPr/>
          <a:lstStyle/>
          <a:p>
            <a:r>
              <a:rPr lang="en-US" altLang="zh-CN" sz="4800" dirty="0" smtClean="0"/>
              <a:t>Country and Cross-Border Risk</a:t>
            </a:r>
            <a:endParaRPr lang="en-CA" altLang="zh-CN" sz="48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tLang="zh-CN" smtClean="0"/>
              <a:t>Country Risk</a:t>
            </a:r>
          </a:p>
        </p:txBody>
      </p:sp>
      <p:sp>
        <p:nvSpPr>
          <p:cNvPr id="4" name="Content Placeholder 3"/>
          <p:cNvSpPr>
            <a:spLocks noGrp="1"/>
          </p:cNvSpPr>
          <p:nvPr>
            <p:ph idx="1"/>
          </p:nvPr>
        </p:nvSpPr>
        <p:spPr/>
        <p:txBody>
          <a:bodyPr rtlCol="0">
            <a:normAutofit fontScale="92500"/>
          </a:bodyPr>
          <a:lstStyle/>
          <a:p>
            <a:pPr fontAlgn="auto">
              <a:spcAft>
                <a:spcPts val="0"/>
              </a:spcAft>
              <a:buFont typeface="Arial"/>
              <a:buChar char="•"/>
              <a:defRPr/>
            </a:pPr>
            <a:r>
              <a:rPr lang="en-US" sz="3000" b="1" dirty="0" smtClean="0"/>
              <a:t>Country Risk</a:t>
            </a:r>
            <a:r>
              <a:rPr lang="en-US" sz="3000" dirty="0" smtClean="0"/>
              <a:t>: an event in a country will impair the value of Citi’s franchise or will adversely affect the ability of obligors within that country to honor their obligations to Citi, including</a:t>
            </a:r>
          </a:p>
          <a:p>
            <a:pPr lvl="2" fontAlgn="auto">
              <a:spcAft>
                <a:spcPts val="0"/>
              </a:spcAft>
              <a:buFont typeface="Courier New" pitchFamily="49" charset="0"/>
              <a:buChar char="o"/>
              <a:defRPr/>
            </a:pPr>
            <a:r>
              <a:rPr lang="en-US" sz="2800" dirty="0" smtClean="0"/>
              <a:t>sovereign </a:t>
            </a:r>
            <a:r>
              <a:rPr lang="en-US" sz="2800" dirty="0"/>
              <a:t>defaults, banking </a:t>
            </a:r>
            <a:r>
              <a:rPr lang="en-US" sz="2800" dirty="0" smtClean="0"/>
              <a:t>crises</a:t>
            </a:r>
            <a:r>
              <a:rPr lang="en-US" sz="2800" dirty="0"/>
              <a:t>, currency </a:t>
            </a:r>
            <a:r>
              <a:rPr lang="en-US" sz="2800" dirty="0" smtClean="0"/>
              <a:t>crises or </a:t>
            </a:r>
            <a:r>
              <a:rPr lang="en-US" sz="2800" dirty="0"/>
              <a:t>political </a:t>
            </a:r>
            <a:r>
              <a:rPr lang="en-US" sz="2800" dirty="0" smtClean="0"/>
              <a:t>events</a:t>
            </a:r>
          </a:p>
          <a:p>
            <a:pPr fontAlgn="auto">
              <a:spcAft>
                <a:spcPts val="0"/>
              </a:spcAft>
              <a:buFont typeface="Arial"/>
              <a:buChar char="•"/>
              <a:defRPr/>
            </a:pPr>
            <a:r>
              <a:rPr lang="en-US" sz="3000" dirty="0"/>
              <a:t>C</a:t>
            </a:r>
            <a:r>
              <a:rPr lang="en-US" sz="3000" dirty="0" smtClean="0"/>
              <a:t>ountry </a:t>
            </a:r>
            <a:r>
              <a:rPr lang="en-US" sz="3000" dirty="0"/>
              <a:t>risk management framework </a:t>
            </a:r>
            <a:r>
              <a:rPr lang="en-US" sz="3000" dirty="0" smtClean="0"/>
              <a:t>includes country </a:t>
            </a:r>
            <a:r>
              <a:rPr lang="en-US" sz="3000" dirty="0"/>
              <a:t>risk rating models, scenario planning and stress testing, internal watch lists, country risk capital limits, and the Country Risk Committee process.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CA" altLang="zh-CN" smtClean="0"/>
              <a:t>GIIPS and France</a:t>
            </a:r>
          </a:p>
        </p:txBody>
      </p:sp>
      <p:sp>
        <p:nvSpPr>
          <p:cNvPr id="129026" name="Content Placeholder 2"/>
          <p:cNvSpPr>
            <a:spLocks noGrp="1"/>
          </p:cNvSpPr>
          <p:nvPr>
            <p:ph idx="1"/>
          </p:nvPr>
        </p:nvSpPr>
        <p:spPr/>
        <p:txBody>
          <a:bodyPr/>
          <a:lstStyle/>
          <a:p>
            <a:r>
              <a:rPr lang="en-CA" altLang="zh-CN" sz="2800" smtClean="0"/>
              <a:t>Several European countries, including Greece, Ireland, Italy, Portugal, Spain (GIIPS) and France, have been the subject of credit deterioration due to weaknesses in their economic and fiscal situations.</a:t>
            </a:r>
          </a:p>
          <a:p>
            <a:pPr lvl="1"/>
            <a:r>
              <a:rPr lang="en-CA" altLang="zh-CN" sz="2400" smtClean="0"/>
              <a:t>As of December 31, 2011, Citi’s net current funded exposure to the GIIPS sovereigns, financial institutions and corporations was $7.7 billion.</a:t>
            </a:r>
          </a:p>
          <a:p>
            <a:pPr lvl="1"/>
            <a:r>
              <a:rPr lang="en-CA" altLang="zh-CN" sz="2400" smtClean="0"/>
              <a:t>Citi’s net current funded exposure to the French sovereign, financial institutions and corporations was $1.9 billion.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tLang="zh-CN" smtClean="0"/>
              <a:t>Cross-Border Risk</a:t>
            </a:r>
          </a:p>
        </p:txBody>
      </p:sp>
      <p:sp>
        <p:nvSpPr>
          <p:cNvPr id="3" name="Content Placeholder 2"/>
          <p:cNvSpPr>
            <a:spLocks noGrp="1"/>
          </p:cNvSpPr>
          <p:nvPr>
            <p:ph idx="1"/>
          </p:nvPr>
        </p:nvSpPr>
        <p:spPr/>
        <p:txBody>
          <a:bodyPr>
            <a:normAutofit/>
          </a:bodyPr>
          <a:lstStyle/>
          <a:p>
            <a:pPr>
              <a:lnSpc>
                <a:spcPct val="80000"/>
              </a:lnSpc>
            </a:pPr>
            <a:r>
              <a:rPr lang="en-US" altLang="zh-CN" sz="2700" b="1" dirty="0" smtClean="0"/>
              <a:t>Cross-Border Risk</a:t>
            </a:r>
            <a:r>
              <a:rPr lang="en-US" altLang="zh-CN" sz="2700" dirty="0" smtClean="0"/>
              <a:t>: risk that actions taken by a non-U.S. government may prevent the conversion of local currency into non-local currency and/or the transfer of funds outside the country, among other risks, thereby impacting the ability of Citigroup and its customers to transact business across borders</a:t>
            </a:r>
          </a:p>
          <a:p>
            <a:pPr lvl="1">
              <a:lnSpc>
                <a:spcPct val="80000"/>
              </a:lnSpc>
            </a:pPr>
            <a:r>
              <a:rPr lang="en-US" altLang="zh-CN" sz="2400" dirty="0" smtClean="0"/>
              <a:t>Examples: actions taken by foreign governments such as exchange controls and restrictions on the remittance of funds </a:t>
            </a:r>
          </a:p>
          <a:p>
            <a:pPr>
              <a:lnSpc>
                <a:spcPct val="80000"/>
              </a:lnSpc>
            </a:pPr>
            <a:r>
              <a:rPr lang="en-US" altLang="zh-CN" sz="2700" dirty="0" smtClean="0"/>
              <a:t> These actions might </a:t>
            </a:r>
            <a:r>
              <a:rPr lang="en-US" altLang="zh-CN" sz="2700" b="1" dirty="0" smtClean="0"/>
              <a:t>restrict the transfer of funds </a:t>
            </a:r>
            <a:r>
              <a:rPr lang="en-US" altLang="zh-CN" sz="2700" dirty="0" smtClean="0"/>
              <a:t>or the ability of Citigroup to obtain payment from customers on their contractual obligations </a:t>
            </a:r>
          </a:p>
          <a:p>
            <a:pPr>
              <a:lnSpc>
                <a:spcPct val="80000"/>
              </a:lnSpc>
            </a:pPr>
            <a:endParaRPr lang="en-US" altLang="zh-CN" sz="2700" dirty="0" smtClean="0"/>
          </a:p>
          <a:p>
            <a:pPr>
              <a:lnSpc>
                <a:spcPct val="80000"/>
              </a:lnSpc>
            </a:pPr>
            <a:endParaRPr lang="en-US" altLang="zh-CN" sz="27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altLang="zh-CN" smtClean="0"/>
              <a:t>Cross-Border Risk</a:t>
            </a:r>
          </a:p>
        </p:txBody>
      </p:sp>
      <p:sp>
        <p:nvSpPr>
          <p:cNvPr id="131074" name="Content Placeholder 2"/>
          <p:cNvSpPr>
            <a:spLocks noGrp="1"/>
          </p:cNvSpPr>
          <p:nvPr>
            <p:ph idx="1"/>
          </p:nvPr>
        </p:nvSpPr>
        <p:spPr/>
        <p:txBody>
          <a:bodyPr/>
          <a:lstStyle/>
          <a:p>
            <a:r>
              <a:rPr lang="en-US" altLang="zh-CN" sz="2600" smtClean="0"/>
              <a:t>Management oversight of cross-border risk is performed through a formal review process that includes annual setting of cross-border limits and ongoing monitoring of cross-border exposures, as well as monitoring of economic conditions globally.</a:t>
            </a:r>
          </a:p>
          <a:p>
            <a:r>
              <a:rPr lang="en-US" altLang="zh-CN" sz="2600" smtClean="0"/>
              <a:t>Under Federal Financial Institutions Examination Council (FFIEC) regulatory guidelines, total reported cross-border outstandings include cross- border claims on third parties, as well as investments in and funding of local franchises. </a:t>
            </a:r>
          </a:p>
          <a:p>
            <a:endParaRPr lang="en-US" altLang="zh-CN" smtClean="0"/>
          </a:p>
          <a:p>
            <a:endParaRPr lang="en-US" altLang="zh-CN"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altLang="zh-CN" smtClean="0"/>
              <a:t>Cross-Border Risk</a:t>
            </a:r>
          </a:p>
        </p:txBody>
      </p:sp>
      <p:sp>
        <p:nvSpPr>
          <p:cNvPr id="132098" name="TextBox 6"/>
          <p:cNvSpPr txBox="1">
            <a:spLocks noChangeArrowheads="1"/>
          </p:cNvSpPr>
          <p:nvPr/>
        </p:nvSpPr>
        <p:spPr bwMode="auto">
          <a:xfrm>
            <a:off x="457200" y="1417638"/>
            <a:ext cx="8229600" cy="830262"/>
          </a:xfrm>
          <a:prstGeom prst="rect">
            <a:avLst/>
          </a:prstGeom>
          <a:noFill/>
          <a:ln w="9525">
            <a:noFill/>
            <a:miter lim="800000"/>
            <a:headEnd/>
            <a:tailEnd/>
          </a:ln>
        </p:spPr>
        <p:txBody>
          <a:bodyPr>
            <a:spAutoFit/>
          </a:bodyPr>
          <a:lstStyle/>
          <a:p>
            <a:r>
              <a:rPr lang="en-US" altLang="zh-CN" sz="2400">
                <a:latin typeface="Calibri" pitchFamily="34" charset="0"/>
              </a:rPr>
              <a:t>Citigroup‘s total cross-border outstandings, as defined by FFIEC guidelines, exceeded 0.75% of total Citigroup assets : </a:t>
            </a:r>
          </a:p>
        </p:txBody>
      </p:sp>
      <p:pic>
        <p:nvPicPr>
          <p:cNvPr id="132099" name="Content Placeholder 3" descr="Screen Shot 2012-03-06 at 2.09.40 PM.png"/>
          <p:cNvPicPr>
            <a:picLocks noGrp="1" noChangeAspect="1"/>
          </p:cNvPicPr>
          <p:nvPr>
            <p:ph idx="1"/>
          </p:nvPr>
        </p:nvPicPr>
        <p:blipFill>
          <a:blip r:embed="rId2"/>
          <a:srcRect t="-24355" b="-24355"/>
          <a:stretch>
            <a:fillRect/>
          </a:stretch>
        </p:blipFill>
        <p:spPr>
          <a:xfrm>
            <a:off x="228600" y="1417638"/>
            <a:ext cx="8686800" cy="6196012"/>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133121" name="Title 1"/>
          <p:cNvSpPr>
            <a:spLocks noGrp="1"/>
          </p:cNvSpPr>
          <p:nvPr>
            <p:ph type="title"/>
          </p:nvPr>
        </p:nvSpPr>
        <p:spPr>
          <a:xfrm>
            <a:off x="608013" y="2608263"/>
            <a:ext cx="8229600" cy="1143000"/>
          </a:xfrm>
        </p:spPr>
        <p:txBody>
          <a:bodyPr/>
          <a:lstStyle/>
          <a:p>
            <a:r>
              <a:rPr lang="en-US" altLang="zh-CN" sz="5400" dirty="0" smtClean="0"/>
              <a:t>Derivative Activities</a:t>
            </a:r>
            <a:endParaRPr lang="en-CA" altLang="zh-CN" sz="5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6037</Words>
  <Application>Microsoft Office PowerPoint</Application>
  <PresentationFormat>On-screen Show (4:3)</PresentationFormat>
  <Paragraphs>581</Paragraphs>
  <Slides>120</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Office Theme</vt:lpstr>
      <vt:lpstr>Microsoft Excel 97-2003 Worksheet</vt:lpstr>
      <vt:lpstr>Worksheet</vt:lpstr>
      <vt:lpstr>Present by: Yongrui Cheng, Rickie Wang,               Megan Yao,  Andy Ho </vt:lpstr>
      <vt:lpstr>Agenda</vt:lpstr>
      <vt:lpstr>Company Overview</vt:lpstr>
      <vt:lpstr>Citigroup’s History</vt:lpstr>
      <vt:lpstr>2011 INDUSTRY COMPETITORS  JPMORGAN CHASE &amp; CO (JPM)           Goldman Sachs Group (GS) Credit Suisse Group (CS)          Wells Fargo (WFC)         Bank of America (BAC)</vt:lpstr>
      <vt:lpstr>PowerPoint Presentation</vt:lpstr>
      <vt:lpstr>PowerPoint Presentation</vt:lpstr>
      <vt:lpstr>PowerPoint Presentation</vt:lpstr>
      <vt:lpstr>Consolidated Statement of Income</vt:lpstr>
      <vt:lpstr>Income Statement Cont.</vt:lpstr>
      <vt:lpstr>Citigroup Segmented Income Statement</vt:lpstr>
      <vt:lpstr>Consolidated Balance Sheet</vt:lpstr>
      <vt:lpstr>Balance Sheet Cont.</vt:lpstr>
      <vt:lpstr>Consolidated Statement of CF</vt:lpstr>
      <vt:lpstr>CF Cont.</vt:lpstr>
      <vt:lpstr>Financial Summary</vt:lpstr>
      <vt:lpstr>Basel II</vt:lpstr>
      <vt:lpstr>Basel III</vt:lpstr>
      <vt:lpstr>Regulatory Requirements</vt:lpstr>
      <vt:lpstr>Capital Requirements</vt:lpstr>
      <vt:lpstr>Citigroup Capital Ratios</vt:lpstr>
      <vt:lpstr>Components of Capital Under Regulatory Guidelines </vt:lpstr>
      <vt:lpstr>Subsidiary Capital Requirements</vt:lpstr>
      <vt:lpstr>Citibank, N.A. Capital Tiers and Capital Ratios Under Regulatory Guidelines  </vt:lpstr>
      <vt:lpstr>Citi’s revenue and net income</vt:lpstr>
      <vt:lpstr>10 Year Stock Price of Citi</vt:lpstr>
      <vt:lpstr>Troubled Asset Relief Program (TARP)</vt:lpstr>
      <vt:lpstr>Troubled Asset Relief Program (TARP)</vt:lpstr>
      <vt:lpstr>Risk Management—Overview</vt:lpstr>
      <vt:lpstr>Risk Factors</vt:lpstr>
      <vt:lpstr>Market Risk</vt:lpstr>
      <vt:lpstr>Market and Economic Risk</vt:lpstr>
      <vt:lpstr>Market Risk</vt:lpstr>
      <vt:lpstr>Non-Trading Portfolios Interest Rate Risk </vt:lpstr>
      <vt:lpstr>NIM</vt:lpstr>
      <vt:lpstr>NIR &amp; NIM</vt:lpstr>
      <vt:lpstr>Interest Rate-Assets</vt:lpstr>
      <vt:lpstr>Interest Rate-Liability, Equity &amp; NIR</vt:lpstr>
      <vt:lpstr>Changes in Interest Revenue</vt:lpstr>
      <vt:lpstr>Changes in Interest Expense &amp; NIR</vt:lpstr>
      <vt:lpstr>Interest Rate Risk Measurement</vt:lpstr>
      <vt:lpstr>IRE for Non-trading portfolios</vt:lpstr>
      <vt:lpstr>IRE--Risk to NIR</vt:lpstr>
      <vt:lpstr>Mitigation and Hedging of Risk</vt:lpstr>
      <vt:lpstr>Trading Portfolio</vt:lpstr>
      <vt:lpstr>Price Risk Measurement</vt:lpstr>
      <vt:lpstr>VAR</vt:lpstr>
      <vt:lpstr>Total Daily Trading Revenue(Loss)</vt:lpstr>
      <vt:lpstr>Citi’s total trading and CVA VAR as of December 31, 2011 and 2010</vt:lpstr>
      <vt:lpstr>VaR</vt:lpstr>
      <vt:lpstr>PowerPoint Presentation</vt:lpstr>
      <vt:lpstr>Liquidity Risk</vt:lpstr>
      <vt:lpstr>Funding and Liquidity </vt:lpstr>
      <vt:lpstr>Funding and Liquidity</vt:lpstr>
      <vt:lpstr>Sources of Funding</vt:lpstr>
      <vt:lpstr>Aggregate Liquidity Resources</vt:lpstr>
      <vt:lpstr>Deposits</vt:lpstr>
      <vt:lpstr>Long-term Debt</vt:lpstr>
      <vt:lpstr>Short-term Borrowings</vt:lpstr>
      <vt:lpstr>Liquidity Risk Management</vt:lpstr>
      <vt:lpstr>Measures of Liquidity</vt:lpstr>
      <vt:lpstr>Liquidity Measurements</vt:lpstr>
      <vt:lpstr>Stress Testing</vt:lpstr>
      <vt:lpstr>Credit Ratings</vt:lpstr>
      <vt:lpstr>Ratings Downgrades</vt:lpstr>
      <vt:lpstr>Impact of Downgrading</vt:lpstr>
      <vt:lpstr>Contingency Funding Plans &amp; Mitigation</vt:lpstr>
      <vt:lpstr>Credit Risk</vt:lpstr>
      <vt:lpstr>PowerPoint Presentation</vt:lpstr>
      <vt:lpstr>Loan and Credit Overview</vt:lpstr>
      <vt:lpstr>Loan Outstanding- Consumer Loans</vt:lpstr>
      <vt:lpstr> Loan Outstanding – Corporate Loans </vt:lpstr>
      <vt:lpstr>Loan Outstanding</vt:lpstr>
      <vt:lpstr>Allowance of losses as a % of total loans</vt:lpstr>
      <vt:lpstr>Non-Accrual Loans</vt:lpstr>
      <vt:lpstr>Non-Accrual Loans</vt:lpstr>
      <vt:lpstr>U.S. Consumer Mortgage Loans </vt:lpstr>
      <vt:lpstr>U.S. Consumer Mortgage Loans </vt:lpstr>
      <vt:lpstr>U.S. Consumer Mortgage Loans </vt:lpstr>
      <vt:lpstr>U.S. Consumer Mortgage Loans </vt:lpstr>
      <vt:lpstr>North America Cards</vt:lpstr>
      <vt:lpstr>North America Cards</vt:lpstr>
      <vt:lpstr>North America Cards</vt:lpstr>
      <vt:lpstr>Operational Risk</vt:lpstr>
      <vt:lpstr>Operational Risk</vt:lpstr>
      <vt:lpstr>Framework</vt:lpstr>
      <vt:lpstr>Measurements and Basel II</vt:lpstr>
      <vt:lpstr>Measurements and Basel II</vt:lpstr>
      <vt:lpstr>Information Security</vt:lpstr>
      <vt:lpstr>Regulatory Risk</vt:lpstr>
      <vt:lpstr>Regulatory Risk</vt:lpstr>
      <vt:lpstr>Regulatory Risk</vt:lpstr>
      <vt:lpstr>Country and Cross-Border Risk</vt:lpstr>
      <vt:lpstr>Country Risk</vt:lpstr>
      <vt:lpstr>GIIPS and France</vt:lpstr>
      <vt:lpstr>Cross-Border Risk</vt:lpstr>
      <vt:lpstr>Cross-Border Risk</vt:lpstr>
      <vt:lpstr>Cross-Border Risk</vt:lpstr>
      <vt:lpstr>Derivative Activities</vt:lpstr>
      <vt:lpstr>Derivative Activities</vt:lpstr>
      <vt:lpstr>Hedging</vt:lpstr>
      <vt:lpstr>Derivative Activities</vt:lpstr>
      <vt:lpstr>PowerPoint Presentation</vt:lpstr>
      <vt:lpstr>Fair Valuation Adjustments for Derivatives</vt:lpstr>
      <vt:lpstr>Fair Value Measurement </vt:lpstr>
      <vt:lpstr>Credit Valuation Adjustments (CVA) </vt:lpstr>
      <vt:lpstr>Fair Value Hedges</vt:lpstr>
      <vt:lpstr>Cash Flow Hedges</vt:lpstr>
      <vt:lpstr>Credit Derivatives</vt:lpstr>
      <vt:lpstr>Credit Derivatives</vt:lpstr>
      <vt:lpstr>Credit Derivative</vt:lpstr>
      <vt:lpstr> Credit Derivatives </vt:lpstr>
      <vt:lpstr>The following tables summarize the key characteristics of Citi’s credit derivatives portfolio by counterparty and derivative form as of December 31, 2011</vt:lpstr>
      <vt:lpstr>PowerPoint Presentation</vt:lpstr>
      <vt:lpstr>Securitizations</vt:lpstr>
      <vt:lpstr>Securitizations</vt:lpstr>
      <vt:lpstr>Securitizations</vt:lpstr>
      <vt:lpstr>Securitizations</vt:lpstr>
      <vt:lpstr>Securitizations</vt:lpstr>
      <vt:lpstr>PowerPoint Presentation</vt:lpstr>
    </vt:vector>
  </TitlesOfParts>
  <Company>Simon Fraser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Risk</dc:title>
  <dc:creator>Andy Ho</dc:creator>
  <cp:lastModifiedBy>gp</cp:lastModifiedBy>
  <cp:revision>118</cp:revision>
  <dcterms:created xsi:type="dcterms:W3CDTF">2012-02-18T22:14:24Z</dcterms:created>
  <dcterms:modified xsi:type="dcterms:W3CDTF">2012-03-16T19:42:10Z</dcterms:modified>
</cp:coreProperties>
</file>