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slides/slide98.xml" ContentType="application/vnd.openxmlformats-officedocument.presentationml.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0" r:id="rId1"/>
  </p:sldMasterIdLst>
  <p:notesMasterIdLst>
    <p:notesMasterId r:id="rId113"/>
  </p:notesMasterIdLst>
  <p:sldIdLst>
    <p:sldId id="257" r:id="rId2"/>
    <p:sldId id="258" r:id="rId3"/>
    <p:sldId id="259" r:id="rId4"/>
    <p:sldId id="260" r:id="rId5"/>
    <p:sldId id="261" r:id="rId6"/>
    <p:sldId id="382" r:id="rId7"/>
    <p:sldId id="272" r:id="rId8"/>
    <p:sldId id="383" r:id="rId9"/>
    <p:sldId id="473" r:id="rId10"/>
    <p:sldId id="453" r:id="rId11"/>
    <p:sldId id="477" r:id="rId12"/>
    <p:sldId id="455" r:id="rId13"/>
    <p:sldId id="478" r:id="rId14"/>
    <p:sldId id="457" r:id="rId15"/>
    <p:sldId id="458" r:id="rId16"/>
    <p:sldId id="459" r:id="rId17"/>
    <p:sldId id="474" r:id="rId18"/>
    <p:sldId id="461" r:id="rId19"/>
    <p:sldId id="462" r:id="rId20"/>
    <p:sldId id="463" r:id="rId21"/>
    <p:sldId id="479" r:id="rId22"/>
    <p:sldId id="467" r:id="rId23"/>
    <p:sldId id="469" r:id="rId24"/>
    <p:sldId id="283" r:id="rId25"/>
    <p:sldId id="284" r:id="rId26"/>
    <p:sldId id="389" r:id="rId27"/>
    <p:sldId id="390" r:id="rId28"/>
    <p:sldId id="288" r:id="rId29"/>
    <p:sldId id="289" r:id="rId30"/>
    <p:sldId id="391" r:id="rId31"/>
    <p:sldId id="445" r:id="rId32"/>
    <p:sldId id="316" r:id="rId33"/>
    <p:sldId id="317" r:id="rId34"/>
    <p:sldId id="318" r:id="rId35"/>
    <p:sldId id="319" r:id="rId36"/>
    <p:sldId id="320" r:id="rId37"/>
    <p:sldId id="321" r:id="rId38"/>
    <p:sldId id="322" r:id="rId39"/>
    <p:sldId id="323" r:id="rId40"/>
    <p:sldId id="324" r:id="rId41"/>
    <p:sldId id="325" r:id="rId42"/>
    <p:sldId id="326" r:id="rId43"/>
    <p:sldId id="446" r:id="rId44"/>
    <p:sldId id="328" r:id="rId45"/>
    <p:sldId id="448" r:id="rId46"/>
    <p:sldId id="330" r:id="rId47"/>
    <p:sldId id="331" r:id="rId48"/>
    <p:sldId id="332" r:id="rId49"/>
    <p:sldId id="333" r:id="rId50"/>
    <p:sldId id="334" r:id="rId51"/>
    <p:sldId id="335" r:id="rId52"/>
    <p:sldId id="404" r:id="rId53"/>
    <p:sldId id="408" r:id="rId54"/>
    <p:sldId id="409" r:id="rId55"/>
    <p:sldId id="411" r:id="rId56"/>
    <p:sldId id="412" r:id="rId57"/>
    <p:sldId id="413" r:id="rId58"/>
    <p:sldId id="414" r:id="rId59"/>
    <p:sldId id="415" r:id="rId60"/>
    <p:sldId id="422"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 id="357" r:id="rId82"/>
    <p:sldId id="358" r:id="rId83"/>
    <p:sldId id="359" r:id="rId84"/>
    <p:sldId id="360" r:id="rId85"/>
    <p:sldId id="361" r:id="rId86"/>
    <p:sldId id="362" r:id="rId87"/>
    <p:sldId id="363" r:id="rId88"/>
    <p:sldId id="392" r:id="rId89"/>
    <p:sldId id="393" r:id="rId90"/>
    <p:sldId id="394" r:id="rId91"/>
    <p:sldId id="395" r:id="rId92"/>
    <p:sldId id="397" r:id="rId93"/>
    <p:sldId id="398" r:id="rId94"/>
    <p:sldId id="399" r:id="rId95"/>
    <p:sldId id="400" r:id="rId96"/>
    <p:sldId id="401" r:id="rId97"/>
    <p:sldId id="402" r:id="rId98"/>
    <p:sldId id="403" r:id="rId99"/>
    <p:sldId id="293" r:id="rId100"/>
    <p:sldId id="425" r:id="rId101"/>
    <p:sldId id="295" r:id="rId102"/>
    <p:sldId id="300" r:id="rId103"/>
    <p:sldId id="430" r:id="rId104"/>
    <p:sldId id="436" r:id="rId105"/>
    <p:sldId id="441" r:id="rId106"/>
    <p:sldId id="439" r:id="rId107"/>
    <p:sldId id="442" r:id="rId108"/>
    <p:sldId id="298" r:id="rId109"/>
    <p:sldId id="444" r:id="rId110"/>
    <p:sldId id="299" r:id="rId111"/>
    <p:sldId id="480" r:id="rId112"/>
  </p:sldIdLst>
  <p:sldSz cx="9144000" cy="6858000" type="screen4x3"/>
  <p:notesSz cx="6858000" cy="9144000"/>
  <p:defaultTextStyle>
    <a:defPPr>
      <a:defRPr lang="en-US"/>
    </a:defPPr>
    <a:lvl1pPr algn="l" rtl="0" fontAlgn="base">
      <a:spcBef>
        <a:spcPct val="0"/>
      </a:spcBef>
      <a:spcAft>
        <a:spcPct val="0"/>
      </a:spcAft>
      <a:defRPr kumimoji="1" kern="1200">
        <a:solidFill>
          <a:schemeClr val="tx1"/>
        </a:solidFill>
        <a:latin typeface="Arial" pitchFamily="34" charset="0"/>
        <a:ea typeface="PMingLiU"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PMingLiU"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PMingLiU"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PMingLiU"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PMingLiU" pitchFamily="18" charset="-120"/>
        <a:cs typeface="+mn-cs"/>
      </a:defRPr>
    </a:lvl5pPr>
    <a:lvl6pPr marL="2286000" algn="l" defTabSz="914400" rtl="0" eaLnBrk="1" latinLnBrk="0" hangingPunct="1">
      <a:defRPr kumimoji="1" kern="1200">
        <a:solidFill>
          <a:schemeClr val="tx1"/>
        </a:solidFill>
        <a:latin typeface="Arial" pitchFamily="34" charset="0"/>
        <a:ea typeface="PMingLiU" pitchFamily="18" charset="-120"/>
        <a:cs typeface="+mn-cs"/>
      </a:defRPr>
    </a:lvl6pPr>
    <a:lvl7pPr marL="2743200" algn="l" defTabSz="914400" rtl="0" eaLnBrk="1" latinLnBrk="0" hangingPunct="1">
      <a:defRPr kumimoji="1" kern="1200">
        <a:solidFill>
          <a:schemeClr val="tx1"/>
        </a:solidFill>
        <a:latin typeface="Arial" pitchFamily="34" charset="0"/>
        <a:ea typeface="PMingLiU" pitchFamily="18" charset="-120"/>
        <a:cs typeface="+mn-cs"/>
      </a:defRPr>
    </a:lvl7pPr>
    <a:lvl8pPr marL="3200400" algn="l" defTabSz="914400" rtl="0" eaLnBrk="1" latinLnBrk="0" hangingPunct="1">
      <a:defRPr kumimoji="1" kern="1200">
        <a:solidFill>
          <a:schemeClr val="tx1"/>
        </a:solidFill>
        <a:latin typeface="Arial" pitchFamily="34" charset="0"/>
        <a:ea typeface="PMingLiU" pitchFamily="18" charset="-120"/>
        <a:cs typeface="+mn-cs"/>
      </a:defRPr>
    </a:lvl8pPr>
    <a:lvl9pPr marL="3657600" algn="l" defTabSz="914400" rtl="0" eaLnBrk="1" latinLnBrk="0" hangingPunct="1">
      <a:defRPr kumimoji="1" kern="1200">
        <a:solidFill>
          <a:schemeClr val="tx1"/>
        </a:solidFill>
        <a:latin typeface="Arial" pitchFamily="34" charset="0"/>
        <a:ea typeface="PMingLiU"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66" autoAdjust="0"/>
    <p:restoredTop sz="94043" autoAdjust="0"/>
  </p:normalViewPr>
  <p:slideViewPr>
    <p:cSldViewPr>
      <p:cViewPr>
        <p:scale>
          <a:sx n="95" d="100"/>
          <a:sy n="95" d="100"/>
        </p:scale>
        <p:origin x="930" y="109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lang="en-CA"/>
            </a:pPr>
            <a:r>
              <a:rPr lang="en-US" dirty="0"/>
              <a:t>RBC</a:t>
            </a:r>
            <a:r>
              <a:rPr lang="en-US" baseline="0" dirty="0"/>
              <a:t> </a:t>
            </a:r>
            <a:r>
              <a:rPr lang="en-US" dirty="0"/>
              <a:t>Revenue Composition, FY 2010</a:t>
            </a:r>
          </a:p>
        </c:rich>
      </c:tx>
    </c:title>
    <c:plotArea>
      <c:layout/>
      <c:pieChart>
        <c:varyColors val="1"/>
        <c:ser>
          <c:idx val="0"/>
          <c:order val="0"/>
          <c:tx>
            <c:strRef>
              <c:f>Sheet1!$A$20</c:f>
              <c:strCache>
                <c:ptCount val="1"/>
                <c:pt idx="0">
                  <c:v>Revenue</c:v>
                </c:pt>
              </c:strCache>
            </c:strRef>
          </c:tx>
          <c:cat>
            <c:strRef>
              <c:f>Sheet1!$B$19:$F$19</c:f>
              <c:strCache>
                <c:ptCount val="5"/>
                <c:pt idx="0">
                  <c:v>Canadian Banking</c:v>
                </c:pt>
                <c:pt idx="1">
                  <c:v>Wealth Management</c:v>
                </c:pt>
                <c:pt idx="2">
                  <c:v>Insurance</c:v>
                </c:pt>
                <c:pt idx="3">
                  <c:v>International Banking</c:v>
                </c:pt>
                <c:pt idx="4">
                  <c:v>Capital Markets</c:v>
                </c:pt>
              </c:strCache>
            </c:strRef>
          </c:cat>
          <c:val>
            <c:numRef>
              <c:f>Sheet1!$B$20:$F$20</c:f>
              <c:numCache>
                <c:formatCode>General</c:formatCode>
                <c:ptCount val="5"/>
                <c:pt idx="0">
                  <c:v>10555</c:v>
                </c:pt>
                <c:pt idx="1">
                  <c:v>4188</c:v>
                </c:pt>
                <c:pt idx="2">
                  <c:v>6062</c:v>
                </c:pt>
                <c:pt idx="3">
                  <c:v>2236</c:v>
                </c:pt>
                <c:pt idx="4">
                  <c:v>5887</c:v>
                </c:pt>
              </c:numCache>
            </c:numRef>
          </c:val>
        </c:ser>
        <c:dLbls>
          <c:showCatName val="1"/>
          <c:showPercent val="1"/>
        </c:dLbls>
        <c:firstSliceAng val="0"/>
      </c:pieChart>
    </c:plotArea>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lang="en-CA"/>
            </a:pPr>
            <a:r>
              <a:rPr lang="en-US" dirty="0"/>
              <a:t>RBC Cost Structure</a:t>
            </a:r>
            <a:r>
              <a:rPr lang="en-US" baseline="0" dirty="0"/>
              <a:t>, FY 2010</a:t>
            </a:r>
            <a:endParaRPr lang="en-US" dirty="0"/>
          </a:p>
        </c:rich>
      </c:tx>
    </c:title>
    <c:plotArea>
      <c:layout/>
      <c:pieChart>
        <c:varyColors val="1"/>
        <c:ser>
          <c:idx val="0"/>
          <c:order val="0"/>
          <c:tx>
            <c:strRef>
              <c:f>Sheet1!$A$22</c:f>
              <c:strCache>
                <c:ptCount val="1"/>
                <c:pt idx="0">
                  <c:v>Cost Structure</c:v>
                </c:pt>
              </c:strCache>
            </c:strRef>
          </c:tx>
          <c:dPt>
            <c:idx val="4"/>
            <c:explosion val="22"/>
          </c:dPt>
          <c:cat>
            <c:strRef>
              <c:f>Sheet1!$B$21:$F$21</c:f>
              <c:strCache>
                <c:ptCount val="5"/>
                <c:pt idx="0">
                  <c:v>PCL</c:v>
                </c:pt>
                <c:pt idx="1">
                  <c:v>PBCAE</c:v>
                </c:pt>
                <c:pt idx="2">
                  <c:v>Non-interest Expense</c:v>
                </c:pt>
                <c:pt idx="3">
                  <c:v>Tax</c:v>
                </c:pt>
                <c:pt idx="4">
                  <c:v>Net Income</c:v>
                </c:pt>
              </c:strCache>
            </c:strRef>
          </c:cat>
          <c:val>
            <c:numRef>
              <c:f>Sheet1!$B$22:$F$22</c:f>
              <c:numCache>
                <c:formatCode>General</c:formatCode>
                <c:ptCount val="5"/>
                <c:pt idx="0">
                  <c:v>1861</c:v>
                </c:pt>
                <c:pt idx="1">
                  <c:v>5108</c:v>
                </c:pt>
                <c:pt idx="2">
                  <c:v>14393</c:v>
                </c:pt>
                <c:pt idx="3">
                  <c:v>1745</c:v>
                </c:pt>
                <c:pt idx="4">
                  <c:v>5223</c:v>
                </c:pt>
              </c:numCache>
            </c:numRef>
          </c:val>
        </c:ser>
        <c:dLbls>
          <c:showCatName val="1"/>
          <c:showPercent val="1"/>
        </c:dLbls>
        <c:firstSliceAng val="0"/>
      </c:pieChart>
    </c:plotArea>
    <c:plotVisOnly val="1"/>
    <c:dispBlanksAs val="zero"/>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87F46-8BAC-403D-AA3F-01C31AC483EE}" type="doc">
      <dgm:prSet loTypeId="urn:microsoft.com/office/officeart/2005/8/layout/vList5" loCatId="list" qsTypeId="urn:microsoft.com/office/officeart/2005/8/quickstyle/3d2" qsCatId="3D" csTypeId="urn:microsoft.com/office/officeart/2005/8/colors/accent3_3" csCatId="accent3" phldr="1"/>
      <dgm:spPr/>
      <dgm:t>
        <a:bodyPr/>
        <a:lstStyle/>
        <a:p>
          <a:endParaRPr lang="en-US"/>
        </a:p>
      </dgm:t>
    </dgm:pt>
    <dgm:pt modelId="{C8F00908-2330-43F3-B7BD-834B61526B67}">
      <dgm:prSet phldrT="[Text]"/>
      <dgm:spPr/>
      <dgm:t>
        <a:bodyPr/>
        <a:lstStyle/>
        <a:p>
          <a:r>
            <a:rPr lang="en-US" dirty="0" smtClean="0"/>
            <a:t>Conceptual Framework Issues Subgroup</a:t>
          </a:r>
          <a:endParaRPr lang="en-US" dirty="0"/>
        </a:p>
      </dgm:t>
    </dgm:pt>
    <dgm:pt modelId="{D322FDEF-0603-4337-8E9A-D29F63C8C763}" type="parTrans" cxnId="{C2B06CA9-681A-4EA2-A96C-70A45D2C2C47}">
      <dgm:prSet/>
      <dgm:spPr/>
      <dgm:t>
        <a:bodyPr/>
        <a:lstStyle/>
        <a:p>
          <a:endParaRPr lang="en-US"/>
        </a:p>
      </dgm:t>
    </dgm:pt>
    <dgm:pt modelId="{2633D686-6DFD-41B9-A2AA-1F99FCB9A0ED}" type="sibTrans" cxnId="{C2B06CA9-681A-4EA2-A96C-70A45D2C2C47}">
      <dgm:prSet/>
      <dgm:spPr/>
      <dgm:t>
        <a:bodyPr/>
        <a:lstStyle/>
        <a:p>
          <a:endParaRPr lang="en-US"/>
        </a:p>
      </dgm:t>
    </dgm:pt>
    <dgm:pt modelId="{60DEC9FF-37F7-4DBA-863D-77C75869B54B}">
      <dgm:prSet phldrT="[Text]"/>
      <dgm:spPr/>
      <dgm:t>
        <a:bodyPr/>
        <a:lstStyle/>
        <a:p>
          <a:r>
            <a:rPr lang="en-US" dirty="0" smtClean="0"/>
            <a:t>Monitors and responds to the conceptual accounting framework project of the International Accounting Standards Board (IASB) and the Financial Accounting Standards Board in the United States.</a:t>
          </a:r>
          <a:endParaRPr lang="en-US" dirty="0"/>
        </a:p>
      </dgm:t>
    </dgm:pt>
    <dgm:pt modelId="{30F58123-256D-4E18-8F7B-6316FE76FD6D}" type="parTrans" cxnId="{6247BA0A-3EED-411A-9ECF-45C67A5D0F79}">
      <dgm:prSet/>
      <dgm:spPr/>
      <dgm:t>
        <a:bodyPr/>
        <a:lstStyle/>
        <a:p>
          <a:endParaRPr lang="en-US"/>
        </a:p>
      </dgm:t>
    </dgm:pt>
    <dgm:pt modelId="{3628CE93-7C6F-488E-8A2B-67C38D8D1B76}" type="sibTrans" cxnId="{6247BA0A-3EED-411A-9ECF-45C67A5D0F79}">
      <dgm:prSet/>
      <dgm:spPr/>
      <dgm:t>
        <a:bodyPr/>
        <a:lstStyle/>
        <a:p>
          <a:endParaRPr lang="en-US"/>
        </a:p>
      </dgm:t>
    </dgm:pt>
    <dgm:pt modelId="{EE2BFF31-5CE4-481F-8168-B28A4477208A}">
      <dgm:prSet phldrT="[Text]"/>
      <dgm:spPr/>
      <dgm:t>
        <a:bodyPr/>
        <a:lstStyle/>
        <a:p>
          <a:r>
            <a:rPr lang="en-US" dirty="0" smtClean="0"/>
            <a:t>Financial Instruments Practices Subgroup</a:t>
          </a:r>
          <a:endParaRPr lang="en-US" dirty="0"/>
        </a:p>
      </dgm:t>
    </dgm:pt>
    <dgm:pt modelId="{43942E71-5EC4-4497-919E-82E3551EC2CB}" type="parTrans" cxnId="{3A835768-8858-4B2F-8179-262CB2F60764}">
      <dgm:prSet/>
      <dgm:spPr/>
      <dgm:t>
        <a:bodyPr/>
        <a:lstStyle/>
        <a:p>
          <a:endParaRPr lang="en-US"/>
        </a:p>
      </dgm:t>
    </dgm:pt>
    <dgm:pt modelId="{92AFC532-133A-4C67-8580-891AAC34CF51}" type="sibTrans" cxnId="{3A835768-8858-4B2F-8179-262CB2F60764}">
      <dgm:prSet/>
      <dgm:spPr/>
      <dgm:t>
        <a:bodyPr/>
        <a:lstStyle/>
        <a:p>
          <a:endParaRPr lang="en-US"/>
        </a:p>
      </dgm:t>
    </dgm:pt>
    <dgm:pt modelId="{DCC51AE1-A1D5-4E29-A27C-14A25783E539}">
      <dgm:prSet phldrT="[Text]"/>
      <dgm:spPr/>
      <dgm:t>
        <a:bodyPr/>
        <a:lstStyle/>
        <a:p>
          <a:r>
            <a:rPr lang="en-US" dirty="0" smtClean="0"/>
            <a:t>Assesses implementation of international accounting standards related to financial instruments, and the links between accounting practices in this area and prudential supervision. </a:t>
          </a:r>
          <a:endParaRPr lang="en-US" dirty="0"/>
        </a:p>
      </dgm:t>
    </dgm:pt>
    <dgm:pt modelId="{189BBFB6-603C-4BC6-B5E1-A572DC1BFC63}" type="parTrans" cxnId="{7A39DA14-E9B5-4068-AD71-8C47C2A0EF69}">
      <dgm:prSet/>
      <dgm:spPr/>
      <dgm:t>
        <a:bodyPr/>
        <a:lstStyle/>
        <a:p>
          <a:endParaRPr lang="en-US"/>
        </a:p>
      </dgm:t>
    </dgm:pt>
    <dgm:pt modelId="{E8D5ADE8-C92E-4234-8529-B2152DABB67B}" type="sibTrans" cxnId="{7A39DA14-E9B5-4068-AD71-8C47C2A0EF69}">
      <dgm:prSet/>
      <dgm:spPr/>
      <dgm:t>
        <a:bodyPr/>
        <a:lstStyle/>
        <a:p>
          <a:endParaRPr lang="en-US"/>
        </a:p>
      </dgm:t>
    </dgm:pt>
    <dgm:pt modelId="{4E650CB0-CE14-4A75-ABC3-475F631F0330}">
      <dgm:prSet phldrT="[Text]" phldr="1"/>
      <dgm:spPr/>
      <dgm:t>
        <a:bodyPr/>
        <a:lstStyle/>
        <a:p>
          <a:endParaRPr lang="en-US" dirty="0"/>
        </a:p>
      </dgm:t>
    </dgm:pt>
    <dgm:pt modelId="{3EEFDB5D-C354-4888-86AA-FE8CD8A2FB1F}" type="parTrans" cxnId="{E8D37CD5-98EA-403A-88D0-EBEEEB22516F}">
      <dgm:prSet/>
      <dgm:spPr/>
      <dgm:t>
        <a:bodyPr/>
        <a:lstStyle/>
        <a:p>
          <a:endParaRPr lang="en-US"/>
        </a:p>
      </dgm:t>
    </dgm:pt>
    <dgm:pt modelId="{216AF6A0-CB14-4BA0-931E-B6F701923A00}" type="sibTrans" cxnId="{E8D37CD5-98EA-403A-88D0-EBEEEB22516F}">
      <dgm:prSet/>
      <dgm:spPr/>
      <dgm:t>
        <a:bodyPr/>
        <a:lstStyle/>
        <a:p>
          <a:endParaRPr lang="en-US"/>
        </a:p>
      </dgm:t>
    </dgm:pt>
    <dgm:pt modelId="{8B961EB8-513C-4862-B47E-AA76E8B2908D}">
      <dgm:prSet phldrT="[Text]"/>
      <dgm:spPr/>
      <dgm:t>
        <a:bodyPr/>
        <a:lstStyle/>
        <a:p>
          <a:r>
            <a:rPr lang="en-US" dirty="0" smtClean="0"/>
            <a:t>Audit Subgroup</a:t>
          </a:r>
          <a:endParaRPr lang="en-US" dirty="0"/>
        </a:p>
      </dgm:t>
    </dgm:pt>
    <dgm:pt modelId="{7C5233C1-F4CA-431A-BB0E-381760457B61}" type="parTrans" cxnId="{118102A6-3840-40EA-BD29-50539FF1CEFC}">
      <dgm:prSet/>
      <dgm:spPr/>
      <dgm:t>
        <a:bodyPr/>
        <a:lstStyle/>
        <a:p>
          <a:endParaRPr lang="en-US"/>
        </a:p>
      </dgm:t>
    </dgm:pt>
    <dgm:pt modelId="{3E538611-A737-4F6F-9035-9BD0EB7468EC}" type="sibTrans" cxnId="{118102A6-3840-40EA-BD29-50539FF1CEFC}">
      <dgm:prSet/>
      <dgm:spPr/>
      <dgm:t>
        <a:bodyPr/>
        <a:lstStyle/>
        <a:p>
          <a:endParaRPr lang="en-US"/>
        </a:p>
      </dgm:t>
    </dgm:pt>
    <dgm:pt modelId="{6C6E059B-CC7F-4183-9F87-A7C05EBC016F}">
      <dgm:prSet phldrT="[Text]"/>
      <dgm:spPr/>
      <dgm:t>
        <a:bodyPr/>
        <a:lstStyle/>
        <a:p>
          <a:r>
            <a:rPr lang="en-US" dirty="0" smtClean="0"/>
            <a:t>Promotes reliable financial information by exploring key audit issues from a banking supervision perspective. </a:t>
          </a:r>
          <a:endParaRPr lang="en-US" dirty="0"/>
        </a:p>
      </dgm:t>
    </dgm:pt>
    <dgm:pt modelId="{C80D54F5-45E8-4C34-907C-C1D9E98927BE}" type="parTrans" cxnId="{27A9354C-BD0F-4C13-BCD7-98E8F9A8C4CF}">
      <dgm:prSet/>
      <dgm:spPr/>
      <dgm:t>
        <a:bodyPr/>
        <a:lstStyle/>
        <a:p>
          <a:endParaRPr lang="en-US"/>
        </a:p>
      </dgm:t>
    </dgm:pt>
    <dgm:pt modelId="{E6A7464C-8602-4D3B-9D36-6ED0A4129800}" type="sibTrans" cxnId="{27A9354C-BD0F-4C13-BCD7-98E8F9A8C4CF}">
      <dgm:prSet/>
      <dgm:spPr/>
      <dgm:t>
        <a:bodyPr/>
        <a:lstStyle/>
        <a:p>
          <a:endParaRPr lang="en-US"/>
        </a:p>
      </dgm:t>
    </dgm:pt>
    <dgm:pt modelId="{7EEBF675-4F0D-4165-A3F3-9184313B5E94}">
      <dgm:prSet/>
      <dgm:spPr/>
      <dgm:t>
        <a:bodyPr/>
        <a:lstStyle/>
        <a:p>
          <a:r>
            <a:rPr lang="en-US" dirty="0" smtClean="0"/>
            <a:t>Responds to international audit standards-setting proposals, other issuances of the International Auditing and Assurance Standards Board and the International Ethics Standards Board for Accountants, and audit quality issues. </a:t>
          </a:r>
          <a:endParaRPr lang="en-US" dirty="0"/>
        </a:p>
      </dgm:t>
    </dgm:pt>
    <dgm:pt modelId="{9346A7E4-6495-4B19-AD16-77CFC026F196}" type="parTrans" cxnId="{BCA9A66E-8E0F-45B5-B34A-3BFD50B6C736}">
      <dgm:prSet/>
      <dgm:spPr/>
      <dgm:t>
        <a:bodyPr/>
        <a:lstStyle/>
        <a:p>
          <a:endParaRPr lang="en-US"/>
        </a:p>
      </dgm:t>
    </dgm:pt>
    <dgm:pt modelId="{5EDFE2EB-7A7E-4802-A1BA-97CC8D5D1502}" type="sibTrans" cxnId="{BCA9A66E-8E0F-45B5-B34A-3BFD50B6C736}">
      <dgm:prSet/>
      <dgm:spPr/>
      <dgm:t>
        <a:bodyPr/>
        <a:lstStyle/>
        <a:p>
          <a:endParaRPr lang="en-US"/>
        </a:p>
      </dgm:t>
    </dgm:pt>
    <dgm:pt modelId="{55B50110-72EA-444D-A66D-2F4D285063D0}" type="pres">
      <dgm:prSet presAssocID="{ACC87F46-8BAC-403D-AA3F-01C31AC483EE}" presName="Name0" presStyleCnt="0">
        <dgm:presLayoutVars>
          <dgm:dir/>
          <dgm:animLvl val="lvl"/>
          <dgm:resizeHandles val="exact"/>
        </dgm:presLayoutVars>
      </dgm:prSet>
      <dgm:spPr/>
      <dgm:t>
        <a:bodyPr/>
        <a:lstStyle/>
        <a:p>
          <a:endParaRPr lang="en-CA"/>
        </a:p>
      </dgm:t>
    </dgm:pt>
    <dgm:pt modelId="{D91A9803-E4F9-45A3-B1FA-190A1ED9AC5C}" type="pres">
      <dgm:prSet presAssocID="{C8F00908-2330-43F3-B7BD-834B61526B67}" presName="linNode" presStyleCnt="0"/>
      <dgm:spPr/>
    </dgm:pt>
    <dgm:pt modelId="{902851EE-DF8A-4152-857C-9D9880DF1C63}" type="pres">
      <dgm:prSet presAssocID="{C8F00908-2330-43F3-B7BD-834B61526B67}" presName="parentText" presStyleLbl="node1" presStyleIdx="0" presStyleCnt="3">
        <dgm:presLayoutVars>
          <dgm:chMax val="1"/>
          <dgm:bulletEnabled val="1"/>
        </dgm:presLayoutVars>
      </dgm:prSet>
      <dgm:spPr/>
      <dgm:t>
        <a:bodyPr/>
        <a:lstStyle/>
        <a:p>
          <a:endParaRPr lang="en-US"/>
        </a:p>
      </dgm:t>
    </dgm:pt>
    <dgm:pt modelId="{7229222F-A88F-406D-985B-845105FFE45C}" type="pres">
      <dgm:prSet presAssocID="{C8F00908-2330-43F3-B7BD-834B61526B67}" presName="descendantText" presStyleLbl="alignAccFollowNode1" presStyleIdx="0" presStyleCnt="3">
        <dgm:presLayoutVars>
          <dgm:bulletEnabled val="1"/>
        </dgm:presLayoutVars>
      </dgm:prSet>
      <dgm:spPr/>
      <dgm:t>
        <a:bodyPr/>
        <a:lstStyle/>
        <a:p>
          <a:endParaRPr lang="en-US"/>
        </a:p>
      </dgm:t>
    </dgm:pt>
    <dgm:pt modelId="{AB21236E-3640-4122-BAAC-E3698790BD8B}" type="pres">
      <dgm:prSet presAssocID="{2633D686-6DFD-41B9-A2AA-1F99FCB9A0ED}" presName="sp" presStyleCnt="0"/>
      <dgm:spPr/>
    </dgm:pt>
    <dgm:pt modelId="{EE1314B7-DCD4-48F2-802E-24AA5E9F1A4A}" type="pres">
      <dgm:prSet presAssocID="{EE2BFF31-5CE4-481F-8168-B28A4477208A}" presName="linNode" presStyleCnt="0"/>
      <dgm:spPr/>
    </dgm:pt>
    <dgm:pt modelId="{69B4E639-556E-45FD-A000-5CD9DB7F97BE}" type="pres">
      <dgm:prSet presAssocID="{EE2BFF31-5CE4-481F-8168-B28A4477208A}" presName="parentText" presStyleLbl="node1" presStyleIdx="1" presStyleCnt="3">
        <dgm:presLayoutVars>
          <dgm:chMax val="1"/>
          <dgm:bulletEnabled val="1"/>
        </dgm:presLayoutVars>
      </dgm:prSet>
      <dgm:spPr/>
      <dgm:t>
        <a:bodyPr/>
        <a:lstStyle/>
        <a:p>
          <a:endParaRPr lang="en-US"/>
        </a:p>
      </dgm:t>
    </dgm:pt>
    <dgm:pt modelId="{E44922B6-49F0-469E-B881-2B2C0A80D799}" type="pres">
      <dgm:prSet presAssocID="{EE2BFF31-5CE4-481F-8168-B28A4477208A}" presName="descendantText" presStyleLbl="alignAccFollowNode1" presStyleIdx="1" presStyleCnt="3">
        <dgm:presLayoutVars>
          <dgm:bulletEnabled val="1"/>
        </dgm:presLayoutVars>
      </dgm:prSet>
      <dgm:spPr/>
      <dgm:t>
        <a:bodyPr/>
        <a:lstStyle/>
        <a:p>
          <a:endParaRPr lang="en-US"/>
        </a:p>
      </dgm:t>
    </dgm:pt>
    <dgm:pt modelId="{767D82C9-9AE8-45AA-9423-D1D81E662031}" type="pres">
      <dgm:prSet presAssocID="{92AFC532-133A-4C67-8580-891AAC34CF51}" presName="sp" presStyleCnt="0"/>
      <dgm:spPr/>
    </dgm:pt>
    <dgm:pt modelId="{24F108EA-1B33-4AF9-BFE2-269252AA7CB9}" type="pres">
      <dgm:prSet presAssocID="{8B961EB8-513C-4862-B47E-AA76E8B2908D}" presName="linNode" presStyleCnt="0"/>
      <dgm:spPr/>
    </dgm:pt>
    <dgm:pt modelId="{E8B1F6F2-BF7A-4C45-BFE7-3BE08E78785A}" type="pres">
      <dgm:prSet presAssocID="{8B961EB8-513C-4862-B47E-AA76E8B2908D}" presName="parentText" presStyleLbl="node1" presStyleIdx="2" presStyleCnt="3">
        <dgm:presLayoutVars>
          <dgm:chMax val="1"/>
          <dgm:bulletEnabled val="1"/>
        </dgm:presLayoutVars>
      </dgm:prSet>
      <dgm:spPr/>
      <dgm:t>
        <a:bodyPr/>
        <a:lstStyle/>
        <a:p>
          <a:endParaRPr lang="en-US"/>
        </a:p>
      </dgm:t>
    </dgm:pt>
    <dgm:pt modelId="{4B72EC94-53D5-423D-B5A2-EDCB59E7E72A}" type="pres">
      <dgm:prSet presAssocID="{8B961EB8-513C-4862-B47E-AA76E8B2908D}" presName="descendantText" presStyleLbl="alignAccFollowNode1" presStyleIdx="2" presStyleCnt="3">
        <dgm:presLayoutVars>
          <dgm:bulletEnabled val="1"/>
        </dgm:presLayoutVars>
      </dgm:prSet>
      <dgm:spPr/>
      <dgm:t>
        <a:bodyPr/>
        <a:lstStyle/>
        <a:p>
          <a:endParaRPr lang="en-US"/>
        </a:p>
      </dgm:t>
    </dgm:pt>
  </dgm:ptLst>
  <dgm:cxnLst>
    <dgm:cxn modelId="{7CD8AB7E-148B-4E09-8346-D28F570ACB3E}" type="presOf" srcId="{8B961EB8-513C-4862-B47E-AA76E8B2908D}" destId="{E8B1F6F2-BF7A-4C45-BFE7-3BE08E78785A}" srcOrd="0" destOrd="0" presId="urn:microsoft.com/office/officeart/2005/8/layout/vList5"/>
    <dgm:cxn modelId="{6247BA0A-3EED-411A-9ECF-45C67A5D0F79}" srcId="{C8F00908-2330-43F3-B7BD-834B61526B67}" destId="{60DEC9FF-37F7-4DBA-863D-77C75869B54B}" srcOrd="0" destOrd="0" parTransId="{30F58123-256D-4E18-8F7B-6316FE76FD6D}" sibTransId="{3628CE93-7C6F-488E-8A2B-67C38D8D1B76}"/>
    <dgm:cxn modelId="{7AE85B11-05C1-44D7-99CB-87ED077AC075}" type="presOf" srcId="{C8F00908-2330-43F3-B7BD-834B61526B67}" destId="{902851EE-DF8A-4152-857C-9D9880DF1C63}" srcOrd="0" destOrd="0" presId="urn:microsoft.com/office/officeart/2005/8/layout/vList5"/>
    <dgm:cxn modelId="{5DEF412A-9DD0-4326-A0CC-9F01BBBA012A}" type="presOf" srcId="{60DEC9FF-37F7-4DBA-863D-77C75869B54B}" destId="{7229222F-A88F-406D-985B-845105FFE45C}" srcOrd="0" destOrd="0" presId="urn:microsoft.com/office/officeart/2005/8/layout/vList5"/>
    <dgm:cxn modelId="{27A9354C-BD0F-4C13-BCD7-98E8F9A8C4CF}" srcId="{8B961EB8-513C-4862-B47E-AA76E8B2908D}" destId="{6C6E059B-CC7F-4183-9F87-A7C05EBC016F}" srcOrd="0" destOrd="0" parTransId="{C80D54F5-45E8-4C34-907C-C1D9E98927BE}" sibTransId="{E6A7464C-8602-4D3B-9D36-6ED0A4129800}"/>
    <dgm:cxn modelId="{879A4157-8367-4F61-96D4-D9D3CDCC3762}" type="presOf" srcId="{DCC51AE1-A1D5-4E29-A27C-14A25783E539}" destId="{E44922B6-49F0-469E-B881-2B2C0A80D799}" srcOrd="0" destOrd="0" presId="urn:microsoft.com/office/officeart/2005/8/layout/vList5"/>
    <dgm:cxn modelId="{11094456-5B57-4A11-A399-D338D67BB24F}" type="presOf" srcId="{ACC87F46-8BAC-403D-AA3F-01C31AC483EE}" destId="{55B50110-72EA-444D-A66D-2F4D285063D0}" srcOrd="0" destOrd="0" presId="urn:microsoft.com/office/officeart/2005/8/layout/vList5"/>
    <dgm:cxn modelId="{7A39DA14-E9B5-4068-AD71-8C47C2A0EF69}" srcId="{EE2BFF31-5CE4-481F-8168-B28A4477208A}" destId="{DCC51AE1-A1D5-4E29-A27C-14A25783E539}" srcOrd="0" destOrd="0" parTransId="{189BBFB6-603C-4BC6-B5E1-A572DC1BFC63}" sibTransId="{E8D5ADE8-C92E-4234-8529-B2152DABB67B}"/>
    <dgm:cxn modelId="{461818BC-2365-4742-8989-FF266B2AF97E}" type="presOf" srcId="{7EEBF675-4F0D-4165-A3F3-9184313B5E94}" destId="{4B72EC94-53D5-423D-B5A2-EDCB59E7E72A}" srcOrd="0" destOrd="1" presId="urn:microsoft.com/office/officeart/2005/8/layout/vList5"/>
    <dgm:cxn modelId="{C2B06CA9-681A-4EA2-A96C-70A45D2C2C47}" srcId="{ACC87F46-8BAC-403D-AA3F-01C31AC483EE}" destId="{C8F00908-2330-43F3-B7BD-834B61526B67}" srcOrd="0" destOrd="0" parTransId="{D322FDEF-0603-4337-8E9A-D29F63C8C763}" sibTransId="{2633D686-6DFD-41B9-A2AA-1F99FCB9A0ED}"/>
    <dgm:cxn modelId="{2BF9C81B-BA78-402F-BBA4-1BEAFCD5DCA1}" type="presOf" srcId="{EE2BFF31-5CE4-481F-8168-B28A4477208A}" destId="{69B4E639-556E-45FD-A000-5CD9DB7F97BE}" srcOrd="0" destOrd="0" presId="urn:microsoft.com/office/officeart/2005/8/layout/vList5"/>
    <dgm:cxn modelId="{E8D37CD5-98EA-403A-88D0-EBEEEB22516F}" srcId="{EE2BFF31-5CE4-481F-8168-B28A4477208A}" destId="{4E650CB0-CE14-4A75-ABC3-475F631F0330}" srcOrd="1" destOrd="0" parTransId="{3EEFDB5D-C354-4888-86AA-FE8CD8A2FB1F}" sibTransId="{216AF6A0-CB14-4BA0-931E-B6F701923A00}"/>
    <dgm:cxn modelId="{BCA9A66E-8E0F-45B5-B34A-3BFD50B6C736}" srcId="{8B961EB8-513C-4862-B47E-AA76E8B2908D}" destId="{7EEBF675-4F0D-4165-A3F3-9184313B5E94}" srcOrd="1" destOrd="0" parTransId="{9346A7E4-6495-4B19-AD16-77CFC026F196}" sibTransId="{5EDFE2EB-7A7E-4802-A1BA-97CC8D5D1502}"/>
    <dgm:cxn modelId="{E19719BB-39B5-485C-9768-B93AA1AB1E12}" type="presOf" srcId="{4E650CB0-CE14-4A75-ABC3-475F631F0330}" destId="{E44922B6-49F0-469E-B881-2B2C0A80D799}" srcOrd="0" destOrd="1" presId="urn:microsoft.com/office/officeart/2005/8/layout/vList5"/>
    <dgm:cxn modelId="{118102A6-3840-40EA-BD29-50539FF1CEFC}" srcId="{ACC87F46-8BAC-403D-AA3F-01C31AC483EE}" destId="{8B961EB8-513C-4862-B47E-AA76E8B2908D}" srcOrd="2" destOrd="0" parTransId="{7C5233C1-F4CA-431A-BB0E-381760457B61}" sibTransId="{3E538611-A737-4F6F-9035-9BD0EB7468EC}"/>
    <dgm:cxn modelId="{B5586243-13C0-4956-A1E4-D766C5A7F15A}" type="presOf" srcId="{6C6E059B-CC7F-4183-9F87-A7C05EBC016F}" destId="{4B72EC94-53D5-423D-B5A2-EDCB59E7E72A}" srcOrd="0" destOrd="0" presId="urn:microsoft.com/office/officeart/2005/8/layout/vList5"/>
    <dgm:cxn modelId="{3A835768-8858-4B2F-8179-262CB2F60764}" srcId="{ACC87F46-8BAC-403D-AA3F-01C31AC483EE}" destId="{EE2BFF31-5CE4-481F-8168-B28A4477208A}" srcOrd="1" destOrd="0" parTransId="{43942E71-5EC4-4497-919E-82E3551EC2CB}" sibTransId="{92AFC532-133A-4C67-8580-891AAC34CF51}"/>
    <dgm:cxn modelId="{1FD86693-1AC2-4F68-A5A7-B04A13D4E741}" type="presParOf" srcId="{55B50110-72EA-444D-A66D-2F4D285063D0}" destId="{D91A9803-E4F9-45A3-B1FA-190A1ED9AC5C}" srcOrd="0" destOrd="0" presId="urn:microsoft.com/office/officeart/2005/8/layout/vList5"/>
    <dgm:cxn modelId="{D50DD100-0176-4B8C-8AA3-42354B8465AB}" type="presParOf" srcId="{D91A9803-E4F9-45A3-B1FA-190A1ED9AC5C}" destId="{902851EE-DF8A-4152-857C-9D9880DF1C63}" srcOrd="0" destOrd="0" presId="urn:microsoft.com/office/officeart/2005/8/layout/vList5"/>
    <dgm:cxn modelId="{7447E732-3EE1-4E22-A47F-293656278E55}" type="presParOf" srcId="{D91A9803-E4F9-45A3-B1FA-190A1ED9AC5C}" destId="{7229222F-A88F-406D-985B-845105FFE45C}" srcOrd="1" destOrd="0" presId="urn:microsoft.com/office/officeart/2005/8/layout/vList5"/>
    <dgm:cxn modelId="{BC5B3D2A-68E8-4D42-8F17-2B559AD27580}" type="presParOf" srcId="{55B50110-72EA-444D-A66D-2F4D285063D0}" destId="{AB21236E-3640-4122-BAAC-E3698790BD8B}" srcOrd="1" destOrd="0" presId="urn:microsoft.com/office/officeart/2005/8/layout/vList5"/>
    <dgm:cxn modelId="{43CC2653-8BDB-423B-A265-A0DD9885035A}" type="presParOf" srcId="{55B50110-72EA-444D-A66D-2F4D285063D0}" destId="{EE1314B7-DCD4-48F2-802E-24AA5E9F1A4A}" srcOrd="2" destOrd="0" presId="urn:microsoft.com/office/officeart/2005/8/layout/vList5"/>
    <dgm:cxn modelId="{D0DC1DD7-7276-4014-A7FC-D18795BB95BA}" type="presParOf" srcId="{EE1314B7-DCD4-48F2-802E-24AA5E9F1A4A}" destId="{69B4E639-556E-45FD-A000-5CD9DB7F97BE}" srcOrd="0" destOrd="0" presId="urn:microsoft.com/office/officeart/2005/8/layout/vList5"/>
    <dgm:cxn modelId="{2217024C-8531-4174-977D-670795B0C3A1}" type="presParOf" srcId="{EE1314B7-DCD4-48F2-802E-24AA5E9F1A4A}" destId="{E44922B6-49F0-469E-B881-2B2C0A80D799}" srcOrd="1" destOrd="0" presId="urn:microsoft.com/office/officeart/2005/8/layout/vList5"/>
    <dgm:cxn modelId="{E053B024-6DD3-44DF-8D35-2C175774FF2E}" type="presParOf" srcId="{55B50110-72EA-444D-A66D-2F4D285063D0}" destId="{767D82C9-9AE8-45AA-9423-D1D81E662031}" srcOrd="3" destOrd="0" presId="urn:microsoft.com/office/officeart/2005/8/layout/vList5"/>
    <dgm:cxn modelId="{331C284D-6EAB-4FB2-9334-80BCD0913EEF}" type="presParOf" srcId="{55B50110-72EA-444D-A66D-2F4D285063D0}" destId="{24F108EA-1B33-4AF9-BFE2-269252AA7CB9}" srcOrd="4" destOrd="0" presId="urn:microsoft.com/office/officeart/2005/8/layout/vList5"/>
    <dgm:cxn modelId="{A7D7D16D-76E9-4450-BC91-7DAF03802287}" type="presParOf" srcId="{24F108EA-1B33-4AF9-BFE2-269252AA7CB9}" destId="{E8B1F6F2-BF7A-4C45-BFE7-3BE08E78785A}" srcOrd="0" destOrd="0" presId="urn:microsoft.com/office/officeart/2005/8/layout/vList5"/>
    <dgm:cxn modelId="{60F07E8B-CD6F-4EE8-9910-A4C481756CD6}" type="presParOf" srcId="{24F108EA-1B33-4AF9-BFE2-269252AA7CB9}" destId="{4B72EC94-53D5-423D-B5A2-EDCB59E7E72A}"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CB5F38-F93F-4273-A5B7-6765D5FFBD21}" type="doc">
      <dgm:prSet loTypeId="urn:microsoft.com/office/officeart/2005/8/layout/hProcess3" loCatId="process" qsTypeId="urn:microsoft.com/office/officeart/2005/8/quickstyle/simple1" qsCatId="simple" csTypeId="urn:microsoft.com/office/officeart/2005/8/colors/accent1_2" csCatId="accent1" phldr="1"/>
      <dgm:spPr/>
    </dgm:pt>
    <dgm:pt modelId="{C2895BBB-F6E2-4534-AA69-7C2F9E047730}" type="pres">
      <dgm:prSet presAssocID="{47CB5F38-F93F-4273-A5B7-6765D5FFBD21}" presName="Name0" presStyleCnt="0">
        <dgm:presLayoutVars>
          <dgm:dir/>
          <dgm:animLvl val="lvl"/>
          <dgm:resizeHandles val="exact"/>
        </dgm:presLayoutVars>
      </dgm:prSet>
      <dgm:spPr/>
    </dgm:pt>
    <dgm:pt modelId="{0B5424C1-D692-48CD-B69F-6DFF11BF9CDB}" type="pres">
      <dgm:prSet presAssocID="{47CB5F38-F93F-4273-A5B7-6765D5FFBD21}" presName="dummy" presStyleCnt="0"/>
      <dgm:spPr/>
    </dgm:pt>
    <dgm:pt modelId="{C1E9E069-C5CE-456C-BA04-E177595DE989}" type="pres">
      <dgm:prSet presAssocID="{47CB5F38-F93F-4273-A5B7-6765D5FFBD21}" presName="linH" presStyleCnt="0"/>
      <dgm:spPr/>
    </dgm:pt>
    <dgm:pt modelId="{F07886DC-799C-48F4-A369-43A5F2470738}" type="pres">
      <dgm:prSet presAssocID="{47CB5F38-F93F-4273-A5B7-6765D5FFBD21}" presName="padding1" presStyleCnt="0"/>
      <dgm:spPr/>
    </dgm:pt>
    <dgm:pt modelId="{FFCC349F-AD22-48C6-84EE-4DD3F590453B}" type="pres">
      <dgm:prSet presAssocID="{47CB5F38-F93F-4273-A5B7-6765D5FFBD21}" presName="padding2" presStyleCnt="0"/>
      <dgm:spPr/>
    </dgm:pt>
    <dgm:pt modelId="{5A8B0C1F-05F3-407C-AD98-8DE1516A4561}" type="pres">
      <dgm:prSet presAssocID="{47CB5F38-F93F-4273-A5B7-6765D5FFBD21}" presName="negArrow" presStyleCnt="0"/>
      <dgm:spPr/>
    </dgm:pt>
    <dgm:pt modelId="{930A7FD4-4A0D-4A6D-9AE3-BD7CFBDA8BDC}" type="pres">
      <dgm:prSet presAssocID="{47CB5F38-F93F-4273-A5B7-6765D5FFBD21}" presName="backgroundArrow" presStyleLbl="node1" presStyleIdx="0" presStyleCnt="1" custAng="5400000" custLinFactNeighborX="1969" custLinFactNeighborY="50511"/>
      <dgm:spPr/>
    </dgm:pt>
  </dgm:ptLst>
  <dgm:cxnLst>
    <dgm:cxn modelId="{BF20E104-3487-4F5E-9DC6-2559A9799E6A}" type="presOf" srcId="{47CB5F38-F93F-4273-A5B7-6765D5FFBD21}" destId="{C2895BBB-F6E2-4534-AA69-7C2F9E047730}" srcOrd="0" destOrd="0" presId="urn:microsoft.com/office/officeart/2005/8/layout/hProcess3"/>
    <dgm:cxn modelId="{55A89A6A-9B76-4431-8641-34C965E05E5C}" type="presParOf" srcId="{C2895BBB-F6E2-4534-AA69-7C2F9E047730}" destId="{0B5424C1-D692-48CD-B69F-6DFF11BF9CDB}" srcOrd="0" destOrd="0" presId="urn:microsoft.com/office/officeart/2005/8/layout/hProcess3"/>
    <dgm:cxn modelId="{A15EDB78-E719-4944-8D9B-8EAF1951D144}" type="presParOf" srcId="{C2895BBB-F6E2-4534-AA69-7C2F9E047730}" destId="{C1E9E069-C5CE-456C-BA04-E177595DE989}" srcOrd="1" destOrd="0" presId="urn:microsoft.com/office/officeart/2005/8/layout/hProcess3"/>
    <dgm:cxn modelId="{BC6DD0D4-6348-4E0C-888C-195C12BB70C6}" type="presParOf" srcId="{C1E9E069-C5CE-456C-BA04-E177595DE989}" destId="{F07886DC-799C-48F4-A369-43A5F2470738}" srcOrd="0" destOrd="0" presId="urn:microsoft.com/office/officeart/2005/8/layout/hProcess3"/>
    <dgm:cxn modelId="{7563306A-8089-4F2C-98A7-A1F85890D6FF}" type="presParOf" srcId="{C1E9E069-C5CE-456C-BA04-E177595DE989}" destId="{FFCC349F-AD22-48C6-84EE-4DD3F590453B}" srcOrd="1" destOrd="0" presId="urn:microsoft.com/office/officeart/2005/8/layout/hProcess3"/>
    <dgm:cxn modelId="{DBDFDE12-1889-4E42-B2F4-E9DEC810E9F4}" type="presParOf" srcId="{C1E9E069-C5CE-456C-BA04-E177595DE989}" destId="{5A8B0C1F-05F3-407C-AD98-8DE1516A4561}" srcOrd="2" destOrd="0" presId="urn:microsoft.com/office/officeart/2005/8/layout/hProcess3"/>
    <dgm:cxn modelId="{823345D1-0311-4DCE-BBE1-339CA5D16B7B}" type="presParOf" srcId="{C1E9E069-C5CE-456C-BA04-E177595DE989}" destId="{930A7FD4-4A0D-4A6D-9AE3-BD7CFBDA8BDC}" srcOrd="3" destOrd="0" presId="urn:microsoft.com/office/officeart/2005/8/layout/h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B15EA-A53B-4E05-A2A2-D8A0D539260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71F2D4B2-8323-4494-99D4-3AA8F94496AC}">
      <dgm:prSet phldrT="[文字]"/>
      <dgm:spPr/>
      <dgm:t>
        <a:bodyPr/>
        <a:lstStyle/>
        <a:p>
          <a:r>
            <a:rPr lang="en-US" altLang="zh-TW" dirty="0" smtClean="0"/>
            <a:t> </a:t>
          </a:r>
          <a:endParaRPr lang="zh-TW" altLang="en-US" dirty="0"/>
        </a:p>
      </dgm:t>
    </dgm:pt>
    <dgm:pt modelId="{72F28FC4-29EE-4987-B3A5-806CA321C186}" type="parTrans" cxnId="{86C76C20-ADA9-43CE-BCE6-07896A018DCB}">
      <dgm:prSet/>
      <dgm:spPr/>
      <dgm:t>
        <a:bodyPr/>
        <a:lstStyle/>
        <a:p>
          <a:endParaRPr lang="zh-TW" altLang="en-US"/>
        </a:p>
      </dgm:t>
    </dgm:pt>
    <dgm:pt modelId="{20E33978-F904-4249-891B-5ADE837B4DC9}" type="sibTrans" cxnId="{86C76C20-ADA9-43CE-BCE6-07896A018DCB}">
      <dgm:prSet/>
      <dgm:spPr/>
      <dgm:t>
        <a:bodyPr/>
        <a:lstStyle/>
        <a:p>
          <a:endParaRPr lang="zh-TW" altLang="en-US"/>
        </a:p>
      </dgm:t>
    </dgm:pt>
    <dgm:pt modelId="{ED12CF2F-4F0C-4863-9EED-A48BE01F7A98}">
      <dgm:prSet phldrT="[文字]" custT="1"/>
      <dgm:spPr/>
      <dgm:t>
        <a:bodyPr/>
        <a:lstStyle/>
        <a:p>
          <a:r>
            <a:rPr lang="en-US" altLang="zh-CN" sz="1800" dirty="0" smtClean="0"/>
            <a:t>Effective balancing of risk and reward</a:t>
          </a:r>
          <a:endParaRPr lang="zh-TW" altLang="en-US" sz="1800" dirty="0"/>
        </a:p>
      </dgm:t>
    </dgm:pt>
    <dgm:pt modelId="{5284E36E-9FF2-4BBF-BA0B-01E6F670550F}" type="parTrans" cxnId="{2DC1342A-CA64-4FA8-AE5A-9B9C0CECC0A0}">
      <dgm:prSet/>
      <dgm:spPr/>
      <dgm:t>
        <a:bodyPr/>
        <a:lstStyle/>
        <a:p>
          <a:endParaRPr lang="zh-TW" altLang="en-US"/>
        </a:p>
      </dgm:t>
    </dgm:pt>
    <dgm:pt modelId="{1D767FA0-6D1E-40A4-8780-FBC42CB53515}" type="sibTrans" cxnId="{2DC1342A-CA64-4FA8-AE5A-9B9C0CECC0A0}">
      <dgm:prSet/>
      <dgm:spPr/>
      <dgm:t>
        <a:bodyPr/>
        <a:lstStyle/>
        <a:p>
          <a:endParaRPr lang="zh-TW" altLang="en-US"/>
        </a:p>
      </dgm:t>
    </dgm:pt>
    <dgm:pt modelId="{525EB028-C1B7-4D28-B768-BB841220CB90}">
      <dgm:prSet phldrT="[文字]"/>
      <dgm:spPr/>
      <dgm:t>
        <a:bodyPr/>
        <a:lstStyle/>
        <a:p>
          <a:r>
            <a:rPr lang="en-US" altLang="zh-TW" dirty="0" smtClean="0"/>
            <a:t> </a:t>
          </a:r>
          <a:endParaRPr lang="zh-TW" altLang="en-US" dirty="0"/>
        </a:p>
      </dgm:t>
    </dgm:pt>
    <dgm:pt modelId="{C652C4D0-95F5-4253-B098-8D0E9543126D}" type="parTrans" cxnId="{408E612D-532E-440A-AFC2-D8BFD1D8FC7A}">
      <dgm:prSet/>
      <dgm:spPr/>
      <dgm:t>
        <a:bodyPr/>
        <a:lstStyle/>
        <a:p>
          <a:endParaRPr lang="zh-TW" altLang="en-US"/>
        </a:p>
      </dgm:t>
    </dgm:pt>
    <dgm:pt modelId="{E3AE3981-0A34-4EA4-9155-3C804A3292EF}" type="sibTrans" cxnId="{408E612D-532E-440A-AFC2-D8BFD1D8FC7A}">
      <dgm:prSet/>
      <dgm:spPr/>
      <dgm:t>
        <a:bodyPr/>
        <a:lstStyle/>
        <a:p>
          <a:endParaRPr lang="zh-TW" altLang="en-US"/>
        </a:p>
      </dgm:t>
    </dgm:pt>
    <dgm:pt modelId="{69843815-D771-4EFB-9C22-9EC184193360}">
      <dgm:prSet phldrT="[文字]"/>
      <dgm:spPr/>
      <dgm:t>
        <a:bodyPr/>
        <a:lstStyle/>
        <a:p>
          <a:r>
            <a:rPr lang="en-US" altLang="zh-TW" dirty="0" smtClean="0"/>
            <a:t> </a:t>
          </a:r>
          <a:endParaRPr lang="zh-TW" altLang="en-US" dirty="0"/>
        </a:p>
      </dgm:t>
    </dgm:pt>
    <dgm:pt modelId="{069EC6B7-E30F-4B62-B264-2B8C314E0423}" type="parTrans" cxnId="{3D7CAB3D-5991-4088-8620-9EDB55644083}">
      <dgm:prSet/>
      <dgm:spPr/>
      <dgm:t>
        <a:bodyPr/>
        <a:lstStyle/>
        <a:p>
          <a:endParaRPr lang="zh-TW" altLang="en-US"/>
        </a:p>
      </dgm:t>
    </dgm:pt>
    <dgm:pt modelId="{9B6F53DB-B48D-4F52-BB97-EC06C5732D81}" type="sibTrans" cxnId="{3D7CAB3D-5991-4088-8620-9EDB55644083}">
      <dgm:prSet/>
      <dgm:spPr/>
      <dgm:t>
        <a:bodyPr/>
        <a:lstStyle/>
        <a:p>
          <a:endParaRPr lang="zh-TW" altLang="en-US"/>
        </a:p>
      </dgm:t>
    </dgm:pt>
    <dgm:pt modelId="{C0BDCCF3-10A2-498F-B404-349B95ADE0AC}">
      <dgm:prSet phldrT="[文字]" custT="1"/>
      <dgm:spPr/>
      <dgm:t>
        <a:bodyPr/>
        <a:lstStyle/>
        <a:p>
          <a:r>
            <a:rPr lang="en-US" altLang="zh-CN" sz="1800" dirty="0" smtClean="0"/>
            <a:t>Use of judgment and common sense</a:t>
          </a:r>
          <a:endParaRPr lang="zh-TW" altLang="en-US" sz="1800" dirty="0"/>
        </a:p>
      </dgm:t>
    </dgm:pt>
    <dgm:pt modelId="{6695C02E-E698-4543-9C85-C9A6592C2C29}" type="parTrans" cxnId="{44164EDC-79C1-46B5-9159-86EEE6340A77}">
      <dgm:prSet/>
      <dgm:spPr/>
      <dgm:t>
        <a:bodyPr/>
        <a:lstStyle/>
        <a:p>
          <a:endParaRPr lang="zh-TW" altLang="en-US"/>
        </a:p>
      </dgm:t>
    </dgm:pt>
    <dgm:pt modelId="{842F0BFB-C3B3-4789-BDA1-B3D31B7EE87A}" type="sibTrans" cxnId="{44164EDC-79C1-46B5-9159-86EEE6340A77}">
      <dgm:prSet/>
      <dgm:spPr/>
      <dgm:t>
        <a:bodyPr/>
        <a:lstStyle/>
        <a:p>
          <a:endParaRPr lang="zh-TW" altLang="en-US"/>
        </a:p>
      </dgm:t>
    </dgm:pt>
    <dgm:pt modelId="{D899A0D9-63D7-42BC-A791-E6B2AF536208}">
      <dgm:prSet phldrT="[文字]" custT="1"/>
      <dgm:spPr/>
      <dgm:t>
        <a:bodyPr/>
        <a:lstStyle/>
        <a:p>
          <a:r>
            <a:rPr lang="en-US" altLang="zh-CN" sz="1800" dirty="0" smtClean="0"/>
            <a:t>Shared responsibility for risk management</a:t>
          </a:r>
          <a:endParaRPr lang="zh-TW" altLang="en-US" sz="1800" dirty="0"/>
        </a:p>
      </dgm:t>
    </dgm:pt>
    <dgm:pt modelId="{707DBBB2-18C5-4CD9-8742-4C7983189BDF}" type="parTrans" cxnId="{307810EA-3509-47C0-97D7-D036F16EE217}">
      <dgm:prSet/>
      <dgm:spPr/>
      <dgm:t>
        <a:bodyPr/>
        <a:lstStyle/>
        <a:p>
          <a:endParaRPr lang="zh-TW" altLang="en-US"/>
        </a:p>
      </dgm:t>
    </dgm:pt>
    <dgm:pt modelId="{26880671-3092-4A35-B27F-D8C08F189C13}" type="sibTrans" cxnId="{307810EA-3509-47C0-97D7-D036F16EE217}">
      <dgm:prSet/>
      <dgm:spPr/>
      <dgm:t>
        <a:bodyPr/>
        <a:lstStyle/>
        <a:p>
          <a:endParaRPr lang="zh-TW" altLang="en-US"/>
        </a:p>
      </dgm:t>
    </dgm:pt>
    <dgm:pt modelId="{5B9A3D70-1556-403E-925D-8D6415BC82CA}">
      <dgm:prSet phldrT="[文字]" custT="1"/>
      <dgm:spPr/>
      <dgm:t>
        <a:bodyPr/>
        <a:lstStyle/>
        <a:p>
          <a:r>
            <a:rPr lang="en-US" altLang="zh-CN" sz="1800" dirty="0" smtClean="0"/>
            <a:t>Business decisions are based on an understanding of risk</a:t>
          </a:r>
          <a:endParaRPr lang="zh-TW" altLang="en-US" sz="1800" dirty="0"/>
        </a:p>
      </dgm:t>
    </dgm:pt>
    <dgm:pt modelId="{CE296A8D-51CA-41DD-B192-4592DC09B738}" type="parTrans" cxnId="{9FC598FE-DEA4-47E1-AD17-4BD58F7E089F}">
      <dgm:prSet/>
      <dgm:spPr/>
      <dgm:t>
        <a:bodyPr/>
        <a:lstStyle/>
        <a:p>
          <a:endParaRPr lang="zh-TW" altLang="en-US"/>
        </a:p>
      </dgm:t>
    </dgm:pt>
    <dgm:pt modelId="{4013BEA1-3298-4608-88C4-BBB3E26B0775}" type="sibTrans" cxnId="{9FC598FE-DEA4-47E1-AD17-4BD58F7E089F}">
      <dgm:prSet/>
      <dgm:spPr/>
      <dgm:t>
        <a:bodyPr/>
        <a:lstStyle/>
        <a:p>
          <a:endParaRPr lang="zh-TW" altLang="en-US"/>
        </a:p>
      </dgm:t>
    </dgm:pt>
    <dgm:pt modelId="{A9E4F28B-9564-4857-A296-99D8748ED06C}">
      <dgm:prSet phldrT="[文字]" custT="1"/>
      <dgm:spPr/>
      <dgm:t>
        <a:bodyPr/>
        <a:lstStyle/>
        <a:p>
          <a:r>
            <a:rPr lang="en-US" altLang="zh-CN" sz="1800" dirty="0" smtClean="0"/>
            <a:t>Avoid activities that are not consistent with Values, Code of Conduct or Policies</a:t>
          </a:r>
          <a:endParaRPr lang="zh-TW" altLang="en-US" sz="1800" dirty="0"/>
        </a:p>
      </dgm:t>
    </dgm:pt>
    <dgm:pt modelId="{6564CF9A-5864-49A4-884E-5D01FFF259BB}" type="parTrans" cxnId="{C6F79F88-F446-4835-9FE1-FB4153E6BAB7}">
      <dgm:prSet/>
      <dgm:spPr/>
      <dgm:t>
        <a:bodyPr/>
        <a:lstStyle/>
        <a:p>
          <a:endParaRPr lang="zh-TW" altLang="en-US"/>
        </a:p>
      </dgm:t>
    </dgm:pt>
    <dgm:pt modelId="{48483D82-440C-4E51-AB37-610B43B901CA}" type="sibTrans" cxnId="{C6F79F88-F446-4835-9FE1-FB4153E6BAB7}">
      <dgm:prSet/>
      <dgm:spPr/>
      <dgm:t>
        <a:bodyPr/>
        <a:lstStyle/>
        <a:p>
          <a:endParaRPr lang="zh-TW" altLang="en-US"/>
        </a:p>
      </dgm:t>
    </dgm:pt>
    <dgm:pt modelId="{5CFCB93E-9B1C-40B3-9F9D-1CF00C247EB6}">
      <dgm:prSet phldrT="[文字]"/>
      <dgm:spPr/>
      <dgm:t>
        <a:bodyPr/>
        <a:lstStyle/>
        <a:p>
          <a:endParaRPr lang="zh-TW" altLang="en-US" dirty="0"/>
        </a:p>
      </dgm:t>
    </dgm:pt>
    <dgm:pt modelId="{07692281-4471-4050-A56F-3760E1283260}" type="parTrans" cxnId="{549D8B48-7399-47DE-AF4B-55EA5405D5E5}">
      <dgm:prSet/>
      <dgm:spPr/>
      <dgm:t>
        <a:bodyPr/>
        <a:lstStyle/>
        <a:p>
          <a:endParaRPr lang="zh-TW" altLang="en-US"/>
        </a:p>
      </dgm:t>
    </dgm:pt>
    <dgm:pt modelId="{022DA792-DAFC-4948-A6C6-D623E43EB342}" type="sibTrans" cxnId="{549D8B48-7399-47DE-AF4B-55EA5405D5E5}">
      <dgm:prSet/>
      <dgm:spPr/>
      <dgm:t>
        <a:bodyPr/>
        <a:lstStyle/>
        <a:p>
          <a:endParaRPr lang="zh-TW" altLang="en-US"/>
        </a:p>
      </dgm:t>
    </dgm:pt>
    <dgm:pt modelId="{5C03FCE7-AD6C-4F7F-A9F1-68D6918D12AC}">
      <dgm:prSet phldrT="[文字]" custT="1"/>
      <dgm:spPr/>
      <dgm:t>
        <a:bodyPr/>
        <a:lstStyle/>
        <a:p>
          <a:r>
            <a:rPr lang="en-US" altLang="zh-CN" sz="1800" dirty="0" smtClean="0"/>
            <a:t>Proper focus on clients reduces their risks</a:t>
          </a:r>
          <a:endParaRPr lang="zh-TW" altLang="en-US" sz="1800" dirty="0"/>
        </a:p>
      </dgm:t>
    </dgm:pt>
    <dgm:pt modelId="{C6503844-2049-41CF-A471-E895987DAFEA}" type="parTrans" cxnId="{D8F2D95A-E244-40AF-9940-46963E96DF66}">
      <dgm:prSet/>
      <dgm:spPr/>
      <dgm:t>
        <a:bodyPr/>
        <a:lstStyle/>
        <a:p>
          <a:endParaRPr lang="zh-TW" altLang="en-US"/>
        </a:p>
      </dgm:t>
    </dgm:pt>
    <dgm:pt modelId="{1D2DE4AC-C764-4341-BEA3-00724589EC2F}" type="sibTrans" cxnId="{D8F2D95A-E244-40AF-9940-46963E96DF66}">
      <dgm:prSet/>
      <dgm:spPr/>
      <dgm:t>
        <a:bodyPr/>
        <a:lstStyle/>
        <a:p>
          <a:endParaRPr lang="zh-TW" altLang="en-US"/>
        </a:p>
      </dgm:t>
    </dgm:pt>
    <dgm:pt modelId="{638B88D9-F2D8-45F4-8F14-AEFB0ED20AD7}">
      <dgm:prSet phldrT="[文字]"/>
      <dgm:spPr/>
      <dgm:t>
        <a:bodyPr/>
        <a:lstStyle/>
        <a:p>
          <a:endParaRPr lang="zh-TW" altLang="en-US" dirty="0"/>
        </a:p>
      </dgm:t>
    </dgm:pt>
    <dgm:pt modelId="{6295AF43-2364-405E-BEC8-293732DBCBD9}" type="parTrans" cxnId="{97CEB3DD-C686-4EF9-9C8E-80C34949E438}">
      <dgm:prSet/>
      <dgm:spPr/>
      <dgm:t>
        <a:bodyPr/>
        <a:lstStyle/>
        <a:p>
          <a:endParaRPr lang="zh-TW" altLang="en-US"/>
        </a:p>
      </dgm:t>
    </dgm:pt>
    <dgm:pt modelId="{674C7E0F-C13E-4A36-A4AF-74A9225C4E90}" type="sibTrans" cxnId="{97CEB3DD-C686-4EF9-9C8E-80C34949E438}">
      <dgm:prSet/>
      <dgm:spPr/>
      <dgm:t>
        <a:bodyPr/>
        <a:lstStyle/>
        <a:p>
          <a:endParaRPr lang="zh-TW" altLang="en-US"/>
        </a:p>
      </dgm:t>
    </dgm:pt>
    <dgm:pt modelId="{46A96162-5597-466F-9035-37AE352F9029}">
      <dgm:prSet phldrT="[文字]"/>
      <dgm:spPr/>
      <dgm:t>
        <a:bodyPr/>
        <a:lstStyle/>
        <a:p>
          <a:endParaRPr lang="zh-TW" altLang="en-US" dirty="0"/>
        </a:p>
      </dgm:t>
    </dgm:pt>
    <dgm:pt modelId="{EEE3C679-5EA4-437E-B580-C24625B296D8}" type="parTrans" cxnId="{FBCE843F-0BCB-4782-8CB8-24EF32D65F1C}">
      <dgm:prSet/>
      <dgm:spPr/>
      <dgm:t>
        <a:bodyPr/>
        <a:lstStyle/>
        <a:p>
          <a:endParaRPr lang="zh-TW" altLang="en-US"/>
        </a:p>
      </dgm:t>
    </dgm:pt>
    <dgm:pt modelId="{487EFA18-0DF4-4CC2-95C5-3A512A640BB2}" type="sibTrans" cxnId="{FBCE843F-0BCB-4782-8CB8-24EF32D65F1C}">
      <dgm:prSet/>
      <dgm:spPr/>
      <dgm:t>
        <a:bodyPr/>
        <a:lstStyle/>
        <a:p>
          <a:endParaRPr lang="zh-TW" altLang="en-US"/>
        </a:p>
      </dgm:t>
    </dgm:pt>
    <dgm:pt modelId="{DCEF79DF-D81F-4D5F-8730-507661F581FE}" type="pres">
      <dgm:prSet presAssocID="{4A5B15EA-A53B-4E05-A2A2-D8A0D5392600}" presName="Name0" presStyleCnt="0">
        <dgm:presLayoutVars>
          <dgm:dir/>
          <dgm:animLvl val="lvl"/>
          <dgm:resizeHandles val="exact"/>
        </dgm:presLayoutVars>
      </dgm:prSet>
      <dgm:spPr/>
      <dgm:t>
        <a:bodyPr/>
        <a:lstStyle/>
        <a:p>
          <a:endParaRPr lang="zh-CN" altLang="en-US"/>
        </a:p>
      </dgm:t>
    </dgm:pt>
    <dgm:pt modelId="{CF8FB794-DBDF-4E21-8054-9073CC47D6A9}" type="pres">
      <dgm:prSet presAssocID="{71F2D4B2-8323-4494-99D4-3AA8F94496AC}" presName="linNode" presStyleCnt="0"/>
      <dgm:spPr/>
    </dgm:pt>
    <dgm:pt modelId="{FA7D5A1D-BA04-4C26-A6AB-3D82AAE46927}" type="pres">
      <dgm:prSet presAssocID="{71F2D4B2-8323-4494-99D4-3AA8F94496AC}" presName="parentText" presStyleLbl="node1" presStyleIdx="0" presStyleCnt="6" custScaleX="30471">
        <dgm:presLayoutVars>
          <dgm:chMax val="1"/>
          <dgm:bulletEnabled val="1"/>
        </dgm:presLayoutVars>
      </dgm:prSet>
      <dgm:spPr/>
      <dgm:t>
        <a:bodyPr/>
        <a:lstStyle/>
        <a:p>
          <a:endParaRPr lang="zh-CN" altLang="en-US"/>
        </a:p>
      </dgm:t>
    </dgm:pt>
    <dgm:pt modelId="{433CED57-C582-429C-8B98-ED9BD502AEE9}" type="pres">
      <dgm:prSet presAssocID="{71F2D4B2-8323-4494-99D4-3AA8F94496AC}" presName="descendantText" presStyleLbl="alignAccFollowNode1" presStyleIdx="0" presStyleCnt="6">
        <dgm:presLayoutVars>
          <dgm:bulletEnabled val="1"/>
        </dgm:presLayoutVars>
      </dgm:prSet>
      <dgm:spPr/>
      <dgm:t>
        <a:bodyPr/>
        <a:lstStyle/>
        <a:p>
          <a:endParaRPr lang="zh-TW" altLang="en-US"/>
        </a:p>
      </dgm:t>
    </dgm:pt>
    <dgm:pt modelId="{E2BCC7F9-F8EC-4170-A668-E4C677EA47B6}" type="pres">
      <dgm:prSet presAssocID="{20E33978-F904-4249-891B-5ADE837B4DC9}" presName="sp" presStyleCnt="0"/>
      <dgm:spPr/>
    </dgm:pt>
    <dgm:pt modelId="{49BD7B53-71DB-440C-A2B4-EC47E616F6EA}" type="pres">
      <dgm:prSet presAssocID="{525EB028-C1B7-4D28-B768-BB841220CB90}" presName="linNode" presStyleCnt="0"/>
      <dgm:spPr/>
    </dgm:pt>
    <dgm:pt modelId="{9FF62B42-FE2F-499A-9B99-BD0AF7840E60}" type="pres">
      <dgm:prSet presAssocID="{525EB028-C1B7-4D28-B768-BB841220CB90}" presName="parentText" presStyleLbl="node1" presStyleIdx="1" presStyleCnt="6" custScaleX="30471">
        <dgm:presLayoutVars>
          <dgm:chMax val="1"/>
          <dgm:bulletEnabled val="1"/>
        </dgm:presLayoutVars>
      </dgm:prSet>
      <dgm:spPr/>
      <dgm:t>
        <a:bodyPr/>
        <a:lstStyle/>
        <a:p>
          <a:endParaRPr lang="zh-CN" altLang="en-US"/>
        </a:p>
      </dgm:t>
    </dgm:pt>
    <dgm:pt modelId="{4C98AE14-E7AD-4938-978A-3509C84BA9FB}" type="pres">
      <dgm:prSet presAssocID="{525EB028-C1B7-4D28-B768-BB841220CB90}" presName="descendantText" presStyleLbl="alignAccFollowNode1" presStyleIdx="1" presStyleCnt="6">
        <dgm:presLayoutVars>
          <dgm:bulletEnabled val="1"/>
        </dgm:presLayoutVars>
      </dgm:prSet>
      <dgm:spPr/>
      <dgm:t>
        <a:bodyPr/>
        <a:lstStyle/>
        <a:p>
          <a:endParaRPr lang="zh-CN" altLang="en-US"/>
        </a:p>
      </dgm:t>
    </dgm:pt>
    <dgm:pt modelId="{E8143B5B-6FF7-4093-A831-572DFE81EFB2}" type="pres">
      <dgm:prSet presAssocID="{E3AE3981-0A34-4EA4-9155-3C804A3292EF}" presName="sp" presStyleCnt="0"/>
      <dgm:spPr/>
    </dgm:pt>
    <dgm:pt modelId="{F917DE60-CC50-4D09-B29A-B5BA50813947}" type="pres">
      <dgm:prSet presAssocID="{69843815-D771-4EFB-9C22-9EC184193360}" presName="linNode" presStyleCnt="0"/>
      <dgm:spPr/>
    </dgm:pt>
    <dgm:pt modelId="{1FA7594C-971C-4BCA-92DE-79B4DFEF3764}" type="pres">
      <dgm:prSet presAssocID="{69843815-D771-4EFB-9C22-9EC184193360}" presName="parentText" presStyleLbl="node1" presStyleIdx="2" presStyleCnt="6" custScaleX="30471">
        <dgm:presLayoutVars>
          <dgm:chMax val="1"/>
          <dgm:bulletEnabled val="1"/>
        </dgm:presLayoutVars>
      </dgm:prSet>
      <dgm:spPr/>
      <dgm:t>
        <a:bodyPr/>
        <a:lstStyle/>
        <a:p>
          <a:endParaRPr lang="zh-CN" altLang="en-US"/>
        </a:p>
      </dgm:t>
    </dgm:pt>
    <dgm:pt modelId="{1736CD3C-DDA0-4EB7-8C00-391DF2902FDE}" type="pres">
      <dgm:prSet presAssocID="{69843815-D771-4EFB-9C22-9EC184193360}" presName="descendantText" presStyleLbl="alignAccFollowNode1" presStyleIdx="2" presStyleCnt="6">
        <dgm:presLayoutVars>
          <dgm:bulletEnabled val="1"/>
        </dgm:presLayoutVars>
      </dgm:prSet>
      <dgm:spPr/>
      <dgm:t>
        <a:bodyPr/>
        <a:lstStyle/>
        <a:p>
          <a:endParaRPr lang="zh-TW" altLang="en-US"/>
        </a:p>
      </dgm:t>
    </dgm:pt>
    <dgm:pt modelId="{6E27C4FF-36B9-4A08-BB0A-F6F6061E9DB0}" type="pres">
      <dgm:prSet presAssocID="{9B6F53DB-B48D-4F52-BB97-EC06C5732D81}" presName="sp" presStyleCnt="0"/>
      <dgm:spPr/>
    </dgm:pt>
    <dgm:pt modelId="{98B7E3EE-552D-42DF-851C-F47DA67E2FF4}" type="pres">
      <dgm:prSet presAssocID="{46A96162-5597-466F-9035-37AE352F9029}" presName="linNode" presStyleCnt="0"/>
      <dgm:spPr/>
    </dgm:pt>
    <dgm:pt modelId="{0D5BEB05-9770-4F14-9D5D-11B81CA063DF}" type="pres">
      <dgm:prSet presAssocID="{46A96162-5597-466F-9035-37AE352F9029}" presName="parentText" presStyleLbl="node1" presStyleIdx="3" presStyleCnt="6" custScaleX="30471" custLinFactNeighborX="0" custLinFactNeighborY="-2500">
        <dgm:presLayoutVars>
          <dgm:chMax val="1"/>
          <dgm:bulletEnabled val="1"/>
        </dgm:presLayoutVars>
      </dgm:prSet>
      <dgm:spPr/>
      <dgm:t>
        <a:bodyPr/>
        <a:lstStyle/>
        <a:p>
          <a:endParaRPr lang="zh-CN" altLang="en-US"/>
        </a:p>
      </dgm:t>
    </dgm:pt>
    <dgm:pt modelId="{5CB6E32D-511E-48B8-A5D7-3FE5D23AB2D4}" type="pres">
      <dgm:prSet presAssocID="{46A96162-5597-466F-9035-37AE352F9029}" presName="descendantText" presStyleLbl="alignAccFollowNode1" presStyleIdx="3" presStyleCnt="6">
        <dgm:presLayoutVars>
          <dgm:bulletEnabled val="1"/>
        </dgm:presLayoutVars>
      </dgm:prSet>
      <dgm:spPr/>
      <dgm:t>
        <a:bodyPr/>
        <a:lstStyle/>
        <a:p>
          <a:endParaRPr lang="zh-CN" altLang="en-US"/>
        </a:p>
      </dgm:t>
    </dgm:pt>
    <dgm:pt modelId="{22A1D794-9426-451A-86F7-8DF39040314E}" type="pres">
      <dgm:prSet presAssocID="{487EFA18-0DF4-4CC2-95C5-3A512A640BB2}" presName="sp" presStyleCnt="0"/>
      <dgm:spPr/>
    </dgm:pt>
    <dgm:pt modelId="{73B5A2DD-86D3-45EE-B725-1F4D7604C317}" type="pres">
      <dgm:prSet presAssocID="{5CFCB93E-9B1C-40B3-9F9D-1CF00C247EB6}" presName="linNode" presStyleCnt="0"/>
      <dgm:spPr/>
    </dgm:pt>
    <dgm:pt modelId="{8CFF80FC-88CD-445E-99F9-6F8A2D8E6CF1}" type="pres">
      <dgm:prSet presAssocID="{5CFCB93E-9B1C-40B3-9F9D-1CF00C247EB6}" presName="parentText" presStyleLbl="node1" presStyleIdx="4" presStyleCnt="6" custScaleX="30471">
        <dgm:presLayoutVars>
          <dgm:chMax val="1"/>
          <dgm:bulletEnabled val="1"/>
        </dgm:presLayoutVars>
      </dgm:prSet>
      <dgm:spPr/>
      <dgm:t>
        <a:bodyPr/>
        <a:lstStyle/>
        <a:p>
          <a:endParaRPr lang="zh-CN" altLang="en-US"/>
        </a:p>
      </dgm:t>
    </dgm:pt>
    <dgm:pt modelId="{FFEFCCC3-5A1A-4B64-AF5D-922D06FF1459}" type="pres">
      <dgm:prSet presAssocID="{5CFCB93E-9B1C-40B3-9F9D-1CF00C247EB6}" presName="descendantText" presStyleLbl="alignAccFollowNode1" presStyleIdx="4" presStyleCnt="6">
        <dgm:presLayoutVars>
          <dgm:bulletEnabled val="1"/>
        </dgm:presLayoutVars>
      </dgm:prSet>
      <dgm:spPr/>
      <dgm:t>
        <a:bodyPr/>
        <a:lstStyle/>
        <a:p>
          <a:endParaRPr lang="zh-CN" altLang="en-US"/>
        </a:p>
      </dgm:t>
    </dgm:pt>
    <dgm:pt modelId="{69250A01-FE36-4B52-83CA-574595456461}" type="pres">
      <dgm:prSet presAssocID="{022DA792-DAFC-4948-A6C6-D623E43EB342}" presName="sp" presStyleCnt="0"/>
      <dgm:spPr/>
    </dgm:pt>
    <dgm:pt modelId="{E066A207-F295-4ACE-A61A-B845F5F29FEE}" type="pres">
      <dgm:prSet presAssocID="{638B88D9-F2D8-45F4-8F14-AEFB0ED20AD7}" presName="linNode" presStyleCnt="0"/>
      <dgm:spPr/>
    </dgm:pt>
    <dgm:pt modelId="{CBA8A9DC-3C27-47E2-98E7-B009D629276B}" type="pres">
      <dgm:prSet presAssocID="{638B88D9-F2D8-45F4-8F14-AEFB0ED20AD7}" presName="parentText" presStyleLbl="node1" presStyleIdx="5" presStyleCnt="6" custScaleX="30471">
        <dgm:presLayoutVars>
          <dgm:chMax val="1"/>
          <dgm:bulletEnabled val="1"/>
        </dgm:presLayoutVars>
      </dgm:prSet>
      <dgm:spPr/>
      <dgm:t>
        <a:bodyPr/>
        <a:lstStyle/>
        <a:p>
          <a:endParaRPr lang="zh-CN" altLang="en-US"/>
        </a:p>
      </dgm:t>
    </dgm:pt>
    <dgm:pt modelId="{47360385-46CA-4882-BAD0-A43DC286647B}" type="pres">
      <dgm:prSet presAssocID="{638B88D9-F2D8-45F4-8F14-AEFB0ED20AD7}" presName="descendantText" presStyleLbl="alignAccFollowNode1" presStyleIdx="5" presStyleCnt="6">
        <dgm:presLayoutVars>
          <dgm:bulletEnabled val="1"/>
        </dgm:presLayoutVars>
      </dgm:prSet>
      <dgm:spPr/>
      <dgm:t>
        <a:bodyPr/>
        <a:lstStyle/>
        <a:p>
          <a:endParaRPr lang="zh-CN" altLang="en-US"/>
        </a:p>
      </dgm:t>
    </dgm:pt>
  </dgm:ptLst>
  <dgm:cxnLst>
    <dgm:cxn modelId="{C0510C35-2260-4301-BA84-0D41CC74233A}" type="presOf" srcId="{71F2D4B2-8323-4494-99D4-3AA8F94496AC}" destId="{FA7D5A1D-BA04-4C26-A6AB-3D82AAE46927}" srcOrd="0" destOrd="0" presId="urn:microsoft.com/office/officeart/2005/8/layout/vList5"/>
    <dgm:cxn modelId="{CDC5E8BD-E745-4309-846F-5C92089E66AD}" type="presOf" srcId="{A9E4F28B-9564-4857-A296-99D8748ED06C}" destId="{5CB6E32D-511E-48B8-A5D7-3FE5D23AB2D4}" srcOrd="0" destOrd="0" presId="urn:microsoft.com/office/officeart/2005/8/layout/vList5"/>
    <dgm:cxn modelId="{1292C17F-B8E4-4E87-B57E-DE266E2A9E91}" type="presOf" srcId="{69843815-D771-4EFB-9C22-9EC184193360}" destId="{1FA7594C-971C-4BCA-92DE-79B4DFEF3764}" srcOrd="0" destOrd="0" presId="urn:microsoft.com/office/officeart/2005/8/layout/vList5"/>
    <dgm:cxn modelId="{7AF92155-1765-4EE0-8B36-5085DECFCE3F}" type="presOf" srcId="{46A96162-5597-466F-9035-37AE352F9029}" destId="{0D5BEB05-9770-4F14-9D5D-11B81CA063DF}" srcOrd="0" destOrd="0" presId="urn:microsoft.com/office/officeart/2005/8/layout/vList5"/>
    <dgm:cxn modelId="{C6F79F88-F446-4835-9FE1-FB4153E6BAB7}" srcId="{46A96162-5597-466F-9035-37AE352F9029}" destId="{A9E4F28B-9564-4857-A296-99D8748ED06C}" srcOrd="0" destOrd="0" parTransId="{6564CF9A-5864-49A4-884E-5D01FFF259BB}" sibTransId="{48483D82-440C-4E51-AB37-610B43B901CA}"/>
    <dgm:cxn modelId="{03B8D180-E759-47FD-866A-44E55AE1DD8D}" type="presOf" srcId="{5CFCB93E-9B1C-40B3-9F9D-1CF00C247EB6}" destId="{8CFF80FC-88CD-445E-99F9-6F8A2D8E6CF1}" srcOrd="0" destOrd="0" presId="urn:microsoft.com/office/officeart/2005/8/layout/vList5"/>
    <dgm:cxn modelId="{408E612D-532E-440A-AFC2-D8BFD1D8FC7A}" srcId="{4A5B15EA-A53B-4E05-A2A2-D8A0D5392600}" destId="{525EB028-C1B7-4D28-B768-BB841220CB90}" srcOrd="1" destOrd="0" parTransId="{C652C4D0-95F5-4253-B098-8D0E9543126D}" sibTransId="{E3AE3981-0A34-4EA4-9155-3C804A3292EF}"/>
    <dgm:cxn modelId="{FBCE843F-0BCB-4782-8CB8-24EF32D65F1C}" srcId="{4A5B15EA-A53B-4E05-A2A2-D8A0D5392600}" destId="{46A96162-5597-466F-9035-37AE352F9029}" srcOrd="3" destOrd="0" parTransId="{EEE3C679-5EA4-437E-B580-C24625B296D8}" sibTransId="{487EFA18-0DF4-4CC2-95C5-3A512A640BB2}"/>
    <dgm:cxn modelId="{5A86F1A6-5FE9-4DD5-82C0-1D103C8D667D}" type="presOf" srcId="{C0BDCCF3-10A2-498F-B404-349B95ADE0AC}" destId="{47360385-46CA-4882-BAD0-A43DC286647B}" srcOrd="0" destOrd="0" presId="urn:microsoft.com/office/officeart/2005/8/layout/vList5"/>
    <dgm:cxn modelId="{307810EA-3509-47C0-97D7-D036F16EE217}" srcId="{525EB028-C1B7-4D28-B768-BB841220CB90}" destId="{D899A0D9-63D7-42BC-A791-E6B2AF536208}" srcOrd="0" destOrd="0" parTransId="{707DBBB2-18C5-4CD9-8742-4C7983189BDF}" sibTransId="{26880671-3092-4A35-B27F-D8C08F189C13}"/>
    <dgm:cxn modelId="{19CC4E42-E575-47CD-BA7B-B978A4DC5AE0}" type="presOf" srcId="{5C03FCE7-AD6C-4F7F-A9F1-68D6918D12AC}" destId="{FFEFCCC3-5A1A-4B64-AF5D-922D06FF1459}" srcOrd="0" destOrd="0" presId="urn:microsoft.com/office/officeart/2005/8/layout/vList5"/>
    <dgm:cxn modelId="{0EE2E376-7D8F-42BB-80FB-BBFE32883EA2}" type="presOf" srcId="{4A5B15EA-A53B-4E05-A2A2-D8A0D5392600}" destId="{DCEF79DF-D81F-4D5F-8730-507661F581FE}" srcOrd="0" destOrd="0" presId="urn:microsoft.com/office/officeart/2005/8/layout/vList5"/>
    <dgm:cxn modelId="{2DC1342A-CA64-4FA8-AE5A-9B9C0CECC0A0}" srcId="{71F2D4B2-8323-4494-99D4-3AA8F94496AC}" destId="{ED12CF2F-4F0C-4863-9EED-A48BE01F7A98}" srcOrd="0" destOrd="0" parTransId="{5284E36E-9FF2-4BBF-BA0B-01E6F670550F}" sibTransId="{1D767FA0-6D1E-40A4-8780-FBC42CB53515}"/>
    <dgm:cxn modelId="{549D8B48-7399-47DE-AF4B-55EA5405D5E5}" srcId="{4A5B15EA-A53B-4E05-A2A2-D8A0D5392600}" destId="{5CFCB93E-9B1C-40B3-9F9D-1CF00C247EB6}" srcOrd="4" destOrd="0" parTransId="{07692281-4471-4050-A56F-3760E1283260}" sibTransId="{022DA792-DAFC-4948-A6C6-D623E43EB342}"/>
    <dgm:cxn modelId="{4BBC2064-B623-4472-987E-BBF79CA9E7E1}" type="presOf" srcId="{ED12CF2F-4F0C-4863-9EED-A48BE01F7A98}" destId="{433CED57-C582-429C-8B98-ED9BD502AEE9}" srcOrd="0" destOrd="0" presId="urn:microsoft.com/office/officeart/2005/8/layout/vList5"/>
    <dgm:cxn modelId="{97CEB3DD-C686-4EF9-9C8E-80C34949E438}" srcId="{4A5B15EA-A53B-4E05-A2A2-D8A0D5392600}" destId="{638B88D9-F2D8-45F4-8F14-AEFB0ED20AD7}" srcOrd="5" destOrd="0" parTransId="{6295AF43-2364-405E-BEC8-293732DBCBD9}" sibTransId="{674C7E0F-C13E-4A36-A4AF-74A9225C4E90}"/>
    <dgm:cxn modelId="{44164EDC-79C1-46B5-9159-86EEE6340A77}" srcId="{638B88D9-F2D8-45F4-8F14-AEFB0ED20AD7}" destId="{C0BDCCF3-10A2-498F-B404-349B95ADE0AC}" srcOrd="0" destOrd="0" parTransId="{6695C02E-E698-4543-9C85-C9A6592C2C29}" sibTransId="{842F0BFB-C3B3-4789-BDA1-B3D31B7EE87A}"/>
    <dgm:cxn modelId="{B0804B06-CA71-4709-B290-DEFE3931BC34}" type="presOf" srcId="{D899A0D9-63D7-42BC-A791-E6B2AF536208}" destId="{4C98AE14-E7AD-4938-978A-3509C84BA9FB}" srcOrd="0" destOrd="0" presId="urn:microsoft.com/office/officeart/2005/8/layout/vList5"/>
    <dgm:cxn modelId="{9FC598FE-DEA4-47E1-AD17-4BD58F7E089F}" srcId="{69843815-D771-4EFB-9C22-9EC184193360}" destId="{5B9A3D70-1556-403E-925D-8D6415BC82CA}" srcOrd="0" destOrd="0" parTransId="{CE296A8D-51CA-41DD-B192-4592DC09B738}" sibTransId="{4013BEA1-3298-4608-88C4-BBB3E26B0775}"/>
    <dgm:cxn modelId="{86C76C20-ADA9-43CE-BCE6-07896A018DCB}" srcId="{4A5B15EA-A53B-4E05-A2A2-D8A0D5392600}" destId="{71F2D4B2-8323-4494-99D4-3AA8F94496AC}" srcOrd="0" destOrd="0" parTransId="{72F28FC4-29EE-4987-B3A5-806CA321C186}" sibTransId="{20E33978-F904-4249-891B-5ADE837B4DC9}"/>
    <dgm:cxn modelId="{3D7CAB3D-5991-4088-8620-9EDB55644083}" srcId="{4A5B15EA-A53B-4E05-A2A2-D8A0D5392600}" destId="{69843815-D771-4EFB-9C22-9EC184193360}" srcOrd="2" destOrd="0" parTransId="{069EC6B7-E30F-4B62-B264-2B8C314E0423}" sibTransId="{9B6F53DB-B48D-4F52-BB97-EC06C5732D81}"/>
    <dgm:cxn modelId="{D8F2D95A-E244-40AF-9940-46963E96DF66}" srcId="{5CFCB93E-9B1C-40B3-9F9D-1CF00C247EB6}" destId="{5C03FCE7-AD6C-4F7F-A9F1-68D6918D12AC}" srcOrd="0" destOrd="0" parTransId="{C6503844-2049-41CF-A471-E895987DAFEA}" sibTransId="{1D2DE4AC-C764-4341-BEA3-00724589EC2F}"/>
    <dgm:cxn modelId="{BD559329-6325-476A-8CB2-CBD1323601DF}" type="presOf" srcId="{525EB028-C1B7-4D28-B768-BB841220CB90}" destId="{9FF62B42-FE2F-499A-9B99-BD0AF7840E60}" srcOrd="0" destOrd="0" presId="urn:microsoft.com/office/officeart/2005/8/layout/vList5"/>
    <dgm:cxn modelId="{62172AD6-9E28-41CC-AB2D-22BFC5996318}" type="presOf" srcId="{638B88D9-F2D8-45F4-8F14-AEFB0ED20AD7}" destId="{CBA8A9DC-3C27-47E2-98E7-B009D629276B}" srcOrd="0" destOrd="0" presId="urn:microsoft.com/office/officeart/2005/8/layout/vList5"/>
    <dgm:cxn modelId="{C32D0593-1BE0-4C34-9226-01A8696E68CC}" type="presOf" srcId="{5B9A3D70-1556-403E-925D-8D6415BC82CA}" destId="{1736CD3C-DDA0-4EB7-8C00-391DF2902FDE}" srcOrd="0" destOrd="0" presId="urn:microsoft.com/office/officeart/2005/8/layout/vList5"/>
    <dgm:cxn modelId="{C810EC13-A8D2-48E9-A925-03D05150F9E5}" type="presParOf" srcId="{DCEF79DF-D81F-4D5F-8730-507661F581FE}" destId="{CF8FB794-DBDF-4E21-8054-9073CC47D6A9}" srcOrd="0" destOrd="0" presId="urn:microsoft.com/office/officeart/2005/8/layout/vList5"/>
    <dgm:cxn modelId="{F8C23954-5CAA-4C8A-8894-9853A775B210}" type="presParOf" srcId="{CF8FB794-DBDF-4E21-8054-9073CC47D6A9}" destId="{FA7D5A1D-BA04-4C26-A6AB-3D82AAE46927}" srcOrd="0" destOrd="0" presId="urn:microsoft.com/office/officeart/2005/8/layout/vList5"/>
    <dgm:cxn modelId="{B3C9BDE7-2BC1-407F-A830-74DD97752FEA}" type="presParOf" srcId="{CF8FB794-DBDF-4E21-8054-9073CC47D6A9}" destId="{433CED57-C582-429C-8B98-ED9BD502AEE9}" srcOrd="1" destOrd="0" presId="urn:microsoft.com/office/officeart/2005/8/layout/vList5"/>
    <dgm:cxn modelId="{D6228411-8A45-4EC6-8DFD-4685F52E0E44}" type="presParOf" srcId="{DCEF79DF-D81F-4D5F-8730-507661F581FE}" destId="{E2BCC7F9-F8EC-4170-A668-E4C677EA47B6}" srcOrd="1" destOrd="0" presId="urn:microsoft.com/office/officeart/2005/8/layout/vList5"/>
    <dgm:cxn modelId="{E0F2A34E-3B9F-47AD-BE1E-992107184963}" type="presParOf" srcId="{DCEF79DF-D81F-4D5F-8730-507661F581FE}" destId="{49BD7B53-71DB-440C-A2B4-EC47E616F6EA}" srcOrd="2" destOrd="0" presId="urn:microsoft.com/office/officeart/2005/8/layout/vList5"/>
    <dgm:cxn modelId="{9B9D2FB4-EB1E-4FD0-9B58-F5A7782CC9AD}" type="presParOf" srcId="{49BD7B53-71DB-440C-A2B4-EC47E616F6EA}" destId="{9FF62B42-FE2F-499A-9B99-BD0AF7840E60}" srcOrd="0" destOrd="0" presId="urn:microsoft.com/office/officeart/2005/8/layout/vList5"/>
    <dgm:cxn modelId="{678510B6-B5A3-45D2-A311-0FE9CFF3397E}" type="presParOf" srcId="{49BD7B53-71DB-440C-A2B4-EC47E616F6EA}" destId="{4C98AE14-E7AD-4938-978A-3509C84BA9FB}" srcOrd="1" destOrd="0" presId="urn:microsoft.com/office/officeart/2005/8/layout/vList5"/>
    <dgm:cxn modelId="{F774EC63-19CA-4A58-A82C-232231FDA9EA}" type="presParOf" srcId="{DCEF79DF-D81F-4D5F-8730-507661F581FE}" destId="{E8143B5B-6FF7-4093-A831-572DFE81EFB2}" srcOrd="3" destOrd="0" presId="urn:microsoft.com/office/officeart/2005/8/layout/vList5"/>
    <dgm:cxn modelId="{14618569-C395-4D14-80DC-5728EDF990F4}" type="presParOf" srcId="{DCEF79DF-D81F-4D5F-8730-507661F581FE}" destId="{F917DE60-CC50-4D09-B29A-B5BA50813947}" srcOrd="4" destOrd="0" presId="urn:microsoft.com/office/officeart/2005/8/layout/vList5"/>
    <dgm:cxn modelId="{CA79568E-D474-4421-8A18-EA687B9C3B88}" type="presParOf" srcId="{F917DE60-CC50-4D09-B29A-B5BA50813947}" destId="{1FA7594C-971C-4BCA-92DE-79B4DFEF3764}" srcOrd="0" destOrd="0" presId="urn:microsoft.com/office/officeart/2005/8/layout/vList5"/>
    <dgm:cxn modelId="{A598FCEE-3A23-463A-89F6-F9496DA93EF7}" type="presParOf" srcId="{F917DE60-CC50-4D09-B29A-B5BA50813947}" destId="{1736CD3C-DDA0-4EB7-8C00-391DF2902FDE}" srcOrd="1" destOrd="0" presId="urn:microsoft.com/office/officeart/2005/8/layout/vList5"/>
    <dgm:cxn modelId="{4AC83606-1D37-4874-A0E5-07843EC1269E}" type="presParOf" srcId="{DCEF79DF-D81F-4D5F-8730-507661F581FE}" destId="{6E27C4FF-36B9-4A08-BB0A-F6F6061E9DB0}" srcOrd="5" destOrd="0" presId="urn:microsoft.com/office/officeart/2005/8/layout/vList5"/>
    <dgm:cxn modelId="{CB4DB933-5F83-483F-9F57-2F8E25FAC99E}" type="presParOf" srcId="{DCEF79DF-D81F-4D5F-8730-507661F581FE}" destId="{98B7E3EE-552D-42DF-851C-F47DA67E2FF4}" srcOrd="6" destOrd="0" presId="urn:microsoft.com/office/officeart/2005/8/layout/vList5"/>
    <dgm:cxn modelId="{A0C25CDB-E8F3-4150-9C56-21A5339E07BB}" type="presParOf" srcId="{98B7E3EE-552D-42DF-851C-F47DA67E2FF4}" destId="{0D5BEB05-9770-4F14-9D5D-11B81CA063DF}" srcOrd="0" destOrd="0" presId="urn:microsoft.com/office/officeart/2005/8/layout/vList5"/>
    <dgm:cxn modelId="{147A5C8D-56DF-4FCC-8023-F66A94A5D7AA}" type="presParOf" srcId="{98B7E3EE-552D-42DF-851C-F47DA67E2FF4}" destId="{5CB6E32D-511E-48B8-A5D7-3FE5D23AB2D4}" srcOrd="1" destOrd="0" presId="urn:microsoft.com/office/officeart/2005/8/layout/vList5"/>
    <dgm:cxn modelId="{10F69F12-313F-4271-9373-D8ED03335D7F}" type="presParOf" srcId="{DCEF79DF-D81F-4D5F-8730-507661F581FE}" destId="{22A1D794-9426-451A-86F7-8DF39040314E}" srcOrd="7" destOrd="0" presId="urn:microsoft.com/office/officeart/2005/8/layout/vList5"/>
    <dgm:cxn modelId="{DF152A9B-A45E-45D8-A7E4-40AD0AB544CB}" type="presParOf" srcId="{DCEF79DF-D81F-4D5F-8730-507661F581FE}" destId="{73B5A2DD-86D3-45EE-B725-1F4D7604C317}" srcOrd="8" destOrd="0" presId="urn:microsoft.com/office/officeart/2005/8/layout/vList5"/>
    <dgm:cxn modelId="{90F72D92-802A-4EAD-A581-B4D383F6227D}" type="presParOf" srcId="{73B5A2DD-86D3-45EE-B725-1F4D7604C317}" destId="{8CFF80FC-88CD-445E-99F9-6F8A2D8E6CF1}" srcOrd="0" destOrd="0" presId="urn:microsoft.com/office/officeart/2005/8/layout/vList5"/>
    <dgm:cxn modelId="{FEEA45AD-D12E-4780-A7F0-14EDBB538652}" type="presParOf" srcId="{73B5A2DD-86D3-45EE-B725-1F4D7604C317}" destId="{FFEFCCC3-5A1A-4B64-AF5D-922D06FF1459}" srcOrd="1" destOrd="0" presId="urn:microsoft.com/office/officeart/2005/8/layout/vList5"/>
    <dgm:cxn modelId="{F23C1C59-5F27-4BA6-876E-B1A4E0DCAA39}" type="presParOf" srcId="{DCEF79DF-D81F-4D5F-8730-507661F581FE}" destId="{69250A01-FE36-4B52-83CA-574595456461}" srcOrd="9" destOrd="0" presId="urn:microsoft.com/office/officeart/2005/8/layout/vList5"/>
    <dgm:cxn modelId="{0BE9E653-AB01-4F6A-9F1B-E0141A101FC9}" type="presParOf" srcId="{DCEF79DF-D81F-4D5F-8730-507661F581FE}" destId="{E066A207-F295-4ACE-A61A-B845F5F29FEE}" srcOrd="10" destOrd="0" presId="urn:microsoft.com/office/officeart/2005/8/layout/vList5"/>
    <dgm:cxn modelId="{741759EC-5FDA-485C-A64A-9D725EB81BC2}" type="presParOf" srcId="{E066A207-F295-4ACE-A61A-B845F5F29FEE}" destId="{CBA8A9DC-3C27-47E2-98E7-B009D629276B}" srcOrd="0" destOrd="0" presId="urn:microsoft.com/office/officeart/2005/8/layout/vList5"/>
    <dgm:cxn modelId="{5A232BC7-C5EF-44D7-9716-F5C4571A2E95}" type="presParOf" srcId="{E066A207-F295-4ACE-A61A-B845F5F29FEE}" destId="{47360385-46CA-4882-BAD0-A43DC286647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7E6A52-8A4D-4A42-9E05-55AF906577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881B37EC-00FB-439B-AE73-9D2C676C47D8}">
      <dgm:prSet phldrT="[文字]" custT="1"/>
      <dgm:spPr/>
      <dgm:t>
        <a:bodyPr/>
        <a:lstStyle/>
        <a:p>
          <a:r>
            <a:rPr lang="en-US" altLang="en-US" sz="2200" dirty="0" smtClean="0"/>
            <a:t>Primary obligors</a:t>
          </a:r>
          <a:endParaRPr lang="zh-TW" altLang="en-US" sz="2200" dirty="0"/>
        </a:p>
      </dgm:t>
    </dgm:pt>
    <dgm:pt modelId="{9DBBF9A8-C333-4FCC-AD9D-0CB5F0F7F46F}" type="parTrans" cxnId="{7481B9A0-58D7-4418-B3E9-CAFDCD86ACAC}">
      <dgm:prSet/>
      <dgm:spPr/>
      <dgm:t>
        <a:bodyPr/>
        <a:lstStyle/>
        <a:p>
          <a:endParaRPr lang="zh-TW" altLang="en-US"/>
        </a:p>
      </dgm:t>
    </dgm:pt>
    <dgm:pt modelId="{37CD029C-AF88-4079-A9F0-5C89997F4502}" type="sibTrans" cxnId="{7481B9A0-58D7-4418-B3E9-CAFDCD86ACAC}">
      <dgm:prSet/>
      <dgm:spPr/>
      <dgm:t>
        <a:bodyPr/>
        <a:lstStyle/>
        <a:p>
          <a:endParaRPr lang="zh-TW" altLang="en-US"/>
        </a:p>
      </dgm:t>
    </dgm:pt>
    <dgm:pt modelId="{A5368C43-4EA5-4658-986D-7840CDEA281F}">
      <dgm:prSet phldrT="[文字]" custT="1"/>
      <dgm:spPr/>
      <dgm:t>
        <a:bodyPr/>
        <a:lstStyle/>
        <a:p>
          <a:r>
            <a:rPr lang="en-US" altLang="zh-CN" sz="1800" dirty="0" smtClean="0"/>
            <a:t>Issuer</a:t>
          </a:r>
          <a:endParaRPr lang="zh-TW" altLang="en-US" sz="1800" dirty="0"/>
        </a:p>
      </dgm:t>
    </dgm:pt>
    <dgm:pt modelId="{97839204-213A-4602-ADF4-5ACB1E04A578}" type="parTrans" cxnId="{D540C324-2BF5-4712-9C24-9D12996AF2E1}">
      <dgm:prSet/>
      <dgm:spPr/>
      <dgm:t>
        <a:bodyPr/>
        <a:lstStyle/>
        <a:p>
          <a:endParaRPr lang="zh-TW" altLang="en-US"/>
        </a:p>
      </dgm:t>
    </dgm:pt>
    <dgm:pt modelId="{8A166D5E-DA4F-47EB-A63C-0F037C73FE4E}" type="sibTrans" cxnId="{D540C324-2BF5-4712-9C24-9D12996AF2E1}">
      <dgm:prSet/>
      <dgm:spPr/>
      <dgm:t>
        <a:bodyPr/>
        <a:lstStyle/>
        <a:p>
          <a:endParaRPr lang="zh-TW" altLang="en-US"/>
        </a:p>
      </dgm:t>
    </dgm:pt>
    <dgm:pt modelId="{32DBA1F4-B08E-4EBC-B78C-FD53F501D7CD}">
      <dgm:prSet phldrT="[文字]" custT="1"/>
      <dgm:spPr/>
      <dgm:t>
        <a:bodyPr/>
        <a:lstStyle/>
        <a:p>
          <a:r>
            <a:rPr lang="en-CA" altLang="zh-CN" sz="2200" dirty="0" smtClean="0"/>
            <a:t>Secondary obligors </a:t>
          </a:r>
          <a:endParaRPr lang="zh-TW" altLang="en-US" sz="2200" dirty="0"/>
        </a:p>
      </dgm:t>
    </dgm:pt>
    <dgm:pt modelId="{2F05CFA8-3315-42F9-A6C9-B071351510A5}" type="parTrans" cxnId="{9E321539-B003-470A-8472-138EC1215155}">
      <dgm:prSet/>
      <dgm:spPr/>
      <dgm:t>
        <a:bodyPr/>
        <a:lstStyle/>
        <a:p>
          <a:endParaRPr lang="zh-TW" altLang="en-US"/>
        </a:p>
      </dgm:t>
    </dgm:pt>
    <dgm:pt modelId="{CF3B05DC-74D0-49AA-B6BD-D63CAE5B70D3}" type="sibTrans" cxnId="{9E321539-B003-470A-8472-138EC1215155}">
      <dgm:prSet/>
      <dgm:spPr/>
      <dgm:t>
        <a:bodyPr/>
        <a:lstStyle/>
        <a:p>
          <a:endParaRPr lang="zh-TW" altLang="en-US"/>
        </a:p>
      </dgm:t>
    </dgm:pt>
    <dgm:pt modelId="{1545FF63-F21D-47DD-BC2A-677FA1CDBA03}">
      <dgm:prSet phldrT="[文字]" custT="1"/>
      <dgm:spPr/>
      <dgm:t>
        <a:bodyPr/>
        <a:lstStyle/>
        <a:p>
          <a:r>
            <a:rPr lang="en-CA" altLang="zh-CN" sz="1800" dirty="0" smtClean="0"/>
            <a:t>guarantor</a:t>
          </a:r>
          <a:endParaRPr lang="zh-TW" altLang="en-US" sz="1800" dirty="0"/>
        </a:p>
      </dgm:t>
    </dgm:pt>
    <dgm:pt modelId="{29F6112D-7EE1-4B7C-84F9-DEA0BF9424C4}" type="parTrans" cxnId="{5E4D3949-0698-4165-9DC3-427B51A14B48}">
      <dgm:prSet/>
      <dgm:spPr/>
      <dgm:t>
        <a:bodyPr/>
        <a:lstStyle/>
        <a:p>
          <a:endParaRPr lang="zh-TW" altLang="en-US"/>
        </a:p>
      </dgm:t>
    </dgm:pt>
    <dgm:pt modelId="{DE5DDD1E-6E97-4110-91A4-7D5882FCFB25}" type="sibTrans" cxnId="{5E4D3949-0698-4165-9DC3-427B51A14B48}">
      <dgm:prSet/>
      <dgm:spPr/>
      <dgm:t>
        <a:bodyPr/>
        <a:lstStyle/>
        <a:p>
          <a:endParaRPr lang="zh-TW" altLang="en-US"/>
        </a:p>
      </dgm:t>
    </dgm:pt>
    <dgm:pt modelId="{1ADF0290-3FD8-4FEA-945F-7CA637A8EB1C}">
      <dgm:prSet phldrT="[文字]" custT="1"/>
      <dgm:spPr/>
      <dgm:t>
        <a:bodyPr/>
        <a:lstStyle/>
        <a:p>
          <a:r>
            <a:rPr lang="en-CA" altLang="zh-CN" sz="1800" dirty="0" smtClean="0"/>
            <a:t>reinsurer</a:t>
          </a:r>
          <a:endParaRPr lang="zh-TW" altLang="en-US" sz="1800" dirty="0"/>
        </a:p>
      </dgm:t>
    </dgm:pt>
    <dgm:pt modelId="{2F4C7413-A5D6-407F-9649-F1224038C715}" type="parTrans" cxnId="{725541CF-9834-4B0A-9A6F-4C02F20F4A4A}">
      <dgm:prSet/>
      <dgm:spPr/>
      <dgm:t>
        <a:bodyPr/>
        <a:lstStyle/>
        <a:p>
          <a:endParaRPr lang="zh-TW" altLang="en-US"/>
        </a:p>
      </dgm:t>
    </dgm:pt>
    <dgm:pt modelId="{A1A3A7F3-AD6B-4C23-BC44-0CB20248FF55}" type="sibTrans" cxnId="{725541CF-9834-4B0A-9A6F-4C02F20F4A4A}">
      <dgm:prSet/>
      <dgm:spPr/>
      <dgm:t>
        <a:bodyPr/>
        <a:lstStyle/>
        <a:p>
          <a:endParaRPr lang="zh-TW" altLang="en-US"/>
        </a:p>
      </dgm:t>
    </dgm:pt>
    <dgm:pt modelId="{C4C31857-C5E8-406E-B040-75C99BA38620}">
      <dgm:prSet phldrT="[文字]" custT="1"/>
      <dgm:spPr/>
      <dgm:t>
        <a:bodyPr/>
        <a:lstStyle/>
        <a:p>
          <a:r>
            <a:rPr lang="en-US" altLang="zh-TW" sz="1800" dirty="0" smtClean="0"/>
            <a:t>Debtor</a:t>
          </a:r>
          <a:endParaRPr lang="zh-TW" altLang="en-US" sz="1800" dirty="0"/>
        </a:p>
      </dgm:t>
    </dgm:pt>
    <dgm:pt modelId="{4E28A8A6-88D9-4CA8-AB11-5E83CD4355D6}" type="parTrans" cxnId="{CDA376B9-A6F0-405E-9372-145B3B50B6B4}">
      <dgm:prSet/>
      <dgm:spPr/>
      <dgm:t>
        <a:bodyPr/>
        <a:lstStyle/>
        <a:p>
          <a:endParaRPr lang="zh-TW" altLang="en-US"/>
        </a:p>
      </dgm:t>
    </dgm:pt>
    <dgm:pt modelId="{33175D72-007B-41DA-8F8A-406A77A86499}" type="sibTrans" cxnId="{CDA376B9-A6F0-405E-9372-145B3B50B6B4}">
      <dgm:prSet/>
      <dgm:spPr/>
      <dgm:t>
        <a:bodyPr/>
        <a:lstStyle/>
        <a:p>
          <a:endParaRPr lang="zh-TW" altLang="en-US"/>
        </a:p>
      </dgm:t>
    </dgm:pt>
    <dgm:pt modelId="{C4226853-8863-4196-BED6-7FAEBBE5AB0E}">
      <dgm:prSet phldrT="[文字]" custT="1"/>
      <dgm:spPr/>
      <dgm:t>
        <a:bodyPr/>
        <a:lstStyle/>
        <a:p>
          <a:r>
            <a:rPr lang="en-US" altLang="zh-TW" sz="1800" dirty="0" smtClean="0"/>
            <a:t>Counterparty</a:t>
          </a:r>
          <a:endParaRPr lang="zh-TW" altLang="en-US" sz="1800" dirty="0"/>
        </a:p>
      </dgm:t>
    </dgm:pt>
    <dgm:pt modelId="{4812EE66-9C8E-4050-B408-7E420E4CD3C7}" type="parTrans" cxnId="{521D5FB9-2AE8-450D-97E8-CBAF66CFB090}">
      <dgm:prSet/>
      <dgm:spPr/>
      <dgm:t>
        <a:bodyPr/>
        <a:lstStyle/>
        <a:p>
          <a:endParaRPr lang="zh-TW" altLang="en-US"/>
        </a:p>
      </dgm:t>
    </dgm:pt>
    <dgm:pt modelId="{8EF506B8-4D93-4862-B4E7-F1A8B7F6D3CF}" type="sibTrans" cxnId="{521D5FB9-2AE8-450D-97E8-CBAF66CFB090}">
      <dgm:prSet/>
      <dgm:spPr/>
      <dgm:t>
        <a:bodyPr/>
        <a:lstStyle/>
        <a:p>
          <a:endParaRPr lang="zh-TW" altLang="en-US"/>
        </a:p>
      </dgm:t>
    </dgm:pt>
    <dgm:pt modelId="{162D45D4-8DDE-4D49-A2D7-94C83D0ABC76}">
      <dgm:prSet phldrT="[文字]" custT="1"/>
      <dgm:spPr/>
      <dgm:t>
        <a:bodyPr/>
        <a:lstStyle/>
        <a:p>
          <a:r>
            <a:rPr lang="en-US" altLang="zh-TW" sz="1800" dirty="0" smtClean="0"/>
            <a:t>Borrower</a:t>
          </a:r>
          <a:endParaRPr lang="zh-TW" altLang="en-US" sz="1800" dirty="0"/>
        </a:p>
      </dgm:t>
    </dgm:pt>
    <dgm:pt modelId="{7CB5D317-2F0D-4430-BBBD-54D9D3113DDE}" type="parTrans" cxnId="{60A2B090-94D1-4BC9-A232-12B581E741E9}">
      <dgm:prSet/>
      <dgm:spPr/>
      <dgm:t>
        <a:bodyPr/>
        <a:lstStyle/>
        <a:p>
          <a:endParaRPr lang="zh-TW" altLang="en-US"/>
        </a:p>
      </dgm:t>
    </dgm:pt>
    <dgm:pt modelId="{C23AC381-90B4-4E9B-A8B9-B879DB3B3603}" type="sibTrans" cxnId="{60A2B090-94D1-4BC9-A232-12B581E741E9}">
      <dgm:prSet/>
      <dgm:spPr/>
      <dgm:t>
        <a:bodyPr/>
        <a:lstStyle/>
        <a:p>
          <a:endParaRPr lang="zh-TW" altLang="en-US"/>
        </a:p>
      </dgm:t>
    </dgm:pt>
    <dgm:pt modelId="{9D0B0051-47F1-426D-BF9C-B178D5F67D10}">
      <dgm:prSet phldrT="[文字]" custT="1"/>
      <dgm:spPr/>
      <dgm:t>
        <a:bodyPr/>
        <a:lstStyle/>
        <a:p>
          <a:r>
            <a:rPr lang="en-US" altLang="zh-TW" sz="1800" dirty="0" smtClean="0"/>
            <a:t>Policyholder</a:t>
          </a:r>
          <a:endParaRPr lang="zh-TW" altLang="en-US" sz="1800" dirty="0"/>
        </a:p>
      </dgm:t>
    </dgm:pt>
    <dgm:pt modelId="{E58A1C2D-F0DB-401A-8845-4E81C4A1EA23}" type="parTrans" cxnId="{D27FC648-6013-4F41-AD15-43878178DC15}">
      <dgm:prSet/>
      <dgm:spPr/>
      <dgm:t>
        <a:bodyPr/>
        <a:lstStyle/>
        <a:p>
          <a:endParaRPr lang="zh-TW" altLang="en-US"/>
        </a:p>
      </dgm:t>
    </dgm:pt>
    <dgm:pt modelId="{B6D3009F-7ADF-4287-9164-3AD25101A988}" type="sibTrans" cxnId="{D27FC648-6013-4F41-AD15-43878178DC15}">
      <dgm:prSet/>
      <dgm:spPr/>
      <dgm:t>
        <a:bodyPr/>
        <a:lstStyle/>
        <a:p>
          <a:endParaRPr lang="zh-TW" altLang="en-US"/>
        </a:p>
      </dgm:t>
    </dgm:pt>
    <dgm:pt modelId="{43F901D5-0D8F-4949-B033-94666788282F}" type="pres">
      <dgm:prSet presAssocID="{507E6A52-8A4D-4A42-9E05-55AF9065777C}" presName="Name0" presStyleCnt="0">
        <dgm:presLayoutVars>
          <dgm:dir/>
          <dgm:animLvl val="lvl"/>
          <dgm:resizeHandles val="exact"/>
        </dgm:presLayoutVars>
      </dgm:prSet>
      <dgm:spPr/>
      <dgm:t>
        <a:bodyPr/>
        <a:lstStyle/>
        <a:p>
          <a:endParaRPr lang="zh-CN" altLang="en-US"/>
        </a:p>
      </dgm:t>
    </dgm:pt>
    <dgm:pt modelId="{6CF4AC0A-4543-438D-8A61-F36067EF2ABD}" type="pres">
      <dgm:prSet presAssocID="{881B37EC-00FB-439B-AE73-9D2C676C47D8}" presName="linNode" presStyleCnt="0"/>
      <dgm:spPr/>
    </dgm:pt>
    <dgm:pt modelId="{6B55DE1A-11A0-497D-9EFA-8063A9692B8A}" type="pres">
      <dgm:prSet presAssocID="{881B37EC-00FB-439B-AE73-9D2C676C47D8}" presName="parentText" presStyleLbl="node1" presStyleIdx="0" presStyleCnt="2">
        <dgm:presLayoutVars>
          <dgm:chMax val="1"/>
          <dgm:bulletEnabled val="1"/>
        </dgm:presLayoutVars>
      </dgm:prSet>
      <dgm:spPr/>
      <dgm:t>
        <a:bodyPr/>
        <a:lstStyle/>
        <a:p>
          <a:endParaRPr lang="zh-TW" altLang="en-US"/>
        </a:p>
      </dgm:t>
    </dgm:pt>
    <dgm:pt modelId="{F19A6264-7DB8-4010-BE16-1AB524C91D80}" type="pres">
      <dgm:prSet presAssocID="{881B37EC-00FB-439B-AE73-9D2C676C47D8}" presName="descendantText" presStyleLbl="alignAccFollowNode1" presStyleIdx="0" presStyleCnt="2" custScaleY="122794" custLinFactNeighborX="-1235" custLinFactNeighborY="1103">
        <dgm:presLayoutVars>
          <dgm:bulletEnabled val="1"/>
        </dgm:presLayoutVars>
      </dgm:prSet>
      <dgm:spPr/>
      <dgm:t>
        <a:bodyPr/>
        <a:lstStyle/>
        <a:p>
          <a:endParaRPr lang="zh-TW" altLang="en-US"/>
        </a:p>
      </dgm:t>
    </dgm:pt>
    <dgm:pt modelId="{E683535A-B16B-471F-8B7C-82F6B61AEA07}" type="pres">
      <dgm:prSet presAssocID="{37CD029C-AF88-4079-A9F0-5C89997F4502}" presName="sp" presStyleCnt="0"/>
      <dgm:spPr/>
    </dgm:pt>
    <dgm:pt modelId="{361A1659-E336-4BCC-83B4-DF936CE1E33A}" type="pres">
      <dgm:prSet presAssocID="{32DBA1F4-B08E-4EBC-B78C-FD53F501D7CD}" presName="linNode" presStyleCnt="0"/>
      <dgm:spPr/>
    </dgm:pt>
    <dgm:pt modelId="{6D0A91AD-C740-4B1D-B88D-8A51683E2DA8}" type="pres">
      <dgm:prSet presAssocID="{32DBA1F4-B08E-4EBC-B78C-FD53F501D7CD}" presName="parentText" presStyleLbl="node1" presStyleIdx="1" presStyleCnt="2">
        <dgm:presLayoutVars>
          <dgm:chMax val="1"/>
          <dgm:bulletEnabled val="1"/>
        </dgm:presLayoutVars>
      </dgm:prSet>
      <dgm:spPr/>
      <dgm:t>
        <a:bodyPr/>
        <a:lstStyle/>
        <a:p>
          <a:endParaRPr lang="zh-TW" altLang="en-US"/>
        </a:p>
      </dgm:t>
    </dgm:pt>
    <dgm:pt modelId="{8141A16B-0D34-4DB3-B969-7BA750CE8802}" type="pres">
      <dgm:prSet presAssocID="{32DBA1F4-B08E-4EBC-B78C-FD53F501D7CD}" presName="descendantText" presStyleLbl="alignAccFollowNode1" presStyleIdx="1" presStyleCnt="2">
        <dgm:presLayoutVars>
          <dgm:bulletEnabled val="1"/>
        </dgm:presLayoutVars>
      </dgm:prSet>
      <dgm:spPr/>
      <dgm:t>
        <a:bodyPr/>
        <a:lstStyle/>
        <a:p>
          <a:endParaRPr lang="zh-TW" altLang="en-US"/>
        </a:p>
      </dgm:t>
    </dgm:pt>
  </dgm:ptLst>
  <dgm:cxnLst>
    <dgm:cxn modelId="{521D5FB9-2AE8-450D-97E8-CBAF66CFB090}" srcId="{881B37EC-00FB-439B-AE73-9D2C676C47D8}" destId="{C4226853-8863-4196-BED6-7FAEBBE5AB0E}" srcOrd="2" destOrd="0" parTransId="{4812EE66-9C8E-4050-B408-7E420E4CD3C7}" sibTransId="{8EF506B8-4D93-4862-B4E7-F1A8B7F6D3CF}"/>
    <dgm:cxn modelId="{D540C324-2BF5-4712-9C24-9D12996AF2E1}" srcId="{881B37EC-00FB-439B-AE73-9D2C676C47D8}" destId="{A5368C43-4EA5-4658-986D-7840CDEA281F}" srcOrd="0" destOrd="0" parTransId="{97839204-213A-4602-ADF4-5ACB1E04A578}" sibTransId="{8A166D5E-DA4F-47EB-A63C-0F037C73FE4E}"/>
    <dgm:cxn modelId="{5E4D3949-0698-4165-9DC3-427B51A14B48}" srcId="{32DBA1F4-B08E-4EBC-B78C-FD53F501D7CD}" destId="{1545FF63-F21D-47DD-BC2A-677FA1CDBA03}" srcOrd="0" destOrd="0" parTransId="{29F6112D-7EE1-4B7C-84F9-DEA0BF9424C4}" sibTransId="{DE5DDD1E-6E97-4110-91A4-7D5882FCFB25}"/>
    <dgm:cxn modelId="{BB7D99E0-71BB-40B0-B248-1A257CA83E32}" type="presOf" srcId="{C4226853-8863-4196-BED6-7FAEBBE5AB0E}" destId="{F19A6264-7DB8-4010-BE16-1AB524C91D80}" srcOrd="0" destOrd="2" presId="urn:microsoft.com/office/officeart/2005/8/layout/vList5"/>
    <dgm:cxn modelId="{D27FC648-6013-4F41-AD15-43878178DC15}" srcId="{881B37EC-00FB-439B-AE73-9D2C676C47D8}" destId="{9D0B0051-47F1-426D-BF9C-B178D5F67D10}" srcOrd="4" destOrd="0" parTransId="{E58A1C2D-F0DB-401A-8845-4E81C4A1EA23}" sibTransId="{B6D3009F-7ADF-4287-9164-3AD25101A988}"/>
    <dgm:cxn modelId="{51332EA5-64FE-49B3-B6C6-3D729D1A2231}" type="presOf" srcId="{162D45D4-8DDE-4D49-A2D7-94C83D0ABC76}" destId="{F19A6264-7DB8-4010-BE16-1AB524C91D80}" srcOrd="0" destOrd="3" presId="urn:microsoft.com/office/officeart/2005/8/layout/vList5"/>
    <dgm:cxn modelId="{471BC3CD-550F-48AB-B5D6-C998B99A0018}" type="presOf" srcId="{9D0B0051-47F1-426D-BF9C-B178D5F67D10}" destId="{F19A6264-7DB8-4010-BE16-1AB524C91D80}" srcOrd="0" destOrd="4" presId="urn:microsoft.com/office/officeart/2005/8/layout/vList5"/>
    <dgm:cxn modelId="{9E321539-B003-470A-8472-138EC1215155}" srcId="{507E6A52-8A4D-4A42-9E05-55AF9065777C}" destId="{32DBA1F4-B08E-4EBC-B78C-FD53F501D7CD}" srcOrd="1" destOrd="0" parTransId="{2F05CFA8-3315-42F9-A6C9-B071351510A5}" sibTransId="{CF3B05DC-74D0-49AA-B6BD-D63CAE5B70D3}"/>
    <dgm:cxn modelId="{58AF1FF0-63EC-431D-9EC1-480AC3882F72}" type="presOf" srcId="{881B37EC-00FB-439B-AE73-9D2C676C47D8}" destId="{6B55DE1A-11A0-497D-9EFA-8063A9692B8A}" srcOrd="0" destOrd="0" presId="urn:microsoft.com/office/officeart/2005/8/layout/vList5"/>
    <dgm:cxn modelId="{60A2B090-94D1-4BC9-A232-12B581E741E9}" srcId="{881B37EC-00FB-439B-AE73-9D2C676C47D8}" destId="{162D45D4-8DDE-4D49-A2D7-94C83D0ABC76}" srcOrd="3" destOrd="0" parTransId="{7CB5D317-2F0D-4430-BBBD-54D9D3113DDE}" sibTransId="{C23AC381-90B4-4E9B-A8B9-B879DB3B3603}"/>
    <dgm:cxn modelId="{5F7C5954-7010-4B46-843E-96EDBB013CD2}" type="presOf" srcId="{32DBA1F4-B08E-4EBC-B78C-FD53F501D7CD}" destId="{6D0A91AD-C740-4B1D-B88D-8A51683E2DA8}" srcOrd="0" destOrd="0" presId="urn:microsoft.com/office/officeart/2005/8/layout/vList5"/>
    <dgm:cxn modelId="{34F50B74-4FB8-480E-A108-729E061941F9}" type="presOf" srcId="{C4C31857-C5E8-406E-B040-75C99BA38620}" destId="{F19A6264-7DB8-4010-BE16-1AB524C91D80}" srcOrd="0" destOrd="1" presId="urn:microsoft.com/office/officeart/2005/8/layout/vList5"/>
    <dgm:cxn modelId="{5E663859-3FBD-435F-8909-6663A403D5CD}" type="presOf" srcId="{A5368C43-4EA5-4658-986D-7840CDEA281F}" destId="{F19A6264-7DB8-4010-BE16-1AB524C91D80}" srcOrd="0" destOrd="0" presId="urn:microsoft.com/office/officeart/2005/8/layout/vList5"/>
    <dgm:cxn modelId="{725541CF-9834-4B0A-9A6F-4C02F20F4A4A}" srcId="{32DBA1F4-B08E-4EBC-B78C-FD53F501D7CD}" destId="{1ADF0290-3FD8-4FEA-945F-7CA637A8EB1C}" srcOrd="1" destOrd="0" parTransId="{2F4C7413-A5D6-407F-9649-F1224038C715}" sibTransId="{A1A3A7F3-AD6B-4C23-BC44-0CB20248FF55}"/>
    <dgm:cxn modelId="{C4E769DA-C448-461B-99FB-687A1D3DFFD9}" type="presOf" srcId="{1ADF0290-3FD8-4FEA-945F-7CA637A8EB1C}" destId="{8141A16B-0D34-4DB3-B969-7BA750CE8802}" srcOrd="0" destOrd="1" presId="urn:microsoft.com/office/officeart/2005/8/layout/vList5"/>
    <dgm:cxn modelId="{7481B9A0-58D7-4418-B3E9-CAFDCD86ACAC}" srcId="{507E6A52-8A4D-4A42-9E05-55AF9065777C}" destId="{881B37EC-00FB-439B-AE73-9D2C676C47D8}" srcOrd="0" destOrd="0" parTransId="{9DBBF9A8-C333-4FCC-AD9D-0CB5F0F7F46F}" sibTransId="{37CD029C-AF88-4079-A9F0-5C89997F4502}"/>
    <dgm:cxn modelId="{D5523511-6B4F-452F-9AA5-30E95C846DBA}" type="presOf" srcId="{507E6A52-8A4D-4A42-9E05-55AF9065777C}" destId="{43F901D5-0D8F-4949-B033-94666788282F}" srcOrd="0" destOrd="0" presId="urn:microsoft.com/office/officeart/2005/8/layout/vList5"/>
    <dgm:cxn modelId="{CDA376B9-A6F0-405E-9372-145B3B50B6B4}" srcId="{881B37EC-00FB-439B-AE73-9D2C676C47D8}" destId="{C4C31857-C5E8-406E-B040-75C99BA38620}" srcOrd="1" destOrd="0" parTransId="{4E28A8A6-88D9-4CA8-AB11-5E83CD4355D6}" sibTransId="{33175D72-007B-41DA-8F8A-406A77A86499}"/>
    <dgm:cxn modelId="{E2CF17B0-57E9-4DED-8B63-B47950E824EC}" type="presOf" srcId="{1545FF63-F21D-47DD-BC2A-677FA1CDBA03}" destId="{8141A16B-0D34-4DB3-B969-7BA750CE8802}" srcOrd="0" destOrd="0" presId="urn:microsoft.com/office/officeart/2005/8/layout/vList5"/>
    <dgm:cxn modelId="{F1ECFCA3-925B-47E4-AEFC-8C7C13BE7FDA}" type="presParOf" srcId="{43F901D5-0D8F-4949-B033-94666788282F}" destId="{6CF4AC0A-4543-438D-8A61-F36067EF2ABD}" srcOrd="0" destOrd="0" presId="urn:microsoft.com/office/officeart/2005/8/layout/vList5"/>
    <dgm:cxn modelId="{7A7ACC1B-845D-40B4-BD29-83FE83621360}" type="presParOf" srcId="{6CF4AC0A-4543-438D-8A61-F36067EF2ABD}" destId="{6B55DE1A-11A0-497D-9EFA-8063A9692B8A}" srcOrd="0" destOrd="0" presId="urn:microsoft.com/office/officeart/2005/8/layout/vList5"/>
    <dgm:cxn modelId="{F6D11767-4190-42A9-AD7B-A19187DC16E7}" type="presParOf" srcId="{6CF4AC0A-4543-438D-8A61-F36067EF2ABD}" destId="{F19A6264-7DB8-4010-BE16-1AB524C91D80}" srcOrd="1" destOrd="0" presId="urn:microsoft.com/office/officeart/2005/8/layout/vList5"/>
    <dgm:cxn modelId="{610B792F-92BC-40BE-B2A5-BC7215B7C40E}" type="presParOf" srcId="{43F901D5-0D8F-4949-B033-94666788282F}" destId="{E683535A-B16B-471F-8B7C-82F6B61AEA07}" srcOrd="1" destOrd="0" presId="urn:microsoft.com/office/officeart/2005/8/layout/vList5"/>
    <dgm:cxn modelId="{3D8418C3-35E5-4469-B31B-8DB8989EC48B}" type="presParOf" srcId="{43F901D5-0D8F-4949-B033-94666788282F}" destId="{361A1659-E336-4BCC-83B4-DF936CE1E33A}" srcOrd="2" destOrd="0" presId="urn:microsoft.com/office/officeart/2005/8/layout/vList5"/>
    <dgm:cxn modelId="{9ED28695-2AC8-47DF-A1CF-24CD0F073450}" type="presParOf" srcId="{361A1659-E336-4BCC-83B4-DF936CE1E33A}" destId="{6D0A91AD-C740-4B1D-B88D-8A51683E2DA8}" srcOrd="0" destOrd="0" presId="urn:microsoft.com/office/officeart/2005/8/layout/vList5"/>
    <dgm:cxn modelId="{49F9FA40-1690-4F02-8904-B067509A0268}" type="presParOf" srcId="{361A1659-E336-4BCC-83B4-DF936CE1E33A}" destId="{8141A16B-0D34-4DB3-B969-7BA750CE880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CE132E-35A9-4112-95C4-C3FC2563A57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04A43598-F257-4AD0-8E24-EAFBA5D71270}">
      <dgm:prSet custT="1"/>
      <dgm:spPr/>
      <dgm:t>
        <a:bodyPr/>
        <a:lstStyle/>
        <a:p>
          <a:pPr algn="l" rtl="0"/>
          <a:r>
            <a:rPr lang="en-CA" sz="2200" dirty="0" smtClean="0"/>
            <a:t>Interest rate risk</a:t>
          </a:r>
          <a:endParaRPr lang="zh-TW" sz="2200" dirty="0"/>
        </a:p>
      </dgm:t>
    </dgm:pt>
    <dgm:pt modelId="{88B31BF7-4A44-487F-88E9-27E939F42F4D}" type="parTrans" cxnId="{E6757809-1B31-4471-AD75-7EC35C2459D7}">
      <dgm:prSet/>
      <dgm:spPr/>
      <dgm:t>
        <a:bodyPr/>
        <a:lstStyle/>
        <a:p>
          <a:endParaRPr lang="zh-TW" altLang="en-US"/>
        </a:p>
      </dgm:t>
    </dgm:pt>
    <dgm:pt modelId="{6C8E3016-3209-4EEB-B02D-A7A9D5A7B43C}" type="sibTrans" cxnId="{E6757809-1B31-4471-AD75-7EC35C2459D7}">
      <dgm:prSet/>
      <dgm:spPr/>
      <dgm:t>
        <a:bodyPr/>
        <a:lstStyle/>
        <a:p>
          <a:endParaRPr lang="zh-TW" altLang="en-US"/>
        </a:p>
      </dgm:t>
    </dgm:pt>
    <dgm:pt modelId="{1872AD15-23E4-49C8-A094-C821C90ABFAA}">
      <dgm:prSet custT="1"/>
      <dgm:spPr/>
      <dgm:t>
        <a:bodyPr/>
        <a:lstStyle/>
        <a:p>
          <a:pPr algn="l" rtl="0"/>
          <a:r>
            <a:rPr lang="en-CA" sz="2200" dirty="0" smtClean="0"/>
            <a:t>Credit specific risk</a:t>
          </a:r>
          <a:endParaRPr lang="zh-TW" sz="2200" dirty="0"/>
        </a:p>
      </dgm:t>
    </dgm:pt>
    <dgm:pt modelId="{7201B267-8C4B-4096-8136-F04761809912}" type="parTrans" cxnId="{76C88670-BBB3-4E25-9120-CCE65E495D10}">
      <dgm:prSet/>
      <dgm:spPr/>
      <dgm:t>
        <a:bodyPr/>
        <a:lstStyle/>
        <a:p>
          <a:endParaRPr lang="zh-TW" altLang="en-US"/>
        </a:p>
      </dgm:t>
    </dgm:pt>
    <dgm:pt modelId="{F50062F9-6A3F-4FC8-AE53-0650C2C8C2E9}" type="sibTrans" cxnId="{76C88670-BBB3-4E25-9120-CCE65E495D10}">
      <dgm:prSet/>
      <dgm:spPr/>
      <dgm:t>
        <a:bodyPr/>
        <a:lstStyle/>
        <a:p>
          <a:endParaRPr lang="zh-TW" altLang="en-US"/>
        </a:p>
      </dgm:t>
    </dgm:pt>
    <dgm:pt modelId="{A04CD30C-78CE-410D-A2F6-22B194175A8A}">
      <dgm:prSet custT="1"/>
      <dgm:spPr/>
      <dgm:t>
        <a:bodyPr/>
        <a:lstStyle/>
        <a:p>
          <a:pPr algn="l" rtl="0"/>
          <a:r>
            <a:rPr lang="en-CA" sz="2200" dirty="0" smtClean="0"/>
            <a:t>Foreign exchange rate risk</a:t>
          </a:r>
          <a:endParaRPr lang="zh-TW" sz="2200" dirty="0"/>
        </a:p>
      </dgm:t>
    </dgm:pt>
    <dgm:pt modelId="{92F00166-8E89-424F-BDB5-D69FAB507C23}" type="parTrans" cxnId="{7EFDD67E-59A7-4ECC-BF1C-C3BE0D37FA10}">
      <dgm:prSet/>
      <dgm:spPr/>
      <dgm:t>
        <a:bodyPr/>
        <a:lstStyle/>
        <a:p>
          <a:endParaRPr lang="zh-TW" altLang="en-US"/>
        </a:p>
      </dgm:t>
    </dgm:pt>
    <dgm:pt modelId="{E5DE7E28-32F4-4701-919C-58103B9AEB81}" type="sibTrans" cxnId="{7EFDD67E-59A7-4ECC-BF1C-C3BE0D37FA10}">
      <dgm:prSet/>
      <dgm:spPr/>
      <dgm:t>
        <a:bodyPr/>
        <a:lstStyle/>
        <a:p>
          <a:endParaRPr lang="zh-TW" altLang="en-US"/>
        </a:p>
      </dgm:t>
    </dgm:pt>
    <dgm:pt modelId="{57F4445A-5B57-4B33-BE15-0E86A48EED74}">
      <dgm:prSet custT="1"/>
      <dgm:spPr/>
      <dgm:t>
        <a:bodyPr/>
        <a:lstStyle/>
        <a:p>
          <a:pPr algn="l" rtl="0"/>
          <a:r>
            <a:rPr lang="en-CA" sz="2200" dirty="0" smtClean="0"/>
            <a:t>Equity risk</a:t>
          </a:r>
          <a:endParaRPr lang="zh-TW" sz="2200" dirty="0"/>
        </a:p>
      </dgm:t>
    </dgm:pt>
    <dgm:pt modelId="{C46527AE-B216-439C-9A2A-E2A4747923FF}" type="parTrans" cxnId="{6F3B368B-ADC7-4E6E-82AE-70DC42A1092C}">
      <dgm:prSet/>
      <dgm:spPr/>
      <dgm:t>
        <a:bodyPr/>
        <a:lstStyle/>
        <a:p>
          <a:endParaRPr lang="zh-TW" altLang="en-US"/>
        </a:p>
      </dgm:t>
    </dgm:pt>
    <dgm:pt modelId="{088C9E0B-7C79-4E5D-BC57-254449E1FD6B}" type="sibTrans" cxnId="{6F3B368B-ADC7-4E6E-82AE-70DC42A1092C}">
      <dgm:prSet/>
      <dgm:spPr/>
      <dgm:t>
        <a:bodyPr/>
        <a:lstStyle/>
        <a:p>
          <a:endParaRPr lang="zh-TW" altLang="en-US"/>
        </a:p>
      </dgm:t>
    </dgm:pt>
    <dgm:pt modelId="{7EC6453C-6594-4739-A103-9BA82B7F7DBA}">
      <dgm:prSet custT="1"/>
      <dgm:spPr/>
      <dgm:t>
        <a:bodyPr/>
        <a:lstStyle/>
        <a:p>
          <a:pPr algn="l" rtl="0"/>
          <a:r>
            <a:rPr lang="en-CA" sz="2200" dirty="0" smtClean="0"/>
            <a:t>Commodities risk</a:t>
          </a:r>
          <a:endParaRPr lang="zh-TW" sz="2200" dirty="0"/>
        </a:p>
      </dgm:t>
    </dgm:pt>
    <dgm:pt modelId="{0F66E8B5-DC7D-4EFB-80D0-17991FBE0413}" type="parTrans" cxnId="{BFAC7D09-A40E-436B-B5A7-586F2416E8F3}">
      <dgm:prSet/>
      <dgm:spPr/>
      <dgm:t>
        <a:bodyPr/>
        <a:lstStyle/>
        <a:p>
          <a:endParaRPr lang="zh-TW" altLang="en-US"/>
        </a:p>
      </dgm:t>
    </dgm:pt>
    <dgm:pt modelId="{3BE5EA4C-8DAE-4B69-BBBF-4D9A65B3EC41}" type="sibTrans" cxnId="{BFAC7D09-A40E-436B-B5A7-586F2416E8F3}">
      <dgm:prSet/>
      <dgm:spPr/>
      <dgm:t>
        <a:bodyPr/>
        <a:lstStyle/>
        <a:p>
          <a:endParaRPr lang="zh-TW" altLang="en-US"/>
        </a:p>
      </dgm:t>
    </dgm:pt>
    <dgm:pt modelId="{AD571355-F732-4CFF-A8A0-3494449E6373}">
      <dgm:prSet custT="1"/>
      <dgm:spPr/>
      <dgm:t>
        <a:bodyPr/>
        <a:lstStyle/>
        <a:p>
          <a:pPr algn="l" rtl="0"/>
          <a:r>
            <a:rPr lang="en-CA" sz="2200" dirty="0" smtClean="0"/>
            <a:t>Market liquidity risk</a:t>
          </a:r>
          <a:endParaRPr lang="en-US" sz="2200" dirty="0"/>
        </a:p>
      </dgm:t>
    </dgm:pt>
    <dgm:pt modelId="{D0445CFE-EA95-40AD-9D61-68BC6A68BB52}" type="parTrans" cxnId="{A2F99268-1341-49B5-85BE-3ECD03940B6C}">
      <dgm:prSet/>
      <dgm:spPr/>
      <dgm:t>
        <a:bodyPr/>
        <a:lstStyle/>
        <a:p>
          <a:endParaRPr lang="zh-TW" altLang="en-US"/>
        </a:p>
      </dgm:t>
    </dgm:pt>
    <dgm:pt modelId="{84EDACA4-9C68-416D-9D27-55D65CF16531}" type="sibTrans" cxnId="{A2F99268-1341-49B5-85BE-3ECD03940B6C}">
      <dgm:prSet/>
      <dgm:spPr/>
      <dgm:t>
        <a:bodyPr/>
        <a:lstStyle/>
        <a:p>
          <a:endParaRPr lang="zh-TW" altLang="en-US"/>
        </a:p>
      </dgm:t>
    </dgm:pt>
    <dgm:pt modelId="{21535A72-CD24-4BDD-A2DA-2F9400715818}" type="pres">
      <dgm:prSet presAssocID="{68CE132E-35A9-4112-95C4-C3FC2563A575}" presName="Name0" presStyleCnt="0">
        <dgm:presLayoutVars>
          <dgm:dir/>
          <dgm:animLvl val="lvl"/>
          <dgm:resizeHandles val="exact"/>
        </dgm:presLayoutVars>
      </dgm:prSet>
      <dgm:spPr/>
      <dgm:t>
        <a:bodyPr/>
        <a:lstStyle/>
        <a:p>
          <a:endParaRPr lang="zh-CN" altLang="en-US"/>
        </a:p>
      </dgm:t>
    </dgm:pt>
    <dgm:pt modelId="{A10D438C-C4FE-4A99-9FC0-9370AB518D6D}" type="pres">
      <dgm:prSet presAssocID="{04A43598-F257-4AD0-8E24-EAFBA5D71270}" presName="linNode" presStyleCnt="0"/>
      <dgm:spPr/>
    </dgm:pt>
    <dgm:pt modelId="{1AE735C5-216F-4E7D-980B-F8C934CFEEAE}" type="pres">
      <dgm:prSet presAssocID="{04A43598-F257-4AD0-8E24-EAFBA5D71270}" presName="parentText" presStyleLbl="node1" presStyleIdx="0" presStyleCnt="6" custScaleX="144033">
        <dgm:presLayoutVars>
          <dgm:chMax val="1"/>
          <dgm:bulletEnabled val="1"/>
        </dgm:presLayoutVars>
      </dgm:prSet>
      <dgm:spPr/>
      <dgm:t>
        <a:bodyPr/>
        <a:lstStyle/>
        <a:p>
          <a:endParaRPr lang="zh-CN" altLang="en-US"/>
        </a:p>
      </dgm:t>
    </dgm:pt>
    <dgm:pt modelId="{30F65FE0-342B-4BB4-BEF1-BDFF3992CCA6}" type="pres">
      <dgm:prSet presAssocID="{6C8E3016-3209-4EEB-B02D-A7A9D5A7B43C}" presName="sp" presStyleCnt="0"/>
      <dgm:spPr/>
    </dgm:pt>
    <dgm:pt modelId="{7AE04C48-8C96-4D33-ACA0-38FE312D8A79}" type="pres">
      <dgm:prSet presAssocID="{1872AD15-23E4-49C8-A094-C821C90ABFAA}" presName="linNode" presStyleCnt="0"/>
      <dgm:spPr/>
    </dgm:pt>
    <dgm:pt modelId="{49561FF6-EB54-459E-95FF-A7CDD823A688}" type="pres">
      <dgm:prSet presAssocID="{1872AD15-23E4-49C8-A094-C821C90ABFAA}" presName="parentText" presStyleLbl="node1" presStyleIdx="1" presStyleCnt="6" custScaleX="144033">
        <dgm:presLayoutVars>
          <dgm:chMax val="1"/>
          <dgm:bulletEnabled val="1"/>
        </dgm:presLayoutVars>
      </dgm:prSet>
      <dgm:spPr/>
      <dgm:t>
        <a:bodyPr/>
        <a:lstStyle/>
        <a:p>
          <a:endParaRPr lang="zh-CN" altLang="en-US"/>
        </a:p>
      </dgm:t>
    </dgm:pt>
    <dgm:pt modelId="{CFD4B2DC-07F6-468E-A6FC-4B5E0F8FC890}" type="pres">
      <dgm:prSet presAssocID="{F50062F9-6A3F-4FC8-AE53-0650C2C8C2E9}" presName="sp" presStyleCnt="0"/>
      <dgm:spPr/>
    </dgm:pt>
    <dgm:pt modelId="{688C7ECF-AC6F-4814-9329-414094CD7DBB}" type="pres">
      <dgm:prSet presAssocID="{A04CD30C-78CE-410D-A2F6-22B194175A8A}" presName="linNode" presStyleCnt="0"/>
      <dgm:spPr/>
    </dgm:pt>
    <dgm:pt modelId="{FF3A3844-3F16-486B-A011-4CEE74B64290}" type="pres">
      <dgm:prSet presAssocID="{A04CD30C-78CE-410D-A2F6-22B194175A8A}" presName="parentText" presStyleLbl="node1" presStyleIdx="2" presStyleCnt="6" custScaleX="144033">
        <dgm:presLayoutVars>
          <dgm:chMax val="1"/>
          <dgm:bulletEnabled val="1"/>
        </dgm:presLayoutVars>
      </dgm:prSet>
      <dgm:spPr/>
      <dgm:t>
        <a:bodyPr/>
        <a:lstStyle/>
        <a:p>
          <a:endParaRPr lang="zh-CN" altLang="en-US"/>
        </a:p>
      </dgm:t>
    </dgm:pt>
    <dgm:pt modelId="{92C7F366-106C-4393-B97E-65B713E57C70}" type="pres">
      <dgm:prSet presAssocID="{E5DE7E28-32F4-4701-919C-58103B9AEB81}" presName="sp" presStyleCnt="0"/>
      <dgm:spPr/>
    </dgm:pt>
    <dgm:pt modelId="{08E28E3A-600E-4EF1-B5F6-27D7F991D718}" type="pres">
      <dgm:prSet presAssocID="{57F4445A-5B57-4B33-BE15-0E86A48EED74}" presName="linNode" presStyleCnt="0"/>
      <dgm:spPr/>
    </dgm:pt>
    <dgm:pt modelId="{955925C7-7CDA-4F7F-8806-4ABCA638FCD2}" type="pres">
      <dgm:prSet presAssocID="{57F4445A-5B57-4B33-BE15-0E86A48EED74}" presName="parentText" presStyleLbl="node1" presStyleIdx="3" presStyleCnt="6" custScaleX="144033">
        <dgm:presLayoutVars>
          <dgm:chMax val="1"/>
          <dgm:bulletEnabled val="1"/>
        </dgm:presLayoutVars>
      </dgm:prSet>
      <dgm:spPr/>
      <dgm:t>
        <a:bodyPr/>
        <a:lstStyle/>
        <a:p>
          <a:endParaRPr lang="zh-CN" altLang="en-US"/>
        </a:p>
      </dgm:t>
    </dgm:pt>
    <dgm:pt modelId="{3A908079-CC12-46E8-A6D9-A03E8A7CD2CE}" type="pres">
      <dgm:prSet presAssocID="{088C9E0B-7C79-4E5D-BC57-254449E1FD6B}" presName="sp" presStyleCnt="0"/>
      <dgm:spPr/>
    </dgm:pt>
    <dgm:pt modelId="{BC444B18-082B-4795-BAE2-A2574E050035}" type="pres">
      <dgm:prSet presAssocID="{7EC6453C-6594-4739-A103-9BA82B7F7DBA}" presName="linNode" presStyleCnt="0"/>
      <dgm:spPr/>
    </dgm:pt>
    <dgm:pt modelId="{A4F37D20-7A83-435B-A85D-F86B9E59F78F}" type="pres">
      <dgm:prSet presAssocID="{7EC6453C-6594-4739-A103-9BA82B7F7DBA}" presName="parentText" presStyleLbl="node1" presStyleIdx="4" presStyleCnt="6" custScaleX="144033">
        <dgm:presLayoutVars>
          <dgm:chMax val="1"/>
          <dgm:bulletEnabled val="1"/>
        </dgm:presLayoutVars>
      </dgm:prSet>
      <dgm:spPr/>
      <dgm:t>
        <a:bodyPr/>
        <a:lstStyle/>
        <a:p>
          <a:endParaRPr lang="zh-CN" altLang="en-US"/>
        </a:p>
      </dgm:t>
    </dgm:pt>
    <dgm:pt modelId="{872225B6-5BE7-4F1D-8BA7-7B2B10041DFC}" type="pres">
      <dgm:prSet presAssocID="{3BE5EA4C-8DAE-4B69-BBBF-4D9A65B3EC41}" presName="sp" presStyleCnt="0"/>
      <dgm:spPr/>
    </dgm:pt>
    <dgm:pt modelId="{BE85E660-4230-4AC7-BB18-DF0A598783B2}" type="pres">
      <dgm:prSet presAssocID="{AD571355-F732-4CFF-A8A0-3494449E6373}" presName="linNode" presStyleCnt="0"/>
      <dgm:spPr/>
    </dgm:pt>
    <dgm:pt modelId="{5F335F71-C081-4467-A474-C89ADE66F590}" type="pres">
      <dgm:prSet presAssocID="{AD571355-F732-4CFF-A8A0-3494449E6373}" presName="parentText" presStyleLbl="node1" presStyleIdx="5" presStyleCnt="6" custScaleX="144033">
        <dgm:presLayoutVars>
          <dgm:chMax val="1"/>
          <dgm:bulletEnabled val="1"/>
        </dgm:presLayoutVars>
      </dgm:prSet>
      <dgm:spPr/>
      <dgm:t>
        <a:bodyPr/>
        <a:lstStyle/>
        <a:p>
          <a:endParaRPr lang="zh-CN" altLang="en-US"/>
        </a:p>
      </dgm:t>
    </dgm:pt>
  </dgm:ptLst>
  <dgm:cxnLst>
    <dgm:cxn modelId="{892E0908-0A85-46D8-9B80-37DF090CC4FF}" type="presOf" srcId="{57F4445A-5B57-4B33-BE15-0E86A48EED74}" destId="{955925C7-7CDA-4F7F-8806-4ABCA638FCD2}" srcOrd="0" destOrd="0" presId="urn:microsoft.com/office/officeart/2005/8/layout/vList5"/>
    <dgm:cxn modelId="{E674E1E2-DB51-4D58-A939-B960ADAA9A06}" type="presOf" srcId="{68CE132E-35A9-4112-95C4-C3FC2563A575}" destId="{21535A72-CD24-4BDD-A2DA-2F9400715818}" srcOrd="0" destOrd="0" presId="urn:microsoft.com/office/officeart/2005/8/layout/vList5"/>
    <dgm:cxn modelId="{0546D169-44CA-46BD-83B3-6676BADFF8A7}" type="presOf" srcId="{A04CD30C-78CE-410D-A2F6-22B194175A8A}" destId="{FF3A3844-3F16-486B-A011-4CEE74B64290}" srcOrd="0" destOrd="0" presId="urn:microsoft.com/office/officeart/2005/8/layout/vList5"/>
    <dgm:cxn modelId="{76C88670-BBB3-4E25-9120-CCE65E495D10}" srcId="{68CE132E-35A9-4112-95C4-C3FC2563A575}" destId="{1872AD15-23E4-49C8-A094-C821C90ABFAA}" srcOrd="1" destOrd="0" parTransId="{7201B267-8C4B-4096-8136-F04761809912}" sibTransId="{F50062F9-6A3F-4FC8-AE53-0650C2C8C2E9}"/>
    <dgm:cxn modelId="{A6EAAFD3-2A89-4EE9-963A-6166CA97EC4B}" type="presOf" srcId="{1872AD15-23E4-49C8-A094-C821C90ABFAA}" destId="{49561FF6-EB54-459E-95FF-A7CDD823A688}" srcOrd="0" destOrd="0" presId="urn:microsoft.com/office/officeart/2005/8/layout/vList5"/>
    <dgm:cxn modelId="{C67E0542-A241-4E64-B25B-6894617A8445}" type="presOf" srcId="{04A43598-F257-4AD0-8E24-EAFBA5D71270}" destId="{1AE735C5-216F-4E7D-980B-F8C934CFEEAE}" srcOrd="0" destOrd="0" presId="urn:microsoft.com/office/officeart/2005/8/layout/vList5"/>
    <dgm:cxn modelId="{7EFDD67E-59A7-4ECC-BF1C-C3BE0D37FA10}" srcId="{68CE132E-35A9-4112-95C4-C3FC2563A575}" destId="{A04CD30C-78CE-410D-A2F6-22B194175A8A}" srcOrd="2" destOrd="0" parTransId="{92F00166-8E89-424F-BDB5-D69FAB507C23}" sibTransId="{E5DE7E28-32F4-4701-919C-58103B9AEB81}"/>
    <dgm:cxn modelId="{464E3EF1-5219-4E71-A077-C082A78B9B11}" type="presOf" srcId="{AD571355-F732-4CFF-A8A0-3494449E6373}" destId="{5F335F71-C081-4467-A474-C89ADE66F590}" srcOrd="0" destOrd="0" presId="urn:microsoft.com/office/officeart/2005/8/layout/vList5"/>
    <dgm:cxn modelId="{E6757809-1B31-4471-AD75-7EC35C2459D7}" srcId="{68CE132E-35A9-4112-95C4-C3FC2563A575}" destId="{04A43598-F257-4AD0-8E24-EAFBA5D71270}" srcOrd="0" destOrd="0" parTransId="{88B31BF7-4A44-487F-88E9-27E939F42F4D}" sibTransId="{6C8E3016-3209-4EEB-B02D-A7A9D5A7B43C}"/>
    <dgm:cxn modelId="{A2F99268-1341-49B5-85BE-3ECD03940B6C}" srcId="{68CE132E-35A9-4112-95C4-C3FC2563A575}" destId="{AD571355-F732-4CFF-A8A0-3494449E6373}" srcOrd="5" destOrd="0" parTransId="{D0445CFE-EA95-40AD-9D61-68BC6A68BB52}" sibTransId="{84EDACA4-9C68-416D-9D27-55D65CF16531}"/>
    <dgm:cxn modelId="{BFAC7D09-A40E-436B-B5A7-586F2416E8F3}" srcId="{68CE132E-35A9-4112-95C4-C3FC2563A575}" destId="{7EC6453C-6594-4739-A103-9BA82B7F7DBA}" srcOrd="4" destOrd="0" parTransId="{0F66E8B5-DC7D-4EFB-80D0-17991FBE0413}" sibTransId="{3BE5EA4C-8DAE-4B69-BBBF-4D9A65B3EC41}"/>
    <dgm:cxn modelId="{6F3B368B-ADC7-4E6E-82AE-70DC42A1092C}" srcId="{68CE132E-35A9-4112-95C4-C3FC2563A575}" destId="{57F4445A-5B57-4B33-BE15-0E86A48EED74}" srcOrd="3" destOrd="0" parTransId="{C46527AE-B216-439C-9A2A-E2A4747923FF}" sibTransId="{088C9E0B-7C79-4E5D-BC57-254449E1FD6B}"/>
    <dgm:cxn modelId="{903DF52D-3FC5-46AD-A819-BA274BE16C38}" type="presOf" srcId="{7EC6453C-6594-4739-A103-9BA82B7F7DBA}" destId="{A4F37D20-7A83-435B-A85D-F86B9E59F78F}" srcOrd="0" destOrd="0" presId="urn:microsoft.com/office/officeart/2005/8/layout/vList5"/>
    <dgm:cxn modelId="{54B8F446-F0FD-4045-8ADF-F5961CD95226}" type="presParOf" srcId="{21535A72-CD24-4BDD-A2DA-2F9400715818}" destId="{A10D438C-C4FE-4A99-9FC0-9370AB518D6D}" srcOrd="0" destOrd="0" presId="urn:microsoft.com/office/officeart/2005/8/layout/vList5"/>
    <dgm:cxn modelId="{E9C239A0-F164-499A-B098-CA1ADA8E6714}" type="presParOf" srcId="{A10D438C-C4FE-4A99-9FC0-9370AB518D6D}" destId="{1AE735C5-216F-4E7D-980B-F8C934CFEEAE}" srcOrd="0" destOrd="0" presId="urn:microsoft.com/office/officeart/2005/8/layout/vList5"/>
    <dgm:cxn modelId="{EA40DCB1-B98D-4564-91E1-C15D6586650C}" type="presParOf" srcId="{21535A72-CD24-4BDD-A2DA-2F9400715818}" destId="{30F65FE0-342B-4BB4-BEF1-BDFF3992CCA6}" srcOrd="1" destOrd="0" presId="urn:microsoft.com/office/officeart/2005/8/layout/vList5"/>
    <dgm:cxn modelId="{78AACA9F-F25B-4AB5-A8E9-EA6CA74BC4D2}" type="presParOf" srcId="{21535A72-CD24-4BDD-A2DA-2F9400715818}" destId="{7AE04C48-8C96-4D33-ACA0-38FE312D8A79}" srcOrd="2" destOrd="0" presId="urn:microsoft.com/office/officeart/2005/8/layout/vList5"/>
    <dgm:cxn modelId="{8F0EBE62-8E83-4452-BAAA-6AD0BE4ECE94}" type="presParOf" srcId="{7AE04C48-8C96-4D33-ACA0-38FE312D8A79}" destId="{49561FF6-EB54-459E-95FF-A7CDD823A688}" srcOrd="0" destOrd="0" presId="urn:microsoft.com/office/officeart/2005/8/layout/vList5"/>
    <dgm:cxn modelId="{CF18F7C1-FB7D-4268-B9DB-EE68D84E2765}" type="presParOf" srcId="{21535A72-CD24-4BDD-A2DA-2F9400715818}" destId="{CFD4B2DC-07F6-468E-A6FC-4B5E0F8FC890}" srcOrd="3" destOrd="0" presId="urn:microsoft.com/office/officeart/2005/8/layout/vList5"/>
    <dgm:cxn modelId="{5CCF4682-F084-4A89-B1EB-CE81DF4DD151}" type="presParOf" srcId="{21535A72-CD24-4BDD-A2DA-2F9400715818}" destId="{688C7ECF-AC6F-4814-9329-414094CD7DBB}" srcOrd="4" destOrd="0" presId="urn:microsoft.com/office/officeart/2005/8/layout/vList5"/>
    <dgm:cxn modelId="{981D96B4-EAFF-471D-BB39-BA5E66A3B233}" type="presParOf" srcId="{688C7ECF-AC6F-4814-9329-414094CD7DBB}" destId="{FF3A3844-3F16-486B-A011-4CEE74B64290}" srcOrd="0" destOrd="0" presId="urn:microsoft.com/office/officeart/2005/8/layout/vList5"/>
    <dgm:cxn modelId="{67B52E7F-3F74-4866-81DA-CB3E3177B6F5}" type="presParOf" srcId="{21535A72-CD24-4BDD-A2DA-2F9400715818}" destId="{92C7F366-106C-4393-B97E-65B713E57C70}" srcOrd="5" destOrd="0" presId="urn:microsoft.com/office/officeart/2005/8/layout/vList5"/>
    <dgm:cxn modelId="{4A5449C8-BF27-41B3-91EC-9A66355EDCC6}" type="presParOf" srcId="{21535A72-CD24-4BDD-A2DA-2F9400715818}" destId="{08E28E3A-600E-4EF1-B5F6-27D7F991D718}" srcOrd="6" destOrd="0" presId="urn:microsoft.com/office/officeart/2005/8/layout/vList5"/>
    <dgm:cxn modelId="{45E2F475-AD0D-475C-B916-F21BF96C99C2}" type="presParOf" srcId="{08E28E3A-600E-4EF1-B5F6-27D7F991D718}" destId="{955925C7-7CDA-4F7F-8806-4ABCA638FCD2}" srcOrd="0" destOrd="0" presId="urn:microsoft.com/office/officeart/2005/8/layout/vList5"/>
    <dgm:cxn modelId="{F8C86D14-8F7D-4903-AD06-170773EE48A0}" type="presParOf" srcId="{21535A72-CD24-4BDD-A2DA-2F9400715818}" destId="{3A908079-CC12-46E8-A6D9-A03E8A7CD2CE}" srcOrd="7" destOrd="0" presId="urn:microsoft.com/office/officeart/2005/8/layout/vList5"/>
    <dgm:cxn modelId="{66E386AD-1F9D-4E71-8052-1C7C1CEF3D6D}" type="presParOf" srcId="{21535A72-CD24-4BDD-A2DA-2F9400715818}" destId="{BC444B18-082B-4795-BAE2-A2574E050035}" srcOrd="8" destOrd="0" presId="urn:microsoft.com/office/officeart/2005/8/layout/vList5"/>
    <dgm:cxn modelId="{3020E2A5-C95A-41FD-970E-4FAEAC3F0E79}" type="presParOf" srcId="{BC444B18-082B-4795-BAE2-A2574E050035}" destId="{A4F37D20-7A83-435B-A85D-F86B9E59F78F}" srcOrd="0" destOrd="0" presId="urn:microsoft.com/office/officeart/2005/8/layout/vList5"/>
    <dgm:cxn modelId="{785EBF9E-1BC4-4994-B3A0-34005D338DEC}" type="presParOf" srcId="{21535A72-CD24-4BDD-A2DA-2F9400715818}" destId="{872225B6-5BE7-4F1D-8BA7-7B2B10041DFC}" srcOrd="9" destOrd="0" presId="urn:microsoft.com/office/officeart/2005/8/layout/vList5"/>
    <dgm:cxn modelId="{8C9521AE-941F-4E4A-BFDC-3B7BE63C2898}" type="presParOf" srcId="{21535A72-CD24-4BDD-A2DA-2F9400715818}" destId="{BE85E660-4230-4AC7-BB18-DF0A598783B2}" srcOrd="10" destOrd="0" presId="urn:microsoft.com/office/officeart/2005/8/layout/vList5"/>
    <dgm:cxn modelId="{68478538-5DAB-4166-AA53-F797B00C8D25}" type="presParOf" srcId="{BE85E660-4230-4AC7-BB18-DF0A598783B2}" destId="{5F335F71-C081-4467-A474-C89ADE66F590}"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92DA0E-FFE8-46EF-B100-96FE6A4B418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zh-TW" altLang="en-US"/>
        </a:p>
      </dgm:t>
    </dgm:pt>
    <dgm:pt modelId="{0A845272-E0A6-46A9-B5BB-75026F075B7C}">
      <dgm:prSet phldrT="[文字]"/>
      <dgm:spPr/>
      <dgm:t>
        <a:bodyPr/>
        <a:lstStyle/>
        <a:p>
          <a:r>
            <a:rPr lang="en-US" altLang="zh-TW" dirty="0" smtClean="0"/>
            <a:t>Financial Derivatives</a:t>
          </a:r>
          <a:endParaRPr lang="zh-TW" altLang="en-US" dirty="0"/>
        </a:p>
      </dgm:t>
    </dgm:pt>
    <dgm:pt modelId="{4776505D-88D7-4EB1-BB66-4F15972B0B7A}" type="parTrans" cxnId="{50FB2C66-E3E6-4CB1-BCF3-C05CA185F9A0}">
      <dgm:prSet/>
      <dgm:spPr/>
      <dgm:t>
        <a:bodyPr/>
        <a:lstStyle/>
        <a:p>
          <a:endParaRPr lang="zh-TW" altLang="en-US"/>
        </a:p>
      </dgm:t>
    </dgm:pt>
    <dgm:pt modelId="{00F752A1-9340-480E-99CB-2D3734B7F18E}" type="sibTrans" cxnId="{50FB2C66-E3E6-4CB1-BCF3-C05CA185F9A0}">
      <dgm:prSet/>
      <dgm:spPr/>
      <dgm:t>
        <a:bodyPr/>
        <a:lstStyle/>
        <a:p>
          <a:endParaRPr lang="zh-TW" altLang="en-US"/>
        </a:p>
      </dgm:t>
    </dgm:pt>
    <dgm:pt modelId="{18DCBF86-58FA-4419-A332-5AF2F7B2A7E4}">
      <dgm:prSet phldrT="[文字]"/>
      <dgm:spPr/>
      <dgm:t>
        <a:bodyPr/>
        <a:lstStyle/>
        <a:p>
          <a:r>
            <a:rPr lang="en-US" altLang="zh-TW" dirty="0" smtClean="0"/>
            <a:t>Forwards and Futures</a:t>
          </a:r>
          <a:endParaRPr lang="zh-TW" altLang="en-US" dirty="0"/>
        </a:p>
      </dgm:t>
    </dgm:pt>
    <dgm:pt modelId="{D00B3DB4-0B2C-47F2-AA89-29C9D75BE1EB}" type="parTrans" cxnId="{43C1DF06-A40B-4999-A0FF-C09DF74FCDB0}">
      <dgm:prSet/>
      <dgm:spPr/>
      <dgm:t>
        <a:bodyPr/>
        <a:lstStyle/>
        <a:p>
          <a:endParaRPr lang="zh-TW" altLang="en-US"/>
        </a:p>
      </dgm:t>
    </dgm:pt>
    <dgm:pt modelId="{9C701B9D-541A-4E0D-AC59-DAC89767EE81}" type="sibTrans" cxnId="{43C1DF06-A40B-4999-A0FF-C09DF74FCDB0}">
      <dgm:prSet/>
      <dgm:spPr/>
      <dgm:t>
        <a:bodyPr/>
        <a:lstStyle/>
        <a:p>
          <a:endParaRPr lang="zh-TW" altLang="en-US"/>
        </a:p>
      </dgm:t>
    </dgm:pt>
    <dgm:pt modelId="{22017993-9561-4EC3-A948-E11765BBDC29}">
      <dgm:prSet phldrT="[文字]"/>
      <dgm:spPr/>
      <dgm:t>
        <a:bodyPr/>
        <a:lstStyle/>
        <a:p>
          <a:r>
            <a:rPr lang="en-US" altLang="zh-TW" dirty="0" smtClean="0"/>
            <a:t>Swaps</a:t>
          </a:r>
          <a:endParaRPr lang="zh-TW" altLang="en-US" dirty="0"/>
        </a:p>
      </dgm:t>
    </dgm:pt>
    <dgm:pt modelId="{F21735C3-531A-458D-9509-173A477DF130}" type="parTrans" cxnId="{F2BC02D6-81DD-4D3B-9F84-B7065F7753A7}">
      <dgm:prSet/>
      <dgm:spPr/>
      <dgm:t>
        <a:bodyPr/>
        <a:lstStyle/>
        <a:p>
          <a:endParaRPr lang="zh-TW" altLang="en-US"/>
        </a:p>
      </dgm:t>
    </dgm:pt>
    <dgm:pt modelId="{C6004F49-1F08-4515-A64F-23673063B9D8}" type="sibTrans" cxnId="{F2BC02D6-81DD-4D3B-9F84-B7065F7753A7}">
      <dgm:prSet/>
      <dgm:spPr/>
      <dgm:t>
        <a:bodyPr/>
        <a:lstStyle/>
        <a:p>
          <a:endParaRPr lang="zh-TW" altLang="en-US"/>
        </a:p>
      </dgm:t>
    </dgm:pt>
    <dgm:pt modelId="{2F9F1D25-A693-4D0C-B1A0-AA95A4DE4C90}">
      <dgm:prSet phldrT="[文字]"/>
      <dgm:spPr/>
      <dgm:t>
        <a:bodyPr/>
        <a:lstStyle/>
        <a:p>
          <a:r>
            <a:rPr lang="en-US" altLang="zh-TW" dirty="0" smtClean="0"/>
            <a:t>Option</a:t>
          </a:r>
          <a:endParaRPr lang="zh-TW" altLang="en-US" dirty="0"/>
        </a:p>
      </dgm:t>
    </dgm:pt>
    <dgm:pt modelId="{0B00C2CA-CA3E-4525-95DA-9BF6DE4837C6}" type="parTrans" cxnId="{DBBF80A0-3FC2-4FC6-9477-1545E492FE4C}">
      <dgm:prSet/>
      <dgm:spPr/>
      <dgm:t>
        <a:bodyPr/>
        <a:lstStyle/>
        <a:p>
          <a:endParaRPr lang="zh-TW" altLang="en-US"/>
        </a:p>
      </dgm:t>
    </dgm:pt>
    <dgm:pt modelId="{9637DFA4-4E2C-45C7-B265-6CD3E6BBA481}" type="sibTrans" cxnId="{DBBF80A0-3FC2-4FC6-9477-1545E492FE4C}">
      <dgm:prSet/>
      <dgm:spPr/>
      <dgm:t>
        <a:bodyPr/>
        <a:lstStyle/>
        <a:p>
          <a:endParaRPr lang="zh-TW" altLang="en-US"/>
        </a:p>
      </dgm:t>
    </dgm:pt>
    <dgm:pt modelId="{7845D55A-5A70-4AE3-B030-5550D07887D7}">
      <dgm:prSet phldrT="[文字]"/>
      <dgm:spPr/>
      <dgm:t>
        <a:bodyPr/>
        <a:lstStyle/>
        <a:p>
          <a:r>
            <a:rPr lang="en-US" altLang="zh-TW" dirty="0" smtClean="0"/>
            <a:t>Credit Derivatives</a:t>
          </a:r>
          <a:endParaRPr lang="zh-TW" altLang="en-US" dirty="0"/>
        </a:p>
      </dgm:t>
    </dgm:pt>
    <dgm:pt modelId="{5BF8CD51-818A-4836-98AF-E0A307C0ABD6}" type="parTrans" cxnId="{207CF38E-A1C9-4F72-BB3D-74F2A8EDE0F2}">
      <dgm:prSet/>
      <dgm:spPr/>
      <dgm:t>
        <a:bodyPr/>
        <a:lstStyle/>
        <a:p>
          <a:endParaRPr lang="zh-TW" altLang="en-US"/>
        </a:p>
      </dgm:t>
    </dgm:pt>
    <dgm:pt modelId="{A81EDD22-305B-4153-A0E8-0FF871E6D4D2}" type="sibTrans" cxnId="{207CF38E-A1C9-4F72-BB3D-74F2A8EDE0F2}">
      <dgm:prSet/>
      <dgm:spPr/>
      <dgm:t>
        <a:bodyPr/>
        <a:lstStyle/>
        <a:p>
          <a:endParaRPr lang="zh-TW" altLang="en-US"/>
        </a:p>
      </dgm:t>
    </dgm:pt>
    <dgm:pt modelId="{B8022FF0-0A9A-4C20-9F82-93B111A44CEA}">
      <dgm:prSet phldrT="[文字]"/>
      <dgm:spPr/>
      <dgm:t>
        <a:bodyPr/>
        <a:lstStyle/>
        <a:p>
          <a:r>
            <a:rPr lang="en-US" altLang="zh-TW" dirty="0" smtClean="0"/>
            <a:t>Other Derivatives Products</a:t>
          </a:r>
          <a:endParaRPr lang="zh-TW" altLang="en-US" dirty="0"/>
        </a:p>
      </dgm:t>
    </dgm:pt>
    <dgm:pt modelId="{52446BC7-80DB-4DB6-B4E9-D2C66214A383}" type="parTrans" cxnId="{90D76101-29A1-4227-B9EB-C4A29B68471F}">
      <dgm:prSet/>
      <dgm:spPr/>
      <dgm:t>
        <a:bodyPr/>
        <a:lstStyle/>
        <a:p>
          <a:endParaRPr lang="zh-TW" altLang="en-US"/>
        </a:p>
      </dgm:t>
    </dgm:pt>
    <dgm:pt modelId="{7969190D-BBDA-46EF-BEF2-C740BFB1DB63}" type="sibTrans" cxnId="{90D76101-29A1-4227-B9EB-C4A29B68471F}">
      <dgm:prSet/>
      <dgm:spPr/>
      <dgm:t>
        <a:bodyPr/>
        <a:lstStyle/>
        <a:p>
          <a:endParaRPr lang="zh-TW" altLang="en-US"/>
        </a:p>
      </dgm:t>
    </dgm:pt>
    <dgm:pt modelId="{0D6DEAFD-576E-4217-B7F7-54B6B55A81B3}" type="pres">
      <dgm:prSet presAssocID="{E392DA0E-FFE8-46EF-B100-96FE6A4B418D}" presName="hierChild1" presStyleCnt="0">
        <dgm:presLayoutVars>
          <dgm:chPref val="1"/>
          <dgm:dir/>
          <dgm:animOne val="branch"/>
          <dgm:animLvl val="lvl"/>
          <dgm:resizeHandles/>
        </dgm:presLayoutVars>
      </dgm:prSet>
      <dgm:spPr/>
      <dgm:t>
        <a:bodyPr/>
        <a:lstStyle/>
        <a:p>
          <a:endParaRPr lang="zh-TW" altLang="en-US"/>
        </a:p>
      </dgm:t>
    </dgm:pt>
    <dgm:pt modelId="{418D8D77-EDBB-4544-B5EB-1C45488EB737}" type="pres">
      <dgm:prSet presAssocID="{0A845272-E0A6-46A9-B5BB-75026F075B7C}" presName="hierRoot1" presStyleCnt="0"/>
      <dgm:spPr/>
    </dgm:pt>
    <dgm:pt modelId="{CDFD895D-E6BE-4FFC-85CB-0386B4F0B7B5}" type="pres">
      <dgm:prSet presAssocID="{0A845272-E0A6-46A9-B5BB-75026F075B7C}" presName="composite" presStyleCnt="0"/>
      <dgm:spPr/>
    </dgm:pt>
    <dgm:pt modelId="{27C5A7BA-F0B6-4CE2-ABB7-B7100713DB1B}" type="pres">
      <dgm:prSet presAssocID="{0A845272-E0A6-46A9-B5BB-75026F075B7C}" presName="background" presStyleLbl="node0" presStyleIdx="0" presStyleCnt="1"/>
      <dgm:spPr/>
    </dgm:pt>
    <dgm:pt modelId="{F73A962B-B3A2-4261-A75D-EF0FB6E431F4}" type="pres">
      <dgm:prSet presAssocID="{0A845272-E0A6-46A9-B5BB-75026F075B7C}" presName="text" presStyleLbl="fgAcc0" presStyleIdx="0" presStyleCnt="1" custScaleX="140257">
        <dgm:presLayoutVars>
          <dgm:chPref val="3"/>
        </dgm:presLayoutVars>
      </dgm:prSet>
      <dgm:spPr/>
      <dgm:t>
        <a:bodyPr/>
        <a:lstStyle/>
        <a:p>
          <a:endParaRPr lang="zh-TW" altLang="en-US"/>
        </a:p>
      </dgm:t>
    </dgm:pt>
    <dgm:pt modelId="{6C8877FF-22EC-459B-B1AC-8916AA501A9E}" type="pres">
      <dgm:prSet presAssocID="{0A845272-E0A6-46A9-B5BB-75026F075B7C}" presName="hierChild2" presStyleCnt="0"/>
      <dgm:spPr/>
    </dgm:pt>
    <dgm:pt modelId="{03C46053-E3B2-4FF4-8072-31699AA90605}" type="pres">
      <dgm:prSet presAssocID="{D00B3DB4-0B2C-47F2-AA89-29C9D75BE1EB}" presName="Name10" presStyleLbl="parChTrans1D2" presStyleIdx="0" presStyleCnt="5"/>
      <dgm:spPr/>
      <dgm:t>
        <a:bodyPr/>
        <a:lstStyle/>
        <a:p>
          <a:endParaRPr lang="zh-TW" altLang="en-US"/>
        </a:p>
      </dgm:t>
    </dgm:pt>
    <dgm:pt modelId="{F4329991-D5E6-4CA4-A5BB-A1897266A59C}" type="pres">
      <dgm:prSet presAssocID="{18DCBF86-58FA-4419-A332-5AF2F7B2A7E4}" presName="hierRoot2" presStyleCnt="0"/>
      <dgm:spPr/>
    </dgm:pt>
    <dgm:pt modelId="{407728C6-B534-4741-865F-8D41DC1915B4}" type="pres">
      <dgm:prSet presAssocID="{18DCBF86-58FA-4419-A332-5AF2F7B2A7E4}" presName="composite2" presStyleCnt="0"/>
      <dgm:spPr/>
    </dgm:pt>
    <dgm:pt modelId="{C372A438-3683-4035-80F9-C8FDB1260D10}" type="pres">
      <dgm:prSet presAssocID="{18DCBF86-58FA-4419-A332-5AF2F7B2A7E4}" presName="background2" presStyleLbl="node2" presStyleIdx="0" presStyleCnt="5"/>
      <dgm:spPr/>
    </dgm:pt>
    <dgm:pt modelId="{2B9113E7-9010-4420-8C2A-CE9C159F0CC9}" type="pres">
      <dgm:prSet presAssocID="{18DCBF86-58FA-4419-A332-5AF2F7B2A7E4}" presName="text2" presStyleLbl="fgAcc2" presStyleIdx="0" presStyleCnt="5">
        <dgm:presLayoutVars>
          <dgm:chPref val="3"/>
        </dgm:presLayoutVars>
      </dgm:prSet>
      <dgm:spPr/>
      <dgm:t>
        <a:bodyPr/>
        <a:lstStyle/>
        <a:p>
          <a:endParaRPr lang="zh-TW" altLang="en-US"/>
        </a:p>
      </dgm:t>
    </dgm:pt>
    <dgm:pt modelId="{21170AB3-F3C3-4587-8300-C98304CB6573}" type="pres">
      <dgm:prSet presAssocID="{18DCBF86-58FA-4419-A332-5AF2F7B2A7E4}" presName="hierChild3" presStyleCnt="0"/>
      <dgm:spPr/>
    </dgm:pt>
    <dgm:pt modelId="{A865ADE0-E3AD-4CCD-B44F-08014D614A52}" type="pres">
      <dgm:prSet presAssocID="{F21735C3-531A-458D-9509-173A477DF130}" presName="Name10" presStyleLbl="parChTrans1D2" presStyleIdx="1" presStyleCnt="5"/>
      <dgm:spPr/>
      <dgm:t>
        <a:bodyPr/>
        <a:lstStyle/>
        <a:p>
          <a:endParaRPr lang="zh-TW" altLang="en-US"/>
        </a:p>
      </dgm:t>
    </dgm:pt>
    <dgm:pt modelId="{8F41B1E6-2AE9-4F7B-BDDE-8AAB774DA225}" type="pres">
      <dgm:prSet presAssocID="{22017993-9561-4EC3-A948-E11765BBDC29}" presName="hierRoot2" presStyleCnt="0"/>
      <dgm:spPr/>
    </dgm:pt>
    <dgm:pt modelId="{F60AAAB4-CDBD-49C1-9718-12E6A0B24051}" type="pres">
      <dgm:prSet presAssocID="{22017993-9561-4EC3-A948-E11765BBDC29}" presName="composite2" presStyleCnt="0"/>
      <dgm:spPr/>
    </dgm:pt>
    <dgm:pt modelId="{46668B4D-97AA-4FEB-9133-A65EEB9453ED}" type="pres">
      <dgm:prSet presAssocID="{22017993-9561-4EC3-A948-E11765BBDC29}" presName="background2" presStyleLbl="node2" presStyleIdx="1" presStyleCnt="5"/>
      <dgm:spPr/>
    </dgm:pt>
    <dgm:pt modelId="{5BC4ABD0-214B-4C26-87D6-8759774928E7}" type="pres">
      <dgm:prSet presAssocID="{22017993-9561-4EC3-A948-E11765BBDC29}" presName="text2" presStyleLbl="fgAcc2" presStyleIdx="1" presStyleCnt="5">
        <dgm:presLayoutVars>
          <dgm:chPref val="3"/>
        </dgm:presLayoutVars>
      </dgm:prSet>
      <dgm:spPr/>
      <dgm:t>
        <a:bodyPr/>
        <a:lstStyle/>
        <a:p>
          <a:endParaRPr lang="zh-TW" altLang="en-US"/>
        </a:p>
      </dgm:t>
    </dgm:pt>
    <dgm:pt modelId="{24A3053B-95DE-42CB-98DD-243329C32E31}" type="pres">
      <dgm:prSet presAssocID="{22017993-9561-4EC3-A948-E11765BBDC29}" presName="hierChild3" presStyleCnt="0"/>
      <dgm:spPr/>
    </dgm:pt>
    <dgm:pt modelId="{D0F88873-E067-493D-80FE-E57F61846141}" type="pres">
      <dgm:prSet presAssocID="{0B00C2CA-CA3E-4525-95DA-9BF6DE4837C6}" presName="Name10" presStyleLbl="parChTrans1D2" presStyleIdx="2" presStyleCnt="5"/>
      <dgm:spPr/>
      <dgm:t>
        <a:bodyPr/>
        <a:lstStyle/>
        <a:p>
          <a:endParaRPr lang="zh-TW" altLang="en-US"/>
        </a:p>
      </dgm:t>
    </dgm:pt>
    <dgm:pt modelId="{8572C413-7002-40E4-B390-B650D4E2F5C6}" type="pres">
      <dgm:prSet presAssocID="{2F9F1D25-A693-4D0C-B1A0-AA95A4DE4C90}" presName="hierRoot2" presStyleCnt="0"/>
      <dgm:spPr/>
    </dgm:pt>
    <dgm:pt modelId="{C35D02D0-2322-4DF3-9194-4A72755ADBA9}" type="pres">
      <dgm:prSet presAssocID="{2F9F1D25-A693-4D0C-B1A0-AA95A4DE4C90}" presName="composite2" presStyleCnt="0"/>
      <dgm:spPr/>
    </dgm:pt>
    <dgm:pt modelId="{913502E9-634E-4E80-BBC8-C7849BE4916F}" type="pres">
      <dgm:prSet presAssocID="{2F9F1D25-A693-4D0C-B1A0-AA95A4DE4C90}" presName="background2" presStyleLbl="node2" presStyleIdx="2" presStyleCnt="5"/>
      <dgm:spPr/>
    </dgm:pt>
    <dgm:pt modelId="{26525B80-43E8-4F20-B68C-4CF533F0EFA4}" type="pres">
      <dgm:prSet presAssocID="{2F9F1D25-A693-4D0C-B1A0-AA95A4DE4C90}" presName="text2" presStyleLbl="fgAcc2" presStyleIdx="2" presStyleCnt="5">
        <dgm:presLayoutVars>
          <dgm:chPref val="3"/>
        </dgm:presLayoutVars>
      </dgm:prSet>
      <dgm:spPr/>
      <dgm:t>
        <a:bodyPr/>
        <a:lstStyle/>
        <a:p>
          <a:endParaRPr lang="zh-TW" altLang="en-US"/>
        </a:p>
      </dgm:t>
    </dgm:pt>
    <dgm:pt modelId="{B6708863-9A3A-48AD-9AEB-18986F8BEC41}" type="pres">
      <dgm:prSet presAssocID="{2F9F1D25-A693-4D0C-B1A0-AA95A4DE4C90}" presName="hierChild3" presStyleCnt="0"/>
      <dgm:spPr/>
    </dgm:pt>
    <dgm:pt modelId="{33ACDE86-1BF7-4C56-8A64-D2290772B68B}" type="pres">
      <dgm:prSet presAssocID="{5BF8CD51-818A-4836-98AF-E0A307C0ABD6}" presName="Name10" presStyleLbl="parChTrans1D2" presStyleIdx="3" presStyleCnt="5"/>
      <dgm:spPr/>
      <dgm:t>
        <a:bodyPr/>
        <a:lstStyle/>
        <a:p>
          <a:endParaRPr lang="zh-TW" altLang="en-US"/>
        </a:p>
      </dgm:t>
    </dgm:pt>
    <dgm:pt modelId="{12208B7C-3290-43EF-AEA2-21F03B2620FB}" type="pres">
      <dgm:prSet presAssocID="{7845D55A-5A70-4AE3-B030-5550D07887D7}" presName="hierRoot2" presStyleCnt="0"/>
      <dgm:spPr/>
    </dgm:pt>
    <dgm:pt modelId="{369F0EC8-FF7F-4008-8C0A-1AE8143655C6}" type="pres">
      <dgm:prSet presAssocID="{7845D55A-5A70-4AE3-B030-5550D07887D7}" presName="composite2" presStyleCnt="0"/>
      <dgm:spPr/>
    </dgm:pt>
    <dgm:pt modelId="{5ACEEDBB-8FC6-41E9-BE36-C22D0032C6BF}" type="pres">
      <dgm:prSet presAssocID="{7845D55A-5A70-4AE3-B030-5550D07887D7}" presName="background2" presStyleLbl="node2" presStyleIdx="3" presStyleCnt="5"/>
      <dgm:spPr/>
    </dgm:pt>
    <dgm:pt modelId="{F2600E29-0882-4D7E-B413-06E30FC78EF7}" type="pres">
      <dgm:prSet presAssocID="{7845D55A-5A70-4AE3-B030-5550D07887D7}" presName="text2" presStyleLbl="fgAcc2" presStyleIdx="3" presStyleCnt="5">
        <dgm:presLayoutVars>
          <dgm:chPref val="3"/>
        </dgm:presLayoutVars>
      </dgm:prSet>
      <dgm:spPr/>
      <dgm:t>
        <a:bodyPr/>
        <a:lstStyle/>
        <a:p>
          <a:endParaRPr lang="zh-TW" altLang="en-US"/>
        </a:p>
      </dgm:t>
    </dgm:pt>
    <dgm:pt modelId="{A73DABDB-FEE2-49FA-BF7E-8B2CB2692E68}" type="pres">
      <dgm:prSet presAssocID="{7845D55A-5A70-4AE3-B030-5550D07887D7}" presName="hierChild3" presStyleCnt="0"/>
      <dgm:spPr/>
    </dgm:pt>
    <dgm:pt modelId="{E785E481-17F0-4669-8B02-40FAEA3D5868}" type="pres">
      <dgm:prSet presAssocID="{52446BC7-80DB-4DB6-B4E9-D2C66214A383}" presName="Name10" presStyleLbl="parChTrans1D2" presStyleIdx="4" presStyleCnt="5"/>
      <dgm:spPr/>
      <dgm:t>
        <a:bodyPr/>
        <a:lstStyle/>
        <a:p>
          <a:endParaRPr lang="zh-TW" altLang="en-US"/>
        </a:p>
      </dgm:t>
    </dgm:pt>
    <dgm:pt modelId="{ED1C183B-30B6-4D2D-B487-9EDBE64FCD4F}" type="pres">
      <dgm:prSet presAssocID="{B8022FF0-0A9A-4C20-9F82-93B111A44CEA}" presName="hierRoot2" presStyleCnt="0"/>
      <dgm:spPr/>
    </dgm:pt>
    <dgm:pt modelId="{A04BB01D-128C-4BEA-9775-EC3D43D1959E}" type="pres">
      <dgm:prSet presAssocID="{B8022FF0-0A9A-4C20-9F82-93B111A44CEA}" presName="composite2" presStyleCnt="0"/>
      <dgm:spPr/>
    </dgm:pt>
    <dgm:pt modelId="{B66FAA4F-E735-474A-AF87-A86D2502279B}" type="pres">
      <dgm:prSet presAssocID="{B8022FF0-0A9A-4C20-9F82-93B111A44CEA}" presName="background2" presStyleLbl="node2" presStyleIdx="4" presStyleCnt="5"/>
      <dgm:spPr/>
    </dgm:pt>
    <dgm:pt modelId="{D2C4CAA8-9BF0-4230-A687-4B8895199CD4}" type="pres">
      <dgm:prSet presAssocID="{B8022FF0-0A9A-4C20-9F82-93B111A44CEA}" presName="text2" presStyleLbl="fgAcc2" presStyleIdx="4" presStyleCnt="5">
        <dgm:presLayoutVars>
          <dgm:chPref val="3"/>
        </dgm:presLayoutVars>
      </dgm:prSet>
      <dgm:spPr/>
      <dgm:t>
        <a:bodyPr/>
        <a:lstStyle/>
        <a:p>
          <a:endParaRPr lang="zh-TW" altLang="en-US"/>
        </a:p>
      </dgm:t>
    </dgm:pt>
    <dgm:pt modelId="{C28BEAEF-7A11-4219-9079-71B187EF9B44}" type="pres">
      <dgm:prSet presAssocID="{B8022FF0-0A9A-4C20-9F82-93B111A44CEA}" presName="hierChild3" presStyleCnt="0"/>
      <dgm:spPr/>
    </dgm:pt>
  </dgm:ptLst>
  <dgm:cxnLst>
    <dgm:cxn modelId="{88F7ED1E-6135-4ACE-962B-400F542605E7}" type="presOf" srcId="{D00B3DB4-0B2C-47F2-AA89-29C9D75BE1EB}" destId="{03C46053-E3B2-4FF4-8072-31699AA90605}" srcOrd="0" destOrd="0" presId="urn:microsoft.com/office/officeart/2005/8/layout/hierarchy1"/>
    <dgm:cxn modelId="{38E4350C-7F63-467C-BE85-97374708EA18}" type="presOf" srcId="{B8022FF0-0A9A-4C20-9F82-93B111A44CEA}" destId="{D2C4CAA8-9BF0-4230-A687-4B8895199CD4}" srcOrd="0" destOrd="0" presId="urn:microsoft.com/office/officeart/2005/8/layout/hierarchy1"/>
    <dgm:cxn modelId="{C9FC98F2-125D-4D33-945F-50F9F8AAAF38}" type="presOf" srcId="{5BF8CD51-818A-4836-98AF-E0A307C0ABD6}" destId="{33ACDE86-1BF7-4C56-8A64-D2290772B68B}" srcOrd="0" destOrd="0" presId="urn:microsoft.com/office/officeart/2005/8/layout/hierarchy1"/>
    <dgm:cxn modelId="{EFAEEE4D-9020-4D09-ADF0-7813A3A0F5A1}" type="presOf" srcId="{0B00C2CA-CA3E-4525-95DA-9BF6DE4837C6}" destId="{D0F88873-E067-493D-80FE-E57F61846141}" srcOrd="0" destOrd="0" presId="urn:microsoft.com/office/officeart/2005/8/layout/hierarchy1"/>
    <dgm:cxn modelId="{207CF38E-A1C9-4F72-BB3D-74F2A8EDE0F2}" srcId="{0A845272-E0A6-46A9-B5BB-75026F075B7C}" destId="{7845D55A-5A70-4AE3-B030-5550D07887D7}" srcOrd="3" destOrd="0" parTransId="{5BF8CD51-818A-4836-98AF-E0A307C0ABD6}" sibTransId="{A81EDD22-305B-4153-A0E8-0FF871E6D4D2}"/>
    <dgm:cxn modelId="{F2BC02D6-81DD-4D3B-9F84-B7065F7753A7}" srcId="{0A845272-E0A6-46A9-B5BB-75026F075B7C}" destId="{22017993-9561-4EC3-A948-E11765BBDC29}" srcOrd="1" destOrd="0" parTransId="{F21735C3-531A-458D-9509-173A477DF130}" sibTransId="{C6004F49-1F08-4515-A64F-23673063B9D8}"/>
    <dgm:cxn modelId="{101CC72C-ED28-476F-AEBC-9E802E0FDB8A}" type="presOf" srcId="{18DCBF86-58FA-4419-A332-5AF2F7B2A7E4}" destId="{2B9113E7-9010-4420-8C2A-CE9C159F0CC9}" srcOrd="0" destOrd="0" presId="urn:microsoft.com/office/officeart/2005/8/layout/hierarchy1"/>
    <dgm:cxn modelId="{4B4CCD12-A476-44CB-A9A1-060F020A07CF}" type="presOf" srcId="{7845D55A-5A70-4AE3-B030-5550D07887D7}" destId="{F2600E29-0882-4D7E-B413-06E30FC78EF7}" srcOrd="0" destOrd="0" presId="urn:microsoft.com/office/officeart/2005/8/layout/hierarchy1"/>
    <dgm:cxn modelId="{9EBBE6EF-EA58-4763-8FD9-2129E9557946}" type="presOf" srcId="{52446BC7-80DB-4DB6-B4E9-D2C66214A383}" destId="{E785E481-17F0-4669-8B02-40FAEA3D5868}" srcOrd="0" destOrd="0" presId="urn:microsoft.com/office/officeart/2005/8/layout/hierarchy1"/>
    <dgm:cxn modelId="{C76A0FA5-4387-47B3-9026-C3F6ACB00CAD}" type="presOf" srcId="{F21735C3-531A-458D-9509-173A477DF130}" destId="{A865ADE0-E3AD-4CCD-B44F-08014D614A52}" srcOrd="0" destOrd="0" presId="urn:microsoft.com/office/officeart/2005/8/layout/hierarchy1"/>
    <dgm:cxn modelId="{E9CC10E5-1202-4885-81FF-676B678E2959}" type="presOf" srcId="{2F9F1D25-A693-4D0C-B1A0-AA95A4DE4C90}" destId="{26525B80-43E8-4F20-B68C-4CF533F0EFA4}" srcOrd="0" destOrd="0" presId="urn:microsoft.com/office/officeart/2005/8/layout/hierarchy1"/>
    <dgm:cxn modelId="{50FB2C66-E3E6-4CB1-BCF3-C05CA185F9A0}" srcId="{E392DA0E-FFE8-46EF-B100-96FE6A4B418D}" destId="{0A845272-E0A6-46A9-B5BB-75026F075B7C}" srcOrd="0" destOrd="0" parTransId="{4776505D-88D7-4EB1-BB66-4F15972B0B7A}" sibTransId="{00F752A1-9340-480E-99CB-2D3734B7F18E}"/>
    <dgm:cxn modelId="{FCD739C9-8319-474F-B0B2-50DB71FB6753}" type="presOf" srcId="{0A845272-E0A6-46A9-B5BB-75026F075B7C}" destId="{F73A962B-B3A2-4261-A75D-EF0FB6E431F4}" srcOrd="0" destOrd="0" presId="urn:microsoft.com/office/officeart/2005/8/layout/hierarchy1"/>
    <dgm:cxn modelId="{43C1DF06-A40B-4999-A0FF-C09DF74FCDB0}" srcId="{0A845272-E0A6-46A9-B5BB-75026F075B7C}" destId="{18DCBF86-58FA-4419-A332-5AF2F7B2A7E4}" srcOrd="0" destOrd="0" parTransId="{D00B3DB4-0B2C-47F2-AA89-29C9D75BE1EB}" sibTransId="{9C701B9D-541A-4E0D-AC59-DAC89767EE81}"/>
    <dgm:cxn modelId="{1BB22437-8CFD-43BC-B410-75A5C590676A}" type="presOf" srcId="{22017993-9561-4EC3-A948-E11765BBDC29}" destId="{5BC4ABD0-214B-4C26-87D6-8759774928E7}" srcOrd="0" destOrd="0" presId="urn:microsoft.com/office/officeart/2005/8/layout/hierarchy1"/>
    <dgm:cxn modelId="{DBBF80A0-3FC2-4FC6-9477-1545E492FE4C}" srcId="{0A845272-E0A6-46A9-B5BB-75026F075B7C}" destId="{2F9F1D25-A693-4D0C-B1A0-AA95A4DE4C90}" srcOrd="2" destOrd="0" parTransId="{0B00C2CA-CA3E-4525-95DA-9BF6DE4837C6}" sibTransId="{9637DFA4-4E2C-45C7-B265-6CD3E6BBA481}"/>
    <dgm:cxn modelId="{90D76101-29A1-4227-B9EB-C4A29B68471F}" srcId="{0A845272-E0A6-46A9-B5BB-75026F075B7C}" destId="{B8022FF0-0A9A-4C20-9F82-93B111A44CEA}" srcOrd="4" destOrd="0" parTransId="{52446BC7-80DB-4DB6-B4E9-D2C66214A383}" sibTransId="{7969190D-BBDA-46EF-BEF2-C740BFB1DB63}"/>
    <dgm:cxn modelId="{1BB988D6-0805-4B16-A544-E21DD2970E32}" type="presOf" srcId="{E392DA0E-FFE8-46EF-B100-96FE6A4B418D}" destId="{0D6DEAFD-576E-4217-B7F7-54B6B55A81B3}" srcOrd="0" destOrd="0" presId="urn:microsoft.com/office/officeart/2005/8/layout/hierarchy1"/>
    <dgm:cxn modelId="{0F337E72-06C7-40EA-8BB1-DBBACA338936}" type="presParOf" srcId="{0D6DEAFD-576E-4217-B7F7-54B6B55A81B3}" destId="{418D8D77-EDBB-4544-B5EB-1C45488EB737}" srcOrd="0" destOrd="0" presId="urn:microsoft.com/office/officeart/2005/8/layout/hierarchy1"/>
    <dgm:cxn modelId="{89C435DA-BE25-4B61-B4FE-C85DCD53C0B8}" type="presParOf" srcId="{418D8D77-EDBB-4544-B5EB-1C45488EB737}" destId="{CDFD895D-E6BE-4FFC-85CB-0386B4F0B7B5}" srcOrd="0" destOrd="0" presId="urn:microsoft.com/office/officeart/2005/8/layout/hierarchy1"/>
    <dgm:cxn modelId="{0A288B7B-C90B-456A-99BE-DD09AECAF152}" type="presParOf" srcId="{CDFD895D-E6BE-4FFC-85CB-0386B4F0B7B5}" destId="{27C5A7BA-F0B6-4CE2-ABB7-B7100713DB1B}" srcOrd="0" destOrd="0" presId="urn:microsoft.com/office/officeart/2005/8/layout/hierarchy1"/>
    <dgm:cxn modelId="{C0663130-4BB7-4E93-83C1-BDAAE9EABE7D}" type="presParOf" srcId="{CDFD895D-E6BE-4FFC-85CB-0386B4F0B7B5}" destId="{F73A962B-B3A2-4261-A75D-EF0FB6E431F4}" srcOrd="1" destOrd="0" presId="urn:microsoft.com/office/officeart/2005/8/layout/hierarchy1"/>
    <dgm:cxn modelId="{E5E766FE-32A9-4C8E-BC0E-23C733306BCA}" type="presParOf" srcId="{418D8D77-EDBB-4544-B5EB-1C45488EB737}" destId="{6C8877FF-22EC-459B-B1AC-8916AA501A9E}" srcOrd="1" destOrd="0" presId="urn:microsoft.com/office/officeart/2005/8/layout/hierarchy1"/>
    <dgm:cxn modelId="{EB0C0FCC-7C82-4DB1-852E-55D8B53D3DD6}" type="presParOf" srcId="{6C8877FF-22EC-459B-B1AC-8916AA501A9E}" destId="{03C46053-E3B2-4FF4-8072-31699AA90605}" srcOrd="0" destOrd="0" presId="urn:microsoft.com/office/officeart/2005/8/layout/hierarchy1"/>
    <dgm:cxn modelId="{0A5022B3-978C-4CAE-9AB5-A4560A012A30}" type="presParOf" srcId="{6C8877FF-22EC-459B-B1AC-8916AA501A9E}" destId="{F4329991-D5E6-4CA4-A5BB-A1897266A59C}" srcOrd="1" destOrd="0" presId="urn:microsoft.com/office/officeart/2005/8/layout/hierarchy1"/>
    <dgm:cxn modelId="{3D003BC5-8206-4CCB-8B32-77A1A1A95FDB}" type="presParOf" srcId="{F4329991-D5E6-4CA4-A5BB-A1897266A59C}" destId="{407728C6-B534-4741-865F-8D41DC1915B4}" srcOrd="0" destOrd="0" presId="urn:microsoft.com/office/officeart/2005/8/layout/hierarchy1"/>
    <dgm:cxn modelId="{C2B1B20D-ED36-4395-B24D-839DFB7406F3}" type="presParOf" srcId="{407728C6-B534-4741-865F-8D41DC1915B4}" destId="{C372A438-3683-4035-80F9-C8FDB1260D10}" srcOrd="0" destOrd="0" presId="urn:microsoft.com/office/officeart/2005/8/layout/hierarchy1"/>
    <dgm:cxn modelId="{E810189F-FB8C-4799-A7DF-07743F78943D}" type="presParOf" srcId="{407728C6-B534-4741-865F-8D41DC1915B4}" destId="{2B9113E7-9010-4420-8C2A-CE9C159F0CC9}" srcOrd="1" destOrd="0" presId="urn:microsoft.com/office/officeart/2005/8/layout/hierarchy1"/>
    <dgm:cxn modelId="{C00C7A9C-B41D-40BA-B221-299F3D5BB700}" type="presParOf" srcId="{F4329991-D5E6-4CA4-A5BB-A1897266A59C}" destId="{21170AB3-F3C3-4587-8300-C98304CB6573}" srcOrd="1" destOrd="0" presId="urn:microsoft.com/office/officeart/2005/8/layout/hierarchy1"/>
    <dgm:cxn modelId="{FCC20542-70ED-4C8E-8CF9-4A734FD3BB72}" type="presParOf" srcId="{6C8877FF-22EC-459B-B1AC-8916AA501A9E}" destId="{A865ADE0-E3AD-4CCD-B44F-08014D614A52}" srcOrd="2" destOrd="0" presId="urn:microsoft.com/office/officeart/2005/8/layout/hierarchy1"/>
    <dgm:cxn modelId="{B63E4828-9EE1-4F37-9E67-E1557F506313}" type="presParOf" srcId="{6C8877FF-22EC-459B-B1AC-8916AA501A9E}" destId="{8F41B1E6-2AE9-4F7B-BDDE-8AAB774DA225}" srcOrd="3" destOrd="0" presId="urn:microsoft.com/office/officeart/2005/8/layout/hierarchy1"/>
    <dgm:cxn modelId="{2C35930C-7BEE-4D4C-ADE5-FC76BF1C2F70}" type="presParOf" srcId="{8F41B1E6-2AE9-4F7B-BDDE-8AAB774DA225}" destId="{F60AAAB4-CDBD-49C1-9718-12E6A0B24051}" srcOrd="0" destOrd="0" presId="urn:microsoft.com/office/officeart/2005/8/layout/hierarchy1"/>
    <dgm:cxn modelId="{A91FCD57-19D1-41B8-87C3-AC4795CEAAE8}" type="presParOf" srcId="{F60AAAB4-CDBD-49C1-9718-12E6A0B24051}" destId="{46668B4D-97AA-4FEB-9133-A65EEB9453ED}" srcOrd="0" destOrd="0" presId="urn:microsoft.com/office/officeart/2005/8/layout/hierarchy1"/>
    <dgm:cxn modelId="{AFC9F5E3-62F2-489E-A698-18F23512F03B}" type="presParOf" srcId="{F60AAAB4-CDBD-49C1-9718-12E6A0B24051}" destId="{5BC4ABD0-214B-4C26-87D6-8759774928E7}" srcOrd="1" destOrd="0" presId="urn:microsoft.com/office/officeart/2005/8/layout/hierarchy1"/>
    <dgm:cxn modelId="{95CB8D1A-FB2C-470E-8E01-779F680AFBDC}" type="presParOf" srcId="{8F41B1E6-2AE9-4F7B-BDDE-8AAB774DA225}" destId="{24A3053B-95DE-42CB-98DD-243329C32E31}" srcOrd="1" destOrd="0" presId="urn:microsoft.com/office/officeart/2005/8/layout/hierarchy1"/>
    <dgm:cxn modelId="{69A9B133-329F-4958-A46D-58CF1BEAB9D0}" type="presParOf" srcId="{6C8877FF-22EC-459B-B1AC-8916AA501A9E}" destId="{D0F88873-E067-493D-80FE-E57F61846141}" srcOrd="4" destOrd="0" presId="urn:microsoft.com/office/officeart/2005/8/layout/hierarchy1"/>
    <dgm:cxn modelId="{F3E4BEE6-A8AC-4940-8D1C-B5F890E295BF}" type="presParOf" srcId="{6C8877FF-22EC-459B-B1AC-8916AA501A9E}" destId="{8572C413-7002-40E4-B390-B650D4E2F5C6}" srcOrd="5" destOrd="0" presId="urn:microsoft.com/office/officeart/2005/8/layout/hierarchy1"/>
    <dgm:cxn modelId="{97626031-7AE0-4976-A6BE-7D037A7B4D37}" type="presParOf" srcId="{8572C413-7002-40E4-B390-B650D4E2F5C6}" destId="{C35D02D0-2322-4DF3-9194-4A72755ADBA9}" srcOrd="0" destOrd="0" presId="urn:microsoft.com/office/officeart/2005/8/layout/hierarchy1"/>
    <dgm:cxn modelId="{6AF01160-6718-479B-A786-39E1E002C2A3}" type="presParOf" srcId="{C35D02D0-2322-4DF3-9194-4A72755ADBA9}" destId="{913502E9-634E-4E80-BBC8-C7849BE4916F}" srcOrd="0" destOrd="0" presId="urn:microsoft.com/office/officeart/2005/8/layout/hierarchy1"/>
    <dgm:cxn modelId="{C946F740-CA01-4A4C-8657-C920D7DDB963}" type="presParOf" srcId="{C35D02D0-2322-4DF3-9194-4A72755ADBA9}" destId="{26525B80-43E8-4F20-B68C-4CF533F0EFA4}" srcOrd="1" destOrd="0" presId="urn:microsoft.com/office/officeart/2005/8/layout/hierarchy1"/>
    <dgm:cxn modelId="{1050AEFD-0397-426C-B413-A71F799C2257}" type="presParOf" srcId="{8572C413-7002-40E4-B390-B650D4E2F5C6}" destId="{B6708863-9A3A-48AD-9AEB-18986F8BEC41}" srcOrd="1" destOrd="0" presId="urn:microsoft.com/office/officeart/2005/8/layout/hierarchy1"/>
    <dgm:cxn modelId="{091E7A24-D93F-4B4B-BC42-23FF75BABFEF}" type="presParOf" srcId="{6C8877FF-22EC-459B-B1AC-8916AA501A9E}" destId="{33ACDE86-1BF7-4C56-8A64-D2290772B68B}" srcOrd="6" destOrd="0" presId="urn:microsoft.com/office/officeart/2005/8/layout/hierarchy1"/>
    <dgm:cxn modelId="{6B9C93BD-3582-4A35-8341-0053A5334BA0}" type="presParOf" srcId="{6C8877FF-22EC-459B-B1AC-8916AA501A9E}" destId="{12208B7C-3290-43EF-AEA2-21F03B2620FB}" srcOrd="7" destOrd="0" presId="urn:microsoft.com/office/officeart/2005/8/layout/hierarchy1"/>
    <dgm:cxn modelId="{F2385EBA-DD1C-41FE-8E9D-720A2105ECF0}" type="presParOf" srcId="{12208B7C-3290-43EF-AEA2-21F03B2620FB}" destId="{369F0EC8-FF7F-4008-8C0A-1AE8143655C6}" srcOrd="0" destOrd="0" presId="urn:microsoft.com/office/officeart/2005/8/layout/hierarchy1"/>
    <dgm:cxn modelId="{DB71DE74-A33F-463C-8743-F0E8A6704E4B}" type="presParOf" srcId="{369F0EC8-FF7F-4008-8C0A-1AE8143655C6}" destId="{5ACEEDBB-8FC6-41E9-BE36-C22D0032C6BF}" srcOrd="0" destOrd="0" presId="urn:microsoft.com/office/officeart/2005/8/layout/hierarchy1"/>
    <dgm:cxn modelId="{89364C15-1576-4844-AA8E-370D109298DB}" type="presParOf" srcId="{369F0EC8-FF7F-4008-8C0A-1AE8143655C6}" destId="{F2600E29-0882-4D7E-B413-06E30FC78EF7}" srcOrd="1" destOrd="0" presId="urn:microsoft.com/office/officeart/2005/8/layout/hierarchy1"/>
    <dgm:cxn modelId="{933AA54F-D1EA-4121-8977-B58D9EBBD58B}" type="presParOf" srcId="{12208B7C-3290-43EF-AEA2-21F03B2620FB}" destId="{A73DABDB-FEE2-49FA-BF7E-8B2CB2692E68}" srcOrd="1" destOrd="0" presId="urn:microsoft.com/office/officeart/2005/8/layout/hierarchy1"/>
    <dgm:cxn modelId="{DB61C613-9862-449F-86D3-38AB7529A9A5}" type="presParOf" srcId="{6C8877FF-22EC-459B-B1AC-8916AA501A9E}" destId="{E785E481-17F0-4669-8B02-40FAEA3D5868}" srcOrd="8" destOrd="0" presId="urn:microsoft.com/office/officeart/2005/8/layout/hierarchy1"/>
    <dgm:cxn modelId="{EFCED135-88A6-482F-9D6F-2A4EC05A92AF}" type="presParOf" srcId="{6C8877FF-22EC-459B-B1AC-8916AA501A9E}" destId="{ED1C183B-30B6-4D2D-B487-9EDBE64FCD4F}" srcOrd="9" destOrd="0" presId="urn:microsoft.com/office/officeart/2005/8/layout/hierarchy1"/>
    <dgm:cxn modelId="{D96782C2-F056-4DA9-86AA-3F7C4A055564}" type="presParOf" srcId="{ED1C183B-30B6-4D2D-B487-9EDBE64FCD4F}" destId="{A04BB01D-128C-4BEA-9775-EC3D43D1959E}" srcOrd="0" destOrd="0" presId="urn:microsoft.com/office/officeart/2005/8/layout/hierarchy1"/>
    <dgm:cxn modelId="{C4FB0097-374D-47F5-9635-AC5B4F2A9916}" type="presParOf" srcId="{A04BB01D-128C-4BEA-9775-EC3D43D1959E}" destId="{B66FAA4F-E735-474A-AF87-A86D2502279B}" srcOrd="0" destOrd="0" presId="urn:microsoft.com/office/officeart/2005/8/layout/hierarchy1"/>
    <dgm:cxn modelId="{39A45DC3-6939-4355-B8A2-AF3F2000166B}" type="presParOf" srcId="{A04BB01D-128C-4BEA-9775-EC3D43D1959E}" destId="{D2C4CAA8-9BF0-4230-A687-4B8895199CD4}" srcOrd="1" destOrd="0" presId="urn:microsoft.com/office/officeart/2005/8/layout/hierarchy1"/>
    <dgm:cxn modelId="{DB5750CA-C3BD-41D9-8E5F-14D8A86AE665}" type="presParOf" srcId="{ED1C183B-30B6-4D2D-B487-9EDBE64FCD4F}" destId="{C28BEAEF-7A11-4219-9079-71B187EF9B4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D6D8F4-7C2C-4B1C-895D-99F7DAF3C9A2}" type="doc">
      <dgm:prSet loTypeId="urn:microsoft.com/office/officeart/2005/8/layout/hList1" loCatId="list" qsTypeId="urn:microsoft.com/office/officeart/2005/8/quickstyle/3d4" qsCatId="3D" csTypeId="urn:microsoft.com/office/officeart/2005/8/colors/colorful4" csCatId="colorful" phldr="1"/>
      <dgm:spPr/>
      <dgm:t>
        <a:bodyPr/>
        <a:lstStyle/>
        <a:p>
          <a:endParaRPr lang="en-US"/>
        </a:p>
      </dgm:t>
    </dgm:pt>
    <dgm:pt modelId="{32339851-2AEE-4212-BC2D-A57F2E16A045}">
      <dgm:prSet phldrT="[Text]"/>
      <dgm:spPr/>
      <dgm:t>
        <a:bodyPr/>
        <a:lstStyle/>
        <a:p>
          <a:r>
            <a:rPr lang="en-US" b="1" dirty="0" smtClean="0"/>
            <a:t>Interest rate Risk</a:t>
          </a:r>
          <a:endParaRPr lang="en-US" b="1" dirty="0"/>
        </a:p>
      </dgm:t>
    </dgm:pt>
    <dgm:pt modelId="{B044ECD5-6795-4AF7-8C89-A2C6F2A9E3E1}" type="parTrans" cxnId="{F7E93C75-1C46-4135-9296-B9FA4F2C0653}">
      <dgm:prSet/>
      <dgm:spPr/>
      <dgm:t>
        <a:bodyPr/>
        <a:lstStyle/>
        <a:p>
          <a:endParaRPr lang="en-US"/>
        </a:p>
      </dgm:t>
    </dgm:pt>
    <dgm:pt modelId="{772BDB68-0B83-47A5-A95B-839BB2FD82E1}" type="sibTrans" cxnId="{F7E93C75-1C46-4135-9296-B9FA4F2C0653}">
      <dgm:prSet/>
      <dgm:spPr/>
      <dgm:t>
        <a:bodyPr/>
        <a:lstStyle/>
        <a:p>
          <a:endParaRPr lang="en-US"/>
        </a:p>
      </dgm:t>
    </dgm:pt>
    <dgm:pt modelId="{BFFB5A10-94C5-4613-B8A4-C5C3506299BD}">
      <dgm:prSet phldrT="[Text]"/>
      <dgm:spPr/>
      <dgm:t>
        <a:bodyPr/>
        <a:lstStyle/>
        <a:p>
          <a:r>
            <a:rPr lang="en-US" b="1" dirty="0" smtClean="0">
              <a:solidFill>
                <a:schemeClr val="tx1">
                  <a:lumMod val="65000"/>
                  <a:lumOff val="35000"/>
                </a:schemeClr>
              </a:solidFill>
            </a:rPr>
            <a:t>Interest rate swap</a:t>
          </a:r>
          <a:endParaRPr lang="en-US" b="1" dirty="0">
            <a:solidFill>
              <a:schemeClr val="tx1">
                <a:lumMod val="65000"/>
                <a:lumOff val="35000"/>
              </a:schemeClr>
            </a:solidFill>
          </a:endParaRPr>
        </a:p>
      </dgm:t>
    </dgm:pt>
    <dgm:pt modelId="{9241DDCF-BC5E-42FA-8726-331F5D5B8A4D}" type="parTrans" cxnId="{0D1A2F84-72DA-4515-BCA5-304719C04762}">
      <dgm:prSet/>
      <dgm:spPr/>
      <dgm:t>
        <a:bodyPr/>
        <a:lstStyle/>
        <a:p>
          <a:endParaRPr lang="en-US"/>
        </a:p>
      </dgm:t>
    </dgm:pt>
    <dgm:pt modelId="{044385FD-6677-41D2-A8A3-B0551D365487}" type="sibTrans" cxnId="{0D1A2F84-72DA-4515-BCA5-304719C04762}">
      <dgm:prSet/>
      <dgm:spPr/>
      <dgm:t>
        <a:bodyPr/>
        <a:lstStyle/>
        <a:p>
          <a:endParaRPr lang="en-US"/>
        </a:p>
      </dgm:t>
    </dgm:pt>
    <dgm:pt modelId="{02C9CB01-4158-4433-98FD-48E15DD76908}">
      <dgm:prSet phldrT="[Text]"/>
      <dgm:spPr/>
      <dgm:t>
        <a:bodyPr/>
        <a:lstStyle/>
        <a:p>
          <a:r>
            <a:rPr lang="en-US" b="1" dirty="0" smtClean="0">
              <a:solidFill>
                <a:schemeClr val="tx1">
                  <a:lumMod val="65000"/>
                  <a:lumOff val="35000"/>
                </a:schemeClr>
              </a:solidFill>
            </a:rPr>
            <a:t>Interest rate option</a:t>
          </a:r>
          <a:endParaRPr lang="en-US" b="1" dirty="0">
            <a:solidFill>
              <a:schemeClr val="tx1">
                <a:lumMod val="65000"/>
                <a:lumOff val="35000"/>
              </a:schemeClr>
            </a:solidFill>
          </a:endParaRPr>
        </a:p>
      </dgm:t>
    </dgm:pt>
    <dgm:pt modelId="{6F42AF90-153D-4C4F-ADC9-91F54A66E3D4}" type="parTrans" cxnId="{8CEAE364-4AFF-4FA8-91BF-AA40B116820B}">
      <dgm:prSet/>
      <dgm:spPr/>
      <dgm:t>
        <a:bodyPr/>
        <a:lstStyle/>
        <a:p>
          <a:endParaRPr lang="en-US"/>
        </a:p>
      </dgm:t>
    </dgm:pt>
    <dgm:pt modelId="{176CAE7C-A3B5-45B6-883A-643F4C18EE20}" type="sibTrans" cxnId="{8CEAE364-4AFF-4FA8-91BF-AA40B116820B}">
      <dgm:prSet/>
      <dgm:spPr/>
      <dgm:t>
        <a:bodyPr/>
        <a:lstStyle/>
        <a:p>
          <a:endParaRPr lang="en-US"/>
        </a:p>
      </dgm:t>
    </dgm:pt>
    <dgm:pt modelId="{CE8DA004-5237-4418-8A97-4F9EA91B8DC4}">
      <dgm:prSet phldrT="[Text]"/>
      <dgm:spPr/>
      <dgm:t>
        <a:bodyPr/>
        <a:lstStyle/>
        <a:p>
          <a:r>
            <a:rPr lang="en-US" b="1" dirty="0" smtClean="0"/>
            <a:t>Foreign Exchange risk</a:t>
          </a:r>
          <a:endParaRPr lang="en-US" b="1" dirty="0"/>
        </a:p>
      </dgm:t>
    </dgm:pt>
    <dgm:pt modelId="{A08D3DFD-4805-4CC0-80DF-E4044E7F523E}" type="parTrans" cxnId="{5983F534-B946-4394-B8F4-428E72D7963F}">
      <dgm:prSet/>
      <dgm:spPr/>
      <dgm:t>
        <a:bodyPr/>
        <a:lstStyle/>
        <a:p>
          <a:endParaRPr lang="en-US"/>
        </a:p>
      </dgm:t>
    </dgm:pt>
    <dgm:pt modelId="{4CBF4EBE-CC85-4B06-95BF-22E341743670}" type="sibTrans" cxnId="{5983F534-B946-4394-B8F4-428E72D7963F}">
      <dgm:prSet/>
      <dgm:spPr/>
      <dgm:t>
        <a:bodyPr/>
        <a:lstStyle/>
        <a:p>
          <a:endParaRPr lang="en-US"/>
        </a:p>
      </dgm:t>
    </dgm:pt>
    <dgm:pt modelId="{E29F0714-07EC-4DBF-AF4C-508BD08B8B22}">
      <dgm:prSet phldrT="[Text]" custT="1"/>
      <dgm:spPr/>
      <dgm:t>
        <a:bodyPr/>
        <a:lstStyle/>
        <a:p>
          <a:pPr algn="l"/>
          <a:r>
            <a:rPr lang="en-US" sz="1600" b="1" dirty="0" smtClean="0">
              <a:solidFill>
                <a:schemeClr val="tx1">
                  <a:lumMod val="65000"/>
                  <a:lumOff val="35000"/>
                </a:schemeClr>
              </a:solidFill>
            </a:rPr>
            <a:t>Cross currency swap</a:t>
          </a:r>
          <a:endParaRPr lang="en-US" sz="1600" b="1" dirty="0">
            <a:solidFill>
              <a:schemeClr val="tx1">
                <a:lumMod val="65000"/>
                <a:lumOff val="35000"/>
              </a:schemeClr>
            </a:solidFill>
          </a:endParaRPr>
        </a:p>
      </dgm:t>
    </dgm:pt>
    <dgm:pt modelId="{87C1B679-A86B-44EF-B50D-BDB4692BBB15}" type="parTrans" cxnId="{94661F73-1120-43F9-BAEC-28EEF3304C85}">
      <dgm:prSet/>
      <dgm:spPr/>
      <dgm:t>
        <a:bodyPr/>
        <a:lstStyle/>
        <a:p>
          <a:endParaRPr lang="en-US"/>
        </a:p>
      </dgm:t>
    </dgm:pt>
    <dgm:pt modelId="{F8E654E7-C585-4B6A-ACED-04222A489265}" type="sibTrans" cxnId="{94661F73-1120-43F9-BAEC-28EEF3304C85}">
      <dgm:prSet/>
      <dgm:spPr/>
      <dgm:t>
        <a:bodyPr/>
        <a:lstStyle/>
        <a:p>
          <a:endParaRPr lang="en-US"/>
        </a:p>
      </dgm:t>
    </dgm:pt>
    <dgm:pt modelId="{CE168854-7EEF-4DD4-87BB-E0921F031F31}">
      <dgm:prSet phldrT="[Text]" custT="1"/>
      <dgm:spPr/>
      <dgm:t>
        <a:bodyPr/>
        <a:lstStyle/>
        <a:p>
          <a:pPr algn="l"/>
          <a:r>
            <a:rPr lang="en-US" sz="1600" b="1" dirty="0" smtClean="0">
              <a:solidFill>
                <a:schemeClr val="tx1">
                  <a:lumMod val="65000"/>
                  <a:lumOff val="35000"/>
                </a:schemeClr>
              </a:solidFill>
            </a:rPr>
            <a:t>Foreign currency option</a:t>
          </a:r>
          <a:endParaRPr lang="en-US" sz="1600" b="1" dirty="0">
            <a:solidFill>
              <a:schemeClr val="tx1">
                <a:lumMod val="65000"/>
                <a:lumOff val="35000"/>
              </a:schemeClr>
            </a:solidFill>
          </a:endParaRPr>
        </a:p>
      </dgm:t>
    </dgm:pt>
    <dgm:pt modelId="{68EB029F-558C-4B1C-8535-466B15BA9DD8}" type="parTrans" cxnId="{2DF3D7FF-00D6-42CD-A646-36A45BC5A647}">
      <dgm:prSet/>
      <dgm:spPr/>
      <dgm:t>
        <a:bodyPr/>
        <a:lstStyle/>
        <a:p>
          <a:endParaRPr lang="en-US"/>
        </a:p>
      </dgm:t>
    </dgm:pt>
    <dgm:pt modelId="{10363861-AB6C-4681-94CB-4588700B93EC}" type="sibTrans" cxnId="{2DF3D7FF-00D6-42CD-A646-36A45BC5A647}">
      <dgm:prSet/>
      <dgm:spPr/>
      <dgm:t>
        <a:bodyPr/>
        <a:lstStyle/>
        <a:p>
          <a:endParaRPr lang="en-US"/>
        </a:p>
      </dgm:t>
    </dgm:pt>
    <dgm:pt modelId="{3D4BA63B-F783-4B53-9B1A-C360FFCD17E7}">
      <dgm:prSet phldrT="[Text]"/>
      <dgm:spPr/>
      <dgm:t>
        <a:bodyPr/>
        <a:lstStyle/>
        <a:p>
          <a:r>
            <a:rPr lang="en-US" b="1" dirty="0" smtClean="0"/>
            <a:t>Equity risk</a:t>
          </a:r>
          <a:endParaRPr lang="en-US" b="1" dirty="0"/>
        </a:p>
      </dgm:t>
    </dgm:pt>
    <dgm:pt modelId="{D7D28DB1-1902-41CD-B28F-2509D5D13517}" type="parTrans" cxnId="{E87BA85D-EDA4-4E3A-A32C-230115825673}">
      <dgm:prSet/>
      <dgm:spPr/>
      <dgm:t>
        <a:bodyPr/>
        <a:lstStyle/>
        <a:p>
          <a:endParaRPr lang="en-US"/>
        </a:p>
      </dgm:t>
    </dgm:pt>
    <dgm:pt modelId="{EA88CBDA-24F0-4BAE-8C25-41DC307F4F65}" type="sibTrans" cxnId="{E87BA85D-EDA4-4E3A-A32C-230115825673}">
      <dgm:prSet/>
      <dgm:spPr/>
      <dgm:t>
        <a:bodyPr/>
        <a:lstStyle/>
        <a:p>
          <a:endParaRPr lang="en-US"/>
        </a:p>
      </dgm:t>
    </dgm:pt>
    <dgm:pt modelId="{F15E38C5-CDED-4F7F-B79F-4176FB78A2AA}">
      <dgm:prSet phldrT="[Text]" custT="1"/>
      <dgm:spPr/>
      <dgm:t>
        <a:bodyPr/>
        <a:lstStyle/>
        <a:p>
          <a:r>
            <a:rPr lang="en-US" sz="1600" b="1" dirty="0" smtClean="0">
              <a:solidFill>
                <a:schemeClr val="tx1">
                  <a:lumMod val="65000"/>
                  <a:lumOff val="35000"/>
                </a:schemeClr>
              </a:solidFill>
            </a:rPr>
            <a:t>Equity swap</a:t>
          </a:r>
          <a:endParaRPr lang="en-US" sz="1600" b="1" dirty="0">
            <a:solidFill>
              <a:schemeClr val="tx1">
                <a:lumMod val="65000"/>
                <a:lumOff val="35000"/>
              </a:schemeClr>
            </a:solidFill>
          </a:endParaRPr>
        </a:p>
      </dgm:t>
    </dgm:pt>
    <dgm:pt modelId="{DAFB0F6F-715C-4FA6-A932-47E98AE2D90D}" type="parTrans" cxnId="{EB2ADCA1-39D4-433F-9E9F-0FB8D974EDAE}">
      <dgm:prSet/>
      <dgm:spPr/>
      <dgm:t>
        <a:bodyPr/>
        <a:lstStyle/>
        <a:p>
          <a:endParaRPr lang="en-US"/>
        </a:p>
      </dgm:t>
    </dgm:pt>
    <dgm:pt modelId="{2CBDE1FD-30EE-408F-A8AA-AE0A859B9C3A}" type="sibTrans" cxnId="{EB2ADCA1-39D4-433F-9E9F-0FB8D974EDAE}">
      <dgm:prSet/>
      <dgm:spPr/>
      <dgm:t>
        <a:bodyPr/>
        <a:lstStyle/>
        <a:p>
          <a:endParaRPr lang="en-US"/>
        </a:p>
      </dgm:t>
    </dgm:pt>
    <dgm:pt modelId="{145B4D58-478F-47D5-BAB7-B0D9B2F320B7}">
      <dgm:prSet phldrT="[Text]" custT="1"/>
      <dgm:spPr/>
      <dgm:t>
        <a:bodyPr/>
        <a:lstStyle/>
        <a:p>
          <a:r>
            <a:rPr lang="en-US" sz="1600" b="1" dirty="0" smtClean="0">
              <a:solidFill>
                <a:schemeClr val="tx1">
                  <a:lumMod val="65000"/>
                  <a:lumOff val="35000"/>
                </a:schemeClr>
              </a:solidFill>
            </a:rPr>
            <a:t>Index option</a:t>
          </a:r>
          <a:endParaRPr lang="en-US" sz="1600" b="1" dirty="0">
            <a:solidFill>
              <a:schemeClr val="tx1">
                <a:lumMod val="65000"/>
                <a:lumOff val="35000"/>
              </a:schemeClr>
            </a:solidFill>
          </a:endParaRPr>
        </a:p>
      </dgm:t>
    </dgm:pt>
    <dgm:pt modelId="{2E099033-3034-4DA0-AC2D-314006B14F30}" type="parTrans" cxnId="{775DCD16-2731-46B6-A040-B6AA42813B86}">
      <dgm:prSet/>
      <dgm:spPr/>
      <dgm:t>
        <a:bodyPr/>
        <a:lstStyle/>
        <a:p>
          <a:endParaRPr lang="en-US"/>
        </a:p>
      </dgm:t>
    </dgm:pt>
    <dgm:pt modelId="{502E1A27-2840-41C5-B77F-51FDD7EFCA3C}" type="sibTrans" cxnId="{775DCD16-2731-46B6-A040-B6AA42813B86}">
      <dgm:prSet/>
      <dgm:spPr/>
      <dgm:t>
        <a:bodyPr/>
        <a:lstStyle/>
        <a:p>
          <a:endParaRPr lang="en-US"/>
        </a:p>
      </dgm:t>
    </dgm:pt>
    <dgm:pt modelId="{69A3B2D4-F762-485E-9B88-0985426054D5}">
      <dgm:prSet/>
      <dgm:spPr/>
      <dgm:t>
        <a:bodyPr/>
        <a:lstStyle/>
        <a:p>
          <a:r>
            <a:rPr lang="en-US" b="1" dirty="0" smtClean="0"/>
            <a:t>Credit Spread Risk</a:t>
          </a:r>
          <a:endParaRPr lang="en-US" b="1" dirty="0"/>
        </a:p>
      </dgm:t>
    </dgm:pt>
    <dgm:pt modelId="{BF64AE66-8065-465E-9366-CE9B49984640}" type="parTrans" cxnId="{A24CC8D2-3864-42CB-B8E3-E3DECAB5B0FA}">
      <dgm:prSet/>
      <dgm:spPr/>
      <dgm:t>
        <a:bodyPr/>
        <a:lstStyle/>
        <a:p>
          <a:endParaRPr lang="en-US"/>
        </a:p>
      </dgm:t>
    </dgm:pt>
    <dgm:pt modelId="{F8E3B532-7927-4D26-BF02-A692F735AE25}" type="sibTrans" cxnId="{A24CC8D2-3864-42CB-B8E3-E3DECAB5B0FA}">
      <dgm:prSet/>
      <dgm:spPr/>
      <dgm:t>
        <a:bodyPr/>
        <a:lstStyle/>
        <a:p>
          <a:endParaRPr lang="en-US"/>
        </a:p>
      </dgm:t>
    </dgm:pt>
    <dgm:pt modelId="{37AA0381-E93D-4CDF-A876-2D0CCE06F9CC}">
      <dgm:prSet phldrT="[Text]" custT="1"/>
      <dgm:spPr/>
      <dgm:t>
        <a:bodyPr/>
        <a:lstStyle/>
        <a:p>
          <a:r>
            <a:rPr lang="en-US" sz="1600" b="1" dirty="0" smtClean="0">
              <a:solidFill>
                <a:schemeClr val="tx1">
                  <a:lumMod val="65000"/>
                  <a:lumOff val="35000"/>
                </a:schemeClr>
              </a:solidFill>
            </a:rPr>
            <a:t>Equity option</a:t>
          </a:r>
          <a:endParaRPr lang="en-US" sz="1600" b="1" dirty="0">
            <a:solidFill>
              <a:schemeClr val="tx1">
                <a:lumMod val="65000"/>
                <a:lumOff val="35000"/>
              </a:schemeClr>
            </a:solidFill>
          </a:endParaRPr>
        </a:p>
      </dgm:t>
    </dgm:pt>
    <dgm:pt modelId="{E8E42E9A-E6CD-4B0F-A75F-69671DBF4F36}" type="parTrans" cxnId="{2E0F15FF-28A3-4EE5-BE86-3B5D37FA1892}">
      <dgm:prSet/>
      <dgm:spPr/>
      <dgm:t>
        <a:bodyPr/>
        <a:lstStyle/>
        <a:p>
          <a:endParaRPr lang="en-US"/>
        </a:p>
      </dgm:t>
    </dgm:pt>
    <dgm:pt modelId="{9E6477EA-B162-4840-9C45-AB3435C37618}" type="sibTrans" cxnId="{2E0F15FF-28A3-4EE5-BE86-3B5D37FA1892}">
      <dgm:prSet/>
      <dgm:spPr/>
      <dgm:t>
        <a:bodyPr/>
        <a:lstStyle/>
        <a:p>
          <a:endParaRPr lang="en-US"/>
        </a:p>
      </dgm:t>
    </dgm:pt>
    <dgm:pt modelId="{CFF28F31-A2D1-4DEE-9500-2DA4C312828E}">
      <dgm:prSet/>
      <dgm:spPr/>
      <dgm:t>
        <a:bodyPr/>
        <a:lstStyle/>
        <a:p>
          <a:r>
            <a:rPr lang="en-US" b="1" dirty="0" smtClean="0">
              <a:solidFill>
                <a:schemeClr val="tx1">
                  <a:lumMod val="65000"/>
                  <a:lumOff val="35000"/>
                </a:schemeClr>
              </a:solidFill>
            </a:rPr>
            <a:t>Credit default swap</a:t>
          </a:r>
          <a:endParaRPr lang="en-US" b="1" dirty="0">
            <a:solidFill>
              <a:schemeClr val="tx1">
                <a:lumMod val="65000"/>
                <a:lumOff val="35000"/>
              </a:schemeClr>
            </a:solidFill>
          </a:endParaRPr>
        </a:p>
      </dgm:t>
    </dgm:pt>
    <dgm:pt modelId="{B10744B5-3CD8-4530-B413-A98E42AB3F97}" type="parTrans" cxnId="{6BEDED11-2FE4-4C09-ACD1-6A9ED20CF400}">
      <dgm:prSet/>
      <dgm:spPr/>
      <dgm:t>
        <a:bodyPr/>
        <a:lstStyle/>
        <a:p>
          <a:endParaRPr lang="en-US"/>
        </a:p>
      </dgm:t>
    </dgm:pt>
    <dgm:pt modelId="{EDF42087-F807-4E06-8462-D1EE41CD4A87}" type="sibTrans" cxnId="{6BEDED11-2FE4-4C09-ACD1-6A9ED20CF400}">
      <dgm:prSet/>
      <dgm:spPr/>
      <dgm:t>
        <a:bodyPr/>
        <a:lstStyle/>
        <a:p>
          <a:endParaRPr lang="en-US"/>
        </a:p>
      </dgm:t>
    </dgm:pt>
    <dgm:pt modelId="{798570BB-68C0-4980-A922-746052C31BCB}">
      <dgm:prSet phldrT="[Text]" custT="1"/>
      <dgm:spPr/>
      <dgm:t>
        <a:bodyPr/>
        <a:lstStyle/>
        <a:p>
          <a:pPr algn="l"/>
          <a:r>
            <a:rPr lang="en-US" sz="1600" b="1" dirty="0" smtClean="0">
              <a:solidFill>
                <a:schemeClr val="tx1">
                  <a:lumMod val="65000"/>
                  <a:lumOff val="35000"/>
                </a:schemeClr>
              </a:solidFill>
            </a:rPr>
            <a:t>Foreign exchange forward and future</a:t>
          </a:r>
          <a:endParaRPr lang="en-US" sz="1600" b="1" dirty="0">
            <a:solidFill>
              <a:schemeClr val="tx1">
                <a:lumMod val="65000"/>
                <a:lumOff val="35000"/>
              </a:schemeClr>
            </a:solidFill>
          </a:endParaRPr>
        </a:p>
      </dgm:t>
    </dgm:pt>
    <dgm:pt modelId="{6F2C2394-C1F3-45E8-B720-0154A0E331D5}" type="parTrans" cxnId="{63B11EFC-8082-41D6-85AA-9120EF4B25B8}">
      <dgm:prSet/>
      <dgm:spPr/>
      <dgm:t>
        <a:bodyPr/>
        <a:lstStyle/>
        <a:p>
          <a:endParaRPr lang="en-US"/>
        </a:p>
      </dgm:t>
    </dgm:pt>
    <dgm:pt modelId="{5EF9C570-68C8-4FC8-AE60-3CDB3FC5FD6A}" type="sibTrans" cxnId="{63B11EFC-8082-41D6-85AA-9120EF4B25B8}">
      <dgm:prSet/>
      <dgm:spPr/>
      <dgm:t>
        <a:bodyPr/>
        <a:lstStyle/>
        <a:p>
          <a:endParaRPr lang="en-US"/>
        </a:p>
      </dgm:t>
    </dgm:pt>
    <dgm:pt modelId="{1738D64F-7526-47C7-9555-F1324B039E55}">
      <dgm:prSet phldrT="[Text]"/>
      <dgm:spPr/>
      <dgm:t>
        <a:bodyPr/>
        <a:lstStyle/>
        <a:p>
          <a:r>
            <a:rPr lang="en-US" b="1" dirty="0" smtClean="0">
              <a:solidFill>
                <a:schemeClr val="tx1">
                  <a:lumMod val="65000"/>
                  <a:lumOff val="35000"/>
                </a:schemeClr>
              </a:solidFill>
            </a:rPr>
            <a:t>Interest rate forward/future</a:t>
          </a:r>
          <a:endParaRPr lang="en-US" b="1" dirty="0">
            <a:solidFill>
              <a:schemeClr val="tx1">
                <a:lumMod val="65000"/>
                <a:lumOff val="35000"/>
              </a:schemeClr>
            </a:solidFill>
          </a:endParaRPr>
        </a:p>
      </dgm:t>
    </dgm:pt>
    <dgm:pt modelId="{1A3830DA-D31C-433B-8A84-4E49F5944585}" type="parTrans" cxnId="{A0F936CA-A5A4-403B-9E56-DC9039295ECD}">
      <dgm:prSet/>
      <dgm:spPr/>
      <dgm:t>
        <a:bodyPr/>
        <a:lstStyle/>
        <a:p>
          <a:endParaRPr lang="en-US"/>
        </a:p>
      </dgm:t>
    </dgm:pt>
    <dgm:pt modelId="{0C7E5C86-995E-4ACF-8EFF-C989264B030D}" type="sibTrans" cxnId="{A0F936CA-A5A4-403B-9E56-DC9039295ECD}">
      <dgm:prSet/>
      <dgm:spPr/>
      <dgm:t>
        <a:bodyPr/>
        <a:lstStyle/>
        <a:p>
          <a:endParaRPr lang="en-US"/>
        </a:p>
      </dgm:t>
    </dgm:pt>
    <dgm:pt modelId="{BEB89055-3772-4D48-A75B-E35E5AF10C8D}" type="pres">
      <dgm:prSet presAssocID="{23D6D8F4-7C2C-4B1C-895D-99F7DAF3C9A2}" presName="Name0" presStyleCnt="0">
        <dgm:presLayoutVars>
          <dgm:dir/>
          <dgm:animLvl val="lvl"/>
          <dgm:resizeHandles val="exact"/>
        </dgm:presLayoutVars>
      </dgm:prSet>
      <dgm:spPr/>
      <dgm:t>
        <a:bodyPr/>
        <a:lstStyle/>
        <a:p>
          <a:endParaRPr lang="en-US"/>
        </a:p>
      </dgm:t>
    </dgm:pt>
    <dgm:pt modelId="{781C2BC2-C8F8-4DF9-95DB-C4E340AEF5BE}" type="pres">
      <dgm:prSet presAssocID="{32339851-2AEE-4212-BC2D-A57F2E16A045}" presName="composite" presStyleCnt="0"/>
      <dgm:spPr/>
      <dgm:t>
        <a:bodyPr/>
        <a:lstStyle/>
        <a:p>
          <a:endParaRPr lang="en-US"/>
        </a:p>
      </dgm:t>
    </dgm:pt>
    <dgm:pt modelId="{76DE19D7-30F6-422D-9AFF-E1D550BBBA4C}" type="pres">
      <dgm:prSet presAssocID="{32339851-2AEE-4212-BC2D-A57F2E16A045}" presName="parTx" presStyleLbl="alignNode1" presStyleIdx="0" presStyleCnt="4" custLinFactNeighborX="-2400" custLinFactNeighborY="-44434">
        <dgm:presLayoutVars>
          <dgm:chMax val="0"/>
          <dgm:chPref val="0"/>
          <dgm:bulletEnabled val="1"/>
        </dgm:presLayoutVars>
      </dgm:prSet>
      <dgm:spPr/>
      <dgm:t>
        <a:bodyPr/>
        <a:lstStyle/>
        <a:p>
          <a:endParaRPr lang="en-US"/>
        </a:p>
      </dgm:t>
    </dgm:pt>
    <dgm:pt modelId="{6704B172-43F7-461A-A0A0-3BB60F856B43}" type="pres">
      <dgm:prSet presAssocID="{32339851-2AEE-4212-BC2D-A57F2E16A045}" presName="desTx" presStyleLbl="alignAccFollowNode1" presStyleIdx="0" presStyleCnt="4">
        <dgm:presLayoutVars>
          <dgm:bulletEnabled val="1"/>
        </dgm:presLayoutVars>
      </dgm:prSet>
      <dgm:spPr/>
      <dgm:t>
        <a:bodyPr/>
        <a:lstStyle/>
        <a:p>
          <a:endParaRPr lang="en-US"/>
        </a:p>
      </dgm:t>
    </dgm:pt>
    <dgm:pt modelId="{88C2E9F7-E5FE-477E-9909-D0FBA4DDB811}" type="pres">
      <dgm:prSet presAssocID="{772BDB68-0B83-47A5-A95B-839BB2FD82E1}" presName="space" presStyleCnt="0"/>
      <dgm:spPr/>
      <dgm:t>
        <a:bodyPr/>
        <a:lstStyle/>
        <a:p>
          <a:endParaRPr lang="en-US"/>
        </a:p>
      </dgm:t>
    </dgm:pt>
    <dgm:pt modelId="{999E903B-6B84-4555-A96A-EB1951B503D9}" type="pres">
      <dgm:prSet presAssocID="{CE8DA004-5237-4418-8A97-4F9EA91B8DC4}" presName="composite" presStyleCnt="0"/>
      <dgm:spPr/>
      <dgm:t>
        <a:bodyPr/>
        <a:lstStyle/>
        <a:p>
          <a:endParaRPr lang="en-US"/>
        </a:p>
      </dgm:t>
    </dgm:pt>
    <dgm:pt modelId="{D5B802C6-3A3E-4BE9-A281-5B114294F7AB}" type="pres">
      <dgm:prSet presAssocID="{CE8DA004-5237-4418-8A97-4F9EA91B8DC4}" presName="parTx" presStyleLbl="alignNode1" presStyleIdx="1" presStyleCnt="4" custLinFactNeighborX="-132" custLinFactNeighborY="-43620">
        <dgm:presLayoutVars>
          <dgm:chMax val="0"/>
          <dgm:chPref val="0"/>
          <dgm:bulletEnabled val="1"/>
        </dgm:presLayoutVars>
      </dgm:prSet>
      <dgm:spPr/>
      <dgm:t>
        <a:bodyPr/>
        <a:lstStyle/>
        <a:p>
          <a:endParaRPr lang="en-US"/>
        </a:p>
      </dgm:t>
    </dgm:pt>
    <dgm:pt modelId="{196DD2E0-781B-46E9-A1B5-C21B9D3AC76A}" type="pres">
      <dgm:prSet presAssocID="{CE8DA004-5237-4418-8A97-4F9EA91B8DC4}" presName="desTx" presStyleLbl="alignAccFollowNode1" presStyleIdx="1" presStyleCnt="4" custScaleY="100897">
        <dgm:presLayoutVars>
          <dgm:bulletEnabled val="1"/>
        </dgm:presLayoutVars>
      </dgm:prSet>
      <dgm:spPr/>
      <dgm:t>
        <a:bodyPr/>
        <a:lstStyle/>
        <a:p>
          <a:endParaRPr lang="en-US"/>
        </a:p>
      </dgm:t>
    </dgm:pt>
    <dgm:pt modelId="{CBDEA517-C692-4AFC-84BD-6A2E82880162}" type="pres">
      <dgm:prSet presAssocID="{4CBF4EBE-CC85-4B06-95BF-22E341743670}" presName="space" presStyleCnt="0"/>
      <dgm:spPr/>
      <dgm:t>
        <a:bodyPr/>
        <a:lstStyle/>
        <a:p>
          <a:endParaRPr lang="en-US"/>
        </a:p>
      </dgm:t>
    </dgm:pt>
    <dgm:pt modelId="{C86C0AEC-9227-42D0-BD67-05CAB74B7E80}" type="pres">
      <dgm:prSet presAssocID="{3D4BA63B-F783-4B53-9B1A-C360FFCD17E7}" presName="composite" presStyleCnt="0"/>
      <dgm:spPr/>
      <dgm:t>
        <a:bodyPr/>
        <a:lstStyle/>
        <a:p>
          <a:endParaRPr lang="en-US"/>
        </a:p>
      </dgm:t>
    </dgm:pt>
    <dgm:pt modelId="{53DF8F12-4AD1-4FFF-8009-EF728D0A396D}" type="pres">
      <dgm:prSet presAssocID="{3D4BA63B-F783-4B53-9B1A-C360FFCD17E7}" presName="parTx" presStyleLbl="alignNode1" presStyleIdx="2" presStyleCnt="4" custLinFactNeighborX="-1739" custLinFactNeighborY="-44434">
        <dgm:presLayoutVars>
          <dgm:chMax val="0"/>
          <dgm:chPref val="0"/>
          <dgm:bulletEnabled val="1"/>
        </dgm:presLayoutVars>
      </dgm:prSet>
      <dgm:spPr/>
      <dgm:t>
        <a:bodyPr/>
        <a:lstStyle/>
        <a:p>
          <a:endParaRPr lang="en-US"/>
        </a:p>
      </dgm:t>
    </dgm:pt>
    <dgm:pt modelId="{12041350-AAC0-4BBE-B25B-002F9920A9D0}" type="pres">
      <dgm:prSet presAssocID="{3D4BA63B-F783-4B53-9B1A-C360FFCD17E7}" presName="desTx" presStyleLbl="alignAccFollowNode1" presStyleIdx="2" presStyleCnt="4">
        <dgm:presLayoutVars>
          <dgm:bulletEnabled val="1"/>
        </dgm:presLayoutVars>
      </dgm:prSet>
      <dgm:spPr/>
      <dgm:t>
        <a:bodyPr/>
        <a:lstStyle/>
        <a:p>
          <a:endParaRPr lang="en-US"/>
        </a:p>
      </dgm:t>
    </dgm:pt>
    <dgm:pt modelId="{3E65092B-F601-4765-8186-51018E29F595}" type="pres">
      <dgm:prSet presAssocID="{EA88CBDA-24F0-4BAE-8C25-41DC307F4F65}" presName="space" presStyleCnt="0"/>
      <dgm:spPr/>
      <dgm:t>
        <a:bodyPr/>
        <a:lstStyle/>
        <a:p>
          <a:endParaRPr lang="en-US"/>
        </a:p>
      </dgm:t>
    </dgm:pt>
    <dgm:pt modelId="{A4B6A57D-7CC3-4AA9-AEE7-43FF17E05666}" type="pres">
      <dgm:prSet presAssocID="{69A3B2D4-F762-485E-9B88-0985426054D5}" presName="composite" presStyleCnt="0"/>
      <dgm:spPr/>
      <dgm:t>
        <a:bodyPr/>
        <a:lstStyle/>
        <a:p>
          <a:endParaRPr lang="en-US"/>
        </a:p>
      </dgm:t>
    </dgm:pt>
    <dgm:pt modelId="{32348EB6-4D58-4D60-93D9-3A21BCE078AB}" type="pres">
      <dgm:prSet presAssocID="{69A3B2D4-F762-485E-9B88-0985426054D5}" presName="parTx" presStyleLbl="alignNode1" presStyleIdx="3" presStyleCnt="4" custLinFactNeighborX="529" custLinFactNeighborY="-44434">
        <dgm:presLayoutVars>
          <dgm:chMax val="0"/>
          <dgm:chPref val="0"/>
          <dgm:bulletEnabled val="1"/>
        </dgm:presLayoutVars>
      </dgm:prSet>
      <dgm:spPr/>
      <dgm:t>
        <a:bodyPr/>
        <a:lstStyle/>
        <a:p>
          <a:endParaRPr lang="en-US"/>
        </a:p>
      </dgm:t>
    </dgm:pt>
    <dgm:pt modelId="{8C1BABB2-F551-4703-BE36-A8BAB8BE32C2}" type="pres">
      <dgm:prSet presAssocID="{69A3B2D4-F762-485E-9B88-0985426054D5}" presName="desTx" presStyleLbl="alignAccFollowNode1" presStyleIdx="3" presStyleCnt="4">
        <dgm:presLayoutVars>
          <dgm:bulletEnabled val="1"/>
        </dgm:presLayoutVars>
      </dgm:prSet>
      <dgm:spPr/>
      <dgm:t>
        <a:bodyPr/>
        <a:lstStyle/>
        <a:p>
          <a:endParaRPr lang="en-US"/>
        </a:p>
      </dgm:t>
    </dgm:pt>
  </dgm:ptLst>
  <dgm:cxnLst>
    <dgm:cxn modelId="{E8DA9572-7642-4CAD-80F5-C0D5F45F6363}" type="presOf" srcId="{37AA0381-E93D-4CDF-A876-2D0CCE06F9CC}" destId="{12041350-AAC0-4BBE-B25B-002F9920A9D0}" srcOrd="0" destOrd="2" presId="urn:microsoft.com/office/officeart/2005/8/layout/hList1"/>
    <dgm:cxn modelId="{D07BA2E3-BCD4-42CA-A83E-C6A8EF9D0FCA}" type="presOf" srcId="{CE8DA004-5237-4418-8A97-4F9EA91B8DC4}" destId="{D5B802C6-3A3E-4BE9-A281-5B114294F7AB}" srcOrd="0" destOrd="0" presId="urn:microsoft.com/office/officeart/2005/8/layout/hList1"/>
    <dgm:cxn modelId="{E87BA85D-EDA4-4E3A-A32C-230115825673}" srcId="{23D6D8F4-7C2C-4B1C-895D-99F7DAF3C9A2}" destId="{3D4BA63B-F783-4B53-9B1A-C360FFCD17E7}" srcOrd="2" destOrd="0" parTransId="{D7D28DB1-1902-41CD-B28F-2509D5D13517}" sibTransId="{EA88CBDA-24F0-4BAE-8C25-41DC307F4F65}"/>
    <dgm:cxn modelId="{8CEAE364-4AFF-4FA8-91BF-AA40B116820B}" srcId="{32339851-2AEE-4212-BC2D-A57F2E16A045}" destId="{02C9CB01-4158-4433-98FD-48E15DD76908}" srcOrd="1" destOrd="0" parTransId="{6F42AF90-153D-4C4F-ADC9-91F54A66E3D4}" sibTransId="{176CAE7C-A3B5-45B6-883A-643F4C18EE20}"/>
    <dgm:cxn modelId="{0D1A2F84-72DA-4515-BCA5-304719C04762}" srcId="{32339851-2AEE-4212-BC2D-A57F2E16A045}" destId="{BFFB5A10-94C5-4613-B8A4-C5C3506299BD}" srcOrd="0" destOrd="0" parTransId="{9241DDCF-BC5E-42FA-8726-331F5D5B8A4D}" sibTransId="{044385FD-6677-41D2-A8A3-B0551D365487}"/>
    <dgm:cxn modelId="{E85F1D60-A5B6-40DC-A3C6-4A1BBC732CB5}" type="presOf" srcId="{3D4BA63B-F783-4B53-9B1A-C360FFCD17E7}" destId="{53DF8F12-4AD1-4FFF-8009-EF728D0A396D}" srcOrd="0" destOrd="0" presId="urn:microsoft.com/office/officeart/2005/8/layout/hList1"/>
    <dgm:cxn modelId="{63B11EFC-8082-41D6-85AA-9120EF4B25B8}" srcId="{CE8DA004-5237-4418-8A97-4F9EA91B8DC4}" destId="{798570BB-68C0-4980-A922-746052C31BCB}" srcOrd="1" destOrd="0" parTransId="{6F2C2394-C1F3-45E8-B720-0154A0E331D5}" sibTransId="{5EF9C570-68C8-4FC8-AE60-3CDB3FC5FD6A}"/>
    <dgm:cxn modelId="{06BEEB72-E35E-4DA3-81E7-FA88F32893A5}" type="presOf" srcId="{CFF28F31-A2D1-4DEE-9500-2DA4C312828E}" destId="{8C1BABB2-F551-4703-BE36-A8BAB8BE32C2}" srcOrd="0" destOrd="0" presId="urn:microsoft.com/office/officeart/2005/8/layout/hList1"/>
    <dgm:cxn modelId="{72137F6B-FF42-4577-828B-81DEBE03F387}" type="presOf" srcId="{1738D64F-7526-47C7-9555-F1324B039E55}" destId="{6704B172-43F7-461A-A0A0-3BB60F856B43}" srcOrd="0" destOrd="2" presId="urn:microsoft.com/office/officeart/2005/8/layout/hList1"/>
    <dgm:cxn modelId="{2DF3D7FF-00D6-42CD-A646-36A45BC5A647}" srcId="{CE8DA004-5237-4418-8A97-4F9EA91B8DC4}" destId="{CE168854-7EEF-4DD4-87BB-E0921F031F31}" srcOrd="2" destOrd="0" parTransId="{68EB029F-558C-4B1C-8535-466B15BA9DD8}" sibTransId="{10363861-AB6C-4681-94CB-4588700B93EC}"/>
    <dgm:cxn modelId="{5A1DE107-A2C7-4B7A-BCD0-E163E7DAE319}" type="presOf" srcId="{E29F0714-07EC-4DBF-AF4C-508BD08B8B22}" destId="{196DD2E0-781B-46E9-A1B5-C21B9D3AC76A}" srcOrd="0" destOrd="0" presId="urn:microsoft.com/office/officeart/2005/8/layout/hList1"/>
    <dgm:cxn modelId="{2E0F15FF-28A3-4EE5-BE86-3B5D37FA1892}" srcId="{3D4BA63B-F783-4B53-9B1A-C360FFCD17E7}" destId="{37AA0381-E93D-4CDF-A876-2D0CCE06F9CC}" srcOrd="2" destOrd="0" parTransId="{E8E42E9A-E6CD-4B0F-A75F-69671DBF4F36}" sibTransId="{9E6477EA-B162-4840-9C45-AB3435C37618}"/>
    <dgm:cxn modelId="{E6375F36-D608-4B61-ADFA-1890F01A9CD2}" type="presOf" srcId="{F15E38C5-CDED-4F7F-B79F-4176FB78A2AA}" destId="{12041350-AAC0-4BBE-B25B-002F9920A9D0}" srcOrd="0" destOrd="0" presId="urn:microsoft.com/office/officeart/2005/8/layout/hList1"/>
    <dgm:cxn modelId="{EB2ADCA1-39D4-433F-9E9F-0FB8D974EDAE}" srcId="{3D4BA63B-F783-4B53-9B1A-C360FFCD17E7}" destId="{F15E38C5-CDED-4F7F-B79F-4176FB78A2AA}" srcOrd="0" destOrd="0" parTransId="{DAFB0F6F-715C-4FA6-A932-47E98AE2D90D}" sibTransId="{2CBDE1FD-30EE-408F-A8AA-AE0A859B9C3A}"/>
    <dgm:cxn modelId="{1684D4D7-C75E-4E15-83A5-A2758B63D762}" type="presOf" srcId="{145B4D58-478F-47D5-BAB7-B0D9B2F320B7}" destId="{12041350-AAC0-4BBE-B25B-002F9920A9D0}" srcOrd="0" destOrd="1" presId="urn:microsoft.com/office/officeart/2005/8/layout/hList1"/>
    <dgm:cxn modelId="{F7E93C75-1C46-4135-9296-B9FA4F2C0653}" srcId="{23D6D8F4-7C2C-4B1C-895D-99F7DAF3C9A2}" destId="{32339851-2AEE-4212-BC2D-A57F2E16A045}" srcOrd="0" destOrd="0" parTransId="{B044ECD5-6795-4AF7-8C89-A2C6F2A9E3E1}" sibTransId="{772BDB68-0B83-47A5-A95B-839BB2FD82E1}"/>
    <dgm:cxn modelId="{9A43D656-A03A-4FEA-A62C-8FA7D7803DFB}" type="presOf" srcId="{32339851-2AEE-4212-BC2D-A57F2E16A045}" destId="{76DE19D7-30F6-422D-9AFF-E1D550BBBA4C}" srcOrd="0" destOrd="0" presId="urn:microsoft.com/office/officeart/2005/8/layout/hList1"/>
    <dgm:cxn modelId="{A0DF81F1-FED5-48C8-9B16-D50FF5DBEE59}" type="presOf" srcId="{798570BB-68C0-4980-A922-746052C31BCB}" destId="{196DD2E0-781B-46E9-A1B5-C21B9D3AC76A}" srcOrd="0" destOrd="1" presId="urn:microsoft.com/office/officeart/2005/8/layout/hList1"/>
    <dgm:cxn modelId="{9FB970B6-038A-4285-8E2F-68D158AA78B3}" type="presOf" srcId="{BFFB5A10-94C5-4613-B8A4-C5C3506299BD}" destId="{6704B172-43F7-461A-A0A0-3BB60F856B43}" srcOrd="0" destOrd="0" presId="urn:microsoft.com/office/officeart/2005/8/layout/hList1"/>
    <dgm:cxn modelId="{DF1295E1-51A0-4F27-8411-4921F0E837D0}" type="presOf" srcId="{23D6D8F4-7C2C-4B1C-895D-99F7DAF3C9A2}" destId="{BEB89055-3772-4D48-A75B-E35E5AF10C8D}" srcOrd="0" destOrd="0" presId="urn:microsoft.com/office/officeart/2005/8/layout/hList1"/>
    <dgm:cxn modelId="{A24CC8D2-3864-42CB-B8E3-E3DECAB5B0FA}" srcId="{23D6D8F4-7C2C-4B1C-895D-99F7DAF3C9A2}" destId="{69A3B2D4-F762-485E-9B88-0985426054D5}" srcOrd="3" destOrd="0" parTransId="{BF64AE66-8065-465E-9366-CE9B49984640}" sibTransId="{F8E3B532-7927-4D26-BF02-A692F735AE25}"/>
    <dgm:cxn modelId="{94661F73-1120-43F9-BAEC-28EEF3304C85}" srcId="{CE8DA004-5237-4418-8A97-4F9EA91B8DC4}" destId="{E29F0714-07EC-4DBF-AF4C-508BD08B8B22}" srcOrd="0" destOrd="0" parTransId="{87C1B679-A86B-44EF-B50D-BDB4692BBB15}" sibTransId="{F8E654E7-C585-4B6A-ACED-04222A489265}"/>
    <dgm:cxn modelId="{A0F936CA-A5A4-403B-9E56-DC9039295ECD}" srcId="{32339851-2AEE-4212-BC2D-A57F2E16A045}" destId="{1738D64F-7526-47C7-9555-F1324B039E55}" srcOrd="2" destOrd="0" parTransId="{1A3830DA-D31C-433B-8A84-4E49F5944585}" sibTransId="{0C7E5C86-995E-4ACF-8EFF-C989264B030D}"/>
    <dgm:cxn modelId="{5983F534-B946-4394-B8F4-428E72D7963F}" srcId="{23D6D8F4-7C2C-4B1C-895D-99F7DAF3C9A2}" destId="{CE8DA004-5237-4418-8A97-4F9EA91B8DC4}" srcOrd="1" destOrd="0" parTransId="{A08D3DFD-4805-4CC0-80DF-E4044E7F523E}" sibTransId="{4CBF4EBE-CC85-4B06-95BF-22E341743670}"/>
    <dgm:cxn modelId="{1D3959EF-2728-4814-AB61-18F7ECD08BE3}" type="presOf" srcId="{CE168854-7EEF-4DD4-87BB-E0921F031F31}" destId="{196DD2E0-781B-46E9-A1B5-C21B9D3AC76A}" srcOrd="0" destOrd="2" presId="urn:microsoft.com/office/officeart/2005/8/layout/hList1"/>
    <dgm:cxn modelId="{6BEDED11-2FE4-4C09-ACD1-6A9ED20CF400}" srcId="{69A3B2D4-F762-485E-9B88-0985426054D5}" destId="{CFF28F31-A2D1-4DEE-9500-2DA4C312828E}" srcOrd="0" destOrd="0" parTransId="{B10744B5-3CD8-4530-B413-A98E42AB3F97}" sibTransId="{EDF42087-F807-4E06-8462-D1EE41CD4A87}"/>
    <dgm:cxn modelId="{7779CA93-A93C-4129-8F7B-75259C44344D}" type="presOf" srcId="{69A3B2D4-F762-485E-9B88-0985426054D5}" destId="{32348EB6-4D58-4D60-93D9-3A21BCE078AB}" srcOrd="0" destOrd="0" presId="urn:microsoft.com/office/officeart/2005/8/layout/hList1"/>
    <dgm:cxn modelId="{2D0E0313-52C8-41E7-85DA-CEF4D8679096}" type="presOf" srcId="{02C9CB01-4158-4433-98FD-48E15DD76908}" destId="{6704B172-43F7-461A-A0A0-3BB60F856B43}" srcOrd="0" destOrd="1" presId="urn:microsoft.com/office/officeart/2005/8/layout/hList1"/>
    <dgm:cxn modelId="{775DCD16-2731-46B6-A040-B6AA42813B86}" srcId="{3D4BA63B-F783-4B53-9B1A-C360FFCD17E7}" destId="{145B4D58-478F-47D5-BAB7-B0D9B2F320B7}" srcOrd="1" destOrd="0" parTransId="{2E099033-3034-4DA0-AC2D-314006B14F30}" sibTransId="{502E1A27-2840-41C5-B77F-51FDD7EFCA3C}"/>
    <dgm:cxn modelId="{6E4A20CB-5FFD-4F31-AB7B-D3EF14C0D6F3}" type="presParOf" srcId="{BEB89055-3772-4D48-A75B-E35E5AF10C8D}" destId="{781C2BC2-C8F8-4DF9-95DB-C4E340AEF5BE}" srcOrd="0" destOrd="0" presId="urn:microsoft.com/office/officeart/2005/8/layout/hList1"/>
    <dgm:cxn modelId="{4C8619A5-A8B8-4029-A04E-6973A1C6DFB7}" type="presParOf" srcId="{781C2BC2-C8F8-4DF9-95DB-C4E340AEF5BE}" destId="{76DE19D7-30F6-422D-9AFF-E1D550BBBA4C}" srcOrd="0" destOrd="0" presId="urn:microsoft.com/office/officeart/2005/8/layout/hList1"/>
    <dgm:cxn modelId="{823DDAE8-C3C8-4E4C-B4C9-234E443EA2AA}" type="presParOf" srcId="{781C2BC2-C8F8-4DF9-95DB-C4E340AEF5BE}" destId="{6704B172-43F7-461A-A0A0-3BB60F856B43}" srcOrd="1" destOrd="0" presId="urn:microsoft.com/office/officeart/2005/8/layout/hList1"/>
    <dgm:cxn modelId="{40321CF4-80BB-4BAA-811B-C2D5FD1D0B11}" type="presParOf" srcId="{BEB89055-3772-4D48-A75B-E35E5AF10C8D}" destId="{88C2E9F7-E5FE-477E-9909-D0FBA4DDB811}" srcOrd="1" destOrd="0" presId="urn:microsoft.com/office/officeart/2005/8/layout/hList1"/>
    <dgm:cxn modelId="{4B8CA244-0485-43D6-B294-429BDF90E5AF}" type="presParOf" srcId="{BEB89055-3772-4D48-A75B-E35E5AF10C8D}" destId="{999E903B-6B84-4555-A96A-EB1951B503D9}" srcOrd="2" destOrd="0" presId="urn:microsoft.com/office/officeart/2005/8/layout/hList1"/>
    <dgm:cxn modelId="{35FAD25F-2B4B-4F6B-B4C1-61AC1AB4A005}" type="presParOf" srcId="{999E903B-6B84-4555-A96A-EB1951B503D9}" destId="{D5B802C6-3A3E-4BE9-A281-5B114294F7AB}" srcOrd="0" destOrd="0" presId="urn:microsoft.com/office/officeart/2005/8/layout/hList1"/>
    <dgm:cxn modelId="{110D6193-511B-458F-95DE-348580FB64A9}" type="presParOf" srcId="{999E903B-6B84-4555-A96A-EB1951B503D9}" destId="{196DD2E0-781B-46E9-A1B5-C21B9D3AC76A}" srcOrd="1" destOrd="0" presId="urn:microsoft.com/office/officeart/2005/8/layout/hList1"/>
    <dgm:cxn modelId="{C85509C0-2327-4687-84D0-EB9F6AFB16D6}" type="presParOf" srcId="{BEB89055-3772-4D48-A75B-E35E5AF10C8D}" destId="{CBDEA517-C692-4AFC-84BD-6A2E82880162}" srcOrd="3" destOrd="0" presId="urn:microsoft.com/office/officeart/2005/8/layout/hList1"/>
    <dgm:cxn modelId="{6C470511-2AC1-48E6-A6C4-74D57F74E715}" type="presParOf" srcId="{BEB89055-3772-4D48-A75B-E35E5AF10C8D}" destId="{C86C0AEC-9227-42D0-BD67-05CAB74B7E80}" srcOrd="4" destOrd="0" presId="urn:microsoft.com/office/officeart/2005/8/layout/hList1"/>
    <dgm:cxn modelId="{12AFC825-0D0D-4E34-BC0C-C5A9A9CA85F5}" type="presParOf" srcId="{C86C0AEC-9227-42D0-BD67-05CAB74B7E80}" destId="{53DF8F12-4AD1-4FFF-8009-EF728D0A396D}" srcOrd="0" destOrd="0" presId="urn:microsoft.com/office/officeart/2005/8/layout/hList1"/>
    <dgm:cxn modelId="{B392F3FD-9A60-4A12-B3DF-20E1D5D781CB}" type="presParOf" srcId="{C86C0AEC-9227-42D0-BD67-05CAB74B7E80}" destId="{12041350-AAC0-4BBE-B25B-002F9920A9D0}" srcOrd="1" destOrd="0" presId="urn:microsoft.com/office/officeart/2005/8/layout/hList1"/>
    <dgm:cxn modelId="{EAB7E576-BB12-44ED-A89B-A5A7B590CDAA}" type="presParOf" srcId="{BEB89055-3772-4D48-A75B-E35E5AF10C8D}" destId="{3E65092B-F601-4765-8186-51018E29F595}" srcOrd="5" destOrd="0" presId="urn:microsoft.com/office/officeart/2005/8/layout/hList1"/>
    <dgm:cxn modelId="{10275A8C-8E04-481C-8F1E-B4785713ACB9}" type="presParOf" srcId="{BEB89055-3772-4D48-A75B-E35E5AF10C8D}" destId="{A4B6A57D-7CC3-4AA9-AEE7-43FF17E05666}" srcOrd="6" destOrd="0" presId="urn:microsoft.com/office/officeart/2005/8/layout/hList1"/>
    <dgm:cxn modelId="{596BB28E-042A-4140-B098-5EB9E9171BA6}" type="presParOf" srcId="{A4B6A57D-7CC3-4AA9-AEE7-43FF17E05666}" destId="{32348EB6-4D58-4D60-93D9-3A21BCE078AB}" srcOrd="0" destOrd="0" presId="urn:microsoft.com/office/officeart/2005/8/layout/hList1"/>
    <dgm:cxn modelId="{F3823F8D-2D52-44A5-9F40-BECC62838220}" type="presParOf" srcId="{A4B6A57D-7CC3-4AA9-AEE7-43FF17E05666}" destId="{8C1BABB2-F551-4703-BE36-A8BAB8BE32C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29222F-A88F-406D-985B-845105FFE45C}">
      <dsp:nvSpPr>
        <dsp:cNvPr id="0" name=""/>
        <dsp:cNvSpPr/>
      </dsp:nvSpPr>
      <dsp:spPr>
        <a:xfrm rot="5400000">
          <a:off x="5012703" y="-1901980"/>
          <a:ext cx="1166849" cy="5266944"/>
        </a:xfrm>
        <a:prstGeom prst="round2SameRect">
          <a:avLst/>
        </a:prstGeom>
        <a:solidFill>
          <a:schemeClr val="accent3">
            <a:alpha val="90000"/>
            <a:tint val="40000"/>
            <a:hueOff val="0"/>
            <a:satOff val="0"/>
            <a:lumOff val="0"/>
            <a:alphaOff val="0"/>
          </a:schemeClr>
        </a:solidFill>
        <a:ln w="10000" cap="flat" cmpd="sng" algn="ctr">
          <a:solidFill>
            <a:schemeClr val="accent3">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Monitors and responds to the conceptual accounting framework project of the International Accounting Standards Board (IASB) and the Financial Accounting Standards Board in the United States.</a:t>
          </a:r>
          <a:endParaRPr lang="en-US" sz="1300" kern="1200" dirty="0"/>
        </a:p>
      </dsp:txBody>
      <dsp:txXfrm rot="5400000">
        <a:off x="5012703" y="-1901980"/>
        <a:ext cx="1166849" cy="5266944"/>
      </dsp:txXfrm>
    </dsp:sp>
    <dsp:sp modelId="{902851EE-DF8A-4152-857C-9D9880DF1C63}">
      <dsp:nvSpPr>
        <dsp:cNvPr id="0" name=""/>
        <dsp:cNvSpPr/>
      </dsp:nvSpPr>
      <dsp:spPr>
        <a:xfrm>
          <a:off x="0" y="2209"/>
          <a:ext cx="2962656" cy="1458562"/>
        </a:xfrm>
        <a:prstGeom prst="roundRect">
          <a:avLst/>
        </a:prstGeom>
        <a:solidFill>
          <a:schemeClr val="accent3">
            <a:shade val="8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Conceptual Framework Issues Subgroup</a:t>
          </a:r>
          <a:endParaRPr lang="en-US" sz="2700" kern="1200" dirty="0"/>
        </a:p>
      </dsp:txBody>
      <dsp:txXfrm>
        <a:off x="0" y="2209"/>
        <a:ext cx="2962656" cy="1458562"/>
      </dsp:txXfrm>
    </dsp:sp>
    <dsp:sp modelId="{E44922B6-49F0-469E-B881-2B2C0A80D799}">
      <dsp:nvSpPr>
        <dsp:cNvPr id="0" name=""/>
        <dsp:cNvSpPr/>
      </dsp:nvSpPr>
      <dsp:spPr>
        <a:xfrm rot="5400000">
          <a:off x="5012703" y="-370490"/>
          <a:ext cx="1166849" cy="5266944"/>
        </a:xfrm>
        <a:prstGeom prst="round2SameRect">
          <a:avLst/>
        </a:prstGeom>
        <a:solidFill>
          <a:schemeClr val="accent3">
            <a:alpha val="90000"/>
            <a:tint val="40000"/>
            <a:hueOff val="0"/>
            <a:satOff val="0"/>
            <a:lumOff val="0"/>
            <a:alphaOff val="0"/>
          </a:schemeClr>
        </a:solidFill>
        <a:ln w="10000" cap="flat" cmpd="sng" algn="ctr">
          <a:solidFill>
            <a:schemeClr val="accent3">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Assesses implementation of international accounting standards related to financial instruments, and the links between accounting practices in this area and prudential supervision. </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rot="5400000">
        <a:off x="5012703" y="-370490"/>
        <a:ext cx="1166849" cy="5266944"/>
      </dsp:txXfrm>
    </dsp:sp>
    <dsp:sp modelId="{69B4E639-556E-45FD-A000-5CD9DB7F97BE}">
      <dsp:nvSpPr>
        <dsp:cNvPr id="0" name=""/>
        <dsp:cNvSpPr/>
      </dsp:nvSpPr>
      <dsp:spPr>
        <a:xfrm>
          <a:off x="0" y="1533700"/>
          <a:ext cx="2962656" cy="1458562"/>
        </a:xfrm>
        <a:prstGeom prst="roundRect">
          <a:avLst/>
        </a:prstGeom>
        <a:solidFill>
          <a:schemeClr val="accent3">
            <a:shade val="80000"/>
            <a:hueOff val="22424"/>
            <a:satOff val="363"/>
            <a:lumOff val="10764"/>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Financial Instruments Practices Subgroup</a:t>
          </a:r>
          <a:endParaRPr lang="en-US" sz="2700" kern="1200" dirty="0"/>
        </a:p>
      </dsp:txBody>
      <dsp:txXfrm>
        <a:off x="0" y="1533700"/>
        <a:ext cx="2962656" cy="1458562"/>
      </dsp:txXfrm>
    </dsp:sp>
    <dsp:sp modelId="{4B72EC94-53D5-423D-B5A2-EDCB59E7E72A}">
      <dsp:nvSpPr>
        <dsp:cNvPr id="0" name=""/>
        <dsp:cNvSpPr/>
      </dsp:nvSpPr>
      <dsp:spPr>
        <a:xfrm rot="5400000">
          <a:off x="5012703" y="1160999"/>
          <a:ext cx="1166849" cy="5266944"/>
        </a:xfrm>
        <a:prstGeom prst="round2SameRect">
          <a:avLst/>
        </a:prstGeom>
        <a:solidFill>
          <a:schemeClr val="accent3">
            <a:alpha val="90000"/>
            <a:tint val="40000"/>
            <a:hueOff val="0"/>
            <a:satOff val="0"/>
            <a:lumOff val="0"/>
            <a:alphaOff val="0"/>
          </a:schemeClr>
        </a:solidFill>
        <a:ln w="10000" cap="flat" cmpd="sng" algn="ctr">
          <a:solidFill>
            <a:schemeClr val="accent3">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Promotes reliable financial information by exploring key audit issues from a banking supervision perspective. </a:t>
          </a:r>
          <a:endParaRPr lang="en-US" sz="1300" kern="1200" dirty="0"/>
        </a:p>
        <a:p>
          <a:pPr marL="114300" lvl="1" indent="-114300" algn="l" defTabSz="577850">
            <a:lnSpc>
              <a:spcPct val="90000"/>
            </a:lnSpc>
            <a:spcBef>
              <a:spcPct val="0"/>
            </a:spcBef>
            <a:spcAft>
              <a:spcPct val="15000"/>
            </a:spcAft>
            <a:buChar char="••"/>
          </a:pPr>
          <a:r>
            <a:rPr lang="en-US" sz="1300" kern="1200" dirty="0" smtClean="0"/>
            <a:t>Responds to international audit standards-setting proposals, other issuances of the International Auditing and Assurance Standards Board and the International Ethics Standards Board for Accountants, and audit quality issues. </a:t>
          </a:r>
          <a:endParaRPr lang="en-US" sz="1300" kern="1200" dirty="0"/>
        </a:p>
      </dsp:txBody>
      <dsp:txXfrm rot="5400000">
        <a:off x="5012703" y="1160999"/>
        <a:ext cx="1166849" cy="5266944"/>
      </dsp:txXfrm>
    </dsp:sp>
    <dsp:sp modelId="{E8B1F6F2-BF7A-4C45-BFE7-3BE08E78785A}">
      <dsp:nvSpPr>
        <dsp:cNvPr id="0" name=""/>
        <dsp:cNvSpPr/>
      </dsp:nvSpPr>
      <dsp:spPr>
        <a:xfrm>
          <a:off x="0" y="3065190"/>
          <a:ext cx="2962656" cy="1458562"/>
        </a:xfrm>
        <a:prstGeom prst="roundRect">
          <a:avLst/>
        </a:prstGeom>
        <a:solidFill>
          <a:schemeClr val="accent3">
            <a:shade val="80000"/>
            <a:hueOff val="44848"/>
            <a:satOff val="727"/>
            <a:lumOff val="21528"/>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Audit Subgroup</a:t>
          </a:r>
          <a:endParaRPr lang="en-US" sz="2700" kern="1200" dirty="0"/>
        </a:p>
      </dsp:txBody>
      <dsp:txXfrm>
        <a:off x="0" y="3065190"/>
        <a:ext cx="2962656" cy="14585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0A7FD4-4A0D-4A6D-9AE3-BD7CFBDA8BDC}">
      <dsp:nvSpPr>
        <dsp:cNvPr id="0" name=""/>
        <dsp:cNvSpPr/>
      </dsp:nvSpPr>
      <dsp:spPr>
        <a:xfrm rot="5400000">
          <a:off x="0" y="46200"/>
          <a:ext cx="1524000" cy="1584000"/>
        </a:xfrm>
        <a:prstGeom prst="rightArrow">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33CED57-C582-429C-8B98-ED9BD502AEE9}">
      <dsp:nvSpPr>
        <dsp:cNvPr id="0" name=""/>
        <dsp:cNvSpPr/>
      </dsp:nvSpPr>
      <dsp:spPr>
        <a:xfrm rot="5400000">
          <a:off x="5317678" y="-2888554"/>
          <a:ext cx="526405" cy="64373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Effective balancing of risk and reward</a:t>
          </a:r>
          <a:endParaRPr lang="zh-TW" altLang="en-US" sz="1800" kern="1200" dirty="0"/>
        </a:p>
      </dsp:txBody>
      <dsp:txXfrm rot="5400000">
        <a:off x="5317678" y="-2888554"/>
        <a:ext cx="526405" cy="6437376"/>
      </dsp:txXfrm>
    </dsp:sp>
    <dsp:sp modelId="{FA7D5A1D-BA04-4C26-A6AB-3D82AAE46927}">
      <dsp:nvSpPr>
        <dsp:cNvPr id="0" name=""/>
        <dsp:cNvSpPr/>
      </dsp:nvSpPr>
      <dsp:spPr>
        <a:xfrm>
          <a:off x="1258830" y="1130"/>
          <a:ext cx="1103362" cy="658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TW" sz="3600" kern="1200" dirty="0" smtClean="0"/>
            <a:t> </a:t>
          </a:r>
          <a:endParaRPr lang="zh-TW" altLang="en-US" sz="3600" kern="1200" dirty="0"/>
        </a:p>
      </dsp:txBody>
      <dsp:txXfrm>
        <a:off x="1258830" y="1130"/>
        <a:ext cx="1103362" cy="658006"/>
      </dsp:txXfrm>
    </dsp:sp>
    <dsp:sp modelId="{4C98AE14-E7AD-4938-978A-3509C84BA9FB}">
      <dsp:nvSpPr>
        <dsp:cNvPr id="0" name=""/>
        <dsp:cNvSpPr/>
      </dsp:nvSpPr>
      <dsp:spPr>
        <a:xfrm rot="5400000">
          <a:off x="5317678" y="-2197647"/>
          <a:ext cx="526405" cy="64373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Shared responsibility for risk management</a:t>
          </a:r>
          <a:endParaRPr lang="zh-TW" altLang="en-US" sz="1800" kern="1200" dirty="0"/>
        </a:p>
      </dsp:txBody>
      <dsp:txXfrm rot="5400000">
        <a:off x="5317678" y="-2197647"/>
        <a:ext cx="526405" cy="6437376"/>
      </dsp:txXfrm>
    </dsp:sp>
    <dsp:sp modelId="{9FF62B42-FE2F-499A-9B99-BD0AF7840E60}">
      <dsp:nvSpPr>
        <dsp:cNvPr id="0" name=""/>
        <dsp:cNvSpPr/>
      </dsp:nvSpPr>
      <dsp:spPr>
        <a:xfrm>
          <a:off x="1258830" y="692036"/>
          <a:ext cx="1103362" cy="658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TW" sz="3600" kern="1200" dirty="0" smtClean="0"/>
            <a:t> </a:t>
          </a:r>
          <a:endParaRPr lang="zh-TW" altLang="en-US" sz="3600" kern="1200" dirty="0"/>
        </a:p>
      </dsp:txBody>
      <dsp:txXfrm>
        <a:off x="1258830" y="692036"/>
        <a:ext cx="1103362" cy="658006"/>
      </dsp:txXfrm>
    </dsp:sp>
    <dsp:sp modelId="{1736CD3C-DDA0-4EB7-8C00-391DF2902FDE}">
      <dsp:nvSpPr>
        <dsp:cNvPr id="0" name=""/>
        <dsp:cNvSpPr/>
      </dsp:nvSpPr>
      <dsp:spPr>
        <a:xfrm rot="5400000">
          <a:off x="5317678" y="-1506741"/>
          <a:ext cx="526405" cy="64373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Business decisions are based on an understanding of risk</a:t>
          </a:r>
          <a:endParaRPr lang="zh-TW" altLang="en-US" sz="1800" kern="1200" dirty="0"/>
        </a:p>
      </dsp:txBody>
      <dsp:txXfrm rot="5400000">
        <a:off x="5317678" y="-1506741"/>
        <a:ext cx="526405" cy="6437376"/>
      </dsp:txXfrm>
    </dsp:sp>
    <dsp:sp modelId="{1FA7594C-971C-4BCA-92DE-79B4DFEF3764}">
      <dsp:nvSpPr>
        <dsp:cNvPr id="0" name=""/>
        <dsp:cNvSpPr/>
      </dsp:nvSpPr>
      <dsp:spPr>
        <a:xfrm>
          <a:off x="1258830" y="1382943"/>
          <a:ext cx="1103362" cy="658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altLang="zh-TW" sz="3600" kern="1200" dirty="0" smtClean="0"/>
            <a:t> </a:t>
          </a:r>
          <a:endParaRPr lang="zh-TW" altLang="en-US" sz="3600" kern="1200" dirty="0"/>
        </a:p>
      </dsp:txBody>
      <dsp:txXfrm>
        <a:off x="1258830" y="1382943"/>
        <a:ext cx="1103362" cy="658006"/>
      </dsp:txXfrm>
    </dsp:sp>
    <dsp:sp modelId="{5CB6E32D-511E-48B8-A5D7-3FE5D23AB2D4}">
      <dsp:nvSpPr>
        <dsp:cNvPr id="0" name=""/>
        <dsp:cNvSpPr/>
      </dsp:nvSpPr>
      <dsp:spPr>
        <a:xfrm rot="5400000">
          <a:off x="5317678" y="-815834"/>
          <a:ext cx="526405" cy="64373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Avoid activities that are not consistent with Values, Code of Conduct or Policies</a:t>
          </a:r>
          <a:endParaRPr lang="zh-TW" altLang="en-US" sz="1800" kern="1200" dirty="0"/>
        </a:p>
      </dsp:txBody>
      <dsp:txXfrm rot="5400000">
        <a:off x="5317678" y="-815834"/>
        <a:ext cx="526405" cy="6437376"/>
      </dsp:txXfrm>
    </dsp:sp>
    <dsp:sp modelId="{0D5BEB05-9770-4F14-9D5D-11B81CA063DF}">
      <dsp:nvSpPr>
        <dsp:cNvPr id="0" name=""/>
        <dsp:cNvSpPr/>
      </dsp:nvSpPr>
      <dsp:spPr>
        <a:xfrm>
          <a:off x="1258830" y="2057399"/>
          <a:ext cx="1103362" cy="658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lang="zh-TW" altLang="en-US" sz="3600" kern="1200" dirty="0"/>
        </a:p>
      </dsp:txBody>
      <dsp:txXfrm>
        <a:off x="1258830" y="2057399"/>
        <a:ext cx="1103362" cy="658006"/>
      </dsp:txXfrm>
    </dsp:sp>
    <dsp:sp modelId="{FFEFCCC3-5A1A-4B64-AF5D-922D06FF1459}">
      <dsp:nvSpPr>
        <dsp:cNvPr id="0" name=""/>
        <dsp:cNvSpPr/>
      </dsp:nvSpPr>
      <dsp:spPr>
        <a:xfrm rot="5400000">
          <a:off x="5317678" y="-124928"/>
          <a:ext cx="526405" cy="64373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Proper focus on clients reduces their risks</a:t>
          </a:r>
          <a:endParaRPr lang="zh-TW" altLang="en-US" sz="1800" kern="1200" dirty="0"/>
        </a:p>
      </dsp:txBody>
      <dsp:txXfrm rot="5400000">
        <a:off x="5317678" y="-124928"/>
        <a:ext cx="526405" cy="6437376"/>
      </dsp:txXfrm>
    </dsp:sp>
    <dsp:sp modelId="{8CFF80FC-88CD-445E-99F9-6F8A2D8E6CF1}">
      <dsp:nvSpPr>
        <dsp:cNvPr id="0" name=""/>
        <dsp:cNvSpPr/>
      </dsp:nvSpPr>
      <dsp:spPr>
        <a:xfrm>
          <a:off x="1258830" y="2764756"/>
          <a:ext cx="1103362" cy="658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lang="zh-TW" altLang="en-US" sz="3600" kern="1200" dirty="0"/>
        </a:p>
      </dsp:txBody>
      <dsp:txXfrm>
        <a:off x="1258830" y="2764756"/>
        <a:ext cx="1103362" cy="658006"/>
      </dsp:txXfrm>
    </dsp:sp>
    <dsp:sp modelId="{47360385-46CA-4882-BAD0-A43DC286647B}">
      <dsp:nvSpPr>
        <dsp:cNvPr id="0" name=""/>
        <dsp:cNvSpPr/>
      </dsp:nvSpPr>
      <dsp:spPr>
        <a:xfrm rot="5400000">
          <a:off x="5317678" y="565978"/>
          <a:ext cx="526405" cy="643737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Use of judgment and common sense</a:t>
          </a:r>
          <a:endParaRPr lang="zh-TW" altLang="en-US" sz="1800" kern="1200" dirty="0"/>
        </a:p>
      </dsp:txBody>
      <dsp:txXfrm rot="5400000">
        <a:off x="5317678" y="565978"/>
        <a:ext cx="526405" cy="6437376"/>
      </dsp:txXfrm>
    </dsp:sp>
    <dsp:sp modelId="{CBA8A9DC-3C27-47E2-98E7-B009D629276B}">
      <dsp:nvSpPr>
        <dsp:cNvPr id="0" name=""/>
        <dsp:cNvSpPr/>
      </dsp:nvSpPr>
      <dsp:spPr>
        <a:xfrm>
          <a:off x="1258830" y="3455663"/>
          <a:ext cx="1103362" cy="6580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endParaRPr lang="zh-TW" altLang="en-US" sz="3600" kern="1200" dirty="0"/>
        </a:p>
      </dsp:txBody>
      <dsp:txXfrm>
        <a:off x="1258830" y="3455663"/>
        <a:ext cx="1103362" cy="6580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9A6264-7DB8-4010-BE16-1AB524C91D80}">
      <dsp:nvSpPr>
        <dsp:cNvPr id="0" name=""/>
        <dsp:cNvSpPr/>
      </dsp:nvSpPr>
      <dsp:spPr>
        <a:xfrm rot="5400000">
          <a:off x="3884415" y="-1419093"/>
          <a:ext cx="1497067" cy="438912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Issuer</a:t>
          </a:r>
          <a:endParaRPr lang="zh-TW" altLang="en-US" sz="1800" kern="1200" dirty="0"/>
        </a:p>
        <a:p>
          <a:pPr marL="171450" lvl="1" indent="-171450" algn="l" defTabSz="800100">
            <a:lnSpc>
              <a:spcPct val="90000"/>
            </a:lnSpc>
            <a:spcBef>
              <a:spcPct val="0"/>
            </a:spcBef>
            <a:spcAft>
              <a:spcPct val="15000"/>
            </a:spcAft>
            <a:buChar char="••"/>
          </a:pPr>
          <a:r>
            <a:rPr lang="en-US" altLang="zh-TW" sz="1800" kern="1200" dirty="0" smtClean="0"/>
            <a:t>Debtor</a:t>
          </a:r>
          <a:endParaRPr lang="zh-TW" altLang="en-US" sz="1800" kern="1200" dirty="0"/>
        </a:p>
        <a:p>
          <a:pPr marL="171450" lvl="1" indent="-171450" algn="l" defTabSz="800100">
            <a:lnSpc>
              <a:spcPct val="90000"/>
            </a:lnSpc>
            <a:spcBef>
              <a:spcPct val="0"/>
            </a:spcBef>
            <a:spcAft>
              <a:spcPct val="15000"/>
            </a:spcAft>
            <a:buChar char="••"/>
          </a:pPr>
          <a:r>
            <a:rPr lang="en-US" altLang="zh-TW" sz="1800" kern="1200" dirty="0" smtClean="0"/>
            <a:t>Counterparty</a:t>
          </a:r>
          <a:endParaRPr lang="zh-TW" altLang="en-US" sz="1800" kern="1200" dirty="0"/>
        </a:p>
        <a:p>
          <a:pPr marL="171450" lvl="1" indent="-171450" algn="l" defTabSz="800100">
            <a:lnSpc>
              <a:spcPct val="90000"/>
            </a:lnSpc>
            <a:spcBef>
              <a:spcPct val="0"/>
            </a:spcBef>
            <a:spcAft>
              <a:spcPct val="15000"/>
            </a:spcAft>
            <a:buChar char="••"/>
          </a:pPr>
          <a:r>
            <a:rPr lang="en-US" altLang="zh-TW" sz="1800" kern="1200" dirty="0" smtClean="0"/>
            <a:t>Borrower</a:t>
          </a:r>
          <a:endParaRPr lang="zh-TW" altLang="en-US" sz="1800" kern="1200" dirty="0"/>
        </a:p>
        <a:p>
          <a:pPr marL="171450" lvl="1" indent="-171450" algn="l" defTabSz="800100">
            <a:lnSpc>
              <a:spcPct val="90000"/>
            </a:lnSpc>
            <a:spcBef>
              <a:spcPct val="0"/>
            </a:spcBef>
            <a:spcAft>
              <a:spcPct val="15000"/>
            </a:spcAft>
            <a:buChar char="••"/>
          </a:pPr>
          <a:r>
            <a:rPr lang="en-US" altLang="zh-TW" sz="1800" kern="1200" dirty="0" smtClean="0"/>
            <a:t>Policyholder</a:t>
          </a:r>
          <a:endParaRPr lang="zh-TW" altLang="en-US" sz="1800" kern="1200" dirty="0"/>
        </a:p>
      </dsp:txBody>
      <dsp:txXfrm rot="5400000">
        <a:off x="3884415" y="-1419093"/>
        <a:ext cx="1497067" cy="4389120"/>
      </dsp:txXfrm>
    </dsp:sp>
    <dsp:sp modelId="{6B55DE1A-11A0-497D-9EFA-8063A9692B8A}">
      <dsp:nvSpPr>
        <dsp:cNvPr id="0" name=""/>
        <dsp:cNvSpPr/>
      </dsp:nvSpPr>
      <dsp:spPr>
        <a:xfrm>
          <a:off x="0" y="38"/>
          <a:ext cx="2468880" cy="15239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altLang="en-US" sz="2200" kern="1200" dirty="0" smtClean="0"/>
            <a:t>Primary obligors</a:t>
          </a:r>
          <a:endParaRPr lang="zh-TW" altLang="en-US" sz="2200" kern="1200" dirty="0"/>
        </a:p>
      </dsp:txBody>
      <dsp:txXfrm>
        <a:off x="0" y="38"/>
        <a:ext cx="2468880" cy="1523962"/>
      </dsp:txXfrm>
    </dsp:sp>
    <dsp:sp modelId="{8141A16B-0D34-4DB3-B969-7BA750CE8802}">
      <dsp:nvSpPr>
        <dsp:cNvPr id="0" name=""/>
        <dsp:cNvSpPr/>
      </dsp:nvSpPr>
      <dsp:spPr>
        <a:xfrm rot="5400000">
          <a:off x="4053854" y="167620"/>
          <a:ext cx="1219170" cy="4389120"/>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CA" altLang="zh-CN" sz="1800" kern="1200" dirty="0" smtClean="0"/>
            <a:t>guarantor</a:t>
          </a:r>
          <a:endParaRPr lang="zh-TW" altLang="en-US" sz="1800" kern="1200" dirty="0"/>
        </a:p>
        <a:p>
          <a:pPr marL="171450" lvl="1" indent="-171450" algn="l" defTabSz="800100">
            <a:lnSpc>
              <a:spcPct val="90000"/>
            </a:lnSpc>
            <a:spcBef>
              <a:spcPct val="0"/>
            </a:spcBef>
            <a:spcAft>
              <a:spcPct val="15000"/>
            </a:spcAft>
            <a:buChar char="••"/>
          </a:pPr>
          <a:r>
            <a:rPr lang="en-CA" altLang="zh-CN" sz="1800" kern="1200" dirty="0" smtClean="0"/>
            <a:t>reinsurer</a:t>
          </a:r>
          <a:endParaRPr lang="zh-TW" altLang="en-US" sz="1800" kern="1200" dirty="0"/>
        </a:p>
      </dsp:txBody>
      <dsp:txXfrm rot="5400000">
        <a:off x="4053854" y="167620"/>
        <a:ext cx="1219170" cy="4389120"/>
      </dsp:txXfrm>
    </dsp:sp>
    <dsp:sp modelId="{6D0A91AD-C740-4B1D-B88D-8A51683E2DA8}">
      <dsp:nvSpPr>
        <dsp:cNvPr id="0" name=""/>
        <dsp:cNvSpPr/>
      </dsp:nvSpPr>
      <dsp:spPr>
        <a:xfrm>
          <a:off x="0" y="1600199"/>
          <a:ext cx="2468880" cy="15239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CA" altLang="zh-CN" sz="2200" kern="1200" dirty="0" smtClean="0"/>
            <a:t>Secondary obligors </a:t>
          </a:r>
          <a:endParaRPr lang="zh-TW" altLang="en-US" sz="2200" kern="1200" dirty="0"/>
        </a:p>
      </dsp:txBody>
      <dsp:txXfrm>
        <a:off x="0" y="1600199"/>
        <a:ext cx="2468880" cy="15239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E735C5-216F-4E7D-980B-F8C934CFEEAE}">
      <dsp:nvSpPr>
        <dsp:cNvPr id="0" name=""/>
        <dsp:cNvSpPr/>
      </dsp:nvSpPr>
      <dsp:spPr>
        <a:xfrm>
          <a:off x="1962854" y="1234"/>
          <a:ext cx="4227691" cy="7189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l" defTabSz="977900" rtl="0">
            <a:lnSpc>
              <a:spcPct val="90000"/>
            </a:lnSpc>
            <a:spcBef>
              <a:spcPct val="0"/>
            </a:spcBef>
            <a:spcAft>
              <a:spcPct val="35000"/>
            </a:spcAft>
          </a:pPr>
          <a:r>
            <a:rPr lang="en-CA" sz="2200" kern="1200" dirty="0" smtClean="0"/>
            <a:t>Interest rate risk</a:t>
          </a:r>
          <a:endParaRPr lang="zh-TW" sz="2200" kern="1200" dirty="0"/>
        </a:p>
      </dsp:txBody>
      <dsp:txXfrm>
        <a:off x="1962854" y="1234"/>
        <a:ext cx="4227691" cy="718932"/>
      </dsp:txXfrm>
    </dsp:sp>
    <dsp:sp modelId="{49561FF6-EB54-459E-95FF-A7CDD823A688}">
      <dsp:nvSpPr>
        <dsp:cNvPr id="0" name=""/>
        <dsp:cNvSpPr/>
      </dsp:nvSpPr>
      <dsp:spPr>
        <a:xfrm>
          <a:off x="1962854" y="756114"/>
          <a:ext cx="4227691" cy="7189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l" defTabSz="977900" rtl="0">
            <a:lnSpc>
              <a:spcPct val="90000"/>
            </a:lnSpc>
            <a:spcBef>
              <a:spcPct val="0"/>
            </a:spcBef>
            <a:spcAft>
              <a:spcPct val="35000"/>
            </a:spcAft>
          </a:pPr>
          <a:r>
            <a:rPr lang="en-CA" sz="2200" kern="1200" dirty="0" smtClean="0"/>
            <a:t>Credit specific risk</a:t>
          </a:r>
          <a:endParaRPr lang="zh-TW" sz="2200" kern="1200" dirty="0"/>
        </a:p>
      </dsp:txBody>
      <dsp:txXfrm>
        <a:off x="1962854" y="756114"/>
        <a:ext cx="4227691" cy="718932"/>
      </dsp:txXfrm>
    </dsp:sp>
    <dsp:sp modelId="{FF3A3844-3F16-486B-A011-4CEE74B64290}">
      <dsp:nvSpPr>
        <dsp:cNvPr id="0" name=""/>
        <dsp:cNvSpPr/>
      </dsp:nvSpPr>
      <dsp:spPr>
        <a:xfrm>
          <a:off x="1962854" y="1510993"/>
          <a:ext cx="4227691" cy="7189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l" defTabSz="977900" rtl="0">
            <a:lnSpc>
              <a:spcPct val="90000"/>
            </a:lnSpc>
            <a:spcBef>
              <a:spcPct val="0"/>
            </a:spcBef>
            <a:spcAft>
              <a:spcPct val="35000"/>
            </a:spcAft>
          </a:pPr>
          <a:r>
            <a:rPr lang="en-CA" sz="2200" kern="1200" dirty="0" smtClean="0"/>
            <a:t>Foreign exchange rate risk</a:t>
          </a:r>
          <a:endParaRPr lang="zh-TW" sz="2200" kern="1200" dirty="0"/>
        </a:p>
      </dsp:txBody>
      <dsp:txXfrm>
        <a:off x="1962854" y="1510993"/>
        <a:ext cx="4227691" cy="718932"/>
      </dsp:txXfrm>
    </dsp:sp>
    <dsp:sp modelId="{955925C7-7CDA-4F7F-8806-4ABCA638FCD2}">
      <dsp:nvSpPr>
        <dsp:cNvPr id="0" name=""/>
        <dsp:cNvSpPr/>
      </dsp:nvSpPr>
      <dsp:spPr>
        <a:xfrm>
          <a:off x="1962854" y="2265873"/>
          <a:ext cx="4227691" cy="7189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l" defTabSz="977900" rtl="0">
            <a:lnSpc>
              <a:spcPct val="90000"/>
            </a:lnSpc>
            <a:spcBef>
              <a:spcPct val="0"/>
            </a:spcBef>
            <a:spcAft>
              <a:spcPct val="35000"/>
            </a:spcAft>
          </a:pPr>
          <a:r>
            <a:rPr lang="en-CA" sz="2200" kern="1200" dirty="0" smtClean="0"/>
            <a:t>Equity risk</a:t>
          </a:r>
          <a:endParaRPr lang="zh-TW" sz="2200" kern="1200" dirty="0"/>
        </a:p>
      </dsp:txBody>
      <dsp:txXfrm>
        <a:off x="1962854" y="2265873"/>
        <a:ext cx="4227691" cy="718932"/>
      </dsp:txXfrm>
    </dsp:sp>
    <dsp:sp modelId="{A4F37D20-7A83-435B-A85D-F86B9E59F78F}">
      <dsp:nvSpPr>
        <dsp:cNvPr id="0" name=""/>
        <dsp:cNvSpPr/>
      </dsp:nvSpPr>
      <dsp:spPr>
        <a:xfrm>
          <a:off x="1962854" y="3020752"/>
          <a:ext cx="4227691" cy="7189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l" defTabSz="977900" rtl="0">
            <a:lnSpc>
              <a:spcPct val="90000"/>
            </a:lnSpc>
            <a:spcBef>
              <a:spcPct val="0"/>
            </a:spcBef>
            <a:spcAft>
              <a:spcPct val="35000"/>
            </a:spcAft>
          </a:pPr>
          <a:r>
            <a:rPr lang="en-CA" sz="2200" kern="1200" dirty="0" smtClean="0"/>
            <a:t>Commodities risk</a:t>
          </a:r>
          <a:endParaRPr lang="zh-TW" sz="2200" kern="1200" dirty="0"/>
        </a:p>
      </dsp:txBody>
      <dsp:txXfrm>
        <a:off x="1962854" y="3020752"/>
        <a:ext cx="4227691" cy="718932"/>
      </dsp:txXfrm>
    </dsp:sp>
    <dsp:sp modelId="{5F335F71-C081-4467-A474-C89ADE66F590}">
      <dsp:nvSpPr>
        <dsp:cNvPr id="0" name=""/>
        <dsp:cNvSpPr/>
      </dsp:nvSpPr>
      <dsp:spPr>
        <a:xfrm>
          <a:off x="1962854" y="3775632"/>
          <a:ext cx="4227691" cy="71893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l" defTabSz="977900" rtl="0">
            <a:lnSpc>
              <a:spcPct val="90000"/>
            </a:lnSpc>
            <a:spcBef>
              <a:spcPct val="0"/>
            </a:spcBef>
            <a:spcAft>
              <a:spcPct val="35000"/>
            </a:spcAft>
          </a:pPr>
          <a:r>
            <a:rPr lang="en-CA" sz="2200" kern="1200" dirty="0" smtClean="0"/>
            <a:t>Market liquidity risk</a:t>
          </a:r>
          <a:endParaRPr lang="en-US" sz="2200" kern="1200" dirty="0"/>
        </a:p>
      </dsp:txBody>
      <dsp:txXfrm>
        <a:off x="1962854" y="3775632"/>
        <a:ext cx="4227691" cy="71893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785E481-17F0-4669-8B02-40FAEA3D5868}">
      <dsp:nvSpPr>
        <dsp:cNvPr id="0" name=""/>
        <dsp:cNvSpPr/>
      </dsp:nvSpPr>
      <dsp:spPr>
        <a:xfrm>
          <a:off x="2991594" y="1830772"/>
          <a:ext cx="2481857" cy="295284"/>
        </a:xfrm>
        <a:custGeom>
          <a:avLst/>
          <a:gdLst/>
          <a:ahLst/>
          <a:cxnLst/>
          <a:rect l="0" t="0" r="0" b="0"/>
          <a:pathLst>
            <a:path>
              <a:moveTo>
                <a:pt x="0" y="0"/>
              </a:moveTo>
              <a:lnTo>
                <a:pt x="0" y="201227"/>
              </a:lnTo>
              <a:lnTo>
                <a:pt x="2481857" y="201227"/>
              </a:lnTo>
              <a:lnTo>
                <a:pt x="2481857" y="29528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CDE86-1BF7-4C56-8A64-D2290772B68B}">
      <dsp:nvSpPr>
        <dsp:cNvPr id="0" name=""/>
        <dsp:cNvSpPr/>
      </dsp:nvSpPr>
      <dsp:spPr>
        <a:xfrm>
          <a:off x="2991594" y="1830772"/>
          <a:ext cx="1240928" cy="295284"/>
        </a:xfrm>
        <a:custGeom>
          <a:avLst/>
          <a:gdLst/>
          <a:ahLst/>
          <a:cxnLst/>
          <a:rect l="0" t="0" r="0" b="0"/>
          <a:pathLst>
            <a:path>
              <a:moveTo>
                <a:pt x="0" y="0"/>
              </a:moveTo>
              <a:lnTo>
                <a:pt x="0" y="201227"/>
              </a:lnTo>
              <a:lnTo>
                <a:pt x="1240928" y="201227"/>
              </a:lnTo>
              <a:lnTo>
                <a:pt x="1240928" y="29528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88873-E067-493D-80FE-E57F61846141}">
      <dsp:nvSpPr>
        <dsp:cNvPr id="0" name=""/>
        <dsp:cNvSpPr/>
      </dsp:nvSpPr>
      <dsp:spPr>
        <a:xfrm>
          <a:off x="2945874" y="1830772"/>
          <a:ext cx="91440" cy="295284"/>
        </a:xfrm>
        <a:custGeom>
          <a:avLst/>
          <a:gdLst/>
          <a:ahLst/>
          <a:cxnLst/>
          <a:rect l="0" t="0" r="0" b="0"/>
          <a:pathLst>
            <a:path>
              <a:moveTo>
                <a:pt x="45720" y="0"/>
              </a:moveTo>
              <a:lnTo>
                <a:pt x="45720" y="29528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65ADE0-E3AD-4CCD-B44F-08014D614A52}">
      <dsp:nvSpPr>
        <dsp:cNvPr id="0" name=""/>
        <dsp:cNvSpPr/>
      </dsp:nvSpPr>
      <dsp:spPr>
        <a:xfrm>
          <a:off x="1750665" y="1830772"/>
          <a:ext cx="1240928" cy="295284"/>
        </a:xfrm>
        <a:custGeom>
          <a:avLst/>
          <a:gdLst/>
          <a:ahLst/>
          <a:cxnLst/>
          <a:rect l="0" t="0" r="0" b="0"/>
          <a:pathLst>
            <a:path>
              <a:moveTo>
                <a:pt x="1240928" y="0"/>
              </a:moveTo>
              <a:lnTo>
                <a:pt x="1240928" y="201227"/>
              </a:lnTo>
              <a:lnTo>
                <a:pt x="0" y="201227"/>
              </a:lnTo>
              <a:lnTo>
                <a:pt x="0" y="29528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46053-E3B2-4FF4-8072-31699AA90605}">
      <dsp:nvSpPr>
        <dsp:cNvPr id="0" name=""/>
        <dsp:cNvSpPr/>
      </dsp:nvSpPr>
      <dsp:spPr>
        <a:xfrm>
          <a:off x="509736" y="1830772"/>
          <a:ext cx="2481857" cy="295284"/>
        </a:xfrm>
        <a:custGeom>
          <a:avLst/>
          <a:gdLst/>
          <a:ahLst/>
          <a:cxnLst/>
          <a:rect l="0" t="0" r="0" b="0"/>
          <a:pathLst>
            <a:path>
              <a:moveTo>
                <a:pt x="2481857" y="0"/>
              </a:moveTo>
              <a:lnTo>
                <a:pt x="2481857" y="201227"/>
              </a:lnTo>
              <a:lnTo>
                <a:pt x="0" y="201227"/>
              </a:lnTo>
              <a:lnTo>
                <a:pt x="0" y="29528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C5A7BA-F0B6-4CE2-ABB7-B7100713DB1B}">
      <dsp:nvSpPr>
        <dsp:cNvPr id="0" name=""/>
        <dsp:cNvSpPr/>
      </dsp:nvSpPr>
      <dsp:spPr>
        <a:xfrm>
          <a:off x="2279575" y="1186053"/>
          <a:ext cx="1424036" cy="644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3A962B-B3A2-4261-A75D-EF0FB6E431F4}">
      <dsp:nvSpPr>
        <dsp:cNvPr id="0" name=""/>
        <dsp:cNvSpPr/>
      </dsp:nvSpPr>
      <dsp:spPr>
        <a:xfrm>
          <a:off x="2392387" y="1293224"/>
          <a:ext cx="1424036" cy="6447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TW" sz="1300" kern="1200" dirty="0" smtClean="0"/>
            <a:t>Financial Derivatives</a:t>
          </a:r>
          <a:endParaRPr lang="zh-TW" altLang="en-US" sz="1300" kern="1200" dirty="0"/>
        </a:p>
      </dsp:txBody>
      <dsp:txXfrm>
        <a:off x="2392387" y="1293224"/>
        <a:ext cx="1424036" cy="644718"/>
      </dsp:txXfrm>
    </dsp:sp>
    <dsp:sp modelId="{C372A438-3683-4035-80F9-C8FDB1260D10}">
      <dsp:nvSpPr>
        <dsp:cNvPr id="0" name=""/>
        <dsp:cNvSpPr/>
      </dsp:nvSpPr>
      <dsp:spPr>
        <a:xfrm>
          <a:off x="2083" y="2126056"/>
          <a:ext cx="1015305" cy="644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113E7-9010-4420-8C2A-CE9C159F0CC9}">
      <dsp:nvSpPr>
        <dsp:cNvPr id="0" name=""/>
        <dsp:cNvSpPr/>
      </dsp:nvSpPr>
      <dsp:spPr>
        <a:xfrm>
          <a:off x="114895" y="2233227"/>
          <a:ext cx="1015305" cy="6447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TW" sz="1300" kern="1200" dirty="0" smtClean="0"/>
            <a:t>Forwards and Futures</a:t>
          </a:r>
          <a:endParaRPr lang="zh-TW" altLang="en-US" sz="1300" kern="1200" dirty="0"/>
        </a:p>
      </dsp:txBody>
      <dsp:txXfrm>
        <a:off x="114895" y="2233227"/>
        <a:ext cx="1015305" cy="644718"/>
      </dsp:txXfrm>
    </dsp:sp>
    <dsp:sp modelId="{46668B4D-97AA-4FEB-9133-A65EEB9453ED}">
      <dsp:nvSpPr>
        <dsp:cNvPr id="0" name=""/>
        <dsp:cNvSpPr/>
      </dsp:nvSpPr>
      <dsp:spPr>
        <a:xfrm>
          <a:off x="1243012" y="2126056"/>
          <a:ext cx="1015305" cy="644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4ABD0-214B-4C26-87D6-8759774928E7}">
      <dsp:nvSpPr>
        <dsp:cNvPr id="0" name=""/>
        <dsp:cNvSpPr/>
      </dsp:nvSpPr>
      <dsp:spPr>
        <a:xfrm>
          <a:off x="1355824" y="2233227"/>
          <a:ext cx="1015305" cy="6447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TW" sz="1300" kern="1200" dirty="0" smtClean="0"/>
            <a:t>Swaps</a:t>
          </a:r>
          <a:endParaRPr lang="zh-TW" altLang="en-US" sz="1300" kern="1200" dirty="0"/>
        </a:p>
      </dsp:txBody>
      <dsp:txXfrm>
        <a:off x="1355824" y="2233227"/>
        <a:ext cx="1015305" cy="644718"/>
      </dsp:txXfrm>
    </dsp:sp>
    <dsp:sp modelId="{913502E9-634E-4E80-BBC8-C7849BE4916F}">
      <dsp:nvSpPr>
        <dsp:cNvPr id="0" name=""/>
        <dsp:cNvSpPr/>
      </dsp:nvSpPr>
      <dsp:spPr>
        <a:xfrm>
          <a:off x="2483941" y="2126056"/>
          <a:ext cx="1015305" cy="644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525B80-43E8-4F20-B68C-4CF533F0EFA4}">
      <dsp:nvSpPr>
        <dsp:cNvPr id="0" name=""/>
        <dsp:cNvSpPr/>
      </dsp:nvSpPr>
      <dsp:spPr>
        <a:xfrm>
          <a:off x="2596753" y="2233227"/>
          <a:ext cx="1015305" cy="6447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TW" sz="1300" kern="1200" dirty="0" smtClean="0"/>
            <a:t>Option</a:t>
          </a:r>
          <a:endParaRPr lang="zh-TW" altLang="en-US" sz="1300" kern="1200" dirty="0"/>
        </a:p>
      </dsp:txBody>
      <dsp:txXfrm>
        <a:off x="2596753" y="2233227"/>
        <a:ext cx="1015305" cy="644718"/>
      </dsp:txXfrm>
    </dsp:sp>
    <dsp:sp modelId="{5ACEEDBB-8FC6-41E9-BE36-C22D0032C6BF}">
      <dsp:nvSpPr>
        <dsp:cNvPr id="0" name=""/>
        <dsp:cNvSpPr/>
      </dsp:nvSpPr>
      <dsp:spPr>
        <a:xfrm>
          <a:off x="3724870" y="2126056"/>
          <a:ext cx="1015305" cy="644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600E29-0882-4D7E-B413-06E30FC78EF7}">
      <dsp:nvSpPr>
        <dsp:cNvPr id="0" name=""/>
        <dsp:cNvSpPr/>
      </dsp:nvSpPr>
      <dsp:spPr>
        <a:xfrm>
          <a:off x="3837682" y="2233227"/>
          <a:ext cx="1015305" cy="6447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TW" sz="1300" kern="1200" dirty="0" smtClean="0"/>
            <a:t>Credit Derivatives</a:t>
          </a:r>
          <a:endParaRPr lang="zh-TW" altLang="en-US" sz="1300" kern="1200" dirty="0"/>
        </a:p>
      </dsp:txBody>
      <dsp:txXfrm>
        <a:off x="3837682" y="2233227"/>
        <a:ext cx="1015305" cy="644718"/>
      </dsp:txXfrm>
    </dsp:sp>
    <dsp:sp modelId="{B66FAA4F-E735-474A-AF87-A86D2502279B}">
      <dsp:nvSpPr>
        <dsp:cNvPr id="0" name=""/>
        <dsp:cNvSpPr/>
      </dsp:nvSpPr>
      <dsp:spPr>
        <a:xfrm>
          <a:off x="4965799" y="2126056"/>
          <a:ext cx="1015305" cy="6447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4CAA8-9BF0-4230-A687-4B8895199CD4}">
      <dsp:nvSpPr>
        <dsp:cNvPr id="0" name=""/>
        <dsp:cNvSpPr/>
      </dsp:nvSpPr>
      <dsp:spPr>
        <a:xfrm>
          <a:off x="5078610" y="2233227"/>
          <a:ext cx="1015305" cy="64471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TW" sz="1300" kern="1200" dirty="0" smtClean="0"/>
            <a:t>Other Derivatives Products</a:t>
          </a:r>
          <a:endParaRPr lang="zh-TW" altLang="en-US" sz="1300" kern="1200" dirty="0"/>
        </a:p>
      </dsp:txBody>
      <dsp:txXfrm>
        <a:off x="5078610" y="2233227"/>
        <a:ext cx="1015305" cy="64471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DE19D7-30F6-422D-9AFF-E1D550BBBA4C}">
      <dsp:nvSpPr>
        <dsp:cNvPr id="0" name=""/>
        <dsp:cNvSpPr/>
      </dsp:nvSpPr>
      <dsp:spPr>
        <a:xfrm>
          <a:off x="0" y="338258"/>
          <a:ext cx="1756780" cy="562857"/>
        </a:xfrm>
        <a:prstGeom prst="rect">
          <a:avLst/>
        </a:prstGeom>
        <a:solidFill>
          <a:schemeClr val="accent4">
            <a:hueOff val="0"/>
            <a:satOff val="0"/>
            <a:lumOff val="0"/>
            <a:alphaOff val="0"/>
          </a:schemeClr>
        </a:solidFill>
        <a:ln w="10000" cap="flat" cmpd="sng" algn="ctr">
          <a:solidFill>
            <a:schemeClr val="accent4">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Interest rate Risk</a:t>
          </a:r>
          <a:endParaRPr lang="en-US" sz="1700" b="1" kern="1200" dirty="0"/>
        </a:p>
      </dsp:txBody>
      <dsp:txXfrm>
        <a:off x="0" y="338258"/>
        <a:ext cx="1756780" cy="562857"/>
      </dsp:txXfrm>
    </dsp:sp>
    <dsp:sp modelId="{6704B172-43F7-461A-A0A0-3BB60F856B43}">
      <dsp:nvSpPr>
        <dsp:cNvPr id="0" name=""/>
        <dsp:cNvSpPr/>
      </dsp:nvSpPr>
      <dsp:spPr>
        <a:xfrm>
          <a:off x="2921" y="1151215"/>
          <a:ext cx="1756780" cy="1918026"/>
        </a:xfrm>
        <a:prstGeom prst="rect">
          <a:avLst/>
        </a:prstGeom>
        <a:solidFill>
          <a:schemeClr val="accent4">
            <a:tint val="40000"/>
            <a:alpha val="90000"/>
            <a:hueOff val="0"/>
            <a:satOff val="0"/>
            <a:lumOff val="0"/>
            <a:alphaOff val="0"/>
          </a:schemeClr>
        </a:solidFill>
        <a:ln w="10000" cap="flat" cmpd="sng" algn="ctr">
          <a:solidFill>
            <a:schemeClr val="accent4">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solidFill>
                <a:schemeClr val="tx1">
                  <a:lumMod val="65000"/>
                  <a:lumOff val="35000"/>
                </a:schemeClr>
              </a:solidFill>
            </a:rPr>
            <a:t>Interest rate swap</a:t>
          </a:r>
          <a:endParaRPr lang="en-US" sz="1700" b="1" kern="1200" dirty="0">
            <a:solidFill>
              <a:schemeClr val="tx1">
                <a:lumMod val="65000"/>
                <a:lumOff val="35000"/>
              </a:schemeClr>
            </a:solidFill>
          </a:endParaRPr>
        </a:p>
        <a:p>
          <a:pPr marL="171450" lvl="1" indent="-171450" algn="l" defTabSz="755650">
            <a:lnSpc>
              <a:spcPct val="90000"/>
            </a:lnSpc>
            <a:spcBef>
              <a:spcPct val="0"/>
            </a:spcBef>
            <a:spcAft>
              <a:spcPct val="15000"/>
            </a:spcAft>
            <a:buChar char="••"/>
          </a:pPr>
          <a:r>
            <a:rPr lang="en-US" sz="1700" b="1" kern="1200" dirty="0" smtClean="0">
              <a:solidFill>
                <a:schemeClr val="tx1">
                  <a:lumMod val="65000"/>
                  <a:lumOff val="35000"/>
                </a:schemeClr>
              </a:solidFill>
            </a:rPr>
            <a:t>Interest rate option</a:t>
          </a:r>
          <a:endParaRPr lang="en-US" sz="1700" b="1" kern="1200" dirty="0">
            <a:solidFill>
              <a:schemeClr val="tx1">
                <a:lumMod val="65000"/>
                <a:lumOff val="35000"/>
              </a:schemeClr>
            </a:solidFill>
          </a:endParaRPr>
        </a:p>
        <a:p>
          <a:pPr marL="171450" lvl="1" indent="-171450" algn="l" defTabSz="755650">
            <a:lnSpc>
              <a:spcPct val="90000"/>
            </a:lnSpc>
            <a:spcBef>
              <a:spcPct val="0"/>
            </a:spcBef>
            <a:spcAft>
              <a:spcPct val="15000"/>
            </a:spcAft>
            <a:buChar char="••"/>
          </a:pPr>
          <a:r>
            <a:rPr lang="en-US" sz="1700" b="1" kern="1200" dirty="0" smtClean="0">
              <a:solidFill>
                <a:schemeClr val="tx1">
                  <a:lumMod val="65000"/>
                  <a:lumOff val="35000"/>
                </a:schemeClr>
              </a:solidFill>
            </a:rPr>
            <a:t>Interest rate forward/future</a:t>
          </a:r>
          <a:endParaRPr lang="en-US" sz="1700" b="1" kern="1200" dirty="0">
            <a:solidFill>
              <a:schemeClr val="tx1">
                <a:lumMod val="65000"/>
                <a:lumOff val="35000"/>
              </a:schemeClr>
            </a:solidFill>
          </a:endParaRPr>
        </a:p>
      </dsp:txBody>
      <dsp:txXfrm>
        <a:off x="2921" y="1151215"/>
        <a:ext cx="1756780" cy="1918026"/>
      </dsp:txXfrm>
    </dsp:sp>
    <dsp:sp modelId="{D5B802C6-3A3E-4BE9-A281-5B114294F7AB}">
      <dsp:nvSpPr>
        <dsp:cNvPr id="0" name=""/>
        <dsp:cNvSpPr/>
      </dsp:nvSpPr>
      <dsp:spPr>
        <a:xfrm>
          <a:off x="2003332" y="338538"/>
          <a:ext cx="1756780" cy="562857"/>
        </a:xfrm>
        <a:prstGeom prst="rect">
          <a:avLst/>
        </a:prstGeom>
        <a:solidFill>
          <a:schemeClr val="accent4">
            <a:hueOff val="2494993"/>
            <a:satOff val="-13796"/>
            <a:lumOff val="-1176"/>
            <a:alphaOff val="0"/>
          </a:schemeClr>
        </a:solidFill>
        <a:ln w="10000" cap="flat" cmpd="sng" algn="ctr">
          <a:solidFill>
            <a:schemeClr val="accent4">
              <a:hueOff val="2494993"/>
              <a:satOff val="-13796"/>
              <a:lumOff val="-1176"/>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Foreign Exchange risk</a:t>
          </a:r>
          <a:endParaRPr lang="en-US" sz="1700" b="1" kern="1200" dirty="0"/>
        </a:p>
      </dsp:txBody>
      <dsp:txXfrm>
        <a:off x="2003332" y="338538"/>
        <a:ext cx="1756780" cy="562857"/>
      </dsp:txXfrm>
    </dsp:sp>
    <dsp:sp modelId="{196DD2E0-781B-46E9-A1B5-C21B9D3AC76A}">
      <dsp:nvSpPr>
        <dsp:cNvPr id="0" name=""/>
        <dsp:cNvSpPr/>
      </dsp:nvSpPr>
      <dsp:spPr>
        <a:xfrm>
          <a:off x="2005651" y="1138311"/>
          <a:ext cx="1756780" cy="1935231"/>
        </a:xfrm>
        <a:prstGeom prst="rect">
          <a:avLst/>
        </a:prstGeom>
        <a:solidFill>
          <a:schemeClr val="accent4">
            <a:tint val="40000"/>
            <a:alpha val="90000"/>
            <a:hueOff val="2567251"/>
            <a:satOff val="-12173"/>
            <a:lumOff val="-653"/>
            <a:alphaOff val="0"/>
          </a:schemeClr>
        </a:solidFill>
        <a:ln w="10000" cap="flat" cmpd="sng" algn="ctr">
          <a:solidFill>
            <a:schemeClr val="accent4">
              <a:tint val="40000"/>
              <a:alpha val="90000"/>
              <a:hueOff val="2567251"/>
              <a:satOff val="-12173"/>
              <a:lumOff val="-653"/>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1">
                  <a:lumMod val="65000"/>
                  <a:lumOff val="35000"/>
                </a:schemeClr>
              </a:solidFill>
            </a:rPr>
            <a:t>Cross currency swap</a:t>
          </a:r>
          <a:endParaRPr lang="en-US" sz="1600" b="1" kern="1200" dirty="0">
            <a:solidFill>
              <a:schemeClr val="tx1">
                <a:lumMod val="65000"/>
                <a:lumOff val="35000"/>
              </a:schemeClr>
            </a:solidFill>
          </a:endParaRPr>
        </a:p>
        <a:p>
          <a:pPr marL="171450" lvl="1" indent="-171450" algn="l" defTabSz="711200">
            <a:lnSpc>
              <a:spcPct val="90000"/>
            </a:lnSpc>
            <a:spcBef>
              <a:spcPct val="0"/>
            </a:spcBef>
            <a:spcAft>
              <a:spcPct val="15000"/>
            </a:spcAft>
            <a:buChar char="••"/>
          </a:pPr>
          <a:r>
            <a:rPr lang="en-US" sz="1600" b="1" kern="1200" dirty="0" smtClean="0">
              <a:solidFill>
                <a:schemeClr val="tx1">
                  <a:lumMod val="65000"/>
                  <a:lumOff val="35000"/>
                </a:schemeClr>
              </a:solidFill>
            </a:rPr>
            <a:t>Foreign exchange forward and future</a:t>
          </a:r>
          <a:endParaRPr lang="en-US" sz="1600" b="1" kern="1200" dirty="0">
            <a:solidFill>
              <a:schemeClr val="tx1">
                <a:lumMod val="65000"/>
                <a:lumOff val="35000"/>
              </a:schemeClr>
            </a:solidFill>
          </a:endParaRPr>
        </a:p>
        <a:p>
          <a:pPr marL="171450" lvl="1" indent="-171450" algn="l" defTabSz="711200">
            <a:lnSpc>
              <a:spcPct val="90000"/>
            </a:lnSpc>
            <a:spcBef>
              <a:spcPct val="0"/>
            </a:spcBef>
            <a:spcAft>
              <a:spcPct val="15000"/>
            </a:spcAft>
            <a:buChar char="••"/>
          </a:pPr>
          <a:r>
            <a:rPr lang="en-US" sz="1600" b="1" kern="1200" dirty="0" smtClean="0">
              <a:solidFill>
                <a:schemeClr val="tx1">
                  <a:lumMod val="65000"/>
                  <a:lumOff val="35000"/>
                </a:schemeClr>
              </a:solidFill>
            </a:rPr>
            <a:t>Foreign currency option</a:t>
          </a:r>
          <a:endParaRPr lang="en-US" sz="1600" b="1" kern="1200" dirty="0">
            <a:solidFill>
              <a:schemeClr val="tx1">
                <a:lumMod val="65000"/>
                <a:lumOff val="35000"/>
              </a:schemeClr>
            </a:solidFill>
          </a:endParaRPr>
        </a:p>
      </dsp:txBody>
      <dsp:txXfrm>
        <a:off x="2005651" y="1138311"/>
        <a:ext cx="1756780" cy="1935231"/>
      </dsp:txXfrm>
    </dsp:sp>
    <dsp:sp modelId="{53DF8F12-4AD1-4FFF-8009-EF728D0A396D}">
      <dsp:nvSpPr>
        <dsp:cNvPr id="0" name=""/>
        <dsp:cNvSpPr/>
      </dsp:nvSpPr>
      <dsp:spPr>
        <a:xfrm>
          <a:off x="3977830" y="338258"/>
          <a:ext cx="1756780" cy="562857"/>
        </a:xfrm>
        <a:prstGeom prst="rect">
          <a:avLst/>
        </a:prstGeom>
        <a:solidFill>
          <a:schemeClr val="accent4">
            <a:hueOff val="4989986"/>
            <a:satOff val="-27591"/>
            <a:lumOff val="-2353"/>
            <a:alphaOff val="0"/>
          </a:schemeClr>
        </a:solidFill>
        <a:ln w="10000" cap="flat" cmpd="sng" algn="ctr">
          <a:solidFill>
            <a:schemeClr val="accent4">
              <a:hueOff val="4989986"/>
              <a:satOff val="-27591"/>
              <a:lumOff val="-2353"/>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Equity risk</a:t>
          </a:r>
          <a:endParaRPr lang="en-US" sz="1700" b="1" kern="1200" dirty="0"/>
        </a:p>
      </dsp:txBody>
      <dsp:txXfrm>
        <a:off x="3977830" y="338258"/>
        <a:ext cx="1756780" cy="562857"/>
      </dsp:txXfrm>
    </dsp:sp>
    <dsp:sp modelId="{12041350-AAC0-4BBE-B25B-002F9920A9D0}">
      <dsp:nvSpPr>
        <dsp:cNvPr id="0" name=""/>
        <dsp:cNvSpPr/>
      </dsp:nvSpPr>
      <dsp:spPr>
        <a:xfrm>
          <a:off x="4008381" y="1151215"/>
          <a:ext cx="1756780" cy="1918026"/>
        </a:xfrm>
        <a:prstGeom prst="rect">
          <a:avLst/>
        </a:prstGeom>
        <a:solidFill>
          <a:schemeClr val="accent4">
            <a:tint val="40000"/>
            <a:alpha val="90000"/>
            <a:hueOff val="5134502"/>
            <a:satOff val="-24345"/>
            <a:lumOff val="-1306"/>
            <a:alphaOff val="0"/>
          </a:schemeClr>
        </a:solidFill>
        <a:ln w="10000" cap="flat" cmpd="sng" algn="ctr">
          <a:solidFill>
            <a:schemeClr val="accent4">
              <a:tint val="40000"/>
              <a:alpha val="90000"/>
              <a:hueOff val="5134502"/>
              <a:satOff val="-24345"/>
              <a:lumOff val="-1306"/>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solidFill>
                <a:schemeClr val="tx1">
                  <a:lumMod val="65000"/>
                  <a:lumOff val="35000"/>
                </a:schemeClr>
              </a:solidFill>
            </a:rPr>
            <a:t>Equity swap</a:t>
          </a:r>
          <a:endParaRPr lang="en-US" sz="1600" b="1" kern="1200" dirty="0">
            <a:solidFill>
              <a:schemeClr val="tx1">
                <a:lumMod val="65000"/>
                <a:lumOff val="35000"/>
              </a:schemeClr>
            </a:solidFill>
          </a:endParaRPr>
        </a:p>
        <a:p>
          <a:pPr marL="171450" lvl="1" indent="-171450" algn="l" defTabSz="711200">
            <a:lnSpc>
              <a:spcPct val="90000"/>
            </a:lnSpc>
            <a:spcBef>
              <a:spcPct val="0"/>
            </a:spcBef>
            <a:spcAft>
              <a:spcPct val="15000"/>
            </a:spcAft>
            <a:buChar char="••"/>
          </a:pPr>
          <a:r>
            <a:rPr lang="en-US" sz="1600" b="1" kern="1200" dirty="0" smtClean="0">
              <a:solidFill>
                <a:schemeClr val="tx1">
                  <a:lumMod val="65000"/>
                  <a:lumOff val="35000"/>
                </a:schemeClr>
              </a:solidFill>
            </a:rPr>
            <a:t>Index option</a:t>
          </a:r>
          <a:endParaRPr lang="en-US" sz="1600" b="1" kern="1200" dirty="0">
            <a:solidFill>
              <a:schemeClr val="tx1">
                <a:lumMod val="65000"/>
                <a:lumOff val="35000"/>
              </a:schemeClr>
            </a:solidFill>
          </a:endParaRPr>
        </a:p>
        <a:p>
          <a:pPr marL="171450" lvl="1" indent="-171450" algn="l" defTabSz="711200">
            <a:lnSpc>
              <a:spcPct val="90000"/>
            </a:lnSpc>
            <a:spcBef>
              <a:spcPct val="0"/>
            </a:spcBef>
            <a:spcAft>
              <a:spcPct val="15000"/>
            </a:spcAft>
            <a:buChar char="••"/>
          </a:pPr>
          <a:r>
            <a:rPr lang="en-US" sz="1600" b="1" kern="1200" dirty="0" smtClean="0">
              <a:solidFill>
                <a:schemeClr val="tx1">
                  <a:lumMod val="65000"/>
                  <a:lumOff val="35000"/>
                </a:schemeClr>
              </a:solidFill>
            </a:rPr>
            <a:t>Equity option</a:t>
          </a:r>
          <a:endParaRPr lang="en-US" sz="1600" b="1" kern="1200" dirty="0">
            <a:solidFill>
              <a:schemeClr val="tx1">
                <a:lumMod val="65000"/>
                <a:lumOff val="35000"/>
              </a:schemeClr>
            </a:solidFill>
          </a:endParaRPr>
        </a:p>
      </dsp:txBody>
      <dsp:txXfrm>
        <a:off x="4008381" y="1151215"/>
        <a:ext cx="1756780" cy="1918026"/>
      </dsp:txXfrm>
    </dsp:sp>
    <dsp:sp modelId="{32348EB6-4D58-4D60-93D9-3A21BCE078AB}">
      <dsp:nvSpPr>
        <dsp:cNvPr id="0" name=""/>
        <dsp:cNvSpPr/>
      </dsp:nvSpPr>
      <dsp:spPr>
        <a:xfrm>
          <a:off x="6014032" y="338258"/>
          <a:ext cx="1756780" cy="562857"/>
        </a:xfrm>
        <a:prstGeom prst="rect">
          <a:avLst/>
        </a:prstGeom>
        <a:solidFill>
          <a:schemeClr val="accent4">
            <a:hueOff val="7484979"/>
            <a:satOff val="-41387"/>
            <a:lumOff val="-3529"/>
            <a:alphaOff val="0"/>
          </a:schemeClr>
        </a:solidFill>
        <a:ln w="10000" cap="flat" cmpd="sng" algn="ctr">
          <a:solidFill>
            <a:schemeClr val="accent4">
              <a:hueOff val="7484979"/>
              <a:satOff val="-41387"/>
              <a:lumOff val="-3529"/>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Credit Spread Risk</a:t>
          </a:r>
          <a:endParaRPr lang="en-US" sz="1700" b="1" kern="1200" dirty="0"/>
        </a:p>
      </dsp:txBody>
      <dsp:txXfrm>
        <a:off x="6014032" y="338258"/>
        <a:ext cx="1756780" cy="562857"/>
      </dsp:txXfrm>
    </dsp:sp>
    <dsp:sp modelId="{8C1BABB2-F551-4703-BE36-A8BAB8BE32C2}">
      <dsp:nvSpPr>
        <dsp:cNvPr id="0" name=""/>
        <dsp:cNvSpPr/>
      </dsp:nvSpPr>
      <dsp:spPr>
        <a:xfrm>
          <a:off x="6011110" y="1151215"/>
          <a:ext cx="1756780" cy="1918026"/>
        </a:xfrm>
        <a:prstGeom prst="rect">
          <a:avLst/>
        </a:prstGeom>
        <a:solidFill>
          <a:schemeClr val="accent4">
            <a:tint val="40000"/>
            <a:alpha val="90000"/>
            <a:hueOff val="7701753"/>
            <a:satOff val="-36518"/>
            <a:lumOff val="-1959"/>
            <a:alphaOff val="0"/>
          </a:schemeClr>
        </a:solidFill>
        <a:ln w="10000" cap="flat" cmpd="sng" algn="ctr">
          <a:solidFill>
            <a:schemeClr val="accent4">
              <a:tint val="40000"/>
              <a:alpha val="90000"/>
              <a:hueOff val="7701753"/>
              <a:satOff val="-36518"/>
              <a:lumOff val="-1959"/>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smtClean="0">
              <a:solidFill>
                <a:schemeClr val="tx1">
                  <a:lumMod val="65000"/>
                  <a:lumOff val="35000"/>
                </a:schemeClr>
              </a:solidFill>
            </a:rPr>
            <a:t>Credit default swap</a:t>
          </a:r>
          <a:endParaRPr lang="en-US" sz="1700" b="1" kern="1200" dirty="0">
            <a:solidFill>
              <a:schemeClr val="tx1">
                <a:lumMod val="65000"/>
                <a:lumOff val="35000"/>
              </a:schemeClr>
            </a:solidFill>
          </a:endParaRPr>
        </a:p>
      </dsp:txBody>
      <dsp:txXfrm>
        <a:off x="6011110" y="1151215"/>
        <a:ext cx="1756780" cy="19180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en-CA" altLang="zh-TW"/>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C8109A2A-9768-45A6-9AB2-A86538A1B7C4}" type="datetimeFigureOut">
              <a:rPr lang="en-CA" altLang="zh-TW"/>
              <a:pPr>
                <a:defRPr/>
              </a:pPr>
              <a:t>14/11/2011</a:t>
            </a:fld>
            <a:endParaRPr lang="en-CA" altLang="zh-TW"/>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endParaRPr lang="en-CA" altLang="zh-C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a:latin typeface="Calibri" pitchFamily="34" charset="0"/>
                <a:ea typeface="新細明體" pitchFamily="18" charset="-120"/>
              </a:defRPr>
            </a:lvl1pPr>
          </a:lstStyle>
          <a:p>
            <a:pPr>
              <a:defRPr/>
            </a:pPr>
            <a:endParaRPr lang="en-CA" altLang="zh-TW"/>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itchFamily="34" charset="0"/>
                <a:ea typeface="新細明體" pitchFamily="18" charset="-120"/>
              </a:defRPr>
            </a:lvl1pPr>
          </a:lstStyle>
          <a:p>
            <a:pPr>
              <a:defRPr/>
            </a:pPr>
            <a:fld id="{79DA868B-0103-4928-A67A-5BB0CB491C2C}" type="slidenum">
              <a:rPr lang="en-CA" altLang="zh-TW"/>
              <a:pPr>
                <a:defRPr/>
              </a:pPr>
              <a:t>‹#›</a:t>
            </a:fld>
            <a:endParaRPr lang="en-CA"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21860" name="Slide Number Placeholder 3"/>
          <p:cNvSpPr>
            <a:spLocks noGrp="1"/>
          </p:cNvSpPr>
          <p:nvPr>
            <p:ph type="sldNum" sz="quarter" idx="5"/>
          </p:nvPr>
        </p:nvSpPr>
        <p:spPr bwMode="auto">
          <a:noFill/>
          <a:ln>
            <a:miter lim="800000"/>
            <a:headEnd/>
            <a:tailEnd/>
          </a:ln>
        </p:spPr>
        <p:txBody>
          <a:bodyPr/>
          <a:lstStyle/>
          <a:p>
            <a:fld id="{7E216159-F70B-451B-91F4-30813C88F6E1}" type="slidenum">
              <a:rPr lang="en-US" altLang="zh-CN" smtClean="0">
                <a:ea typeface="SimSun" pitchFamily="2" charset="-122"/>
              </a:rPr>
              <a:pPr/>
              <a:t>5</a:t>
            </a:fld>
            <a:endParaRPr lang="en-US" altLang="zh-CN" smtClean="0">
              <a:ea typeface="SimSun"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31076" name="Slide Number Placeholder 3"/>
          <p:cNvSpPr>
            <a:spLocks noGrp="1"/>
          </p:cNvSpPr>
          <p:nvPr>
            <p:ph type="sldNum" sz="quarter" idx="5"/>
          </p:nvPr>
        </p:nvSpPr>
        <p:spPr bwMode="auto">
          <a:noFill/>
          <a:ln>
            <a:miter lim="800000"/>
            <a:headEnd/>
            <a:tailEnd/>
          </a:ln>
        </p:spPr>
        <p:txBody>
          <a:bodyPr/>
          <a:lstStyle/>
          <a:p>
            <a:fld id="{EC381CE9-9BF8-4865-A2C4-862D758461B5}" type="slidenum">
              <a:rPr lang="en-US" altLang="zh-CN" smtClean="0">
                <a:ea typeface="SimSun" pitchFamily="2" charset="-122"/>
              </a:rPr>
              <a:pPr/>
              <a:t>26</a:t>
            </a:fld>
            <a:endParaRPr lang="en-US" altLang="zh-CN" smtClean="0">
              <a:ea typeface="SimSun"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32100" name="Slide Number Placeholder 3"/>
          <p:cNvSpPr>
            <a:spLocks noGrp="1"/>
          </p:cNvSpPr>
          <p:nvPr>
            <p:ph type="sldNum" sz="quarter" idx="5"/>
          </p:nvPr>
        </p:nvSpPr>
        <p:spPr bwMode="auto">
          <a:noFill/>
          <a:ln>
            <a:miter lim="800000"/>
            <a:headEnd/>
            <a:tailEnd/>
          </a:ln>
        </p:spPr>
        <p:txBody>
          <a:bodyPr/>
          <a:lstStyle/>
          <a:p>
            <a:fld id="{40DBA773-415E-494C-93A4-1D13F335125E}" type="slidenum">
              <a:rPr lang="en-US" altLang="zh-CN" smtClean="0">
                <a:ea typeface="SimSun" pitchFamily="2" charset="-122"/>
              </a:rPr>
              <a:pPr/>
              <a:t>27</a:t>
            </a:fld>
            <a:endParaRPr lang="en-US" altLang="zh-CN" smtClean="0">
              <a:ea typeface="SimSun"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33124" name="Slide Number Placeholder 3"/>
          <p:cNvSpPr>
            <a:spLocks noGrp="1"/>
          </p:cNvSpPr>
          <p:nvPr>
            <p:ph type="sldNum" sz="quarter" idx="5"/>
          </p:nvPr>
        </p:nvSpPr>
        <p:spPr bwMode="auto">
          <a:noFill/>
          <a:ln>
            <a:miter lim="800000"/>
            <a:headEnd/>
            <a:tailEnd/>
          </a:ln>
        </p:spPr>
        <p:txBody>
          <a:bodyPr/>
          <a:lstStyle/>
          <a:p>
            <a:fld id="{850262B4-C374-4ADE-AE79-15D300DF06B2}" type="slidenum">
              <a:rPr lang="en-US" altLang="zh-CN" smtClean="0">
                <a:ea typeface="SimSun" pitchFamily="2" charset="-122"/>
              </a:rPr>
              <a:pPr/>
              <a:t>30</a:t>
            </a:fld>
            <a:endParaRPr lang="en-US" altLang="zh-CN" smtClean="0">
              <a:ea typeface="SimSun"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pPr eaLnBrk="1" hangingPunct="1">
              <a:spcBef>
                <a:spcPct val="0"/>
              </a:spcBef>
            </a:pPr>
            <a:r>
              <a:rPr lang="en-US" altLang="zh-CN" smtClean="0"/>
              <a:t>4 major interconnected source of risk comes from:</a:t>
            </a:r>
          </a:p>
          <a:p>
            <a:pPr eaLnBrk="1" hangingPunct="1">
              <a:spcBef>
                <a:spcPct val="0"/>
              </a:spcBef>
            </a:pPr>
            <a:r>
              <a:rPr lang="en-US" altLang="zh-CN" smtClean="0"/>
              <a:t>{High}sovereign debt concerns in several countries: </a:t>
            </a:r>
          </a:p>
          <a:p>
            <a:pPr eaLnBrk="1" hangingPunct="1">
              <a:spcBef>
                <a:spcPct val="0"/>
              </a:spcBef>
            </a:pPr>
            <a:r>
              <a:rPr lang="en-US" altLang="zh-CN" smtClean="0"/>
              <a:t>{mid-High} Financial fragility associated with the weak global economic recovery</a:t>
            </a:r>
          </a:p>
          <a:p>
            <a:pPr eaLnBrk="1" hangingPunct="1">
              <a:spcBef>
                <a:spcPct val="0"/>
              </a:spcBef>
            </a:pPr>
            <a:r>
              <a:rPr lang="en-US" altLang="zh-CN" smtClean="0"/>
              <a:t>{Higher} Global imbalances has risen in the 4th quarter of 2010</a:t>
            </a:r>
          </a:p>
          <a:p>
            <a:pPr eaLnBrk="1" hangingPunct="1">
              <a:spcBef>
                <a:spcPct val="0"/>
              </a:spcBef>
            </a:pPr>
            <a:r>
              <a:rPr lang="en-US" altLang="zh-CN" smtClean="0"/>
              <a:t>{High}Main domestic risk is the rising financial position of Canadian households, which in turn is weak against adverse events</a:t>
            </a:r>
          </a:p>
          <a:p>
            <a:pPr eaLnBrk="1" hangingPunct="1">
              <a:spcBef>
                <a:spcPct val="0"/>
              </a:spcBef>
            </a:pPr>
            <a:r>
              <a:rPr lang="en-US" altLang="zh-CN" smtClean="0"/>
              <a:t>{Moderate}Potential for risk-taking behavior due to the low interest rates in major advanced economies</a:t>
            </a:r>
            <a:endParaRPr lang="zh-CN" altLang="en-US" smtClean="0"/>
          </a:p>
          <a:p>
            <a:pPr eaLnBrk="1" hangingPunct="1">
              <a:spcBef>
                <a:spcPct val="0"/>
              </a:spcBef>
            </a:pPr>
            <a:endParaRPr lang="zh-CN" altLang="en-US" smtClean="0"/>
          </a:p>
        </p:txBody>
      </p:sp>
      <p:sp>
        <p:nvSpPr>
          <p:cNvPr id="134148" name="Slide Number Placeholder 3"/>
          <p:cNvSpPr>
            <a:spLocks noGrp="1"/>
          </p:cNvSpPr>
          <p:nvPr>
            <p:ph type="sldNum" sz="quarter" idx="5"/>
          </p:nvPr>
        </p:nvSpPr>
        <p:spPr bwMode="auto">
          <a:noFill/>
          <a:ln>
            <a:miter lim="800000"/>
            <a:headEnd/>
            <a:tailEnd/>
          </a:ln>
        </p:spPr>
        <p:txBody>
          <a:bodyPr/>
          <a:lstStyle/>
          <a:p>
            <a:fld id="{318A0C6A-F414-4993-8664-D06B1BA792A1}" type="slidenum">
              <a:rPr lang="zh-CN" altLang="en-US" smtClean="0">
                <a:ea typeface="SimSun" pitchFamily="2" charset="-122"/>
              </a:rPr>
              <a:pPr/>
              <a:t>32</a:t>
            </a:fld>
            <a:endParaRPr lang="zh-CN" altLang="en-US" smtClean="0">
              <a:ea typeface="SimSun"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a:lstStyle/>
          <a:p>
            <a:pPr eaLnBrk="1" hangingPunct="1">
              <a:spcBef>
                <a:spcPct val="0"/>
              </a:spcBef>
            </a:pPr>
            <a:r>
              <a:rPr lang="en-US" altLang="zh-CN" smtClean="0"/>
              <a:t>"Such large imbalances cannot persist indefinitely; the more they grow, the greater the magnitude of the future adjustment required to resolve them.”</a:t>
            </a:r>
            <a:endParaRPr lang="zh-CN" altLang="en-US" smtClean="0"/>
          </a:p>
          <a:p>
            <a:pPr eaLnBrk="1" hangingPunct="1">
              <a:spcBef>
                <a:spcPct val="0"/>
              </a:spcBef>
            </a:pPr>
            <a:endParaRPr lang="zh-CN" altLang="en-US" smtClean="0"/>
          </a:p>
        </p:txBody>
      </p:sp>
      <p:sp>
        <p:nvSpPr>
          <p:cNvPr id="135172" name="Slide Number Placeholder 3"/>
          <p:cNvSpPr>
            <a:spLocks noGrp="1"/>
          </p:cNvSpPr>
          <p:nvPr>
            <p:ph type="sldNum" sz="quarter" idx="5"/>
          </p:nvPr>
        </p:nvSpPr>
        <p:spPr bwMode="auto">
          <a:noFill/>
          <a:ln>
            <a:miter lim="800000"/>
            <a:headEnd/>
            <a:tailEnd/>
          </a:ln>
        </p:spPr>
        <p:txBody>
          <a:bodyPr/>
          <a:lstStyle/>
          <a:p>
            <a:fld id="{C08FA897-42E8-458C-8DC8-13DA1AA3E518}" type="slidenum">
              <a:rPr lang="zh-CN" altLang="en-US" smtClean="0">
                <a:ea typeface="SimSun" pitchFamily="2" charset="-122"/>
              </a:rPr>
              <a:pPr/>
              <a:t>36</a:t>
            </a:fld>
            <a:endParaRPr lang="zh-CN" altLang="en-US" smtClean="0">
              <a:ea typeface="SimSun"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a:lstStyle/>
          <a:p>
            <a:pPr eaLnBrk="1" hangingPunct="1">
              <a:spcBef>
                <a:spcPct val="0"/>
              </a:spcBef>
            </a:pPr>
            <a:r>
              <a:rPr lang="en-US" altLang="zh-CN" smtClean="0"/>
              <a:t>"Such large imbalances cannot persist indefinitely; the more they grow, the greater the magnitude of the future adjustment required to resolve them.”</a:t>
            </a:r>
            <a:endParaRPr lang="zh-CN" altLang="en-US" smtClean="0"/>
          </a:p>
          <a:p>
            <a:pPr eaLnBrk="1" hangingPunct="1">
              <a:spcBef>
                <a:spcPct val="0"/>
              </a:spcBef>
            </a:pPr>
            <a:endParaRPr lang="zh-CN" altLang="en-US" smtClean="0"/>
          </a:p>
        </p:txBody>
      </p:sp>
      <p:sp>
        <p:nvSpPr>
          <p:cNvPr id="136196" name="Slide Number Placeholder 3"/>
          <p:cNvSpPr>
            <a:spLocks noGrp="1"/>
          </p:cNvSpPr>
          <p:nvPr>
            <p:ph type="sldNum" sz="quarter" idx="5"/>
          </p:nvPr>
        </p:nvSpPr>
        <p:spPr bwMode="auto">
          <a:noFill/>
          <a:ln>
            <a:miter lim="800000"/>
            <a:headEnd/>
            <a:tailEnd/>
          </a:ln>
        </p:spPr>
        <p:txBody>
          <a:bodyPr/>
          <a:lstStyle/>
          <a:p>
            <a:fld id="{C9DD37BB-75EA-4861-AF17-89FB43152830}" type="slidenum">
              <a:rPr lang="zh-CN" altLang="en-US" smtClean="0">
                <a:ea typeface="SimSun" pitchFamily="2" charset="-122"/>
              </a:rPr>
              <a:pPr/>
              <a:t>37</a:t>
            </a:fld>
            <a:endParaRPr lang="zh-CN" altLang="en-US" smtClean="0">
              <a:ea typeface="SimSun"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a:lstStyle/>
          <a:p>
            <a:pPr eaLnBrk="1" hangingPunct="1">
              <a:spcBef>
                <a:spcPct val="0"/>
              </a:spcBef>
            </a:pPr>
            <a:r>
              <a:rPr lang="en-US" altLang="zh-CN" smtClean="0"/>
              <a:t>Experience suggests that a long period of very low interest rates may be associated with excessive credit creation and undue risk-taking as investors seek higher returns, leading to the underpricing of risk and unsustainable increases in asset prices</a:t>
            </a:r>
            <a:endParaRPr lang="zh-CN" altLang="zh-CN" smtClean="0"/>
          </a:p>
          <a:p>
            <a:pPr eaLnBrk="1" hangingPunct="1">
              <a:spcBef>
                <a:spcPct val="0"/>
              </a:spcBef>
            </a:pPr>
            <a:r>
              <a:rPr lang="en-US" altLang="zh-CN" smtClean="0"/>
              <a:t> </a:t>
            </a:r>
            <a:endParaRPr lang="zh-CN" altLang="zh-CN" smtClean="0"/>
          </a:p>
          <a:p>
            <a:pPr eaLnBrk="1" hangingPunct="1">
              <a:spcBef>
                <a:spcPct val="0"/>
              </a:spcBef>
            </a:pPr>
            <a:r>
              <a:rPr lang="en-US" altLang="zh-CN" smtClean="0"/>
              <a:t>The influence of sustained low interest rates in major advanced economies on risk-taking behaviour is a powerful dynamic that bears watching. While the Bank judges that the risk of this environment jeopardizing financial stability in Canada in the near term is moderate, careful monitoring of risk-taking is essential so that any</a:t>
            </a:r>
            <a:r>
              <a:rPr lang="en-CA" altLang="zh-CN" smtClean="0"/>
              <a:t> </a:t>
            </a:r>
            <a:r>
              <a:rPr lang="en-US" altLang="zh-CN" smtClean="0"/>
              <a:t>resulting buildup of financial imbalances can be identified early.</a:t>
            </a:r>
            <a:endParaRPr lang="zh-CN" altLang="zh-CN" smtClean="0"/>
          </a:p>
          <a:p>
            <a:pPr eaLnBrk="1" hangingPunct="1">
              <a:spcBef>
                <a:spcPct val="0"/>
              </a:spcBef>
            </a:pPr>
            <a:endParaRPr lang="zh-CN" altLang="en-US" smtClean="0"/>
          </a:p>
        </p:txBody>
      </p:sp>
      <p:sp>
        <p:nvSpPr>
          <p:cNvPr id="137220" name="Slide Number Placeholder 3"/>
          <p:cNvSpPr>
            <a:spLocks noGrp="1"/>
          </p:cNvSpPr>
          <p:nvPr>
            <p:ph type="sldNum" sz="quarter" idx="5"/>
          </p:nvPr>
        </p:nvSpPr>
        <p:spPr bwMode="auto">
          <a:noFill/>
          <a:ln>
            <a:miter lim="800000"/>
            <a:headEnd/>
            <a:tailEnd/>
          </a:ln>
        </p:spPr>
        <p:txBody>
          <a:bodyPr/>
          <a:lstStyle/>
          <a:p>
            <a:fld id="{313D83E8-AD95-4F9B-99E6-D8C58F7D0BD7}" type="slidenum">
              <a:rPr lang="zh-CN" altLang="en-US" smtClean="0">
                <a:ea typeface="SimSun" pitchFamily="2" charset="-122"/>
              </a:rPr>
              <a:pPr/>
              <a:t>38</a:t>
            </a:fld>
            <a:endParaRPr lang="zh-CN" altLang="en-US" smtClean="0">
              <a:ea typeface="SimSun"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pPr eaLnBrk="1" hangingPunct="1">
              <a:spcBef>
                <a:spcPct val="0"/>
              </a:spcBef>
            </a:pPr>
            <a:r>
              <a:rPr lang="en-US" altLang="zh-CN" smtClean="0"/>
              <a:t>The risk is that a shock to economic conditions could be transmitted to the broader financial system through a deterioration in the credit quality of loans to households. This would prompt a tightening of credit conditions that could trigger a mutually reinforcing deterioration of real activity and financial stability.</a:t>
            </a:r>
            <a:endParaRPr lang="zh-CN" altLang="zh-CN" smtClean="0"/>
          </a:p>
          <a:p>
            <a:pPr eaLnBrk="1" hangingPunct="1">
              <a:spcBef>
                <a:spcPct val="0"/>
              </a:spcBef>
            </a:pPr>
            <a:endParaRPr lang="en-US" altLang="zh-CN" smtClean="0"/>
          </a:p>
        </p:txBody>
      </p:sp>
      <p:sp>
        <p:nvSpPr>
          <p:cNvPr id="138244" name="Slide Number Placeholder 3"/>
          <p:cNvSpPr>
            <a:spLocks noGrp="1"/>
          </p:cNvSpPr>
          <p:nvPr>
            <p:ph type="sldNum" sz="quarter" idx="5"/>
          </p:nvPr>
        </p:nvSpPr>
        <p:spPr bwMode="auto">
          <a:noFill/>
          <a:ln>
            <a:miter lim="800000"/>
            <a:headEnd/>
            <a:tailEnd/>
          </a:ln>
        </p:spPr>
        <p:txBody>
          <a:bodyPr/>
          <a:lstStyle/>
          <a:p>
            <a:fld id="{B9B6F88D-DD4D-4A32-9EDA-E6F56B41DD7D}" type="slidenum">
              <a:rPr lang="zh-CN" altLang="en-US" smtClean="0">
                <a:ea typeface="SimSun" pitchFamily="2" charset="-122"/>
              </a:rPr>
              <a:pPr/>
              <a:t>39</a:t>
            </a:fld>
            <a:endParaRPr lang="zh-CN" altLang="en-US" smtClean="0">
              <a:ea typeface="SimSun"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a:lstStyle/>
          <a:p>
            <a:pPr eaLnBrk="1" hangingPunct="1">
              <a:spcBef>
                <a:spcPct val="0"/>
              </a:spcBef>
            </a:pPr>
            <a:r>
              <a:rPr lang="en-US" altLang="zh-CN" smtClean="0"/>
              <a:t>The continuous growing excess capital shows that canadian banks are keen to provide a cushion to help them through the recovery</a:t>
            </a:r>
            <a:endParaRPr lang="zh-CN" altLang="en-US" smtClean="0"/>
          </a:p>
        </p:txBody>
      </p:sp>
      <p:sp>
        <p:nvSpPr>
          <p:cNvPr id="139268" name="Slide Number Placeholder 3"/>
          <p:cNvSpPr>
            <a:spLocks noGrp="1"/>
          </p:cNvSpPr>
          <p:nvPr>
            <p:ph type="sldNum" sz="quarter" idx="5"/>
          </p:nvPr>
        </p:nvSpPr>
        <p:spPr bwMode="auto">
          <a:noFill/>
          <a:ln>
            <a:miter lim="800000"/>
            <a:headEnd/>
            <a:tailEnd/>
          </a:ln>
        </p:spPr>
        <p:txBody>
          <a:bodyPr/>
          <a:lstStyle/>
          <a:p>
            <a:fld id="{CF6D68A6-BF47-4056-AD87-38F738C06989}" type="slidenum">
              <a:rPr lang="zh-CN" altLang="en-US" smtClean="0">
                <a:ea typeface="SimSun" pitchFamily="2" charset="-122"/>
              </a:rPr>
              <a:pPr/>
              <a:t>42</a:t>
            </a:fld>
            <a:endParaRPr lang="zh-CN" altLang="en-US" smtClean="0">
              <a:ea typeface="SimSun"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a:lstStyle/>
          <a:p>
            <a:pPr eaLnBrk="1" hangingPunct="1">
              <a:spcBef>
                <a:spcPct val="0"/>
              </a:spcBef>
            </a:pPr>
            <a:r>
              <a:rPr lang="en-US" altLang="zh-CN" smtClean="0"/>
              <a:t>Our overall risk governance structure shown below illustrates the</a:t>
            </a:r>
          </a:p>
          <a:p>
            <a:pPr eaLnBrk="1" hangingPunct="1">
              <a:spcBef>
                <a:spcPct val="0"/>
              </a:spcBef>
            </a:pPr>
            <a:r>
              <a:rPr lang="en-US" altLang="zh-CN" smtClean="0"/>
              <a:t>roles and responsibilities of the various stakeholders in our enterprise</a:t>
            </a:r>
          </a:p>
          <a:p>
            <a:pPr eaLnBrk="1" hangingPunct="1">
              <a:spcBef>
                <a:spcPct val="0"/>
              </a:spcBef>
            </a:pPr>
            <a:r>
              <a:rPr lang="en-US" altLang="zh-CN" smtClean="0"/>
              <a:t>risk management program. Our risk governance structure is</a:t>
            </a:r>
          </a:p>
          <a:p>
            <a:pPr eaLnBrk="1" hangingPunct="1">
              <a:spcBef>
                <a:spcPct val="0"/>
              </a:spcBef>
            </a:pPr>
            <a:r>
              <a:rPr lang="en-US" altLang="zh-CN" smtClean="0"/>
              <a:t>reviewed regularly against best practices as set out in industry and</a:t>
            </a:r>
          </a:p>
          <a:p>
            <a:pPr eaLnBrk="1" hangingPunct="1">
              <a:spcBef>
                <a:spcPct val="0"/>
              </a:spcBef>
            </a:pPr>
            <a:r>
              <a:rPr lang="en-US" altLang="zh-CN" smtClean="0"/>
              <a:t>regulatory guidance.</a:t>
            </a:r>
          </a:p>
          <a:p>
            <a:pPr eaLnBrk="1" hangingPunct="1">
              <a:spcBef>
                <a:spcPct val="0"/>
              </a:spcBef>
            </a:pPr>
            <a:endParaRPr lang="en-US" altLang="zh-CN" smtClean="0"/>
          </a:p>
          <a:p>
            <a:pPr eaLnBrk="1" hangingPunct="1">
              <a:spcBef>
                <a:spcPct val="0"/>
              </a:spcBef>
            </a:pPr>
            <a:r>
              <a:rPr lang="en-US" altLang="zh-CN" smtClean="0"/>
              <a:t>The Board of Directors provides oversight and carries out its risk</a:t>
            </a:r>
          </a:p>
          <a:p>
            <a:pPr eaLnBrk="1" hangingPunct="1">
              <a:spcBef>
                <a:spcPct val="0"/>
              </a:spcBef>
            </a:pPr>
            <a:r>
              <a:rPr lang="en-US" altLang="zh-CN" smtClean="0"/>
              <a:t>management mandate primarily through its Risk and other Board</a:t>
            </a:r>
          </a:p>
          <a:p>
            <a:pPr eaLnBrk="1" hangingPunct="1">
              <a:spcBef>
                <a:spcPct val="0"/>
              </a:spcBef>
            </a:pPr>
            <a:r>
              <a:rPr lang="en-US" altLang="zh-CN" smtClean="0"/>
              <a:t>Committees, consisting of the Audit Committee, Corporate Governance</a:t>
            </a:r>
          </a:p>
          <a:p>
            <a:pPr eaLnBrk="1" hangingPunct="1">
              <a:spcBef>
                <a:spcPct val="0"/>
              </a:spcBef>
            </a:pPr>
            <a:r>
              <a:rPr lang="en-US" altLang="zh-CN" smtClean="0"/>
              <a:t>and Public Policy Committee (CG&amp;PPC) and Human Resources</a:t>
            </a:r>
          </a:p>
          <a:p>
            <a:pPr eaLnBrk="1" hangingPunct="1">
              <a:spcBef>
                <a:spcPct val="0"/>
              </a:spcBef>
            </a:pPr>
            <a:r>
              <a:rPr lang="en-US" altLang="zh-CN" smtClean="0"/>
              <a:t>Committee. The Group Executive (GE) is responsible for our strategy</a:t>
            </a:r>
          </a:p>
          <a:p>
            <a:pPr eaLnBrk="1" hangingPunct="1">
              <a:spcBef>
                <a:spcPct val="0"/>
              </a:spcBef>
            </a:pPr>
            <a:r>
              <a:rPr lang="en-US" altLang="zh-CN" smtClean="0"/>
              <a:t>and its execution by establishing the “tone at the top”. GE’s risk</a:t>
            </a:r>
          </a:p>
          <a:p>
            <a:pPr eaLnBrk="1" hangingPunct="1">
              <a:spcBef>
                <a:spcPct val="0"/>
              </a:spcBef>
            </a:pPr>
            <a:r>
              <a:rPr lang="en-US" altLang="zh-CN" smtClean="0"/>
              <a:t>oversight role is executed primarily through the mandate of the Group</a:t>
            </a:r>
          </a:p>
          <a:p>
            <a:pPr eaLnBrk="1" hangingPunct="1">
              <a:spcBef>
                <a:spcPct val="0"/>
              </a:spcBef>
            </a:pPr>
            <a:r>
              <a:rPr lang="en-US" altLang="zh-CN" smtClean="0"/>
              <a:t>Risk Committee (GRC). GRC, with the assistance of its supporting Risk</a:t>
            </a:r>
          </a:p>
          <a:p>
            <a:pPr eaLnBrk="1" hangingPunct="1">
              <a:spcBef>
                <a:spcPct val="0"/>
              </a:spcBef>
            </a:pPr>
            <a:r>
              <a:rPr lang="en-US" altLang="zh-CN" smtClean="0"/>
              <a:t>Committees, is the senior management risk committee responsible</a:t>
            </a:r>
          </a:p>
          <a:p>
            <a:pPr eaLnBrk="1" hangingPunct="1">
              <a:spcBef>
                <a:spcPct val="0"/>
              </a:spcBef>
            </a:pPr>
            <a:r>
              <a:rPr lang="en-US" altLang="zh-CN" smtClean="0"/>
              <a:t>for ensuring that our overall risk profile is consistent with strategic</a:t>
            </a:r>
          </a:p>
          <a:p>
            <a:pPr eaLnBrk="1" hangingPunct="1">
              <a:spcBef>
                <a:spcPct val="0"/>
              </a:spcBef>
            </a:pPr>
            <a:r>
              <a:rPr lang="en-US" altLang="zh-CN" smtClean="0"/>
              <a:t>objectives and there are ongoing, appropriate and effective risk</a:t>
            </a:r>
          </a:p>
          <a:p>
            <a:pPr eaLnBrk="1" hangingPunct="1">
              <a:spcBef>
                <a:spcPct val="0"/>
              </a:spcBef>
            </a:pPr>
            <a:r>
              <a:rPr lang="en-US" altLang="zh-CN" smtClean="0"/>
              <a:t>management processes.</a:t>
            </a:r>
            <a:endParaRPr lang="zh-CN" altLang="en-US" smtClean="0"/>
          </a:p>
        </p:txBody>
      </p:sp>
      <p:sp>
        <p:nvSpPr>
          <p:cNvPr id="140292" name="Slide Number Placeholder 3"/>
          <p:cNvSpPr>
            <a:spLocks noGrp="1"/>
          </p:cNvSpPr>
          <p:nvPr>
            <p:ph type="sldNum" sz="quarter" idx="5"/>
          </p:nvPr>
        </p:nvSpPr>
        <p:spPr bwMode="auto">
          <a:noFill/>
          <a:ln>
            <a:miter lim="800000"/>
            <a:headEnd/>
            <a:tailEnd/>
          </a:ln>
        </p:spPr>
        <p:txBody>
          <a:bodyPr/>
          <a:lstStyle/>
          <a:p>
            <a:fld id="{1C5D44E4-841D-4F6D-9980-0F663D17BBF3}" type="slidenum">
              <a:rPr lang="zh-CN" altLang="en-US" smtClean="0">
                <a:ea typeface="SimSun" pitchFamily="2" charset="-122"/>
              </a:rPr>
              <a:pPr/>
              <a:t>47</a:t>
            </a:fld>
            <a:endParaRPr lang="zh-CN" altLang="en-US" smtClean="0">
              <a:ea typeface="SimSun"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22884" name="Slide Number Placeholder 3"/>
          <p:cNvSpPr>
            <a:spLocks noGrp="1"/>
          </p:cNvSpPr>
          <p:nvPr>
            <p:ph type="sldNum" sz="quarter" idx="5"/>
          </p:nvPr>
        </p:nvSpPr>
        <p:spPr bwMode="auto">
          <a:noFill/>
          <a:ln>
            <a:miter lim="800000"/>
            <a:headEnd/>
            <a:tailEnd/>
          </a:ln>
        </p:spPr>
        <p:txBody>
          <a:bodyPr/>
          <a:lstStyle/>
          <a:p>
            <a:fld id="{982DFFC2-F9EE-42BE-AE3F-558A8A73DF31}" type="slidenum">
              <a:rPr lang="en-US" altLang="zh-CN" smtClean="0">
                <a:ea typeface="SimSun" pitchFamily="2" charset="-122"/>
              </a:rPr>
              <a:pPr/>
              <a:t>6</a:t>
            </a:fld>
            <a:endParaRPr lang="en-US" altLang="zh-CN" smtClean="0">
              <a:ea typeface="SimSun"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pPr eaLnBrk="1" hangingPunct="1">
              <a:spcBef>
                <a:spcPct val="0"/>
              </a:spcBef>
            </a:pPr>
            <a:endParaRPr lang="en-US" altLang="zh-TW" smtClean="0"/>
          </a:p>
        </p:txBody>
      </p:sp>
      <p:sp>
        <p:nvSpPr>
          <p:cNvPr id="141316" name="Slide Number Placeholder 3"/>
          <p:cNvSpPr>
            <a:spLocks noGrp="1"/>
          </p:cNvSpPr>
          <p:nvPr>
            <p:ph type="sldNum" sz="quarter" idx="5"/>
          </p:nvPr>
        </p:nvSpPr>
        <p:spPr bwMode="auto">
          <a:noFill/>
          <a:ln>
            <a:miter lim="800000"/>
            <a:headEnd/>
            <a:tailEnd/>
          </a:ln>
        </p:spPr>
        <p:txBody>
          <a:bodyPr/>
          <a:lstStyle/>
          <a:p>
            <a:fld id="{9DA78CC2-1D83-4842-936A-53EEDA96E785}" type="slidenum">
              <a:rPr lang="en-US" altLang="zh-CN" smtClean="0">
                <a:ea typeface="SimSun" pitchFamily="2" charset="-122"/>
              </a:rPr>
              <a:pPr/>
              <a:t>53</a:t>
            </a:fld>
            <a:endParaRPr lang="en-US" altLang="zh-CN" smtClean="0">
              <a:ea typeface="SimSun"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pPr eaLnBrk="1" hangingPunct="1">
              <a:spcBef>
                <a:spcPct val="0"/>
              </a:spcBef>
            </a:pPr>
            <a:endParaRPr lang="en-US" altLang="zh-TW" smtClean="0"/>
          </a:p>
        </p:txBody>
      </p:sp>
      <p:sp>
        <p:nvSpPr>
          <p:cNvPr id="142340" name="Slide Number Placeholder 3"/>
          <p:cNvSpPr>
            <a:spLocks noGrp="1"/>
          </p:cNvSpPr>
          <p:nvPr>
            <p:ph type="sldNum" sz="quarter" idx="5"/>
          </p:nvPr>
        </p:nvSpPr>
        <p:spPr bwMode="auto">
          <a:noFill/>
          <a:ln>
            <a:miter lim="800000"/>
            <a:headEnd/>
            <a:tailEnd/>
          </a:ln>
        </p:spPr>
        <p:txBody>
          <a:bodyPr/>
          <a:lstStyle/>
          <a:p>
            <a:fld id="{4FC7CD96-0C08-4F41-8914-85F00E796380}" type="slidenum">
              <a:rPr lang="en-US" altLang="zh-CN" smtClean="0">
                <a:ea typeface="SimSun" pitchFamily="2" charset="-122"/>
              </a:rPr>
              <a:pPr/>
              <a:t>54</a:t>
            </a:fld>
            <a:endParaRPr lang="en-US" altLang="zh-CN" smtClean="0">
              <a:ea typeface="SimSun"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headEnd/>
            <a:tailEnd/>
          </a:ln>
        </p:spPr>
      </p:sp>
      <p:sp>
        <p:nvSpPr>
          <p:cNvPr id="143363" name="备注占位符 2"/>
          <p:cNvSpPr>
            <a:spLocks noGrp="1"/>
          </p:cNvSpPr>
          <p:nvPr>
            <p:ph type="body" idx="1"/>
          </p:nvPr>
        </p:nvSpPr>
        <p:spPr bwMode="auto">
          <a:noFill/>
        </p:spPr>
        <p:txBody>
          <a:bodyPr/>
          <a:lstStyle/>
          <a:p>
            <a:pPr eaLnBrk="1" hangingPunct="1">
              <a:spcBef>
                <a:spcPct val="0"/>
              </a:spcBef>
            </a:pPr>
            <a:r>
              <a:rPr lang="en-US" altLang="zh-CN" smtClean="0"/>
              <a:t>These parameters are determined based on historical experience from internal credit risk rating systems in accordance with supervisory standards, and are independently validated and updated on a regular basis.</a:t>
            </a:r>
            <a:endParaRPr lang="zh-CN" altLang="en-US" smtClean="0"/>
          </a:p>
        </p:txBody>
      </p:sp>
      <p:sp>
        <p:nvSpPr>
          <p:cNvPr id="143364" name="灯片编号占位符 3"/>
          <p:cNvSpPr>
            <a:spLocks noGrp="1"/>
          </p:cNvSpPr>
          <p:nvPr>
            <p:ph type="sldNum" sz="quarter" idx="5"/>
          </p:nvPr>
        </p:nvSpPr>
        <p:spPr bwMode="auto">
          <a:noFill/>
          <a:ln>
            <a:miter lim="800000"/>
            <a:headEnd/>
            <a:tailEnd/>
          </a:ln>
        </p:spPr>
        <p:txBody>
          <a:bodyPr/>
          <a:lstStyle/>
          <a:p>
            <a:fld id="{A2528AA5-37C7-4CA9-9F81-72CF4B68CD95}" type="slidenum">
              <a:rPr lang="zh-CN" altLang="en-US" smtClean="0">
                <a:ea typeface="SimSun" pitchFamily="2" charset="-122"/>
              </a:rPr>
              <a:pPr/>
              <a:t>62</a:t>
            </a:fld>
            <a:endParaRPr lang="zh-CN" altLang="en-US" smtClean="0">
              <a:ea typeface="SimSun"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幻灯片图像占位符 1"/>
          <p:cNvSpPr>
            <a:spLocks noGrp="1" noRot="1" noChangeAspect="1" noTextEdit="1"/>
          </p:cNvSpPr>
          <p:nvPr>
            <p:ph type="sldImg"/>
          </p:nvPr>
        </p:nvSpPr>
        <p:spPr bwMode="auto">
          <a:noFill/>
          <a:ln>
            <a:solidFill>
              <a:srgbClr val="000000"/>
            </a:solidFill>
            <a:miter lim="800000"/>
            <a:headEnd/>
            <a:tailEnd/>
          </a:ln>
        </p:spPr>
      </p:sp>
      <p:sp>
        <p:nvSpPr>
          <p:cNvPr id="144387" name="备注占位符 2"/>
          <p:cNvSpPr>
            <a:spLocks noGrp="1"/>
          </p:cNvSpPr>
          <p:nvPr>
            <p:ph type="body" idx="1"/>
          </p:nvPr>
        </p:nvSpPr>
        <p:spPr bwMode="auto">
          <a:noFill/>
        </p:spPr>
        <p:txBody>
          <a:bodyPr/>
          <a:lstStyle/>
          <a:p>
            <a:pPr eaLnBrk="1" hangingPunct="1">
              <a:spcBef>
                <a:spcPct val="0"/>
              </a:spcBef>
            </a:pPr>
            <a:r>
              <a:rPr lang="en-US" altLang="zh-CN" smtClean="0"/>
              <a:t>First, each obligor is assigned a borrower risk rating (BRR),</a:t>
            </a:r>
          </a:p>
          <a:p>
            <a:pPr eaLnBrk="1" hangingPunct="1">
              <a:spcBef>
                <a:spcPct val="0"/>
              </a:spcBef>
            </a:pPr>
            <a:r>
              <a:rPr lang="en-US" altLang="zh-CN" smtClean="0"/>
              <a:t>reflecting an assessment of the credit quality of the obligor. Each</a:t>
            </a:r>
          </a:p>
          <a:p>
            <a:pPr eaLnBrk="1" hangingPunct="1">
              <a:spcBef>
                <a:spcPct val="0"/>
              </a:spcBef>
            </a:pPr>
            <a:r>
              <a:rPr lang="en-US" altLang="zh-CN" smtClean="0"/>
              <a:t>BRR has a PD assigned to it. The BRR differentiates the riskiness of</a:t>
            </a:r>
          </a:p>
          <a:p>
            <a:pPr eaLnBrk="1" hangingPunct="1">
              <a:spcBef>
                <a:spcPct val="0"/>
              </a:spcBef>
            </a:pPr>
            <a:r>
              <a:rPr lang="en-US" altLang="zh-CN" smtClean="0"/>
              <a:t>obligors and represents our evaluation of the obligor’s ability and</a:t>
            </a:r>
          </a:p>
          <a:p>
            <a:pPr eaLnBrk="1" hangingPunct="1">
              <a:spcBef>
                <a:spcPct val="0"/>
              </a:spcBef>
            </a:pPr>
            <a:r>
              <a:rPr lang="en-US" altLang="zh-CN" smtClean="0"/>
              <a:t>willingness to meet its contractual obligations despite adverse or</a:t>
            </a:r>
          </a:p>
          <a:p>
            <a:pPr eaLnBrk="1" hangingPunct="1">
              <a:spcBef>
                <a:spcPct val="0"/>
              </a:spcBef>
            </a:pPr>
            <a:r>
              <a:rPr lang="en-US" altLang="zh-CN" smtClean="0"/>
              <a:t>stressed business conditions, troughs in the business cycle,</a:t>
            </a:r>
          </a:p>
          <a:p>
            <a:pPr eaLnBrk="1" hangingPunct="1">
              <a:spcBef>
                <a:spcPct val="0"/>
              </a:spcBef>
            </a:pPr>
            <a:r>
              <a:rPr lang="en-US" altLang="zh-CN" smtClean="0"/>
              <a:t>economic downturns or unexpected events that may occur. The</a:t>
            </a:r>
          </a:p>
          <a:p>
            <a:pPr eaLnBrk="1" hangingPunct="1">
              <a:spcBef>
                <a:spcPct val="0"/>
              </a:spcBef>
            </a:pPr>
            <a:r>
              <a:rPr lang="en-US" altLang="zh-CN" smtClean="0"/>
              <a:t>assignment of BRRs is based on the evaluation of obligors’ business</a:t>
            </a:r>
          </a:p>
          <a:p>
            <a:pPr eaLnBrk="1" hangingPunct="1">
              <a:spcBef>
                <a:spcPct val="0"/>
              </a:spcBef>
            </a:pPr>
            <a:r>
              <a:rPr lang="en-US" altLang="zh-CN" smtClean="0"/>
              <a:t>risk and financial risk based on fundamental credit analysis</a:t>
            </a:r>
          </a:p>
          <a:p>
            <a:pPr eaLnBrk="1" hangingPunct="1">
              <a:spcBef>
                <a:spcPct val="0"/>
              </a:spcBef>
            </a:pPr>
            <a:r>
              <a:rPr lang="en-CA" altLang="zh-CN" smtClean="0"/>
              <a:t>supplemented by quantitative models.</a:t>
            </a:r>
          </a:p>
          <a:p>
            <a:pPr eaLnBrk="1" hangingPunct="1">
              <a:spcBef>
                <a:spcPct val="0"/>
              </a:spcBef>
            </a:pPr>
            <a:endParaRPr lang="en-CA" altLang="zh-CN" smtClean="0"/>
          </a:p>
          <a:p>
            <a:pPr eaLnBrk="1" hangingPunct="1">
              <a:spcBef>
                <a:spcPct val="0"/>
              </a:spcBef>
            </a:pPr>
            <a:r>
              <a:rPr lang="en-US" altLang="zh-CN" smtClean="0"/>
              <a:t>Second, each credit facility is assigned an LGD rate. LGD rates are</a:t>
            </a:r>
          </a:p>
          <a:p>
            <a:pPr eaLnBrk="1" hangingPunct="1">
              <a:spcBef>
                <a:spcPct val="0"/>
              </a:spcBef>
            </a:pPr>
            <a:r>
              <a:rPr lang="en-US" altLang="zh-CN" smtClean="0"/>
              <a:t>largely driven by factors such as seniority of debt, collateral security,</a:t>
            </a:r>
          </a:p>
          <a:p>
            <a:pPr eaLnBrk="1" hangingPunct="1">
              <a:spcBef>
                <a:spcPct val="0"/>
              </a:spcBef>
            </a:pPr>
            <a:r>
              <a:rPr lang="en-US" altLang="zh-CN" smtClean="0"/>
              <a:t>product type, and the industry in which the obligor operates and</a:t>
            </a:r>
          </a:p>
          <a:p>
            <a:pPr eaLnBrk="1" hangingPunct="1">
              <a:spcBef>
                <a:spcPct val="0"/>
              </a:spcBef>
            </a:pPr>
            <a:r>
              <a:rPr lang="en-CA" altLang="zh-CN" smtClean="0"/>
              <a:t>market environment.</a:t>
            </a:r>
            <a:r>
              <a:rPr lang="en-US" altLang="zh-CN" smtClean="0"/>
              <a:t> </a:t>
            </a:r>
          </a:p>
          <a:p>
            <a:pPr eaLnBrk="1" hangingPunct="1">
              <a:spcBef>
                <a:spcPct val="0"/>
              </a:spcBef>
            </a:pPr>
            <a:r>
              <a:rPr lang="en-US" altLang="zh-CN" smtClean="0"/>
              <a:t>EAD is estimated based on the current exposure to the obligor</a:t>
            </a:r>
          </a:p>
          <a:p>
            <a:pPr eaLnBrk="1" hangingPunct="1">
              <a:spcBef>
                <a:spcPct val="0"/>
              </a:spcBef>
            </a:pPr>
            <a:r>
              <a:rPr lang="en-US" altLang="zh-CN" smtClean="0"/>
              <a:t>and the possible future changes of that exposure driven by factors</a:t>
            </a:r>
          </a:p>
          <a:p>
            <a:pPr eaLnBrk="1" hangingPunct="1">
              <a:spcBef>
                <a:spcPct val="0"/>
              </a:spcBef>
            </a:pPr>
            <a:r>
              <a:rPr lang="en-US" altLang="zh-CN" smtClean="0"/>
              <a:t>such as credit quality of the obligor and type of credit commitment.</a:t>
            </a:r>
          </a:p>
          <a:p>
            <a:pPr eaLnBrk="1" hangingPunct="1">
              <a:spcBef>
                <a:spcPct val="0"/>
              </a:spcBef>
            </a:pPr>
            <a:r>
              <a:rPr lang="en-CA" altLang="zh-CN" smtClean="0"/>
              <a:t>Management’s Discussion</a:t>
            </a:r>
            <a:endParaRPr lang="zh-CN" altLang="en-US" smtClean="0"/>
          </a:p>
        </p:txBody>
      </p:sp>
      <p:sp>
        <p:nvSpPr>
          <p:cNvPr id="144388" name="灯片编号占位符 3"/>
          <p:cNvSpPr>
            <a:spLocks noGrp="1"/>
          </p:cNvSpPr>
          <p:nvPr>
            <p:ph type="sldNum" sz="quarter" idx="5"/>
          </p:nvPr>
        </p:nvSpPr>
        <p:spPr bwMode="auto">
          <a:noFill/>
          <a:ln>
            <a:miter lim="800000"/>
            <a:headEnd/>
            <a:tailEnd/>
          </a:ln>
        </p:spPr>
        <p:txBody>
          <a:bodyPr/>
          <a:lstStyle/>
          <a:p>
            <a:fld id="{5BBB57B5-6DFE-480B-A136-D86D4F00B6C3}" type="slidenum">
              <a:rPr lang="zh-CN" altLang="en-US" smtClean="0">
                <a:ea typeface="SimSun" pitchFamily="2" charset="-122"/>
              </a:rPr>
              <a:pPr/>
              <a:t>63</a:t>
            </a:fld>
            <a:endParaRPr lang="zh-CN" altLang="en-US" smtClean="0">
              <a:ea typeface="SimSun"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幻灯片图像占位符 1"/>
          <p:cNvSpPr>
            <a:spLocks noGrp="1" noRot="1" noChangeAspect="1" noTextEdit="1"/>
          </p:cNvSpPr>
          <p:nvPr>
            <p:ph type="sldImg"/>
          </p:nvPr>
        </p:nvSpPr>
        <p:spPr bwMode="auto">
          <a:noFill/>
          <a:ln>
            <a:solidFill>
              <a:srgbClr val="000000"/>
            </a:solidFill>
            <a:miter lim="800000"/>
            <a:headEnd/>
            <a:tailEnd/>
          </a:ln>
        </p:spPr>
      </p:sp>
      <p:sp>
        <p:nvSpPr>
          <p:cNvPr id="145411" name="备注占位符 2"/>
          <p:cNvSpPr>
            <a:spLocks noGrp="1"/>
          </p:cNvSpPr>
          <p:nvPr>
            <p:ph type="body" idx="1"/>
          </p:nvPr>
        </p:nvSpPr>
        <p:spPr bwMode="auto">
          <a:noFill/>
        </p:spPr>
        <p:txBody>
          <a:bodyPr/>
          <a:lstStyle/>
          <a:p>
            <a:pPr eaLnBrk="1" hangingPunct="1">
              <a:lnSpc>
                <a:spcPct val="90000"/>
              </a:lnSpc>
              <a:spcBef>
                <a:spcPct val="0"/>
              </a:spcBef>
            </a:pPr>
            <a:r>
              <a:rPr lang="en-US" altLang="zh-CN" smtClean="0"/>
              <a:t>Acquisition scoring models, which are used for underwriting</a:t>
            </a:r>
          </a:p>
          <a:p>
            <a:pPr eaLnBrk="1" hangingPunct="1">
              <a:lnSpc>
                <a:spcPct val="90000"/>
              </a:lnSpc>
              <a:spcBef>
                <a:spcPct val="0"/>
              </a:spcBef>
            </a:pPr>
            <a:r>
              <a:rPr lang="en-US" altLang="zh-CN" smtClean="0"/>
              <a:t>purposes, utilize established statistical methods of analyzing new</a:t>
            </a:r>
          </a:p>
          <a:p>
            <a:pPr eaLnBrk="1" hangingPunct="1">
              <a:lnSpc>
                <a:spcPct val="90000"/>
              </a:lnSpc>
              <a:spcBef>
                <a:spcPct val="0"/>
              </a:spcBef>
            </a:pPr>
            <a:r>
              <a:rPr lang="en-US" altLang="zh-CN" smtClean="0"/>
              <a:t>applicant characteristics and past performance to estimate future</a:t>
            </a:r>
          </a:p>
          <a:p>
            <a:pPr eaLnBrk="1" hangingPunct="1">
              <a:lnSpc>
                <a:spcPct val="90000"/>
              </a:lnSpc>
              <a:spcBef>
                <a:spcPct val="0"/>
              </a:spcBef>
            </a:pPr>
            <a:r>
              <a:rPr lang="en-US" altLang="zh-CN" smtClean="0"/>
              <a:t>credit performance. In model development, sources of data are used</a:t>
            </a:r>
          </a:p>
          <a:p>
            <a:pPr eaLnBrk="1" hangingPunct="1">
              <a:lnSpc>
                <a:spcPct val="90000"/>
              </a:lnSpc>
              <a:spcBef>
                <a:spcPct val="0"/>
              </a:spcBef>
            </a:pPr>
            <a:r>
              <a:rPr lang="en-US" altLang="zh-CN" smtClean="0"/>
              <a:t>and include information obtained from the client such as</a:t>
            </a:r>
          </a:p>
          <a:p>
            <a:pPr eaLnBrk="1" hangingPunct="1">
              <a:lnSpc>
                <a:spcPct val="90000"/>
              </a:lnSpc>
              <a:spcBef>
                <a:spcPct val="0"/>
              </a:spcBef>
            </a:pPr>
            <a:r>
              <a:rPr lang="en-US" altLang="zh-CN" smtClean="0"/>
              <a:t>employment status, data from our internal systems such as loan</a:t>
            </a:r>
          </a:p>
          <a:p>
            <a:pPr eaLnBrk="1" hangingPunct="1">
              <a:lnSpc>
                <a:spcPct val="90000"/>
              </a:lnSpc>
              <a:spcBef>
                <a:spcPct val="0"/>
              </a:spcBef>
            </a:pPr>
            <a:r>
              <a:rPr lang="en-US" altLang="zh-CN" smtClean="0"/>
              <a:t>information and information from external sources such as credit</a:t>
            </a:r>
          </a:p>
          <a:p>
            <a:pPr eaLnBrk="1" hangingPunct="1">
              <a:lnSpc>
                <a:spcPct val="90000"/>
              </a:lnSpc>
              <a:spcBef>
                <a:spcPct val="0"/>
              </a:spcBef>
            </a:pPr>
            <a:r>
              <a:rPr lang="en-CA" altLang="zh-CN" smtClean="0"/>
              <a:t>bureaus.</a:t>
            </a:r>
          </a:p>
          <a:p>
            <a:pPr eaLnBrk="1" hangingPunct="1">
              <a:lnSpc>
                <a:spcPct val="90000"/>
              </a:lnSpc>
              <a:spcBef>
                <a:spcPct val="0"/>
              </a:spcBef>
            </a:pPr>
            <a:r>
              <a:rPr lang="en-US" altLang="zh-CN" smtClean="0"/>
              <a:t>Behavioural scoring is used in the ongoing management of retail</a:t>
            </a:r>
          </a:p>
          <a:p>
            <a:pPr eaLnBrk="1" hangingPunct="1">
              <a:lnSpc>
                <a:spcPct val="90000"/>
              </a:lnSpc>
              <a:spcBef>
                <a:spcPct val="0"/>
              </a:spcBef>
            </a:pPr>
            <a:r>
              <a:rPr lang="en-US" altLang="zh-CN" smtClean="0"/>
              <a:t>clients with whom we have an established relationship. It utilizes</a:t>
            </a:r>
          </a:p>
          <a:p>
            <a:pPr eaLnBrk="1" hangingPunct="1">
              <a:lnSpc>
                <a:spcPct val="90000"/>
              </a:lnSpc>
              <a:spcBef>
                <a:spcPct val="0"/>
              </a:spcBef>
            </a:pPr>
            <a:r>
              <a:rPr lang="en-US" altLang="zh-CN" smtClean="0"/>
              <a:t>statistical techniques that capture past performance to predict future</a:t>
            </a:r>
          </a:p>
          <a:p>
            <a:pPr eaLnBrk="1" hangingPunct="1">
              <a:lnSpc>
                <a:spcPct val="90000"/>
              </a:lnSpc>
              <a:spcBef>
                <a:spcPct val="0"/>
              </a:spcBef>
            </a:pPr>
            <a:r>
              <a:rPr lang="en-US" altLang="zh-CN" smtClean="0"/>
              <a:t>behaviour and incorporate information, such as cash flow and</a:t>
            </a:r>
          </a:p>
          <a:p>
            <a:pPr eaLnBrk="1" hangingPunct="1">
              <a:lnSpc>
                <a:spcPct val="90000"/>
              </a:lnSpc>
              <a:spcBef>
                <a:spcPct val="0"/>
              </a:spcBef>
            </a:pPr>
            <a:r>
              <a:rPr lang="en-US" altLang="zh-CN" smtClean="0"/>
              <a:t>borrowing trends, as well as the extent of our relationship with the</a:t>
            </a:r>
          </a:p>
          <a:p>
            <a:pPr eaLnBrk="1" hangingPunct="1">
              <a:lnSpc>
                <a:spcPct val="90000"/>
              </a:lnSpc>
              <a:spcBef>
                <a:spcPct val="0"/>
              </a:spcBef>
            </a:pPr>
            <a:r>
              <a:rPr lang="en-US" altLang="zh-CN" smtClean="0"/>
              <a:t>client. The behavioural risk score is dynamic and is generally updated</a:t>
            </a:r>
          </a:p>
          <a:p>
            <a:pPr eaLnBrk="1" hangingPunct="1">
              <a:lnSpc>
                <a:spcPct val="90000"/>
              </a:lnSpc>
              <a:spcBef>
                <a:spcPct val="0"/>
              </a:spcBef>
            </a:pPr>
            <a:r>
              <a:rPr lang="en-US" altLang="zh-CN" smtClean="0"/>
              <a:t>on a monthly basis to continually re-evaluate the risk. Characteristics</a:t>
            </a:r>
          </a:p>
          <a:p>
            <a:pPr eaLnBrk="1" hangingPunct="1">
              <a:lnSpc>
                <a:spcPct val="90000"/>
              </a:lnSpc>
              <a:spcBef>
                <a:spcPct val="0"/>
              </a:spcBef>
            </a:pPr>
            <a:r>
              <a:rPr lang="en-US" altLang="zh-CN" smtClean="0"/>
              <a:t>used in behavioural scoring models are based on information from</a:t>
            </a:r>
          </a:p>
          <a:p>
            <a:pPr eaLnBrk="1" hangingPunct="1">
              <a:lnSpc>
                <a:spcPct val="90000"/>
              </a:lnSpc>
              <a:spcBef>
                <a:spcPct val="0"/>
              </a:spcBef>
            </a:pPr>
            <a:r>
              <a:rPr lang="en-US" altLang="zh-CN" smtClean="0"/>
              <a:t>existing accounts and lending products for each client, and from</a:t>
            </a:r>
          </a:p>
          <a:p>
            <a:pPr eaLnBrk="1" hangingPunct="1">
              <a:lnSpc>
                <a:spcPct val="90000"/>
              </a:lnSpc>
              <a:spcBef>
                <a:spcPct val="0"/>
              </a:spcBef>
            </a:pPr>
            <a:r>
              <a:rPr lang="en-US" altLang="zh-CN" smtClean="0"/>
              <a:t>information obtained from external sources, such as credit bureaus.</a:t>
            </a:r>
          </a:p>
          <a:p>
            <a:pPr eaLnBrk="1" hangingPunct="1">
              <a:lnSpc>
                <a:spcPct val="90000"/>
              </a:lnSpc>
              <a:spcBef>
                <a:spcPct val="0"/>
              </a:spcBef>
            </a:pPr>
            <a:endParaRPr lang="en-US" altLang="zh-CN" smtClean="0"/>
          </a:p>
          <a:p>
            <a:pPr eaLnBrk="1" hangingPunct="1">
              <a:lnSpc>
                <a:spcPct val="90000"/>
              </a:lnSpc>
              <a:spcBef>
                <a:spcPct val="0"/>
              </a:spcBef>
            </a:pPr>
            <a:r>
              <a:rPr lang="en-US" altLang="zh-CN" smtClean="0"/>
              <a:t>For overall portfolio management, retail exposures are assessed</a:t>
            </a:r>
          </a:p>
          <a:p>
            <a:pPr eaLnBrk="1" hangingPunct="1">
              <a:lnSpc>
                <a:spcPct val="90000"/>
              </a:lnSpc>
              <a:spcBef>
                <a:spcPct val="0"/>
              </a:spcBef>
            </a:pPr>
            <a:r>
              <a:rPr lang="en-US" altLang="zh-CN" smtClean="0"/>
              <a:t>on a pooled basis, with each pool consisting of exposures with</a:t>
            </a:r>
          </a:p>
          <a:p>
            <a:pPr eaLnBrk="1" hangingPunct="1">
              <a:lnSpc>
                <a:spcPct val="90000"/>
              </a:lnSpc>
              <a:spcBef>
                <a:spcPct val="0"/>
              </a:spcBef>
            </a:pPr>
            <a:r>
              <a:rPr lang="en-US" altLang="zh-CN" smtClean="0"/>
              <a:t>similar homogeneous characteristics. We believe pooling allows for</a:t>
            </a:r>
          </a:p>
          <a:p>
            <a:pPr eaLnBrk="1" hangingPunct="1">
              <a:lnSpc>
                <a:spcPct val="90000"/>
              </a:lnSpc>
              <a:spcBef>
                <a:spcPct val="0"/>
              </a:spcBef>
            </a:pPr>
            <a:r>
              <a:rPr lang="en-US" altLang="zh-CN" smtClean="0"/>
              <a:t>more precise, accurate and consistent estimates of default and loss</a:t>
            </a:r>
          </a:p>
          <a:p>
            <a:pPr eaLnBrk="1" hangingPunct="1">
              <a:lnSpc>
                <a:spcPct val="90000"/>
              </a:lnSpc>
              <a:spcBef>
                <a:spcPct val="0"/>
              </a:spcBef>
            </a:pPr>
            <a:r>
              <a:rPr lang="en-US" altLang="zh-CN" smtClean="0"/>
              <a:t>characteristics at the pool level.</a:t>
            </a:r>
            <a:endParaRPr lang="zh-CN" altLang="en-US" smtClean="0"/>
          </a:p>
        </p:txBody>
      </p:sp>
      <p:sp>
        <p:nvSpPr>
          <p:cNvPr id="145412" name="灯片编号占位符 3"/>
          <p:cNvSpPr>
            <a:spLocks noGrp="1"/>
          </p:cNvSpPr>
          <p:nvPr>
            <p:ph type="sldNum" sz="quarter" idx="5"/>
          </p:nvPr>
        </p:nvSpPr>
        <p:spPr bwMode="auto">
          <a:noFill/>
          <a:ln>
            <a:miter lim="800000"/>
            <a:headEnd/>
            <a:tailEnd/>
          </a:ln>
        </p:spPr>
        <p:txBody>
          <a:bodyPr/>
          <a:lstStyle/>
          <a:p>
            <a:fld id="{EED0454E-3086-4E91-A051-1F9EDC3E3352}" type="slidenum">
              <a:rPr lang="zh-CN" altLang="en-US" smtClean="0">
                <a:ea typeface="SimSun" pitchFamily="2" charset="-122"/>
              </a:rPr>
              <a:pPr/>
              <a:t>64</a:t>
            </a:fld>
            <a:endParaRPr lang="zh-CN" altLang="en-US" smtClean="0">
              <a:ea typeface="SimSun"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幻灯片图像占位符 1"/>
          <p:cNvSpPr>
            <a:spLocks noGrp="1" noRot="1" noChangeAspect="1" noTextEdit="1"/>
          </p:cNvSpPr>
          <p:nvPr>
            <p:ph type="sldImg"/>
          </p:nvPr>
        </p:nvSpPr>
        <p:spPr bwMode="auto">
          <a:noFill/>
          <a:ln>
            <a:solidFill>
              <a:srgbClr val="000000"/>
            </a:solidFill>
            <a:miter lim="800000"/>
            <a:headEnd/>
            <a:tailEnd/>
          </a:ln>
        </p:spPr>
      </p:sp>
      <p:sp>
        <p:nvSpPr>
          <p:cNvPr id="146435" name="备注占位符 2"/>
          <p:cNvSpPr>
            <a:spLocks noGrp="1"/>
          </p:cNvSpPr>
          <p:nvPr>
            <p:ph type="body" idx="1"/>
          </p:nvPr>
        </p:nvSpPr>
        <p:spPr bwMode="auto">
          <a:noFill/>
        </p:spPr>
        <p:txBody>
          <a:bodyPr/>
          <a:lstStyle/>
          <a:p>
            <a:pPr eaLnBrk="1" hangingPunct="1">
              <a:lnSpc>
                <a:spcPct val="90000"/>
              </a:lnSpc>
              <a:spcBef>
                <a:spcPct val="0"/>
              </a:spcBef>
            </a:pPr>
            <a:r>
              <a:rPr lang="en-CA" altLang="zh-CN" i="1" smtClean="0"/>
              <a:t>Structuring of transactions</a:t>
            </a:r>
          </a:p>
          <a:p>
            <a:pPr eaLnBrk="1" hangingPunct="1">
              <a:lnSpc>
                <a:spcPct val="90000"/>
              </a:lnSpc>
              <a:spcBef>
                <a:spcPct val="0"/>
              </a:spcBef>
            </a:pPr>
            <a:r>
              <a:rPr lang="en-US" altLang="zh-CN" smtClean="0"/>
              <a:t>• Includes the use of guarantees, security, seniority and</a:t>
            </a:r>
          </a:p>
          <a:p>
            <a:pPr eaLnBrk="1" hangingPunct="1">
              <a:lnSpc>
                <a:spcPct val="90000"/>
              </a:lnSpc>
              <a:spcBef>
                <a:spcPct val="0"/>
              </a:spcBef>
            </a:pPr>
            <a:r>
              <a:rPr lang="en-US" altLang="zh-CN" smtClean="0"/>
              <a:t>covenants. Product-specific guidelines set out appropriate</a:t>
            </a:r>
          </a:p>
          <a:p>
            <a:pPr eaLnBrk="1" hangingPunct="1">
              <a:lnSpc>
                <a:spcPct val="90000"/>
              </a:lnSpc>
              <a:spcBef>
                <a:spcPct val="0"/>
              </a:spcBef>
            </a:pPr>
            <a:r>
              <a:rPr lang="en-US" altLang="zh-CN" smtClean="0"/>
              <a:t>product structuring as well as client and guarantor criteria.</a:t>
            </a:r>
          </a:p>
          <a:p>
            <a:pPr eaLnBrk="1" hangingPunct="1">
              <a:lnSpc>
                <a:spcPct val="90000"/>
              </a:lnSpc>
              <a:spcBef>
                <a:spcPct val="0"/>
              </a:spcBef>
            </a:pPr>
            <a:r>
              <a:rPr lang="en-US" altLang="zh-CN" smtClean="0"/>
              <a:t>The third-party guarantors that we deal with are primarily</a:t>
            </a:r>
          </a:p>
          <a:p>
            <a:pPr eaLnBrk="1" hangingPunct="1">
              <a:lnSpc>
                <a:spcPct val="90000"/>
              </a:lnSpc>
              <a:spcBef>
                <a:spcPct val="0"/>
              </a:spcBef>
            </a:pPr>
            <a:r>
              <a:rPr lang="en-CA" altLang="zh-CN" smtClean="0"/>
              <a:t>sovereign-sponsored agencies.</a:t>
            </a:r>
          </a:p>
          <a:p>
            <a:pPr eaLnBrk="1" hangingPunct="1">
              <a:lnSpc>
                <a:spcPct val="90000"/>
              </a:lnSpc>
              <a:spcBef>
                <a:spcPct val="0"/>
              </a:spcBef>
            </a:pPr>
            <a:r>
              <a:rPr lang="en-CA" altLang="zh-CN" i="1" smtClean="0"/>
              <a:t>Collateral</a:t>
            </a:r>
          </a:p>
          <a:p>
            <a:pPr eaLnBrk="1" hangingPunct="1">
              <a:lnSpc>
                <a:spcPct val="90000"/>
              </a:lnSpc>
              <a:spcBef>
                <a:spcPct val="0"/>
              </a:spcBef>
            </a:pPr>
            <a:r>
              <a:rPr lang="en-US" altLang="zh-CN" smtClean="0"/>
              <a:t>• We often require obligors to pledge collateral as security</a:t>
            </a:r>
          </a:p>
          <a:p>
            <a:pPr eaLnBrk="1" hangingPunct="1">
              <a:lnSpc>
                <a:spcPct val="90000"/>
              </a:lnSpc>
              <a:spcBef>
                <a:spcPct val="0"/>
              </a:spcBef>
            </a:pPr>
            <a:r>
              <a:rPr lang="en-US" altLang="zh-CN" smtClean="0"/>
              <a:t>when we advance credit. The extent of risk mitigation</a:t>
            </a:r>
          </a:p>
          <a:p>
            <a:pPr eaLnBrk="1" hangingPunct="1">
              <a:lnSpc>
                <a:spcPct val="90000"/>
              </a:lnSpc>
              <a:spcBef>
                <a:spcPct val="0"/>
              </a:spcBef>
            </a:pPr>
            <a:r>
              <a:rPr lang="en-US" altLang="zh-CN" smtClean="0"/>
              <a:t>provided by collateral depends on the amount, type and</a:t>
            </a:r>
          </a:p>
          <a:p>
            <a:pPr eaLnBrk="1" hangingPunct="1">
              <a:lnSpc>
                <a:spcPct val="90000"/>
              </a:lnSpc>
              <a:spcBef>
                <a:spcPct val="0"/>
              </a:spcBef>
            </a:pPr>
            <a:r>
              <a:rPr lang="en-US" altLang="zh-CN" smtClean="0"/>
              <a:t>quality of the collateral taken.</a:t>
            </a:r>
          </a:p>
          <a:p>
            <a:pPr eaLnBrk="1" hangingPunct="1">
              <a:lnSpc>
                <a:spcPct val="90000"/>
              </a:lnSpc>
              <a:spcBef>
                <a:spcPct val="0"/>
              </a:spcBef>
            </a:pPr>
            <a:r>
              <a:rPr lang="en-CA" altLang="zh-CN" i="1" smtClean="0"/>
              <a:t>Credit derivatives</a:t>
            </a:r>
          </a:p>
          <a:p>
            <a:pPr eaLnBrk="1" hangingPunct="1">
              <a:lnSpc>
                <a:spcPct val="90000"/>
              </a:lnSpc>
              <a:spcBef>
                <a:spcPct val="0"/>
              </a:spcBef>
            </a:pPr>
            <a:r>
              <a:rPr lang="en-US" altLang="zh-CN" smtClean="0"/>
              <a:t>• Used as a tool to mitigate industry sector concentration and</a:t>
            </a:r>
          </a:p>
          <a:p>
            <a:pPr eaLnBrk="1" hangingPunct="1">
              <a:lnSpc>
                <a:spcPct val="90000"/>
              </a:lnSpc>
              <a:spcBef>
                <a:spcPct val="0"/>
              </a:spcBef>
            </a:pPr>
            <a:r>
              <a:rPr lang="en-US" altLang="zh-CN" smtClean="0"/>
              <a:t>single-name exposure. The counterparties that we transact</a:t>
            </a:r>
          </a:p>
          <a:p>
            <a:pPr eaLnBrk="1" hangingPunct="1">
              <a:lnSpc>
                <a:spcPct val="90000"/>
              </a:lnSpc>
              <a:spcBef>
                <a:spcPct val="0"/>
              </a:spcBef>
            </a:pPr>
            <a:r>
              <a:rPr lang="en-US" altLang="zh-CN" smtClean="0"/>
              <a:t>with are typically investment-grade banks and broker/</a:t>
            </a:r>
          </a:p>
          <a:p>
            <a:pPr eaLnBrk="1" hangingPunct="1">
              <a:lnSpc>
                <a:spcPct val="90000"/>
              </a:lnSpc>
              <a:spcBef>
                <a:spcPct val="0"/>
              </a:spcBef>
            </a:pPr>
            <a:r>
              <a:rPr lang="en-US" altLang="zh-CN" smtClean="0"/>
              <a:t>dealers. As with other derivatives, we use collateral and</a:t>
            </a:r>
          </a:p>
          <a:p>
            <a:pPr eaLnBrk="1" hangingPunct="1">
              <a:lnSpc>
                <a:spcPct val="90000"/>
              </a:lnSpc>
              <a:spcBef>
                <a:spcPct val="0"/>
              </a:spcBef>
            </a:pPr>
            <a:r>
              <a:rPr lang="en-US" altLang="zh-CN" smtClean="0"/>
              <a:t>master netting agreements for managing counterparty credit</a:t>
            </a:r>
          </a:p>
          <a:p>
            <a:pPr eaLnBrk="1" hangingPunct="1">
              <a:lnSpc>
                <a:spcPct val="90000"/>
              </a:lnSpc>
              <a:spcBef>
                <a:spcPct val="0"/>
              </a:spcBef>
            </a:pPr>
            <a:r>
              <a:rPr lang="en-US" altLang="zh-CN" smtClean="0"/>
              <a:t>risk and these contracts are subject to the same credit</a:t>
            </a:r>
          </a:p>
          <a:p>
            <a:pPr eaLnBrk="1" hangingPunct="1">
              <a:lnSpc>
                <a:spcPct val="90000"/>
              </a:lnSpc>
              <a:spcBef>
                <a:spcPct val="0"/>
              </a:spcBef>
            </a:pPr>
            <a:r>
              <a:rPr lang="en-US" altLang="zh-CN" smtClean="0"/>
              <a:t>approval, limit and monitoring standards used for managing</a:t>
            </a:r>
          </a:p>
          <a:p>
            <a:pPr eaLnBrk="1" hangingPunct="1">
              <a:lnSpc>
                <a:spcPct val="90000"/>
              </a:lnSpc>
              <a:spcBef>
                <a:spcPct val="0"/>
              </a:spcBef>
            </a:pPr>
            <a:r>
              <a:rPr lang="en-US" altLang="zh-CN" smtClean="0"/>
              <a:t>credit risk. For a more detailed description of the types of</a:t>
            </a:r>
          </a:p>
          <a:p>
            <a:pPr eaLnBrk="1" hangingPunct="1">
              <a:lnSpc>
                <a:spcPct val="90000"/>
              </a:lnSpc>
              <a:spcBef>
                <a:spcPct val="0"/>
              </a:spcBef>
            </a:pPr>
            <a:r>
              <a:rPr lang="en-US" altLang="zh-CN" smtClean="0"/>
              <a:t>credit derivatives we enter into and how we manage related</a:t>
            </a:r>
          </a:p>
          <a:p>
            <a:pPr eaLnBrk="1" hangingPunct="1">
              <a:lnSpc>
                <a:spcPct val="90000"/>
              </a:lnSpc>
              <a:spcBef>
                <a:spcPct val="0"/>
              </a:spcBef>
            </a:pPr>
            <a:r>
              <a:rPr lang="en-US" altLang="zh-CN" smtClean="0"/>
              <a:t>credit risk, refer to Note 7 to our 2010 Annual Consolidated</a:t>
            </a:r>
          </a:p>
          <a:p>
            <a:pPr eaLnBrk="1" hangingPunct="1">
              <a:lnSpc>
                <a:spcPct val="90000"/>
              </a:lnSpc>
              <a:spcBef>
                <a:spcPct val="0"/>
              </a:spcBef>
            </a:pPr>
            <a:r>
              <a:rPr lang="en-CA" altLang="zh-CN" smtClean="0"/>
              <a:t>Financial Statements.</a:t>
            </a:r>
            <a:endParaRPr lang="zh-CN" altLang="en-US" smtClean="0"/>
          </a:p>
        </p:txBody>
      </p:sp>
      <p:sp>
        <p:nvSpPr>
          <p:cNvPr id="146436" name="灯片编号占位符 3"/>
          <p:cNvSpPr>
            <a:spLocks noGrp="1"/>
          </p:cNvSpPr>
          <p:nvPr>
            <p:ph type="sldNum" sz="quarter" idx="5"/>
          </p:nvPr>
        </p:nvSpPr>
        <p:spPr bwMode="auto">
          <a:noFill/>
          <a:ln>
            <a:miter lim="800000"/>
            <a:headEnd/>
            <a:tailEnd/>
          </a:ln>
        </p:spPr>
        <p:txBody>
          <a:bodyPr/>
          <a:lstStyle/>
          <a:p>
            <a:fld id="{0F9386B6-9E0E-48B4-846B-64DDD7677932}" type="slidenum">
              <a:rPr lang="zh-CN" altLang="en-US" smtClean="0">
                <a:ea typeface="SimSun" pitchFamily="2" charset="-122"/>
              </a:rPr>
              <a:pPr/>
              <a:t>65</a:t>
            </a:fld>
            <a:endParaRPr lang="zh-CN" altLang="en-US" smtClean="0">
              <a:ea typeface="SimSun"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幻灯片图像占位符 1"/>
          <p:cNvSpPr>
            <a:spLocks noGrp="1" noRot="1" noChangeAspect="1" noTextEdit="1"/>
          </p:cNvSpPr>
          <p:nvPr>
            <p:ph type="sldImg"/>
          </p:nvPr>
        </p:nvSpPr>
        <p:spPr bwMode="auto">
          <a:noFill/>
          <a:ln>
            <a:solidFill>
              <a:srgbClr val="000000"/>
            </a:solidFill>
            <a:miter lim="800000"/>
            <a:headEnd/>
            <a:tailEnd/>
          </a:ln>
        </p:spPr>
      </p:sp>
      <p:sp>
        <p:nvSpPr>
          <p:cNvPr id="147459" name="备注占位符 2"/>
          <p:cNvSpPr>
            <a:spLocks noGrp="1"/>
          </p:cNvSpPr>
          <p:nvPr>
            <p:ph type="body" idx="1"/>
          </p:nvPr>
        </p:nvSpPr>
        <p:spPr bwMode="auto">
          <a:noFill/>
        </p:spPr>
        <p:txBody>
          <a:bodyPr/>
          <a:lstStyle/>
          <a:p>
            <a:pPr eaLnBrk="1" hangingPunct="1">
              <a:lnSpc>
                <a:spcPct val="80000"/>
              </a:lnSpc>
              <a:spcBef>
                <a:spcPct val="0"/>
              </a:spcBef>
            </a:pPr>
            <a:r>
              <a:rPr lang="en-CA" altLang="zh-CN" sz="1100" i="1" smtClean="0"/>
              <a:t>2010 vs. 2009</a:t>
            </a:r>
          </a:p>
          <a:p>
            <a:pPr eaLnBrk="1" hangingPunct="1">
              <a:lnSpc>
                <a:spcPct val="80000"/>
              </a:lnSpc>
              <a:spcBef>
                <a:spcPct val="0"/>
              </a:spcBef>
            </a:pPr>
            <a:r>
              <a:rPr lang="en-US" altLang="zh-CN" sz="1100" smtClean="0"/>
              <a:t>Total gross credit risk exposure increased $81 billion, or 12%, from a</a:t>
            </a:r>
          </a:p>
          <a:p>
            <a:pPr eaLnBrk="1" hangingPunct="1">
              <a:lnSpc>
                <a:spcPct val="80000"/>
              </a:lnSpc>
              <a:spcBef>
                <a:spcPct val="0"/>
              </a:spcBef>
            </a:pPr>
            <a:r>
              <a:rPr lang="en-US" altLang="zh-CN" sz="1100" smtClean="0"/>
              <a:t>year ago, reflecting increases in both retail and wholesale portfolios.</a:t>
            </a:r>
          </a:p>
          <a:p>
            <a:pPr eaLnBrk="1" hangingPunct="1">
              <a:lnSpc>
                <a:spcPct val="80000"/>
              </a:lnSpc>
              <a:spcBef>
                <a:spcPct val="0"/>
              </a:spcBef>
            </a:pPr>
            <a:r>
              <a:rPr lang="en-US" altLang="zh-CN" sz="1100" smtClean="0"/>
              <a:t>Retail exposure increased $38 billion, or 14%, primarily driven</a:t>
            </a:r>
          </a:p>
          <a:p>
            <a:pPr eaLnBrk="1" hangingPunct="1">
              <a:lnSpc>
                <a:spcPct val="80000"/>
              </a:lnSpc>
              <a:spcBef>
                <a:spcPct val="0"/>
              </a:spcBef>
            </a:pPr>
            <a:r>
              <a:rPr lang="en-US" altLang="zh-CN" sz="1100" smtClean="0"/>
              <a:t>by the implementation of updated risk parameters for undrawn</a:t>
            </a:r>
          </a:p>
          <a:p>
            <a:pPr eaLnBrk="1" hangingPunct="1">
              <a:lnSpc>
                <a:spcPct val="80000"/>
              </a:lnSpc>
              <a:spcBef>
                <a:spcPct val="0"/>
              </a:spcBef>
            </a:pPr>
            <a:r>
              <a:rPr lang="en-US" altLang="zh-CN" sz="1100" smtClean="0"/>
              <a:t>commitments and the realignment of the retail risk rating system</a:t>
            </a:r>
          </a:p>
          <a:p>
            <a:pPr eaLnBrk="1" hangingPunct="1">
              <a:lnSpc>
                <a:spcPct val="80000"/>
              </a:lnSpc>
              <a:spcBef>
                <a:spcPct val="0"/>
              </a:spcBef>
            </a:pPr>
            <a:r>
              <a:rPr lang="en-US" altLang="zh-CN" sz="1100" smtClean="0"/>
              <a:t>reflecting recent credit experience. Retail exposure also increased as</a:t>
            </a:r>
          </a:p>
          <a:p>
            <a:pPr eaLnBrk="1" hangingPunct="1">
              <a:lnSpc>
                <a:spcPct val="80000"/>
              </a:lnSpc>
              <a:spcBef>
                <a:spcPct val="0"/>
              </a:spcBef>
            </a:pPr>
            <a:r>
              <a:rPr lang="en-US" altLang="zh-CN" sz="1100" smtClean="0"/>
              <a:t>a result of solid volume growth in Canadian home equity and personal</a:t>
            </a:r>
          </a:p>
          <a:p>
            <a:pPr eaLnBrk="1" hangingPunct="1">
              <a:lnSpc>
                <a:spcPct val="80000"/>
              </a:lnSpc>
              <a:spcBef>
                <a:spcPct val="0"/>
              </a:spcBef>
            </a:pPr>
            <a:r>
              <a:rPr lang="en-US" altLang="zh-CN" sz="1100" smtClean="0"/>
              <a:t>lending products. The use of guarantees and collateral represents an</a:t>
            </a:r>
          </a:p>
          <a:p>
            <a:pPr eaLnBrk="1" hangingPunct="1">
              <a:lnSpc>
                <a:spcPct val="80000"/>
              </a:lnSpc>
              <a:spcBef>
                <a:spcPct val="0"/>
              </a:spcBef>
            </a:pPr>
            <a:r>
              <a:rPr lang="en-US" altLang="zh-CN" sz="1100" smtClean="0"/>
              <a:t>integral part of our credit risk mitigation in the retail portfolio. Insured</a:t>
            </a:r>
          </a:p>
          <a:p>
            <a:pPr eaLnBrk="1" hangingPunct="1">
              <a:lnSpc>
                <a:spcPct val="80000"/>
              </a:lnSpc>
              <a:spcBef>
                <a:spcPct val="0"/>
              </a:spcBef>
            </a:pPr>
            <a:r>
              <a:rPr lang="en-US" altLang="zh-CN" sz="1100" smtClean="0"/>
              <a:t>mortgages accounted for 20% of our residential mortgage portfolio in</a:t>
            </a:r>
          </a:p>
          <a:p>
            <a:pPr eaLnBrk="1" hangingPunct="1">
              <a:lnSpc>
                <a:spcPct val="80000"/>
              </a:lnSpc>
              <a:spcBef>
                <a:spcPct val="0"/>
              </a:spcBef>
            </a:pPr>
            <a:r>
              <a:rPr lang="en-US" altLang="zh-CN" sz="1100" smtClean="0"/>
              <a:t>2010 as compared to 24% in 2009. Secured personal lending</a:t>
            </a:r>
          </a:p>
          <a:p>
            <a:pPr eaLnBrk="1" hangingPunct="1">
              <a:lnSpc>
                <a:spcPct val="80000"/>
              </a:lnSpc>
              <a:spcBef>
                <a:spcPct val="0"/>
              </a:spcBef>
            </a:pPr>
            <a:r>
              <a:rPr lang="en-US" altLang="zh-CN" sz="1100" smtClean="0"/>
              <a:t>represented 56% of personal loans outstanding in 2010 as compared</a:t>
            </a:r>
          </a:p>
          <a:p>
            <a:pPr eaLnBrk="1" hangingPunct="1">
              <a:lnSpc>
                <a:spcPct val="80000"/>
              </a:lnSpc>
              <a:spcBef>
                <a:spcPct val="0"/>
              </a:spcBef>
            </a:pPr>
            <a:r>
              <a:rPr lang="en-CA" altLang="zh-CN" sz="1100" smtClean="0"/>
              <a:t>to 54% in 2009.</a:t>
            </a:r>
          </a:p>
          <a:p>
            <a:pPr eaLnBrk="1" hangingPunct="1">
              <a:lnSpc>
                <a:spcPct val="80000"/>
              </a:lnSpc>
              <a:spcBef>
                <a:spcPct val="0"/>
              </a:spcBef>
            </a:pPr>
            <a:r>
              <a:rPr lang="en-US" altLang="zh-CN" sz="1100" smtClean="0"/>
              <a:t>Wholesale exposure increased $43 billion, or 11%, mainly</a:t>
            </a:r>
          </a:p>
          <a:p>
            <a:pPr eaLnBrk="1" hangingPunct="1">
              <a:lnSpc>
                <a:spcPct val="80000"/>
              </a:lnSpc>
              <a:spcBef>
                <a:spcPct val="0"/>
              </a:spcBef>
            </a:pPr>
            <a:r>
              <a:rPr lang="en-US" altLang="zh-CN" sz="1100" smtClean="0"/>
              <a:t>reflecting increases in most exposure types. Repo-style transactions</a:t>
            </a:r>
          </a:p>
          <a:p>
            <a:pPr eaLnBrk="1" hangingPunct="1">
              <a:lnSpc>
                <a:spcPct val="80000"/>
              </a:lnSpc>
              <a:spcBef>
                <a:spcPct val="0"/>
              </a:spcBef>
            </a:pPr>
            <a:r>
              <a:rPr lang="en-US" altLang="zh-CN" sz="1100" smtClean="0"/>
              <a:t>increased $27 billion, primarily in non-bank financial services, due to</a:t>
            </a:r>
          </a:p>
          <a:p>
            <a:pPr eaLnBrk="1" hangingPunct="1">
              <a:lnSpc>
                <a:spcPct val="80000"/>
              </a:lnSpc>
              <a:spcBef>
                <a:spcPct val="0"/>
              </a:spcBef>
            </a:pPr>
            <a:r>
              <a:rPr lang="en-US" altLang="zh-CN" sz="1100" smtClean="0"/>
              <a:t>higher market activity from the European Government Bond business</a:t>
            </a:r>
          </a:p>
          <a:p>
            <a:pPr eaLnBrk="1" hangingPunct="1">
              <a:lnSpc>
                <a:spcPct val="80000"/>
              </a:lnSpc>
              <a:spcBef>
                <a:spcPct val="0"/>
              </a:spcBef>
            </a:pPr>
            <a:r>
              <a:rPr lang="en-US" altLang="zh-CN" sz="1100" smtClean="0"/>
              <a:t>and increased volume for our primary dealer activities, partially offset</a:t>
            </a:r>
          </a:p>
          <a:p>
            <a:pPr eaLnBrk="1" hangingPunct="1">
              <a:lnSpc>
                <a:spcPct val="80000"/>
              </a:lnSpc>
              <a:spcBef>
                <a:spcPct val="0"/>
              </a:spcBef>
            </a:pPr>
            <a:r>
              <a:rPr lang="en-US" altLang="zh-CN" sz="1100" smtClean="0"/>
              <a:t>by the impact of the stronger Canadian dollar. Other exposure</a:t>
            </a:r>
          </a:p>
          <a:p>
            <a:pPr eaLnBrk="1" hangingPunct="1">
              <a:lnSpc>
                <a:spcPct val="80000"/>
              </a:lnSpc>
              <a:spcBef>
                <a:spcPct val="0"/>
              </a:spcBef>
            </a:pPr>
            <a:r>
              <a:rPr lang="en-US" altLang="zh-CN" sz="1100" smtClean="0"/>
              <a:t>increased $16 billion in bank and sovereign, largely due to higher</a:t>
            </a:r>
          </a:p>
          <a:p>
            <a:pPr eaLnBrk="1" hangingPunct="1">
              <a:lnSpc>
                <a:spcPct val="80000"/>
              </a:lnSpc>
              <a:spcBef>
                <a:spcPct val="0"/>
              </a:spcBef>
            </a:pPr>
            <a:r>
              <a:rPr lang="en-US" altLang="zh-CN" sz="1100" smtClean="0"/>
              <a:t>guarantees and securities exposures. Loans and acceptances</a:t>
            </a:r>
          </a:p>
          <a:p>
            <a:pPr eaLnBrk="1" hangingPunct="1">
              <a:lnSpc>
                <a:spcPct val="80000"/>
              </a:lnSpc>
              <a:spcBef>
                <a:spcPct val="0"/>
              </a:spcBef>
            </a:pPr>
            <a:r>
              <a:rPr lang="en-US" altLang="zh-CN" sz="1100" smtClean="0"/>
              <a:t>decreased $7 billion, mainly in the business portfolio across most</a:t>
            </a:r>
          </a:p>
          <a:p>
            <a:pPr eaLnBrk="1" hangingPunct="1">
              <a:lnSpc>
                <a:spcPct val="80000"/>
              </a:lnSpc>
              <a:spcBef>
                <a:spcPct val="0"/>
              </a:spcBef>
            </a:pPr>
            <a:r>
              <a:rPr lang="en-US" altLang="zh-CN" sz="1100" smtClean="0"/>
              <a:t>sectors largely due to a strategic reduction in our U.S. loan portfolio,</a:t>
            </a:r>
          </a:p>
          <a:p>
            <a:pPr eaLnBrk="1" hangingPunct="1">
              <a:lnSpc>
                <a:spcPct val="80000"/>
              </a:lnSpc>
              <a:spcBef>
                <a:spcPct val="0"/>
              </a:spcBef>
            </a:pPr>
            <a:r>
              <a:rPr lang="en-US" altLang="zh-CN" sz="1100" smtClean="0"/>
              <a:t>maturity and repayments and the impact of the stronger Canadian</a:t>
            </a:r>
          </a:p>
          <a:p>
            <a:pPr eaLnBrk="1" hangingPunct="1">
              <a:lnSpc>
                <a:spcPct val="80000"/>
              </a:lnSpc>
              <a:spcBef>
                <a:spcPct val="0"/>
              </a:spcBef>
            </a:pPr>
            <a:r>
              <a:rPr lang="en-US" altLang="zh-CN" sz="1100" smtClean="0"/>
              <a:t>dollar. Most of the decrease in business exposure was in real estate</a:t>
            </a:r>
          </a:p>
          <a:p>
            <a:pPr eaLnBrk="1" hangingPunct="1">
              <a:lnSpc>
                <a:spcPct val="80000"/>
              </a:lnSpc>
              <a:spcBef>
                <a:spcPct val="0"/>
              </a:spcBef>
            </a:pPr>
            <a:r>
              <a:rPr lang="en-US" altLang="zh-CN" sz="1100" smtClean="0"/>
              <a:t>and related, mining and metals, energy and other services within the</a:t>
            </a:r>
          </a:p>
          <a:p>
            <a:pPr eaLnBrk="1" hangingPunct="1">
              <a:lnSpc>
                <a:spcPct val="80000"/>
              </a:lnSpc>
              <a:spcBef>
                <a:spcPct val="0"/>
              </a:spcBef>
            </a:pPr>
            <a:r>
              <a:rPr lang="en-US" altLang="zh-CN" sz="1100" smtClean="0"/>
              <a:t>other category. The decrease was partially offset by increases in nonbank</a:t>
            </a:r>
          </a:p>
          <a:p>
            <a:pPr eaLnBrk="1" hangingPunct="1">
              <a:lnSpc>
                <a:spcPct val="80000"/>
              </a:lnSpc>
              <a:spcBef>
                <a:spcPct val="0"/>
              </a:spcBef>
            </a:pPr>
            <a:r>
              <a:rPr lang="en-US" altLang="zh-CN" sz="1100" smtClean="0"/>
              <a:t>financial services and sovereign. The loan utilization rate</a:t>
            </a:r>
          </a:p>
          <a:p>
            <a:pPr eaLnBrk="1" hangingPunct="1">
              <a:lnSpc>
                <a:spcPct val="80000"/>
              </a:lnSpc>
              <a:spcBef>
                <a:spcPct val="0"/>
              </a:spcBef>
            </a:pPr>
            <a:r>
              <a:rPr lang="en-CA" altLang="zh-CN" sz="1100" smtClean="0"/>
              <a:t>remained stable at 42%.</a:t>
            </a:r>
            <a:endParaRPr lang="zh-CN" altLang="en-US" sz="1100" smtClean="0"/>
          </a:p>
        </p:txBody>
      </p:sp>
      <p:sp>
        <p:nvSpPr>
          <p:cNvPr id="147460" name="灯片编号占位符 3"/>
          <p:cNvSpPr>
            <a:spLocks noGrp="1"/>
          </p:cNvSpPr>
          <p:nvPr>
            <p:ph type="sldNum" sz="quarter" idx="5"/>
          </p:nvPr>
        </p:nvSpPr>
        <p:spPr bwMode="auto">
          <a:noFill/>
          <a:ln>
            <a:miter lim="800000"/>
            <a:headEnd/>
            <a:tailEnd/>
          </a:ln>
        </p:spPr>
        <p:txBody>
          <a:bodyPr/>
          <a:lstStyle/>
          <a:p>
            <a:fld id="{5B33D605-A4F0-49E9-887F-4E72551C4AD3}" type="slidenum">
              <a:rPr lang="zh-CN" altLang="en-US" smtClean="0">
                <a:ea typeface="SimSun" pitchFamily="2" charset="-122"/>
              </a:rPr>
              <a:pPr/>
              <a:t>66</a:t>
            </a:fld>
            <a:endParaRPr lang="zh-CN" altLang="en-US" smtClean="0">
              <a:ea typeface="SimSun"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幻灯片图像占位符 1"/>
          <p:cNvSpPr>
            <a:spLocks noGrp="1" noRot="1" noChangeAspect="1" noTextEdit="1"/>
          </p:cNvSpPr>
          <p:nvPr>
            <p:ph type="sldImg"/>
          </p:nvPr>
        </p:nvSpPr>
        <p:spPr bwMode="auto">
          <a:noFill/>
          <a:ln>
            <a:solidFill>
              <a:srgbClr val="000000"/>
            </a:solidFill>
            <a:miter lim="800000"/>
            <a:headEnd/>
            <a:tailEnd/>
          </a:ln>
        </p:spPr>
      </p:sp>
      <p:sp>
        <p:nvSpPr>
          <p:cNvPr id="148483" name="备注占位符 2"/>
          <p:cNvSpPr>
            <a:spLocks noGrp="1"/>
          </p:cNvSpPr>
          <p:nvPr>
            <p:ph type="body" idx="1"/>
          </p:nvPr>
        </p:nvSpPr>
        <p:spPr bwMode="auto">
          <a:noFill/>
        </p:spPr>
        <p:txBody>
          <a:bodyPr/>
          <a:lstStyle/>
          <a:p>
            <a:pPr eaLnBrk="1" hangingPunct="1">
              <a:spcBef>
                <a:spcPct val="0"/>
              </a:spcBef>
            </a:pPr>
            <a:r>
              <a:rPr lang="en-CA" altLang="zh-CN" i="1" smtClean="0"/>
              <a:t>2010 vs. 2009</a:t>
            </a:r>
          </a:p>
          <a:p>
            <a:pPr eaLnBrk="1" hangingPunct="1">
              <a:spcBef>
                <a:spcPct val="0"/>
              </a:spcBef>
            </a:pPr>
            <a:r>
              <a:rPr lang="en-US" altLang="zh-CN" smtClean="0"/>
              <a:t>Loans and acceptances increased by $9 billion, or 3%, from the prior</a:t>
            </a:r>
          </a:p>
          <a:p>
            <a:pPr eaLnBrk="1" hangingPunct="1">
              <a:spcBef>
                <a:spcPct val="0"/>
              </a:spcBef>
            </a:pPr>
            <a:r>
              <a:rPr lang="en-US" altLang="zh-CN" smtClean="0"/>
              <a:t>year, mainly reflecting strong retail growth in Canada, partially offset</a:t>
            </a:r>
          </a:p>
          <a:p>
            <a:pPr eaLnBrk="1" hangingPunct="1">
              <a:spcBef>
                <a:spcPct val="0"/>
              </a:spcBef>
            </a:pPr>
            <a:r>
              <a:rPr lang="en-US" altLang="zh-CN" smtClean="0"/>
              <a:t>by decreases in our wholesale portfolio.</a:t>
            </a:r>
          </a:p>
          <a:p>
            <a:pPr eaLnBrk="1" hangingPunct="1">
              <a:spcBef>
                <a:spcPct val="0"/>
              </a:spcBef>
            </a:pPr>
            <a:r>
              <a:rPr lang="en-US" altLang="zh-CN" smtClean="0"/>
              <a:t>Solid retail growth of $17 billion was driven by volume growth in</a:t>
            </a:r>
          </a:p>
          <a:p>
            <a:pPr eaLnBrk="1" hangingPunct="1">
              <a:spcBef>
                <a:spcPct val="0"/>
              </a:spcBef>
            </a:pPr>
            <a:r>
              <a:rPr lang="en-US" altLang="zh-CN" smtClean="0"/>
              <a:t>Canadian personal lending and residential mortgages.</a:t>
            </a:r>
          </a:p>
          <a:p>
            <a:pPr eaLnBrk="1" hangingPunct="1">
              <a:spcBef>
                <a:spcPct val="0"/>
              </a:spcBef>
            </a:pPr>
            <a:r>
              <a:rPr lang="en-US" altLang="zh-CN" smtClean="0"/>
              <a:t>Wholesale loans and acceptances decreased by $7 billion</a:t>
            </a:r>
          </a:p>
          <a:p>
            <a:pPr eaLnBrk="1" hangingPunct="1">
              <a:spcBef>
                <a:spcPct val="0"/>
              </a:spcBef>
            </a:pPr>
            <a:r>
              <a:rPr lang="en-US" altLang="zh-CN" smtClean="0"/>
              <a:t>mainly due to the same reasons discussed in the gross credit risk</a:t>
            </a:r>
          </a:p>
          <a:p>
            <a:pPr eaLnBrk="1" hangingPunct="1">
              <a:spcBef>
                <a:spcPct val="0"/>
              </a:spcBef>
            </a:pPr>
            <a:r>
              <a:rPr lang="en-CA" altLang="zh-CN" smtClean="0"/>
              <a:t>exposure section.</a:t>
            </a:r>
            <a:endParaRPr lang="zh-CN" altLang="en-US" smtClean="0"/>
          </a:p>
        </p:txBody>
      </p:sp>
      <p:sp>
        <p:nvSpPr>
          <p:cNvPr id="148484" name="灯片编号占位符 3"/>
          <p:cNvSpPr>
            <a:spLocks noGrp="1"/>
          </p:cNvSpPr>
          <p:nvPr>
            <p:ph type="sldNum" sz="quarter" idx="5"/>
          </p:nvPr>
        </p:nvSpPr>
        <p:spPr bwMode="auto">
          <a:noFill/>
          <a:ln>
            <a:miter lim="800000"/>
            <a:headEnd/>
            <a:tailEnd/>
          </a:ln>
        </p:spPr>
        <p:txBody>
          <a:bodyPr/>
          <a:lstStyle/>
          <a:p>
            <a:fld id="{AEB63A90-97A3-46A0-9A2D-7D388504779C}" type="slidenum">
              <a:rPr lang="zh-CN" altLang="en-US" smtClean="0">
                <a:ea typeface="SimSun" pitchFamily="2" charset="-122"/>
              </a:rPr>
              <a:pPr/>
              <a:t>67</a:t>
            </a:fld>
            <a:endParaRPr lang="zh-CN" altLang="en-US" smtClean="0">
              <a:ea typeface="SimSun"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bwMode="auto">
          <a:noFill/>
          <a:ln>
            <a:solidFill>
              <a:srgbClr val="000000"/>
            </a:solidFill>
            <a:miter lim="800000"/>
            <a:headEnd/>
            <a:tailEnd/>
          </a:ln>
        </p:spPr>
      </p:sp>
      <p:sp>
        <p:nvSpPr>
          <p:cNvPr id="149507" name="备注占位符 2"/>
          <p:cNvSpPr>
            <a:spLocks noGrp="1"/>
          </p:cNvSpPr>
          <p:nvPr>
            <p:ph type="body" idx="1"/>
          </p:nvPr>
        </p:nvSpPr>
        <p:spPr bwMode="auto">
          <a:noFill/>
        </p:spPr>
        <p:txBody>
          <a:bodyPr/>
          <a:lstStyle/>
          <a:p>
            <a:pPr eaLnBrk="1" hangingPunct="1">
              <a:spcBef>
                <a:spcPct val="0"/>
              </a:spcBef>
            </a:pPr>
            <a:r>
              <a:rPr lang="en-US" altLang="zh-CN" smtClean="0"/>
              <a:t>Total PCL of $1.9 billion decreased $1.6 billion from a year ago,</a:t>
            </a:r>
          </a:p>
          <a:p>
            <a:pPr eaLnBrk="1" hangingPunct="1">
              <a:spcBef>
                <a:spcPct val="0"/>
              </a:spcBef>
            </a:pPr>
            <a:r>
              <a:rPr lang="en-US" altLang="zh-CN" smtClean="0"/>
              <a:t>mainly reflecting decreased specific PCL of $1.0 billion. We incurred a</a:t>
            </a:r>
          </a:p>
          <a:p>
            <a:pPr eaLnBrk="1" hangingPunct="1">
              <a:spcBef>
                <a:spcPct val="0"/>
              </a:spcBef>
            </a:pPr>
            <a:r>
              <a:rPr lang="en-US" altLang="zh-CN" smtClean="0"/>
              <a:t>general provision of $26 million in the current year, as compared to</a:t>
            </a:r>
          </a:p>
          <a:p>
            <a:pPr eaLnBrk="1" hangingPunct="1">
              <a:spcBef>
                <a:spcPct val="0"/>
              </a:spcBef>
            </a:pPr>
            <a:r>
              <a:rPr lang="en-CA" altLang="zh-CN" smtClean="0"/>
              <a:t>$589 million in 2009.</a:t>
            </a:r>
            <a:endParaRPr lang="zh-CN" altLang="en-US" smtClean="0"/>
          </a:p>
        </p:txBody>
      </p:sp>
      <p:sp>
        <p:nvSpPr>
          <p:cNvPr id="149508" name="灯片编号占位符 3"/>
          <p:cNvSpPr>
            <a:spLocks noGrp="1"/>
          </p:cNvSpPr>
          <p:nvPr>
            <p:ph type="sldNum" sz="quarter" idx="5"/>
          </p:nvPr>
        </p:nvSpPr>
        <p:spPr bwMode="auto">
          <a:noFill/>
          <a:ln>
            <a:miter lim="800000"/>
            <a:headEnd/>
            <a:tailEnd/>
          </a:ln>
        </p:spPr>
        <p:txBody>
          <a:bodyPr/>
          <a:lstStyle/>
          <a:p>
            <a:fld id="{F42A359D-C073-4E82-AFAD-8956330C3DD2}" type="slidenum">
              <a:rPr lang="zh-CN" altLang="en-US" smtClean="0">
                <a:ea typeface="SimSun" pitchFamily="2" charset="-122"/>
              </a:rPr>
              <a:pPr/>
              <a:t>68</a:t>
            </a:fld>
            <a:endParaRPr lang="zh-CN" altLang="en-US" smtClean="0">
              <a:ea typeface="SimSun"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幻灯片图像占位符 1"/>
          <p:cNvSpPr>
            <a:spLocks noGrp="1" noRot="1" noChangeAspect="1" noTextEdit="1"/>
          </p:cNvSpPr>
          <p:nvPr>
            <p:ph type="sldImg"/>
          </p:nvPr>
        </p:nvSpPr>
        <p:spPr bwMode="auto">
          <a:noFill/>
          <a:ln>
            <a:solidFill>
              <a:srgbClr val="000000"/>
            </a:solidFill>
            <a:miter lim="800000"/>
            <a:headEnd/>
            <a:tailEnd/>
          </a:ln>
        </p:spPr>
      </p:sp>
      <p:sp>
        <p:nvSpPr>
          <p:cNvPr id="150531" name="备注占位符 2"/>
          <p:cNvSpPr>
            <a:spLocks noGrp="1"/>
          </p:cNvSpPr>
          <p:nvPr>
            <p:ph type="body" idx="1"/>
          </p:nvPr>
        </p:nvSpPr>
        <p:spPr bwMode="auto">
          <a:noFill/>
        </p:spPr>
        <p:txBody>
          <a:bodyPr/>
          <a:lstStyle/>
          <a:p>
            <a:pPr eaLnBrk="1" hangingPunct="1">
              <a:spcBef>
                <a:spcPct val="0"/>
              </a:spcBef>
            </a:pPr>
            <a:r>
              <a:rPr lang="en-CA" altLang="zh-CN" i="1" smtClean="0"/>
              <a:t>2010 vs. 2009</a:t>
            </a:r>
          </a:p>
          <a:p>
            <a:pPr eaLnBrk="1" hangingPunct="1">
              <a:spcBef>
                <a:spcPct val="0"/>
              </a:spcBef>
            </a:pPr>
            <a:r>
              <a:rPr lang="en-US" altLang="zh-CN" smtClean="0"/>
              <a:t>Total gross impaired loans (GIL) decreased by $458 million, or 8%</a:t>
            </a:r>
          </a:p>
          <a:p>
            <a:pPr eaLnBrk="1" hangingPunct="1">
              <a:spcBef>
                <a:spcPct val="0"/>
              </a:spcBef>
            </a:pPr>
            <a:r>
              <a:rPr lang="en-CA" altLang="zh-CN" smtClean="0"/>
              <a:t>from a year ago.</a:t>
            </a:r>
          </a:p>
          <a:p>
            <a:pPr eaLnBrk="1" hangingPunct="1">
              <a:spcBef>
                <a:spcPct val="0"/>
              </a:spcBef>
            </a:pPr>
            <a:r>
              <a:rPr lang="en-US" altLang="zh-CN" smtClean="0"/>
              <a:t>GIL in Canadian Banking increased $153 million, or 12% mainly</a:t>
            </a:r>
          </a:p>
          <a:p>
            <a:pPr eaLnBrk="1" hangingPunct="1">
              <a:spcBef>
                <a:spcPct val="0"/>
              </a:spcBef>
            </a:pPr>
            <a:r>
              <a:rPr lang="en-US" altLang="zh-CN" smtClean="0"/>
              <a:t>reflecting higher impaired loans in our residential mortgages and</a:t>
            </a:r>
          </a:p>
          <a:p>
            <a:pPr eaLnBrk="1" hangingPunct="1">
              <a:spcBef>
                <a:spcPct val="0"/>
              </a:spcBef>
            </a:pPr>
            <a:r>
              <a:rPr lang="en-CA" altLang="zh-CN" smtClean="0"/>
              <a:t>commercial portfolios.</a:t>
            </a:r>
          </a:p>
          <a:p>
            <a:pPr eaLnBrk="1" hangingPunct="1">
              <a:spcBef>
                <a:spcPct val="0"/>
              </a:spcBef>
            </a:pPr>
            <a:r>
              <a:rPr lang="en-US" altLang="zh-CN" smtClean="0"/>
              <a:t>GIL in International Banking decreased $98 million, or 3%,</a:t>
            </a:r>
          </a:p>
          <a:p>
            <a:pPr eaLnBrk="1" hangingPunct="1">
              <a:spcBef>
                <a:spcPct val="0"/>
              </a:spcBef>
            </a:pPr>
            <a:r>
              <a:rPr lang="en-US" altLang="zh-CN" smtClean="0"/>
              <a:t>mainly reflecting reductions in our residential builder finance portfolio</a:t>
            </a:r>
          </a:p>
          <a:p>
            <a:pPr eaLnBrk="1" hangingPunct="1">
              <a:spcBef>
                <a:spcPct val="0"/>
              </a:spcBef>
            </a:pPr>
            <a:r>
              <a:rPr lang="en-US" altLang="zh-CN" smtClean="0"/>
              <a:t>from higher write-offs and foreclosures, and declines in certain</a:t>
            </a:r>
          </a:p>
          <a:p>
            <a:pPr eaLnBrk="1" hangingPunct="1">
              <a:spcBef>
                <a:spcPct val="0"/>
              </a:spcBef>
            </a:pPr>
            <a:r>
              <a:rPr lang="en-US" altLang="zh-CN" smtClean="0"/>
              <a:t>impaired AFS securities reclassified to loans. These factors were</a:t>
            </a:r>
          </a:p>
          <a:p>
            <a:pPr eaLnBrk="1" hangingPunct="1">
              <a:spcBef>
                <a:spcPct val="0"/>
              </a:spcBef>
            </a:pPr>
            <a:r>
              <a:rPr lang="en-US" altLang="zh-CN" smtClean="0"/>
              <a:t>partially offset by higher impaired loans in our U.S. commercial</a:t>
            </a:r>
          </a:p>
          <a:p>
            <a:pPr eaLnBrk="1" hangingPunct="1">
              <a:spcBef>
                <a:spcPct val="0"/>
              </a:spcBef>
            </a:pPr>
            <a:r>
              <a:rPr lang="en-US" altLang="zh-CN" smtClean="0"/>
              <a:t>portfolio. Both our Caribbean wholesale and retail portfolios</a:t>
            </a:r>
          </a:p>
          <a:p>
            <a:pPr eaLnBrk="1" hangingPunct="1">
              <a:spcBef>
                <a:spcPct val="0"/>
              </a:spcBef>
            </a:pPr>
            <a:r>
              <a:rPr lang="en-US" altLang="zh-CN" smtClean="0"/>
              <a:t>remained under pressure from the slow economic recovery and</a:t>
            </a:r>
          </a:p>
          <a:p>
            <a:pPr eaLnBrk="1" hangingPunct="1">
              <a:spcBef>
                <a:spcPct val="0"/>
              </a:spcBef>
            </a:pPr>
            <a:r>
              <a:rPr lang="en-US" altLang="zh-CN" smtClean="0"/>
              <a:t>continued weakness in commercial real estate asset values.</a:t>
            </a:r>
          </a:p>
          <a:p>
            <a:pPr eaLnBrk="1" hangingPunct="1">
              <a:spcBef>
                <a:spcPct val="0"/>
              </a:spcBef>
            </a:pPr>
            <a:r>
              <a:rPr lang="en-US" altLang="zh-CN" smtClean="0"/>
              <a:t>GIL in Capital Markets decreased $506 million, or 55%, mainly</a:t>
            </a:r>
          </a:p>
          <a:p>
            <a:pPr eaLnBrk="1" hangingPunct="1">
              <a:spcBef>
                <a:spcPct val="0"/>
              </a:spcBef>
            </a:pPr>
            <a:r>
              <a:rPr lang="en-US" altLang="zh-CN" smtClean="0"/>
              <a:t>due to lower new impaired loans in our non-bank financial services,</a:t>
            </a:r>
          </a:p>
          <a:p>
            <a:pPr eaLnBrk="1" hangingPunct="1">
              <a:spcBef>
                <a:spcPct val="0"/>
              </a:spcBef>
            </a:pPr>
            <a:r>
              <a:rPr lang="en-US" altLang="zh-CN" smtClean="0"/>
              <a:t>and other portfolios primarily in the U.S.</a:t>
            </a:r>
          </a:p>
          <a:p>
            <a:pPr eaLnBrk="1" hangingPunct="1">
              <a:spcBef>
                <a:spcPct val="0"/>
              </a:spcBef>
            </a:pPr>
            <a:r>
              <a:rPr lang="en-US" altLang="zh-CN" smtClean="0"/>
              <a:t>GIL in Corporate Support and Other decreased slightly by</a:t>
            </a:r>
          </a:p>
          <a:p>
            <a:pPr eaLnBrk="1" hangingPunct="1">
              <a:spcBef>
                <a:spcPct val="0"/>
              </a:spcBef>
            </a:pPr>
            <a:r>
              <a:rPr lang="en-CA" altLang="zh-CN" smtClean="0"/>
              <a:t>$7 million.</a:t>
            </a:r>
            <a:endParaRPr lang="zh-CN" altLang="en-US" smtClean="0"/>
          </a:p>
        </p:txBody>
      </p:sp>
      <p:sp>
        <p:nvSpPr>
          <p:cNvPr id="150532" name="灯片编号占位符 3"/>
          <p:cNvSpPr>
            <a:spLocks noGrp="1"/>
          </p:cNvSpPr>
          <p:nvPr>
            <p:ph type="sldNum" sz="quarter" idx="5"/>
          </p:nvPr>
        </p:nvSpPr>
        <p:spPr bwMode="auto">
          <a:noFill/>
          <a:ln>
            <a:miter lim="800000"/>
            <a:headEnd/>
            <a:tailEnd/>
          </a:ln>
        </p:spPr>
        <p:txBody>
          <a:bodyPr/>
          <a:lstStyle/>
          <a:p>
            <a:fld id="{1AF21806-DD23-4C51-9E47-BC499BEF1B01}" type="slidenum">
              <a:rPr lang="zh-CN" altLang="en-US" smtClean="0">
                <a:ea typeface="SimSun" pitchFamily="2" charset="-122"/>
              </a:rPr>
              <a:pPr/>
              <a:t>69</a:t>
            </a:fld>
            <a:endParaRPr lang="zh-CN" altLang="en-US" smtClean="0">
              <a:ea typeface="SimSun"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23908" name="Slide Number Placeholder 3"/>
          <p:cNvSpPr>
            <a:spLocks noGrp="1"/>
          </p:cNvSpPr>
          <p:nvPr>
            <p:ph type="sldNum" sz="quarter" idx="5"/>
          </p:nvPr>
        </p:nvSpPr>
        <p:spPr bwMode="auto">
          <a:noFill/>
          <a:ln>
            <a:miter lim="800000"/>
            <a:headEnd/>
            <a:tailEnd/>
          </a:ln>
        </p:spPr>
        <p:txBody>
          <a:bodyPr/>
          <a:lstStyle/>
          <a:p>
            <a:fld id="{52702AEA-228F-4BD0-97EA-AAE4A5BC88B9}" type="slidenum">
              <a:rPr lang="en-US" altLang="zh-CN" smtClean="0">
                <a:ea typeface="SimSun" pitchFamily="2" charset="-122"/>
              </a:rPr>
              <a:pPr/>
              <a:t>8</a:t>
            </a:fld>
            <a:endParaRPr lang="en-US" altLang="zh-CN" smtClean="0">
              <a:ea typeface="SimSun"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幻灯片图像占位符 1"/>
          <p:cNvSpPr>
            <a:spLocks noGrp="1" noRot="1" noChangeAspect="1" noTextEdit="1"/>
          </p:cNvSpPr>
          <p:nvPr>
            <p:ph type="sldImg"/>
          </p:nvPr>
        </p:nvSpPr>
        <p:spPr bwMode="auto">
          <a:noFill/>
          <a:ln>
            <a:solidFill>
              <a:srgbClr val="000000"/>
            </a:solidFill>
            <a:miter lim="800000"/>
            <a:headEnd/>
            <a:tailEnd/>
          </a:ln>
        </p:spPr>
      </p:sp>
      <p:sp>
        <p:nvSpPr>
          <p:cNvPr id="151555" name="备注占位符 2"/>
          <p:cNvSpPr>
            <a:spLocks noGrp="1"/>
          </p:cNvSpPr>
          <p:nvPr>
            <p:ph type="body" idx="1"/>
          </p:nvPr>
        </p:nvSpPr>
        <p:spPr bwMode="auto">
          <a:noFill/>
        </p:spPr>
        <p:txBody>
          <a:bodyPr/>
          <a:lstStyle/>
          <a:p>
            <a:pPr eaLnBrk="1" hangingPunct="1">
              <a:spcBef>
                <a:spcPct val="0"/>
              </a:spcBef>
            </a:pPr>
            <a:r>
              <a:rPr lang="en-CA" altLang="zh-CN" i="1" smtClean="0"/>
              <a:t>2010 vs. 2009</a:t>
            </a:r>
          </a:p>
          <a:p>
            <a:pPr eaLnBrk="1" hangingPunct="1">
              <a:spcBef>
                <a:spcPct val="0"/>
              </a:spcBef>
            </a:pPr>
            <a:r>
              <a:rPr lang="en-US" altLang="zh-CN" smtClean="0"/>
              <a:t>Total allowance for credit losses (ACL) decreased $206 million, or 6%,</a:t>
            </a:r>
          </a:p>
          <a:p>
            <a:pPr eaLnBrk="1" hangingPunct="1">
              <a:spcBef>
                <a:spcPct val="0"/>
              </a:spcBef>
            </a:pPr>
            <a:r>
              <a:rPr lang="en-US" altLang="zh-CN" smtClean="0"/>
              <a:t>from a year ago, mainly due to a $168 million decrease in the specific</a:t>
            </a:r>
          </a:p>
          <a:p>
            <a:pPr eaLnBrk="1" hangingPunct="1">
              <a:spcBef>
                <a:spcPct val="0"/>
              </a:spcBef>
            </a:pPr>
            <a:r>
              <a:rPr lang="en-US" altLang="zh-CN" smtClean="0"/>
              <a:t>allowance, reflecting the same factors as previously discussed. It also</a:t>
            </a:r>
          </a:p>
          <a:p>
            <a:pPr eaLnBrk="1" hangingPunct="1">
              <a:spcBef>
                <a:spcPct val="0"/>
              </a:spcBef>
            </a:pPr>
            <a:r>
              <a:rPr lang="en-US" altLang="zh-CN" smtClean="0"/>
              <a:t>includes a $38 million decrease in the general allowance largely as a</a:t>
            </a:r>
          </a:p>
          <a:p>
            <a:pPr eaLnBrk="1" hangingPunct="1">
              <a:spcBef>
                <a:spcPct val="0"/>
              </a:spcBef>
            </a:pPr>
            <a:r>
              <a:rPr lang="en-US" altLang="zh-CN" smtClean="0"/>
              <a:t>result of the impact of a stronger Canadian dollar. This was offset by</a:t>
            </a:r>
          </a:p>
          <a:p>
            <a:pPr eaLnBrk="1" hangingPunct="1">
              <a:spcBef>
                <a:spcPct val="0"/>
              </a:spcBef>
            </a:pPr>
            <a:r>
              <a:rPr lang="en-US" altLang="zh-CN" smtClean="0"/>
              <a:t>an increased provision relating to our U.S. banking business. Refer to</a:t>
            </a:r>
          </a:p>
          <a:p>
            <a:pPr eaLnBrk="1" hangingPunct="1">
              <a:spcBef>
                <a:spcPct val="0"/>
              </a:spcBef>
            </a:pPr>
            <a:r>
              <a:rPr lang="en-US" altLang="zh-CN" smtClean="0"/>
              <a:t>the Supplemental information section for further details.</a:t>
            </a:r>
            <a:endParaRPr lang="zh-CN" altLang="en-US" smtClean="0"/>
          </a:p>
        </p:txBody>
      </p:sp>
      <p:sp>
        <p:nvSpPr>
          <p:cNvPr id="151556" name="灯片编号占位符 3"/>
          <p:cNvSpPr>
            <a:spLocks noGrp="1"/>
          </p:cNvSpPr>
          <p:nvPr>
            <p:ph type="sldNum" sz="quarter" idx="5"/>
          </p:nvPr>
        </p:nvSpPr>
        <p:spPr bwMode="auto">
          <a:noFill/>
          <a:ln>
            <a:miter lim="800000"/>
            <a:headEnd/>
            <a:tailEnd/>
          </a:ln>
        </p:spPr>
        <p:txBody>
          <a:bodyPr/>
          <a:lstStyle/>
          <a:p>
            <a:fld id="{3BA7D384-6F76-417A-A8DF-62040D7A1232}" type="slidenum">
              <a:rPr lang="zh-CN" altLang="en-US" smtClean="0">
                <a:ea typeface="SimSun" pitchFamily="2" charset="-122"/>
              </a:rPr>
              <a:pPr/>
              <a:t>70</a:t>
            </a:fld>
            <a:endParaRPr lang="zh-CN" altLang="en-US" smtClean="0">
              <a:ea typeface="SimSun"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幻灯片图像占位符 1"/>
          <p:cNvSpPr>
            <a:spLocks noGrp="1" noRot="1" noChangeAspect="1" noTextEdit="1"/>
          </p:cNvSpPr>
          <p:nvPr>
            <p:ph type="sldImg"/>
          </p:nvPr>
        </p:nvSpPr>
        <p:spPr bwMode="auto">
          <a:noFill/>
          <a:ln>
            <a:solidFill>
              <a:srgbClr val="000000"/>
            </a:solidFill>
            <a:miter lim="800000"/>
            <a:headEnd/>
            <a:tailEnd/>
          </a:ln>
        </p:spPr>
      </p:sp>
      <p:sp>
        <p:nvSpPr>
          <p:cNvPr id="152579" name="备注占位符 2"/>
          <p:cNvSpPr>
            <a:spLocks noGrp="1"/>
          </p:cNvSpPr>
          <p:nvPr>
            <p:ph type="body" idx="1"/>
          </p:nvPr>
        </p:nvSpPr>
        <p:spPr bwMode="auto">
          <a:noFill/>
        </p:spPr>
        <p:txBody>
          <a:bodyPr/>
          <a:lstStyle/>
          <a:p>
            <a:pPr eaLnBrk="1" hangingPunct="1">
              <a:lnSpc>
                <a:spcPct val="90000"/>
              </a:lnSpc>
              <a:spcBef>
                <a:spcPct val="0"/>
              </a:spcBef>
            </a:pPr>
            <a:r>
              <a:rPr lang="en-US" altLang="zh-CN" smtClean="0"/>
              <a:t>Trading market risks associated with securities and related</a:t>
            </a:r>
          </a:p>
          <a:p>
            <a:pPr eaLnBrk="1" hangingPunct="1">
              <a:lnSpc>
                <a:spcPct val="90000"/>
              </a:lnSpc>
              <a:spcBef>
                <a:spcPct val="0"/>
              </a:spcBef>
            </a:pPr>
            <a:r>
              <a:rPr lang="en-US" altLang="zh-CN" smtClean="0"/>
              <a:t>derivatives trading activities are a result of market-making, proprietary,</a:t>
            </a:r>
          </a:p>
          <a:p>
            <a:pPr eaLnBrk="1" hangingPunct="1">
              <a:lnSpc>
                <a:spcPct val="90000"/>
              </a:lnSpc>
              <a:spcBef>
                <a:spcPct val="0"/>
              </a:spcBef>
            </a:pPr>
            <a:r>
              <a:rPr lang="en-US" altLang="zh-CN" smtClean="0"/>
              <a:t>and sales and arbitrage activities in the interest rate, credit,</a:t>
            </a:r>
          </a:p>
          <a:p>
            <a:pPr eaLnBrk="1" hangingPunct="1">
              <a:lnSpc>
                <a:spcPct val="90000"/>
              </a:lnSpc>
              <a:spcBef>
                <a:spcPct val="0"/>
              </a:spcBef>
            </a:pPr>
            <a:r>
              <a:rPr lang="en-US" altLang="zh-CN" smtClean="0"/>
              <a:t>foreign exchange, equity, and commodities markets. Trading market</a:t>
            </a:r>
          </a:p>
          <a:p>
            <a:pPr eaLnBrk="1" hangingPunct="1">
              <a:lnSpc>
                <a:spcPct val="90000"/>
              </a:lnSpc>
              <a:spcBef>
                <a:spcPct val="0"/>
              </a:spcBef>
            </a:pPr>
            <a:r>
              <a:rPr lang="en-US" altLang="zh-CN" smtClean="0"/>
              <a:t>risk reflects the potential adverse impact on our earnings and</a:t>
            </a:r>
          </a:p>
          <a:p>
            <a:pPr eaLnBrk="1" hangingPunct="1">
              <a:lnSpc>
                <a:spcPct val="90000"/>
              </a:lnSpc>
              <a:spcBef>
                <a:spcPct val="0"/>
              </a:spcBef>
            </a:pPr>
            <a:r>
              <a:rPr lang="en-US" altLang="zh-CN" smtClean="0"/>
              <a:t>economic value and is comprised of the following components:</a:t>
            </a:r>
          </a:p>
          <a:p>
            <a:pPr eaLnBrk="1" hangingPunct="1">
              <a:lnSpc>
                <a:spcPct val="90000"/>
              </a:lnSpc>
              <a:spcBef>
                <a:spcPct val="0"/>
              </a:spcBef>
            </a:pPr>
            <a:r>
              <a:rPr lang="en-US" altLang="zh-CN" smtClean="0"/>
              <a:t>• Interest rate risk arises from the changes in interest rates and is</a:t>
            </a:r>
          </a:p>
          <a:p>
            <a:pPr eaLnBrk="1" hangingPunct="1">
              <a:lnSpc>
                <a:spcPct val="90000"/>
              </a:lnSpc>
              <a:spcBef>
                <a:spcPct val="0"/>
              </a:spcBef>
            </a:pPr>
            <a:r>
              <a:rPr lang="en-US" altLang="zh-CN" smtClean="0"/>
              <a:t>composed of directional risk, yield curve risk, basis risk and</a:t>
            </a:r>
          </a:p>
          <a:p>
            <a:pPr eaLnBrk="1" hangingPunct="1">
              <a:lnSpc>
                <a:spcPct val="90000"/>
              </a:lnSpc>
              <a:spcBef>
                <a:spcPct val="0"/>
              </a:spcBef>
            </a:pPr>
            <a:r>
              <a:rPr lang="en-US" altLang="zh-CN" smtClean="0"/>
              <a:t>option risk. Interest rate risk also captures credit spread risk</a:t>
            </a:r>
          </a:p>
          <a:p>
            <a:pPr eaLnBrk="1" hangingPunct="1">
              <a:lnSpc>
                <a:spcPct val="90000"/>
              </a:lnSpc>
              <a:spcBef>
                <a:spcPct val="0"/>
              </a:spcBef>
            </a:pPr>
            <a:r>
              <a:rPr lang="en-US" altLang="zh-CN" smtClean="0"/>
              <a:t>arising from the changes in issuer spreads.</a:t>
            </a:r>
          </a:p>
          <a:p>
            <a:pPr eaLnBrk="1" hangingPunct="1">
              <a:lnSpc>
                <a:spcPct val="90000"/>
              </a:lnSpc>
              <a:spcBef>
                <a:spcPct val="0"/>
              </a:spcBef>
            </a:pPr>
            <a:r>
              <a:rPr lang="en-US" altLang="zh-CN" smtClean="0"/>
              <a:t>• Credit specific risk arises from the change in the</a:t>
            </a:r>
          </a:p>
          <a:p>
            <a:pPr eaLnBrk="1" hangingPunct="1">
              <a:lnSpc>
                <a:spcPct val="90000"/>
              </a:lnSpc>
              <a:spcBef>
                <a:spcPct val="0"/>
              </a:spcBef>
            </a:pPr>
            <a:r>
              <a:rPr lang="en-US" altLang="zh-CN" smtClean="0"/>
              <a:t>creditworthiness and default of issuers of our holdings in fixed</a:t>
            </a:r>
          </a:p>
          <a:p>
            <a:pPr eaLnBrk="1" hangingPunct="1">
              <a:lnSpc>
                <a:spcPct val="90000"/>
              </a:lnSpc>
              <a:spcBef>
                <a:spcPct val="0"/>
              </a:spcBef>
            </a:pPr>
            <a:r>
              <a:rPr lang="en-CA" altLang="zh-CN" smtClean="0"/>
              <a:t>income products.</a:t>
            </a:r>
          </a:p>
          <a:p>
            <a:pPr eaLnBrk="1" hangingPunct="1">
              <a:lnSpc>
                <a:spcPct val="90000"/>
              </a:lnSpc>
              <a:spcBef>
                <a:spcPct val="0"/>
              </a:spcBef>
            </a:pPr>
            <a:r>
              <a:rPr lang="en-US" altLang="zh-CN" smtClean="0"/>
              <a:t>• Foreign exchange rate risk arises from the change in currency</a:t>
            </a:r>
          </a:p>
          <a:p>
            <a:pPr eaLnBrk="1" hangingPunct="1">
              <a:lnSpc>
                <a:spcPct val="90000"/>
              </a:lnSpc>
              <a:spcBef>
                <a:spcPct val="0"/>
              </a:spcBef>
            </a:pPr>
            <a:r>
              <a:rPr lang="en-US" altLang="zh-CN" smtClean="0"/>
              <a:t>rates and precious metals price movements and volatilities. In</a:t>
            </a:r>
          </a:p>
          <a:p>
            <a:pPr eaLnBrk="1" hangingPunct="1">
              <a:lnSpc>
                <a:spcPct val="90000"/>
              </a:lnSpc>
              <a:spcBef>
                <a:spcPct val="0"/>
              </a:spcBef>
            </a:pPr>
            <a:r>
              <a:rPr lang="en-US" altLang="zh-CN" smtClean="0"/>
              <a:t>our proprietary positions, we are exposed to the spot, forward</a:t>
            </a:r>
          </a:p>
          <a:p>
            <a:pPr eaLnBrk="1" hangingPunct="1">
              <a:lnSpc>
                <a:spcPct val="90000"/>
              </a:lnSpc>
              <a:spcBef>
                <a:spcPct val="0"/>
              </a:spcBef>
            </a:pPr>
            <a:r>
              <a:rPr lang="en-CA" altLang="zh-CN" smtClean="0"/>
              <a:t>and derivative markets.</a:t>
            </a:r>
          </a:p>
          <a:p>
            <a:pPr eaLnBrk="1" hangingPunct="1">
              <a:lnSpc>
                <a:spcPct val="90000"/>
              </a:lnSpc>
              <a:spcBef>
                <a:spcPct val="0"/>
              </a:spcBef>
            </a:pPr>
            <a:r>
              <a:rPr lang="en-US" altLang="zh-CN" smtClean="0"/>
              <a:t>• Equity risk arises from the movements in individual equity</a:t>
            </a:r>
          </a:p>
          <a:p>
            <a:pPr eaLnBrk="1" hangingPunct="1">
              <a:lnSpc>
                <a:spcPct val="90000"/>
              </a:lnSpc>
              <a:spcBef>
                <a:spcPct val="0"/>
              </a:spcBef>
            </a:pPr>
            <a:r>
              <a:rPr lang="en-US" altLang="zh-CN" smtClean="0"/>
              <a:t>prices or movements in the level of stock market indices.</a:t>
            </a:r>
          </a:p>
          <a:p>
            <a:pPr eaLnBrk="1" hangingPunct="1">
              <a:lnSpc>
                <a:spcPct val="90000"/>
              </a:lnSpc>
              <a:spcBef>
                <a:spcPct val="0"/>
              </a:spcBef>
            </a:pPr>
            <a:r>
              <a:rPr lang="en-US" altLang="zh-CN" smtClean="0"/>
              <a:t>• Commodities risk arises from commodities price movements</a:t>
            </a:r>
          </a:p>
          <a:p>
            <a:pPr eaLnBrk="1" hangingPunct="1">
              <a:lnSpc>
                <a:spcPct val="90000"/>
              </a:lnSpc>
              <a:spcBef>
                <a:spcPct val="0"/>
              </a:spcBef>
            </a:pPr>
            <a:r>
              <a:rPr lang="en-CA" altLang="zh-CN" smtClean="0"/>
              <a:t>and volatilities.</a:t>
            </a:r>
          </a:p>
          <a:p>
            <a:pPr eaLnBrk="1" hangingPunct="1">
              <a:lnSpc>
                <a:spcPct val="90000"/>
              </a:lnSpc>
              <a:spcBef>
                <a:spcPct val="0"/>
              </a:spcBef>
            </a:pPr>
            <a:r>
              <a:rPr lang="en-US" altLang="zh-CN" smtClean="0"/>
              <a:t>• Market illiquidity risk arises from the inability to liquidate our</a:t>
            </a:r>
          </a:p>
          <a:p>
            <a:pPr eaLnBrk="1" hangingPunct="1">
              <a:lnSpc>
                <a:spcPct val="90000"/>
              </a:lnSpc>
              <a:spcBef>
                <a:spcPct val="0"/>
              </a:spcBef>
            </a:pPr>
            <a:r>
              <a:rPr lang="en-US" altLang="zh-CN" smtClean="0"/>
              <a:t>positions or acquire hedges to neutralize our trading positions.</a:t>
            </a:r>
            <a:endParaRPr lang="zh-CN" altLang="en-US" smtClean="0"/>
          </a:p>
        </p:txBody>
      </p:sp>
      <p:sp>
        <p:nvSpPr>
          <p:cNvPr id="152580" name="灯片编号占位符 3"/>
          <p:cNvSpPr>
            <a:spLocks noGrp="1"/>
          </p:cNvSpPr>
          <p:nvPr>
            <p:ph type="sldNum" sz="quarter" idx="5"/>
          </p:nvPr>
        </p:nvSpPr>
        <p:spPr bwMode="auto">
          <a:noFill/>
          <a:ln>
            <a:miter lim="800000"/>
            <a:headEnd/>
            <a:tailEnd/>
          </a:ln>
        </p:spPr>
        <p:txBody>
          <a:bodyPr/>
          <a:lstStyle/>
          <a:p>
            <a:fld id="{69E7EA86-7858-4997-96B8-E7B2B75B1D50}" type="slidenum">
              <a:rPr lang="zh-CN" altLang="en-US" smtClean="0">
                <a:ea typeface="SimSun" pitchFamily="2" charset="-122"/>
              </a:rPr>
              <a:pPr/>
              <a:t>72</a:t>
            </a:fld>
            <a:endParaRPr lang="zh-CN" altLang="en-US" smtClean="0">
              <a:ea typeface="SimSun"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a:lstStyle/>
          <a:p>
            <a:pPr eaLnBrk="1" hangingPunct="1">
              <a:spcBef>
                <a:spcPct val="0"/>
              </a:spcBef>
            </a:pPr>
            <a:r>
              <a:rPr lang="en-US" altLang="zh-TW" i="1" smtClean="0"/>
              <a:t>2010 vs. 2009</a:t>
            </a:r>
          </a:p>
          <a:p>
            <a:pPr eaLnBrk="1" hangingPunct="1">
              <a:spcBef>
                <a:spcPct val="0"/>
              </a:spcBef>
            </a:pPr>
            <a:r>
              <a:rPr lang="en-US" altLang="zh-TW" smtClean="0"/>
              <a:t>Average VaR of $48 million for the year was down $5 million</a:t>
            </a:r>
          </a:p>
          <a:p>
            <a:pPr eaLnBrk="1" hangingPunct="1">
              <a:spcBef>
                <a:spcPct val="0"/>
              </a:spcBef>
            </a:pPr>
            <a:r>
              <a:rPr lang="en-US" altLang="zh-TW" smtClean="0"/>
              <a:t>compared to a year ago. This was largely due to the impact of the</a:t>
            </a:r>
          </a:p>
          <a:p>
            <a:pPr eaLnBrk="1" hangingPunct="1">
              <a:spcBef>
                <a:spcPct val="0"/>
              </a:spcBef>
            </a:pPr>
            <a:r>
              <a:rPr lang="en-US" altLang="zh-TW" smtClean="0"/>
              <a:t>stronger Canadian dollar on foreign-denominated portfolios and an</a:t>
            </a:r>
          </a:p>
          <a:p>
            <a:pPr eaLnBrk="1" hangingPunct="1">
              <a:spcBef>
                <a:spcPct val="0"/>
              </a:spcBef>
            </a:pPr>
            <a:r>
              <a:rPr lang="en-US" altLang="zh-TW" smtClean="0"/>
              <a:t>increase in diversification from 29% to 44%. These factors were</a:t>
            </a:r>
          </a:p>
          <a:p>
            <a:pPr eaLnBrk="1" hangingPunct="1">
              <a:spcBef>
                <a:spcPct val="0"/>
              </a:spcBef>
            </a:pPr>
            <a:r>
              <a:rPr lang="en-US" altLang="zh-TW" smtClean="0"/>
              <a:t>partially offset by the increases in Credit Specific and Equity VaR. The</a:t>
            </a:r>
          </a:p>
          <a:p>
            <a:pPr eaLnBrk="1" hangingPunct="1">
              <a:spcBef>
                <a:spcPct val="0"/>
              </a:spcBef>
            </a:pPr>
            <a:r>
              <a:rPr lang="en-US" altLang="zh-TW" smtClean="0"/>
              <a:t>increase in Credit Specific VaR is attributed to the Credit Specific VaR</a:t>
            </a:r>
          </a:p>
          <a:p>
            <a:pPr eaLnBrk="1" hangingPunct="1">
              <a:spcBef>
                <a:spcPct val="0"/>
              </a:spcBef>
            </a:pPr>
            <a:r>
              <a:rPr lang="en-US" altLang="zh-TW" smtClean="0"/>
              <a:t>model incorporating higher probabilities of credit events. The</a:t>
            </a:r>
          </a:p>
          <a:p>
            <a:pPr eaLnBrk="1" hangingPunct="1">
              <a:spcBef>
                <a:spcPct val="0"/>
              </a:spcBef>
            </a:pPr>
            <a:r>
              <a:rPr lang="en-US" altLang="zh-TW" smtClean="0"/>
              <a:t>increase in Equity VaR was largely driven by a combination of</a:t>
            </a:r>
          </a:p>
          <a:p>
            <a:pPr eaLnBrk="1" hangingPunct="1">
              <a:spcBef>
                <a:spcPct val="0"/>
              </a:spcBef>
            </a:pPr>
            <a:r>
              <a:rPr lang="en-US" altLang="zh-TW" smtClean="0"/>
              <a:t>business activity and market volatility.</a:t>
            </a:r>
          </a:p>
          <a:p>
            <a:pPr eaLnBrk="1" hangingPunct="1">
              <a:spcBef>
                <a:spcPct val="0"/>
              </a:spcBef>
            </a:pPr>
            <a:endParaRPr lang="en-US" altLang="zh-TW" smtClean="0"/>
          </a:p>
        </p:txBody>
      </p:sp>
      <p:sp>
        <p:nvSpPr>
          <p:cNvPr id="153604" name="Slide Number Placeholder 3"/>
          <p:cNvSpPr>
            <a:spLocks noGrp="1"/>
          </p:cNvSpPr>
          <p:nvPr>
            <p:ph type="sldNum" sz="quarter" idx="5"/>
          </p:nvPr>
        </p:nvSpPr>
        <p:spPr bwMode="auto">
          <a:noFill/>
          <a:ln>
            <a:miter lim="800000"/>
            <a:headEnd/>
            <a:tailEnd/>
          </a:ln>
        </p:spPr>
        <p:txBody>
          <a:bodyPr/>
          <a:lstStyle/>
          <a:p>
            <a:fld id="{575DE625-C51C-4A41-917C-0FBB1B50547C}" type="slidenum">
              <a:rPr lang="en-US" altLang="zh-CN" smtClean="0">
                <a:ea typeface="SimSun" pitchFamily="2" charset="-122"/>
              </a:rPr>
              <a:pPr/>
              <a:t>74</a:t>
            </a:fld>
            <a:endParaRPr lang="en-US" altLang="zh-CN" smtClean="0">
              <a:ea typeface="SimSun"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a:lstStyle/>
          <a:p>
            <a:pPr eaLnBrk="1" hangingPunct="1">
              <a:spcBef>
                <a:spcPct val="0"/>
              </a:spcBef>
            </a:pPr>
            <a:r>
              <a:rPr lang="en-US" altLang="zh-TW" i="1" smtClean="0"/>
              <a:t>2010 vs. 2009</a:t>
            </a:r>
          </a:p>
          <a:p>
            <a:pPr eaLnBrk="1" hangingPunct="1">
              <a:spcBef>
                <a:spcPct val="0"/>
              </a:spcBef>
            </a:pPr>
            <a:r>
              <a:rPr lang="en-US" altLang="zh-TW" smtClean="0"/>
              <a:t>During the year, we experienced 30 days of net trading losses</a:t>
            </a:r>
          </a:p>
          <a:p>
            <a:pPr eaLnBrk="1" hangingPunct="1">
              <a:spcBef>
                <a:spcPct val="0"/>
              </a:spcBef>
            </a:pPr>
            <a:r>
              <a:rPr lang="en-US" altLang="zh-TW" smtClean="0"/>
              <a:t>compared to 13 days in 2009. Two of the losses in 2010 exceeded</a:t>
            </a:r>
          </a:p>
          <a:p>
            <a:pPr eaLnBrk="1" hangingPunct="1">
              <a:spcBef>
                <a:spcPct val="0"/>
              </a:spcBef>
            </a:pPr>
            <a:r>
              <a:rPr lang="en-US" altLang="zh-TW" smtClean="0"/>
              <a:t>VaR. The volatility in daily trading revenue during the second and</a:t>
            </a:r>
          </a:p>
          <a:p>
            <a:pPr eaLnBrk="1" hangingPunct="1">
              <a:spcBef>
                <a:spcPct val="0"/>
              </a:spcBef>
            </a:pPr>
            <a:r>
              <a:rPr lang="en-US" altLang="zh-TW" smtClean="0"/>
              <a:t>third quarters reflected the increased volatility in the market driven by</a:t>
            </a:r>
          </a:p>
          <a:p>
            <a:pPr eaLnBrk="1" hangingPunct="1">
              <a:spcBef>
                <a:spcPct val="0"/>
              </a:spcBef>
            </a:pPr>
            <a:r>
              <a:rPr lang="en-US" altLang="zh-TW" smtClean="0"/>
              <a:t>the European sovereign debt crisis. The largest loss occurred on</a:t>
            </a:r>
          </a:p>
          <a:p>
            <a:pPr eaLnBrk="1" hangingPunct="1">
              <a:spcBef>
                <a:spcPct val="0"/>
              </a:spcBef>
            </a:pPr>
            <a:r>
              <a:rPr lang="en-US" altLang="zh-TW" smtClean="0"/>
              <a:t>May 31, 2010, totalling $91 million, exceeding the VaR for that day.</a:t>
            </a:r>
          </a:p>
          <a:p>
            <a:pPr eaLnBrk="1" hangingPunct="1">
              <a:spcBef>
                <a:spcPct val="0"/>
              </a:spcBef>
            </a:pPr>
            <a:r>
              <a:rPr lang="en-US" altLang="zh-TW" smtClean="0"/>
              <a:t>This loss as well as two large profit days on April 30, 2010 and</a:t>
            </a:r>
          </a:p>
          <a:p>
            <a:pPr eaLnBrk="1" hangingPunct="1">
              <a:spcBef>
                <a:spcPct val="0"/>
              </a:spcBef>
            </a:pPr>
            <a:r>
              <a:rPr lang="en-US" altLang="zh-TW" smtClean="0"/>
              <a:t>October 29, 2010, were primarily due to a month-end credit valuation</a:t>
            </a:r>
          </a:p>
          <a:p>
            <a:pPr eaLnBrk="1" hangingPunct="1">
              <a:spcBef>
                <a:spcPct val="0"/>
              </a:spcBef>
            </a:pPr>
            <a:r>
              <a:rPr lang="en-US" altLang="zh-TW" smtClean="0"/>
              <a:t>adjustment on a certain MBIA exposure.</a:t>
            </a:r>
          </a:p>
        </p:txBody>
      </p:sp>
      <p:sp>
        <p:nvSpPr>
          <p:cNvPr id="154628" name="Slide Number Placeholder 3"/>
          <p:cNvSpPr>
            <a:spLocks noGrp="1"/>
          </p:cNvSpPr>
          <p:nvPr>
            <p:ph type="sldNum" sz="quarter" idx="5"/>
          </p:nvPr>
        </p:nvSpPr>
        <p:spPr bwMode="auto">
          <a:noFill/>
          <a:ln>
            <a:miter lim="800000"/>
            <a:headEnd/>
            <a:tailEnd/>
          </a:ln>
        </p:spPr>
        <p:txBody>
          <a:bodyPr/>
          <a:lstStyle/>
          <a:p>
            <a:fld id="{6F6FBF25-F962-4471-B8FB-C7DD96FABB69}" type="slidenum">
              <a:rPr lang="en-US" altLang="zh-CN" smtClean="0">
                <a:ea typeface="SimSun" pitchFamily="2" charset="-122"/>
              </a:rPr>
              <a:pPr/>
              <a:t>77</a:t>
            </a:fld>
            <a:endParaRPr lang="en-US" altLang="zh-CN" smtClean="0">
              <a:ea typeface="SimSun"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a:lstStyle/>
          <a:p>
            <a:pPr eaLnBrk="1" hangingPunct="1">
              <a:spcBef>
                <a:spcPct val="0"/>
              </a:spcBef>
            </a:pPr>
            <a:endParaRPr lang="en-US" altLang="zh-TW" smtClean="0"/>
          </a:p>
        </p:txBody>
      </p:sp>
      <p:sp>
        <p:nvSpPr>
          <p:cNvPr id="155652" name="Slide Number Placeholder 3"/>
          <p:cNvSpPr>
            <a:spLocks noGrp="1"/>
          </p:cNvSpPr>
          <p:nvPr>
            <p:ph type="sldNum" sz="quarter" idx="5"/>
          </p:nvPr>
        </p:nvSpPr>
        <p:spPr bwMode="auto">
          <a:noFill/>
          <a:ln>
            <a:miter lim="800000"/>
            <a:headEnd/>
            <a:tailEnd/>
          </a:ln>
        </p:spPr>
        <p:txBody>
          <a:bodyPr/>
          <a:lstStyle/>
          <a:p>
            <a:fld id="{2DFDE77E-7B28-483E-976F-839EB186682C}" type="slidenum">
              <a:rPr lang="en-US" altLang="zh-CN" smtClean="0">
                <a:ea typeface="SimSun" pitchFamily="2" charset="-122"/>
              </a:rPr>
              <a:pPr/>
              <a:t>78</a:t>
            </a:fld>
            <a:endParaRPr lang="en-US" altLang="zh-CN" smtClean="0">
              <a:ea typeface="SimSun"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pPr eaLnBrk="1" hangingPunct="1">
              <a:lnSpc>
                <a:spcPct val="80000"/>
              </a:lnSpc>
              <a:spcBef>
                <a:spcPct val="0"/>
              </a:spcBef>
            </a:pPr>
            <a:r>
              <a:rPr lang="en-US" altLang="zh-TW" sz="1000" smtClean="0"/>
              <a:t>Our risk position is measured</a:t>
            </a:r>
          </a:p>
          <a:p>
            <a:pPr eaLnBrk="1" hangingPunct="1">
              <a:lnSpc>
                <a:spcPct val="80000"/>
              </a:lnSpc>
              <a:spcBef>
                <a:spcPct val="0"/>
              </a:spcBef>
            </a:pPr>
            <a:r>
              <a:rPr lang="en-US" altLang="zh-TW" sz="1000" smtClean="0"/>
              <a:t>daily, weekly or monthly based on the size and complexity of the</a:t>
            </a:r>
          </a:p>
          <a:p>
            <a:pPr eaLnBrk="1" hangingPunct="1">
              <a:lnSpc>
                <a:spcPct val="80000"/>
              </a:lnSpc>
              <a:spcBef>
                <a:spcPct val="0"/>
              </a:spcBef>
            </a:pPr>
            <a:r>
              <a:rPr lang="en-US" altLang="zh-TW" sz="1000" smtClean="0"/>
              <a:t>portfolio. Measurement of risk is based on rates charged to clients as</a:t>
            </a:r>
          </a:p>
          <a:p>
            <a:pPr eaLnBrk="1" hangingPunct="1">
              <a:lnSpc>
                <a:spcPct val="80000"/>
              </a:lnSpc>
              <a:spcBef>
                <a:spcPct val="0"/>
              </a:spcBef>
            </a:pPr>
            <a:r>
              <a:rPr lang="en-US" altLang="zh-TW" sz="1000" smtClean="0"/>
              <a:t>well as funds transfer pricing rates. Key rate analysis is one of the</a:t>
            </a:r>
          </a:p>
          <a:p>
            <a:pPr eaLnBrk="1" hangingPunct="1">
              <a:lnSpc>
                <a:spcPct val="80000"/>
              </a:lnSpc>
              <a:spcBef>
                <a:spcPct val="0"/>
              </a:spcBef>
            </a:pPr>
            <a:r>
              <a:rPr lang="en-US" altLang="zh-TW" sz="1000" smtClean="0"/>
              <a:t>tools utilized for risk management. It provides us with an assessment</a:t>
            </a:r>
          </a:p>
          <a:p>
            <a:pPr eaLnBrk="1" hangingPunct="1">
              <a:lnSpc>
                <a:spcPct val="80000"/>
              </a:lnSpc>
              <a:spcBef>
                <a:spcPct val="0"/>
              </a:spcBef>
            </a:pPr>
            <a:r>
              <a:rPr lang="en-US" altLang="zh-TW" sz="1000" smtClean="0"/>
              <a:t>of the sensitivity of the exposure of our economic value of equity to</a:t>
            </a:r>
          </a:p>
          <a:p>
            <a:pPr eaLnBrk="1" hangingPunct="1">
              <a:lnSpc>
                <a:spcPct val="80000"/>
              </a:lnSpc>
              <a:spcBef>
                <a:spcPct val="0"/>
              </a:spcBef>
            </a:pPr>
            <a:r>
              <a:rPr lang="en-US" altLang="zh-TW" sz="1000" smtClean="0"/>
              <a:t>instantaneous changes in individual points on the yield curve. The</a:t>
            </a:r>
          </a:p>
          <a:p>
            <a:pPr eaLnBrk="1" hangingPunct="1">
              <a:lnSpc>
                <a:spcPct val="80000"/>
              </a:lnSpc>
              <a:spcBef>
                <a:spcPct val="0"/>
              </a:spcBef>
            </a:pPr>
            <a:r>
              <a:rPr lang="en-US" altLang="zh-TW" sz="1000" smtClean="0"/>
              <a:t>economic value of equity is equal to the net present value of our</a:t>
            </a:r>
          </a:p>
          <a:p>
            <a:pPr eaLnBrk="1" hangingPunct="1">
              <a:lnSpc>
                <a:spcPct val="80000"/>
              </a:lnSpc>
              <a:spcBef>
                <a:spcPct val="0"/>
              </a:spcBef>
            </a:pPr>
            <a:r>
              <a:rPr lang="en-US" altLang="zh-TW" sz="1000" smtClean="0"/>
              <a:t>assets, liabilities and off-balance sheet instruments.</a:t>
            </a:r>
          </a:p>
          <a:p>
            <a:pPr eaLnBrk="1" hangingPunct="1">
              <a:lnSpc>
                <a:spcPct val="80000"/>
              </a:lnSpc>
              <a:spcBef>
                <a:spcPct val="0"/>
              </a:spcBef>
            </a:pPr>
            <a:endParaRPr lang="en-CA" altLang="zh-TW" sz="1000" smtClean="0"/>
          </a:p>
          <a:p>
            <a:pPr eaLnBrk="1" hangingPunct="1">
              <a:lnSpc>
                <a:spcPct val="80000"/>
              </a:lnSpc>
              <a:spcBef>
                <a:spcPct val="0"/>
              </a:spcBef>
            </a:pPr>
            <a:r>
              <a:rPr lang="en-US" altLang="zh-TW" sz="1000" smtClean="0"/>
              <a:t>As part of our monitoring process, the effectiveness of our</a:t>
            </a:r>
          </a:p>
          <a:p>
            <a:pPr eaLnBrk="1" hangingPunct="1">
              <a:lnSpc>
                <a:spcPct val="80000"/>
              </a:lnSpc>
              <a:spcBef>
                <a:spcPct val="0"/>
              </a:spcBef>
            </a:pPr>
            <a:r>
              <a:rPr lang="en-US" altLang="zh-TW" sz="1000" smtClean="0"/>
              <a:t>interest rate risk mitigation activity is assessed on value and earnings</a:t>
            </a:r>
          </a:p>
          <a:p>
            <a:pPr eaLnBrk="1" hangingPunct="1">
              <a:lnSpc>
                <a:spcPct val="80000"/>
              </a:lnSpc>
              <a:spcBef>
                <a:spcPct val="0"/>
              </a:spcBef>
            </a:pPr>
            <a:r>
              <a:rPr lang="en-US" altLang="zh-TW" sz="1000" smtClean="0"/>
              <a:t>bases, and model assumptions are validated against actual client</a:t>
            </a:r>
          </a:p>
          <a:p>
            <a:pPr eaLnBrk="1" hangingPunct="1">
              <a:lnSpc>
                <a:spcPct val="80000"/>
              </a:lnSpc>
              <a:spcBef>
                <a:spcPct val="0"/>
              </a:spcBef>
            </a:pPr>
            <a:r>
              <a:rPr lang="en-US" altLang="zh-TW" sz="1000" smtClean="0"/>
              <a:t>behaviour.</a:t>
            </a:r>
          </a:p>
          <a:p>
            <a:pPr eaLnBrk="1" hangingPunct="1">
              <a:lnSpc>
                <a:spcPct val="80000"/>
              </a:lnSpc>
              <a:spcBef>
                <a:spcPct val="0"/>
              </a:spcBef>
            </a:pPr>
            <a:endParaRPr lang="en-US" altLang="zh-TW" sz="1000" smtClean="0"/>
          </a:p>
          <a:p>
            <a:pPr eaLnBrk="1" hangingPunct="1">
              <a:lnSpc>
                <a:spcPct val="80000"/>
              </a:lnSpc>
              <a:spcBef>
                <a:spcPct val="0"/>
              </a:spcBef>
            </a:pPr>
            <a:r>
              <a:rPr lang="en-US" altLang="zh-TW" sz="1000" smtClean="0"/>
              <a:t>The Asset Liability Committee (ALCO) provides oversight over</a:t>
            </a:r>
          </a:p>
          <a:p>
            <a:pPr eaLnBrk="1" hangingPunct="1">
              <a:lnSpc>
                <a:spcPct val="80000"/>
              </a:lnSpc>
              <a:spcBef>
                <a:spcPct val="0"/>
              </a:spcBef>
            </a:pPr>
            <a:r>
              <a:rPr lang="en-US" altLang="zh-TW" sz="1000" smtClean="0"/>
              <a:t>non-trading market risk policies, limits, and operating standards.</a:t>
            </a:r>
          </a:p>
          <a:p>
            <a:pPr eaLnBrk="1" hangingPunct="1">
              <a:lnSpc>
                <a:spcPct val="80000"/>
              </a:lnSpc>
              <a:spcBef>
                <a:spcPct val="0"/>
              </a:spcBef>
            </a:pPr>
            <a:r>
              <a:rPr lang="en-US" altLang="zh-TW" sz="1000" smtClean="0"/>
              <a:t>Interest rate risk reports are reviewed regularly by ALCO, GRC and the</a:t>
            </a:r>
          </a:p>
          <a:p>
            <a:pPr eaLnBrk="1" hangingPunct="1">
              <a:lnSpc>
                <a:spcPct val="80000"/>
              </a:lnSpc>
              <a:spcBef>
                <a:spcPct val="0"/>
              </a:spcBef>
            </a:pPr>
            <a:r>
              <a:rPr lang="en-US" altLang="zh-TW" sz="1000" smtClean="0"/>
              <a:t>Board of Directors. The structural interest rate risk policy defines the</a:t>
            </a:r>
          </a:p>
          <a:p>
            <a:pPr eaLnBrk="1" hangingPunct="1">
              <a:lnSpc>
                <a:spcPct val="80000"/>
              </a:lnSpc>
              <a:spcBef>
                <a:spcPct val="0"/>
              </a:spcBef>
            </a:pPr>
            <a:r>
              <a:rPr lang="en-US" altLang="zh-TW" sz="1000" smtClean="0"/>
              <a:t>management standards and acceptable limits within which risks to</a:t>
            </a:r>
          </a:p>
          <a:p>
            <a:pPr eaLnBrk="1" hangingPunct="1">
              <a:lnSpc>
                <a:spcPct val="80000"/>
              </a:lnSpc>
              <a:spcBef>
                <a:spcPct val="0"/>
              </a:spcBef>
            </a:pPr>
            <a:r>
              <a:rPr lang="en-US" altLang="zh-TW" sz="1000" smtClean="0"/>
              <a:t>net interest income over a 12-month horizon, and the economic value</a:t>
            </a:r>
          </a:p>
          <a:p>
            <a:pPr eaLnBrk="1" hangingPunct="1">
              <a:lnSpc>
                <a:spcPct val="80000"/>
              </a:lnSpc>
              <a:spcBef>
                <a:spcPct val="0"/>
              </a:spcBef>
            </a:pPr>
            <a:r>
              <a:rPr lang="en-US" altLang="zh-TW" sz="1000" smtClean="0"/>
              <a:t>of equity, are to be contained. These ranges are based on immediate</a:t>
            </a:r>
          </a:p>
          <a:p>
            <a:pPr eaLnBrk="1" hangingPunct="1">
              <a:lnSpc>
                <a:spcPct val="80000"/>
              </a:lnSpc>
              <a:spcBef>
                <a:spcPct val="0"/>
              </a:spcBef>
            </a:pPr>
            <a:r>
              <a:rPr lang="en-US" altLang="zh-TW" sz="1000" smtClean="0"/>
              <a:t>and sustained ±100 basis points (bps) parallel shifts of the yield</a:t>
            </a:r>
          </a:p>
          <a:p>
            <a:pPr eaLnBrk="1" hangingPunct="1">
              <a:lnSpc>
                <a:spcPct val="80000"/>
              </a:lnSpc>
              <a:spcBef>
                <a:spcPct val="0"/>
              </a:spcBef>
            </a:pPr>
            <a:r>
              <a:rPr lang="en-US" altLang="zh-TW" sz="1000" smtClean="0"/>
              <a:t>curve. The limit for net interest income risk is 3% of projected net</a:t>
            </a:r>
          </a:p>
          <a:p>
            <a:pPr eaLnBrk="1" hangingPunct="1">
              <a:lnSpc>
                <a:spcPct val="80000"/>
              </a:lnSpc>
              <a:spcBef>
                <a:spcPct val="0"/>
              </a:spcBef>
            </a:pPr>
            <a:r>
              <a:rPr lang="en-US" altLang="zh-TW" sz="1000" smtClean="0"/>
              <a:t>interest income, and for economic value of equity risk, the limit is</a:t>
            </a:r>
          </a:p>
          <a:p>
            <a:pPr eaLnBrk="1" hangingPunct="1">
              <a:lnSpc>
                <a:spcPct val="80000"/>
              </a:lnSpc>
              <a:spcBef>
                <a:spcPct val="0"/>
              </a:spcBef>
            </a:pPr>
            <a:r>
              <a:rPr lang="en-US" altLang="zh-TW" sz="1000" smtClean="0"/>
              <a:t>3.75% of shareholder’s equity. Interest rate risk limits are reviewed</a:t>
            </a:r>
          </a:p>
          <a:p>
            <a:pPr eaLnBrk="1" hangingPunct="1">
              <a:lnSpc>
                <a:spcPct val="80000"/>
              </a:lnSpc>
              <a:spcBef>
                <a:spcPct val="0"/>
              </a:spcBef>
            </a:pPr>
            <a:r>
              <a:rPr lang="en-US" altLang="zh-TW" sz="1000" smtClean="0"/>
              <a:t>and approved annually by the Board of Directors.</a:t>
            </a:r>
          </a:p>
          <a:p>
            <a:pPr eaLnBrk="1" hangingPunct="1">
              <a:lnSpc>
                <a:spcPct val="80000"/>
              </a:lnSpc>
              <a:spcBef>
                <a:spcPct val="0"/>
              </a:spcBef>
            </a:pPr>
            <a:r>
              <a:rPr lang="en-US" altLang="zh-TW" sz="1000" smtClean="0"/>
              <a:t>The following table provides the potential before-tax impact of</a:t>
            </a:r>
          </a:p>
          <a:p>
            <a:pPr eaLnBrk="1" hangingPunct="1">
              <a:lnSpc>
                <a:spcPct val="80000"/>
              </a:lnSpc>
              <a:spcBef>
                <a:spcPct val="0"/>
              </a:spcBef>
            </a:pPr>
            <a:r>
              <a:rPr lang="en-US" altLang="zh-TW" sz="1000" smtClean="0"/>
              <a:t>an immediate and sustained 100 basis point and 200 basis point</a:t>
            </a:r>
          </a:p>
          <a:p>
            <a:pPr eaLnBrk="1" hangingPunct="1">
              <a:lnSpc>
                <a:spcPct val="80000"/>
              </a:lnSpc>
              <a:spcBef>
                <a:spcPct val="0"/>
              </a:spcBef>
            </a:pPr>
            <a:r>
              <a:rPr lang="en-US" altLang="zh-TW" sz="1000" smtClean="0"/>
              <a:t>increase or decrease in interest rates on net interest income and</a:t>
            </a:r>
          </a:p>
          <a:p>
            <a:pPr eaLnBrk="1" hangingPunct="1">
              <a:lnSpc>
                <a:spcPct val="80000"/>
              </a:lnSpc>
              <a:spcBef>
                <a:spcPct val="0"/>
              </a:spcBef>
            </a:pPr>
            <a:r>
              <a:rPr lang="en-US" altLang="zh-TW" sz="1000" smtClean="0"/>
              <a:t>economic value of equity of our non-trading portfolio, assuming that</a:t>
            </a:r>
          </a:p>
          <a:p>
            <a:pPr eaLnBrk="1" hangingPunct="1">
              <a:lnSpc>
                <a:spcPct val="80000"/>
              </a:lnSpc>
              <a:spcBef>
                <a:spcPct val="0"/>
              </a:spcBef>
            </a:pPr>
            <a:r>
              <a:rPr lang="en-US" altLang="zh-TW" sz="1000" smtClean="0"/>
              <a:t>no further hedging is undertaken. These measures are based upon</a:t>
            </a:r>
          </a:p>
          <a:p>
            <a:pPr eaLnBrk="1" hangingPunct="1">
              <a:lnSpc>
                <a:spcPct val="80000"/>
              </a:lnSpc>
              <a:spcBef>
                <a:spcPct val="0"/>
              </a:spcBef>
            </a:pPr>
            <a:r>
              <a:rPr lang="en-US" altLang="zh-TW" sz="1000" smtClean="0"/>
              <a:t>assumptions made by senior management and validated by empirical</a:t>
            </a:r>
          </a:p>
          <a:p>
            <a:pPr eaLnBrk="1" hangingPunct="1">
              <a:lnSpc>
                <a:spcPct val="80000"/>
              </a:lnSpc>
              <a:spcBef>
                <a:spcPct val="0"/>
              </a:spcBef>
            </a:pPr>
            <a:r>
              <a:rPr lang="en-US" altLang="zh-TW" sz="1000" smtClean="0"/>
              <a:t>research. All interest rate risk measures are based upon interest rate</a:t>
            </a:r>
          </a:p>
          <a:p>
            <a:pPr eaLnBrk="1" hangingPunct="1">
              <a:lnSpc>
                <a:spcPct val="80000"/>
              </a:lnSpc>
              <a:spcBef>
                <a:spcPct val="0"/>
              </a:spcBef>
            </a:pPr>
            <a:r>
              <a:rPr lang="en-US" altLang="zh-TW" sz="1000" smtClean="0"/>
              <a:t>exposures at a specific time and continuously change as a result of</a:t>
            </a:r>
          </a:p>
          <a:p>
            <a:pPr eaLnBrk="1" hangingPunct="1">
              <a:lnSpc>
                <a:spcPct val="80000"/>
              </a:lnSpc>
              <a:spcBef>
                <a:spcPct val="0"/>
              </a:spcBef>
            </a:pPr>
            <a:r>
              <a:rPr lang="en-US" altLang="zh-TW" sz="1000" smtClean="0"/>
              <a:t>business activities and our risk management actions. Over the course</a:t>
            </a:r>
          </a:p>
          <a:p>
            <a:pPr eaLnBrk="1" hangingPunct="1">
              <a:lnSpc>
                <a:spcPct val="80000"/>
              </a:lnSpc>
              <a:spcBef>
                <a:spcPct val="0"/>
              </a:spcBef>
            </a:pPr>
            <a:r>
              <a:rPr lang="en-US" altLang="zh-TW" sz="1000" smtClean="0"/>
              <a:t>of 2010, our interest rate risk exposure was well within our target</a:t>
            </a:r>
          </a:p>
          <a:p>
            <a:pPr eaLnBrk="1" hangingPunct="1">
              <a:lnSpc>
                <a:spcPct val="80000"/>
              </a:lnSpc>
              <a:spcBef>
                <a:spcPct val="0"/>
              </a:spcBef>
            </a:pPr>
            <a:r>
              <a:rPr lang="en-US" altLang="zh-TW" sz="1000" smtClean="0"/>
              <a:t>level.</a:t>
            </a:r>
          </a:p>
        </p:txBody>
      </p:sp>
      <p:sp>
        <p:nvSpPr>
          <p:cNvPr id="156676" name="Slide Number Placeholder 3"/>
          <p:cNvSpPr>
            <a:spLocks noGrp="1"/>
          </p:cNvSpPr>
          <p:nvPr>
            <p:ph type="sldNum" sz="quarter" idx="5"/>
          </p:nvPr>
        </p:nvSpPr>
        <p:spPr bwMode="auto">
          <a:noFill/>
          <a:ln>
            <a:miter lim="800000"/>
            <a:headEnd/>
            <a:tailEnd/>
          </a:ln>
        </p:spPr>
        <p:txBody>
          <a:bodyPr/>
          <a:lstStyle/>
          <a:p>
            <a:fld id="{9BEB167C-808B-48D5-A8C7-5ADCD0356F3A}" type="slidenum">
              <a:rPr lang="en-US" altLang="zh-CN" smtClean="0">
                <a:ea typeface="SimSun" pitchFamily="2" charset="-122"/>
              </a:rPr>
              <a:pPr/>
              <a:t>79</a:t>
            </a:fld>
            <a:endParaRPr lang="en-US" altLang="zh-CN" smtClean="0">
              <a:ea typeface="SimSun"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rtlCol="0">
            <a:normAutofit fontScale="85000" lnSpcReduction="20000"/>
          </a:bodyPr>
          <a:lstStyle/>
          <a:p>
            <a:pPr eaLnBrk="1" fontAlgn="auto" hangingPunct="1">
              <a:spcBef>
                <a:spcPts val="0"/>
              </a:spcBef>
              <a:spcAft>
                <a:spcPts val="0"/>
              </a:spcAft>
              <a:defRPr/>
            </a:pPr>
            <a:r>
              <a:rPr lang="en-US" dirty="0" smtClean="0"/>
              <a:t>Foreign exchange rate risk is the potential adverse impact on earnings</a:t>
            </a:r>
          </a:p>
          <a:p>
            <a:pPr eaLnBrk="1" fontAlgn="auto" hangingPunct="1">
              <a:spcBef>
                <a:spcPts val="0"/>
              </a:spcBef>
              <a:spcAft>
                <a:spcPts val="0"/>
              </a:spcAft>
              <a:defRPr/>
            </a:pPr>
            <a:r>
              <a:rPr lang="en-US" dirty="0" smtClean="0"/>
              <a:t>and economic value due to changes in foreign currency rates. Our</a:t>
            </a:r>
          </a:p>
          <a:p>
            <a:pPr eaLnBrk="1" fontAlgn="auto" hangingPunct="1">
              <a:spcBef>
                <a:spcPts val="0"/>
              </a:spcBef>
              <a:spcAft>
                <a:spcPts val="0"/>
              </a:spcAft>
              <a:defRPr/>
            </a:pPr>
            <a:r>
              <a:rPr lang="en-US" dirty="0" smtClean="0"/>
              <a:t>revenue, expenses and income denominated in currencies other than</a:t>
            </a:r>
          </a:p>
          <a:p>
            <a:pPr eaLnBrk="1" fontAlgn="auto" hangingPunct="1">
              <a:spcBef>
                <a:spcPts val="0"/>
              </a:spcBef>
              <a:spcAft>
                <a:spcPts val="0"/>
              </a:spcAft>
              <a:defRPr/>
            </a:pPr>
            <a:r>
              <a:rPr lang="en-US" dirty="0" smtClean="0"/>
              <a:t>the Canadian dollar are subject to fluctuations as a result of changes</a:t>
            </a:r>
          </a:p>
          <a:p>
            <a:pPr eaLnBrk="1" fontAlgn="auto" hangingPunct="1">
              <a:spcBef>
                <a:spcPts val="0"/>
              </a:spcBef>
              <a:spcAft>
                <a:spcPts val="0"/>
              </a:spcAft>
              <a:defRPr/>
            </a:pPr>
            <a:r>
              <a:rPr lang="en-US" dirty="0" smtClean="0"/>
              <a:t>in the value of the average Canadian dollar relative to the average</a:t>
            </a:r>
          </a:p>
          <a:p>
            <a:pPr eaLnBrk="1" fontAlgn="auto" hangingPunct="1">
              <a:spcBef>
                <a:spcPts val="0"/>
              </a:spcBef>
              <a:spcAft>
                <a:spcPts val="0"/>
              </a:spcAft>
              <a:defRPr/>
            </a:pPr>
            <a:r>
              <a:rPr lang="en-US" dirty="0" smtClean="0"/>
              <a:t>value of those currencies. Our most significant exposure is to the U.S.</a:t>
            </a:r>
          </a:p>
          <a:p>
            <a:pPr eaLnBrk="1" fontAlgn="auto" hangingPunct="1">
              <a:spcBef>
                <a:spcPts val="0"/>
              </a:spcBef>
              <a:spcAft>
                <a:spcPts val="0"/>
              </a:spcAft>
              <a:defRPr/>
            </a:pPr>
            <a:r>
              <a:rPr lang="en-US" dirty="0" smtClean="0"/>
              <a:t>dollar due to our level of operations in the U.S., and other activities</a:t>
            </a:r>
          </a:p>
          <a:p>
            <a:pPr eaLnBrk="1" fontAlgn="auto" hangingPunct="1">
              <a:spcBef>
                <a:spcPts val="0"/>
              </a:spcBef>
              <a:spcAft>
                <a:spcPts val="0"/>
              </a:spcAft>
              <a:defRPr/>
            </a:pPr>
            <a:r>
              <a:rPr lang="en-US" dirty="0" smtClean="0"/>
              <a:t>conducted in U.S. dollars. We are also exposed to the British pound</a:t>
            </a:r>
          </a:p>
          <a:p>
            <a:pPr eaLnBrk="1" fontAlgn="auto" hangingPunct="1">
              <a:spcBef>
                <a:spcPts val="0"/>
              </a:spcBef>
              <a:spcAft>
                <a:spcPts val="0"/>
              </a:spcAft>
              <a:defRPr/>
            </a:pPr>
            <a:r>
              <a:rPr lang="en-US" dirty="0" smtClean="0"/>
              <a:t>and the Euro due to our activities conducted internationally in these</a:t>
            </a:r>
          </a:p>
          <a:p>
            <a:pPr eaLnBrk="1" fontAlgn="auto" hangingPunct="1">
              <a:spcBef>
                <a:spcPts val="0"/>
              </a:spcBef>
              <a:spcAft>
                <a:spcPts val="0"/>
              </a:spcAft>
              <a:defRPr/>
            </a:pPr>
            <a:r>
              <a:rPr lang="en-US" dirty="0" smtClean="0"/>
              <a:t>currencies. A strengthening or weakening of the Canadian dollar</a:t>
            </a:r>
          </a:p>
          <a:p>
            <a:pPr eaLnBrk="1" fontAlgn="auto" hangingPunct="1">
              <a:spcBef>
                <a:spcPts val="0"/>
              </a:spcBef>
              <a:spcAft>
                <a:spcPts val="0"/>
              </a:spcAft>
              <a:defRPr/>
            </a:pPr>
            <a:r>
              <a:rPr lang="en-US" dirty="0" smtClean="0"/>
              <a:t>compared to the U.S. dollar, British pound and the Euro could reduce</a:t>
            </a:r>
          </a:p>
          <a:p>
            <a:pPr eaLnBrk="1" fontAlgn="auto" hangingPunct="1">
              <a:spcBef>
                <a:spcPts val="0"/>
              </a:spcBef>
              <a:spcAft>
                <a:spcPts val="0"/>
              </a:spcAft>
              <a:defRPr/>
            </a:pPr>
            <a:r>
              <a:rPr lang="en-US" dirty="0" smtClean="0"/>
              <a:t>or increase, as applicable, the translated value of our foreign currency</a:t>
            </a:r>
          </a:p>
          <a:p>
            <a:pPr eaLnBrk="1" fontAlgn="auto" hangingPunct="1">
              <a:spcBef>
                <a:spcPts val="0"/>
              </a:spcBef>
              <a:spcAft>
                <a:spcPts val="0"/>
              </a:spcAft>
              <a:defRPr/>
            </a:pPr>
            <a:r>
              <a:rPr lang="en-US" dirty="0" smtClean="0"/>
              <a:t>denominated revenue, expenses and earnings and could have a</a:t>
            </a:r>
          </a:p>
          <a:p>
            <a:pPr eaLnBrk="1" fontAlgn="auto" hangingPunct="1">
              <a:spcBef>
                <a:spcPts val="0"/>
              </a:spcBef>
              <a:spcAft>
                <a:spcPts val="0"/>
              </a:spcAft>
              <a:defRPr/>
            </a:pPr>
            <a:r>
              <a:rPr lang="en-US" dirty="0" smtClean="0"/>
              <a:t>significant effect on the results of our operations. We are also</a:t>
            </a:r>
          </a:p>
          <a:p>
            <a:pPr eaLnBrk="1" fontAlgn="auto" hangingPunct="1">
              <a:spcBef>
                <a:spcPts val="0"/>
              </a:spcBef>
              <a:spcAft>
                <a:spcPts val="0"/>
              </a:spcAft>
              <a:defRPr/>
            </a:pPr>
            <a:r>
              <a:rPr lang="en-US" dirty="0" smtClean="0"/>
              <a:t>exposed to foreign exchange rate risk arising from our investments in</a:t>
            </a:r>
          </a:p>
          <a:p>
            <a:pPr eaLnBrk="1" fontAlgn="auto" hangingPunct="1">
              <a:spcBef>
                <a:spcPts val="0"/>
              </a:spcBef>
              <a:spcAft>
                <a:spcPts val="0"/>
              </a:spcAft>
              <a:defRPr/>
            </a:pPr>
            <a:r>
              <a:rPr lang="en-US" dirty="0" smtClean="0"/>
              <a:t>foreign operations. For un-hedged equity investments, when the</a:t>
            </a:r>
          </a:p>
          <a:p>
            <a:pPr eaLnBrk="1" fontAlgn="auto" hangingPunct="1">
              <a:spcBef>
                <a:spcPts val="0"/>
              </a:spcBef>
              <a:spcAft>
                <a:spcPts val="0"/>
              </a:spcAft>
              <a:defRPr/>
            </a:pPr>
            <a:r>
              <a:rPr lang="en-US" dirty="0" smtClean="0"/>
              <a:t>Canadian dollar appreciates against other currencies, the unrealized</a:t>
            </a:r>
          </a:p>
          <a:p>
            <a:pPr eaLnBrk="1" fontAlgn="auto" hangingPunct="1">
              <a:spcBef>
                <a:spcPts val="0"/>
              </a:spcBef>
              <a:spcAft>
                <a:spcPts val="0"/>
              </a:spcAft>
              <a:defRPr/>
            </a:pPr>
            <a:r>
              <a:rPr lang="en-US" dirty="0" smtClean="0"/>
              <a:t>translation losses on net foreign investments decreases our</a:t>
            </a:r>
          </a:p>
          <a:p>
            <a:pPr eaLnBrk="1" fontAlgn="auto" hangingPunct="1">
              <a:spcBef>
                <a:spcPts val="0"/>
              </a:spcBef>
              <a:spcAft>
                <a:spcPts val="0"/>
              </a:spcAft>
              <a:defRPr/>
            </a:pPr>
            <a:r>
              <a:rPr lang="en-US" dirty="0" smtClean="0"/>
              <a:t>shareholders’ equity through the cumulative translation account and</a:t>
            </a:r>
          </a:p>
          <a:p>
            <a:pPr eaLnBrk="1" fontAlgn="auto" hangingPunct="1">
              <a:spcBef>
                <a:spcPts val="0"/>
              </a:spcBef>
              <a:spcAft>
                <a:spcPts val="0"/>
              </a:spcAft>
              <a:defRPr/>
            </a:pPr>
            <a:r>
              <a:rPr lang="en-US" dirty="0" smtClean="0"/>
              <a:t>decreases the translated value of the RWA of the foreign </a:t>
            </a:r>
            <a:r>
              <a:rPr lang="en-US" dirty="0" err="1" smtClean="0"/>
              <a:t>currencydenominated</a:t>
            </a:r>
            <a:endParaRPr lang="en-US" dirty="0" smtClean="0"/>
          </a:p>
          <a:p>
            <a:pPr eaLnBrk="1" fontAlgn="auto" hangingPunct="1">
              <a:spcBef>
                <a:spcPts val="0"/>
              </a:spcBef>
              <a:spcAft>
                <a:spcPts val="0"/>
              </a:spcAft>
              <a:defRPr/>
            </a:pPr>
            <a:r>
              <a:rPr lang="en-US" dirty="0" smtClean="0"/>
              <a:t>operations. The reverse is true when the Canadian</a:t>
            </a:r>
          </a:p>
          <a:p>
            <a:pPr eaLnBrk="1" fontAlgn="auto" hangingPunct="1">
              <a:spcBef>
                <a:spcPts val="0"/>
              </a:spcBef>
              <a:spcAft>
                <a:spcPts val="0"/>
              </a:spcAft>
              <a:defRPr/>
            </a:pPr>
            <a:r>
              <a:rPr lang="en-US" dirty="0" smtClean="0"/>
              <a:t>dollar depreciates against other currencies. Consequently, we</a:t>
            </a:r>
          </a:p>
          <a:p>
            <a:pPr eaLnBrk="1" fontAlgn="auto" hangingPunct="1">
              <a:spcBef>
                <a:spcPts val="0"/>
              </a:spcBef>
              <a:spcAft>
                <a:spcPts val="0"/>
              </a:spcAft>
              <a:defRPr/>
            </a:pPr>
            <a:r>
              <a:rPr lang="en-US" dirty="0" smtClean="0"/>
              <a:t>consider these impacts in selecting an appropriate level of our</a:t>
            </a:r>
          </a:p>
          <a:p>
            <a:pPr eaLnBrk="1" fontAlgn="auto" hangingPunct="1">
              <a:spcBef>
                <a:spcPts val="0"/>
              </a:spcBef>
              <a:spcAft>
                <a:spcPts val="0"/>
              </a:spcAft>
              <a:defRPr/>
            </a:pPr>
            <a:r>
              <a:rPr lang="en-US" dirty="0" smtClean="0"/>
              <a:t>investments in foreign operations to be hedged.</a:t>
            </a:r>
            <a:endParaRPr lang="en-US" dirty="0"/>
          </a:p>
        </p:txBody>
      </p:sp>
      <p:sp>
        <p:nvSpPr>
          <p:cNvPr id="157700" name="Slide Number Placeholder 3"/>
          <p:cNvSpPr>
            <a:spLocks noGrp="1"/>
          </p:cNvSpPr>
          <p:nvPr>
            <p:ph type="sldNum" sz="quarter" idx="5"/>
          </p:nvPr>
        </p:nvSpPr>
        <p:spPr bwMode="auto">
          <a:noFill/>
          <a:ln>
            <a:miter lim="800000"/>
            <a:headEnd/>
            <a:tailEnd/>
          </a:ln>
        </p:spPr>
        <p:txBody>
          <a:bodyPr/>
          <a:lstStyle/>
          <a:p>
            <a:fld id="{F6D25276-677A-4FB1-811E-37B33FE82ABA}" type="slidenum">
              <a:rPr lang="en-US" altLang="zh-CN" smtClean="0">
                <a:ea typeface="SimSun" pitchFamily="2" charset="-122"/>
              </a:rPr>
              <a:pPr/>
              <a:t>80</a:t>
            </a:fld>
            <a:endParaRPr lang="en-US" altLang="zh-CN" smtClean="0">
              <a:ea typeface="SimSun"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a:lstStyle/>
          <a:p>
            <a:pPr eaLnBrk="1" hangingPunct="1">
              <a:spcBef>
                <a:spcPct val="0"/>
              </a:spcBef>
            </a:pPr>
            <a:r>
              <a:rPr lang="en-US" altLang="zh-TW" smtClean="0"/>
              <a:t>During 2010, we continued to expand our long-term funding base by</a:t>
            </a:r>
          </a:p>
          <a:p>
            <a:pPr eaLnBrk="1" hangingPunct="1">
              <a:spcBef>
                <a:spcPct val="0"/>
              </a:spcBef>
            </a:pPr>
            <a:r>
              <a:rPr lang="en-US" altLang="zh-TW" smtClean="0"/>
              <a:t>selectively issuing, either directly or through our subsidiaries,</a:t>
            </a:r>
          </a:p>
          <a:p>
            <a:pPr eaLnBrk="1" hangingPunct="1">
              <a:spcBef>
                <a:spcPct val="0"/>
              </a:spcBef>
            </a:pPr>
            <a:r>
              <a:rPr lang="en-US" altLang="zh-TW" smtClean="0"/>
              <a:t>$21.5 billion of senior deposit notes in various currencies and</a:t>
            </a:r>
          </a:p>
          <a:p>
            <a:pPr eaLnBrk="1" hangingPunct="1">
              <a:spcBef>
                <a:spcPct val="0"/>
              </a:spcBef>
            </a:pPr>
            <a:r>
              <a:rPr lang="en-US" altLang="zh-TW" smtClean="0"/>
              <a:t>markets. Total long-term funding outstanding increased by</a:t>
            </a:r>
          </a:p>
          <a:p>
            <a:pPr eaLnBrk="1" hangingPunct="1">
              <a:spcBef>
                <a:spcPct val="0"/>
              </a:spcBef>
            </a:pPr>
            <a:r>
              <a:rPr lang="en-US" altLang="zh-TW" smtClean="0"/>
              <a:t>$3.2 billion. Outstanding senior debt containing ratings triggers,</a:t>
            </a:r>
          </a:p>
          <a:p>
            <a:pPr eaLnBrk="1" hangingPunct="1">
              <a:spcBef>
                <a:spcPct val="0"/>
              </a:spcBef>
            </a:pPr>
            <a:r>
              <a:rPr lang="en-US" altLang="zh-TW" smtClean="0"/>
              <a:t>which would accelerate repayment, constitutes a very small</a:t>
            </a:r>
          </a:p>
          <a:p>
            <a:pPr eaLnBrk="1" hangingPunct="1">
              <a:spcBef>
                <a:spcPct val="0"/>
              </a:spcBef>
            </a:pPr>
            <a:r>
              <a:rPr lang="en-US" altLang="zh-TW" smtClean="0"/>
              <a:t>proportion of our overall outstanding debt of $62 billion.</a:t>
            </a:r>
            <a:endParaRPr lang="en-CA" altLang="zh-TW" smtClean="0"/>
          </a:p>
        </p:txBody>
      </p:sp>
      <p:sp>
        <p:nvSpPr>
          <p:cNvPr id="158724" name="Slide Number Placeholder 3"/>
          <p:cNvSpPr>
            <a:spLocks noGrp="1"/>
          </p:cNvSpPr>
          <p:nvPr>
            <p:ph type="sldNum" sz="quarter" idx="5"/>
          </p:nvPr>
        </p:nvSpPr>
        <p:spPr bwMode="auto">
          <a:noFill/>
          <a:ln>
            <a:miter lim="800000"/>
            <a:headEnd/>
            <a:tailEnd/>
          </a:ln>
        </p:spPr>
        <p:txBody>
          <a:bodyPr/>
          <a:lstStyle/>
          <a:p>
            <a:fld id="{CFED726C-75F7-4D64-8280-83ED2176A8F9}" type="slidenum">
              <a:rPr lang="zh-CN" altLang="en-US" smtClean="0">
                <a:ea typeface="SimSun" pitchFamily="2" charset="-122"/>
              </a:rPr>
              <a:pPr/>
              <a:t>86</a:t>
            </a:fld>
            <a:endParaRPr lang="zh-CN" altLang="en-US" smtClean="0">
              <a:ea typeface="SimSun"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7" name="Notes Placeholder 2"/>
          <p:cNvSpPr>
            <a:spLocks noGrp="1"/>
          </p:cNvSpPr>
          <p:nvPr>
            <p:ph type="body" idx="1"/>
          </p:nvPr>
        </p:nvSpPr>
        <p:spPr bwMode="auto">
          <a:noFill/>
        </p:spPr>
        <p:txBody>
          <a:bodyPr/>
          <a:lstStyle/>
          <a:p>
            <a:pPr eaLnBrk="1" hangingPunct="1">
              <a:spcBef>
                <a:spcPct val="0"/>
              </a:spcBef>
            </a:pPr>
            <a:r>
              <a:rPr lang="en-CA" altLang="zh-CN" b="1" smtClean="0"/>
              <a:t>Contractual obligations</a:t>
            </a:r>
          </a:p>
          <a:p>
            <a:pPr eaLnBrk="1" hangingPunct="1">
              <a:spcBef>
                <a:spcPct val="0"/>
              </a:spcBef>
            </a:pPr>
            <a:r>
              <a:rPr lang="en-CA" altLang="zh-CN" smtClean="0"/>
              <a:t>In the normal course of business, </a:t>
            </a:r>
            <a:r>
              <a:rPr lang="en-CA" altLang="zh-CN" b="1" smtClean="0"/>
              <a:t>we enter into contracts that give</a:t>
            </a:r>
          </a:p>
          <a:p>
            <a:pPr eaLnBrk="1" hangingPunct="1">
              <a:spcBef>
                <a:spcPct val="0"/>
              </a:spcBef>
            </a:pPr>
            <a:r>
              <a:rPr lang="en-CA" altLang="zh-CN" b="1" smtClean="0"/>
              <a:t>rise to commitments of future minimum payments that affect our</a:t>
            </a:r>
          </a:p>
          <a:p>
            <a:pPr eaLnBrk="1" hangingPunct="1">
              <a:spcBef>
                <a:spcPct val="0"/>
              </a:spcBef>
            </a:pPr>
            <a:r>
              <a:rPr lang="en-CA" altLang="zh-CN" b="1" smtClean="0"/>
              <a:t>liquidity</a:t>
            </a:r>
            <a:r>
              <a:rPr lang="en-CA" altLang="zh-CN" smtClean="0"/>
              <a:t>. Depending on the nature of these commitments, the</a:t>
            </a:r>
          </a:p>
          <a:p>
            <a:pPr eaLnBrk="1" hangingPunct="1">
              <a:spcBef>
                <a:spcPct val="0"/>
              </a:spcBef>
            </a:pPr>
            <a:r>
              <a:rPr lang="en-CA" altLang="zh-CN" smtClean="0"/>
              <a:t>obligation may be recorded on- or off-balance sheet. The following</a:t>
            </a:r>
          </a:p>
          <a:p>
            <a:pPr eaLnBrk="1" hangingPunct="1">
              <a:spcBef>
                <a:spcPct val="0"/>
              </a:spcBef>
            </a:pPr>
            <a:r>
              <a:rPr lang="en-CA" altLang="zh-CN" smtClean="0"/>
              <a:t>table provides a summary of our future contractual funding</a:t>
            </a:r>
          </a:p>
          <a:p>
            <a:pPr eaLnBrk="1" hangingPunct="1">
              <a:spcBef>
                <a:spcPct val="0"/>
              </a:spcBef>
            </a:pPr>
            <a:r>
              <a:rPr lang="en-CA" altLang="zh-CN" smtClean="0"/>
              <a:t>commitments.</a:t>
            </a:r>
            <a:endParaRPr lang="zh-CN" altLang="en-US" smtClean="0"/>
          </a:p>
        </p:txBody>
      </p:sp>
      <p:sp>
        <p:nvSpPr>
          <p:cNvPr id="159748" name="Slide Number Placeholder 3"/>
          <p:cNvSpPr>
            <a:spLocks noGrp="1"/>
          </p:cNvSpPr>
          <p:nvPr>
            <p:ph type="sldNum" sz="quarter" idx="5"/>
          </p:nvPr>
        </p:nvSpPr>
        <p:spPr bwMode="auto">
          <a:noFill/>
          <a:ln>
            <a:miter lim="800000"/>
            <a:headEnd/>
            <a:tailEnd/>
          </a:ln>
        </p:spPr>
        <p:txBody>
          <a:bodyPr/>
          <a:lstStyle/>
          <a:p>
            <a:fld id="{F1523102-ADB0-402E-837F-AAA938EEF024}" type="slidenum">
              <a:rPr lang="en-US" altLang="zh-CN" smtClean="0">
                <a:ea typeface="SimSun" pitchFamily="2" charset="-122"/>
              </a:rPr>
              <a:pPr/>
              <a:t>87</a:t>
            </a:fld>
            <a:endParaRPr lang="en-US" altLang="zh-CN" smtClean="0">
              <a:ea typeface="SimSun"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p:spPr>
      </p:sp>
      <p:sp>
        <p:nvSpPr>
          <p:cNvPr id="160771"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60772" name="Slide Number Placeholder 3"/>
          <p:cNvSpPr>
            <a:spLocks noGrp="1"/>
          </p:cNvSpPr>
          <p:nvPr>
            <p:ph type="sldNum" sz="quarter" idx="5"/>
          </p:nvPr>
        </p:nvSpPr>
        <p:spPr bwMode="auto">
          <a:noFill/>
          <a:ln>
            <a:miter lim="800000"/>
            <a:headEnd/>
            <a:tailEnd/>
          </a:ln>
        </p:spPr>
        <p:txBody>
          <a:bodyPr/>
          <a:lstStyle/>
          <a:p>
            <a:fld id="{5B64CC14-E3C7-4D97-A2C7-5417BEDBBD08}" type="slidenum">
              <a:rPr lang="en-US" altLang="zh-CN" smtClean="0">
                <a:ea typeface="SimSun" pitchFamily="2" charset="-122"/>
              </a:rPr>
              <a:pPr/>
              <a:t>88</a:t>
            </a:fld>
            <a:endParaRPr lang="en-US" altLang="zh-CN" smtClean="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24932" name="Slide Number Placeholder 3"/>
          <p:cNvSpPr>
            <a:spLocks noGrp="1"/>
          </p:cNvSpPr>
          <p:nvPr>
            <p:ph type="sldNum" sz="quarter" idx="5"/>
          </p:nvPr>
        </p:nvSpPr>
        <p:spPr bwMode="auto">
          <a:noFill/>
          <a:ln>
            <a:miter lim="800000"/>
            <a:headEnd/>
            <a:tailEnd/>
          </a:ln>
        </p:spPr>
        <p:txBody>
          <a:bodyPr/>
          <a:lstStyle/>
          <a:p>
            <a:fld id="{8383533B-1A53-4A3C-844B-FDC5D10AF65B}" type="slidenum">
              <a:rPr lang="en-US" altLang="zh-CN" smtClean="0">
                <a:ea typeface="SimSun" pitchFamily="2" charset="-122"/>
              </a:rPr>
              <a:pPr/>
              <a:t>9</a:t>
            </a:fld>
            <a:endParaRPr lang="en-US" altLang="zh-CN" smtClean="0">
              <a:ea typeface="SimSun"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5"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61796" name="Slide Number Placeholder 3"/>
          <p:cNvSpPr>
            <a:spLocks noGrp="1"/>
          </p:cNvSpPr>
          <p:nvPr>
            <p:ph type="sldNum" sz="quarter" idx="5"/>
          </p:nvPr>
        </p:nvSpPr>
        <p:spPr bwMode="auto">
          <a:noFill/>
          <a:ln>
            <a:miter lim="800000"/>
            <a:headEnd/>
            <a:tailEnd/>
          </a:ln>
        </p:spPr>
        <p:txBody>
          <a:bodyPr/>
          <a:lstStyle/>
          <a:p>
            <a:fld id="{9D4942B5-8062-4637-B100-FE8B3CD9C036}" type="slidenum">
              <a:rPr lang="en-US" altLang="zh-CN" smtClean="0">
                <a:ea typeface="SimSun" pitchFamily="2" charset="-122"/>
              </a:rPr>
              <a:pPr/>
              <a:t>89</a:t>
            </a:fld>
            <a:endParaRPr lang="en-US" altLang="zh-CN" smtClean="0">
              <a:ea typeface="SimSun"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p:spPr>
      </p:sp>
      <p:sp>
        <p:nvSpPr>
          <p:cNvPr id="162819" name="Notes Placeholder 2"/>
          <p:cNvSpPr>
            <a:spLocks noGrp="1"/>
          </p:cNvSpPr>
          <p:nvPr>
            <p:ph type="body" idx="1"/>
          </p:nvPr>
        </p:nvSpPr>
        <p:spPr bwMode="auto">
          <a:noFill/>
        </p:spPr>
        <p:txBody>
          <a:bodyPr/>
          <a:lstStyle/>
          <a:p>
            <a:pPr eaLnBrk="1" hangingPunct="1">
              <a:spcBef>
                <a:spcPct val="0"/>
              </a:spcBef>
            </a:pPr>
            <a:r>
              <a:rPr lang="en-US" altLang="zh-CN" smtClean="0"/>
              <a:t>The two options available to us under Basel II are the Advanced Measurement Approach (AMA) and the Standardized  Approach. RBC continued to adopt the Standardized  pproach for operational risk and expect to implement the Advanced Measurement Approach in 2013</a:t>
            </a:r>
          </a:p>
          <a:p>
            <a:pPr eaLnBrk="1" hangingPunct="1">
              <a:spcBef>
                <a:spcPct val="0"/>
              </a:spcBef>
            </a:pPr>
            <a:r>
              <a:rPr lang="en-US" altLang="zh-CN" smtClean="0"/>
              <a:t>Specific programs, policies, standards and</a:t>
            </a:r>
          </a:p>
          <a:p>
            <a:pPr eaLnBrk="1" hangingPunct="1">
              <a:spcBef>
                <a:spcPct val="0"/>
              </a:spcBef>
            </a:pPr>
            <a:r>
              <a:rPr lang="en-US" altLang="zh-CN" smtClean="0"/>
              <a:t>methodologies have been developed to support the management of</a:t>
            </a:r>
          </a:p>
          <a:p>
            <a:pPr eaLnBrk="1" hangingPunct="1">
              <a:spcBef>
                <a:spcPct val="0"/>
              </a:spcBef>
            </a:pPr>
            <a:r>
              <a:rPr lang="en-US" altLang="zh-CN" smtClean="0"/>
              <a:t>Operational risk. These programs are (i) Risk and control assessment,</a:t>
            </a:r>
          </a:p>
          <a:p>
            <a:pPr eaLnBrk="1" hangingPunct="1">
              <a:spcBef>
                <a:spcPct val="0"/>
              </a:spcBef>
            </a:pPr>
            <a:r>
              <a:rPr lang="en-US" altLang="zh-CN" smtClean="0"/>
              <a:t>(ii) Operational event data collection and analysis, (iii) Industry loss</a:t>
            </a:r>
          </a:p>
          <a:p>
            <a:pPr eaLnBrk="1" hangingPunct="1">
              <a:spcBef>
                <a:spcPct val="0"/>
              </a:spcBef>
            </a:pPr>
            <a:r>
              <a:rPr lang="en-US" altLang="zh-CN" smtClean="0"/>
              <a:t>analysis, and (iv) Key risk indicators.</a:t>
            </a:r>
            <a:endParaRPr lang="zh-CN" altLang="en-US" smtClean="0"/>
          </a:p>
        </p:txBody>
      </p:sp>
      <p:sp>
        <p:nvSpPr>
          <p:cNvPr id="162820" name="Slide Number Placeholder 3"/>
          <p:cNvSpPr>
            <a:spLocks noGrp="1"/>
          </p:cNvSpPr>
          <p:nvPr>
            <p:ph type="sldNum" sz="quarter" idx="5"/>
          </p:nvPr>
        </p:nvSpPr>
        <p:spPr bwMode="auto">
          <a:noFill/>
          <a:ln>
            <a:miter lim="800000"/>
            <a:headEnd/>
            <a:tailEnd/>
          </a:ln>
        </p:spPr>
        <p:txBody>
          <a:bodyPr/>
          <a:lstStyle/>
          <a:p>
            <a:fld id="{05125DC9-F063-44A7-AE3F-F49F00DC2E4E}" type="slidenum">
              <a:rPr lang="zh-CN" altLang="en-US" smtClean="0">
                <a:ea typeface="SimSun" pitchFamily="2" charset="-122"/>
              </a:rPr>
              <a:pPr/>
              <a:t>90</a:t>
            </a:fld>
            <a:endParaRPr lang="zh-CN" altLang="en-US" smtClean="0">
              <a:ea typeface="SimSun"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a:lstStyle/>
          <a:p>
            <a:pPr eaLnBrk="1" hangingPunct="1">
              <a:spcBef>
                <a:spcPct val="0"/>
              </a:spcBef>
            </a:pPr>
            <a:r>
              <a:rPr lang="en-US" altLang="zh-CN" smtClean="0"/>
              <a:t>For example, failure to successfully integrate and retain</a:t>
            </a:r>
          </a:p>
          <a:p>
            <a:pPr eaLnBrk="1" hangingPunct="1">
              <a:spcBef>
                <a:spcPct val="0"/>
              </a:spcBef>
            </a:pPr>
            <a:r>
              <a:rPr lang="en-US" altLang="zh-CN" smtClean="0"/>
              <a:t>clients and key employees from our strategic acquisitions or joint</a:t>
            </a:r>
          </a:p>
          <a:p>
            <a:pPr eaLnBrk="1" hangingPunct="1">
              <a:spcBef>
                <a:spcPct val="0"/>
              </a:spcBef>
            </a:pPr>
            <a:r>
              <a:rPr lang="en-US" altLang="zh-CN" smtClean="0"/>
              <a:t>ventures may adversely affect our financial performance.</a:t>
            </a:r>
            <a:endParaRPr lang="zh-CN" altLang="en-US" smtClean="0"/>
          </a:p>
        </p:txBody>
      </p:sp>
      <p:sp>
        <p:nvSpPr>
          <p:cNvPr id="163844" name="Slide Number Placeholder 3"/>
          <p:cNvSpPr>
            <a:spLocks noGrp="1"/>
          </p:cNvSpPr>
          <p:nvPr>
            <p:ph type="sldNum" sz="quarter" idx="5"/>
          </p:nvPr>
        </p:nvSpPr>
        <p:spPr bwMode="auto">
          <a:noFill/>
          <a:ln>
            <a:miter lim="800000"/>
            <a:headEnd/>
            <a:tailEnd/>
          </a:ln>
        </p:spPr>
        <p:txBody>
          <a:bodyPr/>
          <a:lstStyle/>
          <a:p>
            <a:fld id="{F436ED68-E979-46C0-9314-A036BAA6EADF}" type="slidenum">
              <a:rPr lang="zh-CN" altLang="en-US" smtClean="0">
                <a:ea typeface="SimSun" pitchFamily="2" charset="-122"/>
              </a:rPr>
              <a:pPr/>
              <a:t>91</a:t>
            </a:fld>
            <a:endParaRPr lang="zh-CN" altLang="en-US" smtClean="0">
              <a:ea typeface="SimSun"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a:lstStyle/>
          <a:p>
            <a:pPr eaLnBrk="1" hangingPunct="1">
              <a:spcBef>
                <a:spcPct val="0"/>
              </a:spcBef>
            </a:pPr>
            <a:r>
              <a:rPr lang="en-US" altLang="zh-TW" smtClean="0"/>
              <a:t>Global Compliance has developed a comprehensive enterprise</a:t>
            </a:r>
          </a:p>
          <a:p>
            <a:pPr eaLnBrk="1" hangingPunct="1">
              <a:spcBef>
                <a:spcPct val="0"/>
              </a:spcBef>
            </a:pPr>
            <a:r>
              <a:rPr lang="en-US" altLang="zh-TW" smtClean="0"/>
              <a:t>compliance management (ECM) framework that is consistent with -</a:t>
            </a:r>
          </a:p>
          <a:p>
            <a:pPr eaLnBrk="1" hangingPunct="1">
              <a:spcBef>
                <a:spcPct val="0"/>
              </a:spcBef>
            </a:pPr>
            <a:r>
              <a:rPr lang="en-US" altLang="zh-TW" smtClean="0"/>
              <a:t>regulatory guidance from OSFI and other regulators.</a:t>
            </a:r>
          </a:p>
        </p:txBody>
      </p:sp>
      <p:sp>
        <p:nvSpPr>
          <p:cNvPr id="164868" name="Slide Number Placeholder 3"/>
          <p:cNvSpPr>
            <a:spLocks noGrp="1"/>
          </p:cNvSpPr>
          <p:nvPr>
            <p:ph type="sldNum" sz="quarter" idx="5"/>
          </p:nvPr>
        </p:nvSpPr>
        <p:spPr bwMode="auto">
          <a:noFill/>
          <a:ln>
            <a:miter lim="800000"/>
            <a:headEnd/>
            <a:tailEnd/>
          </a:ln>
        </p:spPr>
        <p:txBody>
          <a:bodyPr/>
          <a:lstStyle/>
          <a:p>
            <a:fld id="{E7184EA9-50F2-4B76-AA5A-4B050D75AED0}" type="slidenum">
              <a:rPr lang="zh-CN" altLang="en-US" smtClean="0">
                <a:ea typeface="SimSun" pitchFamily="2" charset="-122"/>
              </a:rPr>
              <a:pPr/>
              <a:t>93</a:t>
            </a:fld>
            <a:endParaRPr lang="zh-CN" altLang="en-US" smtClean="0">
              <a:ea typeface="SimSun"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a:lstStyle/>
          <a:p>
            <a:pPr eaLnBrk="1" hangingPunct="1">
              <a:spcBef>
                <a:spcPct val="0"/>
              </a:spcBef>
            </a:pPr>
            <a:r>
              <a:rPr lang="en-US" altLang="zh-TW" smtClean="0"/>
              <a:t>critical step in enabling senior management and the Board of</a:t>
            </a:r>
          </a:p>
          <a:p>
            <a:pPr eaLnBrk="1" hangingPunct="1">
              <a:spcBef>
                <a:spcPct val="0"/>
              </a:spcBef>
            </a:pPr>
            <a:r>
              <a:rPr lang="en-US" altLang="zh-TW" smtClean="0"/>
              <a:t>Directors to effectively perform their management and oversight</a:t>
            </a:r>
          </a:p>
          <a:p>
            <a:pPr eaLnBrk="1" hangingPunct="1">
              <a:spcBef>
                <a:spcPct val="0"/>
              </a:spcBef>
            </a:pPr>
            <a:r>
              <a:rPr lang="en-US" altLang="zh-TW" smtClean="0"/>
              <a:t>responsibilities</a:t>
            </a:r>
          </a:p>
        </p:txBody>
      </p:sp>
      <p:sp>
        <p:nvSpPr>
          <p:cNvPr id="165892" name="Slide Number Placeholder 3"/>
          <p:cNvSpPr>
            <a:spLocks noGrp="1"/>
          </p:cNvSpPr>
          <p:nvPr>
            <p:ph type="sldNum" sz="quarter" idx="5"/>
          </p:nvPr>
        </p:nvSpPr>
        <p:spPr bwMode="auto">
          <a:noFill/>
          <a:ln>
            <a:miter lim="800000"/>
            <a:headEnd/>
            <a:tailEnd/>
          </a:ln>
        </p:spPr>
        <p:txBody>
          <a:bodyPr/>
          <a:lstStyle/>
          <a:p>
            <a:fld id="{6B5A78DF-8260-439D-AA91-C9B14E95189E}" type="slidenum">
              <a:rPr lang="zh-CN" altLang="en-US" smtClean="0">
                <a:ea typeface="SimSun" pitchFamily="2" charset="-122"/>
              </a:rPr>
              <a:pPr/>
              <a:t>94</a:t>
            </a:fld>
            <a:endParaRPr lang="zh-CN" altLang="en-US" smtClean="0">
              <a:ea typeface="SimSun"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a:lstStyle/>
          <a:p>
            <a:pPr eaLnBrk="1" hangingPunct="1">
              <a:lnSpc>
                <a:spcPct val="80000"/>
              </a:lnSpc>
              <a:spcBef>
                <a:spcPct val="0"/>
              </a:spcBef>
            </a:pPr>
            <a:r>
              <a:rPr lang="en-US" altLang="zh-TW" sz="800" smtClean="0"/>
              <a:t>We also use derivatives for purposes other than trading, primarily for</a:t>
            </a:r>
          </a:p>
          <a:p>
            <a:pPr eaLnBrk="1" hangingPunct="1">
              <a:lnSpc>
                <a:spcPct val="80000"/>
              </a:lnSpc>
              <a:spcBef>
                <a:spcPct val="0"/>
              </a:spcBef>
            </a:pPr>
            <a:r>
              <a:rPr lang="en-US" altLang="zh-TW" sz="800" smtClean="0"/>
              <a:t>hedging, in conjunction with the management of interest rate, credit,</a:t>
            </a:r>
          </a:p>
          <a:p>
            <a:pPr eaLnBrk="1" hangingPunct="1">
              <a:lnSpc>
                <a:spcPct val="80000"/>
              </a:lnSpc>
              <a:spcBef>
                <a:spcPct val="0"/>
              </a:spcBef>
            </a:pPr>
            <a:r>
              <a:rPr lang="en-US" altLang="zh-TW" sz="800" smtClean="0"/>
              <a:t>equity and foreign exchange risk related to our funding, lending,</a:t>
            </a:r>
          </a:p>
          <a:p>
            <a:pPr eaLnBrk="1" hangingPunct="1">
              <a:lnSpc>
                <a:spcPct val="80000"/>
              </a:lnSpc>
              <a:spcBef>
                <a:spcPct val="0"/>
              </a:spcBef>
            </a:pPr>
            <a:r>
              <a:rPr lang="en-US" altLang="zh-TW" sz="800" smtClean="0"/>
              <a:t>investment activities and asset/liability management.</a:t>
            </a:r>
          </a:p>
          <a:p>
            <a:pPr eaLnBrk="1" hangingPunct="1">
              <a:lnSpc>
                <a:spcPct val="80000"/>
              </a:lnSpc>
              <a:spcBef>
                <a:spcPct val="0"/>
              </a:spcBef>
            </a:pPr>
            <a:endParaRPr lang="en-US" altLang="zh-TW" sz="800" smtClean="0"/>
          </a:p>
          <a:p>
            <a:pPr eaLnBrk="1" hangingPunct="1">
              <a:lnSpc>
                <a:spcPct val="80000"/>
              </a:lnSpc>
              <a:spcBef>
                <a:spcPct val="0"/>
              </a:spcBef>
            </a:pPr>
            <a:r>
              <a:rPr lang="en-US" altLang="zh-TW" sz="800" b="1" smtClean="0"/>
              <a:t>Interest rate swaps </a:t>
            </a:r>
            <a:r>
              <a:rPr lang="en-US" altLang="zh-TW" sz="800" smtClean="0"/>
              <a:t>are used to manage our exposure to interest</a:t>
            </a:r>
          </a:p>
          <a:p>
            <a:pPr eaLnBrk="1" hangingPunct="1">
              <a:lnSpc>
                <a:spcPct val="80000"/>
              </a:lnSpc>
              <a:spcBef>
                <a:spcPct val="0"/>
              </a:spcBef>
            </a:pPr>
            <a:r>
              <a:rPr lang="en-US" altLang="zh-TW" sz="800" smtClean="0"/>
              <a:t>rate risk by modifying the repricing or maturity characteristics of</a:t>
            </a:r>
          </a:p>
          <a:p>
            <a:pPr eaLnBrk="1" hangingPunct="1">
              <a:lnSpc>
                <a:spcPct val="80000"/>
              </a:lnSpc>
              <a:spcBef>
                <a:spcPct val="0"/>
              </a:spcBef>
            </a:pPr>
            <a:r>
              <a:rPr lang="en-US" altLang="zh-TW" sz="800" smtClean="0"/>
              <a:t>existing and/or anticipated assets and liabilities, including funding</a:t>
            </a:r>
          </a:p>
          <a:p>
            <a:pPr eaLnBrk="1" hangingPunct="1">
              <a:lnSpc>
                <a:spcPct val="80000"/>
              </a:lnSpc>
              <a:spcBef>
                <a:spcPct val="0"/>
              </a:spcBef>
            </a:pPr>
            <a:r>
              <a:rPr lang="en-US" altLang="zh-TW" sz="800" smtClean="0"/>
              <a:t>and investment activities. Purchased interest rate options are used to</a:t>
            </a:r>
          </a:p>
          <a:p>
            <a:pPr eaLnBrk="1" hangingPunct="1">
              <a:lnSpc>
                <a:spcPct val="80000"/>
              </a:lnSpc>
              <a:spcBef>
                <a:spcPct val="0"/>
              </a:spcBef>
            </a:pPr>
            <a:r>
              <a:rPr lang="en-US" altLang="zh-TW" sz="800" smtClean="0"/>
              <a:t>hedge redeemable deposits and other options embedded in</a:t>
            </a:r>
          </a:p>
          <a:p>
            <a:pPr eaLnBrk="1" hangingPunct="1">
              <a:lnSpc>
                <a:spcPct val="80000"/>
              </a:lnSpc>
              <a:spcBef>
                <a:spcPct val="0"/>
              </a:spcBef>
            </a:pPr>
            <a:r>
              <a:rPr lang="en-US" altLang="zh-TW" sz="800" smtClean="0"/>
              <a:t>consumer products. We manage our exposure to foreign currency risk</a:t>
            </a:r>
          </a:p>
          <a:p>
            <a:pPr eaLnBrk="1" hangingPunct="1">
              <a:lnSpc>
                <a:spcPct val="80000"/>
              </a:lnSpc>
              <a:spcBef>
                <a:spcPct val="0"/>
              </a:spcBef>
            </a:pPr>
            <a:r>
              <a:rPr lang="en-US" altLang="zh-TW" sz="800" smtClean="0"/>
              <a:t>with </a:t>
            </a:r>
            <a:r>
              <a:rPr lang="en-US" altLang="zh-TW" sz="800" b="1" smtClean="0"/>
              <a:t>cross currency swaps</a:t>
            </a:r>
            <a:r>
              <a:rPr lang="en-US" altLang="zh-TW" sz="800" smtClean="0"/>
              <a:t> and </a:t>
            </a:r>
            <a:r>
              <a:rPr lang="en-US" altLang="zh-TW" sz="800" b="1" smtClean="0"/>
              <a:t>foreign exchange forward contracts</a:t>
            </a:r>
            <a:r>
              <a:rPr lang="en-US" altLang="zh-TW" sz="800" smtClean="0"/>
              <a:t>.</a:t>
            </a:r>
          </a:p>
          <a:p>
            <a:pPr eaLnBrk="1" hangingPunct="1">
              <a:lnSpc>
                <a:spcPct val="80000"/>
              </a:lnSpc>
              <a:spcBef>
                <a:spcPct val="0"/>
              </a:spcBef>
            </a:pPr>
            <a:r>
              <a:rPr lang="en-US" altLang="zh-TW" sz="800" smtClean="0"/>
              <a:t>We predominantly use </a:t>
            </a:r>
            <a:r>
              <a:rPr lang="en-US" altLang="zh-TW" sz="800" b="1" smtClean="0"/>
              <a:t>credit derivatives </a:t>
            </a:r>
            <a:r>
              <a:rPr lang="en-US" altLang="zh-TW" sz="800" smtClean="0"/>
              <a:t>to manage our credit</a:t>
            </a:r>
          </a:p>
          <a:p>
            <a:pPr eaLnBrk="1" hangingPunct="1">
              <a:lnSpc>
                <a:spcPct val="80000"/>
              </a:lnSpc>
              <a:spcBef>
                <a:spcPct val="0"/>
              </a:spcBef>
            </a:pPr>
            <a:r>
              <a:rPr lang="en-US" altLang="zh-TW" sz="800" smtClean="0"/>
              <a:t>exposures. We mitigate industry sector concentrations and singlename</a:t>
            </a:r>
          </a:p>
          <a:p>
            <a:pPr eaLnBrk="1" hangingPunct="1">
              <a:lnSpc>
                <a:spcPct val="80000"/>
              </a:lnSpc>
              <a:spcBef>
                <a:spcPct val="0"/>
              </a:spcBef>
            </a:pPr>
            <a:r>
              <a:rPr lang="en-US" altLang="zh-TW" sz="800" smtClean="0"/>
              <a:t>exposures related to our credit portfolio by purchasing credit</a:t>
            </a:r>
          </a:p>
          <a:p>
            <a:pPr eaLnBrk="1" hangingPunct="1">
              <a:lnSpc>
                <a:spcPct val="80000"/>
              </a:lnSpc>
              <a:spcBef>
                <a:spcPct val="0"/>
              </a:spcBef>
            </a:pPr>
            <a:r>
              <a:rPr lang="en-US" altLang="zh-TW" sz="800" smtClean="0"/>
              <a:t>derivatives to transfer credit risk to third parties.</a:t>
            </a:r>
          </a:p>
          <a:p>
            <a:pPr eaLnBrk="1" hangingPunct="1">
              <a:lnSpc>
                <a:spcPct val="80000"/>
              </a:lnSpc>
              <a:spcBef>
                <a:spcPct val="0"/>
              </a:spcBef>
            </a:pPr>
            <a:endParaRPr lang="en-US" altLang="zh-TW" sz="800" smtClean="0"/>
          </a:p>
          <a:p>
            <a:pPr eaLnBrk="1" hangingPunct="1">
              <a:lnSpc>
                <a:spcPct val="80000"/>
              </a:lnSpc>
              <a:spcBef>
                <a:spcPct val="0"/>
              </a:spcBef>
            </a:pPr>
            <a:r>
              <a:rPr lang="en-US" altLang="zh-TW" sz="800" smtClean="0"/>
              <a:t>Certain derivatives and cash instruments are specifically</a:t>
            </a:r>
          </a:p>
          <a:p>
            <a:pPr eaLnBrk="1" hangingPunct="1">
              <a:lnSpc>
                <a:spcPct val="80000"/>
              </a:lnSpc>
              <a:spcBef>
                <a:spcPct val="0"/>
              </a:spcBef>
            </a:pPr>
            <a:r>
              <a:rPr lang="en-US" altLang="zh-TW" sz="800" smtClean="0"/>
              <a:t>designated and qualify for hedge accounting. We apply hedge</a:t>
            </a:r>
          </a:p>
          <a:p>
            <a:pPr eaLnBrk="1" hangingPunct="1">
              <a:lnSpc>
                <a:spcPct val="80000"/>
              </a:lnSpc>
              <a:spcBef>
                <a:spcPct val="0"/>
              </a:spcBef>
            </a:pPr>
            <a:r>
              <a:rPr lang="en-US" altLang="zh-TW" sz="800" smtClean="0"/>
              <a:t>accounting to minimize volatility in earnings caused by changes in</a:t>
            </a:r>
          </a:p>
          <a:p>
            <a:pPr eaLnBrk="1" hangingPunct="1">
              <a:lnSpc>
                <a:spcPct val="80000"/>
              </a:lnSpc>
              <a:spcBef>
                <a:spcPct val="0"/>
              </a:spcBef>
            </a:pPr>
            <a:r>
              <a:rPr lang="en-US" altLang="zh-TW" sz="800" smtClean="0"/>
              <a:t>interest rates or foreign exchange rates. Interest rate and currency</a:t>
            </a:r>
          </a:p>
          <a:p>
            <a:pPr eaLnBrk="1" hangingPunct="1">
              <a:lnSpc>
                <a:spcPct val="80000"/>
              </a:lnSpc>
              <a:spcBef>
                <a:spcPct val="0"/>
              </a:spcBef>
            </a:pPr>
            <a:r>
              <a:rPr lang="en-US" altLang="zh-TW" sz="800" smtClean="0"/>
              <a:t>fluctuations will either cause assets and liabilities to appreciate or</a:t>
            </a:r>
          </a:p>
          <a:p>
            <a:pPr eaLnBrk="1" hangingPunct="1">
              <a:lnSpc>
                <a:spcPct val="80000"/>
              </a:lnSpc>
              <a:spcBef>
                <a:spcPct val="0"/>
              </a:spcBef>
            </a:pPr>
            <a:r>
              <a:rPr lang="en-US" altLang="zh-TW" sz="800" smtClean="0"/>
              <a:t>depreciate in market value or cause variability in anticipated cash</a:t>
            </a:r>
          </a:p>
          <a:p>
            <a:pPr eaLnBrk="1" hangingPunct="1">
              <a:lnSpc>
                <a:spcPct val="80000"/>
              </a:lnSpc>
              <a:spcBef>
                <a:spcPct val="0"/>
              </a:spcBef>
            </a:pPr>
            <a:r>
              <a:rPr lang="en-US" altLang="zh-TW" sz="800" smtClean="0"/>
              <a:t>flows. When a hedging instrument functions effectively, gains, losses,</a:t>
            </a:r>
          </a:p>
          <a:p>
            <a:pPr eaLnBrk="1" hangingPunct="1">
              <a:lnSpc>
                <a:spcPct val="80000"/>
              </a:lnSpc>
              <a:spcBef>
                <a:spcPct val="0"/>
              </a:spcBef>
            </a:pPr>
            <a:r>
              <a:rPr lang="en-US" altLang="zh-TW" sz="800" smtClean="0"/>
              <a:t>revenue and expenses of the hedging instrument will offset the gains,</a:t>
            </a:r>
          </a:p>
          <a:p>
            <a:pPr eaLnBrk="1" hangingPunct="1">
              <a:lnSpc>
                <a:spcPct val="80000"/>
              </a:lnSpc>
              <a:spcBef>
                <a:spcPct val="0"/>
              </a:spcBef>
            </a:pPr>
            <a:r>
              <a:rPr lang="en-US" altLang="zh-TW" sz="800" smtClean="0"/>
              <a:t>losses, revenue and expenses of the hedged item. We largely assess</a:t>
            </a:r>
          </a:p>
          <a:p>
            <a:pPr eaLnBrk="1" hangingPunct="1">
              <a:lnSpc>
                <a:spcPct val="80000"/>
              </a:lnSpc>
              <a:spcBef>
                <a:spcPct val="0"/>
              </a:spcBef>
            </a:pPr>
            <a:r>
              <a:rPr lang="en-US" altLang="zh-TW" sz="800" smtClean="0"/>
              <a:t>and measure the effectiveness of a derivative that is designated as a</a:t>
            </a:r>
          </a:p>
          <a:p>
            <a:pPr eaLnBrk="1" hangingPunct="1">
              <a:lnSpc>
                <a:spcPct val="80000"/>
              </a:lnSpc>
              <a:spcBef>
                <a:spcPct val="0"/>
              </a:spcBef>
            </a:pPr>
            <a:r>
              <a:rPr lang="en-US" altLang="zh-TW" sz="800" smtClean="0"/>
              <a:t>hedging instrument based on the change in its fair value. When cash</a:t>
            </a:r>
          </a:p>
          <a:p>
            <a:pPr eaLnBrk="1" hangingPunct="1">
              <a:lnSpc>
                <a:spcPct val="80000"/>
              </a:lnSpc>
              <a:spcBef>
                <a:spcPct val="0"/>
              </a:spcBef>
            </a:pPr>
            <a:r>
              <a:rPr lang="en-US" altLang="zh-TW" sz="800" smtClean="0"/>
              <a:t>instruments are designated as hedges of currency risks, only changes</a:t>
            </a:r>
          </a:p>
          <a:p>
            <a:pPr eaLnBrk="1" hangingPunct="1">
              <a:lnSpc>
                <a:spcPct val="80000"/>
              </a:lnSpc>
              <a:spcBef>
                <a:spcPct val="0"/>
              </a:spcBef>
            </a:pPr>
            <a:r>
              <a:rPr lang="en-US" altLang="zh-TW" sz="800" smtClean="0"/>
              <a:t>in their value due to currency risk are included in the assessment and</a:t>
            </a:r>
          </a:p>
          <a:p>
            <a:pPr eaLnBrk="1" hangingPunct="1">
              <a:lnSpc>
                <a:spcPct val="80000"/>
              </a:lnSpc>
              <a:spcBef>
                <a:spcPct val="0"/>
              </a:spcBef>
            </a:pPr>
            <a:r>
              <a:rPr lang="en-US" altLang="zh-TW" sz="800" smtClean="0"/>
              <a:t>measurement of hedge effectiveness. We applied hedge accounting</a:t>
            </a:r>
          </a:p>
          <a:p>
            <a:pPr eaLnBrk="1" hangingPunct="1">
              <a:lnSpc>
                <a:spcPct val="80000"/>
              </a:lnSpc>
              <a:spcBef>
                <a:spcPct val="0"/>
              </a:spcBef>
            </a:pPr>
            <a:r>
              <a:rPr lang="en-US" altLang="zh-TW" sz="800" smtClean="0"/>
              <a:t>to anticipated transactions and firm commitments during the year.</a:t>
            </a:r>
          </a:p>
        </p:txBody>
      </p:sp>
      <p:sp>
        <p:nvSpPr>
          <p:cNvPr id="166916" name="Slide Number Placeholder 3"/>
          <p:cNvSpPr>
            <a:spLocks noGrp="1"/>
          </p:cNvSpPr>
          <p:nvPr>
            <p:ph type="sldNum" sz="quarter" idx="5"/>
          </p:nvPr>
        </p:nvSpPr>
        <p:spPr bwMode="auto">
          <a:noFill/>
          <a:ln>
            <a:miter lim="800000"/>
            <a:headEnd/>
            <a:tailEnd/>
          </a:ln>
        </p:spPr>
        <p:txBody>
          <a:bodyPr/>
          <a:lstStyle/>
          <a:p>
            <a:fld id="{C4491217-0A15-4859-B7F5-7A50975A7028}" type="slidenum">
              <a:rPr lang="en-US" altLang="zh-CN" smtClean="0">
                <a:ea typeface="SimSun" pitchFamily="2" charset="-122"/>
              </a:rPr>
              <a:pPr/>
              <a:t>101</a:t>
            </a:fld>
            <a:endParaRPr lang="en-US" altLang="zh-CN" smtClean="0">
              <a:ea typeface="SimSun"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a:lstStyle/>
          <a:p>
            <a:pPr eaLnBrk="1" hangingPunct="1">
              <a:spcBef>
                <a:spcPct val="0"/>
              </a:spcBef>
            </a:pPr>
            <a:endParaRPr lang="en-US" altLang="zh-TW" smtClean="0"/>
          </a:p>
        </p:txBody>
      </p:sp>
      <p:sp>
        <p:nvSpPr>
          <p:cNvPr id="167940" name="Slide Number Placeholder 3"/>
          <p:cNvSpPr>
            <a:spLocks noGrp="1"/>
          </p:cNvSpPr>
          <p:nvPr>
            <p:ph type="sldNum" sz="quarter" idx="5"/>
          </p:nvPr>
        </p:nvSpPr>
        <p:spPr bwMode="auto">
          <a:noFill/>
          <a:ln>
            <a:miter lim="800000"/>
            <a:headEnd/>
            <a:tailEnd/>
          </a:ln>
        </p:spPr>
        <p:txBody>
          <a:bodyPr/>
          <a:lstStyle/>
          <a:p>
            <a:fld id="{98C38C4B-7BA5-4BC1-ADF6-986A81B8C441}" type="slidenum">
              <a:rPr lang="en-US" altLang="zh-CN" smtClean="0">
                <a:ea typeface="SimSun" pitchFamily="2" charset="-122"/>
              </a:rPr>
              <a:pPr/>
              <a:t>108</a:t>
            </a:fld>
            <a:endParaRPr lang="en-US" altLang="zh-CN" smtClean="0">
              <a:ea typeface="SimSun"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a:lstStyle/>
          <a:p>
            <a:pPr eaLnBrk="1" hangingPunct="1">
              <a:spcBef>
                <a:spcPct val="0"/>
              </a:spcBef>
            </a:pPr>
            <a:endParaRPr lang="en-US" altLang="zh-TW" smtClean="0"/>
          </a:p>
        </p:txBody>
      </p:sp>
      <p:sp>
        <p:nvSpPr>
          <p:cNvPr id="168964" name="Slide Number Placeholder 3"/>
          <p:cNvSpPr>
            <a:spLocks noGrp="1"/>
          </p:cNvSpPr>
          <p:nvPr>
            <p:ph type="sldNum" sz="quarter" idx="5"/>
          </p:nvPr>
        </p:nvSpPr>
        <p:spPr bwMode="auto">
          <a:noFill/>
          <a:ln>
            <a:miter lim="800000"/>
            <a:headEnd/>
            <a:tailEnd/>
          </a:ln>
        </p:spPr>
        <p:txBody>
          <a:bodyPr/>
          <a:lstStyle/>
          <a:p>
            <a:fld id="{D3AA8741-40A3-4A2E-8490-204492E50221}" type="slidenum">
              <a:rPr lang="en-US" altLang="zh-CN" smtClean="0">
                <a:ea typeface="SimSun" pitchFamily="2" charset="-122"/>
              </a:rPr>
              <a:pPr/>
              <a:t>109</a:t>
            </a:fld>
            <a:endParaRPr lang="en-US" altLang="zh-CN" smtClean="0">
              <a:ea typeface="SimSun"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7" name="Notes Placeholder 2"/>
          <p:cNvSpPr>
            <a:spLocks noGrp="1"/>
          </p:cNvSpPr>
          <p:nvPr>
            <p:ph type="body" idx="1"/>
          </p:nvPr>
        </p:nvSpPr>
        <p:spPr bwMode="auto">
          <a:noFill/>
        </p:spPr>
        <p:txBody>
          <a:bodyPr/>
          <a:lstStyle/>
          <a:p>
            <a:pPr eaLnBrk="1" hangingPunct="1">
              <a:lnSpc>
                <a:spcPct val="80000"/>
              </a:lnSpc>
              <a:spcBef>
                <a:spcPct val="0"/>
              </a:spcBef>
            </a:pPr>
            <a:r>
              <a:rPr lang="en-US" altLang="zh-TW" sz="1000" smtClean="0"/>
              <a:t>Netting is a technique that can reduce credit exposure from</a:t>
            </a:r>
          </a:p>
          <a:p>
            <a:pPr eaLnBrk="1" hangingPunct="1">
              <a:lnSpc>
                <a:spcPct val="80000"/>
              </a:lnSpc>
              <a:spcBef>
                <a:spcPct val="0"/>
              </a:spcBef>
            </a:pPr>
            <a:r>
              <a:rPr lang="en-US" altLang="zh-TW" sz="1000" smtClean="0"/>
              <a:t>derivatives and is generally facilitated through the use of master</a:t>
            </a:r>
          </a:p>
          <a:p>
            <a:pPr eaLnBrk="1" hangingPunct="1">
              <a:lnSpc>
                <a:spcPct val="80000"/>
              </a:lnSpc>
              <a:spcBef>
                <a:spcPct val="0"/>
              </a:spcBef>
            </a:pPr>
            <a:r>
              <a:rPr lang="en-US" altLang="zh-TW" sz="1000" smtClean="0"/>
              <a:t>netting agreements. A master netting agreement provides for a single</a:t>
            </a:r>
          </a:p>
          <a:p>
            <a:pPr eaLnBrk="1" hangingPunct="1">
              <a:lnSpc>
                <a:spcPct val="80000"/>
              </a:lnSpc>
              <a:spcBef>
                <a:spcPct val="0"/>
              </a:spcBef>
            </a:pPr>
            <a:r>
              <a:rPr lang="en-US" altLang="zh-TW" sz="1000" smtClean="0"/>
              <a:t>net settlement of all financial instruments covered by the agreement</a:t>
            </a:r>
          </a:p>
          <a:p>
            <a:pPr eaLnBrk="1" hangingPunct="1">
              <a:lnSpc>
                <a:spcPct val="80000"/>
              </a:lnSpc>
              <a:spcBef>
                <a:spcPct val="0"/>
              </a:spcBef>
            </a:pPr>
            <a:r>
              <a:rPr lang="en-US" altLang="zh-TW" sz="1000" smtClean="0"/>
              <a:t>in the event of default. However, credit risk is reduced only to the</a:t>
            </a:r>
          </a:p>
          <a:p>
            <a:pPr eaLnBrk="1" hangingPunct="1">
              <a:lnSpc>
                <a:spcPct val="80000"/>
              </a:lnSpc>
              <a:spcBef>
                <a:spcPct val="0"/>
              </a:spcBef>
            </a:pPr>
            <a:r>
              <a:rPr lang="en-US" altLang="zh-TW" sz="1000" smtClean="0"/>
              <a:t>extent that our financial obligations to the same counterparty can be</a:t>
            </a:r>
          </a:p>
          <a:p>
            <a:pPr eaLnBrk="1" hangingPunct="1">
              <a:lnSpc>
                <a:spcPct val="80000"/>
              </a:lnSpc>
              <a:spcBef>
                <a:spcPct val="0"/>
              </a:spcBef>
            </a:pPr>
            <a:r>
              <a:rPr lang="en-US" altLang="zh-TW" sz="1000" smtClean="0"/>
              <a:t>set off against obligations of the counterparty to us. We maximize the</a:t>
            </a:r>
          </a:p>
          <a:p>
            <a:pPr eaLnBrk="1" hangingPunct="1">
              <a:lnSpc>
                <a:spcPct val="80000"/>
              </a:lnSpc>
              <a:spcBef>
                <a:spcPct val="0"/>
              </a:spcBef>
            </a:pPr>
            <a:r>
              <a:rPr lang="en-US" altLang="zh-TW" sz="1000" smtClean="0"/>
              <a:t>use of master netting agreements to reduce derivative-related credit</a:t>
            </a:r>
          </a:p>
          <a:p>
            <a:pPr eaLnBrk="1" hangingPunct="1">
              <a:lnSpc>
                <a:spcPct val="80000"/>
              </a:lnSpc>
              <a:spcBef>
                <a:spcPct val="0"/>
              </a:spcBef>
            </a:pPr>
            <a:r>
              <a:rPr lang="en-US" altLang="zh-TW" sz="1000" smtClean="0"/>
              <a:t>exposure. Our overall exposure to credit risk that is reduced through</a:t>
            </a:r>
          </a:p>
          <a:p>
            <a:pPr eaLnBrk="1" hangingPunct="1">
              <a:lnSpc>
                <a:spcPct val="80000"/>
              </a:lnSpc>
              <a:spcBef>
                <a:spcPct val="0"/>
              </a:spcBef>
            </a:pPr>
            <a:r>
              <a:rPr lang="en-US" altLang="zh-TW" sz="1000" smtClean="0"/>
              <a:t>master netting agreements may change substantially following the</a:t>
            </a:r>
          </a:p>
          <a:p>
            <a:pPr eaLnBrk="1" hangingPunct="1">
              <a:lnSpc>
                <a:spcPct val="80000"/>
              </a:lnSpc>
              <a:spcBef>
                <a:spcPct val="0"/>
              </a:spcBef>
            </a:pPr>
            <a:r>
              <a:rPr lang="en-US" altLang="zh-TW" sz="1000" smtClean="0"/>
              <a:t>reporting date as the exposure is affected by each transaction subject</a:t>
            </a:r>
          </a:p>
          <a:p>
            <a:pPr eaLnBrk="1" hangingPunct="1">
              <a:lnSpc>
                <a:spcPct val="80000"/>
              </a:lnSpc>
              <a:spcBef>
                <a:spcPct val="0"/>
              </a:spcBef>
            </a:pPr>
            <a:r>
              <a:rPr lang="en-US" altLang="zh-TW" sz="1000" smtClean="0"/>
              <a:t>to the agreement as well as by changes in underlying market rates.</a:t>
            </a:r>
          </a:p>
          <a:p>
            <a:pPr eaLnBrk="1" hangingPunct="1">
              <a:lnSpc>
                <a:spcPct val="80000"/>
              </a:lnSpc>
              <a:spcBef>
                <a:spcPct val="0"/>
              </a:spcBef>
            </a:pPr>
            <a:r>
              <a:rPr lang="en-US" altLang="zh-TW" sz="1000" smtClean="0"/>
              <a:t>Measurement of our credit exposure arising out of derivative transactions</a:t>
            </a:r>
          </a:p>
          <a:p>
            <a:pPr eaLnBrk="1" hangingPunct="1">
              <a:lnSpc>
                <a:spcPct val="80000"/>
              </a:lnSpc>
              <a:spcBef>
                <a:spcPct val="0"/>
              </a:spcBef>
            </a:pPr>
            <a:r>
              <a:rPr lang="en-US" altLang="zh-TW" sz="1000" smtClean="0"/>
              <a:t>is reduced to reflect the effects of netting in cases where the</a:t>
            </a:r>
          </a:p>
          <a:p>
            <a:pPr eaLnBrk="1" hangingPunct="1">
              <a:lnSpc>
                <a:spcPct val="80000"/>
              </a:lnSpc>
              <a:spcBef>
                <a:spcPct val="0"/>
              </a:spcBef>
            </a:pPr>
            <a:r>
              <a:rPr lang="en-US" altLang="zh-TW" sz="1000" smtClean="0"/>
              <a:t>enforceability of that netting is supported by appropriate legal</a:t>
            </a:r>
          </a:p>
          <a:p>
            <a:pPr eaLnBrk="1" hangingPunct="1">
              <a:lnSpc>
                <a:spcPct val="80000"/>
              </a:lnSpc>
              <a:spcBef>
                <a:spcPct val="0"/>
              </a:spcBef>
            </a:pPr>
            <a:r>
              <a:rPr lang="en-US" altLang="zh-TW" sz="1000" smtClean="0"/>
              <a:t>analysis as documented in our trading credit risk policies.</a:t>
            </a:r>
          </a:p>
          <a:p>
            <a:pPr eaLnBrk="1" hangingPunct="1">
              <a:lnSpc>
                <a:spcPct val="80000"/>
              </a:lnSpc>
              <a:spcBef>
                <a:spcPct val="0"/>
              </a:spcBef>
            </a:pPr>
            <a:endParaRPr lang="en-US" altLang="zh-TW" sz="1000" smtClean="0"/>
          </a:p>
          <a:p>
            <a:pPr eaLnBrk="1" hangingPunct="1">
              <a:lnSpc>
                <a:spcPct val="80000"/>
              </a:lnSpc>
              <a:spcBef>
                <a:spcPct val="0"/>
              </a:spcBef>
            </a:pPr>
            <a:r>
              <a:rPr lang="en-US" altLang="zh-TW" sz="1000" smtClean="0"/>
              <a:t>The use of collateral is another significant credit mitigation</a:t>
            </a:r>
          </a:p>
          <a:p>
            <a:pPr eaLnBrk="1" hangingPunct="1">
              <a:lnSpc>
                <a:spcPct val="80000"/>
              </a:lnSpc>
              <a:spcBef>
                <a:spcPct val="0"/>
              </a:spcBef>
            </a:pPr>
            <a:r>
              <a:rPr lang="en-US" altLang="zh-TW" sz="1000" smtClean="0"/>
              <a:t>technique for managing derivative-related counterparty credit risk.</a:t>
            </a:r>
          </a:p>
          <a:p>
            <a:pPr eaLnBrk="1" hangingPunct="1">
              <a:lnSpc>
                <a:spcPct val="80000"/>
              </a:lnSpc>
              <a:spcBef>
                <a:spcPct val="0"/>
              </a:spcBef>
            </a:pPr>
            <a:r>
              <a:rPr lang="en-US" altLang="zh-TW" sz="1000" smtClean="0"/>
              <a:t>Mark-to-market provisions in our agreements with some counterparties,</a:t>
            </a:r>
          </a:p>
          <a:p>
            <a:pPr eaLnBrk="1" hangingPunct="1">
              <a:lnSpc>
                <a:spcPct val="80000"/>
              </a:lnSpc>
              <a:spcBef>
                <a:spcPct val="0"/>
              </a:spcBef>
            </a:pPr>
            <a:r>
              <a:rPr lang="en-US" altLang="zh-TW" sz="1000" smtClean="0"/>
              <a:t>typically in the form of a Credit Support Annex, provide us</a:t>
            </a:r>
          </a:p>
          <a:p>
            <a:pPr eaLnBrk="1" hangingPunct="1">
              <a:lnSpc>
                <a:spcPct val="80000"/>
              </a:lnSpc>
              <a:spcBef>
                <a:spcPct val="0"/>
              </a:spcBef>
            </a:pPr>
            <a:r>
              <a:rPr lang="en-US" altLang="zh-TW" sz="1000" smtClean="0"/>
              <a:t>with the right to request that the counterparty pay down or collateralize</a:t>
            </a:r>
          </a:p>
          <a:p>
            <a:pPr eaLnBrk="1" hangingPunct="1">
              <a:lnSpc>
                <a:spcPct val="80000"/>
              </a:lnSpc>
              <a:spcBef>
                <a:spcPct val="0"/>
              </a:spcBef>
            </a:pPr>
            <a:r>
              <a:rPr lang="en-US" altLang="zh-TW" sz="1000" smtClean="0"/>
              <a:t>the current market value of its derivatives positions when the</a:t>
            </a:r>
          </a:p>
          <a:p>
            <a:pPr eaLnBrk="1" hangingPunct="1">
              <a:lnSpc>
                <a:spcPct val="80000"/>
              </a:lnSpc>
              <a:spcBef>
                <a:spcPct val="0"/>
              </a:spcBef>
            </a:pPr>
            <a:r>
              <a:rPr lang="en-US" altLang="zh-TW" sz="1000" smtClean="0"/>
              <a:t>value passes a specified threshold amount.</a:t>
            </a:r>
          </a:p>
        </p:txBody>
      </p:sp>
      <p:sp>
        <p:nvSpPr>
          <p:cNvPr id="169988" name="Slide Number Placeholder 3"/>
          <p:cNvSpPr>
            <a:spLocks noGrp="1"/>
          </p:cNvSpPr>
          <p:nvPr>
            <p:ph type="sldNum" sz="quarter" idx="5"/>
          </p:nvPr>
        </p:nvSpPr>
        <p:spPr bwMode="auto">
          <a:noFill/>
          <a:ln>
            <a:miter lim="800000"/>
            <a:headEnd/>
            <a:tailEnd/>
          </a:ln>
        </p:spPr>
        <p:txBody>
          <a:bodyPr/>
          <a:lstStyle/>
          <a:p>
            <a:fld id="{457A9635-5954-4D9B-8A4F-6C597681FAB8}" type="slidenum">
              <a:rPr lang="en-US" altLang="zh-CN" smtClean="0">
                <a:ea typeface="SimSun" pitchFamily="2" charset="-122"/>
              </a:rPr>
              <a:pPr/>
              <a:t>110</a:t>
            </a:fld>
            <a:endParaRPr lang="en-US" altLang="zh-CN" smtClean="0">
              <a:ea typeface="SimSun"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a:lstStyle/>
          <a:p>
            <a:pPr eaLnBrk="1" hangingPunct="1">
              <a:spcBef>
                <a:spcPct val="0"/>
              </a:spcBef>
            </a:pPr>
            <a:r>
              <a:rPr lang="en-US" altLang="zh-CN" smtClean="0"/>
              <a:t>-It is chaired by Mr Jos¨¦ Mar¨ªa Rold¨¢n, Director General of Banking Regulation at the Bank of Spain.</a:t>
            </a:r>
          </a:p>
          <a:p>
            <a:pPr eaLnBrk="1" hangingPunct="1">
              <a:spcBef>
                <a:spcPct val="0"/>
              </a:spcBef>
            </a:pPr>
            <a:endParaRPr lang="en-US" altLang="zh-CN" smtClean="0"/>
          </a:p>
        </p:txBody>
      </p:sp>
      <p:sp>
        <p:nvSpPr>
          <p:cNvPr id="125956" name="Slide Number Placeholder 3"/>
          <p:cNvSpPr>
            <a:spLocks noGrp="1"/>
          </p:cNvSpPr>
          <p:nvPr>
            <p:ph type="sldNum" sz="quarter" idx="5"/>
          </p:nvPr>
        </p:nvSpPr>
        <p:spPr bwMode="auto">
          <a:noFill/>
          <a:ln>
            <a:miter lim="800000"/>
            <a:headEnd/>
            <a:tailEnd/>
          </a:ln>
        </p:spPr>
        <p:txBody>
          <a:bodyPr/>
          <a:lstStyle/>
          <a:p>
            <a:fld id="{782F45C1-F0BA-4F0E-B613-75DAB8C5EF28}" type="slidenum">
              <a:rPr lang="en-US" altLang="zh-CN" smtClean="0">
                <a:ea typeface="PMingLiU" pitchFamily="18" charset="-120"/>
              </a:rPr>
              <a:pPr/>
              <a:t>10</a:t>
            </a:fld>
            <a:endParaRPr lang="en-US" altLang="zh-CN" smtClean="0">
              <a:ea typeface="PMingLiU"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a:lstStyle/>
          <a:p>
            <a:pPr eaLnBrk="1" hangingPunct="1">
              <a:spcBef>
                <a:spcPct val="0"/>
              </a:spcBef>
            </a:pPr>
            <a:r>
              <a:rPr lang="en-US" altLang="zh-CN" smtClean="0"/>
              <a:t>-the Policy Development Group (PDG) is to support the Committee by identifying and reviewing emerging supervisory issues and proposing and developing policies that promote a sound banking system and high supervisory standards. </a:t>
            </a:r>
          </a:p>
          <a:p>
            <a:pPr eaLnBrk="1" hangingPunct="1">
              <a:spcBef>
                <a:spcPct val="0"/>
              </a:spcBef>
            </a:pPr>
            <a:endParaRPr lang="en-US" altLang="zh-CN" smtClean="0"/>
          </a:p>
          <a:p>
            <a:pPr eaLnBrk="1" hangingPunct="1">
              <a:spcBef>
                <a:spcPct val="0"/>
              </a:spcBef>
            </a:pPr>
            <a:r>
              <a:rPr lang="en-US" altLang="zh-CN" smtClean="0"/>
              <a:t>-The group is chaired by Mr Stefan Walter, Secretary General of the Basel Committee.</a:t>
            </a:r>
          </a:p>
          <a:p>
            <a:pPr eaLnBrk="1" hangingPunct="1">
              <a:spcBef>
                <a:spcPct val="0"/>
              </a:spcBef>
            </a:pPr>
            <a:endParaRPr lang="en-US" altLang="zh-CN" smtClean="0"/>
          </a:p>
        </p:txBody>
      </p:sp>
      <p:sp>
        <p:nvSpPr>
          <p:cNvPr id="126980" name="Slide Number Placeholder 3"/>
          <p:cNvSpPr>
            <a:spLocks noGrp="1"/>
          </p:cNvSpPr>
          <p:nvPr>
            <p:ph type="sldNum" sz="quarter" idx="5"/>
          </p:nvPr>
        </p:nvSpPr>
        <p:spPr bwMode="auto">
          <a:noFill/>
          <a:ln>
            <a:miter lim="800000"/>
            <a:headEnd/>
            <a:tailEnd/>
          </a:ln>
        </p:spPr>
        <p:txBody>
          <a:bodyPr/>
          <a:lstStyle/>
          <a:p>
            <a:fld id="{A3F3E211-7D4D-477F-9A8C-84FCAE77C20E}" type="slidenum">
              <a:rPr lang="en-US" altLang="zh-CN" smtClean="0">
                <a:ea typeface="PMingLiU" pitchFamily="18" charset="-120"/>
              </a:rPr>
              <a:pPr/>
              <a:t>12</a:t>
            </a:fld>
            <a:endParaRPr lang="en-US" altLang="zh-CN" smtClean="0">
              <a:ea typeface="PMingLiU"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a:lstStyle/>
          <a:p>
            <a:pPr eaLnBrk="1" hangingPunct="1"/>
            <a:endParaRPr lang="en-CA" altLang="zh-CN" smtClean="0"/>
          </a:p>
        </p:txBody>
      </p:sp>
      <p:sp>
        <p:nvSpPr>
          <p:cNvPr id="128004" name="Slide Number Placeholder 3"/>
          <p:cNvSpPr>
            <a:spLocks noGrp="1"/>
          </p:cNvSpPr>
          <p:nvPr>
            <p:ph type="sldNum" sz="quarter" idx="5"/>
          </p:nvPr>
        </p:nvSpPr>
        <p:spPr bwMode="auto">
          <a:noFill/>
          <a:ln>
            <a:miter lim="800000"/>
            <a:headEnd/>
            <a:tailEnd/>
          </a:ln>
        </p:spPr>
        <p:txBody>
          <a:bodyPr/>
          <a:lstStyle/>
          <a:p>
            <a:fld id="{C4B56E05-AC92-4422-9861-89AB37D9434D}" type="slidenum">
              <a:rPr lang="en-US" altLang="zh-CN" smtClean="0">
                <a:ea typeface="PMingLiU" pitchFamily="18" charset="-120"/>
              </a:rPr>
              <a:pPr/>
              <a:t>15</a:t>
            </a:fld>
            <a:endParaRPr lang="en-US" altLang="zh-CN" smtClean="0">
              <a:ea typeface="PMingLiU"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a:lstStyle/>
          <a:p>
            <a:pPr eaLnBrk="1" hangingPunct="1">
              <a:spcBef>
                <a:spcPct val="0"/>
              </a:spcBef>
            </a:pPr>
            <a:r>
              <a:rPr lang="en-US" altLang="zh-CN" smtClean="0"/>
              <a:t>Facilitates broad supervisory dialogue with non-member countries on new Committee initiatives early in the process by gathering senior representatives from various countries, international institutions and regional groups of banking supervisors that are not members of the Committee. </a:t>
            </a:r>
          </a:p>
          <a:p>
            <a:pPr eaLnBrk="1" hangingPunct="1">
              <a:spcBef>
                <a:spcPct val="0"/>
              </a:spcBef>
            </a:pPr>
            <a:endParaRPr lang="en-US" altLang="zh-CN" smtClean="0"/>
          </a:p>
          <a:p>
            <a:pPr eaLnBrk="1" hangingPunct="1">
              <a:spcBef>
                <a:spcPct val="0"/>
              </a:spcBef>
            </a:pPr>
            <a:r>
              <a:rPr lang="en-US" altLang="zh-CN" smtClean="0"/>
              <a:t>-The BCG is chaired by Mr Karl Cordewener, Deputy Secretary General of the Basel Committee.</a:t>
            </a:r>
          </a:p>
          <a:p>
            <a:pPr eaLnBrk="1" hangingPunct="1">
              <a:spcBef>
                <a:spcPct val="0"/>
              </a:spcBef>
            </a:pPr>
            <a:endParaRPr lang="en-US" altLang="zh-CN" smtClean="0"/>
          </a:p>
          <a:p>
            <a:pPr marL="0" lvl="1" eaLnBrk="1" hangingPunct="1">
              <a:spcBef>
                <a:spcPct val="0"/>
              </a:spcBef>
            </a:pPr>
            <a:r>
              <a:rPr lang="en-US" altLang="zh-CN" smtClean="0"/>
              <a:t>Formal channels for coordinating with supervisors of non-bank financial institutions include the Joint Forum, for which the Basel Committee Secretariat provides the secretariat function, and the Coordination Group. The Joint Forum was established in 1996 to address issues common to the banking, securities and insurance sectors, including the regulation of financial conglomerates. The Coordination Group is a senior group of supervisory standard setters comprising the Chairmen and Secretaries General of the Committee, the International Organization of Securities Commissions (IOSCO) and the International Association of Insurance Supervisors (IAIS), as well as the Joint Forum Chairman and Secretariat. The Coordination Group meets twice annually to exchange views on the priorities and key issues of interest to supervisory standard setters. The position of chairman and the secretariat function for the Coordination Group rotate among the memb-er representatives of the three standard setters every two years. </a:t>
            </a:r>
          </a:p>
          <a:p>
            <a:pPr eaLnBrk="1" hangingPunct="1">
              <a:spcBef>
                <a:spcPct val="0"/>
              </a:spcBef>
            </a:pPr>
            <a:endParaRPr lang="en-US" altLang="zh-CN" smtClean="0"/>
          </a:p>
          <a:p>
            <a:pPr eaLnBrk="1" hangingPunct="1">
              <a:spcBef>
                <a:spcPct val="0"/>
              </a:spcBef>
            </a:pPr>
            <a:endParaRPr lang="en-US" altLang="zh-CN" smtClean="0"/>
          </a:p>
        </p:txBody>
      </p:sp>
      <p:sp>
        <p:nvSpPr>
          <p:cNvPr id="129028" name="Slide Number Placeholder 3"/>
          <p:cNvSpPr>
            <a:spLocks noGrp="1"/>
          </p:cNvSpPr>
          <p:nvPr>
            <p:ph type="sldNum" sz="quarter" idx="5"/>
          </p:nvPr>
        </p:nvSpPr>
        <p:spPr bwMode="auto">
          <a:noFill/>
          <a:ln>
            <a:miter lim="800000"/>
            <a:headEnd/>
            <a:tailEnd/>
          </a:ln>
        </p:spPr>
        <p:txBody>
          <a:bodyPr/>
          <a:lstStyle/>
          <a:p>
            <a:fld id="{9CB13215-91B6-40C8-8424-134B8D6B4C56}" type="slidenum">
              <a:rPr lang="en-US" altLang="zh-CN" smtClean="0">
                <a:ea typeface="PMingLiU" pitchFamily="18" charset="-120"/>
              </a:rPr>
              <a:pPr/>
              <a:t>16</a:t>
            </a:fld>
            <a:endParaRPr lang="en-US" altLang="zh-CN" smtClean="0">
              <a:ea typeface="PMingLiU"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pPr eaLnBrk="1" hangingPunct="1">
              <a:spcBef>
                <a:spcPct val="0"/>
              </a:spcBef>
            </a:pPr>
            <a:r>
              <a:rPr lang="en-CA" altLang="zh-TW" smtClean="0"/>
              <a:t>RBC is schedule I bank</a:t>
            </a:r>
            <a:endParaRPr lang="en-US" altLang="zh-TW" smtClean="0"/>
          </a:p>
        </p:txBody>
      </p:sp>
      <p:sp>
        <p:nvSpPr>
          <p:cNvPr id="130052" name="Slide Number Placeholder 3"/>
          <p:cNvSpPr>
            <a:spLocks noGrp="1"/>
          </p:cNvSpPr>
          <p:nvPr>
            <p:ph type="sldNum" sz="quarter" idx="5"/>
          </p:nvPr>
        </p:nvSpPr>
        <p:spPr bwMode="auto">
          <a:noFill/>
          <a:ln>
            <a:miter lim="800000"/>
            <a:headEnd/>
            <a:tailEnd/>
          </a:ln>
        </p:spPr>
        <p:txBody>
          <a:bodyPr/>
          <a:lstStyle/>
          <a:p>
            <a:fld id="{E193B53E-60B9-466D-8651-AE9E5E8C9F9C}" type="slidenum">
              <a:rPr lang="en-US" altLang="zh-CN" smtClean="0">
                <a:ea typeface="SimSun" pitchFamily="2" charset="-122"/>
              </a:rPr>
              <a:pPr/>
              <a:t>17</a:t>
            </a:fld>
            <a:endParaRPr lang="en-US" altLang="zh-CN" smtClean="0">
              <a:ea typeface="SimSun"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ltLang="zh-CN"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ltLang="zh-CN"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37C03A4-CC31-48C1-8F00-B4E0A58C8994}" type="datetimeFigureOut">
              <a:rPr lang="en-CA" altLang="zh-TW"/>
              <a:pPr>
                <a:defRPr/>
              </a:pPr>
              <a:t>14/11/2011</a:t>
            </a:fld>
            <a:endParaRPr lang="en-CA" altLang="zh-TW"/>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CA" altLang="zh-TW"/>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4D59378E-9C7F-4D43-B462-B98CA345B318}" type="slidenum">
              <a:rPr lang="en-CA" altLang="zh-TW"/>
              <a:pPr>
                <a:defRPr/>
              </a:pPr>
              <a:t>‹#›</a:t>
            </a:fld>
            <a:endParaRPr lang="en-CA" altLang="zh-TW"/>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C961CD1-9F8A-4477-8A6E-6A9FC590DD5C}" type="datetimeFigureOut">
              <a:rPr lang="en-CA" altLang="zh-TW"/>
              <a:pPr>
                <a:defRPr/>
              </a:pPr>
              <a:t>14/11/2011</a:t>
            </a:fld>
            <a:endParaRPr lang="en-CA" altLang="zh-TW"/>
          </a:p>
        </p:txBody>
      </p:sp>
      <p:sp>
        <p:nvSpPr>
          <p:cNvPr id="5" name="Footer Placeholder 2"/>
          <p:cNvSpPr>
            <a:spLocks noGrp="1"/>
          </p:cNvSpPr>
          <p:nvPr>
            <p:ph type="ftr" sz="quarter" idx="11"/>
          </p:nvPr>
        </p:nvSpPr>
        <p:spPr/>
        <p:txBody>
          <a:bodyPr/>
          <a:lstStyle>
            <a:lvl1pPr>
              <a:defRPr/>
            </a:lvl1pPr>
          </a:lstStyle>
          <a:p>
            <a:pPr>
              <a:defRPr/>
            </a:pPr>
            <a:endParaRPr lang="en-CA" altLang="zh-TW"/>
          </a:p>
        </p:txBody>
      </p:sp>
      <p:sp>
        <p:nvSpPr>
          <p:cNvPr id="6" name="Slide Number Placeholder 22"/>
          <p:cNvSpPr>
            <a:spLocks noGrp="1"/>
          </p:cNvSpPr>
          <p:nvPr>
            <p:ph type="sldNum" sz="quarter" idx="12"/>
          </p:nvPr>
        </p:nvSpPr>
        <p:spPr/>
        <p:txBody>
          <a:bodyPr/>
          <a:lstStyle>
            <a:lvl1pPr>
              <a:defRPr/>
            </a:lvl1pPr>
          </a:lstStyle>
          <a:p>
            <a:pPr>
              <a:defRPr/>
            </a:pPr>
            <a:fld id="{BD88F69E-6A29-41D7-A615-3EC9C023ADC4}" type="slidenum">
              <a:rPr lang="en-CA" altLang="zh-TW"/>
              <a:pPr>
                <a:defRPr/>
              </a:pPr>
              <a:t>‹#›</a:t>
            </a:fld>
            <a:endParaRPr lang="en-CA"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881415D6-F736-44C6-ADBB-B2CC6403A5CC}" type="datetimeFigureOut">
              <a:rPr lang="en-CA" altLang="zh-TW"/>
              <a:pPr>
                <a:defRPr/>
              </a:pPr>
              <a:t>14/11/2011</a:t>
            </a:fld>
            <a:endParaRPr lang="en-CA" altLang="zh-TW"/>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CA" altLang="zh-TW"/>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FB1571CC-0514-47A3-82FE-9C5AF81E9659}" type="slidenum">
              <a:rPr lang="en-CA" altLang="zh-TW"/>
              <a:pPr>
                <a:defRPr/>
              </a:pPr>
              <a:t>‹#›</a:t>
            </a:fld>
            <a:endParaRPr lang="en-CA"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ltLang="zh-CN"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39E3347-A081-4DD8-A5D8-B4A71DA53CB9}" type="datetimeFigureOut">
              <a:rPr lang="en-CA" altLang="zh-TW"/>
              <a:pPr>
                <a:defRPr/>
              </a:pPr>
              <a:t>14/11/2011</a:t>
            </a:fld>
            <a:endParaRPr lang="en-CA" altLang="zh-TW"/>
          </a:p>
        </p:txBody>
      </p:sp>
      <p:sp>
        <p:nvSpPr>
          <p:cNvPr id="5" name="Footer Placeholder 2"/>
          <p:cNvSpPr>
            <a:spLocks noGrp="1"/>
          </p:cNvSpPr>
          <p:nvPr>
            <p:ph type="ftr" sz="quarter" idx="11"/>
          </p:nvPr>
        </p:nvSpPr>
        <p:spPr/>
        <p:txBody>
          <a:bodyPr/>
          <a:lstStyle>
            <a:lvl1pPr>
              <a:defRPr/>
            </a:lvl1pPr>
          </a:lstStyle>
          <a:p>
            <a:pPr>
              <a:defRPr/>
            </a:pPr>
            <a:endParaRPr lang="en-CA" altLang="zh-TW"/>
          </a:p>
        </p:txBody>
      </p:sp>
      <p:sp>
        <p:nvSpPr>
          <p:cNvPr id="6" name="Slide Number Placeholder 22"/>
          <p:cNvSpPr>
            <a:spLocks noGrp="1"/>
          </p:cNvSpPr>
          <p:nvPr>
            <p:ph type="sldNum" sz="quarter" idx="12"/>
          </p:nvPr>
        </p:nvSpPr>
        <p:spPr/>
        <p:txBody>
          <a:bodyPr/>
          <a:lstStyle>
            <a:lvl1pPr>
              <a:defRPr/>
            </a:lvl1pPr>
          </a:lstStyle>
          <a:p>
            <a:pPr>
              <a:defRPr/>
            </a:pPr>
            <a:fld id="{8D9C9623-02FA-4BDA-8950-CA5566A6B0A8}" type="slidenum">
              <a:rPr lang="en-CA" altLang="zh-TW"/>
              <a:pPr>
                <a:defRPr/>
              </a:pPr>
              <a:t>‹#›</a:t>
            </a:fld>
            <a:endParaRPr lang="en-CA"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ltLang="zh-CN"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ltLang="zh-CN"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9C4EB21A-F576-4D9E-947B-4E721EA0592E}" type="datetimeFigureOut">
              <a:rPr lang="en-CA" altLang="zh-TW"/>
              <a:pPr>
                <a:defRPr/>
              </a:pPr>
              <a:t>14/11/2011</a:t>
            </a:fld>
            <a:endParaRPr lang="en-CA" altLang="zh-TW"/>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pPr>
              <a:defRPr/>
            </a:pPr>
            <a:fld id="{DE9CDCDF-C5BE-44E3-9D98-6A44EF5FFB65}" type="slidenum">
              <a:rPr lang="en-CA" altLang="zh-TW"/>
              <a:pPr>
                <a:defRPr/>
              </a:pPr>
              <a:t>‹#›</a:t>
            </a:fld>
            <a:endParaRPr lang="en-CA" altLang="zh-TW"/>
          </a:p>
        </p:txBody>
      </p:sp>
      <p:sp>
        <p:nvSpPr>
          <p:cNvPr id="9" name="Footer Placeholder 13"/>
          <p:cNvSpPr>
            <a:spLocks noGrp="1"/>
          </p:cNvSpPr>
          <p:nvPr>
            <p:ph type="ftr" sz="quarter" idx="12"/>
          </p:nvPr>
        </p:nvSpPr>
        <p:spPr/>
        <p:txBody>
          <a:bodyPr/>
          <a:lstStyle>
            <a:lvl1pPr>
              <a:defRPr/>
            </a:lvl1pPr>
          </a:lstStyle>
          <a:p>
            <a:pPr>
              <a:defRPr/>
            </a:pPr>
            <a:endParaRPr lang="en-CA" altLang="zh-TW"/>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373840A-0679-4F2D-9AE6-B831893BEFEA}" type="datetimeFigureOut">
              <a:rPr lang="en-CA" altLang="zh-TW"/>
              <a:pPr>
                <a:defRPr/>
              </a:pPr>
              <a:t>14/11/2011</a:t>
            </a:fld>
            <a:endParaRPr lang="en-CA" altLang="zh-TW"/>
          </a:p>
        </p:txBody>
      </p:sp>
      <p:sp>
        <p:nvSpPr>
          <p:cNvPr id="6" name="Footer Placeholder 2"/>
          <p:cNvSpPr>
            <a:spLocks noGrp="1"/>
          </p:cNvSpPr>
          <p:nvPr>
            <p:ph type="ftr" sz="quarter" idx="11"/>
          </p:nvPr>
        </p:nvSpPr>
        <p:spPr/>
        <p:txBody>
          <a:bodyPr/>
          <a:lstStyle>
            <a:lvl1pPr>
              <a:defRPr/>
            </a:lvl1pPr>
          </a:lstStyle>
          <a:p>
            <a:pPr>
              <a:defRPr/>
            </a:pPr>
            <a:endParaRPr lang="en-CA" altLang="zh-TW"/>
          </a:p>
        </p:txBody>
      </p:sp>
      <p:sp>
        <p:nvSpPr>
          <p:cNvPr id="7" name="Slide Number Placeholder 22"/>
          <p:cNvSpPr>
            <a:spLocks noGrp="1"/>
          </p:cNvSpPr>
          <p:nvPr>
            <p:ph type="sldNum" sz="quarter" idx="12"/>
          </p:nvPr>
        </p:nvSpPr>
        <p:spPr/>
        <p:txBody>
          <a:bodyPr/>
          <a:lstStyle>
            <a:lvl1pPr>
              <a:defRPr/>
            </a:lvl1pPr>
          </a:lstStyle>
          <a:p>
            <a:pPr>
              <a:defRPr/>
            </a:pPr>
            <a:fld id="{86145637-E54D-4E7A-87D4-5623E51488D6}" type="slidenum">
              <a:rPr lang="en-CA" altLang="zh-TW"/>
              <a:pPr>
                <a:defRPr/>
              </a:pPr>
              <a:t>‹#›</a:t>
            </a:fld>
            <a:endParaRPr lang="en-CA"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ltLang="zh-CN"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ltLang="zh-CN"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ltLang="zh-CN"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DB685941-65D3-4C5A-8A30-C93154F017BB}" type="datetimeFigureOut">
              <a:rPr lang="en-CA" altLang="zh-TW"/>
              <a:pPr>
                <a:defRPr/>
              </a:pPr>
              <a:t>14/11/2011</a:t>
            </a:fld>
            <a:endParaRPr lang="en-CA" altLang="zh-TW"/>
          </a:p>
        </p:txBody>
      </p:sp>
      <p:sp>
        <p:nvSpPr>
          <p:cNvPr id="8" name="Footer Placeholder 2"/>
          <p:cNvSpPr>
            <a:spLocks noGrp="1"/>
          </p:cNvSpPr>
          <p:nvPr>
            <p:ph type="ftr" sz="quarter" idx="11"/>
          </p:nvPr>
        </p:nvSpPr>
        <p:spPr/>
        <p:txBody>
          <a:bodyPr/>
          <a:lstStyle>
            <a:lvl1pPr>
              <a:defRPr/>
            </a:lvl1pPr>
          </a:lstStyle>
          <a:p>
            <a:pPr>
              <a:defRPr/>
            </a:pPr>
            <a:endParaRPr lang="en-CA" altLang="zh-TW"/>
          </a:p>
        </p:txBody>
      </p:sp>
      <p:sp>
        <p:nvSpPr>
          <p:cNvPr id="9" name="Slide Number Placeholder 22"/>
          <p:cNvSpPr>
            <a:spLocks noGrp="1"/>
          </p:cNvSpPr>
          <p:nvPr>
            <p:ph type="sldNum" sz="quarter" idx="12"/>
          </p:nvPr>
        </p:nvSpPr>
        <p:spPr/>
        <p:txBody>
          <a:bodyPr/>
          <a:lstStyle>
            <a:lvl1pPr>
              <a:defRPr/>
            </a:lvl1pPr>
          </a:lstStyle>
          <a:p>
            <a:pPr>
              <a:defRPr/>
            </a:pPr>
            <a:fld id="{D50FF0E6-B725-4915-8B51-389DA7A9DE70}" type="slidenum">
              <a:rPr lang="en-CA" altLang="zh-TW"/>
              <a:pPr>
                <a:defRPr/>
              </a:pPr>
              <a:t>‹#›</a:t>
            </a:fld>
            <a:endParaRPr lang="en-CA"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B3316E8-CAAA-48FA-B8EE-F3F7CDE051B2}" type="datetimeFigureOut">
              <a:rPr lang="en-CA" altLang="zh-TW"/>
              <a:pPr>
                <a:defRPr/>
              </a:pPr>
              <a:t>14/11/2011</a:t>
            </a:fld>
            <a:endParaRPr lang="en-CA" altLang="zh-TW"/>
          </a:p>
        </p:txBody>
      </p:sp>
      <p:sp>
        <p:nvSpPr>
          <p:cNvPr id="4" name="Footer Placeholder 2"/>
          <p:cNvSpPr>
            <a:spLocks noGrp="1"/>
          </p:cNvSpPr>
          <p:nvPr>
            <p:ph type="ftr" sz="quarter" idx="11"/>
          </p:nvPr>
        </p:nvSpPr>
        <p:spPr/>
        <p:txBody>
          <a:bodyPr/>
          <a:lstStyle>
            <a:lvl1pPr>
              <a:defRPr/>
            </a:lvl1pPr>
          </a:lstStyle>
          <a:p>
            <a:pPr>
              <a:defRPr/>
            </a:pPr>
            <a:endParaRPr lang="en-CA" altLang="zh-TW"/>
          </a:p>
        </p:txBody>
      </p:sp>
      <p:sp>
        <p:nvSpPr>
          <p:cNvPr id="5" name="Slide Number Placeholder 22"/>
          <p:cNvSpPr>
            <a:spLocks noGrp="1"/>
          </p:cNvSpPr>
          <p:nvPr>
            <p:ph type="sldNum" sz="quarter" idx="12"/>
          </p:nvPr>
        </p:nvSpPr>
        <p:spPr/>
        <p:txBody>
          <a:bodyPr/>
          <a:lstStyle>
            <a:lvl1pPr>
              <a:defRPr/>
            </a:lvl1pPr>
          </a:lstStyle>
          <a:p>
            <a:pPr>
              <a:defRPr/>
            </a:pPr>
            <a:fld id="{F04761C6-726D-4EC2-A158-7E7AA4178CE9}" type="slidenum">
              <a:rPr lang="en-CA" altLang="zh-TW"/>
              <a:pPr>
                <a:defRPr/>
              </a:pPr>
              <a:t>‹#›</a:t>
            </a:fld>
            <a:endParaRPr lang="en-CA"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836D5DB-9A9B-4E6C-8C1C-88DDE4AECD69}" type="datetimeFigureOut">
              <a:rPr lang="en-CA" altLang="zh-TW"/>
              <a:pPr>
                <a:defRPr/>
              </a:pPr>
              <a:t>14/11/2011</a:t>
            </a:fld>
            <a:endParaRPr lang="en-CA" altLang="zh-TW"/>
          </a:p>
        </p:txBody>
      </p:sp>
      <p:sp>
        <p:nvSpPr>
          <p:cNvPr id="3" name="Footer Placeholder 2"/>
          <p:cNvSpPr>
            <a:spLocks noGrp="1"/>
          </p:cNvSpPr>
          <p:nvPr>
            <p:ph type="ftr" sz="quarter" idx="11"/>
          </p:nvPr>
        </p:nvSpPr>
        <p:spPr/>
        <p:txBody>
          <a:bodyPr/>
          <a:lstStyle>
            <a:lvl1pPr>
              <a:defRPr/>
            </a:lvl1pPr>
          </a:lstStyle>
          <a:p>
            <a:pPr>
              <a:defRPr/>
            </a:pPr>
            <a:endParaRPr lang="en-CA" altLang="zh-TW"/>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96FA4C7C-4724-438A-A14A-26C62DE56763}" type="slidenum">
              <a:rPr lang="en-CA" altLang="zh-TW"/>
              <a:pPr>
                <a:defRPr/>
              </a:pPr>
              <a:t>‹#›</a:t>
            </a:fld>
            <a:endParaRPr lang="en-CA"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ltLang="zh-CN"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ltLang="zh-CN"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EC446F7-50D6-452E-857F-48A721A3D853}" type="datetimeFigureOut">
              <a:rPr lang="en-CA" altLang="zh-TW"/>
              <a:pPr>
                <a:defRPr/>
              </a:pPr>
              <a:t>14/11/2011</a:t>
            </a:fld>
            <a:endParaRPr lang="en-CA" altLang="zh-TW"/>
          </a:p>
        </p:txBody>
      </p:sp>
      <p:sp>
        <p:nvSpPr>
          <p:cNvPr id="6" name="Footer Placeholder 2"/>
          <p:cNvSpPr>
            <a:spLocks noGrp="1"/>
          </p:cNvSpPr>
          <p:nvPr>
            <p:ph type="ftr" sz="quarter" idx="11"/>
          </p:nvPr>
        </p:nvSpPr>
        <p:spPr/>
        <p:txBody>
          <a:bodyPr/>
          <a:lstStyle>
            <a:lvl1pPr>
              <a:defRPr/>
            </a:lvl1pPr>
          </a:lstStyle>
          <a:p>
            <a:pPr>
              <a:defRPr/>
            </a:pPr>
            <a:endParaRPr lang="en-CA" altLang="zh-TW"/>
          </a:p>
        </p:txBody>
      </p:sp>
      <p:sp>
        <p:nvSpPr>
          <p:cNvPr id="7" name="Slide Number Placeholder 22"/>
          <p:cNvSpPr>
            <a:spLocks noGrp="1"/>
          </p:cNvSpPr>
          <p:nvPr>
            <p:ph type="sldNum" sz="quarter" idx="12"/>
          </p:nvPr>
        </p:nvSpPr>
        <p:spPr/>
        <p:txBody>
          <a:bodyPr/>
          <a:lstStyle>
            <a:lvl1pPr>
              <a:defRPr/>
            </a:lvl1pPr>
          </a:lstStyle>
          <a:p>
            <a:pPr>
              <a:defRPr/>
            </a:pPr>
            <a:fld id="{483CA414-1D25-4644-B37F-7A3263121214}" type="slidenum">
              <a:rPr lang="en-CA" altLang="zh-TW"/>
              <a:pPr>
                <a:defRPr/>
              </a:pPr>
              <a:t>‹#›</a:t>
            </a:fld>
            <a:endParaRPr lang="en-CA"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8" name="Rectangle 14"/>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ltLang="zh-CN"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ltLang="zh-CN"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altLang="zh-CN"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fld id="{E087C9E6-4BBB-4D4D-9D9B-E0E1B6E132DE}" type="datetimeFigureOut">
              <a:rPr lang="en-CA" altLang="zh-TW"/>
              <a:pPr>
                <a:defRPr/>
              </a:pPr>
              <a:t>14/11/2011</a:t>
            </a:fld>
            <a:endParaRPr lang="en-CA" altLang="zh-TW"/>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pPr>
              <a:defRPr/>
            </a:pPr>
            <a:fld id="{702AD619-631D-4F5A-92DD-BB1A936F55DA}" type="slidenum">
              <a:rPr lang="en-CA" altLang="zh-TW"/>
              <a:pPr>
                <a:defRPr/>
              </a:pPr>
              <a:t>‹#›</a:t>
            </a:fld>
            <a:endParaRPr lang="en-CA" altLang="zh-TW"/>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en-CA" altLang="zh-TW"/>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a:defRPr kumimoji="0" sz="1400">
                <a:solidFill>
                  <a:schemeClr val="tx2"/>
                </a:solidFill>
                <a:latin typeface="Arial" charset="0"/>
                <a:ea typeface="新細明體" pitchFamily="18" charset="-120"/>
              </a:defRPr>
            </a:lvl1pPr>
          </a:lstStyle>
          <a:p>
            <a:pPr>
              <a:defRPr/>
            </a:pPr>
            <a:fld id="{500AA5B7-FFA3-46FA-A60B-D283876A1E5C}" type="datetimeFigureOut">
              <a:rPr lang="en-CA" altLang="zh-TW"/>
              <a:pPr>
                <a:defRPr/>
              </a:pPr>
              <a:t>14/11/2011</a:t>
            </a:fld>
            <a:endParaRPr lang="en-CA" altLang="zh-TW"/>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kumimoji="0" sz="1400">
                <a:solidFill>
                  <a:schemeClr val="tx2"/>
                </a:solidFill>
                <a:latin typeface="Arial" charset="0"/>
                <a:ea typeface="新細明體" pitchFamily="18" charset="-120"/>
              </a:defRPr>
            </a:lvl1pPr>
          </a:lstStyle>
          <a:p>
            <a:pPr>
              <a:defRPr/>
            </a:pPr>
            <a:endParaRPr lang="en-CA" altLang="zh-TW"/>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ltLang="zh-CN">
              <a:solidFill>
                <a:srgbClr val="FFFFFF"/>
              </a:solidFill>
              <a:ea typeface="新細明體" pitchFamily="18" charset="-120"/>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kumimoji="0" sz="1400" b="1">
                <a:solidFill>
                  <a:srgbClr val="FFFFFF"/>
                </a:solidFill>
                <a:latin typeface="Arial" charset="0"/>
                <a:ea typeface="新細明體" pitchFamily="18" charset="-120"/>
              </a:defRPr>
            </a:lvl1pPr>
          </a:lstStyle>
          <a:p>
            <a:pPr>
              <a:defRPr/>
            </a:pPr>
            <a:fld id="{93BB3F99-CBF7-480D-9B8A-E19B06DC4517}" type="slidenum">
              <a:rPr lang="en-CA" altLang="zh-TW"/>
              <a:pPr>
                <a:defRPr/>
              </a:pPr>
              <a:t>‹#›</a:t>
            </a:fld>
            <a:endParaRPr lang="en-CA" altLang="zh-TW"/>
          </a:p>
        </p:txBody>
      </p:sp>
    </p:spTree>
  </p:cSld>
  <p:clrMap bg1="lt1" tx1="dk1" bg2="lt2" tx2="dk2" accent1="accent1" accent2="accent2" accent3="accent3" accent4="accent4" accent5="accent5" accent6="accent6" hlink="hlink" folHlink="folHlink"/>
  <p:sldLayoutIdLst>
    <p:sldLayoutId id="2147484213" r:id="rId1"/>
    <p:sldLayoutId id="2147484207" r:id="rId2"/>
    <p:sldLayoutId id="2147484214" r:id="rId3"/>
    <p:sldLayoutId id="2147484208" r:id="rId4"/>
    <p:sldLayoutId id="2147484209" r:id="rId5"/>
    <p:sldLayoutId id="2147484210" r:id="rId6"/>
    <p:sldLayoutId id="2147484215" r:id="rId7"/>
    <p:sldLayoutId id="2147484211" r:id="rId8"/>
    <p:sldLayoutId id="2147484216" r:id="rId9"/>
    <p:sldLayoutId id="2147484212" r:id="rId10"/>
    <p:sldLayoutId id="2147484217"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圖片 3" descr="RBC_Place_Ville-Mari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171" name="文字方塊 5"/>
          <p:cNvSpPr txBox="1">
            <a:spLocks noChangeArrowheads="1"/>
          </p:cNvSpPr>
          <p:nvPr/>
        </p:nvSpPr>
        <p:spPr bwMode="auto">
          <a:xfrm>
            <a:off x="4724400" y="3587750"/>
            <a:ext cx="3810000" cy="2308225"/>
          </a:xfrm>
          <a:prstGeom prst="rect">
            <a:avLst/>
          </a:prstGeom>
          <a:noFill/>
          <a:ln w="9525">
            <a:noFill/>
            <a:miter lim="800000"/>
            <a:headEnd/>
            <a:tailEnd/>
          </a:ln>
        </p:spPr>
        <p:txBody>
          <a:bodyPr>
            <a:spAutoFit/>
          </a:bodyPr>
          <a:lstStyle/>
          <a:p>
            <a:r>
              <a:rPr lang="en-US" altLang="zh-TW">
                <a:solidFill>
                  <a:srgbClr val="0070C0"/>
                </a:solidFill>
              </a:rPr>
              <a:t>BUS 419 </a:t>
            </a:r>
          </a:p>
          <a:p>
            <a:r>
              <a:rPr lang="en-US" altLang="zh-TW">
                <a:solidFill>
                  <a:srgbClr val="0070C0"/>
                </a:solidFill>
              </a:rPr>
              <a:t>Advanced Derivatives Securities</a:t>
            </a:r>
          </a:p>
          <a:p>
            <a:endParaRPr lang="en-US" altLang="zh-TW">
              <a:solidFill>
                <a:srgbClr val="0070C0"/>
              </a:solidFill>
            </a:endParaRPr>
          </a:p>
          <a:p>
            <a:r>
              <a:rPr lang="en-US" altLang="zh-TW">
                <a:solidFill>
                  <a:srgbClr val="0070C0"/>
                </a:solidFill>
              </a:rPr>
              <a:t>Prepared by</a:t>
            </a:r>
          </a:p>
          <a:p>
            <a:r>
              <a:rPr lang="en-US" altLang="zh-TW">
                <a:solidFill>
                  <a:srgbClr val="0070C0"/>
                </a:solidFill>
              </a:rPr>
              <a:t>Tina Wu</a:t>
            </a:r>
          </a:p>
          <a:p>
            <a:r>
              <a:rPr lang="en-US" altLang="zh-TW">
                <a:solidFill>
                  <a:srgbClr val="0070C0"/>
                </a:solidFill>
              </a:rPr>
              <a:t>Paul Yip</a:t>
            </a:r>
          </a:p>
          <a:p>
            <a:r>
              <a:rPr lang="en-US" altLang="zh-TW">
                <a:solidFill>
                  <a:srgbClr val="0070C0"/>
                </a:solidFill>
              </a:rPr>
              <a:t>Sherry Li</a:t>
            </a:r>
          </a:p>
          <a:p>
            <a:r>
              <a:rPr lang="en-US" altLang="zh-TW">
                <a:solidFill>
                  <a:srgbClr val="0070C0"/>
                </a:solidFill>
              </a:rPr>
              <a:t>Vivien Ding</a:t>
            </a:r>
          </a:p>
        </p:txBody>
      </p:sp>
      <p:sp>
        <p:nvSpPr>
          <p:cNvPr id="8" name="文字方塊 7"/>
          <p:cNvSpPr txBox="1"/>
          <p:nvPr/>
        </p:nvSpPr>
        <p:spPr>
          <a:xfrm rot="168507">
            <a:off x="3213100" y="2659063"/>
            <a:ext cx="5916613" cy="708025"/>
          </a:xfrm>
          <a:prstGeom prst="rect">
            <a:avLst/>
          </a:prstGeom>
          <a:noFill/>
        </p:spPr>
        <p:txBody>
          <a:bodyPr>
            <a:spAutoFit/>
          </a:bodyPr>
          <a:lstStyle/>
          <a:p>
            <a:pPr>
              <a:defRPr/>
            </a:pPr>
            <a:r>
              <a:rPr lang="en-US" altLang="zh-TW" sz="4000" b="1" dirty="0">
                <a:solidFill>
                  <a:srgbClr val="0070C0"/>
                </a:solidFill>
                <a:effectLst>
                  <a:outerShdw blurRad="38100" dist="38100" dir="2700000" algn="tl">
                    <a:srgbClr val="000000">
                      <a:alpha val="43137"/>
                    </a:srgbClr>
                  </a:outerShdw>
                </a:effectLst>
                <a:ea typeface="新細明體" pitchFamily="18" charset="-120"/>
              </a:rPr>
              <a:t>Royal Bank of Canada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Title 1"/>
          <p:cNvSpPr>
            <a:spLocks noGrp="1"/>
          </p:cNvSpPr>
          <p:nvPr>
            <p:ph type="title"/>
          </p:nvPr>
        </p:nvSpPr>
        <p:spPr>
          <a:xfrm>
            <a:off x="612775" y="228600"/>
            <a:ext cx="8153400" cy="990600"/>
          </a:xfrm>
        </p:spPr>
        <p:txBody>
          <a:bodyPr/>
          <a:lstStyle/>
          <a:p>
            <a:pPr eaLnBrk="1" hangingPunct="1"/>
            <a:r>
              <a:rPr lang="en-US" altLang="zh-CN" smtClean="0"/>
              <a:t>Sub-committee: SIG</a:t>
            </a:r>
          </a:p>
        </p:txBody>
      </p:sp>
      <p:sp>
        <p:nvSpPr>
          <p:cNvPr id="16387" name="Content Placeholder 2"/>
          <p:cNvSpPr>
            <a:spLocks noGrp="1"/>
          </p:cNvSpPr>
          <p:nvPr>
            <p:ph sz="quarter" idx="1"/>
          </p:nvPr>
        </p:nvSpPr>
        <p:spPr>
          <a:xfrm>
            <a:off x="612775" y="1600200"/>
            <a:ext cx="8153400" cy="4495800"/>
          </a:xfrm>
        </p:spPr>
        <p:txBody>
          <a:bodyPr/>
          <a:lstStyle/>
          <a:p>
            <a:pPr eaLnBrk="1" hangingPunct="1">
              <a:lnSpc>
                <a:spcPct val="80000"/>
              </a:lnSpc>
            </a:pPr>
            <a:r>
              <a:rPr lang="en-US" altLang="zh-CN" sz="2200" smtClean="0"/>
              <a:t>Established to share information and promote consistency in implementation of the Basel II Framework. </a:t>
            </a:r>
          </a:p>
          <a:p>
            <a:pPr eaLnBrk="1" hangingPunct="1">
              <a:lnSpc>
                <a:spcPct val="80000"/>
              </a:lnSpc>
            </a:pPr>
            <a:endParaRPr lang="en-US" altLang="zh-CN" sz="2200" smtClean="0"/>
          </a:p>
          <a:p>
            <a:pPr eaLnBrk="1" hangingPunct="1">
              <a:lnSpc>
                <a:spcPct val="80000"/>
              </a:lnSpc>
            </a:pPr>
            <a:r>
              <a:rPr lang="en-US" altLang="zh-CN" sz="2200" smtClean="0"/>
              <a:t>In January 2009, broadened to concentrate on implementation of Basel Committee guidance and standards </a:t>
            </a:r>
          </a:p>
          <a:p>
            <a:pPr eaLnBrk="1" hangingPunct="1">
              <a:lnSpc>
                <a:spcPct val="80000"/>
              </a:lnSpc>
            </a:pPr>
            <a:endParaRPr lang="en-US" altLang="zh-CN" sz="2200" smtClean="0"/>
          </a:p>
          <a:p>
            <a:pPr eaLnBrk="1" hangingPunct="1">
              <a:lnSpc>
                <a:spcPct val="80000"/>
              </a:lnSpc>
            </a:pPr>
            <a:r>
              <a:rPr lang="en-US" altLang="zh-CN" sz="2200" smtClean="0"/>
              <a:t>SIG has two subgroups that share information and discuss specific issues related to Basel II implementation. </a:t>
            </a:r>
          </a:p>
          <a:p>
            <a:pPr eaLnBrk="1" hangingPunct="1">
              <a:lnSpc>
                <a:spcPct val="80000"/>
              </a:lnSpc>
            </a:pPr>
            <a:endParaRPr lang="en-US" altLang="zh-CN" sz="2500" smtClean="0"/>
          </a:p>
          <a:p>
            <a:pPr eaLnBrk="1" hangingPunct="1">
              <a:lnSpc>
                <a:spcPct val="80000"/>
              </a:lnSpc>
              <a:buFont typeface="Arial" pitchFamily="34" charset="0"/>
              <a:buNone/>
            </a:pPr>
            <a:r>
              <a:rPr lang="en-US" altLang="zh-CN" sz="2500" smtClean="0"/>
              <a:t>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a:xfrm>
            <a:off x="914400" y="304800"/>
            <a:ext cx="7772400" cy="944563"/>
          </a:xfrm>
        </p:spPr>
        <p:txBody>
          <a:bodyPr/>
          <a:lstStyle/>
          <a:p>
            <a:pPr algn="ctr" eaLnBrk="1" hangingPunct="1"/>
            <a:r>
              <a:rPr lang="en-CA" altLang="zh-TW" sz="4500" smtClean="0"/>
              <a:t>Derivative Instruments </a:t>
            </a:r>
            <a:endParaRPr lang="zh-TW" altLang="en-US" sz="4500" smtClean="0"/>
          </a:p>
        </p:txBody>
      </p:sp>
      <p:sp>
        <p:nvSpPr>
          <p:cNvPr id="108547" name="內容版面配置區 2"/>
          <p:cNvSpPr>
            <a:spLocks noGrp="1"/>
          </p:cNvSpPr>
          <p:nvPr>
            <p:ph sz="quarter" idx="1"/>
          </p:nvPr>
        </p:nvSpPr>
        <p:spPr>
          <a:xfrm>
            <a:off x="612775" y="1600200"/>
            <a:ext cx="8153400" cy="4495800"/>
          </a:xfrm>
        </p:spPr>
        <p:txBody>
          <a:bodyPr/>
          <a:lstStyle/>
          <a:p>
            <a:pPr eaLnBrk="1" hangingPunct="1">
              <a:lnSpc>
                <a:spcPct val="70000"/>
              </a:lnSpc>
              <a:buFont typeface="Arial" pitchFamily="34" charset="0"/>
              <a:buNone/>
            </a:pPr>
            <a:endParaRPr lang="en-CA" altLang="zh-TW" sz="2000" b="1" smtClean="0"/>
          </a:p>
          <a:p>
            <a:pPr eaLnBrk="1" hangingPunct="1">
              <a:lnSpc>
                <a:spcPct val="70000"/>
              </a:lnSpc>
            </a:pPr>
            <a:r>
              <a:rPr lang="en-CA" altLang="zh-TW" sz="2200" b="1" smtClean="0"/>
              <a:t>Financial derivatives </a:t>
            </a:r>
            <a:r>
              <a:rPr lang="en-CA" altLang="zh-TW" sz="2200" smtClean="0"/>
              <a:t>are financial contracts whose value is derived from an underlying interest rate, foreign exchange rate, credit risk, and equity or equity index. </a:t>
            </a:r>
          </a:p>
          <a:p>
            <a:pPr eaLnBrk="1" hangingPunct="1">
              <a:lnSpc>
                <a:spcPct val="70000"/>
              </a:lnSpc>
            </a:pPr>
            <a:endParaRPr lang="en-CA" altLang="zh-TW" sz="2000" smtClean="0"/>
          </a:p>
          <a:p>
            <a:pPr lvl="1" eaLnBrk="1" hangingPunct="1">
              <a:lnSpc>
                <a:spcPct val="70000"/>
              </a:lnSpc>
              <a:buFont typeface="Arial" pitchFamily="34" charset="0"/>
              <a:buNone/>
            </a:pPr>
            <a:endParaRPr lang="en-CA" altLang="zh-TW" sz="1800" b="1" smtClean="0"/>
          </a:p>
          <a:p>
            <a:pPr lvl="1" eaLnBrk="1" hangingPunct="1">
              <a:lnSpc>
                <a:spcPct val="70000"/>
              </a:lnSpc>
              <a:buFont typeface="Arial" pitchFamily="34" charset="0"/>
              <a:buNone/>
            </a:pPr>
            <a:endParaRPr lang="en-CA" altLang="zh-TW" sz="1800" b="1" smtClean="0"/>
          </a:p>
          <a:p>
            <a:pPr lvl="1" eaLnBrk="1" hangingPunct="1">
              <a:lnSpc>
                <a:spcPct val="70000"/>
              </a:lnSpc>
              <a:buFont typeface="Arial" pitchFamily="34" charset="0"/>
              <a:buNone/>
            </a:pPr>
            <a:endParaRPr lang="en-CA" altLang="zh-TW" sz="1800" b="1" smtClean="0"/>
          </a:p>
          <a:p>
            <a:pPr lvl="1" eaLnBrk="1" hangingPunct="1">
              <a:lnSpc>
                <a:spcPct val="70000"/>
              </a:lnSpc>
              <a:buFont typeface="Arial" pitchFamily="34" charset="0"/>
              <a:buNone/>
            </a:pPr>
            <a:endParaRPr lang="en-CA" altLang="zh-TW" sz="1800" b="1" smtClean="0"/>
          </a:p>
          <a:p>
            <a:pPr lvl="1" eaLnBrk="1" hangingPunct="1">
              <a:lnSpc>
                <a:spcPct val="70000"/>
              </a:lnSpc>
              <a:buFont typeface="Arial" pitchFamily="34" charset="0"/>
              <a:buNone/>
            </a:pPr>
            <a:endParaRPr lang="en-CA" altLang="zh-TW" sz="1800" b="1" smtClean="0"/>
          </a:p>
          <a:p>
            <a:pPr lvl="1" eaLnBrk="1" hangingPunct="1">
              <a:lnSpc>
                <a:spcPct val="70000"/>
              </a:lnSpc>
              <a:buFont typeface="Arial" pitchFamily="34" charset="0"/>
              <a:buNone/>
            </a:pPr>
            <a:endParaRPr lang="en-CA" altLang="zh-TW" sz="1800" b="1" smtClean="0"/>
          </a:p>
          <a:p>
            <a:pPr lvl="1" eaLnBrk="1" hangingPunct="1">
              <a:lnSpc>
                <a:spcPct val="70000"/>
              </a:lnSpc>
              <a:buFont typeface="Arial" pitchFamily="34" charset="0"/>
              <a:buNone/>
            </a:pPr>
            <a:endParaRPr lang="en-CA" altLang="zh-TW" sz="1800" b="1" smtClean="0"/>
          </a:p>
          <a:p>
            <a:pPr lvl="1" eaLnBrk="1" hangingPunct="1">
              <a:lnSpc>
                <a:spcPct val="70000"/>
              </a:lnSpc>
              <a:buFont typeface="Arial" pitchFamily="34" charset="0"/>
              <a:buNone/>
            </a:pPr>
            <a:endParaRPr lang="en-CA" altLang="zh-TW" sz="1800" b="1" smtClean="0"/>
          </a:p>
          <a:p>
            <a:pPr eaLnBrk="1" hangingPunct="1">
              <a:lnSpc>
                <a:spcPct val="70000"/>
              </a:lnSpc>
            </a:pPr>
            <a:r>
              <a:rPr lang="en-CA" altLang="zh-TW" sz="2200" b="1" smtClean="0"/>
              <a:t>Non-financial derivatives</a:t>
            </a:r>
            <a:r>
              <a:rPr lang="en-CA" altLang="zh-TW" sz="2200" smtClean="0"/>
              <a:t> are contracts whose value is derived from a precious metal, commodity instrument or index.</a:t>
            </a:r>
          </a:p>
          <a:p>
            <a:pPr eaLnBrk="1" hangingPunct="1">
              <a:lnSpc>
                <a:spcPct val="90000"/>
              </a:lnSpc>
            </a:pPr>
            <a:endParaRPr lang="zh-TW" altLang="en-US" smtClean="0"/>
          </a:p>
        </p:txBody>
      </p:sp>
      <p:graphicFrame>
        <p:nvGraphicFramePr>
          <p:cNvPr id="6" name="資料庫圖表 5"/>
          <p:cNvGraphicFramePr/>
          <p:nvPr/>
        </p:nvGraphicFramePr>
        <p:xfrm>
          <a:off x="1547664"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914400" y="274638"/>
            <a:ext cx="7772400" cy="944562"/>
          </a:xfrm>
        </p:spPr>
        <p:txBody>
          <a:bodyPr/>
          <a:lstStyle/>
          <a:p>
            <a:pPr algn="ctr" eaLnBrk="1" hangingPunct="1"/>
            <a:r>
              <a:rPr lang="en-CA" altLang="zh-TW" sz="4500" smtClean="0"/>
              <a:t>Derivative Instruments</a:t>
            </a:r>
            <a:endParaRPr lang="en-US" altLang="zh-TW" sz="4500" smtClean="0"/>
          </a:p>
        </p:txBody>
      </p:sp>
      <p:sp>
        <p:nvSpPr>
          <p:cNvPr id="109571" name="Content Placeholder 2"/>
          <p:cNvSpPr>
            <a:spLocks noGrp="1"/>
          </p:cNvSpPr>
          <p:nvPr>
            <p:ph sz="quarter" idx="1"/>
          </p:nvPr>
        </p:nvSpPr>
        <p:spPr>
          <a:xfrm>
            <a:off x="612775" y="1600200"/>
            <a:ext cx="8153400" cy="4495800"/>
          </a:xfrm>
        </p:spPr>
        <p:txBody>
          <a:bodyPr/>
          <a:lstStyle/>
          <a:p>
            <a:pPr eaLnBrk="1" hangingPunct="1"/>
            <a:r>
              <a:rPr lang="en-CA" altLang="zh-TW" sz="2200" smtClean="0"/>
              <a:t>Trading purposes</a:t>
            </a:r>
          </a:p>
          <a:p>
            <a:pPr lvl="1" eaLnBrk="1" hangingPunct="1"/>
            <a:r>
              <a:rPr lang="en-CA" altLang="zh-TW" smtClean="0"/>
              <a:t>Sales</a:t>
            </a:r>
          </a:p>
          <a:p>
            <a:pPr lvl="1" eaLnBrk="1" hangingPunct="1"/>
            <a:r>
              <a:rPr lang="en-CA" altLang="zh-TW" smtClean="0"/>
              <a:t>Trading</a:t>
            </a:r>
          </a:p>
          <a:p>
            <a:pPr eaLnBrk="1" hangingPunct="1"/>
            <a:r>
              <a:rPr lang="en-CA" altLang="zh-TW" sz="2200" smtClean="0"/>
              <a:t>Non-trading purposes (hedging)</a:t>
            </a:r>
            <a:endParaRPr lang="en-US" altLang="zh-TW" sz="2200" smtClean="0"/>
          </a:p>
          <a:p>
            <a:pPr lvl="1" eaLnBrk="1" hangingPunct="1"/>
            <a:r>
              <a:rPr lang="en-US" altLang="zh-TW" smtClean="0"/>
              <a:t>Interest rate swaps </a:t>
            </a:r>
          </a:p>
          <a:p>
            <a:pPr lvl="1" eaLnBrk="1" hangingPunct="1"/>
            <a:r>
              <a:rPr lang="en-US" altLang="zh-TW" smtClean="0"/>
              <a:t>Cross currency swaps</a:t>
            </a:r>
          </a:p>
          <a:p>
            <a:pPr lvl="1" eaLnBrk="1" hangingPunct="1"/>
            <a:r>
              <a:rPr lang="en-US" altLang="zh-TW" smtClean="0"/>
              <a:t>Foreign exchange forward contracts</a:t>
            </a:r>
          </a:p>
          <a:p>
            <a:pPr lvl="1" eaLnBrk="1" hangingPunct="1"/>
            <a:r>
              <a:rPr lang="en-US" altLang="zh-TW" smtClean="0"/>
              <a:t>Credit derivatives </a:t>
            </a:r>
          </a:p>
          <a:p>
            <a:pPr eaLnBrk="1" hangingPunct="1"/>
            <a:endParaRPr lang="en-US" altLang="zh-TW"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914400" y="274638"/>
            <a:ext cx="7772400" cy="1249362"/>
          </a:xfrm>
        </p:spPr>
        <p:txBody>
          <a:bodyPr>
            <a:normAutofit fontScale="90000"/>
          </a:bodyPr>
          <a:lstStyle/>
          <a:p>
            <a:pPr algn="ctr" eaLnBrk="1" fontAlgn="auto" hangingPunct="1">
              <a:spcAft>
                <a:spcPts val="0"/>
              </a:spcAft>
              <a:defRPr/>
            </a:pPr>
            <a:r>
              <a:rPr lang="en-US" altLang="zh-TW" sz="4500" dirty="0" smtClean="0"/>
              <a:t>Market Risk Management Strategy</a:t>
            </a:r>
          </a:p>
        </p:txBody>
      </p:sp>
      <p:graphicFrame>
        <p:nvGraphicFramePr>
          <p:cNvPr id="4" name="Content Placeholder 3"/>
          <p:cNvGraphicFramePr>
            <a:graphicFrameLocks noGrp="1"/>
          </p:cNvGraphicFramePr>
          <p:nvPr>
            <p:ph sz="quarter" idx="1"/>
          </p:nvPr>
        </p:nvGraphicFramePr>
        <p:xfrm>
          <a:off x="685800" y="2209800"/>
          <a:ext cx="777081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a:xfrm>
            <a:off x="914400" y="274638"/>
            <a:ext cx="7772400" cy="868362"/>
          </a:xfrm>
        </p:spPr>
        <p:txBody>
          <a:bodyPr/>
          <a:lstStyle/>
          <a:p>
            <a:pPr algn="ctr" eaLnBrk="1" hangingPunct="1"/>
            <a:r>
              <a:rPr lang="en-CA" altLang="zh-TW" sz="4500" smtClean="0"/>
              <a:t>Hedge Accounting</a:t>
            </a:r>
            <a:endParaRPr lang="zh-TW" altLang="en-US" sz="4500" smtClean="0"/>
          </a:p>
        </p:txBody>
      </p:sp>
      <p:sp>
        <p:nvSpPr>
          <p:cNvPr id="111619" name="內容版面配置區 2"/>
          <p:cNvSpPr>
            <a:spLocks noGrp="1"/>
          </p:cNvSpPr>
          <p:nvPr>
            <p:ph sz="quarter" idx="1"/>
          </p:nvPr>
        </p:nvSpPr>
        <p:spPr>
          <a:xfrm>
            <a:off x="612775" y="1600200"/>
            <a:ext cx="8153400" cy="4495800"/>
          </a:xfrm>
        </p:spPr>
        <p:txBody>
          <a:bodyPr/>
          <a:lstStyle/>
          <a:p>
            <a:pPr eaLnBrk="1" hangingPunct="1"/>
            <a:r>
              <a:rPr lang="en-CA" altLang="zh-TW" sz="2200" smtClean="0"/>
              <a:t>Fair value hedges</a:t>
            </a:r>
          </a:p>
          <a:p>
            <a:pPr lvl="1" eaLnBrk="1" hangingPunct="1"/>
            <a:r>
              <a:rPr lang="en-CA" altLang="zh-TW" sz="2200" smtClean="0"/>
              <a:t>Carrying value </a:t>
            </a:r>
            <a:r>
              <a:rPr lang="en-CA" altLang="zh-TW" sz="2200" smtClean="0">
                <a:sym typeface="Wingdings" pitchFamily="2" charset="2"/>
              </a:rPr>
              <a:t></a:t>
            </a:r>
            <a:r>
              <a:rPr lang="en-CA" altLang="zh-TW" sz="2200" smtClean="0"/>
              <a:t> Non-interest income.</a:t>
            </a:r>
          </a:p>
          <a:p>
            <a:pPr lvl="1" eaLnBrk="1" hangingPunct="1"/>
            <a:endParaRPr lang="en-CA" altLang="zh-TW" sz="2200" smtClean="0"/>
          </a:p>
          <a:p>
            <a:pPr eaLnBrk="1" hangingPunct="1"/>
            <a:r>
              <a:rPr lang="en-CA" altLang="zh-TW" sz="2200" smtClean="0"/>
              <a:t>Net investment hedges</a:t>
            </a:r>
          </a:p>
          <a:p>
            <a:pPr lvl="1" eaLnBrk="1" hangingPunct="1"/>
            <a:r>
              <a:rPr lang="en-CA" altLang="zh-TW" sz="2200" smtClean="0"/>
              <a:t>Effective portion </a:t>
            </a:r>
            <a:r>
              <a:rPr lang="en-CA" altLang="zh-TW" sz="2200" smtClean="0">
                <a:sym typeface="Wingdings" pitchFamily="2" charset="2"/>
              </a:rPr>
              <a:t> </a:t>
            </a:r>
            <a:r>
              <a:rPr lang="en-CA" altLang="zh-TW" sz="2200" smtClean="0"/>
              <a:t>Other </a:t>
            </a:r>
            <a:r>
              <a:rPr lang="en-US" altLang="zh-TW" sz="2200" smtClean="0"/>
              <a:t>Comprehensive Income</a:t>
            </a:r>
            <a:r>
              <a:rPr lang="en-CA" altLang="zh-TW" sz="2200" smtClean="0"/>
              <a:t>, </a:t>
            </a:r>
          </a:p>
          <a:p>
            <a:pPr lvl="1" eaLnBrk="1" hangingPunct="1"/>
            <a:r>
              <a:rPr lang="en-CA" altLang="zh-TW" sz="2200" smtClean="0"/>
              <a:t>Ineffective portion </a:t>
            </a:r>
            <a:r>
              <a:rPr lang="en-CA" altLang="zh-TW" sz="2200" smtClean="0">
                <a:sym typeface="Wingdings" pitchFamily="2" charset="2"/>
              </a:rPr>
              <a:t> </a:t>
            </a:r>
            <a:r>
              <a:rPr lang="en-CA" altLang="zh-TW" sz="2200" smtClean="0"/>
              <a:t>Non-interest income.</a:t>
            </a:r>
          </a:p>
          <a:p>
            <a:pPr lvl="1" eaLnBrk="1" hangingPunct="1"/>
            <a:endParaRPr lang="en-CA" altLang="zh-TW" sz="2200" smtClean="0"/>
          </a:p>
          <a:p>
            <a:pPr eaLnBrk="1" hangingPunct="1"/>
            <a:r>
              <a:rPr lang="en-CA" altLang="zh-TW" sz="2200" smtClean="0"/>
              <a:t>Cash flow hedges</a:t>
            </a:r>
          </a:p>
          <a:p>
            <a:pPr lvl="1" eaLnBrk="1" hangingPunct="1"/>
            <a:r>
              <a:rPr lang="en-CA" altLang="zh-TW" sz="2200" smtClean="0"/>
              <a:t>Effective portion </a:t>
            </a:r>
            <a:r>
              <a:rPr lang="en-CA" altLang="zh-TW" sz="2200" smtClean="0">
                <a:sym typeface="Wingdings" pitchFamily="2" charset="2"/>
              </a:rPr>
              <a:t> </a:t>
            </a:r>
            <a:r>
              <a:rPr lang="en-CA" altLang="zh-TW" sz="2200" smtClean="0"/>
              <a:t>Other </a:t>
            </a:r>
            <a:r>
              <a:rPr lang="en-US" altLang="zh-TW" sz="2200" smtClean="0"/>
              <a:t>Comprehensive Income</a:t>
            </a:r>
            <a:r>
              <a:rPr lang="en-CA" altLang="zh-TW" sz="2200" smtClean="0"/>
              <a:t>, </a:t>
            </a:r>
          </a:p>
          <a:p>
            <a:pPr lvl="1" eaLnBrk="1" hangingPunct="1"/>
            <a:r>
              <a:rPr lang="en-CA" altLang="zh-TW" sz="2200" smtClean="0"/>
              <a:t>Ineffective portion </a:t>
            </a:r>
            <a:r>
              <a:rPr lang="en-CA" altLang="zh-TW" sz="2200" smtClean="0">
                <a:sym typeface="Wingdings" pitchFamily="2" charset="2"/>
              </a:rPr>
              <a:t> </a:t>
            </a:r>
            <a:r>
              <a:rPr lang="en-CA" altLang="zh-TW" sz="2200" smtClean="0"/>
              <a:t>Non-interest income</a:t>
            </a:r>
            <a:r>
              <a:rPr lang="en-CA" altLang="zh-TW" smtClean="0"/>
              <a:t>.</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914400" y="274638"/>
            <a:ext cx="7772400" cy="1020762"/>
          </a:xfrm>
        </p:spPr>
        <p:txBody>
          <a:bodyPr/>
          <a:lstStyle/>
          <a:p>
            <a:pPr algn="ctr" eaLnBrk="1" hangingPunct="1"/>
            <a:r>
              <a:rPr lang="en-US" altLang="zh-TW" sz="4500" smtClean="0"/>
              <a:t>Fair Value of Derivatives</a:t>
            </a:r>
            <a:endParaRPr lang="zh-TW" altLang="en-US" sz="4500" smtClean="0"/>
          </a:p>
        </p:txBody>
      </p:sp>
      <p:pic>
        <p:nvPicPr>
          <p:cNvPr id="112643" name="Picture 2"/>
          <p:cNvPicPr>
            <a:picLocks noGrp="1" noChangeAspect="1" noChangeArrowheads="1"/>
          </p:cNvPicPr>
          <p:nvPr>
            <p:ph sz="quarter" idx="1"/>
          </p:nvPr>
        </p:nvPicPr>
        <p:blipFill>
          <a:blip r:embed="rId2" cstate="print"/>
          <a:srcRect l="38589" t="43588" r="16461" b="25879"/>
          <a:stretch>
            <a:fillRect/>
          </a:stretch>
        </p:blipFill>
        <p:spPr>
          <a:xfrm>
            <a:off x="3059113" y="1989138"/>
            <a:ext cx="5846762" cy="2447925"/>
          </a:xfrm>
        </p:spPr>
      </p:pic>
      <p:pic>
        <p:nvPicPr>
          <p:cNvPr id="112644" name="Picture 2"/>
          <p:cNvPicPr>
            <a:picLocks noChangeAspect="1" noChangeArrowheads="1"/>
          </p:cNvPicPr>
          <p:nvPr/>
        </p:nvPicPr>
        <p:blipFill>
          <a:blip r:embed="rId2" cstate="print"/>
          <a:srcRect l="9241" t="43588" r="66396" b="25879"/>
          <a:stretch>
            <a:fillRect/>
          </a:stretch>
        </p:blipFill>
        <p:spPr bwMode="auto">
          <a:xfrm>
            <a:off x="0" y="1989138"/>
            <a:ext cx="316865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914400" y="274638"/>
            <a:ext cx="7772400" cy="868362"/>
          </a:xfrm>
        </p:spPr>
        <p:txBody>
          <a:bodyPr/>
          <a:lstStyle/>
          <a:p>
            <a:pPr algn="ctr" eaLnBrk="1" hangingPunct="1"/>
            <a:r>
              <a:rPr lang="en-US" altLang="zh-TW" sz="4500" smtClean="0"/>
              <a:t>Fair Value</a:t>
            </a:r>
            <a:endParaRPr lang="zh-TW" altLang="en-US" sz="4500" smtClean="0"/>
          </a:p>
        </p:txBody>
      </p:sp>
      <p:sp>
        <p:nvSpPr>
          <p:cNvPr id="113667" name="內容版面配置區 2"/>
          <p:cNvSpPr>
            <a:spLocks noGrp="1"/>
          </p:cNvSpPr>
          <p:nvPr>
            <p:ph sz="quarter" idx="1"/>
          </p:nvPr>
        </p:nvSpPr>
        <p:spPr>
          <a:xfrm>
            <a:off x="612775" y="1600200"/>
            <a:ext cx="8153400" cy="4495800"/>
          </a:xfrm>
        </p:spPr>
        <p:txBody>
          <a:bodyPr/>
          <a:lstStyle/>
          <a:p>
            <a:pPr eaLnBrk="1" hangingPunct="1"/>
            <a:r>
              <a:rPr lang="en-US" altLang="zh-TW" sz="2200" smtClean="0"/>
              <a:t>is used as a certainty of the market value of an asset (or liability) for which a market price cannot be determined </a:t>
            </a:r>
          </a:p>
          <a:p>
            <a:pPr eaLnBrk="1" hangingPunct="1"/>
            <a:endParaRPr lang="en-US" altLang="zh-TW" sz="2200" smtClean="0"/>
          </a:p>
          <a:p>
            <a:pPr eaLnBrk="1" hangingPunct="1"/>
            <a:r>
              <a:rPr lang="en-US" altLang="zh-TW" sz="2200" smtClean="0"/>
              <a:t>is defined as the amount at which a financial instrument could be bought or sold in a current transaction, other than in a forced or liquidation sale, between knowledgeable and willing parties in an arm’s-length transaction under no compulsion to act.</a:t>
            </a:r>
          </a:p>
          <a:p>
            <a:pPr eaLnBrk="1" hangingPunct="1"/>
            <a:endParaRPr lang="en-US" altLang="zh-TW" smtClean="0"/>
          </a:p>
          <a:p>
            <a:pPr eaLnBrk="1" hangingPunct="1"/>
            <a:r>
              <a:rPr lang="en-US" altLang="zh-TW" sz="2200" smtClean="0"/>
              <a:t>Management’s judgment is required when the observable market prices and parameters do not exist.</a:t>
            </a:r>
            <a:endParaRPr lang="zh-TW" altLang="en-US" sz="220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標題 1"/>
          <p:cNvSpPr>
            <a:spLocks noGrp="1"/>
          </p:cNvSpPr>
          <p:nvPr>
            <p:ph type="title"/>
          </p:nvPr>
        </p:nvSpPr>
        <p:spPr>
          <a:xfrm>
            <a:off x="612775" y="228600"/>
            <a:ext cx="8153400" cy="990600"/>
          </a:xfrm>
        </p:spPr>
        <p:txBody>
          <a:bodyPr/>
          <a:lstStyle/>
          <a:p>
            <a:pPr algn="ctr" eaLnBrk="1" hangingPunct="1"/>
            <a:r>
              <a:rPr lang="en-US" altLang="zh-TW" sz="4500" smtClean="0"/>
              <a:t>Fair Value of Derivatives</a:t>
            </a:r>
            <a:endParaRPr lang="zh-TW" altLang="en-US" sz="4500" smtClean="0"/>
          </a:p>
        </p:txBody>
      </p:sp>
      <p:pic>
        <p:nvPicPr>
          <p:cNvPr id="114691" name="Picture 2"/>
          <p:cNvPicPr>
            <a:picLocks noGrp="1" noChangeAspect="1" noChangeArrowheads="1"/>
          </p:cNvPicPr>
          <p:nvPr>
            <p:ph sz="quarter" idx="1"/>
          </p:nvPr>
        </p:nvPicPr>
        <p:blipFill>
          <a:blip r:embed="rId2" cstate="print"/>
          <a:srcRect l="9839" t="18134" r="15916" b="18227"/>
          <a:stretch>
            <a:fillRect/>
          </a:stretch>
        </p:blipFill>
        <p:spPr>
          <a:xfrm>
            <a:off x="60325" y="1355725"/>
            <a:ext cx="8904288" cy="4291013"/>
          </a:xfr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914400" y="274638"/>
            <a:ext cx="7772400" cy="944562"/>
          </a:xfrm>
        </p:spPr>
        <p:txBody>
          <a:bodyPr/>
          <a:lstStyle/>
          <a:p>
            <a:pPr algn="ctr" eaLnBrk="1" hangingPunct="1"/>
            <a:r>
              <a:rPr lang="en-US" altLang="zh-TW" smtClean="0"/>
              <a:t>Notional Amount of Derivatives</a:t>
            </a:r>
            <a:endParaRPr lang="zh-TW" altLang="en-US" smtClean="0"/>
          </a:p>
        </p:txBody>
      </p:sp>
      <p:pic>
        <p:nvPicPr>
          <p:cNvPr id="115715" name="Picture 2"/>
          <p:cNvPicPr>
            <a:picLocks noGrp="1" noChangeAspect="1" noChangeArrowheads="1"/>
          </p:cNvPicPr>
          <p:nvPr>
            <p:ph sz="quarter" idx="1"/>
          </p:nvPr>
        </p:nvPicPr>
        <p:blipFill>
          <a:blip r:embed="rId2" cstate="print"/>
          <a:srcRect/>
          <a:stretch>
            <a:fillRect/>
          </a:stretch>
        </p:blipFill>
        <p:spPr>
          <a:xfrm>
            <a:off x="0" y="1524000"/>
            <a:ext cx="9144000" cy="5140325"/>
          </a:xfr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612775" y="228600"/>
            <a:ext cx="8153400" cy="990600"/>
          </a:xfrm>
        </p:spPr>
        <p:txBody>
          <a:bodyPr/>
          <a:lstStyle/>
          <a:p>
            <a:pPr algn="ctr" eaLnBrk="1" hangingPunct="1"/>
            <a:r>
              <a:rPr lang="en-CA" altLang="zh-TW" smtClean="0"/>
              <a:t>Derivative Related Credit Risk</a:t>
            </a:r>
            <a:endParaRPr lang="en-US" altLang="zh-TW" smtClean="0"/>
          </a:p>
        </p:txBody>
      </p:sp>
      <p:sp>
        <p:nvSpPr>
          <p:cNvPr id="116739" name="Content Placeholder 2"/>
          <p:cNvSpPr>
            <a:spLocks noGrp="1"/>
          </p:cNvSpPr>
          <p:nvPr>
            <p:ph sz="quarter" idx="1"/>
          </p:nvPr>
        </p:nvSpPr>
        <p:spPr>
          <a:xfrm>
            <a:off x="612775" y="1600200"/>
            <a:ext cx="8153400" cy="4495800"/>
          </a:xfrm>
        </p:spPr>
        <p:txBody>
          <a:bodyPr/>
          <a:lstStyle/>
          <a:p>
            <a:pPr eaLnBrk="1" hangingPunct="1"/>
            <a:r>
              <a:rPr lang="en-US" altLang="zh-TW" sz="2200" smtClean="0"/>
              <a:t>Generated by the potential for the counterparty to default on its contractual obligations </a:t>
            </a:r>
          </a:p>
          <a:p>
            <a:pPr eaLnBrk="1" hangingPunct="1"/>
            <a:endParaRPr lang="en-US" altLang="zh-TW" sz="2200" smtClean="0"/>
          </a:p>
          <a:p>
            <a:pPr eaLnBrk="1" hangingPunct="1"/>
            <a:r>
              <a:rPr lang="en-US" altLang="zh-TW" sz="2200" smtClean="0"/>
              <a:t>Represented by the positive fair value of the instrument</a:t>
            </a:r>
          </a:p>
          <a:p>
            <a:pPr eaLnBrk="1" hangingPunct="1"/>
            <a:endParaRPr lang="en-US" altLang="zh-TW" sz="2200" smtClean="0"/>
          </a:p>
          <a:p>
            <a:pPr eaLnBrk="1" hangingPunct="1"/>
            <a:r>
              <a:rPr lang="en-US" altLang="zh-TW" sz="2200" smtClean="0"/>
              <a:t>Normally a small fraction of the contract’s notional amount</a:t>
            </a:r>
            <a:endParaRPr lang="en-CA" altLang="zh-TW" sz="22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612775" y="228600"/>
            <a:ext cx="8153400" cy="990600"/>
          </a:xfrm>
        </p:spPr>
        <p:txBody>
          <a:bodyPr/>
          <a:lstStyle/>
          <a:p>
            <a:pPr algn="ctr" eaLnBrk="1" hangingPunct="1"/>
            <a:r>
              <a:rPr lang="en-CA" altLang="zh-TW" smtClean="0"/>
              <a:t>Derivative Related Credit Risk</a:t>
            </a:r>
            <a:endParaRPr lang="en-US" altLang="zh-TW" smtClean="0"/>
          </a:p>
        </p:txBody>
      </p:sp>
      <p:pic>
        <p:nvPicPr>
          <p:cNvPr id="117763" name="Content Placeholder 2"/>
          <p:cNvPicPr>
            <a:picLocks noChangeAspect="1"/>
          </p:cNvPicPr>
          <p:nvPr/>
        </p:nvPicPr>
        <p:blipFill>
          <a:blip r:embed="rId3" cstate="print"/>
          <a:srcRect/>
          <a:stretch>
            <a:fillRect/>
          </a:stretch>
        </p:blipFill>
        <p:spPr bwMode="auto">
          <a:xfrm>
            <a:off x="457200" y="2070100"/>
            <a:ext cx="7620000" cy="316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612775" y="228600"/>
            <a:ext cx="8153400" cy="990600"/>
          </a:xfrm>
        </p:spPr>
        <p:txBody>
          <a:bodyPr/>
          <a:lstStyle/>
          <a:p>
            <a:pPr eaLnBrk="1" hangingPunct="1"/>
            <a:r>
              <a:rPr lang="en-US" altLang="zh-CN" smtClean="0"/>
              <a:t>SIG: 2 subgroups</a:t>
            </a:r>
            <a:endParaRPr lang="zh-CN" altLang="en-US" smtClean="0"/>
          </a:p>
        </p:txBody>
      </p:sp>
      <p:sp>
        <p:nvSpPr>
          <p:cNvPr id="17411" name="内容占位符 2"/>
          <p:cNvSpPr>
            <a:spLocks noGrp="1"/>
          </p:cNvSpPr>
          <p:nvPr>
            <p:ph sz="quarter" idx="1"/>
          </p:nvPr>
        </p:nvSpPr>
        <p:spPr>
          <a:xfrm>
            <a:off x="612775" y="1600200"/>
            <a:ext cx="8153400" cy="4495800"/>
          </a:xfrm>
        </p:spPr>
        <p:txBody>
          <a:bodyPr/>
          <a:lstStyle/>
          <a:p>
            <a:pPr eaLnBrk="1" hangingPunct="1"/>
            <a:r>
              <a:rPr lang="en-US" altLang="zh-CN" sz="2200" smtClean="0"/>
              <a:t>I) The Validation Subgroup</a:t>
            </a:r>
          </a:p>
          <a:p>
            <a:pPr lvl="1" eaLnBrk="1" hangingPunct="1"/>
            <a:r>
              <a:rPr lang="en-US" altLang="zh-CN" sz="1900" smtClean="0"/>
              <a:t>Explores issues related to the validation of systems used to generate rating and parameters for </a:t>
            </a:r>
            <a:r>
              <a:rPr lang="en-US" altLang="zh-CN" sz="1900" smtClean="0">
                <a:solidFill>
                  <a:srgbClr val="FF0000"/>
                </a:solidFill>
              </a:rPr>
              <a:t>internal rating-based approaches </a:t>
            </a:r>
            <a:r>
              <a:rPr lang="en-US" altLang="zh-CN" sz="1900" smtClean="0"/>
              <a:t>to </a:t>
            </a:r>
            <a:r>
              <a:rPr lang="en-US" altLang="zh-CN" sz="1900" smtClean="0">
                <a:solidFill>
                  <a:srgbClr val="FF0000"/>
                </a:solidFill>
              </a:rPr>
              <a:t>credit risk</a:t>
            </a:r>
          </a:p>
          <a:p>
            <a:pPr lvl="1" eaLnBrk="1" hangingPunct="1"/>
            <a:endParaRPr lang="en-US" altLang="zh-CN" sz="1900" smtClean="0">
              <a:solidFill>
                <a:srgbClr val="FF0000"/>
              </a:solidFill>
            </a:endParaRPr>
          </a:p>
          <a:p>
            <a:pPr eaLnBrk="1" hangingPunct="1"/>
            <a:r>
              <a:rPr lang="en-US" altLang="zh-CN" sz="2200" smtClean="0"/>
              <a:t>II) The Operational Risk Subgroup</a:t>
            </a:r>
          </a:p>
          <a:p>
            <a:pPr lvl="1" eaLnBrk="1" hangingPunct="1"/>
            <a:r>
              <a:rPr lang="en-US" altLang="zh-CN" sz="1900" smtClean="0"/>
              <a:t>Addresses issues related primarily to banks' implementation of </a:t>
            </a:r>
            <a:r>
              <a:rPr lang="en-US" altLang="zh-CN" sz="1900" smtClean="0">
                <a:solidFill>
                  <a:srgbClr val="FF0000"/>
                </a:solidFill>
              </a:rPr>
              <a:t>advanced</a:t>
            </a:r>
            <a:r>
              <a:rPr lang="en-US" altLang="zh-CN" sz="1900" smtClean="0"/>
              <a:t> </a:t>
            </a:r>
            <a:r>
              <a:rPr lang="en-US" altLang="zh-CN" sz="1900" smtClean="0">
                <a:solidFill>
                  <a:srgbClr val="FF0000"/>
                </a:solidFill>
              </a:rPr>
              <a:t>measurement approaches </a:t>
            </a:r>
            <a:r>
              <a:rPr lang="en-US" altLang="zh-CN" sz="1900" smtClean="0"/>
              <a:t>for </a:t>
            </a:r>
            <a:r>
              <a:rPr lang="en-US" altLang="zh-CN" sz="1900" smtClean="0">
                <a:solidFill>
                  <a:srgbClr val="FF0000"/>
                </a:solidFill>
              </a:rPr>
              <a:t>operational risk</a:t>
            </a:r>
            <a:endParaRPr lang="en-US" altLang="zh-CN" sz="1900" smtClean="0"/>
          </a:p>
          <a:p>
            <a:pPr eaLnBrk="1" hangingPunct="1"/>
            <a:endParaRPr lang="en-US" altLang="zh-CN" sz="3200" smtClean="0"/>
          </a:p>
          <a:p>
            <a:pPr eaLnBrk="1" hangingPunct="1"/>
            <a:endParaRPr lang="en-US" altLang="zh-CN" sz="3200" smtClean="0">
              <a:solidFill>
                <a:srgbClr val="FF0000"/>
              </a:solidFill>
            </a:endParaRPr>
          </a:p>
          <a:p>
            <a:pPr eaLnBrk="1" hangingPunct="1"/>
            <a:endParaRPr lang="en-US" altLang="zh-CN" smtClean="0"/>
          </a:p>
          <a:p>
            <a:pPr eaLnBrk="1" hangingPunct="1"/>
            <a:endParaRPr lang="zh-CN" altLang="en-US" smtClean="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612775" y="228600"/>
            <a:ext cx="8153400" cy="990600"/>
          </a:xfrm>
        </p:spPr>
        <p:txBody>
          <a:bodyPr/>
          <a:lstStyle/>
          <a:p>
            <a:pPr algn="ctr" eaLnBrk="1" hangingPunct="1"/>
            <a:r>
              <a:rPr lang="en-CA" altLang="zh-TW" smtClean="0"/>
              <a:t>Derivative Related Credit Risk</a:t>
            </a:r>
            <a:endParaRPr lang="en-US" altLang="zh-TW" smtClean="0"/>
          </a:p>
        </p:txBody>
      </p:sp>
      <p:sp>
        <p:nvSpPr>
          <p:cNvPr id="118787" name="Content Placeholder 2"/>
          <p:cNvSpPr>
            <a:spLocks noGrp="1"/>
          </p:cNvSpPr>
          <p:nvPr>
            <p:ph sz="quarter" idx="1"/>
          </p:nvPr>
        </p:nvSpPr>
        <p:spPr>
          <a:xfrm>
            <a:off x="612775" y="1600200"/>
            <a:ext cx="8153400" cy="4495800"/>
          </a:xfrm>
        </p:spPr>
        <p:txBody>
          <a:bodyPr/>
          <a:lstStyle/>
          <a:p>
            <a:pPr eaLnBrk="1" hangingPunct="1"/>
            <a:r>
              <a:rPr lang="en-CA" altLang="zh-TW" sz="2200" smtClean="0"/>
              <a:t>Reduce derivative-related credit risk</a:t>
            </a:r>
          </a:p>
          <a:p>
            <a:pPr marL="703263" lvl="2" indent="-382588" eaLnBrk="1" hangingPunct="1">
              <a:buSzPct val="80000"/>
            </a:pPr>
            <a:r>
              <a:rPr lang="en-CA" altLang="zh-TW" sz="2200" smtClean="0"/>
              <a:t>Master netting agreement</a:t>
            </a:r>
          </a:p>
          <a:p>
            <a:pPr marL="703263" lvl="2" indent="-382588" eaLnBrk="1" hangingPunct="1">
              <a:buSzPct val="80000"/>
            </a:pPr>
            <a:r>
              <a:rPr lang="en-CA" altLang="zh-TW" sz="2200" smtClean="0"/>
              <a:t>Collateral</a:t>
            </a:r>
          </a:p>
          <a:p>
            <a:pPr lvl="1" eaLnBrk="1" hangingPunct="1">
              <a:buFont typeface="Arial" pitchFamily="34" charset="0"/>
              <a:buNone/>
            </a:pPr>
            <a:endParaRPr lang="en-US" altLang="zh-TW" smtClean="0"/>
          </a:p>
        </p:txBody>
      </p:sp>
      <p:pic>
        <p:nvPicPr>
          <p:cNvPr id="118788" name="Picture 2"/>
          <p:cNvPicPr>
            <a:picLocks noChangeAspect="1" noChangeArrowheads="1"/>
          </p:cNvPicPr>
          <p:nvPr/>
        </p:nvPicPr>
        <p:blipFill>
          <a:blip r:embed="rId3" cstate="print"/>
          <a:srcRect/>
          <a:stretch>
            <a:fillRect/>
          </a:stretch>
        </p:blipFill>
        <p:spPr bwMode="auto">
          <a:xfrm>
            <a:off x="685800" y="3048000"/>
            <a:ext cx="7958138"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6"/>
          <p:cNvSpPr>
            <a:spLocks noGrp="1"/>
          </p:cNvSpPr>
          <p:nvPr>
            <p:ph type="title"/>
          </p:nvPr>
        </p:nvSpPr>
        <p:spPr>
          <a:xfrm>
            <a:off x="612775" y="228600"/>
            <a:ext cx="8153400" cy="990600"/>
          </a:xfrm>
        </p:spPr>
        <p:txBody>
          <a:bodyPr/>
          <a:lstStyle/>
          <a:p>
            <a:endParaRPr lang="zh-CN" altLang="en-US" smtClean="0"/>
          </a:p>
        </p:txBody>
      </p:sp>
      <p:sp>
        <p:nvSpPr>
          <p:cNvPr id="119811" name="Content Placeholder 7"/>
          <p:cNvSpPr>
            <a:spLocks noGrp="1"/>
          </p:cNvSpPr>
          <p:nvPr>
            <p:ph sz="quarter" idx="1"/>
          </p:nvPr>
        </p:nvSpPr>
        <p:spPr>
          <a:xfrm>
            <a:off x="612775" y="1600200"/>
            <a:ext cx="8153400" cy="4495800"/>
          </a:xfrm>
        </p:spPr>
        <p:txBody>
          <a:bodyPr/>
          <a:lstStyle/>
          <a:p>
            <a:pPr algn="ctr">
              <a:buFont typeface="Wingdings" pitchFamily="2" charset="2"/>
              <a:buNone/>
            </a:pPr>
            <a:endParaRPr lang="en-US" altLang="zh-CN" sz="4900" smtClean="0"/>
          </a:p>
          <a:p>
            <a:pPr algn="ctr">
              <a:buFont typeface="Wingdings" pitchFamily="2" charset="2"/>
              <a:buNone/>
            </a:pPr>
            <a:endParaRPr lang="en-US" altLang="zh-CN" sz="4900" smtClean="0"/>
          </a:p>
          <a:p>
            <a:pPr algn="ctr">
              <a:buFont typeface="Wingdings" pitchFamily="2" charset="2"/>
              <a:buNone/>
            </a:pPr>
            <a:r>
              <a:rPr lang="en-US" altLang="zh-CN" sz="4900" b="1" smtClean="0">
                <a:solidFill>
                  <a:srgbClr val="355D7E"/>
                </a:solidFill>
                <a:latin typeface="Gungsuh" pitchFamily="18" charset="-127"/>
                <a:ea typeface="Gungsuh" pitchFamily="18" charset="-127"/>
              </a:rPr>
              <a:t>THANK YOU!</a:t>
            </a:r>
            <a:endParaRPr lang="zh-CN" altLang="en-US" sz="4900" b="1" smtClean="0">
              <a:solidFill>
                <a:srgbClr val="355D7E"/>
              </a:solidFill>
              <a:latin typeface="Gungsuh" pitchFamily="18" charset="-127"/>
              <a:ea typeface="Gungsuh" pitchFamily="18"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pPr eaLnBrk="1" hangingPunct="1"/>
            <a:r>
              <a:rPr lang="en-US" altLang="zh-CN" smtClean="0"/>
              <a:t>Sub-committee: PDG</a:t>
            </a:r>
          </a:p>
        </p:txBody>
      </p:sp>
      <p:sp>
        <p:nvSpPr>
          <p:cNvPr id="18435" name="Content Placeholder 2"/>
          <p:cNvSpPr>
            <a:spLocks noGrp="1"/>
          </p:cNvSpPr>
          <p:nvPr>
            <p:ph idx="1"/>
          </p:nvPr>
        </p:nvSpPr>
        <p:spPr>
          <a:xfrm>
            <a:off x="612775" y="1600200"/>
            <a:ext cx="8153400" cy="4495800"/>
          </a:xfrm>
        </p:spPr>
        <p:txBody>
          <a:bodyPr/>
          <a:lstStyle/>
          <a:p>
            <a:pPr eaLnBrk="1" hangingPunct="1"/>
            <a:r>
              <a:rPr lang="en-US" altLang="zh-CN" sz="2200" smtClean="0"/>
              <a:t>Review and identify potential supervisory issues </a:t>
            </a:r>
          </a:p>
          <a:p>
            <a:pPr eaLnBrk="1" hangingPunct="1"/>
            <a:endParaRPr lang="en-US" altLang="zh-CN" sz="2200" smtClean="0"/>
          </a:p>
          <a:p>
            <a:pPr eaLnBrk="1" hangingPunct="1"/>
            <a:r>
              <a:rPr lang="en-US" altLang="zh-CN" sz="2200" smtClean="0"/>
              <a:t>Propose and develop policies that supports a sound banking system and high supervisory standards </a:t>
            </a:r>
          </a:p>
          <a:p>
            <a:pPr eaLnBrk="1" hangingPunct="1"/>
            <a:endParaRPr lang="en-US" altLang="zh-CN" smtClean="0"/>
          </a:p>
          <a:p>
            <a:pPr eaLnBrk="1" hangingPunct="1"/>
            <a:endParaRPr lang="en-US" altLang="zh-CN"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a:xfrm>
            <a:off x="612775" y="228600"/>
            <a:ext cx="8153400" cy="990600"/>
          </a:xfrm>
        </p:spPr>
        <p:txBody>
          <a:bodyPr/>
          <a:lstStyle/>
          <a:p>
            <a:pPr eaLnBrk="1" hangingPunct="1"/>
            <a:r>
              <a:rPr lang="en-US" altLang="zh-CN" smtClean="0"/>
              <a:t>7 working groups reporting to PDG</a:t>
            </a:r>
            <a:endParaRPr lang="zh-CN" altLang="en-US" smtClean="0"/>
          </a:p>
        </p:txBody>
      </p:sp>
      <p:sp>
        <p:nvSpPr>
          <p:cNvPr id="19459" name="内容占位符 2"/>
          <p:cNvSpPr>
            <a:spLocks noGrp="1"/>
          </p:cNvSpPr>
          <p:nvPr>
            <p:ph sz="quarter" idx="1"/>
          </p:nvPr>
        </p:nvSpPr>
        <p:spPr>
          <a:xfrm>
            <a:off x="612775" y="1600200"/>
            <a:ext cx="8153400" cy="4495800"/>
          </a:xfrm>
        </p:spPr>
        <p:txBody>
          <a:bodyPr/>
          <a:lstStyle/>
          <a:p>
            <a:pPr eaLnBrk="1" hangingPunct="1"/>
            <a:r>
              <a:rPr lang="en-US" altLang="zh-CN" sz="2200" smtClean="0"/>
              <a:t>Risk Management and Modeling Group</a:t>
            </a:r>
          </a:p>
          <a:p>
            <a:pPr eaLnBrk="1" hangingPunct="1"/>
            <a:r>
              <a:rPr lang="en-US" altLang="zh-CN" sz="2200" smtClean="0"/>
              <a:t>Working Group on Liquidity</a:t>
            </a:r>
          </a:p>
          <a:p>
            <a:pPr eaLnBrk="1" hangingPunct="1"/>
            <a:r>
              <a:rPr lang="en-US" altLang="zh-CN" sz="2200" smtClean="0"/>
              <a:t>Research Task Force</a:t>
            </a:r>
          </a:p>
          <a:p>
            <a:pPr eaLnBrk="1" hangingPunct="1"/>
            <a:r>
              <a:rPr lang="en-US" altLang="zh-CN" sz="2200" smtClean="0"/>
              <a:t>Definition of Capital Subgroup</a:t>
            </a:r>
          </a:p>
          <a:p>
            <a:pPr eaLnBrk="1" hangingPunct="1"/>
            <a:r>
              <a:rPr lang="en-US" altLang="zh-CN" sz="2200" smtClean="0"/>
              <a:t>Trading Book Group</a:t>
            </a:r>
          </a:p>
          <a:p>
            <a:pPr eaLnBrk="1" hangingPunct="1"/>
            <a:r>
              <a:rPr lang="en-US" altLang="zh-CN" sz="2200" smtClean="0"/>
              <a:t>Basel II Capital Monitoring Group</a:t>
            </a:r>
          </a:p>
          <a:p>
            <a:pPr eaLnBrk="1" hangingPunct="1"/>
            <a:r>
              <a:rPr lang="en-US" altLang="zh-CN" sz="2200" smtClean="0"/>
              <a:t>the Cross-border Bank Resolution Group</a:t>
            </a:r>
          </a:p>
          <a:p>
            <a:pPr eaLnBrk="1" hangingPunct="1"/>
            <a:endParaRPr lang="en-US" altLang="zh-CN" smtClean="0"/>
          </a:p>
          <a:p>
            <a:pPr eaLnBrk="1" hangingPunct="1"/>
            <a:endParaRPr lang="en-US" altLang="zh-CN" smtClean="0"/>
          </a:p>
          <a:p>
            <a:pPr eaLnBrk="1" hangingPunct="1"/>
            <a:endParaRPr lang="en-US" altLang="zh-CN" smtClean="0"/>
          </a:p>
          <a:p>
            <a:pPr eaLnBrk="1" hangingPunct="1"/>
            <a:endParaRPr lang="en-US" altLang="zh-CN" smtClean="0"/>
          </a:p>
          <a:p>
            <a:pPr eaLnBrk="1" hangingPunct="1"/>
            <a:endParaRPr lang="en-US" altLang="zh-CN" smtClean="0"/>
          </a:p>
          <a:p>
            <a:pPr eaLnBrk="1" hangingPunct="1"/>
            <a:endParaRPr lang="en-US" altLang="zh-CN" smtClean="0"/>
          </a:p>
          <a:p>
            <a:pPr eaLnBrk="1" hangingPunct="1"/>
            <a:endParaRPr lang="zh-CN"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pPr eaLnBrk="1" hangingPunct="1"/>
            <a:r>
              <a:rPr lang="en-US" altLang="zh-CN" smtClean="0"/>
              <a:t>Sub-committee: ATF</a:t>
            </a:r>
          </a:p>
        </p:txBody>
      </p:sp>
      <p:sp>
        <p:nvSpPr>
          <p:cNvPr id="20483" name="Content Placeholder 2"/>
          <p:cNvSpPr>
            <a:spLocks noGrp="1"/>
          </p:cNvSpPr>
          <p:nvPr>
            <p:ph idx="1"/>
          </p:nvPr>
        </p:nvSpPr>
        <p:spPr>
          <a:xfrm>
            <a:off x="612775" y="1600200"/>
            <a:ext cx="8153400" cy="4495800"/>
          </a:xfrm>
        </p:spPr>
        <p:txBody>
          <a:bodyPr/>
          <a:lstStyle/>
          <a:p>
            <a:pPr eaLnBrk="1" hangingPunct="1">
              <a:lnSpc>
                <a:spcPct val="90000"/>
              </a:lnSpc>
            </a:pPr>
            <a:r>
              <a:rPr lang="en-US" altLang="zh-CN" sz="2200" smtClean="0"/>
              <a:t>Ensure that </a:t>
            </a:r>
            <a:r>
              <a:rPr lang="en-US" altLang="zh-CN" sz="2200" smtClean="0">
                <a:solidFill>
                  <a:srgbClr val="FF0000"/>
                </a:solidFill>
              </a:rPr>
              <a:t>international accounting and auditing standards and practices</a:t>
            </a:r>
            <a:r>
              <a:rPr lang="en-US" altLang="zh-CN" sz="2200" smtClean="0"/>
              <a:t> promote </a:t>
            </a:r>
            <a:r>
              <a:rPr lang="en-US" altLang="zh-CN" sz="2200" smtClean="0">
                <a:solidFill>
                  <a:srgbClr val="FF0000"/>
                </a:solidFill>
              </a:rPr>
              <a:t>sound risk management at financial institutions</a:t>
            </a:r>
            <a:r>
              <a:rPr lang="en-US" altLang="zh-CN" sz="2200" smtClean="0"/>
              <a:t>, support market discipline through transparency, and reinforce the </a:t>
            </a:r>
            <a:r>
              <a:rPr lang="en-US" altLang="zh-CN" sz="2200" smtClean="0">
                <a:solidFill>
                  <a:srgbClr val="FF0000"/>
                </a:solidFill>
              </a:rPr>
              <a:t>safety and soundness of the banking system. </a:t>
            </a:r>
          </a:p>
          <a:p>
            <a:pPr eaLnBrk="1" hangingPunct="1">
              <a:lnSpc>
                <a:spcPct val="90000"/>
              </a:lnSpc>
            </a:pPr>
            <a:endParaRPr lang="en-US" altLang="zh-CN" sz="2200" smtClean="0"/>
          </a:p>
          <a:p>
            <a:pPr eaLnBrk="1" hangingPunct="1">
              <a:lnSpc>
                <a:spcPct val="90000"/>
              </a:lnSpc>
            </a:pPr>
            <a:r>
              <a:rPr lang="en-US" altLang="zh-CN" sz="2200" smtClean="0"/>
              <a:t>Developed reporting guidance and takes active role in the development of international accounting and auditing standards.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153400" cy="990600"/>
          </a:xfrm>
        </p:spPr>
        <p:txBody>
          <a:bodyPr/>
          <a:lstStyle/>
          <a:p>
            <a:pPr eaLnBrk="1" hangingPunct="1"/>
            <a:r>
              <a:rPr lang="en-US" altLang="zh-CN" smtClean="0">
                <a:ea typeface="SimSun" pitchFamily="2" charset="-122"/>
              </a:rPr>
              <a:t>3 working groups report to the ATF: </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altLang="zh-CN" smtClean="0"/>
              <a:t>Sub-committee: BCG</a:t>
            </a:r>
          </a:p>
        </p:txBody>
      </p:sp>
      <p:sp>
        <p:nvSpPr>
          <p:cNvPr id="22531" name="Content Placeholder 2"/>
          <p:cNvSpPr>
            <a:spLocks noGrp="1"/>
          </p:cNvSpPr>
          <p:nvPr>
            <p:ph idx="1"/>
          </p:nvPr>
        </p:nvSpPr>
        <p:spPr>
          <a:xfrm>
            <a:off x="612775" y="1600200"/>
            <a:ext cx="8153400" cy="4495800"/>
          </a:xfrm>
        </p:spPr>
        <p:txBody>
          <a:bodyPr/>
          <a:lstStyle/>
          <a:p>
            <a:pPr eaLnBrk="1" hangingPunct="1">
              <a:lnSpc>
                <a:spcPct val="80000"/>
              </a:lnSpc>
            </a:pPr>
            <a:r>
              <a:rPr lang="en-US" altLang="zh-CN" sz="2200" smtClean="0"/>
              <a:t>Provides a forum for deepening the Committee's engagement with supervisors around the world on banking supervisory issues. </a:t>
            </a:r>
          </a:p>
          <a:p>
            <a:pPr eaLnBrk="1" hangingPunct="1">
              <a:lnSpc>
                <a:spcPct val="80000"/>
              </a:lnSpc>
            </a:pPr>
            <a:endParaRPr lang="en-US" altLang="zh-CN" sz="2200" smtClean="0"/>
          </a:p>
          <a:p>
            <a:pPr eaLnBrk="1" hangingPunct="1">
              <a:lnSpc>
                <a:spcPct val="80000"/>
              </a:lnSpc>
            </a:pPr>
            <a:r>
              <a:rPr lang="en-US" altLang="zh-CN" sz="2200" smtClean="0"/>
              <a:t>Communicate supervisory matter with non-member countries on new Committee initiatives</a:t>
            </a:r>
          </a:p>
          <a:p>
            <a:pPr eaLnBrk="1" hangingPunct="1">
              <a:lnSpc>
                <a:spcPct val="80000"/>
              </a:lnSpc>
              <a:buFont typeface="Arial" pitchFamily="34" charset="0"/>
              <a:buNone/>
            </a:pPr>
            <a:endParaRPr lang="en-US" altLang="zh-CN" sz="1800" smtClean="0"/>
          </a:p>
          <a:p>
            <a:pPr eaLnBrk="1" hangingPunct="1">
              <a:lnSpc>
                <a:spcPct val="80000"/>
              </a:lnSpc>
            </a:pPr>
            <a:endParaRPr lang="en-US" altLang="zh-CN" sz="1800" smtClean="0"/>
          </a:p>
          <a:p>
            <a:pPr eaLnBrk="1" hangingPunct="1">
              <a:lnSpc>
                <a:spcPct val="80000"/>
              </a:lnSpc>
            </a:pPr>
            <a:endParaRPr lang="en-US" altLang="zh-CN" sz="1800" smtClean="0"/>
          </a:p>
          <a:p>
            <a:pPr eaLnBrk="1" hangingPunct="1">
              <a:lnSpc>
                <a:spcPct val="80000"/>
              </a:lnSpc>
            </a:pPr>
            <a:endParaRPr lang="en-US" altLang="zh-CN" sz="1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algn="ctr" eaLnBrk="1" hangingPunct="1"/>
            <a:r>
              <a:rPr lang="en-US" altLang="zh-TW" sz="4500" smtClean="0"/>
              <a:t>Basel</a:t>
            </a:r>
          </a:p>
        </p:txBody>
      </p:sp>
      <p:sp>
        <p:nvSpPr>
          <p:cNvPr id="23555" name="Content Placeholder 2"/>
          <p:cNvSpPr>
            <a:spLocks noGrp="1"/>
          </p:cNvSpPr>
          <p:nvPr>
            <p:ph sz="quarter" idx="1"/>
          </p:nvPr>
        </p:nvSpPr>
        <p:spPr>
          <a:xfrm>
            <a:off x="612775" y="1600200"/>
            <a:ext cx="8153400" cy="4495800"/>
          </a:xfrm>
        </p:spPr>
        <p:txBody>
          <a:bodyPr/>
          <a:lstStyle/>
          <a:p>
            <a:pPr eaLnBrk="1" hangingPunct="1"/>
            <a:r>
              <a:rPr lang="en-US" altLang="zh-TW" sz="2200" smtClean="0"/>
              <a:t>Basel I</a:t>
            </a:r>
          </a:p>
          <a:p>
            <a:pPr lvl="1" eaLnBrk="1" hangingPunct="1">
              <a:buFont typeface="Arial" pitchFamily="34" charset="0"/>
              <a:buChar char="•"/>
            </a:pPr>
            <a:r>
              <a:rPr lang="en-US" altLang="zh-TW" sz="1800" smtClean="0"/>
              <a:t>A set of minimal capital requirements for banks, as known as 1988 Basel Accord</a:t>
            </a:r>
          </a:p>
          <a:p>
            <a:pPr lvl="1" eaLnBrk="1" hangingPunct="1">
              <a:buFont typeface="Arial" pitchFamily="34" charset="0"/>
              <a:buChar char="•"/>
            </a:pPr>
            <a:r>
              <a:rPr lang="en-US" altLang="zh-TW" sz="1800" smtClean="0"/>
              <a:t>risk insensitive and can easily be circumvented by regulatory arbitrage</a:t>
            </a:r>
          </a:p>
          <a:p>
            <a:pPr lvl="1" eaLnBrk="1" hangingPunct="1">
              <a:buFont typeface="Arial" pitchFamily="34" charset="0"/>
              <a:buChar char="•"/>
            </a:pPr>
            <a:endParaRPr lang="en-US" altLang="zh-TW" sz="1800" smtClean="0"/>
          </a:p>
          <a:p>
            <a:pPr eaLnBrk="1" hangingPunct="1"/>
            <a:r>
              <a:rPr lang="en-US" altLang="zh-TW" sz="2200" smtClean="0"/>
              <a:t>Basel II</a:t>
            </a:r>
          </a:p>
          <a:p>
            <a:pPr lvl="1" eaLnBrk="1" hangingPunct="1">
              <a:buFont typeface="Arial" pitchFamily="34" charset="0"/>
              <a:buChar char="•"/>
            </a:pPr>
            <a:r>
              <a:rPr lang="en-US" altLang="zh-TW" sz="1800" smtClean="0"/>
              <a:t>Replace BASEL I (1988)</a:t>
            </a:r>
          </a:p>
          <a:p>
            <a:pPr lvl="1" eaLnBrk="1" hangingPunct="1">
              <a:buFont typeface="Arial" pitchFamily="34" charset="0"/>
              <a:buChar char="•"/>
            </a:pPr>
            <a:r>
              <a:rPr lang="en-US" altLang="zh-TW" sz="1800" smtClean="0"/>
              <a:t>the concept and rationale of the three pillars (minimum capital requirements, supervisory review, and market discipline) approach</a:t>
            </a:r>
          </a:p>
          <a:p>
            <a:pPr lvl="1" eaLnBrk="1" hangingPunct="1">
              <a:buFont typeface="Arial" pitchFamily="34" charset="0"/>
              <a:buChar char="•"/>
            </a:pPr>
            <a:endParaRPr lang="en-US" altLang="zh-TW" sz="1800" smtClean="0"/>
          </a:p>
          <a:p>
            <a:pPr lvl="1" eaLnBrk="1" hangingPunct="1">
              <a:buFont typeface="Arial" pitchFamily="34" charset="0"/>
              <a:buChar char="•"/>
            </a:pPr>
            <a:endParaRPr lang="en-US" altLang="zh-TW" sz="1800" smtClean="0"/>
          </a:p>
          <a:p>
            <a:pPr lvl="1" eaLnBrk="1" hangingPunct="1">
              <a:buClr>
                <a:srgbClr val="953735"/>
              </a:buClr>
              <a:buFont typeface="Wingdings" pitchFamily="2" charset="2"/>
              <a:buChar char="l"/>
            </a:pPr>
            <a:endParaRPr lang="en-US" altLang="zh-TW"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altLang="zh-CN" sz="3600" smtClean="0">
                <a:ea typeface="宋体" pitchFamily="2" charset="-122"/>
              </a:rPr>
              <a:t>THE FIRST PILLAR: Minimum Capital Requirements</a:t>
            </a:r>
            <a:endParaRPr lang="en-CA" altLang="zh-CN" sz="3600" smtClean="0">
              <a:ea typeface="宋体" pitchFamily="2" charset="-122"/>
            </a:endParaRPr>
          </a:p>
        </p:txBody>
      </p:sp>
      <p:sp>
        <p:nvSpPr>
          <p:cNvPr id="24579" name="Content Placeholder 2"/>
          <p:cNvSpPr>
            <a:spLocks noGrp="1"/>
          </p:cNvSpPr>
          <p:nvPr>
            <p:ph idx="1"/>
          </p:nvPr>
        </p:nvSpPr>
        <p:spPr>
          <a:xfrm>
            <a:off x="612775" y="1600200"/>
            <a:ext cx="8153400" cy="4495800"/>
          </a:xfrm>
        </p:spPr>
        <p:txBody>
          <a:bodyPr/>
          <a:lstStyle/>
          <a:p>
            <a:pPr eaLnBrk="1" hangingPunct="1"/>
            <a:r>
              <a:rPr lang="en-US" altLang="zh-CN" sz="2200" smtClean="0">
                <a:ea typeface="SimSun" pitchFamily="2" charset="-122"/>
              </a:rPr>
              <a:t>Credit Risk</a:t>
            </a:r>
          </a:p>
          <a:p>
            <a:pPr lvl="1" eaLnBrk="1" hangingPunct="1"/>
            <a:r>
              <a:rPr lang="en-US" altLang="zh-CN" sz="2200" smtClean="0">
                <a:ea typeface="SimSun" pitchFamily="2" charset="-122"/>
              </a:rPr>
              <a:t>Standardized</a:t>
            </a:r>
            <a:r>
              <a:rPr lang="en-CA" altLang="zh-CN" sz="2200" smtClean="0">
                <a:ea typeface="SimSun" pitchFamily="2" charset="-122"/>
              </a:rPr>
              <a:t> </a:t>
            </a:r>
            <a:r>
              <a:rPr lang="en-US" altLang="zh-CN" sz="2200" smtClean="0">
                <a:ea typeface="SimSun" pitchFamily="2" charset="-122"/>
              </a:rPr>
              <a:t>Approach</a:t>
            </a:r>
          </a:p>
          <a:p>
            <a:pPr lvl="2" eaLnBrk="1" hangingPunct="1"/>
            <a:r>
              <a:rPr lang="en-US" altLang="zh-CN" sz="2200" smtClean="0">
                <a:ea typeface="SimSun" pitchFamily="2" charset="-122"/>
              </a:rPr>
              <a:t>Weighted Risk</a:t>
            </a:r>
          </a:p>
          <a:p>
            <a:pPr lvl="2" eaLnBrk="1" hangingPunct="1"/>
            <a:r>
              <a:rPr lang="en-US" altLang="zh-CN" sz="2200" smtClean="0">
                <a:ea typeface="SimSun" pitchFamily="2" charset="-122"/>
              </a:rPr>
              <a:t>External credit assessment institution (ECAI) </a:t>
            </a:r>
            <a:endParaRPr lang="en-CA" altLang="zh-CN" sz="2200" smtClean="0">
              <a:ea typeface="SimSun" pitchFamily="2" charset="-122"/>
            </a:endParaRPr>
          </a:p>
          <a:p>
            <a:pPr lvl="1" eaLnBrk="1" hangingPunct="1"/>
            <a:r>
              <a:rPr lang="en-US" altLang="zh-CN" sz="2200" smtClean="0">
                <a:ea typeface="SimSun" pitchFamily="2" charset="-122"/>
              </a:rPr>
              <a:t>Internal Ratings-based Approach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altLang="zh-CN" sz="3600" smtClean="0">
                <a:ea typeface="宋体" pitchFamily="2" charset="-122"/>
              </a:rPr>
              <a:t>THE FIRST PILLAR: Minimum Capital Requirements</a:t>
            </a:r>
            <a:endParaRPr lang="en-CA" altLang="zh-CN" sz="3600" smtClean="0">
              <a:ea typeface="宋体" pitchFamily="2" charset="-122"/>
            </a:endParaRPr>
          </a:p>
        </p:txBody>
      </p:sp>
      <p:sp>
        <p:nvSpPr>
          <p:cNvPr id="25603" name="Content Placeholder 2"/>
          <p:cNvSpPr>
            <a:spLocks noGrp="1"/>
          </p:cNvSpPr>
          <p:nvPr>
            <p:ph idx="1"/>
          </p:nvPr>
        </p:nvSpPr>
        <p:spPr>
          <a:xfrm>
            <a:off x="612775" y="1600200"/>
            <a:ext cx="8153400" cy="4495800"/>
          </a:xfrm>
        </p:spPr>
        <p:txBody>
          <a:bodyPr/>
          <a:lstStyle/>
          <a:p>
            <a:pPr eaLnBrk="1" hangingPunct="1"/>
            <a:r>
              <a:rPr lang="en-US" altLang="zh-CN" sz="2200" smtClean="0">
                <a:ea typeface="SimSun" pitchFamily="2" charset="-122"/>
              </a:rPr>
              <a:t>Operational Risk</a:t>
            </a:r>
          </a:p>
          <a:p>
            <a:pPr lvl="1" eaLnBrk="1" hangingPunct="1"/>
            <a:r>
              <a:rPr lang="en-US" altLang="zh-CN" sz="2200" smtClean="0">
                <a:ea typeface="SimSun" pitchFamily="2" charset="-122"/>
              </a:rPr>
              <a:t>Operational risk is defined as the risk of loss resulting from inadequate or failed</a:t>
            </a:r>
            <a:r>
              <a:rPr lang="en-CA" altLang="zh-CN" sz="2200" smtClean="0">
                <a:ea typeface="SimSun" pitchFamily="2" charset="-122"/>
              </a:rPr>
              <a:t> </a:t>
            </a:r>
            <a:r>
              <a:rPr lang="en-US" altLang="zh-CN" sz="2200" smtClean="0">
                <a:ea typeface="SimSun" pitchFamily="2" charset="-122"/>
              </a:rPr>
              <a:t>internal processes, people and systems or from external events. </a:t>
            </a:r>
          </a:p>
          <a:p>
            <a:pPr lvl="1" eaLnBrk="1" hangingPunct="1"/>
            <a:r>
              <a:rPr lang="en-US" altLang="zh-CN" sz="2200" smtClean="0">
                <a:ea typeface="SimSun" pitchFamily="2" charset="-122"/>
              </a:rPr>
              <a:t>Three approaches:</a:t>
            </a:r>
          </a:p>
          <a:p>
            <a:pPr lvl="2" eaLnBrk="1" hangingPunct="1"/>
            <a:r>
              <a:rPr lang="en-US" altLang="zh-CN" sz="2200" smtClean="0">
                <a:ea typeface="SimSun" pitchFamily="2" charset="-122"/>
              </a:rPr>
              <a:t>the</a:t>
            </a:r>
            <a:r>
              <a:rPr lang="en-CA" altLang="zh-CN" sz="2200" smtClean="0">
                <a:ea typeface="SimSun" pitchFamily="2" charset="-122"/>
              </a:rPr>
              <a:t> </a:t>
            </a:r>
            <a:r>
              <a:rPr lang="en-US" altLang="zh-CN" sz="2200" smtClean="0">
                <a:ea typeface="SimSun" pitchFamily="2" charset="-122"/>
              </a:rPr>
              <a:t>Basic Indicator Approach</a:t>
            </a:r>
          </a:p>
          <a:p>
            <a:pPr lvl="2" eaLnBrk="1" hangingPunct="1"/>
            <a:r>
              <a:rPr lang="en-US" altLang="zh-CN" sz="2200" smtClean="0">
                <a:ea typeface="SimSun" pitchFamily="2" charset="-122"/>
              </a:rPr>
              <a:t>the Standardized Approach</a:t>
            </a:r>
          </a:p>
          <a:p>
            <a:pPr lvl="2" eaLnBrk="1" hangingPunct="1"/>
            <a:r>
              <a:rPr lang="en-US" altLang="zh-CN" sz="2200" smtClean="0">
                <a:ea typeface="SimSun" pitchFamily="2" charset="-122"/>
              </a:rPr>
              <a:t>Advanced Measurement</a:t>
            </a:r>
          </a:p>
          <a:p>
            <a:pPr lvl="2" eaLnBrk="1" hangingPunct="1"/>
            <a:endParaRPr lang="en-CA" altLang="zh-CN" sz="2200" smtClean="0">
              <a:ea typeface="SimSun" pitchFamily="2" charset="-122"/>
            </a:endParaRPr>
          </a:p>
          <a:p>
            <a:pPr lvl="1" eaLnBrk="1" hangingPunct="1"/>
            <a:endParaRPr lang="en-CA" altLang="zh-CN" sz="2200" smtClean="0">
              <a:ea typeface="SimSun" pitchFamily="2" charset="-122"/>
            </a:endParaRPr>
          </a:p>
          <a:p>
            <a:pPr lvl="1" eaLnBrk="1" hangingPunct="1"/>
            <a:endParaRPr lang="en-CA" altLang="zh-CN" sz="2200" smtClean="0">
              <a:ea typeface="SimSun"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2775" y="228600"/>
            <a:ext cx="8153400" cy="990600"/>
          </a:xfrm>
        </p:spPr>
        <p:txBody>
          <a:bodyPr/>
          <a:lstStyle/>
          <a:p>
            <a:pPr eaLnBrk="1" hangingPunct="1"/>
            <a:r>
              <a:rPr lang="en-CA" altLang="zh-TW" sz="4500" smtClean="0"/>
              <a:t>Agenda</a:t>
            </a:r>
            <a:endParaRPr lang="en-US" altLang="zh-TW" sz="4500" smtClean="0"/>
          </a:p>
        </p:txBody>
      </p:sp>
      <p:sp>
        <p:nvSpPr>
          <p:cNvPr id="8195" name="Content Placeholder 2"/>
          <p:cNvSpPr>
            <a:spLocks noGrp="1"/>
          </p:cNvSpPr>
          <p:nvPr>
            <p:ph sz="quarter" idx="1"/>
          </p:nvPr>
        </p:nvSpPr>
        <p:spPr>
          <a:xfrm>
            <a:off x="612775" y="1600200"/>
            <a:ext cx="8153400" cy="4495800"/>
          </a:xfrm>
        </p:spPr>
        <p:txBody>
          <a:bodyPr/>
          <a:lstStyle/>
          <a:p>
            <a:pPr eaLnBrk="1" hangingPunct="1"/>
            <a:r>
              <a:rPr lang="en-US" altLang="zh-TW" sz="2200" smtClean="0"/>
              <a:t>Industry Overview</a:t>
            </a:r>
          </a:p>
          <a:p>
            <a:pPr eaLnBrk="1" hangingPunct="1"/>
            <a:r>
              <a:rPr lang="en-US" altLang="zh-TW" sz="2200" smtClean="0"/>
              <a:t>Regulations</a:t>
            </a:r>
            <a:endParaRPr lang="en-CA" altLang="zh-TW" sz="2200" smtClean="0"/>
          </a:p>
          <a:p>
            <a:pPr eaLnBrk="1" hangingPunct="1"/>
            <a:r>
              <a:rPr lang="en-CA" altLang="zh-TW" sz="2200" smtClean="0"/>
              <a:t>Overview of RBC</a:t>
            </a:r>
          </a:p>
          <a:p>
            <a:pPr eaLnBrk="1" hangingPunct="1"/>
            <a:r>
              <a:rPr lang="en-CA" altLang="zh-TW" sz="2200" smtClean="0"/>
              <a:t>Risk management environment</a:t>
            </a:r>
          </a:p>
          <a:p>
            <a:pPr eaLnBrk="1" hangingPunct="1"/>
            <a:r>
              <a:rPr lang="en-CA" altLang="zh-TW" sz="2200" smtClean="0"/>
              <a:t>Risk management structure of RBC</a:t>
            </a:r>
          </a:p>
          <a:p>
            <a:pPr eaLnBrk="1" hangingPunct="1"/>
            <a:r>
              <a:rPr lang="en-CA" altLang="zh-TW" sz="2200" smtClean="0"/>
              <a:t>Analysis of financial statements</a:t>
            </a:r>
          </a:p>
          <a:p>
            <a:pPr eaLnBrk="1" hangingPunct="1"/>
            <a:r>
              <a:rPr lang="en-CA" altLang="zh-TW" sz="2200" smtClean="0"/>
              <a:t>Major risks of RBC</a:t>
            </a:r>
          </a:p>
          <a:p>
            <a:pPr eaLnBrk="1" hangingPunct="1"/>
            <a:r>
              <a:rPr lang="en-CA" altLang="zh-TW" sz="2200" smtClean="0"/>
              <a:t>Hedging and derivative activities</a:t>
            </a:r>
            <a:endParaRPr lang="en-US" altLang="zh-TW" sz="22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altLang="zh-CN" sz="3600" smtClean="0">
                <a:ea typeface="宋体" pitchFamily="2" charset="-122"/>
              </a:rPr>
              <a:t>THE FIRST PILLAR: Minimum Capital Requirements</a:t>
            </a:r>
            <a:endParaRPr lang="en-CA" altLang="zh-CN" sz="3600" smtClean="0">
              <a:ea typeface="宋体" pitchFamily="2" charset="-122"/>
            </a:endParaRPr>
          </a:p>
        </p:txBody>
      </p:sp>
      <p:sp>
        <p:nvSpPr>
          <p:cNvPr id="26627" name="Content Placeholder 2"/>
          <p:cNvSpPr>
            <a:spLocks noGrp="1"/>
          </p:cNvSpPr>
          <p:nvPr>
            <p:ph idx="1"/>
          </p:nvPr>
        </p:nvSpPr>
        <p:spPr>
          <a:xfrm>
            <a:off x="612775" y="1600200"/>
            <a:ext cx="8153400" cy="4495800"/>
          </a:xfrm>
        </p:spPr>
        <p:txBody>
          <a:bodyPr/>
          <a:lstStyle/>
          <a:p>
            <a:pPr eaLnBrk="1" hangingPunct="1"/>
            <a:r>
              <a:rPr lang="en-US" altLang="zh-CN" sz="2200" smtClean="0">
                <a:ea typeface="SimSun" pitchFamily="2" charset="-122"/>
              </a:rPr>
              <a:t>Market Risk</a:t>
            </a:r>
          </a:p>
          <a:p>
            <a:pPr lvl="1" eaLnBrk="1" hangingPunct="1"/>
            <a:r>
              <a:rPr lang="en-US" altLang="zh-CN" sz="2200" smtClean="0">
                <a:ea typeface="SimSun" pitchFamily="2" charset="-122"/>
              </a:rPr>
              <a:t>Market risk is defined as the risk of losses in on and off-balance-sheet positions</a:t>
            </a:r>
            <a:r>
              <a:rPr lang="en-CA" altLang="zh-CN" sz="2200" smtClean="0">
                <a:ea typeface="SimSun" pitchFamily="2" charset="-122"/>
              </a:rPr>
              <a:t> </a:t>
            </a:r>
            <a:r>
              <a:rPr lang="en-US" altLang="zh-CN" sz="2200" smtClean="0">
                <a:ea typeface="SimSun" pitchFamily="2" charset="-122"/>
              </a:rPr>
              <a:t>arising from movements in market prices. </a:t>
            </a:r>
            <a:endParaRPr lang="en-CA" altLang="zh-CN" sz="2200" smtClean="0">
              <a:ea typeface="SimSun" pitchFamily="2" charset="-122"/>
            </a:endParaRPr>
          </a:p>
          <a:p>
            <a:pPr lvl="2" eaLnBrk="1" hangingPunct="1"/>
            <a:r>
              <a:rPr lang="en-US" altLang="zh-CN" sz="2200" smtClean="0">
                <a:ea typeface="SimSun" pitchFamily="2" charset="-122"/>
              </a:rPr>
              <a:t>The risks pertaining to interest rate related instruments and equities in the trading</a:t>
            </a:r>
            <a:r>
              <a:rPr lang="en-CA" altLang="zh-CN" sz="2200" smtClean="0">
                <a:ea typeface="SimSun" pitchFamily="2" charset="-122"/>
              </a:rPr>
              <a:t> </a:t>
            </a:r>
            <a:r>
              <a:rPr lang="en-US" altLang="zh-CN" sz="2200" smtClean="0">
                <a:ea typeface="SimSun" pitchFamily="2" charset="-122"/>
              </a:rPr>
              <a:t>book;</a:t>
            </a:r>
            <a:endParaRPr lang="en-CA" altLang="zh-CN" sz="2200" smtClean="0">
              <a:ea typeface="SimSun" pitchFamily="2" charset="-122"/>
            </a:endParaRPr>
          </a:p>
          <a:p>
            <a:pPr lvl="2" eaLnBrk="1" hangingPunct="1"/>
            <a:r>
              <a:rPr lang="en-US" altLang="zh-CN" sz="2200" smtClean="0">
                <a:ea typeface="SimSun" pitchFamily="2" charset="-122"/>
              </a:rPr>
              <a:t>Foreign exchange risk and commodities risk throughout the bank.</a:t>
            </a:r>
          </a:p>
          <a:p>
            <a:pPr lvl="2" eaLnBrk="1" hangingPunct="1"/>
            <a:endParaRPr lang="en-CA" altLang="zh-CN" sz="2200" smtClean="0">
              <a:ea typeface="SimSun" pitchFamily="2" charset="-122"/>
            </a:endParaRPr>
          </a:p>
          <a:p>
            <a:pPr eaLnBrk="1" hangingPunct="1"/>
            <a:r>
              <a:rPr lang="en-US" altLang="zh-CN" sz="2200" smtClean="0"/>
              <a:t>Market Risk valuation:</a:t>
            </a:r>
          </a:p>
          <a:p>
            <a:pPr lvl="1" eaLnBrk="1" hangingPunct="1"/>
            <a:r>
              <a:rPr lang="en-US" altLang="zh-CN" sz="2200" smtClean="0"/>
              <a:t>Standardized method</a:t>
            </a:r>
          </a:p>
          <a:p>
            <a:pPr lvl="1" eaLnBrk="1" hangingPunct="1"/>
            <a:r>
              <a:rPr lang="en-US" altLang="zh-CN" sz="2200" smtClean="0"/>
              <a:t>Internal Model Approach</a:t>
            </a:r>
          </a:p>
          <a:p>
            <a:pPr lvl="1" eaLnBrk="1" hangingPunct="1"/>
            <a:endParaRPr lang="en-CA" altLang="zh-CN" smtClean="0">
              <a:ea typeface="SimSun"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612775" y="228600"/>
            <a:ext cx="8153400" cy="990600"/>
          </a:xfrm>
        </p:spPr>
        <p:txBody>
          <a:bodyPr/>
          <a:lstStyle/>
          <a:p>
            <a:pPr eaLnBrk="1" hangingPunct="1"/>
            <a:r>
              <a:rPr lang="en-US" altLang="zh-CN" smtClean="0"/>
              <a:t>THE SECOND PILLAR: Supervisory Review</a:t>
            </a:r>
            <a:endParaRPr lang="zh-CN" altLang="en-US" smtClean="0"/>
          </a:p>
        </p:txBody>
      </p:sp>
      <p:sp>
        <p:nvSpPr>
          <p:cNvPr id="27651" name="内容占位符 2"/>
          <p:cNvSpPr>
            <a:spLocks noGrp="1"/>
          </p:cNvSpPr>
          <p:nvPr>
            <p:ph sz="quarter" idx="1"/>
          </p:nvPr>
        </p:nvSpPr>
        <p:spPr>
          <a:xfrm>
            <a:off x="612775" y="1600200"/>
            <a:ext cx="8153400" cy="4495800"/>
          </a:xfrm>
        </p:spPr>
        <p:txBody>
          <a:bodyPr/>
          <a:lstStyle/>
          <a:p>
            <a:pPr eaLnBrk="1" hangingPunct="1"/>
            <a:r>
              <a:rPr lang="en-US" altLang="zh-CN" sz="2200" smtClean="0"/>
              <a:t>The second pillar deals with regulatory response to the first pillar, giving regulators much improved “tools” over those available to them under Basel I.</a:t>
            </a:r>
          </a:p>
          <a:p>
            <a:pPr eaLnBrk="1" hangingPunct="1"/>
            <a:endParaRPr lang="en-US" altLang="zh-CN" sz="2200" smtClean="0"/>
          </a:p>
          <a:p>
            <a:pPr eaLnBrk="1" hangingPunct="1"/>
            <a:r>
              <a:rPr lang="en-US" altLang="zh-CN" sz="2200" smtClean="0"/>
              <a:t>It also provides a framework for dealing with all the other risks, such as systemic risk, pension risk, concentration risk, reputational risk, liquidity risk and legal risk.</a:t>
            </a:r>
          </a:p>
          <a:p>
            <a:pPr eaLnBrk="1" hangingPunct="1"/>
            <a:endParaRPr lang="zh-CN" altLang="en-US" sz="22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altLang="zh-CN" sz="4000" smtClean="0">
                <a:ea typeface="SimSun" pitchFamily="2" charset="-122"/>
              </a:rPr>
              <a:t>THE THIRD PILLAR: Market Discipline</a:t>
            </a:r>
            <a:endParaRPr lang="en-CA" altLang="zh-CN" sz="4000" smtClean="0">
              <a:ea typeface="SimSun" pitchFamily="2" charset="-122"/>
            </a:endParaRPr>
          </a:p>
        </p:txBody>
      </p:sp>
      <p:sp>
        <p:nvSpPr>
          <p:cNvPr id="28675" name="Content Placeholder 2"/>
          <p:cNvSpPr>
            <a:spLocks noGrp="1"/>
          </p:cNvSpPr>
          <p:nvPr>
            <p:ph idx="1"/>
          </p:nvPr>
        </p:nvSpPr>
        <p:spPr>
          <a:xfrm>
            <a:off x="612775" y="1600200"/>
            <a:ext cx="8153400" cy="4495800"/>
          </a:xfrm>
        </p:spPr>
        <p:txBody>
          <a:bodyPr/>
          <a:lstStyle/>
          <a:p>
            <a:pPr eaLnBrk="1" hangingPunct="1"/>
            <a:r>
              <a:rPr lang="en-US" altLang="zh-CN" sz="2200" smtClean="0"/>
              <a:t>It leverages the ability of market discipline to motivate prudent management by enhancing the degree of transparency in banks’ public reporting to shareholders and customers</a:t>
            </a:r>
          </a:p>
          <a:p>
            <a:pPr eaLnBrk="1" hangingPunct="1"/>
            <a:endParaRPr lang="en-US" altLang="zh-CN" sz="2200" smtClean="0"/>
          </a:p>
          <a:p>
            <a:pPr eaLnBrk="1" hangingPunct="1"/>
            <a:r>
              <a:rPr lang="en-US" altLang="zh-CN" sz="2200" smtClean="0"/>
              <a:t>It presents a set of disclosure requirements that should improve market participants’ ability to assess banks’ capital structures, risk exposures, risk management processes.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228600"/>
            <a:ext cx="8153400" cy="990600"/>
          </a:xfrm>
        </p:spPr>
        <p:txBody>
          <a:bodyPr/>
          <a:lstStyle/>
          <a:p>
            <a:pPr eaLnBrk="1" hangingPunct="1"/>
            <a:r>
              <a:rPr lang="en-US" altLang="zh-CN" smtClean="0">
                <a:ea typeface="SimSun" pitchFamily="2" charset="-122"/>
              </a:rPr>
              <a:t>BASEL III</a:t>
            </a:r>
            <a:endParaRPr lang="en-CA" altLang="zh-CN" smtClean="0">
              <a:ea typeface="SimSun" pitchFamily="2" charset="-122"/>
            </a:endParaRPr>
          </a:p>
        </p:txBody>
      </p:sp>
      <p:sp>
        <p:nvSpPr>
          <p:cNvPr id="29699" name="Content Placeholder 2"/>
          <p:cNvSpPr>
            <a:spLocks noGrp="1"/>
          </p:cNvSpPr>
          <p:nvPr>
            <p:ph idx="1"/>
          </p:nvPr>
        </p:nvSpPr>
        <p:spPr>
          <a:xfrm>
            <a:off x="612775" y="1600200"/>
            <a:ext cx="8153400" cy="4495800"/>
          </a:xfrm>
        </p:spPr>
        <p:txBody>
          <a:bodyPr/>
          <a:lstStyle/>
          <a:p>
            <a:pPr marL="0" indent="0" eaLnBrk="1" hangingPunct="1">
              <a:buFont typeface="Wingdings" pitchFamily="2" charset="2"/>
              <a:buNone/>
            </a:pPr>
            <a:r>
              <a:rPr lang="en-US" altLang="zh-CN" sz="2200" smtClean="0">
                <a:ea typeface="SimSun" pitchFamily="2" charset="-122"/>
              </a:rPr>
              <a:t>Key objectives</a:t>
            </a:r>
          </a:p>
          <a:p>
            <a:pPr marL="0" indent="0" eaLnBrk="1" hangingPunct="1">
              <a:buFont typeface="Wingdings" pitchFamily="2" charset="2"/>
              <a:buNone/>
            </a:pPr>
            <a:endParaRPr lang="en-CA" altLang="zh-CN" sz="2200" smtClean="0">
              <a:ea typeface="SimSun" pitchFamily="2" charset="-122"/>
            </a:endParaRPr>
          </a:p>
          <a:p>
            <a:pPr marL="0" indent="0" eaLnBrk="1" hangingPunct="1"/>
            <a:r>
              <a:rPr lang="en-US" altLang="zh-CN" sz="2200" smtClean="0">
                <a:ea typeface="SimSun" pitchFamily="2" charset="-122"/>
              </a:rPr>
              <a:t>dampen any excess cyclicality of the minimum capital requirement</a:t>
            </a:r>
            <a:endParaRPr lang="en-CA" altLang="zh-CN" sz="2200" smtClean="0">
              <a:ea typeface="SimSun" pitchFamily="2" charset="-122"/>
            </a:endParaRPr>
          </a:p>
          <a:p>
            <a:pPr marL="0" indent="0" eaLnBrk="1" hangingPunct="1"/>
            <a:r>
              <a:rPr lang="en-US" altLang="zh-CN" sz="2200" smtClean="0">
                <a:ea typeface="SimSun" pitchFamily="2" charset="-122"/>
              </a:rPr>
              <a:t>promote more forward looking provisions</a:t>
            </a:r>
            <a:endParaRPr lang="en-CA" altLang="zh-CN" sz="2200" smtClean="0">
              <a:ea typeface="SimSun" pitchFamily="2" charset="-122"/>
            </a:endParaRPr>
          </a:p>
          <a:p>
            <a:pPr marL="0" indent="0" eaLnBrk="1" hangingPunct="1"/>
            <a:r>
              <a:rPr lang="en-US" altLang="zh-CN" sz="2200" smtClean="0">
                <a:ea typeface="SimSun" pitchFamily="2" charset="-122"/>
              </a:rPr>
              <a:t>conserve capital to build buffers at individual banks and the banking sector that can be used in stress</a:t>
            </a:r>
            <a:endParaRPr lang="en-CA" altLang="zh-CN" sz="2200" smtClean="0">
              <a:ea typeface="SimSun" pitchFamily="2" charset="-122"/>
            </a:endParaRPr>
          </a:p>
          <a:p>
            <a:pPr marL="0" indent="0" eaLnBrk="1" hangingPunct="1"/>
            <a:r>
              <a:rPr lang="en-US" altLang="zh-CN" sz="2200" smtClean="0">
                <a:ea typeface="SimSun" pitchFamily="2" charset="-122"/>
              </a:rPr>
              <a:t>achieve the broader macro-prudential goal of protecting the banking sector from periods of excess credit growth</a:t>
            </a:r>
            <a:endParaRPr lang="en-CA" altLang="zh-CN" sz="2200" smtClean="0">
              <a:ea typeface="SimSun"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Placeholder 4"/>
          <p:cNvSpPr>
            <a:spLocks noGrp="1"/>
          </p:cNvSpPr>
          <p:nvPr>
            <p:ph type="body" idx="1"/>
          </p:nvPr>
        </p:nvSpPr>
        <p:spPr/>
        <p:txBody>
          <a:bodyPr/>
          <a:lstStyle/>
          <a:p>
            <a:pPr eaLnBrk="1" hangingPunct="1"/>
            <a:r>
              <a:rPr lang="en-CA" altLang="zh-TW" smtClean="0">
                <a:solidFill>
                  <a:schemeClr val="accent1"/>
                </a:solidFill>
              </a:rPr>
              <a:t>ROYAL BANK OF CANADA</a:t>
            </a:r>
            <a:endParaRPr lang="en-US" altLang="zh-TW" smtClean="0">
              <a:solidFill>
                <a:schemeClr val="accent1"/>
              </a:solidFill>
            </a:endParaRPr>
          </a:p>
        </p:txBody>
      </p:sp>
      <p:sp>
        <p:nvSpPr>
          <p:cNvPr id="30723" name="Title 3"/>
          <p:cNvSpPr>
            <a:spLocks noGrp="1"/>
          </p:cNvSpPr>
          <p:nvPr>
            <p:ph type="title"/>
          </p:nvPr>
        </p:nvSpPr>
        <p:spPr/>
        <p:txBody>
          <a:bodyPr/>
          <a:lstStyle/>
          <a:p>
            <a:pPr eaLnBrk="1" hangingPunct="1"/>
            <a:r>
              <a:rPr lang="en-US" altLang="zh-CN" smtClean="0">
                <a:cs typeface="幼圆" pitchFamily="49" charset="-122"/>
              </a:rPr>
              <a:t>OVERVIEW OF RBC</a:t>
            </a:r>
          </a:p>
        </p:txBody>
      </p:sp>
      <p:pic>
        <p:nvPicPr>
          <p:cNvPr id="30724" name="Picture 3" descr="RBC logo.jpg"/>
          <p:cNvPicPr>
            <a:picLocks noChangeAspect="1"/>
          </p:cNvPicPr>
          <p:nvPr/>
        </p:nvPicPr>
        <p:blipFill>
          <a:blip r:embed="rId2" cstate="print"/>
          <a:srcRect/>
          <a:stretch>
            <a:fillRect/>
          </a:stretch>
        </p:blipFill>
        <p:spPr bwMode="auto">
          <a:xfrm>
            <a:off x="7175500" y="609600"/>
            <a:ext cx="18161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274638"/>
            <a:ext cx="7772400" cy="1020762"/>
          </a:xfrm>
        </p:spPr>
        <p:txBody>
          <a:bodyPr/>
          <a:lstStyle/>
          <a:p>
            <a:pPr algn="ctr" eaLnBrk="1" hangingPunct="1"/>
            <a:r>
              <a:rPr lang="en-CA" altLang="zh-TW" sz="4500" smtClean="0"/>
              <a:t>Market Share</a:t>
            </a:r>
            <a:endParaRPr lang="en-US" altLang="zh-TW" sz="4500" smtClean="0"/>
          </a:p>
        </p:txBody>
      </p:sp>
      <p:sp>
        <p:nvSpPr>
          <p:cNvPr id="31747" name="Content Placeholder 2"/>
          <p:cNvSpPr>
            <a:spLocks noGrp="1"/>
          </p:cNvSpPr>
          <p:nvPr>
            <p:ph sz="quarter" idx="1"/>
          </p:nvPr>
        </p:nvSpPr>
        <p:spPr>
          <a:xfrm>
            <a:off x="612775" y="1600200"/>
            <a:ext cx="8153400" cy="4495800"/>
          </a:xfrm>
        </p:spPr>
        <p:txBody>
          <a:bodyPr/>
          <a:lstStyle/>
          <a:p>
            <a:pPr eaLnBrk="1" hangingPunct="1"/>
            <a:endParaRPr lang="en-US" altLang="zh-TW" smtClean="0"/>
          </a:p>
        </p:txBody>
      </p:sp>
      <p:pic>
        <p:nvPicPr>
          <p:cNvPr id="31748" name="Picture 2"/>
          <p:cNvPicPr>
            <a:picLocks noChangeAspect="1" noChangeArrowheads="1"/>
          </p:cNvPicPr>
          <p:nvPr/>
        </p:nvPicPr>
        <p:blipFill>
          <a:blip r:embed="rId2" cstate="print"/>
          <a:srcRect/>
          <a:stretch>
            <a:fillRect/>
          </a:stretch>
        </p:blipFill>
        <p:spPr bwMode="auto">
          <a:xfrm>
            <a:off x="1143000" y="1981200"/>
            <a:ext cx="5962650"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14400" y="274638"/>
            <a:ext cx="7772400" cy="1020762"/>
          </a:xfrm>
        </p:spPr>
        <p:txBody>
          <a:bodyPr/>
          <a:lstStyle/>
          <a:p>
            <a:pPr algn="ctr" eaLnBrk="1" hangingPunct="1"/>
            <a:r>
              <a:rPr lang="en-US" altLang="zh-TW" sz="4500" smtClean="0"/>
              <a:t>Royal Bank of Canada</a:t>
            </a:r>
          </a:p>
        </p:txBody>
      </p:sp>
      <p:sp>
        <p:nvSpPr>
          <p:cNvPr id="32771" name="Content Placeholder 2"/>
          <p:cNvSpPr>
            <a:spLocks noGrp="1"/>
          </p:cNvSpPr>
          <p:nvPr>
            <p:ph sz="quarter" idx="1"/>
          </p:nvPr>
        </p:nvSpPr>
        <p:spPr>
          <a:xfrm>
            <a:off x="457200" y="1600200"/>
            <a:ext cx="7696200" cy="4525963"/>
          </a:xfrm>
        </p:spPr>
        <p:txBody>
          <a:bodyPr/>
          <a:lstStyle/>
          <a:p>
            <a:pPr eaLnBrk="1" hangingPunct="1"/>
            <a:r>
              <a:rPr lang="en-US" altLang="zh-TW" sz="2200" smtClean="0"/>
              <a:t>Operation in Canada, the US, and 50 other countries</a:t>
            </a:r>
          </a:p>
          <a:p>
            <a:pPr eaLnBrk="1" hangingPunct="1"/>
            <a:endParaRPr lang="en-US" altLang="zh-TW" sz="2200" smtClean="0"/>
          </a:p>
          <a:p>
            <a:pPr eaLnBrk="1" hangingPunct="1"/>
            <a:r>
              <a:rPr lang="en-US" altLang="zh-TW" sz="2200" smtClean="0"/>
              <a:t>Largest bank in Canada</a:t>
            </a:r>
          </a:p>
          <a:p>
            <a:pPr eaLnBrk="1" hangingPunct="1"/>
            <a:endParaRPr lang="en-US" altLang="zh-TW" sz="2200" smtClean="0"/>
          </a:p>
          <a:p>
            <a:pPr eaLnBrk="1" hangingPunct="1"/>
            <a:r>
              <a:rPr lang="en-US" altLang="zh-TW" sz="2200" smtClean="0"/>
              <a:t>79,000 full-time and part-time employees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14400" y="274638"/>
            <a:ext cx="7772400" cy="868362"/>
          </a:xfrm>
        </p:spPr>
        <p:txBody>
          <a:bodyPr/>
          <a:lstStyle/>
          <a:p>
            <a:pPr algn="ctr" eaLnBrk="1" hangingPunct="1"/>
            <a:r>
              <a:rPr lang="en-US" altLang="zh-TW" sz="4500" smtClean="0"/>
              <a:t>Services</a:t>
            </a:r>
          </a:p>
        </p:txBody>
      </p:sp>
      <p:sp>
        <p:nvSpPr>
          <p:cNvPr id="33795" name="Content Placeholder 2"/>
          <p:cNvSpPr>
            <a:spLocks noGrp="1"/>
          </p:cNvSpPr>
          <p:nvPr>
            <p:ph sz="quarter" idx="1"/>
          </p:nvPr>
        </p:nvSpPr>
        <p:spPr>
          <a:xfrm>
            <a:off x="457200" y="1600200"/>
            <a:ext cx="7696200" cy="4525963"/>
          </a:xfrm>
        </p:spPr>
        <p:txBody>
          <a:bodyPr/>
          <a:lstStyle/>
          <a:p>
            <a:pPr eaLnBrk="1" hangingPunct="1"/>
            <a:r>
              <a:rPr lang="en-US" altLang="zh-TW" sz="2200" smtClean="0"/>
              <a:t>Personal and commercial banking</a:t>
            </a:r>
          </a:p>
          <a:p>
            <a:pPr eaLnBrk="1" hangingPunct="1"/>
            <a:endParaRPr lang="en-US" altLang="zh-TW" sz="2200" smtClean="0"/>
          </a:p>
          <a:p>
            <a:pPr eaLnBrk="1" hangingPunct="1"/>
            <a:r>
              <a:rPr lang="en-US" altLang="zh-TW" sz="2200" smtClean="0"/>
              <a:t>Wealth management services</a:t>
            </a:r>
          </a:p>
          <a:p>
            <a:pPr eaLnBrk="1" hangingPunct="1"/>
            <a:endParaRPr lang="en-US" altLang="zh-TW" sz="2200" smtClean="0"/>
          </a:p>
          <a:p>
            <a:pPr eaLnBrk="1" hangingPunct="1"/>
            <a:r>
              <a:rPr lang="en-US" altLang="zh-TW" sz="2200" smtClean="0"/>
              <a:t>Insurance</a:t>
            </a:r>
          </a:p>
          <a:p>
            <a:pPr eaLnBrk="1" hangingPunct="1"/>
            <a:endParaRPr lang="en-US" altLang="zh-TW" sz="2200" smtClean="0"/>
          </a:p>
          <a:p>
            <a:pPr eaLnBrk="1" hangingPunct="1"/>
            <a:r>
              <a:rPr lang="en-US" altLang="zh-TW" sz="2200" smtClean="0"/>
              <a:t>Corporate and investment banking</a:t>
            </a:r>
          </a:p>
          <a:p>
            <a:pPr eaLnBrk="1" hangingPunct="1"/>
            <a:endParaRPr lang="en-US" altLang="zh-TW" sz="2200" smtClean="0"/>
          </a:p>
          <a:p>
            <a:pPr eaLnBrk="1" hangingPunct="1"/>
            <a:r>
              <a:rPr lang="en-US" altLang="zh-TW" sz="2200" smtClean="0"/>
              <a:t>Transaction processing services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a:lstStyle/>
          <a:p>
            <a:pPr algn="ctr" eaLnBrk="1" hangingPunct="1"/>
            <a:r>
              <a:rPr lang="en-CA" altLang="zh-TW" sz="4500" smtClean="0"/>
              <a:t>Business Segment Results</a:t>
            </a:r>
            <a:endParaRPr lang="en-US" altLang="zh-TW" sz="4500" smtClean="0"/>
          </a:p>
        </p:txBody>
      </p:sp>
      <p:pic>
        <p:nvPicPr>
          <p:cNvPr id="34819" name="Picture 2"/>
          <p:cNvPicPr>
            <a:picLocks noGrp="1" noChangeAspect="1" noChangeArrowheads="1"/>
          </p:cNvPicPr>
          <p:nvPr>
            <p:ph sz="quarter" idx="1"/>
          </p:nvPr>
        </p:nvPicPr>
        <p:blipFill>
          <a:blip r:embed="rId2" cstate="print"/>
          <a:srcRect/>
          <a:stretch>
            <a:fillRect/>
          </a:stretch>
        </p:blipFill>
        <p:spPr>
          <a:xfrm>
            <a:off x="457200" y="1752600"/>
            <a:ext cx="8408988" cy="42672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pPr algn="ctr" eaLnBrk="1" hangingPunct="1"/>
            <a:r>
              <a:rPr lang="en-CA" altLang="zh-TW" sz="4500" smtClean="0"/>
              <a:t>Revenue and Cost</a:t>
            </a:r>
            <a:endParaRPr lang="en-US" altLang="zh-TW" sz="4500" smtClean="0"/>
          </a:p>
        </p:txBody>
      </p:sp>
      <p:graphicFrame>
        <p:nvGraphicFramePr>
          <p:cNvPr id="5" name="Chart 4"/>
          <p:cNvGraphicFramePr/>
          <p:nvPr/>
        </p:nvGraphicFramePr>
        <p:xfrm>
          <a:off x="-1000164" y="1857364"/>
          <a:ext cx="6619876"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3500430" y="1928802"/>
          <a:ext cx="6500858" cy="43577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4"/>
          <p:cNvSpPr>
            <a:spLocks noGrp="1"/>
          </p:cNvSpPr>
          <p:nvPr>
            <p:ph type="body" idx="1"/>
          </p:nvPr>
        </p:nvSpPr>
        <p:spPr/>
        <p:txBody>
          <a:bodyPr/>
          <a:lstStyle/>
          <a:p>
            <a:pPr eaLnBrk="1" hangingPunct="1"/>
            <a:r>
              <a:rPr lang="en-CA" altLang="zh-TW" smtClean="0">
                <a:solidFill>
                  <a:schemeClr val="accent1"/>
                </a:solidFill>
              </a:rPr>
              <a:t>ROYAL BANK OF CANADA</a:t>
            </a:r>
            <a:endParaRPr lang="en-US" altLang="zh-TW" smtClean="0">
              <a:solidFill>
                <a:schemeClr val="accent1"/>
              </a:solidFill>
            </a:endParaRPr>
          </a:p>
        </p:txBody>
      </p:sp>
      <p:sp>
        <p:nvSpPr>
          <p:cNvPr id="9219" name="Title 3"/>
          <p:cNvSpPr>
            <a:spLocks noGrp="1"/>
          </p:cNvSpPr>
          <p:nvPr>
            <p:ph type="title"/>
          </p:nvPr>
        </p:nvSpPr>
        <p:spPr/>
        <p:txBody>
          <a:bodyPr/>
          <a:lstStyle/>
          <a:p>
            <a:pPr eaLnBrk="1" hangingPunct="1"/>
            <a:r>
              <a:rPr lang="en-US" altLang="zh-CN" smtClean="0">
                <a:cs typeface="幼圆" pitchFamily="49" charset="-122"/>
              </a:rPr>
              <a:t>INDUSTRY OVERVIEW</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pPr algn="ctr" eaLnBrk="1" hangingPunct="1"/>
            <a:r>
              <a:rPr lang="en-US" altLang="zh-TW" sz="4500" smtClean="0"/>
              <a:t>Vision and Goals</a:t>
            </a:r>
          </a:p>
        </p:txBody>
      </p:sp>
      <p:sp>
        <p:nvSpPr>
          <p:cNvPr id="36867" name="Content Placeholder 2"/>
          <p:cNvSpPr>
            <a:spLocks noGrp="1"/>
          </p:cNvSpPr>
          <p:nvPr>
            <p:ph sz="quarter" idx="1"/>
          </p:nvPr>
        </p:nvSpPr>
        <p:spPr>
          <a:xfrm>
            <a:off x="457200" y="1600200"/>
            <a:ext cx="7696200" cy="4525963"/>
          </a:xfrm>
        </p:spPr>
        <p:txBody>
          <a:bodyPr/>
          <a:lstStyle/>
          <a:p>
            <a:pPr eaLnBrk="1" hangingPunct="1"/>
            <a:r>
              <a:rPr lang="en-US" altLang="zh-TW" sz="2200" smtClean="0"/>
              <a:t>Vision</a:t>
            </a:r>
          </a:p>
          <a:p>
            <a:pPr lvl="1" eaLnBrk="1" hangingPunct="1">
              <a:buFont typeface="Arial" pitchFamily="34" charset="0"/>
              <a:buChar char="•"/>
            </a:pPr>
            <a:r>
              <a:rPr lang="en-US" altLang="zh-TW" sz="1800" smtClean="0"/>
              <a:t>Always earning the right to be clients’ first choice</a:t>
            </a:r>
          </a:p>
          <a:p>
            <a:pPr eaLnBrk="1" hangingPunct="1"/>
            <a:endParaRPr lang="en-US" altLang="zh-TW" sz="2200" smtClean="0"/>
          </a:p>
          <a:p>
            <a:pPr eaLnBrk="1" hangingPunct="1"/>
            <a:r>
              <a:rPr lang="en-US" altLang="zh-TW" sz="2200" smtClean="0"/>
              <a:t>Strategic goals</a:t>
            </a:r>
          </a:p>
          <a:p>
            <a:pPr lvl="1" eaLnBrk="1" hangingPunct="1">
              <a:buFont typeface="Arial" pitchFamily="34" charset="0"/>
              <a:buChar char="•"/>
            </a:pPr>
            <a:r>
              <a:rPr lang="en-US" altLang="zh-TW" sz="1800" smtClean="0"/>
              <a:t>In Canada, to be the undisputed leader in financial services</a:t>
            </a:r>
          </a:p>
          <a:p>
            <a:pPr lvl="1" eaLnBrk="1" hangingPunct="1">
              <a:buFont typeface="Arial" pitchFamily="34" charset="0"/>
              <a:buChar char="•"/>
            </a:pPr>
            <a:r>
              <a:rPr lang="en-US" altLang="zh-TW" sz="1800" smtClean="0"/>
              <a:t>Globally, to be a leading provider of capital markets and wealth management solutions</a:t>
            </a:r>
          </a:p>
          <a:p>
            <a:pPr lvl="1" eaLnBrk="1" hangingPunct="1">
              <a:buFont typeface="Arial" pitchFamily="34" charset="0"/>
              <a:buChar char="•"/>
            </a:pPr>
            <a:r>
              <a:rPr lang="en-US" altLang="zh-TW" sz="1800" smtClean="0"/>
              <a:t>In targeted markets, to be a leading provider of select financial services complementary to core strengths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4"/>
          <p:cNvSpPr>
            <a:spLocks noGrp="1"/>
          </p:cNvSpPr>
          <p:nvPr>
            <p:ph type="body" idx="1"/>
          </p:nvPr>
        </p:nvSpPr>
        <p:spPr/>
        <p:txBody>
          <a:bodyPr/>
          <a:lstStyle/>
          <a:p>
            <a:pPr eaLnBrk="1" hangingPunct="1"/>
            <a:r>
              <a:rPr lang="en-US" altLang="zh-TW" smtClean="0">
                <a:solidFill>
                  <a:schemeClr val="accent1"/>
                </a:solidFill>
              </a:rPr>
              <a:t>The major risks faced by firms in the Banking industry</a:t>
            </a:r>
          </a:p>
        </p:txBody>
      </p:sp>
      <p:sp>
        <p:nvSpPr>
          <p:cNvPr id="37891" name="Title 3"/>
          <p:cNvSpPr>
            <a:spLocks noGrp="1"/>
          </p:cNvSpPr>
          <p:nvPr>
            <p:ph type="title"/>
          </p:nvPr>
        </p:nvSpPr>
        <p:spPr/>
        <p:txBody>
          <a:bodyPr/>
          <a:lstStyle/>
          <a:p>
            <a:pPr eaLnBrk="1" hangingPunct="1"/>
            <a:r>
              <a:rPr lang="en-US" altLang="zh-TW" smtClean="0">
                <a:ea typeface="PMingLiU" pitchFamily="18" charset="-120"/>
              </a:rPr>
              <a:t>Macro Risk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12775" y="228600"/>
            <a:ext cx="8153400" cy="990600"/>
          </a:xfrm>
        </p:spPr>
        <p:txBody>
          <a:bodyPr/>
          <a:lstStyle/>
          <a:p>
            <a:pPr algn="ctr" eaLnBrk="1" hangingPunct="1"/>
            <a:r>
              <a:rPr lang="en-CA" altLang="zh-CN" sz="4500" smtClean="0">
                <a:cs typeface="幼圆" pitchFamily="49" charset="-122"/>
              </a:rPr>
              <a:t>Risk Assessment</a:t>
            </a:r>
            <a:endParaRPr lang="zh-CN" altLang="en-US" sz="4500" smtClean="0">
              <a:cs typeface="幼圆" pitchFamily="49" charset="-122"/>
            </a:endParaRPr>
          </a:p>
        </p:txBody>
      </p:sp>
      <p:pic>
        <p:nvPicPr>
          <p:cNvPr id="38915" name="Content Placeholder 3" descr="Risk assessment.emf"/>
          <p:cNvPicPr>
            <a:picLocks noGrp="1" noChangeAspect="1"/>
          </p:cNvPicPr>
          <p:nvPr>
            <p:ph sz="quarter" idx="1"/>
          </p:nvPr>
        </p:nvPicPr>
        <p:blipFill>
          <a:blip r:embed="rId3" cstate="print"/>
          <a:srcRect/>
          <a:stretch>
            <a:fillRect/>
          </a:stretch>
        </p:blipFill>
        <p:spPr>
          <a:xfrm>
            <a:off x="1820863" y="1600200"/>
            <a:ext cx="5737225" cy="44958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14400" y="274638"/>
            <a:ext cx="7772400" cy="1020762"/>
          </a:xfrm>
        </p:spPr>
        <p:txBody>
          <a:bodyPr/>
          <a:lstStyle/>
          <a:p>
            <a:pPr algn="ctr" eaLnBrk="1" hangingPunct="1"/>
            <a:r>
              <a:rPr lang="en-US" altLang="zh-CN" sz="4500" smtClean="0">
                <a:cs typeface="幼圆" pitchFamily="49" charset="-122"/>
              </a:rPr>
              <a:t>High Sovereign Debt Concerns</a:t>
            </a:r>
            <a:endParaRPr lang="zh-CN" altLang="en-US" sz="4500" smtClean="0">
              <a:cs typeface="幼圆" pitchFamily="49" charset="-122"/>
            </a:endParaRPr>
          </a:p>
        </p:txBody>
      </p:sp>
      <p:sp>
        <p:nvSpPr>
          <p:cNvPr id="39939" name="Content Placeholder 2"/>
          <p:cNvSpPr>
            <a:spLocks noGrp="1"/>
          </p:cNvSpPr>
          <p:nvPr>
            <p:ph sz="quarter" idx="1"/>
          </p:nvPr>
        </p:nvSpPr>
        <p:spPr>
          <a:xfrm>
            <a:off x="612775" y="1600200"/>
            <a:ext cx="8153400" cy="4495800"/>
          </a:xfrm>
        </p:spPr>
        <p:txBody>
          <a:bodyPr/>
          <a:lstStyle/>
          <a:p>
            <a:pPr eaLnBrk="1" hangingPunct="1">
              <a:buFont typeface="Arial" pitchFamily="34" charset="0"/>
              <a:buNone/>
            </a:pPr>
            <a:r>
              <a:rPr lang="en-US" altLang="zh-CN" sz="2200" smtClean="0"/>
              <a:t>Canada can be affected by European financial situation due to</a:t>
            </a:r>
          </a:p>
          <a:p>
            <a:pPr eaLnBrk="1" hangingPunct="1">
              <a:buFont typeface="Arial" pitchFamily="34" charset="0"/>
              <a:buNone/>
            </a:pPr>
            <a:r>
              <a:rPr lang="en-US" altLang="zh-CN" sz="2200" smtClean="0"/>
              <a:t>financial and economic linkages between Europeans banks and</a:t>
            </a:r>
          </a:p>
          <a:p>
            <a:pPr eaLnBrk="1" hangingPunct="1">
              <a:buFont typeface="Arial" pitchFamily="34" charset="0"/>
              <a:buNone/>
            </a:pPr>
            <a:r>
              <a:rPr lang="en-US" altLang="zh-CN" sz="2200" smtClean="0"/>
              <a:t>Canadian banks</a:t>
            </a:r>
          </a:p>
          <a:p>
            <a:pPr eaLnBrk="1" hangingPunct="1">
              <a:buFont typeface="Arial" pitchFamily="34" charset="0"/>
              <a:buNone/>
            </a:pPr>
            <a:endParaRPr lang="en-US" altLang="zh-CN" sz="2200" smtClean="0"/>
          </a:p>
          <a:p>
            <a:pPr eaLnBrk="1" hangingPunct="1"/>
            <a:r>
              <a:rPr lang="en-US" altLang="zh-CN" sz="2200" b="1" u="sng" smtClean="0"/>
              <a:t>Cross-border spill over</a:t>
            </a:r>
            <a:r>
              <a:rPr lang="en-US" altLang="zh-CN" sz="2200" smtClean="0"/>
              <a:t>: peripheral debt problems may affect and weaken borderline European banks </a:t>
            </a:r>
          </a:p>
          <a:p>
            <a:pPr eaLnBrk="1" hangingPunct="1">
              <a:buFont typeface="Wingdings 2" pitchFamily="18" charset="2"/>
              <a:buNone/>
            </a:pPr>
            <a:endParaRPr lang="en-US" altLang="zh-CN" sz="2200" smtClean="0"/>
          </a:p>
          <a:p>
            <a:pPr eaLnBrk="1" hangingPunct="1"/>
            <a:r>
              <a:rPr lang="en-US" altLang="zh-CN" sz="2200" b="1" u="sng" smtClean="0"/>
              <a:t>Market concern</a:t>
            </a:r>
            <a:r>
              <a:rPr lang="en-US" altLang="zh-CN" sz="2200" u="sng" smtClean="0"/>
              <a:t>:</a:t>
            </a:r>
            <a:r>
              <a:rPr lang="en-US" altLang="zh-CN" sz="2200" smtClean="0"/>
              <a:t> sovereign debt in countries with severe fiscal strains rise concerns of default risks thus affecting all banks involved in the debt which may affect the Global bank funding markets as institutional investors become less willing to lend to each other</a:t>
            </a:r>
            <a:endParaRPr lang="zh-CN" altLang="zh-CN" sz="2200" smtClean="0"/>
          </a:p>
          <a:p>
            <a:pPr eaLnBrk="1" hangingPunct="1">
              <a:buFont typeface="Arial" pitchFamily="34" charset="0"/>
              <a:buNone/>
            </a:pPr>
            <a:endParaRPr lang="en-US" altLang="zh-CN" smtClean="0"/>
          </a:p>
          <a:p>
            <a:pPr eaLnBrk="1" hangingPunct="1"/>
            <a:endParaRPr lang="zh-CN"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14400" y="274638"/>
            <a:ext cx="7772400" cy="944562"/>
          </a:xfrm>
        </p:spPr>
        <p:txBody>
          <a:bodyPr/>
          <a:lstStyle/>
          <a:p>
            <a:pPr algn="ctr" eaLnBrk="1" hangingPunct="1"/>
            <a:r>
              <a:rPr lang="en-US" altLang="zh-CN" sz="4500" smtClean="0">
                <a:cs typeface="幼圆" pitchFamily="49" charset="-122"/>
              </a:rPr>
              <a:t>High Sovereign Debt Concerns</a:t>
            </a:r>
            <a:endParaRPr lang="zh-CN" altLang="en-US" sz="4500" smtClean="0">
              <a:cs typeface="幼圆" pitchFamily="49" charset="-122"/>
            </a:endParaRPr>
          </a:p>
        </p:txBody>
      </p:sp>
      <p:sp>
        <p:nvSpPr>
          <p:cNvPr id="40963" name="Content Placeholder 2"/>
          <p:cNvSpPr>
            <a:spLocks noGrp="1"/>
          </p:cNvSpPr>
          <p:nvPr>
            <p:ph sz="quarter" idx="1"/>
          </p:nvPr>
        </p:nvSpPr>
        <p:spPr>
          <a:xfrm>
            <a:off x="612775" y="1600200"/>
            <a:ext cx="8153400" cy="4495800"/>
          </a:xfrm>
        </p:spPr>
        <p:txBody>
          <a:bodyPr/>
          <a:lstStyle/>
          <a:p>
            <a:pPr eaLnBrk="1" hangingPunct="1">
              <a:buFont typeface="Arial" pitchFamily="34" charset="0"/>
              <a:buNone/>
            </a:pPr>
            <a:r>
              <a:rPr lang="en-CA" altLang="zh-CN" sz="2200" b="1" smtClean="0"/>
              <a:t>Indications:</a:t>
            </a:r>
          </a:p>
          <a:p>
            <a:pPr eaLnBrk="1" hangingPunct="1"/>
            <a:r>
              <a:rPr lang="en-US" altLang="zh-CN" sz="2200" u="sng" smtClean="0"/>
              <a:t>Escalation to generalized retrenchment</a:t>
            </a:r>
            <a:endParaRPr lang="en-US" altLang="zh-CN" sz="2200" smtClean="0"/>
          </a:p>
          <a:p>
            <a:pPr lvl="1" eaLnBrk="1" hangingPunct="1"/>
            <a:r>
              <a:rPr lang="en-US" altLang="zh-CN" sz="1800" smtClean="0"/>
              <a:t>affect prices of risky assets (include equity, currencies, commodities)</a:t>
            </a:r>
          </a:p>
          <a:p>
            <a:pPr lvl="1" eaLnBrk="1" hangingPunct="1"/>
            <a:r>
              <a:rPr lang="en-US" altLang="zh-CN" sz="1800" smtClean="0"/>
              <a:t>increase risk aversion result in increased spread</a:t>
            </a:r>
          </a:p>
          <a:p>
            <a:pPr lvl="1" eaLnBrk="1" hangingPunct="1"/>
            <a:r>
              <a:rPr lang="en-US" altLang="zh-CN" sz="1800" smtClean="0"/>
              <a:t>narrower options for borrowers and financial institutions</a:t>
            </a:r>
            <a:endParaRPr lang="zh-CN" altLang="zh-CN" sz="1800" smtClean="0"/>
          </a:p>
          <a:p>
            <a:pPr eaLnBrk="1" hangingPunct="1">
              <a:buFont typeface="Arial" pitchFamily="34" charset="0"/>
              <a:buNone/>
            </a:pPr>
            <a:r>
              <a:rPr lang="en-US" altLang="zh-CN" sz="2200" b="1" smtClean="0"/>
              <a:t>Result:</a:t>
            </a:r>
            <a:r>
              <a:rPr lang="en-US" altLang="zh-CN" sz="2200" smtClean="0"/>
              <a:t> </a:t>
            </a:r>
          </a:p>
          <a:p>
            <a:pPr eaLnBrk="1" hangingPunct="1"/>
            <a:r>
              <a:rPr lang="en-US" altLang="zh-CN" sz="2200" smtClean="0"/>
              <a:t>slower global economic growth, potential risk that fiscal strains can affect others due to general loss of confidence in market</a:t>
            </a:r>
            <a:endParaRPr lang="zh-CN" altLang="zh-CN" sz="2200" smtClean="0"/>
          </a:p>
          <a:p>
            <a:pPr eaLnBrk="1" hangingPunct="1">
              <a:buFont typeface="Arial" pitchFamily="34" charset="0"/>
              <a:buNone/>
            </a:pPr>
            <a:r>
              <a:rPr lang="en-US" altLang="zh-CN" sz="2200" b="1" smtClean="0"/>
              <a:t>Relative status of Canadian financial banking industry:</a:t>
            </a:r>
            <a:r>
              <a:rPr lang="en-US" altLang="zh-CN" sz="2200" smtClean="0"/>
              <a:t> </a:t>
            </a:r>
          </a:p>
          <a:p>
            <a:pPr eaLnBrk="1" hangingPunct="1"/>
            <a:r>
              <a:rPr lang="en-US" altLang="zh-CN" sz="2200" smtClean="0"/>
              <a:t>Potential risk to the global sovereign debt is high and has risen since June 2010</a:t>
            </a:r>
            <a:endParaRPr lang="zh-CN" altLang="zh-CN" sz="22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14400" y="-152400"/>
            <a:ext cx="7772400" cy="1828800"/>
          </a:xfrm>
        </p:spPr>
        <p:txBody>
          <a:bodyPr/>
          <a:lstStyle/>
          <a:p>
            <a:pPr algn="ctr" eaLnBrk="1" hangingPunct="1"/>
            <a:r>
              <a:rPr lang="en-US" altLang="zh-CN" sz="4000" smtClean="0"/>
              <a:t>Financial Fragility Associated With The Weak Global Economic Recovery</a:t>
            </a:r>
            <a:endParaRPr lang="zh-CN" altLang="en-US" sz="4000" smtClean="0"/>
          </a:p>
        </p:txBody>
      </p:sp>
      <p:sp>
        <p:nvSpPr>
          <p:cNvPr id="41987" name="Content Placeholder 2"/>
          <p:cNvSpPr>
            <a:spLocks noGrp="1"/>
          </p:cNvSpPr>
          <p:nvPr>
            <p:ph sz="quarter" idx="1"/>
          </p:nvPr>
        </p:nvSpPr>
        <p:spPr>
          <a:xfrm>
            <a:off x="914400" y="1828800"/>
            <a:ext cx="7772400" cy="4572000"/>
          </a:xfrm>
        </p:spPr>
        <p:txBody>
          <a:bodyPr/>
          <a:lstStyle/>
          <a:p>
            <a:pPr eaLnBrk="1" hangingPunct="1"/>
            <a:endParaRPr lang="en-US" altLang="zh-CN" sz="2200" smtClean="0"/>
          </a:p>
          <a:p>
            <a:pPr eaLnBrk="1" hangingPunct="1"/>
            <a:r>
              <a:rPr lang="en-US" altLang="zh-CN" sz="2200" smtClean="0"/>
              <a:t>Economic recovery is slower than expected</a:t>
            </a:r>
          </a:p>
          <a:p>
            <a:pPr eaLnBrk="1" hangingPunct="1"/>
            <a:r>
              <a:rPr lang="en-US" altLang="zh-CN" sz="2200" smtClean="0"/>
              <a:t>weak macroeconomic environment raises concern of investors</a:t>
            </a:r>
          </a:p>
          <a:p>
            <a:pPr eaLnBrk="1" hangingPunct="1">
              <a:buFont typeface="Arial" pitchFamily="34" charset="0"/>
              <a:buNone/>
            </a:pPr>
            <a:endParaRPr lang="en-US" altLang="zh-CN" sz="2200" b="1" smtClean="0"/>
          </a:p>
          <a:p>
            <a:pPr eaLnBrk="1" hangingPunct="1"/>
            <a:endParaRPr lang="en-US" altLang="zh-CN" sz="2200" smtClean="0"/>
          </a:p>
          <a:p>
            <a:pPr eaLnBrk="1" hangingPunct="1"/>
            <a:endParaRPr lang="en-US" altLang="zh-CN" sz="2200" smtClean="0"/>
          </a:p>
          <a:p>
            <a:pPr eaLnBrk="1" hangingPunct="1"/>
            <a:endParaRPr lang="en-US" altLang="zh-CN" sz="2200" smtClean="0"/>
          </a:p>
          <a:p>
            <a:pPr eaLnBrk="1" hangingPunct="1"/>
            <a:r>
              <a:rPr lang="en-US" altLang="zh-CN" sz="2200" smtClean="0"/>
              <a:t>Delay of the improvement in the international Financial sector and the pace of structural adjustment</a:t>
            </a:r>
            <a:endParaRPr lang="zh-CN" altLang="en-US" sz="2200" smtClean="0"/>
          </a:p>
        </p:txBody>
      </p:sp>
      <p:graphicFrame>
        <p:nvGraphicFramePr>
          <p:cNvPr id="4" name="資料庫圖表 3"/>
          <p:cNvGraphicFramePr/>
          <p:nvPr/>
        </p:nvGraphicFramePr>
        <p:xfrm>
          <a:off x="3276600" y="3124200"/>
          <a:ext cx="15240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914400" y="274638"/>
            <a:ext cx="7772400" cy="944562"/>
          </a:xfrm>
        </p:spPr>
        <p:txBody>
          <a:bodyPr/>
          <a:lstStyle/>
          <a:p>
            <a:pPr algn="ctr" eaLnBrk="1" hangingPunct="1"/>
            <a:r>
              <a:rPr lang="en-US" altLang="zh-CN" sz="4500" smtClean="0">
                <a:cs typeface="幼圆" pitchFamily="49" charset="-122"/>
              </a:rPr>
              <a:t>Global Imbalances</a:t>
            </a:r>
            <a:endParaRPr lang="zh-CN" altLang="en-US" sz="4500" smtClean="0">
              <a:cs typeface="幼圆" pitchFamily="49" charset="-122"/>
            </a:endParaRPr>
          </a:p>
        </p:txBody>
      </p:sp>
      <p:sp>
        <p:nvSpPr>
          <p:cNvPr id="43011" name="Content Placeholder 2"/>
          <p:cNvSpPr>
            <a:spLocks noGrp="1"/>
          </p:cNvSpPr>
          <p:nvPr>
            <p:ph sz="quarter" idx="1"/>
          </p:nvPr>
        </p:nvSpPr>
        <p:spPr>
          <a:xfrm>
            <a:off x="612775" y="1600200"/>
            <a:ext cx="8153400" cy="4495800"/>
          </a:xfrm>
        </p:spPr>
        <p:txBody>
          <a:bodyPr/>
          <a:lstStyle/>
          <a:p>
            <a:pPr eaLnBrk="1" hangingPunct="1"/>
            <a:r>
              <a:rPr lang="en-US" altLang="zh-CN" sz="2200" smtClean="0"/>
              <a:t>The accumulation of large current account surpluses by some countries and large deficits by others</a:t>
            </a:r>
          </a:p>
          <a:p>
            <a:pPr eaLnBrk="1" hangingPunct="1"/>
            <a:r>
              <a:rPr lang="en-US" altLang="zh-CN" sz="2200" smtClean="0"/>
              <a:t>Major stress lay on </a:t>
            </a:r>
            <a:r>
              <a:rPr lang="en-US" altLang="zh-CN" sz="2200" u="sng" smtClean="0"/>
              <a:t>financial institutions</a:t>
            </a:r>
            <a:r>
              <a:rPr lang="en-US" altLang="zh-CN" sz="2200" smtClean="0"/>
              <a:t>, particularly those with imperfectly hedged cross-border exposures and funding strategies</a:t>
            </a:r>
          </a:p>
          <a:p>
            <a:pPr eaLnBrk="1" hangingPunct="1"/>
            <a:r>
              <a:rPr lang="en-US" altLang="zh-CN" sz="2200" u="sng" smtClean="0"/>
              <a:t>Investors </a:t>
            </a:r>
            <a:r>
              <a:rPr lang="en-US" altLang="zh-CN" sz="2200" smtClean="0"/>
              <a:t>with exposures to cross-border carry trades could also experience losses arising from sharp fluctuations in exchange rates</a:t>
            </a:r>
          </a:p>
          <a:p>
            <a:pPr eaLnBrk="1" hangingPunct="1">
              <a:buFont typeface="Arial" pitchFamily="34" charset="0"/>
              <a:buNone/>
            </a:pPr>
            <a:endParaRPr lang="en-US" altLang="zh-CN" sz="2200" b="1" smtClean="0"/>
          </a:p>
          <a:p>
            <a:pPr eaLnBrk="1" hangingPunct="1">
              <a:buFont typeface="Arial" pitchFamily="34" charset="0"/>
              <a:buNone/>
            </a:pPr>
            <a:r>
              <a:rPr lang="en-US" altLang="zh-CN" sz="2200" b="1" smtClean="0"/>
              <a:t>Solution:</a:t>
            </a:r>
          </a:p>
          <a:p>
            <a:pPr eaLnBrk="1" hangingPunct="1">
              <a:buFont typeface="Arial" pitchFamily="34" charset="0"/>
              <a:buNone/>
            </a:pPr>
            <a:r>
              <a:rPr lang="en-US" altLang="zh-CN" sz="2200" smtClean="0"/>
              <a:t>Deficit countries need to increase domestic savings and countries with</a:t>
            </a:r>
          </a:p>
          <a:p>
            <a:pPr eaLnBrk="1" hangingPunct="1">
              <a:buFont typeface="Arial" pitchFamily="34" charset="0"/>
              <a:buNone/>
            </a:pPr>
            <a:r>
              <a:rPr lang="en-US" altLang="zh-CN" sz="2200" smtClean="0"/>
              <a:t>emerging economies need to adjust internal source of growth to</a:t>
            </a:r>
          </a:p>
          <a:p>
            <a:pPr eaLnBrk="1" hangingPunct="1">
              <a:buFont typeface="Arial" pitchFamily="34" charset="0"/>
              <a:buNone/>
            </a:pPr>
            <a:r>
              <a:rPr lang="en-US" altLang="zh-CN" sz="2200" smtClean="0"/>
              <a:t>become less dependent on external demand</a:t>
            </a:r>
            <a:endParaRPr lang="zh-CN" altLang="en-US" sz="22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914400" y="274638"/>
            <a:ext cx="7772400" cy="944562"/>
          </a:xfrm>
        </p:spPr>
        <p:txBody>
          <a:bodyPr/>
          <a:lstStyle/>
          <a:p>
            <a:pPr algn="ctr" eaLnBrk="1" hangingPunct="1"/>
            <a:r>
              <a:rPr lang="en-US" altLang="zh-CN" smtClean="0">
                <a:cs typeface="幼圆" pitchFamily="49" charset="-122"/>
              </a:rPr>
              <a:t>Global Imbalance</a:t>
            </a:r>
            <a:endParaRPr lang="zh-CN" altLang="en-US" smtClean="0">
              <a:cs typeface="幼圆" pitchFamily="49" charset="-122"/>
            </a:endParaRPr>
          </a:p>
        </p:txBody>
      </p:sp>
      <p:pic>
        <p:nvPicPr>
          <p:cNvPr id="44035" name="Content Placeholder 3" descr="global imbalance.png"/>
          <p:cNvPicPr>
            <a:picLocks noGrp="1" noChangeAspect="1"/>
          </p:cNvPicPr>
          <p:nvPr>
            <p:ph sz="quarter" idx="1"/>
          </p:nvPr>
        </p:nvPicPr>
        <p:blipFill>
          <a:blip r:embed="rId3" cstate="print"/>
          <a:srcRect/>
          <a:stretch>
            <a:fillRect/>
          </a:stretch>
        </p:blipFill>
        <p:spPr>
          <a:xfrm>
            <a:off x="1536700" y="2081213"/>
            <a:ext cx="6305550" cy="3533775"/>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307975"/>
            <a:ext cx="8534400" cy="1063625"/>
          </a:xfrm>
        </p:spPr>
        <p:txBody>
          <a:bodyPr>
            <a:normAutofit fontScale="90000"/>
          </a:bodyPr>
          <a:lstStyle/>
          <a:p>
            <a:pPr algn="ctr" eaLnBrk="1" hangingPunct="1">
              <a:defRPr/>
            </a:pPr>
            <a:r>
              <a:rPr lang="en-US" altLang="zh-CN" sz="4000" smtClean="0"/>
              <a:t>Low Interest Rates in Major Advanced Economies</a:t>
            </a:r>
            <a:endParaRPr lang="zh-CN" altLang="en-US" sz="4000" smtClean="0"/>
          </a:p>
        </p:txBody>
      </p:sp>
      <p:sp>
        <p:nvSpPr>
          <p:cNvPr id="45059" name="Content Placeholder 2"/>
          <p:cNvSpPr>
            <a:spLocks noGrp="1"/>
          </p:cNvSpPr>
          <p:nvPr>
            <p:ph sz="quarter" idx="1"/>
          </p:nvPr>
        </p:nvSpPr>
        <p:spPr>
          <a:xfrm>
            <a:off x="612775" y="1600200"/>
            <a:ext cx="8153400" cy="4495800"/>
          </a:xfrm>
        </p:spPr>
        <p:txBody>
          <a:bodyPr/>
          <a:lstStyle/>
          <a:p>
            <a:pPr eaLnBrk="1" hangingPunct="1">
              <a:buFont typeface="Wingdings 2" pitchFamily="18" charset="2"/>
              <a:buNone/>
            </a:pPr>
            <a:r>
              <a:rPr lang="en-US" altLang="zh-CN" sz="2200" smtClean="0"/>
              <a:t>Indications of global investors increasing investment in riskier assets for</a:t>
            </a:r>
          </a:p>
          <a:p>
            <a:pPr eaLnBrk="1" hangingPunct="1">
              <a:buFont typeface="Wingdings 2" pitchFamily="18" charset="2"/>
              <a:buNone/>
            </a:pPr>
            <a:r>
              <a:rPr lang="en-US" altLang="zh-CN" sz="2200" smtClean="0"/>
              <a:t>higher return:</a:t>
            </a:r>
            <a:endParaRPr lang="en-CA" altLang="zh-CN" sz="2200" b="1" smtClean="0"/>
          </a:p>
          <a:p>
            <a:pPr lvl="1" eaLnBrk="1" hangingPunct="1">
              <a:buFont typeface="Wingdings" pitchFamily="2" charset="2"/>
              <a:buChar char=""/>
            </a:pPr>
            <a:r>
              <a:rPr lang="en-US" altLang="zh-CN" sz="1800" smtClean="0"/>
              <a:t>The record issuance of high-yield debt securities in </a:t>
            </a:r>
            <a:r>
              <a:rPr lang="en-CA" altLang="zh-CN" sz="1800" smtClean="0"/>
              <a:t>US</a:t>
            </a:r>
            <a:endParaRPr lang="en-US" altLang="zh-CN" sz="1800" smtClean="0"/>
          </a:p>
          <a:p>
            <a:pPr lvl="1" eaLnBrk="1" hangingPunct="1">
              <a:buFont typeface="Wingdings" pitchFamily="2" charset="2"/>
              <a:buChar char=""/>
            </a:pPr>
            <a:r>
              <a:rPr lang="en-US" altLang="zh-CN" sz="1800" smtClean="0"/>
              <a:t>Rebound of capital flows into emerging-market economies</a:t>
            </a:r>
          </a:p>
          <a:p>
            <a:pPr lvl="1" eaLnBrk="1" hangingPunct="1">
              <a:buFont typeface="Wingdings" pitchFamily="2" charset="2"/>
              <a:buChar char=""/>
            </a:pPr>
            <a:r>
              <a:rPr lang="en-CA" altLang="zh-CN" sz="1800" smtClean="0"/>
              <a:t>Increase </a:t>
            </a:r>
            <a:r>
              <a:rPr lang="en-US" altLang="zh-CN" sz="1800" smtClean="0"/>
              <a:t>popularity of commodity exchange-traded funds  </a:t>
            </a:r>
          </a:p>
          <a:p>
            <a:pPr lvl="1" eaLnBrk="1" hangingPunct="1">
              <a:buFont typeface="Wingdings" pitchFamily="2" charset="2"/>
              <a:buChar char=""/>
            </a:pPr>
            <a:endParaRPr lang="en-US" altLang="zh-CN" sz="1800" smtClean="0"/>
          </a:p>
          <a:p>
            <a:pPr lvl="1" eaLnBrk="1" hangingPunct="1">
              <a:buFont typeface="Wingdings 2" pitchFamily="18" charset="2"/>
              <a:buNone/>
            </a:pPr>
            <a:endParaRPr lang="en-US" altLang="zh-CN" sz="1800" smtClean="0"/>
          </a:p>
          <a:p>
            <a:pPr eaLnBrk="1" hangingPunct="1">
              <a:buFont typeface="Arial" pitchFamily="34" charset="0"/>
              <a:buNone/>
            </a:pPr>
            <a:r>
              <a:rPr lang="en-US" altLang="zh-CN" sz="2200" b="1" smtClean="0"/>
              <a:t>As Result: </a:t>
            </a:r>
          </a:p>
          <a:p>
            <a:pPr eaLnBrk="1" hangingPunct="1">
              <a:buFont typeface="Arial" pitchFamily="34" charset="0"/>
              <a:buNone/>
            </a:pPr>
            <a:r>
              <a:rPr lang="en-US" altLang="zh-CN" sz="2200" smtClean="0"/>
              <a:t>Excessive credit creation and increase risk-taking behaviors as investors</a:t>
            </a:r>
          </a:p>
          <a:p>
            <a:pPr eaLnBrk="1" hangingPunct="1">
              <a:buFont typeface="Arial" pitchFamily="34" charset="0"/>
              <a:buNone/>
            </a:pPr>
            <a:r>
              <a:rPr lang="en-US" altLang="zh-CN" sz="2200" smtClean="0"/>
              <a:t>seek higher returns, leading to the underpricing of risk and</a:t>
            </a:r>
          </a:p>
          <a:p>
            <a:pPr eaLnBrk="1" hangingPunct="1">
              <a:buFont typeface="Arial" pitchFamily="34" charset="0"/>
              <a:buNone/>
            </a:pPr>
            <a:r>
              <a:rPr lang="en-US" altLang="zh-CN" sz="2200" smtClean="0"/>
              <a:t>unsustainable increases in asset prices</a:t>
            </a:r>
            <a:endParaRPr lang="zh-CN" altLang="zh-CN" sz="2200" smtClean="0"/>
          </a:p>
          <a:p>
            <a:pPr lvl="1" eaLnBrk="1" hangingPunct="1">
              <a:buFont typeface="Arial" pitchFamily="34" charset="0"/>
              <a:buNone/>
            </a:pPr>
            <a:endParaRPr lang="en-US" altLang="zh-CN" sz="1600" smtClean="0"/>
          </a:p>
          <a:p>
            <a:pPr eaLnBrk="1" hangingPunct="1">
              <a:buFont typeface="Arial" pitchFamily="34" charset="0"/>
              <a:buNone/>
            </a:pPr>
            <a:endParaRPr lang="en-US" altLang="zh-CN" smtClean="0"/>
          </a:p>
          <a:p>
            <a:pPr eaLnBrk="1" hangingPunct="1"/>
            <a:endParaRPr lang="zh-CN" alt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normAutofit fontScale="90000"/>
          </a:bodyPr>
          <a:lstStyle/>
          <a:p>
            <a:pPr algn="ctr" eaLnBrk="1" hangingPunct="1">
              <a:defRPr/>
            </a:pPr>
            <a:r>
              <a:rPr lang="en-US" altLang="zh-CN" sz="4000" smtClean="0"/>
              <a:t>Financial Position of Canadian Household</a:t>
            </a:r>
            <a:endParaRPr lang="zh-CN" altLang="en-US" sz="4000" smtClean="0"/>
          </a:p>
        </p:txBody>
      </p:sp>
      <p:sp>
        <p:nvSpPr>
          <p:cNvPr id="46083" name="Content Placeholder 2"/>
          <p:cNvSpPr>
            <a:spLocks noGrp="1"/>
          </p:cNvSpPr>
          <p:nvPr>
            <p:ph sz="quarter" idx="1"/>
          </p:nvPr>
        </p:nvSpPr>
        <p:spPr>
          <a:xfrm>
            <a:off x="612775" y="1600200"/>
            <a:ext cx="8153400" cy="4495800"/>
          </a:xfrm>
        </p:spPr>
        <p:txBody>
          <a:bodyPr/>
          <a:lstStyle/>
          <a:p>
            <a:pPr eaLnBrk="1" hangingPunct="1"/>
            <a:r>
              <a:rPr lang="en-US" altLang="zh-CN" sz="2200" smtClean="0"/>
              <a:t>The risk is that a shock to economic conditions could be transmitted to the broader financial system through a deterioration in the credit quality of loans to households</a:t>
            </a:r>
          </a:p>
          <a:p>
            <a:pPr eaLnBrk="1" hangingPunct="1"/>
            <a:endParaRPr lang="en-US" altLang="zh-CN" sz="2200" smtClean="0"/>
          </a:p>
          <a:p>
            <a:pPr eaLnBrk="1" hangingPunct="1"/>
            <a:r>
              <a:rPr lang="en-US" altLang="zh-CN" sz="2200" smtClean="0"/>
              <a:t>This would prompt a tightening of credit conditions that could trigger a mutually reinforcing deterioration of real activity and financial stability</a:t>
            </a:r>
            <a:endParaRPr lang="zh-CN" altLang="zh-CN" sz="2200" smtClean="0"/>
          </a:p>
          <a:p>
            <a:pPr eaLnBrk="1" hangingPunct="1"/>
            <a:endParaRPr lang="zh-CN"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12775" y="228600"/>
            <a:ext cx="8153400" cy="990600"/>
          </a:xfrm>
        </p:spPr>
        <p:txBody>
          <a:bodyPr rtlCol="0">
            <a:normAutofit/>
          </a:bodyPr>
          <a:lstStyle/>
          <a:p>
            <a:pPr eaLnBrk="1" fontAlgn="auto" hangingPunct="1">
              <a:spcAft>
                <a:spcPts val="0"/>
              </a:spcAft>
              <a:defRPr/>
            </a:pPr>
            <a:r>
              <a:rPr lang="en-US" sz="4500" dirty="0" smtClean="0">
                <a:latin typeface="+mn-lt"/>
              </a:rPr>
              <a:t>Canadian Banking Industry</a:t>
            </a:r>
          </a:p>
        </p:txBody>
      </p:sp>
      <p:sp>
        <p:nvSpPr>
          <p:cNvPr id="10243" name="Content Placeholder 2"/>
          <p:cNvSpPr>
            <a:spLocks noGrp="1"/>
          </p:cNvSpPr>
          <p:nvPr>
            <p:ph sz="quarter" idx="1"/>
          </p:nvPr>
        </p:nvSpPr>
        <p:spPr>
          <a:xfrm>
            <a:off x="612775" y="1600200"/>
            <a:ext cx="8153400" cy="4495800"/>
          </a:xfrm>
        </p:spPr>
        <p:txBody>
          <a:bodyPr/>
          <a:lstStyle/>
          <a:p>
            <a:pPr eaLnBrk="1" hangingPunct="1"/>
            <a:r>
              <a:rPr lang="en-US" altLang="zh-TW" sz="2200" smtClean="0"/>
              <a:t>22 domestic banks</a:t>
            </a:r>
          </a:p>
          <a:p>
            <a:pPr eaLnBrk="1" hangingPunct="1"/>
            <a:r>
              <a:rPr lang="en-US" altLang="zh-TW" sz="2200" smtClean="0"/>
              <a:t>26 foreign bank subsidiaries</a:t>
            </a:r>
          </a:p>
          <a:p>
            <a:pPr eaLnBrk="1" hangingPunct="1"/>
            <a:r>
              <a:rPr lang="en-US" altLang="zh-TW" sz="2200" smtClean="0"/>
              <a:t>22 full-service foreign bank branches</a:t>
            </a:r>
          </a:p>
          <a:p>
            <a:pPr eaLnBrk="1" hangingPunct="1"/>
            <a:r>
              <a:rPr lang="en-US" altLang="zh-TW" sz="2200" smtClean="0"/>
              <a:t>7 foreign bank lending branches</a:t>
            </a:r>
          </a:p>
          <a:p>
            <a:pPr lvl="1" eaLnBrk="1" hangingPunct="1">
              <a:buClr>
                <a:srgbClr val="953735"/>
              </a:buClr>
            </a:pPr>
            <a:endParaRPr lang="en-CA" altLang="zh-TW"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eaLnBrk="1" hangingPunct="1">
              <a:defRPr/>
            </a:pPr>
            <a:r>
              <a:rPr lang="en-US" altLang="zh-CN" sz="4000" smtClean="0"/>
              <a:t>Current Condition for Canadian Banking Sector</a:t>
            </a:r>
            <a:endParaRPr lang="zh-CN" altLang="en-US" sz="4000" smtClean="0"/>
          </a:p>
        </p:txBody>
      </p:sp>
      <p:sp>
        <p:nvSpPr>
          <p:cNvPr id="47107" name="Content Placeholder 2"/>
          <p:cNvSpPr>
            <a:spLocks noGrp="1"/>
          </p:cNvSpPr>
          <p:nvPr>
            <p:ph sz="quarter" idx="1"/>
          </p:nvPr>
        </p:nvSpPr>
        <p:spPr>
          <a:xfrm>
            <a:off x="612775" y="1600200"/>
            <a:ext cx="8153400" cy="4495800"/>
          </a:xfrm>
        </p:spPr>
        <p:txBody>
          <a:bodyPr/>
          <a:lstStyle/>
          <a:p>
            <a:pPr eaLnBrk="1" hangingPunct="1">
              <a:lnSpc>
                <a:spcPct val="90000"/>
              </a:lnSpc>
            </a:pPr>
            <a:r>
              <a:rPr lang="en-US" altLang="zh-CN" sz="2200" smtClean="0"/>
              <a:t>Capital position strengthened</a:t>
            </a:r>
            <a:endParaRPr lang="zh-CN" altLang="zh-CN" sz="2200" smtClean="0"/>
          </a:p>
          <a:p>
            <a:pPr eaLnBrk="1" hangingPunct="1">
              <a:lnSpc>
                <a:spcPct val="90000"/>
              </a:lnSpc>
            </a:pPr>
            <a:r>
              <a:rPr lang="en-US" altLang="zh-CN" sz="2200" smtClean="0"/>
              <a:t>Profitability remains strong compared to historical standard</a:t>
            </a:r>
            <a:endParaRPr lang="zh-CN" altLang="zh-CN" sz="2200" smtClean="0"/>
          </a:p>
          <a:p>
            <a:pPr eaLnBrk="1" hangingPunct="1">
              <a:lnSpc>
                <a:spcPct val="90000"/>
              </a:lnSpc>
            </a:pPr>
            <a:r>
              <a:rPr lang="en-US" altLang="zh-CN" sz="2200" smtClean="0"/>
              <a:t>Enjoy access to domestic and global capital market for funding</a:t>
            </a:r>
          </a:p>
          <a:p>
            <a:pPr eaLnBrk="1" hangingPunct="1">
              <a:lnSpc>
                <a:spcPct val="90000"/>
              </a:lnSpc>
            </a:pPr>
            <a:endParaRPr lang="en-US" altLang="zh-CN" sz="2400" b="1" smtClean="0"/>
          </a:p>
          <a:p>
            <a:pPr eaLnBrk="1" hangingPunct="1">
              <a:lnSpc>
                <a:spcPct val="90000"/>
              </a:lnSpc>
            </a:pPr>
            <a:r>
              <a:rPr lang="en-US" altLang="zh-CN" sz="2200" b="1" smtClean="0"/>
              <a:t>Profitability and capital adequacy</a:t>
            </a:r>
            <a:endParaRPr lang="zh-CN" altLang="zh-CN" sz="2200" smtClean="0"/>
          </a:p>
          <a:p>
            <a:pPr lvl="1" eaLnBrk="1" hangingPunct="1">
              <a:lnSpc>
                <a:spcPct val="90000"/>
              </a:lnSpc>
              <a:buFont typeface="Wingdings" pitchFamily="2" charset="2"/>
              <a:buChar char="n"/>
            </a:pPr>
            <a:r>
              <a:rPr lang="en-US" altLang="zh-CN" sz="2200" smtClean="0"/>
              <a:t>Average return-on-equity ratio of 13.6 %</a:t>
            </a:r>
          </a:p>
          <a:p>
            <a:pPr lvl="1" eaLnBrk="1" hangingPunct="1">
              <a:lnSpc>
                <a:spcPct val="90000"/>
              </a:lnSpc>
              <a:buFont typeface="Wingdings 2" pitchFamily="18" charset="2"/>
              <a:buNone/>
            </a:pPr>
            <a:endParaRPr lang="zh-CN" altLang="zh-CN" sz="2200" smtClean="0"/>
          </a:p>
          <a:p>
            <a:pPr lvl="1" eaLnBrk="1" hangingPunct="1">
              <a:lnSpc>
                <a:spcPct val="90000"/>
              </a:lnSpc>
              <a:buFont typeface="Wingdings" pitchFamily="2" charset="2"/>
              <a:buChar char="n"/>
            </a:pPr>
            <a:r>
              <a:rPr lang="en-US" altLang="zh-CN" sz="2200" smtClean="0"/>
              <a:t>Total loan loss has receded 1% of loans in second quarter of 2010 and 0.5 % in the third quarter of 2010</a:t>
            </a:r>
            <a:endParaRPr lang="zh-CN" altLang="zh-CN" sz="2200" smtClean="0"/>
          </a:p>
          <a:p>
            <a:pPr eaLnBrk="1" hangingPunct="1">
              <a:lnSpc>
                <a:spcPct val="90000"/>
              </a:lnSpc>
              <a:buFont typeface="Arial" pitchFamily="34" charset="0"/>
              <a:buNone/>
            </a:pPr>
            <a:endParaRPr lang="zh-CN" alt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eaLnBrk="1" hangingPunct="1">
              <a:defRPr/>
            </a:pPr>
            <a:r>
              <a:rPr lang="en-US" altLang="zh-CN" sz="4000" smtClean="0"/>
              <a:t>Current Condition for Canadian Banking Sector</a:t>
            </a:r>
            <a:endParaRPr lang="zh-CN" altLang="en-US" sz="4000" smtClean="0"/>
          </a:p>
        </p:txBody>
      </p:sp>
      <p:pic>
        <p:nvPicPr>
          <p:cNvPr id="48131" name="Content Placeholder 3" descr="CANADIAN BANKS OUTPERFORM US PEERS.png"/>
          <p:cNvPicPr>
            <a:picLocks noGrp="1" noChangeAspect="1"/>
          </p:cNvPicPr>
          <p:nvPr>
            <p:ph sz="quarter" idx="1"/>
          </p:nvPr>
        </p:nvPicPr>
        <p:blipFill>
          <a:blip r:embed="rId2" cstate="print"/>
          <a:srcRect/>
          <a:stretch>
            <a:fillRect/>
          </a:stretch>
        </p:blipFill>
        <p:spPr>
          <a:xfrm>
            <a:off x="1524000" y="1905000"/>
            <a:ext cx="6015038" cy="35687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algn="ctr" eaLnBrk="1" hangingPunct="1">
              <a:defRPr/>
            </a:pPr>
            <a:r>
              <a:rPr lang="en-US" altLang="zh-CN" sz="4000" smtClean="0"/>
              <a:t>Current Condition for Canadian Banking Sector</a:t>
            </a:r>
            <a:endParaRPr lang="zh-CN" altLang="en-US" sz="4000" smtClean="0"/>
          </a:p>
        </p:txBody>
      </p:sp>
      <p:pic>
        <p:nvPicPr>
          <p:cNvPr id="49155" name="Content Placeholder 3" descr="excess capital.png"/>
          <p:cNvPicPr>
            <a:picLocks noGrp="1" noChangeAspect="1"/>
          </p:cNvPicPr>
          <p:nvPr>
            <p:ph sz="quarter" idx="1"/>
          </p:nvPr>
        </p:nvPicPr>
        <p:blipFill>
          <a:blip r:embed="rId3" cstate="print"/>
          <a:srcRect/>
          <a:stretch>
            <a:fillRect/>
          </a:stretch>
        </p:blipFill>
        <p:spPr>
          <a:xfrm>
            <a:off x="1219200" y="1828800"/>
            <a:ext cx="6816725" cy="3656013"/>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4"/>
          <p:cNvSpPr>
            <a:spLocks noGrp="1"/>
          </p:cNvSpPr>
          <p:nvPr>
            <p:ph type="body" idx="1"/>
          </p:nvPr>
        </p:nvSpPr>
        <p:spPr/>
        <p:txBody>
          <a:bodyPr/>
          <a:lstStyle/>
          <a:p>
            <a:pPr eaLnBrk="1" hangingPunct="1"/>
            <a:r>
              <a:rPr lang="en-US" altLang="zh-TW" smtClean="0">
                <a:solidFill>
                  <a:schemeClr val="accent1"/>
                </a:solidFill>
              </a:rPr>
              <a:t>Royal bank of canada</a:t>
            </a:r>
          </a:p>
        </p:txBody>
      </p:sp>
      <p:sp>
        <p:nvSpPr>
          <p:cNvPr id="50179" name="Title 3"/>
          <p:cNvSpPr>
            <a:spLocks noGrp="1"/>
          </p:cNvSpPr>
          <p:nvPr>
            <p:ph type="title"/>
          </p:nvPr>
        </p:nvSpPr>
        <p:spPr/>
        <p:txBody>
          <a:bodyPr/>
          <a:lstStyle/>
          <a:p>
            <a:pPr eaLnBrk="1" hangingPunct="1"/>
            <a:r>
              <a:rPr lang="en-US" altLang="zh-TW" smtClean="0">
                <a:ea typeface="PMingLiU" pitchFamily="18" charset="-120"/>
              </a:rPr>
              <a:t>Risk Management Structure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12775" y="228600"/>
            <a:ext cx="8153400" cy="990600"/>
          </a:xfrm>
        </p:spPr>
        <p:txBody>
          <a:bodyPr/>
          <a:lstStyle/>
          <a:p>
            <a:pPr eaLnBrk="1" hangingPunct="1"/>
            <a:r>
              <a:rPr lang="en-US" altLang="zh-TW" sz="4500" smtClean="0"/>
              <a:t>Risk Appetite</a:t>
            </a:r>
          </a:p>
        </p:txBody>
      </p:sp>
      <p:sp>
        <p:nvSpPr>
          <p:cNvPr id="51203" name="Content Placeholder 2"/>
          <p:cNvSpPr>
            <a:spLocks noGrp="1"/>
          </p:cNvSpPr>
          <p:nvPr>
            <p:ph sz="quarter" idx="1"/>
          </p:nvPr>
        </p:nvSpPr>
        <p:spPr>
          <a:xfrm>
            <a:off x="612775" y="1600200"/>
            <a:ext cx="8153400" cy="4495800"/>
          </a:xfrm>
        </p:spPr>
        <p:txBody>
          <a:bodyPr/>
          <a:lstStyle/>
          <a:p>
            <a:pPr marL="0" indent="0" eaLnBrk="1" hangingPunct="1">
              <a:buFont typeface="Arial" pitchFamily="34" charset="0"/>
              <a:buNone/>
            </a:pPr>
            <a:r>
              <a:rPr lang="en-US" altLang="zh-TW" sz="2200" smtClean="0"/>
              <a:t>Risk Appetite is the amount and type of risk RBC are willing to accept in pursuit of their business objectives</a:t>
            </a:r>
          </a:p>
          <a:p>
            <a:pPr marL="0" indent="0" eaLnBrk="1" hangingPunct="1">
              <a:buFont typeface="Arial" pitchFamily="34" charset="0"/>
              <a:buNone/>
            </a:pPr>
            <a:endParaRPr lang="en-US" altLang="zh-TW" smtClean="0"/>
          </a:p>
        </p:txBody>
      </p:sp>
      <p:pic>
        <p:nvPicPr>
          <p:cNvPr id="51204" name="Picture 3" descr="Risk A.png"/>
          <p:cNvPicPr>
            <a:picLocks noChangeAspect="1"/>
          </p:cNvPicPr>
          <p:nvPr/>
        </p:nvPicPr>
        <p:blipFill>
          <a:blip r:embed="rId2" cstate="print"/>
          <a:srcRect/>
          <a:stretch>
            <a:fillRect/>
          </a:stretch>
        </p:blipFill>
        <p:spPr bwMode="auto">
          <a:xfrm>
            <a:off x="2209800" y="2743200"/>
            <a:ext cx="4781550" cy="2760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12775" y="228600"/>
            <a:ext cx="8153400" cy="990600"/>
          </a:xfrm>
        </p:spPr>
        <p:txBody>
          <a:bodyPr/>
          <a:lstStyle/>
          <a:p>
            <a:pPr eaLnBrk="1" hangingPunct="1"/>
            <a:r>
              <a:rPr lang="en-US" altLang="zh-TW" sz="4500" smtClean="0"/>
              <a:t>Risk Appetite</a:t>
            </a:r>
          </a:p>
        </p:txBody>
      </p:sp>
      <p:sp>
        <p:nvSpPr>
          <p:cNvPr id="52227" name="Content Placeholder 2"/>
          <p:cNvSpPr>
            <a:spLocks noGrp="1"/>
          </p:cNvSpPr>
          <p:nvPr>
            <p:ph sz="quarter" idx="1"/>
          </p:nvPr>
        </p:nvSpPr>
        <p:spPr>
          <a:xfrm>
            <a:off x="612775" y="1600200"/>
            <a:ext cx="8153400" cy="4495800"/>
          </a:xfrm>
        </p:spPr>
        <p:txBody>
          <a:bodyPr/>
          <a:lstStyle/>
          <a:p>
            <a:pPr marL="0" indent="0" eaLnBrk="1" hangingPunct="1">
              <a:lnSpc>
                <a:spcPct val="80000"/>
              </a:lnSpc>
              <a:spcBef>
                <a:spcPts val="575"/>
              </a:spcBef>
              <a:buFont typeface="Arial" pitchFamily="34" charset="0"/>
              <a:buNone/>
            </a:pPr>
            <a:r>
              <a:rPr lang="en-US" altLang="zh-TW" sz="2000" smtClean="0"/>
              <a:t>The Risk Appetite Framework provides a structured approach to:</a:t>
            </a:r>
          </a:p>
          <a:p>
            <a:pPr marL="0" indent="0" eaLnBrk="1" hangingPunct="1">
              <a:lnSpc>
                <a:spcPct val="80000"/>
              </a:lnSpc>
              <a:spcBef>
                <a:spcPts val="575"/>
              </a:spcBef>
              <a:buFont typeface="Arial" pitchFamily="34" charset="0"/>
              <a:buNone/>
            </a:pPr>
            <a:endParaRPr lang="en-US" altLang="zh-TW" sz="2000" smtClean="0"/>
          </a:p>
          <a:p>
            <a:pPr marL="0" indent="0" eaLnBrk="1" hangingPunct="1">
              <a:lnSpc>
                <a:spcPct val="80000"/>
              </a:lnSpc>
              <a:spcBef>
                <a:spcPts val="575"/>
              </a:spcBef>
              <a:buFont typeface="Wingdings 2" pitchFamily="18" charset="2"/>
              <a:buChar char=""/>
            </a:pPr>
            <a:r>
              <a:rPr lang="en-US" altLang="zh-TW" sz="2000" smtClean="0"/>
              <a:t>Define Risk Capacity by identifying regulatory constraints that restrict their ability to accept risk</a:t>
            </a:r>
          </a:p>
          <a:p>
            <a:pPr marL="0" indent="0" eaLnBrk="1" hangingPunct="1">
              <a:lnSpc>
                <a:spcPct val="80000"/>
              </a:lnSpc>
              <a:spcBef>
                <a:spcPts val="575"/>
              </a:spcBef>
              <a:buFont typeface="Wingdings 2" pitchFamily="18" charset="2"/>
              <a:buChar char=""/>
            </a:pPr>
            <a:endParaRPr lang="en-US" altLang="zh-TW" sz="2000" smtClean="0"/>
          </a:p>
          <a:p>
            <a:pPr marL="0" indent="0" eaLnBrk="1" hangingPunct="1">
              <a:lnSpc>
                <a:spcPct val="80000"/>
              </a:lnSpc>
              <a:spcBef>
                <a:spcPts val="575"/>
              </a:spcBef>
              <a:buFont typeface="Wingdings 2" pitchFamily="18" charset="2"/>
              <a:buChar char=""/>
            </a:pPr>
            <a:r>
              <a:rPr lang="en-US" altLang="zh-TW" sz="2000" smtClean="0"/>
              <a:t>Establish and regularly confirm their Risk Appetite, defined by Self-Imposed Constraints and Drivers in which they have chosen to limit or otherwise influence the amount of risk undertaken</a:t>
            </a:r>
          </a:p>
          <a:p>
            <a:pPr marL="0" indent="0" eaLnBrk="1" hangingPunct="1">
              <a:lnSpc>
                <a:spcPct val="80000"/>
              </a:lnSpc>
              <a:spcBef>
                <a:spcPts val="575"/>
              </a:spcBef>
              <a:buFont typeface="Wingdings 2" pitchFamily="18" charset="2"/>
              <a:buChar char=""/>
            </a:pPr>
            <a:endParaRPr lang="en-US" altLang="zh-TW" sz="2000" smtClean="0"/>
          </a:p>
          <a:p>
            <a:pPr marL="0" indent="0" eaLnBrk="1" hangingPunct="1">
              <a:lnSpc>
                <a:spcPct val="80000"/>
              </a:lnSpc>
              <a:spcBef>
                <a:spcPts val="575"/>
              </a:spcBef>
              <a:buFont typeface="Wingdings 2" pitchFamily="18" charset="2"/>
              <a:buChar char=""/>
            </a:pPr>
            <a:r>
              <a:rPr lang="en-US" altLang="zh-TW" sz="2000" smtClean="0"/>
              <a:t>Translate  Risk Appetite into Risk Limits and Tolerances that guide businesses in risk taking activities</a:t>
            </a:r>
          </a:p>
          <a:p>
            <a:pPr marL="0" indent="0" eaLnBrk="1" hangingPunct="1">
              <a:lnSpc>
                <a:spcPct val="80000"/>
              </a:lnSpc>
              <a:spcBef>
                <a:spcPts val="575"/>
              </a:spcBef>
              <a:buFont typeface="Wingdings 2" pitchFamily="18" charset="2"/>
              <a:buChar char=""/>
            </a:pPr>
            <a:endParaRPr lang="en-US" altLang="zh-TW" sz="2000" smtClean="0"/>
          </a:p>
          <a:p>
            <a:pPr marL="0" indent="0" eaLnBrk="1" hangingPunct="1">
              <a:lnSpc>
                <a:spcPct val="80000"/>
              </a:lnSpc>
              <a:spcBef>
                <a:spcPts val="575"/>
              </a:spcBef>
              <a:buFont typeface="Wingdings 2" pitchFamily="18" charset="2"/>
              <a:buChar char=""/>
            </a:pPr>
            <a:r>
              <a:rPr lang="en-US" altLang="zh-TW" sz="2000" smtClean="0"/>
              <a:t>Regularly measure and evaluate Risk Profile against Risk Limits and Tolerances ensuring appropriate action is taken in advance of Risk Profile surpassing Risk Appetite</a:t>
            </a:r>
          </a:p>
          <a:p>
            <a:pPr marL="0" indent="0" eaLnBrk="1" hangingPunct="1">
              <a:lnSpc>
                <a:spcPct val="80000"/>
              </a:lnSpc>
              <a:spcBef>
                <a:spcPts val="575"/>
              </a:spcBef>
              <a:buFont typeface="Arial" pitchFamily="34" charset="0"/>
              <a:buNone/>
            </a:pPr>
            <a:endParaRPr lang="en-US" altLang="zh-TW" sz="20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pPr eaLnBrk="1" hangingPunct="1"/>
            <a:r>
              <a:rPr lang="en-US" altLang="zh-TW" sz="4500" smtClean="0"/>
              <a:t>Risk Management Principles</a:t>
            </a:r>
          </a:p>
        </p:txBody>
      </p:sp>
      <p:sp>
        <p:nvSpPr>
          <p:cNvPr id="53251" name="Content Placeholder 2"/>
          <p:cNvSpPr>
            <a:spLocks noGrp="1"/>
          </p:cNvSpPr>
          <p:nvPr>
            <p:ph sz="quarter" idx="1"/>
          </p:nvPr>
        </p:nvSpPr>
        <p:spPr>
          <a:xfrm>
            <a:off x="612775" y="1600200"/>
            <a:ext cx="8153400" cy="4495800"/>
          </a:xfrm>
        </p:spPr>
        <p:txBody>
          <a:bodyPr/>
          <a:lstStyle/>
          <a:p>
            <a:pPr marL="0" indent="0" eaLnBrk="1" hangingPunct="1">
              <a:lnSpc>
                <a:spcPct val="80000"/>
              </a:lnSpc>
            </a:pPr>
            <a:r>
              <a:rPr lang="en-US" altLang="zh-TW" sz="2200" smtClean="0"/>
              <a:t>The following principles guide the management of risk:</a:t>
            </a:r>
          </a:p>
          <a:p>
            <a:pPr marL="0" indent="0" eaLnBrk="1" hangingPunct="1">
              <a:lnSpc>
                <a:spcPct val="80000"/>
              </a:lnSpc>
            </a:pPr>
            <a:endParaRPr lang="en-US" altLang="zh-TW" sz="2200" smtClean="0"/>
          </a:p>
          <a:p>
            <a:pPr marL="0" indent="0" eaLnBrk="1" hangingPunct="1">
              <a:lnSpc>
                <a:spcPct val="80000"/>
              </a:lnSpc>
            </a:pPr>
            <a:endParaRPr lang="en-US" altLang="zh-TW" sz="2200" smtClean="0"/>
          </a:p>
          <a:p>
            <a:pPr marL="0" indent="0" eaLnBrk="1" hangingPunct="1">
              <a:lnSpc>
                <a:spcPct val="80000"/>
              </a:lnSpc>
              <a:buFont typeface="Arial" pitchFamily="34" charset="0"/>
              <a:buNone/>
            </a:pPr>
            <a:endParaRPr lang="en-US" altLang="zh-TW" sz="3000" smtClean="0"/>
          </a:p>
        </p:txBody>
      </p:sp>
      <p:graphicFrame>
        <p:nvGraphicFramePr>
          <p:cNvPr id="10" name="資料庫圖表 9"/>
          <p:cNvGraphicFramePr/>
          <p:nvPr/>
        </p:nvGraphicFramePr>
        <p:xfrm>
          <a:off x="-533400" y="2209800"/>
          <a:ext cx="10058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12775" y="228600"/>
            <a:ext cx="8153400" cy="990600"/>
          </a:xfrm>
        </p:spPr>
        <p:txBody>
          <a:bodyPr/>
          <a:lstStyle/>
          <a:p>
            <a:pPr eaLnBrk="1" hangingPunct="1"/>
            <a:r>
              <a:rPr lang="en-US" altLang="zh-CN" smtClean="0">
                <a:cs typeface="幼圆" pitchFamily="49" charset="-122"/>
              </a:rPr>
              <a:t>Risk Governance</a:t>
            </a:r>
            <a:endParaRPr lang="zh-CN" altLang="en-US" smtClean="0">
              <a:cs typeface="幼圆" pitchFamily="49" charset="-122"/>
            </a:endParaRPr>
          </a:p>
        </p:txBody>
      </p:sp>
      <p:pic>
        <p:nvPicPr>
          <p:cNvPr id="54275" name="Content Placeholder 3" descr="Risk governance.png"/>
          <p:cNvPicPr>
            <a:picLocks noGrp="1" noChangeAspect="1"/>
          </p:cNvPicPr>
          <p:nvPr>
            <p:ph sz="quarter" idx="1"/>
          </p:nvPr>
        </p:nvPicPr>
        <p:blipFill>
          <a:blip r:embed="rId3" cstate="print"/>
          <a:srcRect/>
          <a:stretch>
            <a:fillRect/>
          </a:stretch>
        </p:blipFill>
        <p:spPr>
          <a:xfrm>
            <a:off x="1981200" y="1676400"/>
            <a:ext cx="5048250" cy="398145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pPr eaLnBrk="1" hangingPunct="1"/>
            <a:r>
              <a:rPr lang="en-US" altLang="zh-CN" sz="4500" smtClean="0">
                <a:cs typeface="幼圆" pitchFamily="49" charset="-122"/>
              </a:rPr>
              <a:t>Risk Measurement</a:t>
            </a:r>
            <a:endParaRPr lang="zh-CN" altLang="en-US" sz="4500" smtClean="0">
              <a:cs typeface="幼圆" pitchFamily="49" charset="-122"/>
            </a:endParaRPr>
          </a:p>
        </p:txBody>
      </p:sp>
      <p:sp>
        <p:nvSpPr>
          <p:cNvPr id="55299" name="Content Placeholder 2"/>
          <p:cNvSpPr>
            <a:spLocks noGrp="1"/>
          </p:cNvSpPr>
          <p:nvPr>
            <p:ph sz="quarter" idx="1"/>
          </p:nvPr>
        </p:nvSpPr>
        <p:spPr>
          <a:xfrm>
            <a:off x="612775" y="1600200"/>
            <a:ext cx="8153400" cy="4495800"/>
          </a:xfrm>
        </p:spPr>
        <p:txBody>
          <a:bodyPr/>
          <a:lstStyle/>
          <a:p>
            <a:pPr eaLnBrk="1" hangingPunct="1"/>
            <a:r>
              <a:rPr lang="en-US" altLang="zh-CN" sz="2200" b="1" smtClean="0"/>
              <a:t>Expected loss: </a:t>
            </a:r>
            <a:r>
              <a:rPr lang="en-US" altLang="zh-CN" sz="2200" smtClean="0"/>
              <a:t>represents losses that are statistically expected to occur in the normal course of business in a given period of time</a:t>
            </a:r>
          </a:p>
          <a:p>
            <a:pPr eaLnBrk="1" hangingPunct="1">
              <a:buFont typeface="Wingdings" pitchFamily="2" charset="2"/>
              <a:buNone/>
            </a:pPr>
            <a:endParaRPr lang="en-US" altLang="zh-CN" sz="2200" smtClean="0"/>
          </a:p>
          <a:p>
            <a:pPr eaLnBrk="1" hangingPunct="1"/>
            <a:r>
              <a:rPr lang="en-US" altLang="zh-CN" sz="2200" b="1" smtClean="0"/>
              <a:t>Unexpected loss and economic capital: </a:t>
            </a:r>
            <a:r>
              <a:rPr lang="en-US" altLang="zh-CN" sz="2200" smtClean="0"/>
              <a:t>a statistical estimate of the amount by which actual losses can exceed expected loss over a specified time horizon, measured at a specified level of confidence; hold economic capital to offset these unexpected losses</a:t>
            </a:r>
          </a:p>
          <a:p>
            <a:pPr eaLnBrk="1" hangingPunct="1"/>
            <a:endParaRPr lang="en-US" altLang="zh-CN" sz="2200" b="1" smtClean="0"/>
          </a:p>
          <a:p>
            <a:pPr eaLnBrk="1" hangingPunct="1"/>
            <a:r>
              <a:rPr lang="en-US" altLang="zh-CN" sz="2200" b="1" smtClean="0"/>
              <a:t>Model validation: </a:t>
            </a:r>
            <a:r>
              <a:rPr lang="en-US" altLang="zh-CN" sz="2200" smtClean="0"/>
              <a:t>to ensure that all underlying model risk factors are identified and  successfully mitigated</a:t>
            </a:r>
          </a:p>
          <a:p>
            <a:pPr eaLnBrk="1" hangingPunct="1">
              <a:buFont typeface="Arial" pitchFamily="34" charset="0"/>
              <a:buNone/>
            </a:pPr>
            <a:endParaRPr lang="en-US" altLang="zh-CN"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990600"/>
          </a:xfrm>
        </p:spPr>
        <p:txBody>
          <a:bodyPr/>
          <a:lstStyle/>
          <a:p>
            <a:pPr eaLnBrk="1" hangingPunct="1"/>
            <a:r>
              <a:rPr lang="en-US" altLang="zh-CN" sz="4500" smtClean="0">
                <a:cs typeface="幼圆" pitchFamily="49" charset="-122"/>
              </a:rPr>
              <a:t>Risk Measurement</a:t>
            </a:r>
            <a:endParaRPr lang="zh-CN" altLang="en-US" sz="4500" smtClean="0">
              <a:cs typeface="幼圆" pitchFamily="49" charset="-122"/>
            </a:endParaRPr>
          </a:p>
        </p:txBody>
      </p:sp>
      <p:sp>
        <p:nvSpPr>
          <p:cNvPr id="56323" name="Content Placeholder 2"/>
          <p:cNvSpPr>
            <a:spLocks noGrp="1"/>
          </p:cNvSpPr>
          <p:nvPr>
            <p:ph sz="quarter" idx="1"/>
          </p:nvPr>
        </p:nvSpPr>
        <p:spPr>
          <a:xfrm>
            <a:off x="612775" y="1600200"/>
            <a:ext cx="8153400" cy="4495800"/>
          </a:xfrm>
        </p:spPr>
        <p:txBody>
          <a:bodyPr/>
          <a:lstStyle/>
          <a:p>
            <a:pPr eaLnBrk="1" hangingPunct="1"/>
            <a:r>
              <a:rPr lang="en-US" altLang="zh-CN" sz="2200" b="1" smtClean="0"/>
              <a:t>Sensitivity analysis and stress testing: </a:t>
            </a:r>
            <a:r>
              <a:rPr lang="en-US" altLang="zh-CN" sz="2200" smtClean="0"/>
              <a:t>to ensure that risks RBC takes remain within the risk appetite and  level of capital remains adequate</a:t>
            </a:r>
          </a:p>
          <a:p>
            <a:pPr lvl="2" eaLnBrk="1" hangingPunct="1">
              <a:buFont typeface="Wingdings" pitchFamily="2" charset="2"/>
              <a:buChar char="n"/>
            </a:pPr>
            <a:r>
              <a:rPr lang="en-US" altLang="zh-CN" sz="2200" u="sng" smtClean="0"/>
              <a:t>Sensitivity analysis </a:t>
            </a:r>
            <a:r>
              <a:rPr lang="en-US" altLang="zh-CN" sz="2200" smtClean="0"/>
              <a:t>involves varying a single factor (e.g., a model input or specific assumption) to assess the impact on various risk measures</a:t>
            </a:r>
          </a:p>
          <a:p>
            <a:pPr lvl="2" eaLnBrk="1" hangingPunct="1">
              <a:buFont typeface="Wingdings" pitchFamily="2" charset="2"/>
              <a:buChar char="n"/>
            </a:pPr>
            <a:r>
              <a:rPr lang="en-US" altLang="zh-CN" sz="2200" u="sng" smtClean="0"/>
              <a:t>Stress testing</a:t>
            </a:r>
            <a:r>
              <a:rPr lang="en-US" altLang="zh-CN" sz="2200" smtClean="0"/>
              <a:t> generally involves consideration of the simultaneous movements in a number of risk factors; It plays an important role in supporting overall capital management and adequacy assessment processes</a:t>
            </a:r>
          </a:p>
          <a:p>
            <a:pPr eaLnBrk="1" hangingPunct="1">
              <a:buFont typeface="Arial" pitchFamily="34" charset="0"/>
              <a:buNone/>
            </a:pPr>
            <a:endParaRPr lang="en-US" altLang="zh-CN" sz="22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pPr eaLnBrk="1" hangingPunct="1"/>
            <a:r>
              <a:rPr lang="en-CA" altLang="zh-TW" smtClean="0"/>
              <a:t>Schedule</a:t>
            </a:r>
            <a:endParaRPr lang="en-US" altLang="zh-TW" smtClean="0"/>
          </a:p>
        </p:txBody>
      </p:sp>
      <p:sp>
        <p:nvSpPr>
          <p:cNvPr id="11267" name="Content Placeholder 2"/>
          <p:cNvSpPr>
            <a:spLocks noGrp="1"/>
          </p:cNvSpPr>
          <p:nvPr>
            <p:ph sz="quarter" idx="1"/>
          </p:nvPr>
        </p:nvSpPr>
        <p:spPr>
          <a:xfrm>
            <a:off x="612775" y="1600200"/>
            <a:ext cx="8153400" cy="4495800"/>
          </a:xfrm>
        </p:spPr>
        <p:txBody>
          <a:bodyPr/>
          <a:lstStyle/>
          <a:p>
            <a:pPr eaLnBrk="1" hangingPunct="1"/>
            <a:r>
              <a:rPr lang="en-US" altLang="zh-TW" sz="2200" smtClean="0"/>
              <a:t>Schedule I banks allowed to accept deposits that are not a subsidiary of a foreign bank. </a:t>
            </a:r>
          </a:p>
          <a:p>
            <a:pPr eaLnBrk="1" hangingPunct="1"/>
            <a:endParaRPr lang="en-US" altLang="zh-TW" sz="2200" smtClean="0"/>
          </a:p>
          <a:p>
            <a:pPr eaLnBrk="1" hangingPunct="1"/>
            <a:r>
              <a:rPr lang="en-US" altLang="zh-TW" sz="2200" smtClean="0"/>
              <a:t>Schedule II banks are a subsidiary of a foreign bank allowed to accept deposits in Canada. </a:t>
            </a:r>
          </a:p>
          <a:p>
            <a:pPr eaLnBrk="1" hangingPunct="1"/>
            <a:endParaRPr lang="en-US" altLang="zh-TW" sz="2200" smtClean="0"/>
          </a:p>
          <a:p>
            <a:pPr eaLnBrk="1" hangingPunct="1"/>
            <a:r>
              <a:rPr lang="en-US" altLang="zh-TW" sz="2200" smtClean="0"/>
              <a:t>Schedule III banks are foreign banks which can do banking business in Canada.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12775" y="228600"/>
            <a:ext cx="8153400" cy="990600"/>
          </a:xfrm>
        </p:spPr>
        <p:txBody>
          <a:bodyPr/>
          <a:lstStyle/>
          <a:p>
            <a:pPr eaLnBrk="1" hangingPunct="1"/>
            <a:r>
              <a:rPr lang="en-US" altLang="zh-CN" sz="4500" smtClean="0">
                <a:cs typeface="幼圆" pitchFamily="49" charset="-122"/>
              </a:rPr>
              <a:t>Risk Control</a:t>
            </a:r>
            <a:endParaRPr lang="zh-CN" altLang="en-US" sz="4500" smtClean="0">
              <a:cs typeface="幼圆" pitchFamily="49" charset="-122"/>
            </a:endParaRPr>
          </a:p>
        </p:txBody>
      </p:sp>
      <p:sp>
        <p:nvSpPr>
          <p:cNvPr id="57347" name="Content Placeholder 2"/>
          <p:cNvSpPr>
            <a:spLocks noGrp="1"/>
          </p:cNvSpPr>
          <p:nvPr>
            <p:ph sz="quarter" idx="1"/>
          </p:nvPr>
        </p:nvSpPr>
        <p:spPr>
          <a:xfrm>
            <a:off x="612775" y="1600200"/>
            <a:ext cx="8153400" cy="4495800"/>
          </a:xfrm>
        </p:spPr>
        <p:txBody>
          <a:bodyPr/>
          <a:lstStyle/>
          <a:p>
            <a:pPr eaLnBrk="1" hangingPunct="1">
              <a:buFont typeface="Arial" pitchFamily="34" charset="0"/>
              <a:buNone/>
            </a:pPr>
            <a:r>
              <a:rPr lang="en-US" altLang="zh-CN" sz="2200" smtClean="0"/>
              <a:t>Risk management frameworks and policies are organized into</a:t>
            </a:r>
          </a:p>
          <a:p>
            <a:pPr eaLnBrk="1" hangingPunct="1">
              <a:buFont typeface="Arial" pitchFamily="34" charset="0"/>
              <a:buNone/>
            </a:pPr>
            <a:r>
              <a:rPr lang="en-US" altLang="zh-CN" sz="2200" smtClean="0"/>
              <a:t>the following five levels:</a:t>
            </a:r>
          </a:p>
          <a:p>
            <a:pPr eaLnBrk="1" hangingPunct="1"/>
            <a:r>
              <a:rPr lang="en-US" altLang="zh-CN" sz="2200" b="1" smtClean="0"/>
              <a:t>Level 1: Enterprise Risk Management Framework </a:t>
            </a:r>
            <a:r>
              <a:rPr lang="en-US" altLang="zh-CN" sz="2200" smtClean="0"/>
              <a:t>provides an overview of the enterprise-wide program for identifying, measuring, controlling and reporting on the significant risks </a:t>
            </a:r>
          </a:p>
          <a:p>
            <a:pPr eaLnBrk="1" hangingPunct="1"/>
            <a:r>
              <a:rPr lang="en-US" altLang="zh-CN" sz="2200" b="1" smtClean="0"/>
              <a:t>Level 2: Risk-Specific Frameworks </a:t>
            </a:r>
            <a:r>
              <a:rPr lang="en-US" altLang="zh-CN" sz="2200" smtClean="0"/>
              <a:t>elaborate on each specific risk</a:t>
            </a:r>
            <a:r>
              <a:rPr lang="en-US" altLang="zh-CN" sz="2200" b="1" smtClean="0"/>
              <a:t> </a:t>
            </a:r>
            <a:r>
              <a:rPr lang="en-US" altLang="zh-CN" sz="2200" smtClean="0"/>
              <a:t>type and the mechanisms for identifying, measuring, monitoring and reporting of risks, key policies and responsibilities</a:t>
            </a:r>
          </a:p>
          <a:p>
            <a:pPr eaLnBrk="1" hangingPunct="1"/>
            <a:r>
              <a:rPr lang="en-US" altLang="zh-CN" sz="2200" b="1" smtClean="0"/>
              <a:t>Level 3: Enterprise Risk Policies articulate minimum requirements </a:t>
            </a:r>
            <a:r>
              <a:rPr lang="en-US" altLang="zh-CN" sz="2200" smtClean="0"/>
              <a:t>within which businesses and employees must operate</a:t>
            </a:r>
          </a:p>
          <a:p>
            <a:pPr eaLnBrk="1" hangingPunct="1"/>
            <a:endParaRPr lang="zh-CN" altLang="en-US" sz="22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612775" y="228600"/>
            <a:ext cx="8153400" cy="990600"/>
          </a:xfrm>
        </p:spPr>
        <p:txBody>
          <a:bodyPr/>
          <a:lstStyle/>
          <a:p>
            <a:pPr eaLnBrk="1" hangingPunct="1"/>
            <a:r>
              <a:rPr lang="en-US" altLang="zh-CN" sz="4500" smtClean="0">
                <a:cs typeface="幼圆" pitchFamily="49" charset="-122"/>
              </a:rPr>
              <a:t>Risk Control</a:t>
            </a:r>
            <a:endParaRPr lang="zh-CN" altLang="en-US" sz="4500" smtClean="0">
              <a:cs typeface="幼圆" pitchFamily="49" charset="-122"/>
            </a:endParaRPr>
          </a:p>
        </p:txBody>
      </p:sp>
      <p:sp>
        <p:nvSpPr>
          <p:cNvPr id="58371" name="Content Placeholder 2"/>
          <p:cNvSpPr>
            <a:spLocks noGrp="1"/>
          </p:cNvSpPr>
          <p:nvPr>
            <p:ph sz="quarter" idx="1"/>
          </p:nvPr>
        </p:nvSpPr>
        <p:spPr>
          <a:xfrm>
            <a:off x="612775" y="1600200"/>
            <a:ext cx="8153400" cy="4495800"/>
          </a:xfrm>
        </p:spPr>
        <p:txBody>
          <a:bodyPr/>
          <a:lstStyle/>
          <a:p>
            <a:pPr eaLnBrk="1" hangingPunct="1"/>
            <a:r>
              <a:rPr lang="en-US" altLang="zh-CN" sz="2200" b="1" smtClean="0"/>
              <a:t>Level 4: “Multi-risk” Enterprise Risk Policies govern activities </a:t>
            </a:r>
            <a:r>
              <a:rPr lang="en-US" altLang="zh-CN" sz="2200" smtClean="0"/>
              <a:t>such as product risk review and approval, stress testing, risk limits, risk approval authorities and model risk  management</a:t>
            </a:r>
          </a:p>
          <a:p>
            <a:pPr eaLnBrk="1" hangingPunct="1">
              <a:buFont typeface="Wingdings" pitchFamily="2" charset="2"/>
              <a:buNone/>
            </a:pPr>
            <a:endParaRPr lang="en-US" altLang="zh-CN" sz="2200" smtClean="0"/>
          </a:p>
          <a:p>
            <a:pPr eaLnBrk="1" hangingPunct="1"/>
            <a:r>
              <a:rPr lang="en-US" altLang="zh-CN" sz="2200" b="1" smtClean="0"/>
              <a:t>Level 5: Business Segments and Corporate Support Specific Policies &amp; Procedures are established to manage the risks that are unique to </a:t>
            </a:r>
            <a:r>
              <a:rPr lang="en-US" altLang="zh-CN" sz="2200" smtClean="0"/>
              <a:t>their operations</a:t>
            </a:r>
            <a:endParaRPr lang="zh-CN" altLang="en-US" sz="22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Placeholder 4"/>
          <p:cNvSpPr>
            <a:spLocks noGrp="1"/>
          </p:cNvSpPr>
          <p:nvPr>
            <p:ph type="body" idx="1"/>
          </p:nvPr>
        </p:nvSpPr>
        <p:spPr/>
        <p:txBody>
          <a:bodyPr/>
          <a:lstStyle/>
          <a:p>
            <a:pPr eaLnBrk="1" hangingPunct="1"/>
            <a:r>
              <a:rPr lang="en-CA" altLang="zh-TW" smtClean="0">
                <a:solidFill>
                  <a:schemeClr val="accent1"/>
                </a:solidFill>
              </a:rPr>
              <a:t>ROYAL BANK OF CANADA</a:t>
            </a:r>
            <a:endParaRPr lang="en-US" altLang="zh-TW" smtClean="0">
              <a:solidFill>
                <a:schemeClr val="accent1"/>
              </a:solidFill>
            </a:endParaRPr>
          </a:p>
        </p:txBody>
      </p:sp>
      <p:sp>
        <p:nvSpPr>
          <p:cNvPr id="59395" name="Title 3"/>
          <p:cNvSpPr>
            <a:spLocks noGrp="1"/>
          </p:cNvSpPr>
          <p:nvPr>
            <p:ph type="title"/>
          </p:nvPr>
        </p:nvSpPr>
        <p:spPr/>
        <p:txBody>
          <a:bodyPr/>
          <a:lstStyle/>
          <a:p>
            <a:pPr eaLnBrk="1" hangingPunct="1"/>
            <a:r>
              <a:rPr lang="en-CA" altLang="zh-CN" smtClean="0">
                <a:cs typeface="幼圆" pitchFamily="49" charset="-122"/>
              </a:rPr>
              <a:t>Analysis of Financial Statements</a:t>
            </a:r>
            <a:endParaRPr lang="en-US" altLang="zh-CN" smtClean="0">
              <a:cs typeface="幼圆" pitchFamily="49"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914400" y="274638"/>
            <a:ext cx="7772400" cy="792162"/>
          </a:xfrm>
        </p:spPr>
        <p:txBody>
          <a:bodyPr/>
          <a:lstStyle/>
          <a:p>
            <a:pPr eaLnBrk="1" hangingPunct="1"/>
            <a:r>
              <a:rPr lang="en-CA" altLang="zh-TW" smtClean="0"/>
              <a:t>Consolidated Balance Sheets</a:t>
            </a:r>
            <a:endParaRPr lang="en-US" altLang="zh-TW" smtClean="0"/>
          </a:p>
        </p:txBody>
      </p:sp>
      <p:sp>
        <p:nvSpPr>
          <p:cNvPr id="60419" name="Content Placeholder 2"/>
          <p:cNvSpPr>
            <a:spLocks noGrp="1"/>
          </p:cNvSpPr>
          <p:nvPr>
            <p:ph sz="quarter" idx="1"/>
          </p:nvPr>
        </p:nvSpPr>
        <p:spPr>
          <a:xfrm>
            <a:off x="612775" y="1600200"/>
            <a:ext cx="8153400" cy="4495800"/>
          </a:xfrm>
        </p:spPr>
        <p:txBody>
          <a:bodyPr/>
          <a:lstStyle/>
          <a:p>
            <a:pPr eaLnBrk="1" hangingPunct="1"/>
            <a:endParaRPr lang="en-US" altLang="zh-TW" smtClean="0"/>
          </a:p>
        </p:txBody>
      </p:sp>
      <p:pic>
        <p:nvPicPr>
          <p:cNvPr id="60420" name="Picture 2"/>
          <p:cNvPicPr>
            <a:picLocks noChangeAspect="1" noChangeArrowheads="1"/>
          </p:cNvPicPr>
          <p:nvPr/>
        </p:nvPicPr>
        <p:blipFill>
          <a:blip r:embed="rId3" cstate="print"/>
          <a:srcRect/>
          <a:stretch>
            <a:fillRect/>
          </a:stretch>
        </p:blipFill>
        <p:spPr bwMode="auto">
          <a:xfrm>
            <a:off x="904875" y="1638300"/>
            <a:ext cx="7629525" cy="4610100"/>
          </a:xfrm>
          <a:prstGeom prst="rect">
            <a:avLst/>
          </a:prstGeom>
          <a:noFill/>
          <a:ln w="9525">
            <a:noFill/>
            <a:miter lim="800000"/>
            <a:headEnd/>
            <a:tailEnd/>
          </a:ln>
        </p:spPr>
      </p:pic>
      <p:cxnSp>
        <p:nvCxnSpPr>
          <p:cNvPr id="7" name="直線接點 6"/>
          <p:cNvCxnSpPr/>
          <p:nvPr/>
        </p:nvCxnSpPr>
        <p:spPr>
          <a:xfrm>
            <a:off x="976313" y="5257800"/>
            <a:ext cx="10810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7031038" y="5257800"/>
            <a:ext cx="16557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12775" y="228600"/>
            <a:ext cx="8153400" cy="990600"/>
          </a:xfrm>
        </p:spPr>
        <p:txBody>
          <a:bodyPr/>
          <a:lstStyle/>
          <a:p>
            <a:pPr eaLnBrk="1" hangingPunct="1"/>
            <a:r>
              <a:rPr lang="en-CA" altLang="zh-TW" smtClean="0"/>
              <a:t>Consolidated Balance Sheets</a:t>
            </a:r>
            <a:endParaRPr lang="en-US" altLang="zh-TW" smtClean="0"/>
          </a:p>
        </p:txBody>
      </p:sp>
      <p:sp>
        <p:nvSpPr>
          <p:cNvPr id="61443" name="Content Placeholder 2"/>
          <p:cNvSpPr>
            <a:spLocks noGrp="1"/>
          </p:cNvSpPr>
          <p:nvPr>
            <p:ph sz="quarter" idx="1"/>
          </p:nvPr>
        </p:nvSpPr>
        <p:spPr>
          <a:xfrm>
            <a:off x="612775" y="1600200"/>
            <a:ext cx="8153400" cy="4495800"/>
          </a:xfrm>
        </p:spPr>
        <p:txBody>
          <a:bodyPr/>
          <a:lstStyle/>
          <a:p>
            <a:pPr eaLnBrk="1" hangingPunct="1"/>
            <a:endParaRPr lang="en-US" altLang="zh-TW" smtClean="0"/>
          </a:p>
        </p:txBody>
      </p:sp>
      <p:pic>
        <p:nvPicPr>
          <p:cNvPr id="61444" name="Picture 2"/>
          <p:cNvPicPr>
            <a:picLocks noChangeAspect="1" noChangeArrowheads="1"/>
          </p:cNvPicPr>
          <p:nvPr/>
        </p:nvPicPr>
        <p:blipFill>
          <a:blip r:embed="rId3" cstate="print"/>
          <a:srcRect r="81"/>
          <a:stretch>
            <a:fillRect/>
          </a:stretch>
        </p:blipFill>
        <p:spPr bwMode="auto">
          <a:xfrm>
            <a:off x="838200" y="1828800"/>
            <a:ext cx="7632700" cy="4552950"/>
          </a:xfrm>
          <a:prstGeom prst="rect">
            <a:avLst/>
          </a:prstGeom>
          <a:noFill/>
          <a:ln w="9525">
            <a:noFill/>
            <a:miter lim="800000"/>
            <a:headEnd/>
            <a:tailEnd/>
          </a:ln>
        </p:spPr>
      </p:pic>
      <p:pic>
        <p:nvPicPr>
          <p:cNvPr id="61445" name="Picture 4"/>
          <p:cNvPicPr>
            <a:picLocks noChangeAspect="1" noChangeArrowheads="1"/>
          </p:cNvPicPr>
          <p:nvPr/>
        </p:nvPicPr>
        <p:blipFill>
          <a:blip r:embed="rId4" cstate="print"/>
          <a:srcRect/>
          <a:stretch>
            <a:fillRect/>
          </a:stretch>
        </p:blipFill>
        <p:spPr bwMode="auto">
          <a:xfrm>
            <a:off x="828675" y="1390650"/>
            <a:ext cx="7629525" cy="514350"/>
          </a:xfrm>
          <a:prstGeom prst="rect">
            <a:avLst/>
          </a:prstGeom>
          <a:noFill/>
          <a:ln w="9525">
            <a:noFill/>
            <a:miter lim="800000"/>
            <a:headEnd/>
            <a:tailEnd/>
          </a:ln>
        </p:spPr>
      </p:pic>
      <p:cxnSp>
        <p:nvCxnSpPr>
          <p:cNvPr id="6" name="直線接點 5"/>
          <p:cNvCxnSpPr/>
          <p:nvPr/>
        </p:nvCxnSpPr>
        <p:spPr>
          <a:xfrm>
            <a:off x="914400" y="3657600"/>
            <a:ext cx="1081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7086600" y="3657600"/>
            <a:ext cx="16557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914400" y="0"/>
            <a:ext cx="7772400" cy="838200"/>
          </a:xfrm>
        </p:spPr>
        <p:txBody>
          <a:bodyPr/>
          <a:lstStyle/>
          <a:p>
            <a:pPr eaLnBrk="1" hangingPunct="1"/>
            <a:r>
              <a:rPr lang="en-CA" altLang="zh-TW" smtClean="0"/>
              <a:t>Consolidated Income Statements</a:t>
            </a:r>
            <a:endParaRPr lang="en-US" altLang="zh-TW" smtClean="0"/>
          </a:p>
        </p:txBody>
      </p:sp>
      <p:sp>
        <p:nvSpPr>
          <p:cNvPr id="62467" name="Content Placeholder 2"/>
          <p:cNvSpPr>
            <a:spLocks noGrp="1"/>
          </p:cNvSpPr>
          <p:nvPr>
            <p:ph sz="quarter" idx="1"/>
          </p:nvPr>
        </p:nvSpPr>
        <p:spPr>
          <a:xfrm>
            <a:off x="612775" y="1600200"/>
            <a:ext cx="8153400" cy="4495800"/>
          </a:xfrm>
        </p:spPr>
        <p:txBody>
          <a:bodyPr/>
          <a:lstStyle/>
          <a:p>
            <a:pPr eaLnBrk="1" hangingPunct="1"/>
            <a:endParaRPr lang="en-US" altLang="zh-TW" smtClean="0"/>
          </a:p>
        </p:txBody>
      </p:sp>
      <p:pic>
        <p:nvPicPr>
          <p:cNvPr id="62468" name="Picture 2"/>
          <p:cNvPicPr>
            <a:picLocks noChangeAspect="1" noChangeArrowheads="1"/>
          </p:cNvPicPr>
          <p:nvPr/>
        </p:nvPicPr>
        <p:blipFill>
          <a:blip r:embed="rId2" cstate="print"/>
          <a:srcRect/>
          <a:stretch>
            <a:fillRect/>
          </a:stretch>
        </p:blipFill>
        <p:spPr bwMode="auto">
          <a:xfrm>
            <a:off x="914400" y="1524000"/>
            <a:ext cx="7620000" cy="5105400"/>
          </a:xfrm>
          <a:prstGeom prst="rect">
            <a:avLst/>
          </a:prstGeom>
          <a:noFill/>
          <a:ln w="9525">
            <a:noFill/>
            <a:miter lim="800000"/>
            <a:headEnd/>
            <a:tailEnd/>
          </a:ln>
        </p:spPr>
      </p:pic>
      <p:cxnSp>
        <p:nvCxnSpPr>
          <p:cNvPr id="5" name="直線接點 4"/>
          <p:cNvCxnSpPr/>
          <p:nvPr/>
        </p:nvCxnSpPr>
        <p:spPr>
          <a:xfrm>
            <a:off x="914400" y="4343400"/>
            <a:ext cx="11525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1066800" y="4648200"/>
            <a:ext cx="8651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6400800" y="4648200"/>
            <a:ext cx="2232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066800" y="5486400"/>
            <a:ext cx="2376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400800" y="5486400"/>
            <a:ext cx="2232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914400" y="274638"/>
            <a:ext cx="7772400" cy="792162"/>
          </a:xfrm>
        </p:spPr>
        <p:txBody>
          <a:bodyPr/>
          <a:lstStyle/>
          <a:p>
            <a:pPr eaLnBrk="1" hangingPunct="1"/>
            <a:r>
              <a:rPr lang="en-CA" altLang="zh-TW" smtClean="0"/>
              <a:t>Consolidated Income Statements</a:t>
            </a:r>
            <a:endParaRPr lang="en-US" altLang="zh-TW" smtClean="0"/>
          </a:p>
        </p:txBody>
      </p:sp>
      <p:sp>
        <p:nvSpPr>
          <p:cNvPr id="63491" name="Content Placeholder 2"/>
          <p:cNvSpPr>
            <a:spLocks noGrp="1"/>
          </p:cNvSpPr>
          <p:nvPr>
            <p:ph sz="quarter" idx="1"/>
          </p:nvPr>
        </p:nvSpPr>
        <p:spPr>
          <a:xfrm>
            <a:off x="612775" y="1600200"/>
            <a:ext cx="8153400" cy="4495800"/>
          </a:xfrm>
        </p:spPr>
        <p:txBody>
          <a:bodyPr/>
          <a:lstStyle/>
          <a:p>
            <a:pPr eaLnBrk="1" hangingPunct="1"/>
            <a:endParaRPr lang="en-US" altLang="zh-TW" smtClean="0"/>
          </a:p>
        </p:txBody>
      </p:sp>
      <p:pic>
        <p:nvPicPr>
          <p:cNvPr id="63492" name="Picture 2"/>
          <p:cNvPicPr>
            <a:picLocks noChangeAspect="1" noChangeArrowheads="1"/>
          </p:cNvPicPr>
          <p:nvPr/>
        </p:nvPicPr>
        <p:blipFill>
          <a:blip r:embed="rId2" cstate="print"/>
          <a:srcRect b="90128"/>
          <a:stretch>
            <a:fillRect/>
          </a:stretch>
        </p:blipFill>
        <p:spPr bwMode="auto">
          <a:xfrm>
            <a:off x="228600" y="1219200"/>
            <a:ext cx="8534400" cy="563563"/>
          </a:xfrm>
          <a:prstGeom prst="rect">
            <a:avLst/>
          </a:prstGeom>
          <a:noFill/>
          <a:ln w="9525">
            <a:noFill/>
            <a:miter lim="800000"/>
            <a:headEnd/>
            <a:tailEnd/>
          </a:ln>
        </p:spPr>
      </p:pic>
      <p:pic>
        <p:nvPicPr>
          <p:cNvPr id="63493" name="Picture 5"/>
          <p:cNvPicPr>
            <a:picLocks noChangeAspect="1" noChangeArrowheads="1"/>
          </p:cNvPicPr>
          <p:nvPr/>
        </p:nvPicPr>
        <p:blipFill>
          <a:blip r:embed="rId3" cstate="print"/>
          <a:srcRect/>
          <a:stretch>
            <a:fillRect/>
          </a:stretch>
        </p:blipFill>
        <p:spPr bwMode="auto">
          <a:xfrm>
            <a:off x="228600" y="1738313"/>
            <a:ext cx="8534400" cy="5119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2775" y="228600"/>
            <a:ext cx="8153400" cy="990600"/>
          </a:xfrm>
        </p:spPr>
        <p:txBody>
          <a:bodyPr>
            <a:normAutofit fontScale="90000"/>
          </a:bodyPr>
          <a:lstStyle/>
          <a:p>
            <a:pPr algn="ctr" eaLnBrk="1" hangingPunct="1">
              <a:defRPr/>
            </a:pPr>
            <a:r>
              <a:rPr lang="en-US" altLang="zh-TW" sz="4000" smtClean="0"/>
              <a:t>Consolidated Statements of Comprehensive income</a:t>
            </a:r>
            <a:endParaRPr lang="zh-TW" altLang="en-US" sz="4000" smtClean="0"/>
          </a:p>
        </p:txBody>
      </p:sp>
      <p:sp>
        <p:nvSpPr>
          <p:cNvPr id="64515" name="內容版面配置區 2"/>
          <p:cNvSpPr>
            <a:spLocks noGrp="1"/>
          </p:cNvSpPr>
          <p:nvPr>
            <p:ph sz="quarter" idx="1"/>
          </p:nvPr>
        </p:nvSpPr>
        <p:spPr>
          <a:xfrm>
            <a:off x="612775" y="1600200"/>
            <a:ext cx="8153400" cy="4495800"/>
          </a:xfrm>
        </p:spPr>
        <p:txBody>
          <a:bodyPr/>
          <a:lstStyle/>
          <a:p>
            <a:pPr eaLnBrk="1" hangingPunct="1">
              <a:buFont typeface="Arial" pitchFamily="34" charset="0"/>
              <a:buNone/>
            </a:pPr>
            <a:endParaRPr lang="zh-TW" altLang="en-US" smtClean="0"/>
          </a:p>
        </p:txBody>
      </p:sp>
      <p:pic>
        <p:nvPicPr>
          <p:cNvPr id="64516" name="Picture 2"/>
          <p:cNvPicPr>
            <a:picLocks noChangeAspect="1" noChangeArrowheads="1"/>
          </p:cNvPicPr>
          <p:nvPr/>
        </p:nvPicPr>
        <p:blipFill>
          <a:blip r:embed="rId2" cstate="print"/>
          <a:srcRect l="9128" t="12422" r="14497" b="30199"/>
          <a:stretch>
            <a:fillRect/>
          </a:stretch>
        </p:blipFill>
        <p:spPr bwMode="auto">
          <a:xfrm>
            <a:off x="762000" y="1568450"/>
            <a:ext cx="8013700" cy="3384550"/>
          </a:xfrm>
          <a:prstGeom prst="rect">
            <a:avLst/>
          </a:prstGeom>
          <a:noFill/>
          <a:ln w="9525">
            <a:noFill/>
            <a:miter lim="800000"/>
            <a:headEnd/>
            <a:tailEnd/>
          </a:ln>
        </p:spPr>
      </p:pic>
      <p:cxnSp>
        <p:nvCxnSpPr>
          <p:cNvPr id="5" name="直線接點 4"/>
          <p:cNvCxnSpPr/>
          <p:nvPr/>
        </p:nvCxnSpPr>
        <p:spPr>
          <a:xfrm>
            <a:off x="990600" y="3810000"/>
            <a:ext cx="3168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4427538" y="3962400"/>
            <a:ext cx="4248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187450" y="3962400"/>
            <a:ext cx="504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042988" y="4114800"/>
            <a:ext cx="31686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143000" y="4267200"/>
            <a:ext cx="504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4427538" y="4267200"/>
            <a:ext cx="4248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533400" y="-228600"/>
            <a:ext cx="8229600" cy="1143000"/>
          </a:xfrm>
        </p:spPr>
        <p:txBody>
          <a:bodyPr/>
          <a:lstStyle/>
          <a:p>
            <a:pPr algn="ctr" eaLnBrk="1" hangingPunct="1"/>
            <a:r>
              <a:rPr lang="en-CA" altLang="zh-TW" smtClean="0"/>
              <a:t>Consolidated CF Statements</a:t>
            </a:r>
            <a:endParaRPr lang="en-US" altLang="zh-TW" smtClean="0"/>
          </a:p>
        </p:txBody>
      </p:sp>
      <p:pic>
        <p:nvPicPr>
          <p:cNvPr id="65539" name="Picture 2"/>
          <p:cNvPicPr>
            <a:picLocks noChangeAspect="1" noChangeArrowheads="1"/>
          </p:cNvPicPr>
          <p:nvPr/>
        </p:nvPicPr>
        <p:blipFill>
          <a:blip r:embed="rId2" cstate="print"/>
          <a:srcRect/>
          <a:stretch>
            <a:fillRect/>
          </a:stretch>
        </p:blipFill>
        <p:spPr bwMode="auto">
          <a:xfrm>
            <a:off x="914400" y="1524000"/>
            <a:ext cx="7610475" cy="5419725"/>
          </a:xfrm>
          <a:prstGeom prst="rect">
            <a:avLst/>
          </a:prstGeom>
          <a:noFill/>
          <a:ln w="9525">
            <a:noFill/>
            <a:miter lim="800000"/>
            <a:headEnd/>
            <a:tailEnd/>
          </a:ln>
        </p:spPr>
      </p:pic>
      <p:cxnSp>
        <p:nvCxnSpPr>
          <p:cNvPr id="4" name="直線接點 3"/>
          <p:cNvCxnSpPr/>
          <p:nvPr/>
        </p:nvCxnSpPr>
        <p:spPr>
          <a:xfrm>
            <a:off x="1295400" y="4419600"/>
            <a:ext cx="1081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p:nvCxnSpPr>
        <p:spPr>
          <a:xfrm>
            <a:off x="1295400" y="4572000"/>
            <a:ext cx="1081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V="1">
            <a:off x="6324600" y="4572000"/>
            <a:ext cx="2447925" cy="79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6324600" y="4419600"/>
            <a:ext cx="2447925" cy="9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0"/>
            <a:ext cx="8229600" cy="1143000"/>
          </a:xfrm>
        </p:spPr>
        <p:txBody>
          <a:bodyPr/>
          <a:lstStyle/>
          <a:p>
            <a:pPr algn="ctr" eaLnBrk="1" hangingPunct="1"/>
            <a:r>
              <a:rPr lang="en-CA" altLang="zh-TW" smtClean="0"/>
              <a:t>Consolidated CF Statements</a:t>
            </a:r>
            <a:endParaRPr lang="en-US" altLang="zh-TW" smtClean="0"/>
          </a:p>
        </p:txBody>
      </p:sp>
      <p:pic>
        <p:nvPicPr>
          <p:cNvPr id="66563" name="Picture 2"/>
          <p:cNvPicPr>
            <a:picLocks noChangeAspect="1" noChangeArrowheads="1"/>
          </p:cNvPicPr>
          <p:nvPr/>
        </p:nvPicPr>
        <p:blipFill>
          <a:blip r:embed="rId2" cstate="print"/>
          <a:srcRect b="89371"/>
          <a:stretch>
            <a:fillRect/>
          </a:stretch>
        </p:blipFill>
        <p:spPr bwMode="auto">
          <a:xfrm>
            <a:off x="1065213" y="1557338"/>
            <a:ext cx="7610475" cy="576262"/>
          </a:xfrm>
          <a:prstGeom prst="rect">
            <a:avLst/>
          </a:prstGeom>
          <a:noFill/>
          <a:ln w="9525">
            <a:noFill/>
            <a:miter lim="800000"/>
            <a:headEnd/>
            <a:tailEnd/>
          </a:ln>
        </p:spPr>
      </p:pic>
      <p:pic>
        <p:nvPicPr>
          <p:cNvPr id="66564" name="Picture 2"/>
          <p:cNvPicPr>
            <a:picLocks noChangeAspect="1" noChangeArrowheads="1"/>
          </p:cNvPicPr>
          <p:nvPr/>
        </p:nvPicPr>
        <p:blipFill>
          <a:blip r:embed="rId3" cstate="print"/>
          <a:srcRect/>
          <a:stretch>
            <a:fillRect/>
          </a:stretch>
        </p:blipFill>
        <p:spPr bwMode="auto">
          <a:xfrm>
            <a:off x="1042988" y="2009775"/>
            <a:ext cx="7629525" cy="446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eaLnBrk="1" hangingPunct="1"/>
            <a:r>
              <a:rPr lang="en-CA" altLang="zh-TW" sz="4500" smtClean="0"/>
              <a:t>Big Five Canadian banks</a:t>
            </a:r>
            <a:endParaRPr lang="en-US" altLang="zh-TW" sz="4500" smtClean="0"/>
          </a:p>
        </p:txBody>
      </p:sp>
      <p:sp>
        <p:nvSpPr>
          <p:cNvPr id="12291" name="Content Placeholder 2"/>
          <p:cNvSpPr>
            <a:spLocks noGrp="1"/>
          </p:cNvSpPr>
          <p:nvPr>
            <p:ph sz="quarter" idx="1"/>
          </p:nvPr>
        </p:nvSpPr>
        <p:spPr>
          <a:xfrm>
            <a:off x="612775" y="1600200"/>
            <a:ext cx="8153400" cy="4495800"/>
          </a:xfrm>
        </p:spPr>
        <p:txBody>
          <a:bodyPr/>
          <a:lstStyle/>
          <a:p>
            <a:pPr eaLnBrk="1" hangingPunct="1"/>
            <a:r>
              <a:rPr lang="en-US" altLang="zh-TW" sz="2200" smtClean="0"/>
              <a:t>RBC- Royal Bank of Canada</a:t>
            </a:r>
          </a:p>
          <a:p>
            <a:pPr eaLnBrk="1" hangingPunct="1"/>
            <a:r>
              <a:rPr lang="en-US" altLang="zh-TW" sz="2200" smtClean="0"/>
              <a:t>TD- Toronto Dominion Bank Financial Group</a:t>
            </a:r>
          </a:p>
          <a:p>
            <a:pPr eaLnBrk="1" hangingPunct="1"/>
            <a:r>
              <a:rPr lang="en-US" altLang="zh-TW" sz="2200" smtClean="0"/>
              <a:t>Scotiabank</a:t>
            </a:r>
          </a:p>
          <a:p>
            <a:pPr eaLnBrk="1" hangingPunct="1"/>
            <a:r>
              <a:rPr lang="en-US" altLang="zh-TW" sz="2200" smtClean="0"/>
              <a:t>CIBC- Canadian Imperial Bank of Commerce</a:t>
            </a:r>
          </a:p>
          <a:p>
            <a:pPr eaLnBrk="1" hangingPunct="1"/>
            <a:r>
              <a:rPr lang="en-US" altLang="zh-TW" sz="2200" smtClean="0"/>
              <a:t>Bank of Montreal</a:t>
            </a:r>
          </a:p>
          <a:p>
            <a:pPr eaLnBrk="1" hangingPunct="1"/>
            <a:r>
              <a:rPr lang="en-US" altLang="zh-TW" sz="2200" smtClean="0"/>
              <a:t>RBC is Canada’s largest bank</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Placeholder 4"/>
          <p:cNvSpPr>
            <a:spLocks noGrp="1"/>
          </p:cNvSpPr>
          <p:nvPr>
            <p:ph type="body" idx="1"/>
          </p:nvPr>
        </p:nvSpPr>
        <p:spPr/>
        <p:txBody>
          <a:bodyPr/>
          <a:lstStyle/>
          <a:p>
            <a:pPr eaLnBrk="1" hangingPunct="1"/>
            <a:r>
              <a:rPr lang="en-CA" altLang="zh-TW" smtClean="0">
                <a:solidFill>
                  <a:schemeClr val="accent1"/>
                </a:solidFill>
              </a:rPr>
              <a:t>ROYAL BANK OF CANADA</a:t>
            </a:r>
            <a:endParaRPr lang="en-US" altLang="zh-TW" smtClean="0">
              <a:solidFill>
                <a:schemeClr val="accent1"/>
              </a:solidFill>
            </a:endParaRPr>
          </a:p>
        </p:txBody>
      </p:sp>
      <p:sp>
        <p:nvSpPr>
          <p:cNvPr id="67587" name="Title 3"/>
          <p:cNvSpPr>
            <a:spLocks noGrp="1"/>
          </p:cNvSpPr>
          <p:nvPr>
            <p:ph type="title"/>
          </p:nvPr>
        </p:nvSpPr>
        <p:spPr/>
        <p:txBody>
          <a:bodyPr/>
          <a:lstStyle/>
          <a:p>
            <a:pPr eaLnBrk="1" hangingPunct="1"/>
            <a:r>
              <a:rPr lang="en-CA" altLang="zh-CN" smtClean="0">
                <a:cs typeface="幼圆" pitchFamily="49" charset="-122"/>
              </a:rPr>
              <a:t>Major Risks of RBC</a:t>
            </a:r>
            <a:endParaRPr lang="en-US" altLang="zh-CN" smtClean="0">
              <a:cs typeface="幼圆" pitchFamily="49"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6"/>
          <p:cNvSpPr>
            <a:spLocks noGrp="1"/>
          </p:cNvSpPr>
          <p:nvPr>
            <p:ph type="title"/>
          </p:nvPr>
        </p:nvSpPr>
        <p:spPr>
          <a:xfrm>
            <a:off x="914400" y="274638"/>
            <a:ext cx="7772400" cy="944562"/>
          </a:xfrm>
        </p:spPr>
        <p:txBody>
          <a:bodyPr/>
          <a:lstStyle/>
          <a:p>
            <a:pPr algn="ctr" eaLnBrk="1" hangingPunct="1"/>
            <a:r>
              <a:rPr lang="en-CA" altLang="zh-CN" sz="4500" smtClean="0">
                <a:cs typeface="幼圆" pitchFamily="49" charset="-122"/>
              </a:rPr>
              <a:t>Credit Risk</a:t>
            </a:r>
            <a:endParaRPr lang="zh-CN" altLang="en-US" sz="4500" smtClean="0">
              <a:cs typeface="幼圆" pitchFamily="49" charset="-122"/>
            </a:endParaRPr>
          </a:p>
        </p:txBody>
      </p:sp>
      <p:sp>
        <p:nvSpPr>
          <p:cNvPr id="68611" name="内容占位符 7"/>
          <p:cNvSpPr>
            <a:spLocks noGrp="1"/>
          </p:cNvSpPr>
          <p:nvPr>
            <p:ph sz="quarter" idx="1"/>
          </p:nvPr>
        </p:nvSpPr>
        <p:spPr>
          <a:xfrm>
            <a:off x="612775" y="1600200"/>
            <a:ext cx="8153400" cy="4495800"/>
          </a:xfrm>
        </p:spPr>
        <p:txBody>
          <a:bodyPr/>
          <a:lstStyle/>
          <a:p>
            <a:pPr eaLnBrk="1" hangingPunct="1"/>
            <a:r>
              <a:rPr lang="en-US" altLang="zh-CN" sz="2200" smtClean="0"/>
              <a:t>Credit risk is the risk of loss associated with an obligor’s inability or unwillingness to fulfill its contractual obligations. </a:t>
            </a:r>
          </a:p>
          <a:p>
            <a:pPr eaLnBrk="1" hangingPunct="1"/>
            <a:r>
              <a:rPr lang="en-US" altLang="zh-CN" sz="2200" smtClean="0"/>
              <a:t>Credit risk may arise from the risk of default</a:t>
            </a:r>
            <a:endParaRPr lang="zh-CN" altLang="en-US" sz="2200" smtClean="0"/>
          </a:p>
        </p:txBody>
      </p:sp>
      <p:graphicFrame>
        <p:nvGraphicFramePr>
          <p:cNvPr id="4" name="資料庫圖表 3"/>
          <p:cNvGraphicFramePr/>
          <p:nvPr/>
        </p:nvGraphicFramePr>
        <p:xfrm>
          <a:off x="762000" y="2819400"/>
          <a:ext cx="6858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p:nvPr>
        </p:nvSpPr>
        <p:spPr>
          <a:xfrm>
            <a:off x="914400" y="274638"/>
            <a:ext cx="7772400" cy="944562"/>
          </a:xfrm>
        </p:spPr>
        <p:txBody>
          <a:bodyPr/>
          <a:lstStyle/>
          <a:p>
            <a:pPr algn="ctr" eaLnBrk="1" hangingPunct="1"/>
            <a:r>
              <a:rPr lang="en-CA" altLang="zh-CN" sz="4500" smtClean="0">
                <a:cs typeface="幼圆" pitchFamily="49" charset="-122"/>
              </a:rPr>
              <a:t>Key Parameters for Credit Risk</a:t>
            </a:r>
            <a:endParaRPr lang="zh-CN" altLang="en-US" sz="4500" smtClean="0">
              <a:cs typeface="幼圆" pitchFamily="49" charset="-122"/>
            </a:endParaRPr>
          </a:p>
        </p:txBody>
      </p:sp>
      <p:sp>
        <p:nvSpPr>
          <p:cNvPr id="69635" name="内容占位符 2"/>
          <p:cNvSpPr>
            <a:spLocks noGrp="1"/>
          </p:cNvSpPr>
          <p:nvPr>
            <p:ph sz="quarter" idx="1"/>
          </p:nvPr>
        </p:nvSpPr>
        <p:spPr>
          <a:xfrm>
            <a:off x="612775" y="1600200"/>
            <a:ext cx="8153400" cy="4495800"/>
          </a:xfrm>
        </p:spPr>
        <p:txBody>
          <a:bodyPr/>
          <a:lstStyle/>
          <a:p>
            <a:pPr eaLnBrk="1" hangingPunct="1"/>
            <a:r>
              <a:rPr lang="en-US" altLang="zh-CN" sz="2200" smtClean="0"/>
              <a:t>Probability of default (PD)</a:t>
            </a:r>
          </a:p>
          <a:p>
            <a:pPr lvl="1" eaLnBrk="1" hangingPunct="1"/>
            <a:r>
              <a:rPr lang="en-US" altLang="zh-CN" sz="1800" smtClean="0"/>
              <a:t>An estimated percentage that represents the likelihood of default within a one-year period of an obligor for a specific rating grade or for a particular pool of exposures</a:t>
            </a:r>
          </a:p>
          <a:p>
            <a:pPr lvl="1" eaLnBrk="1" hangingPunct="1"/>
            <a:endParaRPr lang="en-US" altLang="zh-CN" sz="1800" smtClean="0"/>
          </a:p>
          <a:p>
            <a:pPr eaLnBrk="1" hangingPunct="1"/>
            <a:r>
              <a:rPr lang="en-US" altLang="zh-CN" sz="2200" smtClean="0"/>
              <a:t>Exposure at default (EAD)</a:t>
            </a:r>
          </a:p>
          <a:p>
            <a:pPr lvl="1" eaLnBrk="1" hangingPunct="1"/>
            <a:r>
              <a:rPr lang="en-US" altLang="zh-CN" sz="1800" smtClean="0"/>
              <a:t>An amount expected to be owed by an obligor at the time of default</a:t>
            </a:r>
          </a:p>
          <a:p>
            <a:pPr lvl="1" eaLnBrk="1" hangingPunct="1"/>
            <a:endParaRPr lang="en-US" altLang="zh-CN" sz="1800" smtClean="0"/>
          </a:p>
          <a:p>
            <a:pPr eaLnBrk="1" hangingPunct="1"/>
            <a:r>
              <a:rPr lang="en-US" altLang="zh-CN" sz="2200" smtClean="0"/>
              <a:t>Loss given default (LGD)</a:t>
            </a:r>
          </a:p>
          <a:p>
            <a:pPr lvl="1" eaLnBrk="1" hangingPunct="1"/>
            <a:r>
              <a:rPr lang="en-US" altLang="zh-CN" sz="1800" smtClean="0"/>
              <a:t>An estimated percentage of EAD that is not expected to be </a:t>
            </a:r>
            <a:r>
              <a:rPr lang="en-CA" altLang="zh-CN" sz="1800" smtClean="0"/>
              <a:t>recovered during the collections and </a:t>
            </a:r>
            <a:r>
              <a:rPr lang="en-US" altLang="zh-CN" sz="1800" smtClean="0"/>
              <a:t>recoveries process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p:nvPr>
        </p:nvSpPr>
        <p:spPr>
          <a:xfrm>
            <a:off x="457200" y="274638"/>
            <a:ext cx="8229600" cy="850900"/>
          </a:xfrm>
        </p:spPr>
        <p:txBody>
          <a:bodyPr/>
          <a:lstStyle/>
          <a:p>
            <a:pPr algn="ctr" eaLnBrk="1" hangingPunct="1"/>
            <a:r>
              <a:rPr lang="en-CA" altLang="zh-CN" sz="4500" smtClean="0">
                <a:cs typeface="幼圆" pitchFamily="49" charset="-122"/>
              </a:rPr>
              <a:t>Wholesale Credit Portfolio</a:t>
            </a:r>
            <a:endParaRPr lang="zh-CN" altLang="en-US" sz="4500" smtClean="0">
              <a:cs typeface="幼圆" pitchFamily="49" charset="-122"/>
            </a:endParaRPr>
          </a:p>
        </p:txBody>
      </p:sp>
      <p:sp>
        <p:nvSpPr>
          <p:cNvPr id="70659" name="内容占位符 2"/>
          <p:cNvSpPr>
            <a:spLocks noGrp="1"/>
          </p:cNvSpPr>
          <p:nvPr>
            <p:ph sz="quarter" idx="1"/>
          </p:nvPr>
        </p:nvSpPr>
        <p:spPr>
          <a:xfrm>
            <a:off x="520700" y="1493838"/>
            <a:ext cx="8229600" cy="4525962"/>
          </a:xfrm>
        </p:spPr>
        <p:txBody>
          <a:bodyPr/>
          <a:lstStyle/>
          <a:p>
            <a:pPr eaLnBrk="1" hangingPunct="1"/>
            <a:r>
              <a:rPr lang="en-US" altLang="zh-CN" sz="2200" smtClean="0"/>
              <a:t>The wholesale credit risk rating system is designed to measure the credit risk inherent in wholesale lending activities along two </a:t>
            </a:r>
            <a:r>
              <a:rPr lang="en-CA" altLang="zh-CN" sz="2200" smtClean="0"/>
              <a:t>dimensions.</a:t>
            </a:r>
          </a:p>
          <a:p>
            <a:pPr lvl="1" eaLnBrk="1" hangingPunct="1"/>
            <a:r>
              <a:rPr lang="en-CA" altLang="zh-CN" sz="1800" smtClean="0"/>
              <a:t>Assign a borrower risk rating (BRR)</a:t>
            </a:r>
          </a:p>
          <a:p>
            <a:pPr lvl="1" eaLnBrk="1" hangingPunct="1"/>
            <a:r>
              <a:rPr lang="en-US" altLang="zh-CN" sz="1800" smtClean="0"/>
              <a:t>Each credit facility is assigned an LGD rate</a:t>
            </a:r>
            <a:endParaRPr lang="en-CA" altLang="zh-CN" sz="1800" smtClean="0"/>
          </a:p>
          <a:p>
            <a:pPr lvl="1" eaLnBrk="1" hangingPunct="1"/>
            <a:r>
              <a:rPr lang="en-US" altLang="zh-CN" sz="1800" smtClean="0"/>
              <a:t>EAD is estimated based on the current exposure</a:t>
            </a:r>
          </a:p>
          <a:p>
            <a:pPr eaLnBrk="1" hangingPunct="1"/>
            <a:endParaRPr lang="zh-CN" altLang="en-US" smtClean="0"/>
          </a:p>
        </p:txBody>
      </p:sp>
      <p:pic>
        <p:nvPicPr>
          <p:cNvPr id="70660" name="内容占位符 3" descr="1.jpg"/>
          <p:cNvPicPr>
            <a:picLocks noChangeAspect="1"/>
          </p:cNvPicPr>
          <p:nvPr/>
        </p:nvPicPr>
        <p:blipFill>
          <a:blip r:embed="rId3" cstate="print"/>
          <a:srcRect/>
          <a:stretch>
            <a:fillRect/>
          </a:stretch>
        </p:blipFill>
        <p:spPr bwMode="auto">
          <a:xfrm>
            <a:off x="1447800" y="3643313"/>
            <a:ext cx="5219700" cy="214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p:nvPr>
        </p:nvSpPr>
        <p:spPr>
          <a:xfrm>
            <a:off x="612775" y="228600"/>
            <a:ext cx="8153400" cy="990600"/>
          </a:xfrm>
        </p:spPr>
        <p:txBody>
          <a:bodyPr/>
          <a:lstStyle/>
          <a:p>
            <a:pPr algn="ctr" eaLnBrk="1" hangingPunct="1"/>
            <a:r>
              <a:rPr lang="en-CA" altLang="zh-CN" sz="4500" smtClean="0">
                <a:cs typeface="幼圆" pitchFamily="49" charset="-122"/>
              </a:rPr>
              <a:t>Retail Credit Portfolio</a:t>
            </a:r>
            <a:endParaRPr lang="zh-CN" altLang="en-US" sz="4500" smtClean="0">
              <a:cs typeface="幼圆" pitchFamily="49" charset="-122"/>
            </a:endParaRPr>
          </a:p>
        </p:txBody>
      </p:sp>
      <p:sp>
        <p:nvSpPr>
          <p:cNvPr id="71683" name="内容占位符 2"/>
          <p:cNvSpPr>
            <a:spLocks noGrp="1"/>
          </p:cNvSpPr>
          <p:nvPr>
            <p:ph sz="quarter" idx="1"/>
          </p:nvPr>
        </p:nvSpPr>
        <p:spPr>
          <a:xfrm>
            <a:off x="612775" y="1600200"/>
            <a:ext cx="8153400" cy="4495800"/>
          </a:xfrm>
        </p:spPr>
        <p:txBody>
          <a:bodyPr/>
          <a:lstStyle/>
          <a:p>
            <a:pPr eaLnBrk="1" hangingPunct="1"/>
            <a:r>
              <a:rPr lang="en-CA" altLang="zh-CN" sz="2200" smtClean="0"/>
              <a:t>Acquisition scoring for new clients</a:t>
            </a:r>
          </a:p>
          <a:p>
            <a:pPr eaLnBrk="1" hangingPunct="1"/>
            <a:r>
              <a:rPr lang="en-CA" altLang="zh-CN" sz="2200" smtClean="0"/>
              <a:t>Behavioural scoring for existing clients</a:t>
            </a:r>
          </a:p>
          <a:p>
            <a:pPr eaLnBrk="1" hangingPunct="1"/>
            <a:r>
              <a:rPr lang="en-US" altLang="zh-CN" sz="2200" smtClean="0"/>
              <a:t>For overall portfolio management, retail exposures are assessed </a:t>
            </a:r>
            <a:r>
              <a:rPr lang="en-CA" altLang="zh-CN" sz="2200" smtClean="0"/>
              <a:t>on a pooled basis</a:t>
            </a:r>
          </a:p>
          <a:p>
            <a:pPr eaLnBrk="1" hangingPunct="1"/>
            <a:endParaRPr lang="zh-CN" altLang="en-US" smtClean="0"/>
          </a:p>
        </p:txBody>
      </p:sp>
      <p:pic>
        <p:nvPicPr>
          <p:cNvPr id="71684" name="图片 3" descr="2.jpg"/>
          <p:cNvPicPr>
            <a:picLocks noChangeAspect="1"/>
          </p:cNvPicPr>
          <p:nvPr/>
        </p:nvPicPr>
        <p:blipFill>
          <a:blip r:embed="rId3" cstate="print"/>
          <a:srcRect/>
          <a:stretch>
            <a:fillRect/>
          </a:stretch>
        </p:blipFill>
        <p:spPr bwMode="auto">
          <a:xfrm>
            <a:off x="1447800" y="3200400"/>
            <a:ext cx="6624638" cy="226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p:nvPr>
        </p:nvSpPr>
        <p:spPr>
          <a:xfrm>
            <a:off x="612775" y="228600"/>
            <a:ext cx="8153400" cy="990600"/>
          </a:xfrm>
        </p:spPr>
        <p:txBody>
          <a:bodyPr/>
          <a:lstStyle/>
          <a:p>
            <a:pPr algn="ctr" eaLnBrk="1" hangingPunct="1"/>
            <a:r>
              <a:rPr lang="en-US" altLang="zh-CN" sz="4500" smtClean="0">
                <a:cs typeface="幼圆" pitchFamily="49" charset="-122"/>
              </a:rPr>
              <a:t>Risk Control </a:t>
            </a:r>
            <a:endParaRPr lang="zh-CN" altLang="en-US" sz="4500" smtClean="0">
              <a:cs typeface="幼圆" pitchFamily="49" charset="-122"/>
            </a:endParaRPr>
          </a:p>
        </p:txBody>
      </p:sp>
      <p:sp>
        <p:nvSpPr>
          <p:cNvPr id="72707" name="内容占位符 2"/>
          <p:cNvSpPr>
            <a:spLocks noGrp="1"/>
          </p:cNvSpPr>
          <p:nvPr>
            <p:ph sz="quarter" idx="1"/>
          </p:nvPr>
        </p:nvSpPr>
        <p:spPr>
          <a:xfrm>
            <a:off x="612775" y="1600200"/>
            <a:ext cx="8153400" cy="4495800"/>
          </a:xfrm>
        </p:spPr>
        <p:txBody>
          <a:bodyPr/>
          <a:lstStyle/>
          <a:p>
            <a:pPr eaLnBrk="1" hangingPunct="1"/>
            <a:r>
              <a:rPr lang="en-CA" altLang="zh-CN" sz="2200" smtClean="0"/>
              <a:t>Credit risk assessment</a:t>
            </a:r>
          </a:p>
          <a:p>
            <a:pPr eaLnBrk="1" hangingPunct="1"/>
            <a:r>
              <a:rPr lang="en-CA" altLang="zh-CN" sz="2200" smtClean="0"/>
              <a:t>Credit risk mitigation</a:t>
            </a:r>
          </a:p>
          <a:p>
            <a:pPr lvl="1" eaLnBrk="1" hangingPunct="1"/>
            <a:r>
              <a:rPr lang="en-CA" altLang="zh-CN" sz="1800" smtClean="0"/>
              <a:t>Structuring of transactions</a:t>
            </a:r>
          </a:p>
          <a:p>
            <a:pPr lvl="1" eaLnBrk="1" hangingPunct="1"/>
            <a:r>
              <a:rPr lang="en-CA" altLang="zh-CN" sz="1800" smtClean="0"/>
              <a:t>Collateral</a:t>
            </a:r>
          </a:p>
          <a:p>
            <a:pPr lvl="1" eaLnBrk="1" hangingPunct="1"/>
            <a:r>
              <a:rPr lang="en-CA" altLang="zh-CN" sz="1800" smtClean="0"/>
              <a:t>Credit derivatives</a:t>
            </a:r>
          </a:p>
          <a:p>
            <a:pPr eaLnBrk="1" hangingPunct="1"/>
            <a:r>
              <a:rPr lang="en-CA" altLang="zh-CN" sz="2200" smtClean="0"/>
              <a:t>Product approval</a:t>
            </a:r>
          </a:p>
          <a:p>
            <a:pPr eaLnBrk="1" hangingPunct="1"/>
            <a:r>
              <a:rPr lang="en-CA" altLang="zh-CN" sz="2200" smtClean="0"/>
              <a:t>Credit portfolio management</a:t>
            </a:r>
            <a:endParaRPr lang="zh-CN" altLang="en-US" sz="22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p:nvPr>
        </p:nvSpPr>
        <p:spPr>
          <a:xfrm>
            <a:off x="468313" y="0"/>
            <a:ext cx="8229600" cy="908050"/>
          </a:xfrm>
        </p:spPr>
        <p:txBody>
          <a:bodyPr/>
          <a:lstStyle/>
          <a:p>
            <a:pPr algn="ctr" eaLnBrk="1" hangingPunct="1"/>
            <a:r>
              <a:rPr lang="en-CA" altLang="zh-CN" sz="4500" smtClean="0">
                <a:cs typeface="幼圆" pitchFamily="49" charset="-122"/>
              </a:rPr>
              <a:t>Gross Credit Risk Exposure</a:t>
            </a:r>
            <a:endParaRPr lang="zh-CN" altLang="en-US" sz="4500" smtClean="0">
              <a:cs typeface="幼圆" pitchFamily="49" charset="-122"/>
            </a:endParaRPr>
          </a:p>
        </p:txBody>
      </p:sp>
      <p:pic>
        <p:nvPicPr>
          <p:cNvPr id="73731" name="内容占位符 3" descr="3.png"/>
          <p:cNvPicPr>
            <a:picLocks noGrp="1" noChangeAspect="1"/>
          </p:cNvPicPr>
          <p:nvPr>
            <p:ph sz="quarter" idx="1"/>
          </p:nvPr>
        </p:nvPicPr>
        <p:blipFill>
          <a:blip r:embed="rId3" cstate="print"/>
          <a:srcRect/>
          <a:stretch>
            <a:fillRect/>
          </a:stretch>
        </p:blipFill>
        <p:spPr>
          <a:xfrm>
            <a:off x="685800" y="1524000"/>
            <a:ext cx="7848600" cy="5305425"/>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p:nvPr>
        </p:nvSpPr>
        <p:spPr>
          <a:xfrm>
            <a:off x="612775" y="228600"/>
            <a:ext cx="8153400" cy="990600"/>
          </a:xfrm>
        </p:spPr>
        <p:txBody>
          <a:bodyPr/>
          <a:lstStyle/>
          <a:p>
            <a:pPr algn="ctr" eaLnBrk="1" hangingPunct="1"/>
            <a:r>
              <a:rPr lang="en-CA" altLang="zh-CN" sz="4500" smtClean="0">
                <a:cs typeface="幼圆" pitchFamily="49" charset="-122"/>
              </a:rPr>
              <a:t>Loans and Acceptances</a:t>
            </a:r>
            <a:endParaRPr lang="zh-CN" altLang="en-US" sz="4500" smtClean="0">
              <a:cs typeface="幼圆" pitchFamily="49" charset="-122"/>
            </a:endParaRPr>
          </a:p>
        </p:txBody>
      </p:sp>
      <p:pic>
        <p:nvPicPr>
          <p:cNvPr id="74755" name="内容占位符 3" descr="4.emf"/>
          <p:cNvPicPr>
            <a:picLocks noGrp="1" noChangeAspect="1"/>
          </p:cNvPicPr>
          <p:nvPr>
            <p:ph sz="quarter" idx="1"/>
          </p:nvPr>
        </p:nvPicPr>
        <p:blipFill>
          <a:blip r:embed="rId3" cstate="print"/>
          <a:srcRect/>
          <a:stretch>
            <a:fillRect/>
          </a:stretch>
        </p:blipFill>
        <p:spPr>
          <a:xfrm>
            <a:off x="2057400" y="1524000"/>
            <a:ext cx="5249863" cy="4953000"/>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457200" y="274638"/>
            <a:ext cx="8229600" cy="777875"/>
          </a:xfrm>
        </p:spPr>
        <p:txBody>
          <a:bodyPr/>
          <a:lstStyle/>
          <a:p>
            <a:pPr algn="ctr" eaLnBrk="1" hangingPunct="1"/>
            <a:r>
              <a:rPr lang="en-CA" altLang="zh-CN" sz="4500" smtClean="0"/>
              <a:t>Provision for Credit Losses</a:t>
            </a:r>
            <a:endParaRPr lang="zh-CN" altLang="en-US" sz="4500" smtClean="0"/>
          </a:p>
        </p:txBody>
      </p:sp>
      <p:pic>
        <p:nvPicPr>
          <p:cNvPr id="75779" name="内容占位符 3" descr="5.jpg"/>
          <p:cNvPicPr>
            <a:picLocks noGrp="1" noChangeAspect="1"/>
          </p:cNvPicPr>
          <p:nvPr>
            <p:ph sz="quarter" idx="1"/>
          </p:nvPr>
        </p:nvPicPr>
        <p:blipFill>
          <a:blip r:embed="rId3" cstate="print"/>
          <a:srcRect/>
          <a:stretch>
            <a:fillRect/>
          </a:stretch>
        </p:blipFill>
        <p:spPr>
          <a:xfrm>
            <a:off x="2286000" y="1524000"/>
            <a:ext cx="4273550" cy="5181600"/>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a:xfrm>
            <a:off x="612775" y="228600"/>
            <a:ext cx="8153400" cy="990600"/>
          </a:xfrm>
        </p:spPr>
        <p:txBody>
          <a:bodyPr/>
          <a:lstStyle/>
          <a:p>
            <a:pPr algn="ctr" eaLnBrk="1" hangingPunct="1"/>
            <a:r>
              <a:rPr lang="en-CA" altLang="zh-CN" sz="4500" smtClean="0">
                <a:cs typeface="幼圆" pitchFamily="49" charset="-122"/>
              </a:rPr>
              <a:t>Gross Impaired Loans</a:t>
            </a:r>
            <a:endParaRPr lang="zh-CN" altLang="en-US" sz="4500" smtClean="0">
              <a:cs typeface="幼圆" pitchFamily="49" charset="-122"/>
            </a:endParaRPr>
          </a:p>
        </p:txBody>
      </p:sp>
      <p:pic>
        <p:nvPicPr>
          <p:cNvPr id="76803" name="内容占位符 3" descr="6.jpg"/>
          <p:cNvPicPr>
            <a:picLocks noGrp="1" noChangeAspect="1"/>
          </p:cNvPicPr>
          <p:nvPr>
            <p:ph sz="quarter" idx="1"/>
          </p:nvPr>
        </p:nvPicPr>
        <p:blipFill>
          <a:blip r:embed="rId3" cstate="print"/>
          <a:srcRect/>
          <a:stretch>
            <a:fillRect/>
          </a:stretch>
        </p:blipFill>
        <p:spPr>
          <a:xfrm>
            <a:off x="1524000" y="1524000"/>
            <a:ext cx="6248400" cy="47386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4"/>
          <p:cNvSpPr>
            <a:spLocks noGrp="1"/>
          </p:cNvSpPr>
          <p:nvPr>
            <p:ph type="body" idx="1"/>
          </p:nvPr>
        </p:nvSpPr>
        <p:spPr/>
        <p:txBody>
          <a:bodyPr/>
          <a:lstStyle/>
          <a:p>
            <a:pPr eaLnBrk="1" hangingPunct="1"/>
            <a:r>
              <a:rPr lang="en-CA" altLang="zh-TW" smtClean="0">
                <a:solidFill>
                  <a:schemeClr val="accent1"/>
                </a:solidFill>
              </a:rPr>
              <a:t>Basel Committee </a:t>
            </a:r>
            <a:endParaRPr lang="en-US" altLang="zh-TW" smtClean="0">
              <a:solidFill>
                <a:schemeClr val="accent1"/>
              </a:solidFill>
            </a:endParaRPr>
          </a:p>
        </p:txBody>
      </p:sp>
      <p:sp>
        <p:nvSpPr>
          <p:cNvPr id="13315" name="Title 3"/>
          <p:cNvSpPr>
            <a:spLocks noGrp="1"/>
          </p:cNvSpPr>
          <p:nvPr>
            <p:ph type="title"/>
          </p:nvPr>
        </p:nvSpPr>
        <p:spPr/>
        <p:txBody>
          <a:bodyPr/>
          <a:lstStyle/>
          <a:p>
            <a:pPr eaLnBrk="1" hangingPunct="1"/>
            <a:r>
              <a:rPr lang="en-US" altLang="zh-TW" smtClean="0">
                <a:ea typeface="PMingLiU" pitchFamily="18" charset="-120"/>
              </a:rPr>
              <a:t>REGULATIONS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标题 1"/>
          <p:cNvSpPr>
            <a:spLocks noGrp="1"/>
          </p:cNvSpPr>
          <p:nvPr>
            <p:ph type="title"/>
          </p:nvPr>
        </p:nvSpPr>
        <p:spPr>
          <a:xfrm>
            <a:off x="612775" y="228600"/>
            <a:ext cx="8153400" cy="990600"/>
          </a:xfrm>
        </p:spPr>
        <p:txBody>
          <a:bodyPr/>
          <a:lstStyle/>
          <a:p>
            <a:pPr algn="ctr" eaLnBrk="1" hangingPunct="1"/>
            <a:r>
              <a:rPr lang="en-CA" altLang="zh-CN" sz="4500" smtClean="0">
                <a:cs typeface="幼圆" pitchFamily="49" charset="-122"/>
              </a:rPr>
              <a:t>Allowance for credit losses</a:t>
            </a:r>
            <a:endParaRPr lang="zh-CN" altLang="en-US" sz="4500" smtClean="0">
              <a:cs typeface="幼圆" pitchFamily="49" charset="-122"/>
            </a:endParaRPr>
          </a:p>
        </p:txBody>
      </p:sp>
      <p:pic>
        <p:nvPicPr>
          <p:cNvPr id="77827" name="内容占位符 3" descr="7.jpg"/>
          <p:cNvPicPr>
            <a:picLocks noGrp="1" noChangeAspect="1"/>
          </p:cNvPicPr>
          <p:nvPr>
            <p:ph sz="quarter" idx="1"/>
          </p:nvPr>
        </p:nvPicPr>
        <p:blipFill>
          <a:blip r:embed="rId3" cstate="print"/>
          <a:srcRect/>
          <a:stretch>
            <a:fillRect/>
          </a:stretch>
        </p:blipFill>
        <p:spPr>
          <a:xfrm>
            <a:off x="1485900" y="1676400"/>
            <a:ext cx="6070600" cy="41148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标题 1"/>
          <p:cNvSpPr>
            <a:spLocks noGrp="1"/>
          </p:cNvSpPr>
          <p:nvPr>
            <p:ph type="title"/>
          </p:nvPr>
        </p:nvSpPr>
        <p:spPr>
          <a:xfrm>
            <a:off x="914400" y="274638"/>
            <a:ext cx="7772400" cy="1020762"/>
          </a:xfrm>
        </p:spPr>
        <p:txBody>
          <a:bodyPr/>
          <a:lstStyle/>
          <a:p>
            <a:pPr algn="ctr" eaLnBrk="1" hangingPunct="1"/>
            <a:r>
              <a:rPr lang="en-US" altLang="zh-CN" sz="4500" smtClean="0">
                <a:cs typeface="幼圆" pitchFamily="49" charset="-122"/>
              </a:rPr>
              <a:t>Market Risk</a:t>
            </a:r>
            <a:endParaRPr lang="zh-CN" altLang="en-US" sz="4500" smtClean="0">
              <a:cs typeface="幼圆" pitchFamily="49" charset="-122"/>
            </a:endParaRPr>
          </a:p>
        </p:txBody>
      </p:sp>
      <p:sp>
        <p:nvSpPr>
          <p:cNvPr id="78851" name="内容占位符 2"/>
          <p:cNvSpPr>
            <a:spLocks noGrp="1"/>
          </p:cNvSpPr>
          <p:nvPr>
            <p:ph sz="quarter" idx="1"/>
          </p:nvPr>
        </p:nvSpPr>
        <p:spPr>
          <a:xfrm>
            <a:off x="612775" y="1600200"/>
            <a:ext cx="8153400" cy="4495800"/>
          </a:xfrm>
        </p:spPr>
        <p:txBody>
          <a:bodyPr/>
          <a:lstStyle/>
          <a:p>
            <a:pPr eaLnBrk="1" hangingPunct="1"/>
            <a:endParaRPr lang="en-US" altLang="zh-CN" sz="2200" smtClean="0"/>
          </a:p>
          <a:p>
            <a:pPr eaLnBrk="1" hangingPunct="1"/>
            <a:r>
              <a:rPr lang="en-US" altLang="zh-CN" sz="2200" smtClean="0"/>
              <a:t>Market risk is the risk of loss that may arise from changes in market factors such as interest rates, foreign exchange rates, equity or commodity prices, and credit spreads</a:t>
            </a:r>
          </a:p>
          <a:p>
            <a:pPr eaLnBrk="1" hangingPunct="1"/>
            <a:endParaRPr lang="en-US" altLang="zh-CN" sz="2200" smtClean="0"/>
          </a:p>
          <a:p>
            <a:pPr eaLnBrk="1" hangingPunct="1"/>
            <a:r>
              <a:rPr lang="en-US" altLang="zh-CN" sz="2200" smtClean="0"/>
              <a:t>RBC are exposed to market risk in trading activity and asset/liability management </a:t>
            </a:r>
            <a:r>
              <a:rPr lang="en-CA" altLang="zh-CN" sz="2200" smtClean="0"/>
              <a:t>activities.</a:t>
            </a:r>
            <a:endParaRPr lang="zh-CN" altLang="en-US" sz="22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a:xfrm>
            <a:off x="612775" y="228600"/>
            <a:ext cx="8153400" cy="990600"/>
          </a:xfrm>
        </p:spPr>
        <p:txBody>
          <a:bodyPr/>
          <a:lstStyle/>
          <a:p>
            <a:pPr algn="ctr" eaLnBrk="1" hangingPunct="1"/>
            <a:r>
              <a:rPr lang="en-CA" altLang="zh-CN" sz="4500" smtClean="0">
                <a:cs typeface="幼圆" pitchFamily="49" charset="-122"/>
              </a:rPr>
              <a:t>Trading market risk</a:t>
            </a:r>
            <a:endParaRPr lang="zh-CN" altLang="en-US" sz="4500" smtClean="0">
              <a:cs typeface="幼圆" pitchFamily="49" charset="-122"/>
            </a:endParaRPr>
          </a:p>
        </p:txBody>
      </p:sp>
      <p:graphicFrame>
        <p:nvGraphicFramePr>
          <p:cNvPr id="4" name="內容版面配置區 3"/>
          <p:cNvGraphicFramePr>
            <a:graphicFrameLocks noGrp="1"/>
          </p:cNvGraphicFramePr>
          <p:nvPr>
            <p:ph sz="quarter" idx="1"/>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标题 1"/>
          <p:cNvSpPr>
            <a:spLocks noGrp="1"/>
          </p:cNvSpPr>
          <p:nvPr>
            <p:ph type="title"/>
          </p:nvPr>
        </p:nvSpPr>
        <p:spPr>
          <a:xfrm>
            <a:off x="612775" y="228600"/>
            <a:ext cx="8153400" cy="990600"/>
          </a:xfrm>
        </p:spPr>
        <p:txBody>
          <a:bodyPr/>
          <a:lstStyle/>
          <a:p>
            <a:pPr algn="ctr" eaLnBrk="1" hangingPunct="1"/>
            <a:r>
              <a:rPr lang="en-CA" altLang="zh-CN" sz="4500" smtClean="0">
                <a:cs typeface="幼圆" pitchFamily="49" charset="-122"/>
              </a:rPr>
              <a:t>Risk measurement</a:t>
            </a:r>
            <a:endParaRPr lang="zh-CN" altLang="en-US" sz="4500" smtClean="0">
              <a:cs typeface="幼圆" pitchFamily="49" charset="-122"/>
            </a:endParaRPr>
          </a:p>
        </p:txBody>
      </p:sp>
      <p:sp>
        <p:nvSpPr>
          <p:cNvPr id="80899" name="内容占位符 2"/>
          <p:cNvSpPr>
            <a:spLocks noGrp="1"/>
          </p:cNvSpPr>
          <p:nvPr>
            <p:ph sz="quarter" idx="1"/>
          </p:nvPr>
        </p:nvSpPr>
        <p:spPr>
          <a:xfrm>
            <a:off x="612775" y="1600200"/>
            <a:ext cx="8153400" cy="4495800"/>
          </a:xfrm>
        </p:spPr>
        <p:txBody>
          <a:bodyPr/>
          <a:lstStyle/>
          <a:p>
            <a:pPr eaLnBrk="1" hangingPunct="1"/>
            <a:r>
              <a:rPr lang="en-CA" altLang="zh-CN" sz="2200" smtClean="0"/>
              <a:t>Value at risk (VaR)</a:t>
            </a:r>
          </a:p>
          <a:p>
            <a:pPr lvl="1" eaLnBrk="1" hangingPunct="1"/>
            <a:r>
              <a:rPr lang="en-US" altLang="zh-CN" sz="1900" smtClean="0"/>
              <a:t>A statistical technique that measures the worst-case loss expected over a one-day period with a 99% confidence level</a:t>
            </a:r>
            <a:endParaRPr lang="en-CA" altLang="zh-CN" sz="1900" smtClean="0"/>
          </a:p>
          <a:p>
            <a:pPr eaLnBrk="1" hangingPunct="1"/>
            <a:r>
              <a:rPr lang="en-CA" altLang="zh-CN" sz="2200" smtClean="0"/>
              <a:t>Sensitivity analysis</a:t>
            </a:r>
          </a:p>
          <a:p>
            <a:pPr lvl="1" eaLnBrk="1" hangingPunct="1"/>
            <a:r>
              <a:rPr lang="en-US" altLang="zh-CN" sz="1900" smtClean="0"/>
              <a:t>Measure the impact of small changes in individual risk factors such as interest rates and foreign exchange rates</a:t>
            </a:r>
          </a:p>
          <a:p>
            <a:pPr lvl="1" eaLnBrk="1" hangingPunct="1"/>
            <a:r>
              <a:rPr lang="en-US" altLang="zh-CN" sz="1900" smtClean="0"/>
              <a:t>Is designed to isolate and quantify exposure to the underlying risk </a:t>
            </a:r>
            <a:endParaRPr lang="en-CA" altLang="zh-CN" sz="1900" smtClean="0"/>
          </a:p>
          <a:p>
            <a:pPr eaLnBrk="1" hangingPunct="1"/>
            <a:r>
              <a:rPr lang="en-CA" altLang="zh-CN" sz="2200" smtClean="0"/>
              <a:t>Stress testing</a:t>
            </a:r>
          </a:p>
          <a:p>
            <a:pPr lvl="1" eaLnBrk="1" hangingPunct="1"/>
            <a:r>
              <a:rPr lang="en-US" altLang="zh-CN" sz="1900" smtClean="0"/>
              <a:t>To address more extreme market events</a:t>
            </a:r>
          </a:p>
          <a:p>
            <a:pPr lvl="1" eaLnBrk="1" hangingPunct="1"/>
            <a:r>
              <a:rPr lang="en-US" altLang="zh-CN" sz="1900" smtClean="0"/>
              <a:t>Is used to measure and alert senior management to our exposure to potential political, economic or other disruptive events</a:t>
            </a:r>
            <a:endParaRPr lang="en-CA" altLang="zh-CN" sz="1900" smtClean="0"/>
          </a:p>
          <a:p>
            <a:pPr eaLnBrk="1" hangingPunct="1">
              <a:buFont typeface="Arial" pitchFamily="34" charset="0"/>
              <a:buNone/>
            </a:pPr>
            <a:endParaRPr lang="zh-CN" alt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612775" y="228600"/>
            <a:ext cx="8153400" cy="990600"/>
          </a:xfrm>
        </p:spPr>
        <p:txBody>
          <a:bodyPr/>
          <a:lstStyle/>
          <a:p>
            <a:pPr algn="ctr" eaLnBrk="1" hangingPunct="1"/>
            <a:r>
              <a:rPr lang="en-CA" altLang="zh-TW" sz="4500" smtClean="0"/>
              <a:t>VaR</a:t>
            </a:r>
            <a:endParaRPr lang="en-US" altLang="zh-TW" sz="4500" smtClean="0"/>
          </a:p>
        </p:txBody>
      </p:sp>
      <p:pic>
        <p:nvPicPr>
          <p:cNvPr id="81923" name="Picture 3"/>
          <p:cNvPicPr>
            <a:picLocks noChangeAspect="1" noChangeArrowheads="1"/>
          </p:cNvPicPr>
          <p:nvPr/>
        </p:nvPicPr>
        <p:blipFill>
          <a:blip r:embed="rId3" cstate="print"/>
          <a:srcRect/>
          <a:stretch>
            <a:fillRect/>
          </a:stretch>
        </p:blipFill>
        <p:spPr bwMode="auto">
          <a:xfrm>
            <a:off x="762000" y="1581150"/>
            <a:ext cx="7548563"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12775" y="228600"/>
            <a:ext cx="8153400" cy="990600"/>
          </a:xfrm>
        </p:spPr>
        <p:txBody>
          <a:bodyPr/>
          <a:lstStyle/>
          <a:p>
            <a:pPr algn="ctr" eaLnBrk="1" hangingPunct="1"/>
            <a:r>
              <a:rPr lang="en-CA" altLang="zh-TW" sz="4500" smtClean="0"/>
              <a:t>VaR</a:t>
            </a:r>
            <a:endParaRPr lang="en-US" altLang="zh-TW" sz="4500" smtClean="0"/>
          </a:p>
        </p:txBody>
      </p:sp>
      <p:pic>
        <p:nvPicPr>
          <p:cNvPr id="82947" name="Picture 2"/>
          <p:cNvPicPr>
            <a:picLocks noChangeAspect="1" noChangeArrowheads="1"/>
          </p:cNvPicPr>
          <p:nvPr/>
        </p:nvPicPr>
        <p:blipFill>
          <a:blip r:embed="rId2" cstate="print"/>
          <a:srcRect/>
          <a:stretch>
            <a:fillRect/>
          </a:stretch>
        </p:blipFill>
        <p:spPr bwMode="auto">
          <a:xfrm>
            <a:off x="682625" y="1558925"/>
            <a:ext cx="7635875"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12775" y="228600"/>
            <a:ext cx="8153400" cy="990600"/>
          </a:xfrm>
        </p:spPr>
        <p:txBody>
          <a:bodyPr/>
          <a:lstStyle/>
          <a:p>
            <a:pPr algn="ctr" eaLnBrk="1" hangingPunct="1"/>
            <a:r>
              <a:rPr lang="en-CA" altLang="zh-TW" sz="4500" smtClean="0"/>
              <a:t>VaR</a:t>
            </a:r>
            <a:endParaRPr lang="en-US" altLang="zh-TW" sz="4500" smtClean="0"/>
          </a:p>
        </p:txBody>
      </p:sp>
      <p:pic>
        <p:nvPicPr>
          <p:cNvPr id="83971" name="Picture 2"/>
          <p:cNvPicPr>
            <a:picLocks noChangeAspect="1" noChangeArrowheads="1"/>
          </p:cNvPicPr>
          <p:nvPr/>
        </p:nvPicPr>
        <p:blipFill>
          <a:blip r:embed="rId2" cstate="print"/>
          <a:srcRect/>
          <a:stretch>
            <a:fillRect/>
          </a:stretch>
        </p:blipFill>
        <p:spPr bwMode="auto">
          <a:xfrm>
            <a:off x="684213" y="1557338"/>
            <a:ext cx="7713662" cy="468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612775" y="228600"/>
            <a:ext cx="8153400" cy="990600"/>
          </a:xfrm>
        </p:spPr>
        <p:txBody>
          <a:bodyPr/>
          <a:lstStyle/>
          <a:p>
            <a:pPr algn="ctr" eaLnBrk="1" hangingPunct="1"/>
            <a:r>
              <a:rPr lang="en-CA" altLang="zh-TW" sz="4500" smtClean="0"/>
              <a:t>VaR</a:t>
            </a:r>
            <a:endParaRPr lang="en-US" altLang="zh-TW" sz="4500" smtClean="0"/>
          </a:p>
        </p:txBody>
      </p:sp>
      <p:pic>
        <p:nvPicPr>
          <p:cNvPr id="84995" name="Picture 3"/>
          <p:cNvPicPr>
            <a:picLocks noChangeAspect="1" noChangeArrowheads="1"/>
          </p:cNvPicPr>
          <p:nvPr/>
        </p:nvPicPr>
        <p:blipFill>
          <a:blip r:embed="rId3" cstate="print"/>
          <a:srcRect/>
          <a:stretch>
            <a:fillRect/>
          </a:stretch>
        </p:blipFill>
        <p:spPr bwMode="auto">
          <a:xfrm>
            <a:off x="468313" y="1700213"/>
            <a:ext cx="8240712" cy="4233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612775" y="228600"/>
            <a:ext cx="8153400" cy="990600"/>
          </a:xfrm>
        </p:spPr>
        <p:txBody>
          <a:bodyPr>
            <a:normAutofit fontScale="90000"/>
          </a:bodyPr>
          <a:lstStyle/>
          <a:p>
            <a:pPr algn="ctr" eaLnBrk="1" fontAlgn="auto" hangingPunct="1">
              <a:spcAft>
                <a:spcPts val="0"/>
              </a:spcAft>
              <a:defRPr/>
            </a:pPr>
            <a:r>
              <a:rPr lang="en-US" altLang="zh-TW" sz="4500" dirty="0" smtClean="0">
                <a:ea typeface="新細明體" pitchFamily="18" charset="-120"/>
              </a:rPr>
              <a:t>Non-trading Market Risk (Asset/Liability Management)</a:t>
            </a:r>
          </a:p>
        </p:txBody>
      </p:sp>
      <p:sp>
        <p:nvSpPr>
          <p:cNvPr id="86019" name="Content Placeholder 2"/>
          <p:cNvSpPr>
            <a:spLocks noGrp="1"/>
          </p:cNvSpPr>
          <p:nvPr>
            <p:ph sz="quarter" idx="1"/>
          </p:nvPr>
        </p:nvSpPr>
        <p:spPr>
          <a:xfrm>
            <a:off x="612775" y="1600200"/>
            <a:ext cx="8153400" cy="4495800"/>
          </a:xfrm>
        </p:spPr>
        <p:txBody>
          <a:bodyPr/>
          <a:lstStyle/>
          <a:p>
            <a:pPr eaLnBrk="1" hangingPunct="1"/>
            <a:endParaRPr lang="en-US" altLang="zh-TW" sz="2200" smtClean="0"/>
          </a:p>
          <a:p>
            <a:pPr eaLnBrk="1" hangingPunct="1"/>
            <a:r>
              <a:rPr lang="en-US" altLang="zh-TW" sz="2200" smtClean="0"/>
              <a:t>Deposit taking and lending expose to market risk, of which interest rate risk is the largest component</a:t>
            </a:r>
          </a:p>
          <a:p>
            <a:pPr eaLnBrk="1" hangingPunct="1"/>
            <a:endParaRPr lang="en-US" altLang="zh-TW" sz="2200" smtClean="0"/>
          </a:p>
          <a:p>
            <a:pPr eaLnBrk="1" hangingPunct="1"/>
            <a:r>
              <a:rPr lang="en-US" altLang="zh-TW" sz="2200" smtClean="0"/>
              <a:t>Goal is to manage the interest rate risk of the non-trading balance sheet to a target level</a:t>
            </a:r>
          </a:p>
          <a:p>
            <a:pPr eaLnBrk="1" hangingPunct="1">
              <a:buFont typeface="Wingdings 2" pitchFamily="18" charset="2"/>
              <a:buNone/>
            </a:pPr>
            <a:endParaRPr lang="en-US" altLang="zh-TW"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612775" y="228600"/>
            <a:ext cx="8153400" cy="990600"/>
          </a:xfrm>
        </p:spPr>
        <p:txBody>
          <a:bodyPr/>
          <a:lstStyle/>
          <a:p>
            <a:pPr algn="ctr" eaLnBrk="1" hangingPunct="1"/>
            <a:r>
              <a:rPr lang="en-CA" altLang="zh-TW" sz="4500" smtClean="0"/>
              <a:t>Risk Control</a:t>
            </a:r>
            <a:endParaRPr lang="en-US" altLang="zh-TW" sz="4500" smtClean="0"/>
          </a:p>
        </p:txBody>
      </p:sp>
      <p:pic>
        <p:nvPicPr>
          <p:cNvPr id="87043" name="Picture 2"/>
          <p:cNvPicPr>
            <a:picLocks noChangeAspect="1" noChangeArrowheads="1"/>
          </p:cNvPicPr>
          <p:nvPr/>
        </p:nvPicPr>
        <p:blipFill>
          <a:blip r:embed="rId3" cstate="print"/>
          <a:srcRect/>
          <a:stretch>
            <a:fillRect/>
          </a:stretch>
        </p:blipFill>
        <p:spPr bwMode="auto">
          <a:xfrm>
            <a:off x="160338" y="2328863"/>
            <a:ext cx="8823325" cy="2624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775" y="228600"/>
            <a:ext cx="8153400" cy="990600"/>
          </a:xfrm>
        </p:spPr>
        <p:txBody>
          <a:bodyPr/>
          <a:lstStyle/>
          <a:p>
            <a:pPr algn="ctr" eaLnBrk="1" hangingPunct="1"/>
            <a:r>
              <a:rPr lang="en-US" altLang="zh-TW" sz="4500" smtClean="0"/>
              <a:t>Basel Committee</a:t>
            </a:r>
          </a:p>
        </p:txBody>
      </p:sp>
      <p:sp>
        <p:nvSpPr>
          <p:cNvPr id="14339" name="Content Placeholder 2"/>
          <p:cNvSpPr>
            <a:spLocks noGrp="1"/>
          </p:cNvSpPr>
          <p:nvPr>
            <p:ph sz="quarter" idx="1"/>
          </p:nvPr>
        </p:nvSpPr>
        <p:spPr>
          <a:xfrm>
            <a:off x="612775" y="1600200"/>
            <a:ext cx="8153400" cy="4495800"/>
          </a:xfrm>
        </p:spPr>
        <p:txBody>
          <a:bodyPr/>
          <a:lstStyle/>
          <a:p>
            <a:pPr eaLnBrk="1" hangingPunct="1"/>
            <a:r>
              <a:rPr lang="en-US" altLang="zh-TW" sz="2200" smtClean="0"/>
              <a:t>A forum to promote discussion and policy analysis among central banks and within the international financial community </a:t>
            </a:r>
          </a:p>
          <a:p>
            <a:pPr eaLnBrk="1" hangingPunct="1"/>
            <a:endParaRPr lang="en-US" altLang="zh-TW" sz="2200" smtClean="0"/>
          </a:p>
          <a:p>
            <a:pPr eaLnBrk="1" hangingPunct="1"/>
            <a:r>
              <a:rPr lang="en-US" altLang="zh-TW" sz="2200" smtClean="0"/>
              <a:t>Objective is to enhance understanding of key supervisory issues and improve the quality of banking supervision worldwide</a:t>
            </a:r>
          </a:p>
          <a:p>
            <a:pPr eaLnBrk="1" hangingPunct="1"/>
            <a:endParaRPr lang="en-US" altLang="zh-TW" sz="2400" smtClean="0"/>
          </a:p>
          <a:p>
            <a:pPr eaLnBrk="1" hangingPunct="1"/>
            <a:r>
              <a:rPr lang="en-US" altLang="zh-CN" sz="2200" smtClean="0"/>
              <a:t>Created by the central bank Governors of the Group Ten nations in 1974 and meets four times a year at the Bank for International Settlements (BIS) in Basel Switzerland</a:t>
            </a:r>
          </a:p>
          <a:p>
            <a:pPr marL="593725" lvl="2" indent="-319088" eaLnBrk="1" hangingPunct="1">
              <a:spcBef>
                <a:spcPts val="700"/>
              </a:spcBef>
              <a:buSzPct val="60000"/>
              <a:buFont typeface="Wingdings" pitchFamily="2" charset="2"/>
              <a:buChar char=""/>
            </a:pPr>
            <a:r>
              <a:rPr lang="en-US" altLang="zh-CN" sz="1700" smtClean="0"/>
              <a:t>Current Basel members from 27 countries and regions</a:t>
            </a:r>
          </a:p>
          <a:p>
            <a:pPr eaLnBrk="1" hangingPunct="1"/>
            <a:endParaRPr lang="en-US" altLang="zh-CN" sz="2200" smtClean="0"/>
          </a:p>
          <a:p>
            <a:pPr eaLnBrk="1" hangingPunct="1"/>
            <a:endParaRPr lang="en-US" altLang="zh-TW" sz="220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12775" y="228600"/>
            <a:ext cx="8153400" cy="990600"/>
          </a:xfrm>
        </p:spPr>
        <p:txBody>
          <a:bodyPr>
            <a:normAutofit fontScale="90000"/>
          </a:bodyPr>
          <a:lstStyle/>
          <a:p>
            <a:pPr algn="ctr" eaLnBrk="1" hangingPunct="1">
              <a:defRPr/>
            </a:pPr>
            <a:r>
              <a:rPr lang="en-CA" altLang="zh-TW" sz="4100" smtClean="0"/>
              <a:t>Non-trading Foreign Exchange Rate Risk</a:t>
            </a:r>
            <a:endParaRPr lang="en-US" altLang="zh-TW" sz="4100" smtClean="0"/>
          </a:p>
        </p:txBody>
      </p:sp>
      <p:sp>
        <p:nvSpPr>
          <p:cNvPr id="88067" name="Content Placeholder 2"/>
          <p:cNvSpPr>
            <a:spLocks noGrp="1"/>
          </p:cNvSpPr>
          <p:nvPr>
            <p:ph sz="quarter" idx="1"/>
          </p:nvPr>
        </p:nvSpPr>
        <p:spPr>
          <a:xfrm>
            <a:off x="539750" y="1557338"/>
            <a:ext cx="8135938" cy="4770437"/>
          </a:xfrm>
        </p:spPr>
        <p:txBody>
          <a:bodyPr/>
          <a:lstStyle/>
          <a:p>
            <a:pPr eaLnBrk="1" hangingPunct="1"/>
            <a:r>
              <a:rPr lang="en-US" altLang="zh-TW" sz="2200" smtClean="0"/>
              <a:t>Potential adverse impact on earnings and economic value due to changes in foreign currency rates</a:t>
            </a:r>
          </a:p>
          <a:p>
            <a:pPr eaLnBrk="1" hangingPunct="1"/>
            <a:endParaRPr lang="en-CA" altLang="zh-TW" sz="2200" smtClean="0"/>
          </a:p>
          <a:p>
            <a:pPr eaLnBrk="1" hangingPunct="1"/>
            <a:r>
              <a:rPr lang="en-CA" altLang="zh-TW" sz="2200" smtClean="0"/>
              <a:t>Also </a:t>
            </a:r>
            <a:r>
              <a:rPr lang="en-US" altLang="zh-TW" sz="2200" smtClean="0"/>
              <a:t>exposed to foreign exchange rate risk arising from investments in foreign operations</a:t>
            </a:r>
          </a:p>
          <a:p>
            <a:pPr eaLnBrk="1" hangingPunct="1"/>
            <a:endParaRPr lang="en-US" altLang="zh-TW" sz="2200" smtClean="0"/>
          </a:p>
          <a:p>
            <a:pPr eaLnBrk="1" hangingPunct="1"/>
            <a:r>
              <a:rPr lang="en-CA" altLang="zh-TW" sz="2200" smtClean="0"/>
              <a:t>Reduce risks by hedging</a:t>
            </a:r>
            <a:endParaRPr lang="en-US" altLang="zh-TW" sz="22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p:cNvSpPr>
            <a:spLocks noGrp="1"/>
          </p:cNvSpPr>
          <p:nvPr>
            <p:ph type="title"/>
          </p:nvPr>
        </p:nvSpPr>
        <p:spPr>
          <a:xfrm>
            <a:off x="914400" y="274638"/>
            <a:ext cx="7772400" cy="944562"/>
          </a:xfrm>
        </p:spPr>
        <p:txBody>
          <a:bodyPr/>
          <a:lstStyle/>
          <a:p>
            <a:pPr eaLnBrk="1" hangingPunct="1"/>
            <a:r>
              <a:rPr lang="en-US" altLang="zh-CN" sz="4500" smtClean="0">
                <a:cs typeface="幼圆" pitchFamily="49" charset="-122"/>
              </a:rPr>
              <a:t>Liquidity and Funding Risk</a:t>
            </a:r>
            <a:endParaRPr lang="zh-CN" altLang="en-US" sz="4500" smtClean="0">
              <a:cs typeface="幼圆" pitchFamily="49" charset="-122"/>
            </a:endParaRPr>
          </a:p>
        </p:txBody>
      </p:sp>
      <p:sp>
        <p:nvSpPr>
          <p:cNvPr id="89091" name="内容占位符 2"/>
          <p:cNvSpPr>
            <a:spLocks noGrp="1"/>
          </p:cNvSpPr>
          <p:nvPr>
            <p:ph sz="quarter" idx="1"/>
          </p:nvPr>
        </p:nvSpPr>
        <p:spPr>
          <a:xfrm>
            <a:off x="612775" y="1600200"/>
            <a:ext cx="8153400" cy="4495800"/>
          </a:xfrm>
        </p:spPr>
        <p:txBody>
          <a:bodyPr/>
          <a:lstStyle/>
          <a:p>
            <a:pPr marL="0" indent="0" eaLnBrk="1" hangingPunct="1">
              <a:lnSpc>
                <a:spcPct val="70000"/>
              </a:lnSpc>
              <a:buFont typeface="Wingdings 2" pitchFamily="18" charset="2"/>
              <a:buNone/>
            </a:pPr>
            <a:r>
              <a:rPr lang="en-US" altLang="zh-TW" sz="2000" smtClean="0"/>
              <a:t>The risk that may be unable to generate or obtain sufficient cash or its equivalent in a timely and cost-effective manner to meet RBC’s commitments as they </a:t>
            </a:r>
            <a:r>
              <a:rPr lang="en-CA" altLang="zh-TW" sz="2000" smtClean="0"/>
              <a:t>come due.</a:t>
            </a:r>
            <a:endParaRPr lang="zh-CN" altLang="en-US" sz="2000" smtClean="0"/>
          </a:p>
          <a:p>
            <a:pPr marL="0" indent="0" eaLnBrk="1" hangingPunct="1">
              <a:lnSpc>
                <a:spcPct val="70000"/>
              </a:lnSpc>
              <a:buFont typeface="Arial" pitchFamily="34" charset="0"/>
              <a:buNone/>
            </a:pPr>
            <a:endParaRPr lang="en-US" altLang="zh-TW" sz="2000" smtClean="0"/>
          </a:p>
          <a:p>
            <a:pPr marL="0" indent="0" eaLnBrk="1" hangingPunct="1">
              <a:lnSpc>
                <a:spcPct val="70000"/>
              </a:lnSpc>
              <a:buFont typeface="Arial" pitchFamily="34" charset="0"/>
              <a:buNone/>
            </a:pPr>
            <a:r>
              <a:rPr lang="en-US" altLang="zh-TW" sz="2000" smtClean="0"/>
              <a:t>RBC’s goals:</a:t>
            </a:r>
          </a:p>
          <a:p>
            <a:pPr marL="0" indent="0" eaLnBrk="1" hangingPunct="1">
              <a:lnSpc>
                <a:spcPct val="70000"/>
              </a:lnSpc>
              <a:buFont typeface="Arial" pitchFamily="34" charset="0"/>
              <a:buNone/>
            </a:pPr>
            <a:endParaRPr lang="en-CA" altLang="zh-TW" sz="2000" smtClean="0"/>
          </a:p>
          <a:p>
            <a:pPr marL="0" indent="0" eaLnBrk="1" hangingPunct="1">
              <a:lnSpc>
                <a:spcPct val="70000"/>
              </a:lnSpc>
            </a:pPr>
            <a:r>
              <a:rPr lang="en-CA" altLang="zh-TW" sz="2000" smtClean="0"/>
              <a:t>An balance between the level of risk and cost of its mitigation </a:t>
            </a:r>
          </a:p>
          <a:p>
            <a:pPr marL="0" indent="0" eaLnBrk="1" hangingPunct="1">
              <a:lnSpc>
                <a:spcPct val="70000"/>
              </a:lnSpc>
            </a:pPr>
            <a:endParaRPr lang="en-CA" altLang="zh-TW" sz="2000" smtClean="0"/>
          </a:p>
          <a:p>
            <a:pPr marL="0" indent="0" eaLnBrk="1" hangingPunct="1">
              <a:lnSpc>
                <a:spcPct val="70000"/>
              </a:lnSpc>
            </a:pPr>
            <a:r>
              <a:rPr lang="en-CA" altLang="zh-TW" sz="2000" smtClean="0"/>
              <a:t>Broad funding access through retaining and promoting a reliable base of client deposits, accessing  diversified sources of wholesale funding</a:t>
            </a:r>
          </a:p>
          <a:p>
            <a:pPr marL="0" indent="0" eaLnBrk="1" hangingPunct="1">
              <a:lnSpc>
                <a:spcPct val="70000"/>
              </a:lnSpc>
            </a:pPr>
            <a:endParaRPr lang="en-CA" altLang="zh-TW" sz="2000" smtClean="0"/>
          </a:p>
          <a:p>
            <a:pPr marL="0" indent="0" eaLnBrk="1" hangingPunct="1">
              <a:lnSpc>
                <a:spcPct val="70000"/>
              </a:lnSpc>
            </a:pPr>
            <a:r>
              <a:rPr lang="en-CA" altLang="zh-TW" sz="2000" smtClean="0"/>
              <a:t> A comprehensive enterprise-wide liquidity contingency plan supported by unencumbered marketable securities that provide assured access to cash in a crisis</a:t>
            </a:r>
          </a:p>
          <a:p>
            <a:pPr marL="0" indent="0" eaLnBrk="1" hangingPunct="1">
              <a:lnSpc>
                <a:spcPct val="70000"/>
              </a:lnSpc>
            </a:pPr>
            <a:endParaRPr lang="en-CA" altLang="zh-TW" sz="2000" smtClean="0"/>
          </a:p>
          <a:p>
            <a:pPr marL="0" indent="0" eaLnBrk="1" hangingPunct="1">
              <a:lnSpc>
                <a:spcPct val="70000"/>
              </a:lnSpc>
            </a:pPr>
            <a:r>
              <a:rPr lang="en-CA" altLang="zh-TW" sz="2000" smtClean="0"/>
              <a:t>Appropriate and transparent liquidity transfer pricing and cost allocation</a:t>
            </a:r>
          </a:p>
          <a:p>
            <a:pPr marL="0" indent="0" eaLnBrk="1" hangingPunct="1">
              <a:lnSpc>
                <a:spcPct val="70000"/>
              </a:lnSpc>
            </a:pPr>
            <a:endParaRPr lang="zh-CN" altLang="en-US" sz="240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标题 1"/>
          <p:cNvSpPr>
            <a:spLocks noGrp="1"/>
          </p:cNvSpPr>
          <p:nvPr>
            <p:ph type="title"/>
          </p:nvPr>
        </p:nvSpPr>
        <p:spPr>
          <a:xfrm>
            <a:off x="914400" y="274638"/>
            <a:ext cx="7772400" cy="792162"/>
          </a:xfrm>
        </p:spPr>
        <p:txBody>
          <a:bodyPr/>
          <a:lstStyle/>
          <a:p>
            <a:pPr algn="ctr" eaLnBrk="1" hangingPunct="1"/>
            <a:r>
              <a:rPr lang="en-CA" altLang="zh-TW" smtClean="0">
                <a:ea typeface="PMingLiU" pitchFamily="18" charset="-120"/>
              </a:rPr>
              <a:t>Risk Measurement</a:t>
            </a:r>
            <a:endParaRPr lang="zh-CN" altLang="en-US" smtClean="0">
              <a:cs typeface="幼圆" pitchFamily="49" charset="-122"/>
            </a:endParaRPr>
          </a:p>
        </p:txBody>
      </p:sp>
      <p:sp>
        <p:nvSpPr>
          <p:cNvPr id="90115" name="内容占位符 2"/>
          <p:cNvSpPr>
            <a:spLocks noGrp="1"/>
          </p:cNvSpPr>
          <p:nvPr>
            <p:ph sz="quarter" idx="1"/>
          </p:nvPr>
        </p:nvSpPr>
        <p:spPr>
          <a:xfrm>
            <a:off x="612775" y="1600200"/>
            <a:ext cx="8153400" cy="4495800"/>
          </a:xfrm>
        </p:spPr>
        <p:txBody>
          <a:bodyPr/>
          <a:lstStyle/>
          <a:p>
            <a:pPr eaLnBrk="1" hangingPunct="1">
              <a:lnSpc>
                <a:spcPct val="80000"/>
              </a:lnSpc>
            </a:pPr>
            <a:r>
              <a:rPr lang="en-CA" altLang="zh-TW" sz="2200" smtClean="0"/>
              <a:t>Structural (longer-term) liquidity risk</a:t>
            </a:r>
          </a:p>
          <a:p>
            <a:pPr lvl="1" eaLnBrk="1" hangingPunct="1">
              <a:lnSpc>
                <a:spcPct val="80000"/>
              </a:lnSpc>
            </a:pPr>
            <a:r>
              <a:rPr lang="en-US" altLang="zh-TW" sz="1800" smtClean="0"/>
              <a:t>use cash capital and other structural metrics to measure and control balance sheet risk and to assist in the determination of our term funding strategy.</a:t>
            </a:r>
          </a:p>
          <a:p>
            <a:pPr lvl="1" eaLnBrk="1" hangingPunct="1">
              <a:lnSpc>
                <a:spcPct val="80000"/>
              </a:lnSpc>
            </a:pPr>
            <a:endParaRPr lang="en-CA" altLang="zh-TW" sz="1800" smtClean="0"/>
          </a:p>
          <a:p>
            <a:pPr eaLnBrk="1" hangingPunct="1">
              <a:lnSpc>
                <a:spcPct val="80000"/>
              </a:lnSpc>
            </a:pPr>
            <a:r>
              <a:rPr lang="en-CA" altLang="zh-TW" sz="2200" smtClean="0"/>
              <a:t>Tactical (shorter-term) liquidity risk</a:t>
            </a:r>
          </a:p>
          <a:p>
            <a:pPr lvl="1" eaLnBrk="1" hangingPunct="1">
              <a:lnSpc>
                <a:spcPct val="80000"/>
              </a:lnSpc>
            </a:pPr>
            <a:r>
              <a:rPr lang="en-US" altLang="zh-TW" sz="1800" smtClean="0"/>
              <a:t>apply net cash flow limits in Canadian dollar and foreign currencies for key short-term time horizons  and assign a risk-adjusted limit to our aggregate pledging exposure and individual limits</a:t>
            </a:r>
            <a:r>
              <a:rPr lang="en-CA" altLang="zh-TW" sz="1800" smtClean="0"/>
              <a:t>.</a:t>
            </a:r>
          </a:p>
          <a:p>
            <a:pPr lvl="1" eaLnBrk="1" hangingPunct="1">
              <a:lnSpc>
                <a:spcPct val="80000"/>
              </a:lnSpc>
            </a:pPr>
            <a:endParaRPr lang="en-CA" altLang="zh-TW" sz="1800" smtClean="0"/>
          </a:p>
          <a:p>
            <a:pPr eaLnBrk="1" hangingPunct="1">
              <a:lnSpc>
                <a:spcPct val="80000"/>
              </a:lnSpc>
            </a:pPr>
            <a:r>
              <a:rPr lang="en-CA" altLang="zh-TW" sz="2200" smtClean="0"/>
              <a:t>Contingency liquidity risk</a:t>
            </a:r>
          </a:p>
          <a:p>
            <a:pPr lvl="1" eaLnBrk="1" hangingPunct="1">
              <a:lnSpc>
                <a:spcPct val="80000"/>
              </a:lnSpc>
            </a:pPr>
            <a:r>
              <a:rPr lang="en-CA" altLang="zh-TW" sz="1800" smtClean="0"/>
              <a:t>assesses the impact of and intended responses to sudden stressful events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914400" y="274638"/>
            <a:ext cx="7772400" cy="868362"/>
          </a:xfrm>
        </p:spPr>
        <p:txBody>
          <a:bodyPr/>
          <a:lstStyle/>
          <a:p>
            <a:pPr eaLnBrk="1" hangingPunct="1"/>
            <a:r>
              <a:rPr lang="en-CA" altLang="zh-TW" sz="4500" smtClean="0"/>
              <a:t>Risk Governance and Control</a:t>
            </a:r>
          </a:p>
        </p:txBody>
      </p:sp>
      <p:sp>
        <p:nvSpPr>
          <p:cNvPr id="91139" name="Content Placeholder 2"/>
          <p:cNvSpPr>
            <a:spLocks noGrp="1"/>
          </p:cNvSpPr>
          <p:nvPr>
            <p:ph sz="quarter" idx="1"/>
          </p:nvPr>
        </p:nvSpPr>
        <p:spPr>
          <a:xfrm>
            <a:off x="612775" y="1600200"/>
            <a:ext cx="8153400" cy="4495800"/>
          </a:xfrm>
        </p:spPr>
        <p:txBody>
          <a:bodyPr/>
          <a:lstStyle/>
          <a:p>
            <a:pPr eaLnBrk="1" hangingPunct="1">
              <a:lnSpc>
                <a:spcPct val="90000"/>
              </a:lnSpc>
            </a:pPr>
            <a:r>
              <a:rPr lang="en-US" altLang="zh-TW" sz="2200" smtClean="0"/>
              <a:t>Delegation and liquidity management framework are approved annually</a:t>
            </a:r>
          </a:p>
          <a:p>
            <a:pPr eaLnBrk="1" hangingPunct="1">
              <a:lnSpc>
                <a:spcPct val="90000"/>
              </a:lnSpc>
            </a:pPr>
            <a:r>
              <a:rPr lang="en-US" altLang="zh-TW" sz="2200" smtClean="0"/>
              <a:t>Liquidity status and position monitored on a regular basis </a:t>
            </a:r>
          </a:p>
          <a:p>
            <a:pPr eaLnBrk="1" hangingPunct="1">
              <a:lnSpc>
                <a:spcPct val="90000"/>
              </a:lnSpc>
            </a:pPr>
            <a:r>
              <a:rPr lang="en-US" altLang="zh-TW" sz="2200" smtClean="0"/>
              <a:t>Shared management and oversight of funding activities and status</a:t>
            </a:r>
          </a:p>
          <a:p>
            <a:pPr eaLnBrk="1" hangingPunct="1">
              <a:lnSpc>
                <a:spcPct val="90000"/>
              </a:lnSpc>
            </a:pPr>
            <a:r>
              <a:rPr lang="en-US" altLang="zh-TW" sz="2200" smtClean="0"/>
              <a:t>Analyze ability to lend or borrow funds between:</a:t>
            </a:r>
          </a:p>
          <a:p>
            <a:pPr lvl="1" eaLnBrk="1" hangingPunct="1">
              <a:lnSpc>
                <a:spcPct val="90000"/>
              </a:lnSpc>
            </a:pPr>
            <a:r>
              <a:rPr lang="en-US" altLang="zh-TW" sz="2200" smtClean="0"/>
              <a:t>Branches </a:t>
            </a:r>
          </a:p>
          <a:p>
            <a:pPr lvl="1" eaLnBrk="1" hangingPunct="1">
              <a:lnSpc>
                <a:spcPct val="90000"/>
              </a:lnSpc>
            </a:pPr>
            <a:r>
              <a:rPr lang="en-US" altLang="zh-TW" sz="2200" smtClean="0">
                <a:sym typeface="Wingdings" pitchFamily="2" charset="2"/>
              </a:rPr>
              <a:t>Subsidiaries </a:t>
            </a:r>
          </a:p>
          <a:p>
            <a:pPr lvl="1" eaLnBrk="1" hangingPunct="1">
              <a:lnSpc>
                <a:spcPct val="90000"/>
              </a:lnSpc>
            </a:pPr>
            <a:r>
              <a:rPr lang="en-US" altLang="zh-TW" sz="2200" smtClean="0">
                <a:sym typeface="Wingdings" pitchFamily="2" charset="2"/>
              </a:rPr>
              <a:t>convert btw currencies</a:t>
            </a:r>
            <a:endParaRPr lang="zh-TW" altLang="en-US" sz="2200" smtClean="0"/>
          </a:p>
          <a:p>
            <a:pPr eaLnBrk="1" hangingPunct="1">
              <a:lnSpc>
                <a:spcPct val="90000"/>
              </a:lnSpc>
            </a:pPr>
            <a:endParaRPr lang="zh-TW" altLang="en-US" sz="2400" smtClean="0"/>
          </a:p>
          <a:p>
            <a:pPr eaLnBrk="1" hangingPunct="1">
              <a:lnSpc>
                <a:spcPct val="90000"/>
              </a:lnSpc>
            </a:pPr>
            <a:endParaRPr lang="zh-TW" altLang="en-US" sz="2400" smtClean="0"/>
          </a:p>
          <a:p>
            <a:pPr eaLnBrk="1" hangingPunct="1">
              <a:lnSpc>
                <a:spcPct val="90000"/>
              </a:lnSpc>
            </a:pPr>
            <a:endParaRPr lang="en-US" altLang="zh-TW" sz="2200" smtClean="0"/>
          </a:p>
          <a:p>
            <a:pPr eaLnBrk="1" hangingPunct="1">
              <a:lnSpc>
                <a:spcPct val="90000"/>
              </a:lnSpc>
            </a:pPr>
            <a:endParaRPr lang="en-US" altLang="zh-TW" sz="3000" smtClean="0"/>
          </a:p>
          <a:p>
            <a:pPr eaLnBrk="1" hangingPunct="1">
              <a:lnSpc>
                <a:spcPct val="90000"/>
              </a:lnSpc>
            </a:pPr>
            <a:endParaRPr lang="en-CA" altLang="zh-TW" sz="300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914400" y="274638"/>
            <a:ext cx="7772400" cy="868362"/>
          </a:xfrm>
        </p:spPr>
        <p:txBody>
          <a:bodyPr/>
          <a:lstStyle/>
          <a:p>
            <a:pPr algn="ctr" eaLnBrk="1" hangingPunct="1"/>
            <a:r>
              <a:rPr lang="en-CA" altLang="zh-CN" sz="4500" smtClean="0">
                <a:ea typeface="SimSun" pitchFamily="2" charset="-122"/>
              </a:rPr>
              <a:t>Funding strategy</a:t>
            </a:r>
          </a:p>
        </p:txBody>
      </p:sp>
      <p:sp>
        <p:nvSpPr>
          <p:cNvPr id="92163" name="Content Placeholder 2"/>
          <p:cNvSpPr>
            <a:spLocks noGrp="1"/>
          </p:cNvSpPr>
          <p:nvPr>
            <p:ph sz="quarter" idx="1"/>
          </p:nvPr>
        </p:nvSpPr>
        <p:spPr>
          <a:xfrm>
            <a:off x="612775" y="1600200"/>
            <a:ext cx="8153400" cy="4495800"/>
          </a:xfrm>
        </p:spPr>
        <p:txBody>
          <a:bodyPr/>
          <a:lstStyle/>
          <a:p>
            <a:pPr eaLnBrk="1" hangingPunct="1">
              <a:lnSpc>
                <a:spcPct val="90000"/>
              </a:lnSpc>
            </a:pPr>
            <a:r>
              <a:rPr lang="en-US" altLang="zh-TW" sz="2200" smtClean="0"/>
              <a:t>Core funding, comprising capital, longer-term liabilities and a diversified pool of personal and, to a lesser extent, commercial and institutional deposits, is the foundation of RBC’s structural liquidity position. </a:t>
            </a:r>
          </a:p>
          <a:p>
            <a:pPr eaLnBrk="1" hangingPunct="1">
              <a:lnSpc>
                <a:spcPct val="90000"/>
              </a:lnSpc>
            </a:pPr>
            <a:endParaRPr lang="en-US" altLang="zh-TW" sz="2200" smtClean="0"/>
          </a:p>
          <a:p>
            <a:pPr eaLnBrk="1" hangingPunct="1">
              <a:lnSpc>
                <a:spcPct val="90000"/>
              </a:lnSpc>
            </a:pPr>
            <a:r>
              <a:rPr lang="en-US" altLang="zh-TW" sz="2200" smtClean="0"/>
              <a:t>Wholesale funding activities are well diversified by </a:t>
            </a:r>
            <a:r>
              <a:rPr lang="en-CA" altLang="zh-TW" sz="2200" smtClean="0"/>
              <a:t>geographic origin, investor segment, instrument, currency, structure and maturity.</a:t>
            </a:r>
          </a:p>
          <a:p>
            <a:pPr eaLnBrk="1" hangingPunct="1">
              <a:lnSpc>
                <a:spcPct val="90000"/>
              </a:lnSpc>
            </a:pPr>
            <a:endParaRPr lang="en-CA" altLang="zh-TW" sz="2200" smtClean="0"/>
          </a:p>
          <a:p>
            <a:pPr eaLnBrk="1" hangingPunct="1">
              <a:lnSpc>
                <a:spcPct val="90000"/>
              </a:lnSpc>
            </a:pPr>
            <a:r>
              <a:rPr lang="en-CA" altLang="zh-TW" sz="2200" smtClean="0"/>
              <a:t>Maintaining </a:t>
            </a:r>
            <a:r>
              <a:rPr lang="en-US" altLang="zh-TW" sz="2200" smtClean="0"/>
              <a:t>competitive credit ratings is also critical to cost-effective funding.</a:t>
            </a:r>
            <a:endParaRPr lang="en-CA" altLang="zh-TW" sz="22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914400" y="274638"/>
            <a:ext cx="7772400" cy="944562"/>
          </a:xfrm>
        </p:spPr>
        <p:txBody>
          <a:bodyPr/>
          <a:lstStyle/>
          <a:p>
            <a:pPr algn="ctr" eaLnBrk="1" hangingPunct="1"/>
            <a:r>
              <a:rPr lang="en-CA" altLang="zh-CN" sz="4500" smtClean="0">
                <a:ea typeface="SimSun" pitchFamily="2" charset="-122"/>
              </a:rPr>
              <a:t>Credit ratings</a:t>
            </a:r>
          </a:p>
        </p:txBody>
      </p:sp>
      <p:pic>
        <p:nvPicPr>
          <p:cNvPr id="93187" name="Content Placeholder 3"/>
          <p:cNvPicPr>
            <a:picLocks noGrp="1" noChangeAspect="1"/>
          </p:cNvPicPr>
          <p:nvPr>
            <p:ph sz="quarter" idx="1"/>
          </p:nvPr>
        </p:nvPicPr>
        <p:blipFill>
          <a:blip r:embed="rId2" cstate="print"/>
          <a:srcRect/>
          <a:stretch>
            <a:fillRect/>
          </a:stretch>
        </p:blipFill>
        <p:spPr>
          <a:xfrm>
            <a:off x="990600" y="1752600"/>
            <a:ext cx="7077075" cy="2552700"/>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914400" y="274638"/>
            <a:ext cx="7772400" cy="944562"/>
          </a:xfrm>
        </p:spPr>
        <p:txBody>
          <a:bodyPr/>
          <a:lstStyle/>
          <a:p>
            <a:pPr algn="ctr" eaLnBrk="1" hangingPunct="1"/>
            <a:r>
              <a:rPr lang="en-CA" altLang="zh-CN" sz="4500" smtClean="0">
                <a:ea typeface="SimSun" pitchFamily="2" charset="-122"/>
              </a:rPr>
              <a:t>Deposit profile</a:t>
            </a:r>
          </a:p>
        </p:txBody>
      </p:sp>
      <p:pic>
        <p:nvPicPr>
          <p:cNvPr id="94211" name="Content Placeholder 4"/>
          <p:cNvPicPr>
            <a:picLocks noGrp="1" noChangeAspect="1"/>
          </p:cNvPicPr>
          <p:nvPr>
            <p:ph sz="quarter" idx="1"/>
          </p:nvPr>
        </p:nvPicPr>
        <p:blipFill>
          <a:blip r:embed="rId3" cstate="print"/>
          <a:srcRect/>
          <a:stretch>
            <a:fillRect/>
          </a:stretch>
        </p:blipFill>
        <p:spPr>
          <a:xfrm>
            <a:off x="992188" y="1752600"/>
            <a:ext cx="7237412" cy="2709863"/>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612775" y="228600"/>
            <a:ext cx="8153400" cy="990600"/>
          </a:xfrm>
        </p:spPr>
        <p:txBody>
          <a:bodyPr/>
          <a:lstStyle/>
          <a:p>
            <a:pPr eaLnBrk="1" hangingPunct="1"/>
            <a:r>
              <a:rPr lang="en-US" altLang="zh-CN" sz="4500" smtClean="0"/>
              <a:t>Limitation: </a:t>
            </a:r>
            <a:r>
              <a:rPr lang="en-CA" altLang="zh-CN" sz="4500" smtClean="0"/>
              <a:t>Contractual obligations</a:t>
            </a:r>
            <a:endParaRPr lang="zh-CN" altLang="en-US" sz="4500" smtClean="0"/>
          </a:p>
        </p:txBody>
      </p:sp>
      <p:pic>
        <p:nvPicPr>
          <p:cNvPr id="95235" name="Picture 2"/>
          <p:cNvPicPr>
            <a:picLocks noChangeAspect="1" noChangeArrowheads="1"/>
          </p:cNvPicPr>
          <p:nvPr/>
        </p:nvPicPr>
        <p:blipFill>
          <a:blip r:embed="rId3" cstate="print"/>
          <a:srcRect/>
          <a:stretch>
            <a:fillRect/>
          </a:stretch>
        </p:blipFill>
        <p:spPr bwMode="auto">
          <a:xfrm>
            <a:off x="539750" y="2071688"/>
            <a:ext cx="837565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1096962"/>
          </a:xfrm>
        </p:spPr>
        <p:txBody>
          <a:bodyPr rtlCol="0">
            <a:normAutofit/>
          </a:bodyPr>
          <a:lstStyle/>
          <a:p>
            <a:pPr eaLnBrk="1" fontAlgn="auto" hangingPunct="1">
              <a:spcAft>
                <a:spcPts val="0"/>
              </a:spcAft>
              <a:defRPr/>
            </a:pPr>
            <a:r>
              <a:rPr lang="en-US" altLang="zh-TW" sz="4500" dirty="0" smtClean="0">
                <a:latin typeface="+mn-lt"/>
              </a:rPr>
              <a:t>Other Risk</a:t>
            </a:r>
          </a:p>
        </p:txBody>
      </p:sp>
      <p:sp>
        <p:nvSpPr>
          <p:cNvPr id="96259" name="Content Placeholder 2"/>
          <p:cNvSpPr>
            <a:spLocks noGrp="1"/>
          </p:cNvSpPr>
          <p:nvPr>
            <p:ph sz="quarter" idx="1"/>
          </p:nvPr>
        </p:nvSpPr>
        <p:spPr>
          <a:xfrm>
            <a:off x="457200" y="1600200"/>
            <a:ext cx="7696200" cy="4525963"/>
          </a:xfrm>
        </p:spPr>
        <p:txBody>
          <a:bodyPr/>
          <a:lstStyle/>
          <a:p>
            <a:pPr eaLnBrk="1" hangingPunct="1"/>
            <a:r>
              <a:rPr lang="en-US" altLang="zh-TW" sz="2200" smtClean="0"/>
              <a:t>Operational Risk</a:t>
            </a:r>
          </a:p>
          <a:p>
            <a:pPr eaLnBrk="1" hangingPunct="1"/>
            <a:r>
              <a:rPr lang="en-US" altLang="zh-TW" sz="2200" smtClean="0"/>
              <a:t>Strategic risk</a:t>
            </a:r>
          </a:p>
          <a:p>
            <a:pPr eaLnBrk="1" hangingPunct="1"/>
            <a:r>
              <a:rPr lang="en-US" altLang="zh-TW" sz="2200" smtClean="0"/>
              <a:t>Regulatory and legal risk</a:t>
            </a:r>
          </a:p>
          <a:p>
            <a:pPr eaLnBrk="1" hangingPunct="1"/>
            <a:r>
              <a:rPr lang="en-US" altLang="zh-TW" sz="2200" smtClean="0"/>
              <a:t>Reputation risk </a:t>
            </a:r>
          </a:p>
          <a:p>
            <a:pPr eaLnBrk="1" hangingPunct="1"/>
            <a:r>
              <a:rPr lang="en-US" altLang="zh-TW" sz="2200" smtClean="0"/>
              <a:t>Insurance risk</a:t>
            </a:r>
          </a:p>
          <a:p>
            <a:pPr eaLnBrk="1" hangingPunct="1"/>
            <a:r>
              <a:rPr lang="en-US" altLang="zh-TW" sz="2200" smtClean="0"/>
              <a:t>Environmental risk</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274638"/>
            <a:ext cx="7772400" cy="1020762"/>
          </a:xfrm>
        </p:spPr>
        <p:txBody>
          <a:bodyPr rtlCol="0">
            <a:normAutofit/>
          </a:bodyPr>
          <a:lstStyle/>
          <a:p>
            <a:pPr algn="ctr" eaLnBrk="1" fontAlgn="auto" hangingPunct="1">
              <a:spcAft>
                <a:spcPts val="0"/>
              </a:spcAft>
              <a:defRPr/>
            </a:pPr>
            <a:r>
              <a:rPr lang="en-US" altLang="zh-TW" sz="4500" dirty="0" smtClean="0">
                <a:latin typeface="+mn-lt"/>
              </a:rPr>
              <a:t>Operational Risk</a:t>
            </a:r>
          </a:p>
        </p:txBody>
      </p:sp>
      <p:sp>
        <p:nvSpPr>
          <p:cNvPr id="97283" name="Content Placeholder 2"/>
          <p:cNvSpPr>
            <a:spLocks noGrp="1"/>
          </p:cNvSpPr>
          <p:nvPr>
            <p:ph sz="quarter" idx="1"/>
          </p:nvPr>
        </p:nvSpPr>
        <p:spPr>
          <a:xfrm>
            <a:off x="457200" y="1600200"/>
            <a:ext cx="7696200" cy="4525963"/>
          </a:xfrm>
        </p:spPr>
        <p:txBody>
          <a:bodyPr/>
          <a:lstStyle/>
          <a:p>
            <a:pPr eaLnBrk="1" hangingPunct="1"/>
            <a:r>
              <a:rPr lang="en-US" altLang="zh-TW" sz="2200" smtClean="0"/>
              <a:t>Risk of loss or harm resulting from inadequate or failed internal processes, people and systems or from external events</a:t>
            </a:r>
          </a:p>
          <a:p>
            <a:pPr eaLnBrk="1" hangingPunct="1"/>
            <a:endParaRPr lang="en-US" altLang="zh-TW" sz="2200" smtClean="0"/>
          </a:p>
          <a:p>
            <a:pPr eaLnBrk="1" hangingPunct="1"/>
            <a:r>
              <a:rPr lang="en-US" altLang="zh-TW" sz="2200" smtClean="0"/>
              <a:t>Result in direct or indirect financial loss, reputational impact, regulatory censure, or failure in the management of other risks such as credit or market risk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zh-TW" sz="4500" smtClean="0"/>
              <a:t>Main Expert Sub-Committees</a:t>
            </a:r>
          </a:p>
        </p:txBody>
      </p:sp>
      <p:sp>
        <p:nvSpPr>
          <p:cNvPr id="15363" name="Content Placeholder 2"/>
          <p:cNvSpPr>
            <a:spLocks noGrp="1"/>
          </p:cNvSpPr>
          <p:nvPr>
            <p:ph sz="quarter" idx="1"/>
          </p:nvPr>
        </p:nvSpPr>
        <p:spPr>
          <a:xfrm>
            <a:off x="612775" y="1600200"/>
            <a:ext cx="8153400" cy="4495800"/>
          </a:xfrm>
        </p:spPr>
        <p:txBody>
          <a:bodyPr/>
          <a:lstStyle/>
          <a:p>
            <a:pPr eaLnBrk="1" hangingPunct="1"/>
            <a:r>
              <a:rPr lang="en-US" altLang="zh-TW" sz="2200" smtClean="0"/>
              <a:t>The Committee's work is organized under four main sub-committees:</a:t>
            </a:r>
          </a:p>
          <a:p>
            <a:pPr eaLnBrk="1" hangingPunct="1"/>
            <a:endParaRPr lang="en-US" altLang="zh-TW" sz="2200" smtClean="0"/>
          </a:p>
          <a:p>
            <a:pPr lvl="1" eaLnBrk="1" hangingPunct="1">
              <a:buFont typeface="Arial" pitchFamily="34" charset="0"/>
              <a:buChar char="•"/>
            </a:pPr>
            <a:r>
              <a:rPr lang="en-US" altLang="zh-TW" sz="1800" smtClean="0"/>
              <a:t>The Standards Implementation Group (SIG)</a:t>
            </a:r>
          </a:p>
          <a:p>
            <a:pPr lvl="1" eaLnBrk="1" hangingPunct="1">
              <a:buFont typeface="Arial" pitchFamily="34" charset="0"/>
              <a:buChar char="•"/>
            </a:pPr>
            <a:r>
              <a:rPr lang="en-US" altLang="zh-TW" sz="1800" smtClean="0"/>
              <a:t>The Policy Development Group (PDG)</a:t>
            </a:r>
          </a:p>
          <a:p>
            <a:pPr lvl="1" eaLnBrk="1" hangingPunct="1">
              <a:buFont typeface="Arial" pitchFamily="34" charset="0"/>
              <a:buChar char="•"/>
            </a:pPr>
            <a:r>
              <a:rPr lang="en-US" altLang="zh-TW" sz="1800" smtClean="0"/>
              <a:t>The Accounting Task Force (ATF)</a:t>
            </a:r>
          </a:p>
          <a:p>
            <a:pPr lvl="1" eaLnBrk="1" hangingPunct="1">
              <a:buFont typeface="Arial" pitchFamily="34" charset="0"/>
              <a:buChar char="•"/>
            </a:pPr>
            <a:r>
              <a:rPr lang="en-US" altLang="zh-TW" sz="1800" smtClean="0"/>
              <a:t>The Basel Consultative Group (BCG)</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914400" y="274638"/>
            <a:ext cx="7772400" cy="944562"/>
          </a:xfrm>
        </p:spPr>
        <p:txBody>
          <a:bodyPr/>
          <a:lstStyle/>
          <a:p>
            <a:pPr algn="ctr" eaLnBrk="1" hangingPunct="1"/>
            <a:r>
              <a:rPr lang="en-CA" altLang="zh-CN" sz="4100" smtClean="0"/>
              <a:t>Management of Operational Risk</a:t>
            </a:r>
            <a:endParaRPr lang="zh-CN" altLang="en-US" sz="4100" smtClean="0"/>
          </a:p>
        </p:txBody>
      </p:sp>
      <p:sp>
        <p:nvSpPr>
          <p:cNvPr id="98307" name="Content Placeholder 2"/>
          <p:cNvSpPr>
            <a:spLocks noGrp="1"/>
          </p:cNvSpPr>
          <p:nvPr>
            <p:ph sz="quarter" idx="1"/>
          </p:nvPr>
        </p:nvSpPr>
        <p:spPr>
          <a:xfrm>
            <a:off x="612775" y="1600200"/>
            <a:ext cx="8153400" cy="4495800"/>
          </a:xfrm>
        </p:spPr>
        <p:txBody>
          <a:bodyPr/>
          <a:lstStyle/>
          <a:p>
            <a:pPr eaLnBrk="1" hangingPunct="1">
              <a:lnSpc>
                <a:spcPct val="90000"/>
              </a:lnSpc>
              <a:buFont typeface="Arial" pitchFamily="34" charset="0"/>
              <a:buNone/>
            </a:pPr>
            <a:r>
              <a:rPr lang="en-US" altLang="zh-CN" sz="2400" b="1" smtClean="0"/>
              <a:t>Measurement tools and Methodologies:</a:t>
            </a:r>
          </a:p>
          <a:p>
            <a:pPr eaLnBrk="1" hangingPunct="1">
              <a:lnSpc>
                <a:spcPct val="90000"/>
              </a:lnSpc>
            </a:pPr>
            <a:r>
              <a:rPr lang="en-US" altLang="zh-CN" sz="2200" smtClean="0"/>
              <a:t>Standardized  Approach</a:t>
            </a:r>
          </a:p>
          <a:p>
            <a:pPr eaLnBrk="1" hangingPunct="1">
              <a:lnSpc>
                <a:spcPct val="90000"/>
              </a:lnSpc>
            </a:pPr>
            <a:r>
              <a:rPr lang="en-US" altLang="zh-CN" sz="2200" smtClean="0"/>
              <a:t>Advanced Measurement Approach (AMA) </a:t>
            </a:r>
          </a:p>
          <a:p>
            <a:pPr lvl="1" eaLnBrk="1" hangingPunct="1">
              <a:lnSpc>
                <a:spcPct val="90000"/>
              </a:lnSpc>
              <a:buFont typeface="Wingdings" pitchFamily="2" charset="2"/>
              <a:buChar char=""/>
            </a:pPr>
            <a:r>
              <a:rPr lang="en-US" altLang="zh-CN" sz="1800" smtClean="0"/>
              <a:t>Expect to implement in 2013</a:t>
            </a:r>
          </a:p>
          <a:p>
            <a:pPr eaLnBrk="1" hangingPunct="1">
              <a:lnSpc>
                <a:spcPct val="90000"/>
              </a:lnSpc>
              <a:buFont typeface="Arial" pitchFamily="34" charset="0"/>
              <a:buNone/>
            </a:pPr>
            <a:endParaRPr lang="en-US" altLang="zh-CN" sz="2400" smtClean="0"/>
          </a:p>
          <a:p>
            <a:pPr eaLnBrk="1" hangingPunct="1">
              <a:lnSpc>
                <a:spcPct val="90000"/>
              </a:lnSpc>
              <a:buFont typeface="Arial" pitchFamily="34" charset="0"/>
              <a:buNone/>
            </a:pPr>
            <a:r>
              <a:rPr lang="en-US" altLang="zh-CN" sz="2400" b="1" smtClean="0"/>
              <a:t>Specific programs to support the management of</a:t>
            </a:r>
          </a:p>
          <a:p>
            <a:pPr eaLnBrk="1" hangingPunct="1">
              <a:lnSpc>
                <a:spcPct val="90000"/>
              </a:lnSpc>
              <a:buFont typeface="Arial" pitchFamily="34" charset="0"/>
              <a:buNone/>
            </a:pPr>
            <a:r>
              <a:rPr lang="en-US" altLang="zh-CN" sz="2400" b="1" smtClean="0"/>
              <a:t>Operational risk:</a:t>
            </a:r>
          </a:p>
          <a:p>
            <a:pPr eaLnBrk="1" hangingPunct="1">
              <a:lnSpc>
                <a:spcPct val="90000"/>
              </a:lnSpc>
              <a:buFont typeface="Franklin Gothic Book" pitchFamily="34" charset="0"/>
              <a:buAutoNum type="arabicParenR"/>
            </a:pPr>
            <a:r>
              <a:rPr lang="en-US" altLang="zh-CN" sz="2200" smtClean="0"/>
              <a:t>Risk and control assessment,</a:t>
            </a:r>
          </a:p>
          <a:p>
            <a:pPr eaLnBrk="1" hangingPunct="1">
              <a:lnSpc>
                <a:spcPct val="90000"/>
              </a:lnSpc>
              <a:buFont typeface="Franklin Gothic Book" pitchFamily="34" charset="0"/>
              <a:buAutoNum type="arabicParenR"/>
            </a:pPr>
            <a:r>
              <a:rPr lang="en-US" altLang="zh-CN" sz="2200" smtClean="0"/>
              <a:t>Operational event data collection and analysis</a:t>
            </a:r>
          </a:p>
          <a:p>
            <a:pPr eaLnBrk="1" hangingPunct="1">
              <a:lnSpc>
                <a:spcPct val="90000"/>
              </a:lnSpc>
              <a:buFont typeface="Franklin Gothic Book" pitchFamily="34" charset="0"/>
              <a:buAutoNum type="arabicParenR"/>
            </a:pPr>
            <a:r>
              <a:rPr lang="en-US" altLang="zh-CN" sz="2200" smtClean="0"/>
              <a:t>Industry loss analysis</a:t>
            </a:r>
          </a:p>
          <a:p>
            <a:pPr eaLnBrk="1" hangingPunct="1">
              <a:lnSpc>
                <a:spcPct val="90000"/>
              </a:lnSpc>
              <a:buFont typeface="Franklin Gothic Book" pitchFamily="34" charset="0"/>
              <a:buAutoNum type="arabicParenR"/>
            </a:pPr>
            <a:r>
              <a:rPr lang="en-US" altLang="zh-CN" sz="2200" smtClean="0"/>
              <a:t>Key risk indicators.</a:t>
            </a:r>
          </a:p>
          <a:p>
            <a:pPr eaLnBrk="1" hangingPunct="1">
              <a:lnSpc>
                <a:spcPct val="90000"/>
              </a:lnSpc>
              <a:buFont typeface="Arial" pitchFamily="34" charset="0"/>
              <a:buNone/>
            </a:pPr>
            <a:endParaRPr lang="en-US" altLang="zh-CN"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914400" y="274638"/>
            <a:ext cx="7772400" cy="944562"/>
          </a:xfrm>
        </p:spPr>
        <p:txBody>
          <a:bodyPr/>
          <a:lstStyle/>
          <a:p>
            <a:pPr algn="ctr" eaLnBrk="1" hangingPunct="1"/>
            <a:r>
              <a:rPr lang="en-US" altLang="zh-CN" sz="4500" smtClean="0">
                <a:cs typeface="幼圆" pitchFamily="49" charset="-122"/>
              </a:rPr>
              <a:t>Strategic risk</a:t>
            </a:r>
            <a:endParaRPr lang="zh-CN" altLang="en-US" sz="4500" smtClean="0">
              <a:cs typeface="幼圆" pitchFamily="49" charset="-122"/>
            </a:endParaRPr>
          </a:p>
        </p:txBody>
      </p:sp>
      <p:sp>
        <p:nvSpPr>
          <p:cNvPr id="99331" name="Content Placeholder 2"/>
          <p:cNvSpPr>
            <a:spLocks noGrp="1"/>
          </p:cNvSpPr>
          <p:nvPr>
            <p:ph sz="quarter" idx="1"/>
          </p:nvPr>
        </p:nvSpPr>
        <p:spPr>
          <a:xfrm>
            <a:off x="612775" y="1600200"/>
            <a:ext cx="8153400" cy="4495800"/>
          </a:xfrm>
        </p:spPr>
        <p:txBody>
          <a:bodyPr/>
          <a:lstStyle/>
          <a:p>
            <a:pPr eaLnBrk="1" hangingPunct="1">
              <a:lnSpc>
                <a:spcPct val="90000"/>
              </a:lnSpc>
              <a:buFont typeface="Arial" pitchFamily="34" charset="0"/>
              <a:buNone/>
            </a:pPr>
            <a:r>
              <a:rPr lang="en-US" altLang="zh-CN" sz="2200" smtClean="0"/>
              <a:t>Risk that the enterprise or particular business areas will make</a:t>
            </a:r>
          </a:p>
          <a:p>
            <a:pPr eaLnBrk="1" hangingPunct="1">
              <a:lnSpc>
                <a:spcPct val="90000"/>
              </a:lnSpc>
              <a:buFont typeface="Arial" pitchFamily="34" charset="0"/>
              <a:buNone/>
            </a:pPr>
            <a:r>
              <a:rPr lang="en-US" altLang="zh-CN" sz="2200" smtClean="0"/>
              <a:t>inappropriate strategic choices, or will be unable to successfully</a:t>
            </a:r>
          </a:p>
          <a:p>
            <a:pPr eaLnBrk="1" hangingPunct="1">
              <a:lnSpc>
                <a:spcPct val="90000"/>
              </a:lnSpc>
              <a:buFont typeface="Arial" pitchFamily="34" charset="0"/>
              <a:buNone/>
            </a:pPr>
            <a:r>
              <a:rPr lang="en-US" altLang="zh-CN" sz="2200" smtClean="0"/>
              <a:t>implement selected strategies or related plans and decisions</a:t>
            </a:r>
          </a:p>
          <a:p>
            <a:pPr eaLnBrk="1" hangingPunct="1">
              <a:lnSpc>
                <a:spcPct val="90000"/>
              </a:lnSpc>
              <a:buFont typeface="Arial" pitchFamily="34" charset="0"/>
              <a:buNone/>
            </a:pPr>
            <a:endParaRPr lang="en-US" altLang="zh-CN" sz="2200" smtClean="0"/>
          </a:p>
          <a:p>
            <a:pPr eaLnBrk="1" hangingPunct="1">
              <a:lnSpc>
                <a:spcPct val="90000"/>
              </a:lnSpc>
              <a:buFont typeface="Wingdings 2" pitchFamily="18" charset="2"/>
              <a:buNone/>
            </a:pPr>
            <a:r>
              <a:rPr lang="en-US" altLang="zh-CN" b="1" smtClean="0"/>
              <a:t>Management of Strategic Risk</a:t>
            </a:r>
          </a:p>
          <a:p>
            <a:pPr eaLnBrk="1" hangingPunct="1">
              <a:lnSpc>
                <a:spcPct val="90000"/>
              </a:lnSpc>
            </a:pPr>
            <a:r>
              <a:rPr lang="en-US" altLang="zh-CN" sz="2200" smtClean="0"/>
              <a:t>The heads of the business segments, the Enterprise Strategy Office, Group Executive, and the Board of Directors will take responsibility </a:t>
            </a:r>
          </a:p>
          <a:p>
            <a:pPr eaLnBrk="1" hangingPunct="1">
              <a:lnSpc>
                <a:spcPct val="90000"/>
              </a:lnSpc>
              <a:buFont typeface="Wingdings 2" pitchFamily="18" charset="2"/>
              <a:buNone/>
            </a:pPr>
            <a:endParaRPr lang="en-US" altLang="zh-CN" sz="2200" smtClean="0"/>
          </a:p>
          <a:p>
            <a:pPr eaLnBrk="1" hangingPunct="1">
              <a:lnSpc>
                <a:spcPct val="90000"/>
              </a:lnSpc>
            </a:pPr>
            <a:r>
              <a:rPr lang="en-US" altLang="zh-CN" sz="2200" smtClean="0"/>
              <a:t>Management of strategic risk is supported by the Enterprise Strategy Group through the use of an enterprise strategy framework that synthesizes business portfolio strategies with the enterprise vision</a:t>
            </a:r>
            <a:endParaRPr lang="zh-CN" altLang="en-US" sz="2200" smtClean="0"/>
          </a:p>
          <a:p>
            <a:pPr eaLnBrk="1" hangingPunct="1">
              <a:lnSpc>
                <a:spcPct val="90000"/>
              </a:lnSpc>
              <a:buFont typeface="Wingdings 2" pitchFamily="18" charset="2"/>
              <a:buNone/>
            </a:pPr>
            <a:endParaRPr lang="en-US" altLang="zh-CN" b="1" smtClean="0"/>
          </a:p>
          <a:p>
            <a:pPr eaLnBrk="1" hangingPunct="1">
              <a:lnSpc>
                <a:spcPct val="90000"/>
              </a:lnSpc>
              <a:buFont typeface="Wingdings 2" pitchFamily="18" charset="2"/>
              <a:buNone/>
            </a:pPr>
            <a:endParaRPr lang="en-US" altLang="zh-CN" b="1" smtClean="0"/>
          </a:p>
          <a:p>
            <a:pPr eaLnBrk="1" hangingPunct="1">
              <a:lnSpc>
                <a:spcPct val="90000"/>
              </a:lnSpc>
              <a:buFont typeface="Wingdings 2" pitchFamily="18" charset="2"/>
              <a:buNone/>
            </a:pPr>
            <a:endParaRPr lang="en-US" altLang="zh-CN" b="1" smtClean="0"/>
          </a:p>
          <a:p>
            <a:pPr eaLnBrk="1" hangingPunct="1">
              <a:lnSpc>
                <a:spcPct val="90000"/>
              </a:lnSpc>
              <a:buFont typeface="Arial" pitchFamily="34" charset="0"/>
              <a:buNone/>
            </a:pPr>
            <a:endParaRPr lang="zh-CN" alt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914400" y="274638"/>
            <a:ext cx="7772400" cy="944562"/>
          </a:xfrm>
        </p:spPr>
        <p:txBody>
          <a:bodyPr/>
          <a:lstStyle/>
          <a:p>
            <a:pPr eaLnBrk="1" hangingPunct="1"/>
            <a:r>
              <a:rPr lang="en-US" altLang="zh-CN" sz="4500" smtClean="0">
                <a:cs typeface="幼圆" pitchFamily="49" charset="-122"/>
              </a:rPr>
              <a:t>Regulatory and legal risk</a:t>
            </a:r>
            <a:endParaRPr lang="zh-CN" altLang="en-US" sz="4500" smtClean="0">
              <a:cs typeface="幼圆" pitchFamily="49" charset="-122"/>
            </a:endParaRPr>
          </a:p>
        </p:txBody>
      </p:sp>
      <p:sp>
        <p:nvSpPr>
          <p:cNvPr id="100355" name="Content Placeholder 2"/>
          <p:cNvSpPr>
            <a:spLocks noGrp="1"/>
          </p:cNvSpPr>
          <p:nvPr>
            <p:ph sz="quarter" idx="1"/>
          </p:nvPr>
        </p:nvSpPr>
        <p:spPr>
          <a:xfrm>
            <a:off x="612775" y="1600200"/>
            <a:ext cx="8153400" cy="4495800"/>
          </a:xfrm>
        </p:spPr>
        <p:txBody>
          <a:bodyPr/>
          <a:lstStyle/>
          <a:p>
            <a:pPr eaLnBrk="1" hangingPunct="1"/>
            <a:r>
              <a:rPr lang="en-US" altLang="zh-CN" sz="2200" smtClean="0"/>
              <a:t>Risk of negative impact to</a:t>
            </a:r>
          </a:p>
          <a:p>
            <a:pPr lvl="1" eaLnBrk="1" hangingPunct="1"/>
            <a:r>
              <a:rPr lang="en-US" altLang="zh-CN" sz="1800" smtClean="0"/>
              <a:t>business activities</a:t>
            </a:r>
          </a:p>
          <a:p>
            <a:pPr lvl="1" eaLnBrk="1" hangingPunct="1"/>
            <a:r>
              <a:rPr lang="en-US" altLang="zh-CN" sz="1800" smtClean="0"/>
              <a:t>earnings or capital</a:t>
            </a:r>
          </a:p>
          <a:p>
            <a:pPr lvl="1" eaLnBrk="1" hangingPunct="1"/>
            <a:r>
              <a:rPr lang="en-US" altLang="zh-CN" sz="1800" smtClean="0"/>
              <a:t>regulatory relationships or reputation </a:t>
            </a:r>
          </a:p>
          <a:p>
            <a:pPr lvl="1" eaLnBrk="1" hangingPunct="1"/>
            <a:endParaRPr lang="en-US" altLang="zh-CN" sz="1800" smtClean="0"/>
          </a:p>
          <a:p>
            <a:pPr eaLnBrk="1" hangingPunct="1"/>
            <a:r>
              <a:rPr lang="en-US" altLang="zh-CN" sz="2200" smtClean="0"/>
              <a:t>Negative impact</a:t>
            </a:r>
          </a:p>
          <a:p>
            <a:pPr lvl="1" eaLnBrk="1" hangingPunct="1"/>
            <a:r>
              <a:rPr lang="en-US" altLang="zh-CN" sz="1800" smtClean="0"/>
              <a:t>failure to comply or adapt to </a:t>
            </a:r>
          </a:p>
          <a:p>
            <a:pPr lvl="2" eaLnBrk="1" hangingPunct="1"/>
            <a:r>
              <a:rPr lang="en-US" altLang="zh-CN" sz="1800" smtClean="0"/>
              <a:t>Current and changing regulations</a:t>
            </a:r>
          </a:p>
          <a:p>
            <a:pPr lvl="2" eaLnBrk="1" hangingPunct="1"/>
            <a:r>
              <a:rPr lang="en-US" altLang="zh-CN" sz="1800" smtClean="0"/>
              <a:t>Law</a:t>
            </a:r>
          </a:p>
          <a:p>
            <a:pPr lvl="2" eaLnBrk="1" hangingPunct="1"/>
            <a:r>
              <a:rPr lang="en-US" altLang="zh-CN" sz="1800" smtClean="0"/>
              <a:t>industry codes or rules</a:t>
            </a:r>
          </a:p>
          <a:p>
            <a:pPr lvl="2" eaLnBrk="1" hangingPunct="1"/>
            <a:r>
              <a:rPr lang="en-US" altLang="zh-CN" sz="1800" smtClean="0"/>
              <a:t>Regulatory expectations</a:t>
            </a:r>
          </a:p>
          <a:p>
            <a:pPr lvl="2" eaLnBrk="1" hangingPunct="1"/>
            <a:r>
              <a:rPr lang="en-US" altLang="zh-CN" sz="1800" smtClean="0"/>
              <a:t>Ethical standards</a:t>
            </a:r>
          </a:p>
          <a:p>
            <a:pPr eaLnBrk="1" hangingPunct="1"/>
            <a:endParaRPr lang="zh-CN" alt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612775" y="228600"/>
            <a:ext cx="8153400" cy="990600"/>
          </a:xfrm>
        </p:spPr>
        <p:txBody>
          <a:bodyPr>
            <a:normAutofit fontScale="90000"/>
          </a:bodyPr>
          <a:lstStyle/>
          <a:p>
            <a:pPr algn="ctr" eaLnBrk="1" fontAlgn="auto" hangingPunct="1">
              <a:spcAft>
                <a:spcPts val="0"/>
              </a:spcAft>
              <a:defRPr/>
            </a:pPr>
            <a:r>
              <a:rPr lang="en-US" altLang="zh-TW" dirty="0" smtClean="0">
                <a:ea typeface="新細明體" pitchFamily="18" charset="-120"/>
              </a:rPr>
              <a:t>Management of Regulatory and Legal Risk</a:t>
            </a:r>
          </a:p>
        </p:txBody>
      </p:sp>
      <p:sp>
        <p:nvSpPr>
          <p:cNvPr id="101379" name="Content Placeholder 2"/>
          <p:cNvSpPr>
            <a:spLocks noGrp="1"/>
          </p:cNvSpPr>
          <p:nvPr>
            <p:ph sz="quarter" idx="1"/>
          </p:nvPr>
        </p:nvSpPr>
        <p:spPr>
          <a:xfrm>
            <a:off x="612775" y="1600200"/>
            <a:ext cx="8153400" cy="4495800"/>
          </a:xfrm>
        </p:spPr>
        <p:txBody>
          <a:bodyPr/>
          <a:lstStyle/>
          <a:p>
            <a:pPr eaLnBrk="1" hangingPunct="1"/>
            <a:endParaRPr lang="en-US" altLang="zh-TW" sz="2200" smtClean="0"/>
          </a:p>
          <a:p>
            <a:pPr eaLnBrk="1" hangingPunct="1"/>
            <a:r>
              <a:rPr lang="en-US" altLang="zh-TW" sz="2200" smtClean="0"/>
              <a:t>Enterprise Compliance Management (ECM) framework that is consistent with -regulatory guidance from OSFI and other regulators    </a:t>
            </a:r>
          </a:p>
          <a:p>
            <a:pPr eaLnBrk="1" hangingPunct="1"/>
            <a:endParaRPr lang="en-US" altLang="zh-TW" sz="2200" smtClean="0"/>
          </a:p>
          <a:p>
            <a:pPr eaLnBrk="1" hangingPunct="1"/>
            <a:r>
              <a:rPr lang="en-US" altLang="zh-TW" sz="2200" smtClean="0"/>
              <a:t>To promote the proactive, risk-based management of compliance and regulatory risk</a:t>
            </a:r>
          </a:p>
          <a:p>
            <a:pPr eaLnBrk="1" hangingPunct="1">
              <a:buFont typeface="Arial" pitchFamily="34" charset="0"/>
              <a:buNone/>
            </a:pPr>
            <a:endParaRPr lang="en-US" altLang="zh-TW" smtClean="0"/>
          </a:p>
          <a:p>
            <a:pPr eaLnBrk="1" hangingPunct="1"/>
            <a:endParaRPr lang="en-US" altLang="zh-TW" smtClean="0"/>
          </a:p>
          <a:p>
            <a:pPr eaLnBrk="1" hangingPunct="1"/>
            <a:endParaRPr lang="en-US" altLang="zh-TW"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612775" y="228600"/>
            <a:ext cx="8153400" cy="990600"/>
          </a:xfrm>
        </p:spPr>
        <p:txBody>
          <a:bodyPr>
            <a:normAutofit fontScale="90000"/>
          </a:bodyPr>
          <a:lstStyle/>
          <a:p>
            <a:pPr algn="ctr" eaLnBrk="1" fontAlgn="auto" hangingPunct="1">
              <a:spcAft>
                <a:spcPts val="0"/>
              </a:spcAft>
              <a:defRPr/>
            </a:pPr>
            <a:r>
              <a:rPr lang="en-US" altLang="zh-TW" dirty="0" smtClean="0">
                <a:ea typeface="新細明體" pitchFamily="18" charset="-120"/>
              </a:rPr>
              <a:t>Management of Regulatory and Legal Risk</a:t>
            </a:r>
          </a:p>
        </p:txBody>
      </p:sp>
      <p:sp>
        <p:nvSpPr>
          <p:cNvPr id="102403" name="Content Placeholder 2"/>
          <p:cNvSpPr>
            <a:spLocks noGrp="1"/>
          </p:cNvSpPr>
          <p:nvPr>
            <p:ph sz="quarter" idx="1"/>
          </p:nvPr>
        </p:nvSpPr>
        <p:spPr>
          <a:xfrm>
            <a:off x="612775" y="1600200"/>
            <a:ext cx="8153400" cy="4495800"/>
          </a:xfrm>
        </p:spPr>
        <p:txBody>
          <a:bodyPr/>
          <a:lstStyle/>
          <a:p>
            <a:pPr marL="0" indent="0" eaLnBrk="1" hangingPunct="1">
              <a:lnSpc>
                <a:spcPct val="80000"/>
              </a:lnSpc>
              <a:spcBef>
                <a:spcPts val="575"/>
              </a:spcBef>
              <a:buFont typeface="Arial" pitchFamily="34" charset="0"/>
              <a:buNone/>
            </a:pPr>
            <a:endParaRPr lang="en-US" altLang="zh-TW" sz="2200" b="1" smtClean="0"/>
          </a:p>
          <a:p>
            <a:pPr marL="0" indent="0" eaLnBrk="1" hangingPunct="1">
              <a:lnSpc>
                <a:spcPct val="80000"/>
              </a:lnSpc>
              <a:spcBef>
                <a:spcPts val="575"/>
              </a:spcBef>
              <a:buFont typeface="Arial" pitchFamily="34" charset="0"/>
              <a:buNone/>
            </a:pPr>
            <a:r>
              <a:rPr lang="en-US" altLang="zh-TW" sz="2200" b="1" smtClean="0"/>
              <a:t>Elements driving the management of regulatory risk:</a:t>
            </a:r>
          </a:p>
          <a:p>
            <a:pPr marL="0" indent="0" eaLnBrk="1" hangingPunct="1">
              <a:lnSpc>
                <a:spcPct val="80000"/>
              </a:lnSpc>
              <a:spcBef>
                <a:spcPts val="575"/>
              </a:spcBef>
              <a:buFont typeface="Arial" pitchFamily="34" charset="0"/>
              <a:buNone/>
            </a:pPr>
            <a:endParaRPr lang="en-US" altLang="zh-TW" sz="2200" b="1" smtClean="0"/>
          </a:p>
          <a:p>
            <a:pPr marL="0" indent="0" eaLnBrk="1" hangingPunct="1">
              <a:lnSpc>
                <a:spcPct val="80000"/>
              </a:lnSpc>
              <a:spcBef>
                <a:spcPts val="575"/>
              </a:spcBef>
              <a:buFont typeface="Tw Cen MT" pitchFamily="34" charset="0"/>
              <a:buAutoNum type="arabicPeriod"/>
            </a:pPr>
            <a:r>
              <a:rPr lang="en-US" altLang="zh-TW" sz="2200" smtClean="0"/>
              <a:t>Sets the cycle in motion by defining the nature of business activities and operations</a:t>
            </a:r>
          </a:p>
          <a:p>
            <a:pPr marL="0" indent="0" eaLnBrk="1" hangingPunct="1">
              <a:lnSpc>
                <a:spcPct val="80000"/>
              </a:lnSpc>
              <a:spcBef>
                <a:spcPts val="575"/>
              </a:spcBef>
              <a:buFont typeface="Tw Cen MT" pitchFamily="34" charset="0"/>
              <a:buAutoNum type="arabicPeriod"/>
            </a:pPr>
            <a:r>
              <a:rPr lang="en-US" altLang="zh-TW" sz="2200" smtClean="0"/>
              <a:t>Ensures compliance programs are designed in a manner to most effectively meet regulatory requirements</a:t>
            </a:r>
          </a:p>
          <a:p>
            <a:pPr marL="0" indent="0" eaLnBrk="1" hangingPunct="1">
              <a:lnSpc>
                <a:spcPct val="80000"/>
              </a:lnSpc>
              <a:spcBef>
                <a:spcPts val="575"/>
              </a:spcBef>
              <a:buFont typeface="Tw Cen MT" pitchFamily="34" charset="0"/>
              <a:buAutoNum type="arabicPeriod"/>
            </a:pPr>
            <a:r>
              <a:rPr lang="en-US" altLang="zh-TW" sz="2200" smtClean="0"/>
              <a:t>Relate to the design and implementation of specific controls and the associated monitoring and oversight of the effectiveness of those controls</a:t>
            </a:r>
          </a:p>
          <a:p>
            <a:pPr marL="0" indent="0" eaLnBrk="1" hangingPunct="1">
              <a:lnSpc>
                <a:spcPct val="80000"/>
              </a:lnSpc>
              <a:spcBef>
                <a:spcPts val="575"/>
              </a:spcBef>
              <a:buFont typeface="Tw Cen MT" pitchFamily="34" charset="0"/>
              <a:buAutoNum type="arabicPeriod"/>
            </a:pPr>
            <a:r>
              <a:rPr lang="en-US" altLang="zh-TW" sz="2200" smtClean="0"/>
              <a:t>Ensures the timely escalation and resolution of issues, and clear and transparent reporting </a:t>
            </a:r>
            <a:r>
              <a:rPr lang="en-US" altLang="zh-TW" sz="2200" b="1" smtClean="0"/>
              <a:t>(Critical Step)</a:t>
            </a:r>
          </a:p>
          <a:p>
            <a:pPr marL="0" indent="0" eaLnBrk="1" hangingPunct="1">
              <a:lnSpc>
                <a:spcPct val="80000"/>
              </a:lnSpc>
              <a:spcBef>
                <a:spcPts val="575"/>
              </a:spcBef>
              <a:buFont typeface="Wingdings 2" pitchFamily="18" charset="2"/>
              <a:buChar char=""/>
            </a:pPr>
            <a:endParaRPr lang="en-US" altLang="zh-TW" sz="2500" smtClean="0"/>
          </a:p>
          <a:p>
            <a:pPr marL="0" indent="0" eaLnBrk="1" hangingPunct="1">
              <a:lnSpc>
                <a:spcPct val="80000"/>
              </a:lnSpc>
              <a:spcBef>
                <a:spcPts val="575"/>
              </a:spcBef>
              <a:buFont typeface="Wingdings 2" pitchFamily="18" charset="2"/>
              <a:buChar char=""/>
            </a:pPr>
            <a:endParaRPr lang="en-US" altLang="zh-TW" sz="250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14400" y="304800"/>
            <a:ext cx="7772400" cy="838200"/>
          </a:xfrm>
        </p:spPr>
        <p:txBody>
          <a:bodyPr/>
          <a:lstStyle/>
          <a:p>
            <a:pPr algn="ctr" eaLnBrk="1" hangingPunct="1"/>
            <a:r>
              <a:rPr lang="en-US" altLang="zh-TW" sz="4500" smtClean="0"/>
              <a:t>Reputation Risk</a:t>
            </a:r>
          </a:p>
        </p:txBody>
      </p:sp>
      <p:sp>
        <p:nvSpPr>
          <p:cNvPr id="103427" name="Content Placeholder 2"/>
          <p:cNvSpPr>
            <a:spLocks noGrp="1"/>
          </p:cNvSpPr>
          <p:nvPr>
            <p:ph sz="quarter" idx="1"/>
          </p:nvPr>
        </p:nvSpPr>
        <p:spPr>
          <a:xfrm>
            <a:off x="612775" y="1600200"/>
            <a:ext cx="8153400" cy="4495800"/>
          </a:xfrm>
        </p:spPr>
        <p:txBody>
          <a:bodyPr/>
          <a:lstStyle/>
          <a:p>
            <a:pPr eaLnBrk="1" hangingPunct="1"/>
            <a:r>
              <a:rPr lang="en-US" altLang="zh-TW" sz="2200" smtClean="0"/>
              <a:t>The risk that an activity undertaken by an organization or its representatives will impair its image in the community or lower public confidence in it, resulting in the loss of business, legal action or increased regulatory oversight</a:t>
            </a:r>
          </a:p>
          <a:p>
            <a:pPr eaLnBrk="1" hangingPunct="1"/>
            <a:endParaRPr lang="en-US" altLang="zh-TW" sz="2200" smtClean="0"/>
          </a:p>
          <a:p>
            <a:pPr eaLnBrk="1" hangingPunct="1"/>
            <a:r>
              <a:rPr lang="en-US" altLang="zh-TW" sz="2200" smtClean="0"/>
              <a:t>Arise from a number of events and primarily occurs in connection with regulatory, legal and operational risks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914400" y="274638"/>
            <a:ext cx="7772400" cy="1020762"/>
          </a:xfrm>
        </p:spPr>
        <p:txBody>
          <a:bodyPr/>
          <a:lstStyle/>
          <a:p>
            <a:pPr algn="ctr" eaLnBrk="1" hangingPunct="1"/>
            <a:r>
              <a:rPr lang="en-US" altLang="zh-TW" sz="4100" smtClean="0"/>
              <a:t>Management of Reputation Risk</a:t>
            </a:r>
          </a:p>
        </p:txBody>
      </p:sp>
      <p:sp>
        <p:nvSpPr>
          <p:cNvPr id="104451" name="Content Placeholder 2"/>
          <p:cNvSpPr>
            <a:spLocks noGrp="1"/>
          </p:cNvSpPr>
          <p:nvPr>
            <p:ph sz="quarter" idx="1"/>
          </p:nvPr>
        </p:nvSpPr>
        <p:spPr>
          <a:xfrm>
            <a:off x="612775" y="1600200"/>
            <a:ext cx="8153400" cy="4495800"/>
          </a:xfrm>
        </p:spPr>
        <p:txBody>
          <a:bodyPr/>
          <a:lstStyle/>
          <a:p>
            <a:pPr marL="0" indent="0" eaLnBrk="1" hangingPunct="1">
              <a:buFont typeface="Arial" pitchFamily="34" charset="0"/>
              <a:buNone/>
            </a:pPr>
            <a:r>
              <a:rPr lang="en-US" altLang="zh-TW" sz="2200" smtClean="0"/>
              <a:t>The following principles guide RBC management of reputation risk:</a:t>
            </a:r>
          </a:p>
          <a:p>
            <a:pPr marL="0" indent="0" eaLnBrk="1" hangingPunct="1">
              <a:buFont typeface="Arial" pitchFamily="34" charset="0"/>
              <a:buNone/>
            </a:pPr>
            <a:endParaRPr lang="en-US" altLang="zh-TW" sz="2200" smtClean="0"/>
          </a:p>
          <a:p>
            <a:pPr marL="0" indent="0" eaLnBrk="1" hangingPunct="1"/>
            <a:r>
              <a:rPr lang="en-US" altLang="zh-TW" sz="2200" smtClean="0"/>
              <a:t>Operate with integrity at all times in order to sustain a strong and positive reputation.</a:t>
            </a:r>
          </a:p>
          <a:p>
            <a:pPr marL="0" indent="0" eaLnBrk="1" hangingPunct="1"/>
            <a:endParaRPr lang="en-US" altLang="zh-TW" sz="2200" smtClean="0"/>
          </a:p>
          <a:p>
            <a:pPr marL="0" indent="0" eaLnBrk="1" hangingPunct="1"/>
            <a:r>
              <a:rPr lang="en-US" altLang="zh-TW" sz="2200" smtClean="0"/>
              <a:t>Protecting our reputation is the responsibility of all employees, including senior management and extends to all members of the Board of Directors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914400" y="274638"/>
            <a:ext cx="7772400" cy="944562"/>
          </a:xfrm>
        </p:spPr>
        <p:txBody>
          <a:bodyPr/>
          <a:lstStyle/>
          <a:p>
            <a:pPr algn="ctr" eaLnBrk="1" hangingPunct="1"/>
            <a:r>
              <a:rPr lang="en-US" altLang="zh-TW" sz="4500" smtClean="0"/>
              <a:t>Insurance risk</a:t>
            </a:r>
          </a:p>
        </p:txBody>
      </p:sp>
      <p:sp>
        <p:nvSpPr>
          <p:cNvPr id="105475" name="Content Placeholder 2"/>
          <p:cNvSpPr>
            <a:spLocks noGrp="1"/>
          </p:cNvSpPr>
          <p:nvPr>
            <p:ph sz="quarter" idx="1"/>
          </p:nvPr>
        </p:nvSpPr>
        <p:spPr>
          <a:xfrm>
            <a:off x="612775" y="1600200"/>
            <a:ext cx="8153400" cy="4495800"/>
          </a:xfrm>
        </p:spPr>
        <p:txBody>
          <a:bodyPr/>
          <a:lstStyle/>
          <a:p>
            <a:pPr eaLnBrk="1" hangingPunct="1">
              <a:lnSpc>
                <a:spcPct val="90000"/>
              </a:lnSpc>
            </a:pPr>
            <a:r>
              <a:rPr lang="en-US" altLang="zh-TW" sz="2200" smtClean="0"/>
              <a:t>Insurance risk is the exposure to potential financial loss arising from payments that are different than anticipated (e.g. number,  amount or timing) under an insurance policy or reinsurance treaty</a:t>
            </a:r>
          </a:p>
          <a:p>
            <a:pPr eaLnBrk="1" hangingPunct="1">
              <a:lnSpc>
                <a:spcPct val="90000"/>
              </a:lnSpc>
            </a:pPr>
            <a:endParaRPr lang="en-US" altLang="zh-TW" smtClean="0"/>
          </a:p>
          <a:p>
            <a:pPr eaLnBrk="1" hangingPunct="1">
              <a:lnSpc>
                <a:spcPct val="90000"/>
              </a:lnSpc>
              <a:buFont typeface="Arial" pitchFamily="34" charset="0"/>
              <a:buNone/>
            </a:pPr>
            <a:r>
              <a:rPr lang="en-US" altLang="zh-TW" sz="2200" smtClean="0"/>
              <a:t>Insurance risk is further categorized into the following sub-risks:</a:t>
            </a:r>
          </a:p>
          <a:p>
            <a:pPr eaLnBrk="1" hangingPunct="1">
              <a:lnSpc>
                <a:spcPct val="90000"/>
              </a:lnSpc>
            </a:pPr>
            <a:r>
              <a:rPr lang="en-US" altLang="zh-TW" sz="2200" smtClean="0"/>
              <a:t>Claims Risk</a:t>
            </a:r>
          </a:p>
          <a:p>
            <a:pPr eaLnBrk="1" hangingPunct="1">
              <a:lnSpc>
                <a:spcPct val="90000"/>
              </a:lnSpc>
            </a:pPr>
            <a:r>
              <a:rPr lang="en-US" altLang="zh-TW" sz="2200" smtClean="0"/>
              <a:t>Policyholder Behaviour Risk (Lapse Risk)</a:t>
            </a:r>
          </a:p>
          <a:p>
            <a:pPr eaLnBrk="1" hangingPunct="1">
              <a:lnSpc>
                <a:spcPct val="90000"/>
              </a:lnSpc>
            </a:pPr>
            <a:r>
              <a:rPr lang="en-US" altLang="zh-TW" sz="2200" smtClean="0"/>
              <a:t>Expense Risk</a:t>
            </a:r>
            <a:endParaRPr lang="en-US" altLang="zh-TW" sz="2200" b="1" smtClean="0"/>
          </a:p>
          <a:p>
            <a:pPr eaLnBrk="1" hangingPunct="1">
              <a:lnSpc>
                <a:spcPct val="90000"/>
              </a:lnSpc>
              <a:buFont typeface="Arial" pitchFamily="34" charset="0"/>
              <a:buNone/>
            </a:pPr>
            <a:endParaRPr lang="en-US" altLang="zh-TW"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914400" y="274638"/>
            <a:ext cx="7772400" cy="944562"/>
          </a:xfrm>
        </p:spPr>
        <p:txBody>
          <a:bodyPr/>
          <a:lstStyle/>
          <a:p>
            <a:pPr algn="ctr" eaLnBrk="1" hangingPunct="1"/>
            <a:r>
              <a:rPr lang="en-US" altLang="zh-TW" sz="4500" smtClean="0"/>
              <a:t>Environmental risk</a:t>
            </a:r>
          </a:p>
        </p:txBody>
      </p:sp>
      <p:sp>
        <p:nvSpPr>
          <p:cNvPr id="106499" name="Content Placeholder 2"/>
          <p:cNvSpPr>
            <a:spLocks noGrp="1"/>
          </p:cNvSpPr>
          <p:nvPr>
            <p:ph sz="quarter" idx="1"/>
          </p:nvPr>
        </p:nvSpPr>
        <p:spPr>
          <a:xfrm>
            <a:off x="612775" y="1600200"/>
            <a:ext cx="8153400" cy="4495800"/>
          </a:xfrm>
        </p:spPr>
        <p:txBody>
          <a:bodyPr/>
          <a:lstStyle/>
          <a:p>
            <a:pPr eaLnBrk="1" hangingPunct="1">
              <a:buFont typeface="Wingdings 2" pitchFamily="18" charset="2"/>
              <a:buNone/>
            </a:pPr>
            <a:r>
              <a:rPr lang="en-US" altLang="zh-TW" sz="2200" smtClean="0"/>
              <a:t>The risk of loss to financial, operational or reputational value resulting</a:t>
            </a:r>
          </a:p>
          <a:p>
            <a:pPr eaLnBrk="1" hangingPunct="1">
              <a:buFont typeface="Wingdings 2" pitchFamily="18" charset="2"/>
              <a:buNone/>
            </a:pPr>
            <a:r>
              <a:rPr lang="en-US" altLang="zh-TW" sz="2200" smtClean="0"/>
              <a:t>from the impact of environmental issues</a:t>
            </a:r>
          </a:p>
          <a:p>
            <a:pPr eaLnBrk="1" hangingPunct="1">
              <a:buFont typeface="Arial" pitchFamily="34" charset="0"/>
              <a:buNone/>
            </a:pPr>
            <a:endParaRPr lang="en-US" altLang="zh-TW" sz="2400" smtClean="0"/>
          </a:p>
          <a:p>
            <a:pPr eaLnBrk="1" hangingPunct="1">
              <a:buFont typeface="Arial" pitchFamily="34" charset="0"/>
              <a:buNone/>
            </a:pPr>
            <a:r>
              <a:rPr lang="en-US" altLang="zh-TW" sz="2200" b="1" smtClean="0"/>
              <a:t>Example:</a:t>
            </a:r>
          </a:p>
          <a:p>
            <a:pPr eaLnBrk="1" hangingPunct="1">
              <a:buFont typeface="Arial" pitchFamily="34" charset="0"/>
              <a:buNone/>
            </a:pPr>
            <a:r>
              <a:rPr lang="en-US" altLang="zh-TW" sz="2200" smtClean="0"/>
              <a:t>The environmental issues associated with clients’ purchase and sale</a:t>
            </a:r>
          </a:p>
          <a:p>
            <a:pPr eaLnBrk="1" hangingPunct="1">
              <a:buFont typeface="Arial" pitchFamily="34" charset="0"/>
              <a:buNone/>
            </a:pPr>
            <a:r>
              <a:rPr lang="en-US" altLang="zh-TW" sz="2200" smtClean="0"/>
              <a:t>of contaminated property may give rise to credit and reputation risk</a:t>
            </a:r>
          </a:p>
          <a:p>
            <a:pPr eaLnBrk="1" hangingPunct="1">
              <a:buFont typeface="Arial" pitchFamily="34" charset="0"/>
              <a:buNone/>
            </a:pPr>
            <a:endParaRPr lang="en-US" altLang="zh-TW" sz="2200" smtClean="0"/>
          </a:p>
          <a:p>
            <a:pPr eaLnBrk="1" hangingPunct="1"/>
            <a:r>
              <a:rPr lang="en-US" altLang="zh-TW" sz="2200" smtClean="0"/>
              <a:t>To manage environmental risk by maintaining an environmental management system, including policies, management and mitigation strategies, training, communication, and reporting</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Placeholder 4"/>
          <p:cNvSpPr>
            <a:spLocks noGrp="1"/>
          </p:cNvSpPr>
          <p:nvPr>
            <p:ph type="body" idx="1"/>
          </p:nvPr>
        </p:nvSpPr>
        <p:spPr/>
        <p:txBody>
          <a:bodyPr/>
          <a:lstStyle/>
          <a:p>
            <a:pPr eaLnBrk="1" hangingPunct="1"/>
            <a:r>
              <a:rPr lang="en-CA" altLang="zh-TW" smtClean="0">
                <a:solidFill>
                  <a:schemeClr val="accent1"/>
                </a:solidFill>
              </a:rPr>
              <a:t>ROYAL BANK OF CANADA</a:t>
            </a:r>
            <a:endParaRPr lang="en-US" altLang="zh-TW" smtClean="0">
              <a:solidFill>
                <a:schemeClr val="accent1"/>
              </a:solidFill>
            </a:endParaRPr>
          </a:p>
        </p:txBody>
      </p:sp>
      <p:sp>
        <p:nvSpPr>
          <p:cNvPr id="107523" name="Title 3"/>
          <p:cNvSpPr>
            <a:spLocks noGrp="1"/>
          </p:cNvSpPr>
          <p:nvPr>
            <p:ph type="title"/>
          </p:nvPr>
        </p:nvSpPr>
        <p:spPr/>
        <p:txBody>
          <a:bodyPr/>
          <a:lstStyle/>
          <a:p>
            <a:pPr eaLnBrk="1" hangingPunct="1"/>
            <a:r>
              <a:rPr lang="en-CA" altLang="zh-TW" smtClean="0"/>
              <a:t>RISK MANAGEMENT STRATEGIES</a:t>
            </a:r>
            <a:endParaRPr lang="en-US" altLang="zh-TW"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995</TotalTime>
  <Words>7939</Words>
  <Application>Microsoft Office PowerPoint</Application>
  <PresentationFormat>On-screen Show (4:3)</PresentationFormat>
  <Paragraphs>1021</Paragraphs>
  <Slides>111</Slides>
  <Notes>48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111</vt:i4>
      </vt:variant>
    </vt:vector>
  </HeadingPairs>
  <TitlesOfParts>
    <vt:vector size="124" baseType="lpstr">
      <vt:lpstr>Arial</vt:lpstr>
      <vt:lpstr>PMingLiU</vt:lpstr>
      <vt:lpstr>Tw Cen MT</vt:lpstr>
      <vt:lpstr>Wingdings</vt:lpstr>
      <vt:lpstr>Wingdings 2</vt:lpstr>
      <vt:lpstr>Calibri</vt:lpstr>
      <vt:lpstr>微軟正黑體</vt:lpstr>
      <vt:lpstr>华文仿宋</vt:lpstr>
      <vt:lpstr>幼圆</vt:lpstr>
      <vt:lpstr>SimSun</vt:lpstr>
      <vt:lpstr>Franklin Gothic Book</vt:lpstr>
      <vt:lpstr>Gungsuh</vt:lpstr>
      <vt:lpstr>Median</vt:lpstr>
      <vt:lpstr>Slide 1</vt:lpstr>
      <vt:lpstr>Agenda</vt:lpstr>
      <vt:lpstr>INDUSTRY OVERVIEW</vt:lpstr>
      <vt:lpstr>Canadian Banking Industry</vt:lpstr>
      <vt:lpstr>Schedule</vt:lpstr>
      <vt:lpstr>Big Five Canadian banks</vt:lpstr>
      <vt:lpstr>REGULATIONS</vt:lpstr>
      <vt:lpstr>Basel Committee</vt:lpstr>
      <vt:lpstr>Main Expert Sub-Committees</vt:lpstr>
      <vt:lpstr>Sub-committee: SIG</vt:lpstr>
      <vt:lpstr>SIG: 2 subgroups</vt:lpstr>
      <vt:lpstr>Sub-committee: PDG</vt:lpstr>
      <vt:lpstr>7 working groups reporting to PDG</vt:lpstr>
      <vt:lpstr>Sub-committee: ATF</vt:lpstr>
      <vt:lpstr>3 working groups report to the ATF: </vt:lpstr>
      <vt:lpstr>Sub-committee: BCG</vt:lpstr>
      <vt:lpstr>Basel</vt:lpstr>
      <vt:lpstr>THE FIRST PILLAR: Minimum Capital Requirements</vt:lpstr>
      <vt:lpstr>THE FIRST PILLAR: Minimum Capital Requirements</vt:lpstr>
      <vt:lpstr>THE FIRST PILLAR: Minimum Capital Requirements</vt:lpstr>
      <vt:lpstr>THE SECOND PILLAR: Supervisory Review</vt:lpstr>
      <vt:lpstr>THE THIRD PILLAR: Market Discipline</vt:lpstr>
      <vt:lpstr>BASEL III</vt:lpstr>
      <vt:lpstr>OVERVIEW OF RBC</vt:lpstr>
      <vt:lpstr>Market Share</vt:lpstr>
      <vt:lpstr>Royal Bank of Canada</vt:lpstr>
      <vt:lpstr>Services</vt:lpstr>
      <vt:lpstr>Business Segment Results</vt:lpstr>
      <vt:lpstr>Revenue and Cost</vt:lpstr>
      <vt:lpstr>Vision and Goals</vt:lpstr>
      <vt:lpstr>Macro Risk</vt:lpstr>
      <vt:lpstr>Risk Assessment</vt:lpstr>
      <vt:lpstr>High Sovereign Debt Concerns</vt:lpstr>
      <vt:lpstr>High Sovereign Debt Concerns</vt:lpstr>
      <vt:lpstr>Financial Fragility Associated With The Weak Global Economic Recovery</vt:lpstr>
      <vt:lpstr>Global Imbalances</vt:lpstr>
      <vt:lpstr>Global Imbalance</vt:lpstr>
      <vt:lpstr>Low Interest Rates in Major Advanced Economies</vt:lpstr>
      <vt:lpstr>Financial Position of Canadian Household</vt:lpstr>
      <vt:lpstr>Current Condition for Canadian Banking Sector</vt:lpstr>
      <vt:lpstr>Current Condition for Canadian Banking Sector</vt:lpstr>
      <vt:lpstr>Current Condition for Canadian Banking Sector</vt:lpstr>
      <vt:lpstr>Risk Management Structure</vt:lpstr>
      <vt:lpstr>Risk Appetite</vt:lpstr>
      <vt:lpstr>Risk Appetite</vt:lpstr>
      <vt:lpstr>Risk Management Principles</vt:lpstr>
      <vt:lpstr>Risk Governance</vt:lpstr>
      <vt:lpstr>Risk Measurement</vt:lpstr>
      <vt:lpstr>Risk Measurement</vt:lpstr>
      <vt:lpstr>Risk Control</vt:lpstr>
      <vt:lpstr>Risk Control</vt:lpstr>
      <vt:lpstr>Analysis of Financial Statements</vt:lpstr>
      <vt:lpstr>Consolidated Balance Sheets</vt:lpstr>
      <vt:lpstr>Consolidated Balance Sheets</vt:lpstr>
      <vt:lpstr>Consolidated Income Statements</vt:lpstr>
      <vt:lpstr>Consolidated Income Statements</vt:lpstr>
      <vt:lpstr>Consolidated Statements of Comprehensive income</vt:lpstr>
      <vt:lpstr>Consolidated CF Statements</vt:lpstr>
      <vt:lpstr>Consolidated CF Statements</vt:lpstr>
      <vt:lpstr>Major Risks of RBC</vt:lpstr>
      <vt:lpstr>Credit Risk</vt:lpstr>
      <vt:lpstr>Key Parameters for Credit Risk</vt:lpstr>
      <vt:lpstr>Wholesale Credit Portfolio</vt:lpstr>
      <vt:lpstr>Retail Credit Portfolio</vt:lpstr>
      <vt:lpstr>Risk Control </vt:lpstr>
      <vt:lpstr>Gross Credit Risk Exposure</vt:lpstr>
      <vt:lpstr>Loans and Acceptances</vt:lpstr>
      <vt:lpstr>Provision for Credit Losses</vt:lpstr>
      <vt:lpstr>Gross Impaired Loans</vt:lpstr>
      <vt:lpstr>Allowance for credit losses</vt:lpstr>
      <vt:lpstr>Market Risk</vt:lpstr>
      <vt:lpstr>Trading market risk</vt:lpstr>
      <vt:lpstr>Risk measurement</vt:lpstr>
      <vt:lpstr>VaR</vt:lpstr>
      <vt:lpstr>VaR</vt:lpstr>
      <vt:lpstr>VaR</vt:lpstr>
      <vt:lpstr>VaR</vt:lpstr>
      <vt:lpstr>Non-trading Market Risk (Asset/Liability Management)</vt:lpstr>
      <vt:lpstr>Risk Control</vt:lpstr>
      <vt:lpstr>Non-trading Foreign Exchange Rate Risk</vt:lpstr>
      <vt:lpstr>Liquidity and Funding Risk</vt:lpstr>
      <vt:lpstr>Risk Measurement</vt:lpstr>
      <vt:lpstr>Risk Governance and Control</vt:lpstr>
      <vt:lpstr>Funding strategy</vt:lpstr>
      <vt:lpstr>Credit ratings</vt:lpstr>
      <vt:lpstr>Deposit profile</vt:lpstr>
      <vt:lpstr>Limitation: Contractual obligations</vt:lpstr>
      <vt:lpstr>Other Risk</vt:lpstr>
      <vt:lpstr>Operational Risk</vt:lpstr>
      <vt:lpstr>Management of Operational Risk</vt:lpstr>
      <vt:lpstr>Strategic risk</vt:lpstr>
      <vt:lpstr>Regulatory and legal risk</vt:lpstr>
      <vt:lpstr>Management of Regulatory and Legal Risk</vt:lpstr>
      <vt:lpstr>Management of Regulatory and Legal Risk</vt:lpstr>
      <vt:lpstr>Reputation Risk</vt:lpstr>
      <vt:lpstr>Management of Reputation Risk</vt:lpstr>
      <vt:lpstr>Insurance risk</vt:lpstr>
      <vt:lpstr>Environmental risk</vt:lpstr>
      <vt:lpstr>RISK MANAGEMENT STRATEGIES</vt:lpstr>
      <vt:lpstr>Derivative Instruments </vt:lpstr>
      <vt:lpstr>Derivative Instruments</vt:lpstr>
      <vt:lpstr>Market Risk Management Strategy</vt:lpstr>
      <vt:lpstr>Hedge Accounting</vt:lpstr>
      <vt:lpstr>Fair Value of Derivatives</vt:lpstr>
      <vt:lpstr>Fair Value</vt:lpstr>
      <vt:lpstr>Fair Value of Derivatives</vt:lpstr>
      <vt:lpstr>Notional Amount of Derivatives</vt:lpstr>
      <vt:lpstr>Derivative Related Credit Risk</vt:lpstr>
      <vt:lpstr>Derivative Related Credit Risk</vt:lpstr>
      <vt:lpstr>Derivative Related Credit Risk</vt:lpstr>
      <vt:lpstr>Slide 111</vt:lpstr>
    </vt:vector>
  </TitlesOfParts>
  <Company>Simon Fraser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Bank of Canada</dc:title>
  <dc:creator>W.A.C. Bennett Library</dc:creator>
  <cp:lastModifiedBy>gp</cp:lastModifiedBy>
  <cp:revision>83</cp:revision>
  <dcterms:created xsi:type="dcterms:W3CDTF">2011-11-08T00:13:39Z</dcterms:created>
  <dcterms:modified xsi:type="dcterms:W3CDTF">2011-11-14T22:30:33Z</dcterms:modified>
</cp:coreProperties>
</file>