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96"/>
  </p:notesMasterIdLst>
  <p:sldIdLst>
    <p:sldId id="357" r:id="rId2"/>
    <p:sldId id="265" r:id="rId3"/>
    <p:sldId id="315" r:id="rId4"/>
    <p:sldId id="260" r:id="rId5"/>
    <p:sldId id="261" r:id="rId6"/>
    <p:sldId id="262" r:id="rId7"/>
    <p:sldId id="263" r:id="rId8"/>
    <p:sldId id="264" r:id="rId9"/>
    <p:sldId id="256" r:id="rId10"/>
    <p:sldId id="257" r:id="rId11"/>
    <p:sldId id="258" r:id="rId12"/>
    <p:sldId id="259" r:id="rId13"/>
    <p:sldId id="269" r:id="rId14"/>
    <p:sldId id="266" r:id="rId15"/>
    <p:sldId id="267" r:id="rId16"/>
    <p:sldId id="285" r:id="rId17"/>
    <p:sldId id="286" r:id="rId18"/>
    <p:sldId id="268" r:id="rId19"/>
    <p:sldId id="270" r:id="rId20"/>
    <p:sldId id="318" r:id="rId21"/>
    <p:sldId id="287" r:id="rId22"/>
    <p:sldId id="271" r:id="rId23"/>
    <p:sldId id="275" r:id="rId24"/>
    <p:sldId id="273" r:id="rId25"/>
    <p:sldId id="276" r:id="rId26"/>
    <p:sldId id="277" r:id="rId27"/>
    <p:sldId id="278" r:id="rId28"/>
    <p:sldId id="317" r:id="rId29"/>
    <p:sldId id="279" r:id="rId30"/>
    <p:sldId id="280" r:id="rId31"/>
    <p:sldId id="281" r:id="rId32"/>
    <p:sldId id="284" r:id="rId33"/>
    <p:sldId id="274" r:id="rId34"/>
    <p:sldId id="290" r:id="rId35"/>
    <p:sldId id="288" r:id="rId36"/>
    <p:sldId id="293" r:id="rId37"/>
    <p:sldId id="294"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 id="339" r:id="rId78"/>
    <p:sldId id="340" r:id="rId79"/>
    <p:sldId id="341" r:id="rId80"/>
    <p:sldId id="342" r:id="rId81"/>
    <p:sldId id="343" r:id="rId82"/>
    <p:sldId id="344" r:id="rId83"/>
    <p:sldId id="345" r:id="rId84"/>
    <p:sldId id="346" r:id="rId85"/>
    <p:sldId id="347" r:id="rId86"/>
    <p:sldId id="348" r:id="rId87"/>
    <p:sldId id="349" r:id="rId88"/>
    <p:sldId id="350" r:id="rId89"/>
    <p:sldId id="351" r:id="rId90"/>
    <p:sldId id="352" r:id="rId91"/>
    <p:sldId id="353" r:id="rId92"/>
    <p:sldId id="354" r:id="rId93"/>
    <p:sldId id="355" r:id="rId94"/>
    <p:sldId id="356" r:id="rId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C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86" autoAdjust="0"/>
  </p:normalViewPr>
  <p:slideViewPr>
    <p:cSldViewPr>
      <p:cViewPr varScale="1">
        <p:scale>
          <a:sx n="70" d="100"/>
          <a:sy n="70" d="100"/>
        </p:scale>
        <p:origin x="-5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en-US" dirty="0" smtClean="0"/>
              <a:t>2010</a:t>
            </a:r>
            <a:endParaRPr lang="en-US" altLang="en-US" dirty="0"/>
          </a:p>
        </c:rich>
      </c:tx>
      <c:layout>
        <c:manualLayout>
          <c:xMode val="edge"/>
          <c:yMode val="edge"/>
          <c:x val="0.55749723236512105"/>
          <c:y val="0.15939931780931188"/>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3782719764480898"/>
          <c:y val="0.36467005301005617"/>
          <c:w val="0.55425889567800535"/>
          <c:h val="0.63329334199607212"/>
        </c:manualLayout>
      </c:layout>
      <c:pie3DChart>
        <c:varyColors val="1"/>
        <c:ser>
          <c:idx val="0"/>
          <c:order val="0"/>
          <c:tx>
            <c:strRef>
              <c:f>Sheet1!$B$1</c:f>
              <c:strCache>
                <c:ptCount val="1"/>
                <c:pt idx="0">
                  <c:v>Revenue</c:v>
                </c:pt>
              </c:strCache>
            </c:strRef>
          </c:tx>
          <c:dLbls>
            <c:showLegendKey val="0"/>
            <c:showVal val="0"/>
            <c:showCatName val="0"/>
            <c:showSerName val="0"/>
            <c:showPercent val="1"/>
            <c:showBubbleSize val="0"/>
            <c:showLeaderLines val="1"/>
          </c:dLbls>
          <c:cat>
            <c:strRef>
              <c:f>Sheet1!$A$2:$A$4</c:f>
              <c:strCache>
                <c:ptCount val="3"/>
                <c:pt idx="0">
                  <c:v>Drybulk</c:v>
                </c:pt>
                <c:pt idx="1">
                  <c:v>Logistics</c:v>
                </c:pt>
                <c:pt idx="2">
                  <c:v>Tanker</c:v>
                </c:pt>
              </c:strCache>
            </c:strRef>
          </c:cat>
          <c:val>
            <c:numRef>
              <c:f>Sheet1!$B$2:$B$4</c:f>
              <c:numCache>
                <c:formatCode>0.00%</c:formatCode>
                <c:ptCount val="3"/>
                <c:pt idx="0">
                  <c:v>0.67416511991151873</c:v>
                </c:pt>
                <c:pt idx="1">
                  <c:v>0.27646422068543558</c:v>
                </c:pt>
                <c:pt idx="2">
                  <c:v>4.9370659403045809E-2</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4.2734983924271989E-2"/>
          <c:y val="0.48077794840748345"/>
          <c:w val="0.31385183418248314"/>
          <c:h val="0.41772772913190498"/>
        </c:manualLayout>
      </c:layout>
      <c:overlay val="0"/>
    </c:legend>
    <c:plotVisOnly val="1"/>
    <c:dispBlanksAs val="gap"/>
    <c:showDLblsOverMax val="0"/>
  </c:chart>
  <c:spPr>
    <a:no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en-US" dirty="0" smtClean="0"/>
              <a:t>2009</a:t>
            </a:r>
            <a:endParaRPr lang="en-US" altLang="en-US" dirty="0"/>
          </a:p>
        </c:rich>
      </c:tx>
      <c:layout>
        <c:manualLayout>
          <c:xMode val="edge"/>
          <c:yMode val="edge"/>
          <c:x val="0.36326839752848028"/>
          <c:y val="0.1348547088412507"/>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320042787268664"/>
          <c:y val="0.35847271353765447"/>
          <c:w val="0.77550998606992383"/>
          <c:h val="0.57371463287360491"/>
        </c:manualLayout>
      </c:layout>
      <c:pie3DChart>
        <c:varyColors val="1"/>
        <c:ser>
          <c:idx val="0"/>
          <c:order val="0"/>
          <c:tx>
            <c:strRef>
              <c:f>Sheet1!$B$1</c:f>
              <c:strCache>
                <c:ptCount val="1"/>
                <c:pt idx="0">
                  <c:v>2009 Revenue</c:v>
                </c:pt>
              </c:strCache>
            </c:strRef>
          </c:tx>
          <c:dLbls>
            <c:dLbl>
              <c:idx val="2"/>
              <c:delete val="1"/>
            </c:dLbl>
            <c:showLegendKey val="0"/>
            <c:showVal val="0"/>
            <c:showCatName val="0"/>
            <c:showSerName val="0"/>
            <c:showPercent val="1"/>
            <c:showBubbleSize val="0"/>
            <c:showLeaderLines val="1"/>
          </c:dLbls>
          <c:cat>
            <c:strRef>
              <c:f>Sheet1!$A$2:$A$4</c:f>
              <c:strCache>
                <c:ptCount val="3"/>
                <c:pt idx="0">
                  <c:v>Drybulk</c:v>
                </c:pt>
                <c:pt idx="1">
                  <c:v>Logistics</c:v>
                </c:pt>
                <c:pt idx="2">
                  <c:v>Tanker</c:v>
                </c:pt>
              </c:strCache>
            </c:strRef>
          </c:cat>
          <c:val>
            <c:numRef>
              <c:f>Sheet1!$B$2:$B$4</c:f>
              <c:numCache>
                <c:formatCode>0%</c:formatCode>
                <c:ptCount val="3"/>
                <c:pt idx="0">
                  <c:v>0.76800473043850315</c:v>
                </c:pt>
                <c:pt idx="1">
                  <c:v>0.23199526956149971</c:v>
                </c:pt>
                <c:pt idx="2">
                  <c:v>0</c:v>
                </c:pt>
              </c:numCache>
            </c:numRef>
          </c:val>
        </c:ser>
        <c:dLbls>
          <c:showLegendKey val="0"/>
          <c:showVal val="0"/>
          <c:showCatName val="0"/>
          <c:showSerName val="0"/>
          <c:showPercent val="1"/>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en-US" dirty="0" smtClean="0"/>
              <a:t>2008</a:t>
            </a:r>
            <a:endParaRPr lang="en-US" altLang="en-US" dirty="0"/>
          </a:p>
        </c:rich>
      </c:tx>
      <c:layout>
        <c:manualLayout>
          <c:xMode val="edge"/>
          <c:yMode val="edge"/>
          <c:x val="0.3892446635058579"/>
          <c:y val="2.8101921020767986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1970066389019839"/>
          <c:y val="0.312343337322184"/>
          <c:w val="0.81779952377663745"/>
          <c:h val="0.55713275436000198"/>
        </c:manualLayout>
      </c:layout>
      <c:pie3DChart>
        <c:varyColors val="1"/>
        <c:ser>
          <c:idx val="0"/>
          <c:order val="0"/>
          <c:tx>
            <c:strRef>
              <c:f>Sheet1!$B$1</c:f>
              <c:strCache>
                <c:ptCount val="1"/>
                <c:pt idx="0">
                  <c:v>2008 Revenue</c:v>
                </c:pt>
              </c:strCache>
            </c:strRef>
          </c:tx>
          <c:dLbls>
            <c:dLbl>
              <c:idx val="2"/>
              <c:delete val="1"/>
            </c:dLbl>
            <c:showLegendKey val="0"/>
            <c:showVal val="0"/>
            <c:showCatName val="0"/>
            <c:showSerName val="0"/>
            <c:showPercent val="1"/>
            <c:showBubbleSize val="0"/>
            <c:showLeaderLines val="1"/>
          </c:dLbls>
          <c:cat>
            <c:strRef>
              <c:f>Sheet1!$A$2:$A$4</c:f>
              <c:strCache>
                <c:ptCount val="3"/>
                <c:pt idx="0">
                  <c:v>Drybulk</c:v>
                </c:pt>
                <c:pt idx="1">
                  <c:v>Logistics</c:v>
                </c:pt>
                <c:pt idx="2">
                  <c:v>Tanker</c:v>
                </c:pt>
              </c:strCache>
            </c:strRef>
          </c:cat>
          <c:val>
            <c:numRef>
              <c:f>Sheet1!$B$2:$B$4</c:f>
              <c:numCache>
                <c:formatCode>0%</c:formatCode>
                <c:ptCount val="3"/>
                <c:pt idx="0">
                  <c:v>0.91350510648747862</c:v>
                </c:pt>
                <c:pt idx="1">
                  <c:v>8.6494893512521848E-2</c:v>
                </c:pt>
                <c:pt idx="2">
                  <c:v>0</c:v>
                </c:pt>
              </c:numCache>
            </c:numRef>
          </c:val>
        </c:ser>
        <c:dLbls>
          <c:showLegendKey val="0"/>
          <c:showVal val="0"/>
          <c:showCatName val="0"/>
          <c:showSerName val="0"/>
          <c:showPercent val="1"/>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North America</c:v>
                </c:pt>
              </c:strCache>
            </c:strRef>
          </c:tx>
          <c:invertIfNegative val="0"/>
          <c:cat>
            <c:numRef>
              <c:f>Sheet1!$A$2:$A$4</c:f>
              <c:numCache>
                <c:formatCode>General</c:formatCode>
                <c:ptCount val="3"/>
                <c:pt idx="0" formatCode="0%">
                  <c:v>20.100000000000001</c:v>
                </c:pt>
                <c:pt idx="1">
                  <c:v>2009</c:v>
                </c:pt>
                <c:pt idx="2">
                  <c:v>2008</c:v>
                </c:pt>
              </c:numCache>
            </c:numRef>
          </c:cat>
          <c:val>
            <c:numRef>
              <c:f>Sheet1!$B$2:$B$4</c:f>
              <c:numCache>
                <c:formatCode>0%</c:formatCode>
                <c:ptCount val="3"/>
                <c:pt idx="0">
                  <c:v>3.3615818378098551E-2</c:v>
                </c:pt>
                <c:pt idx="1">
                  <c:v>5.7403336696309863E-2</c:v>
                </c:pt>
                <c:pt idx="2">
                  <c:v>6.7848148808004743E-2</c:v>
                </c:pt>
              </c:numCache>
            </c:numRef>
          </c:val>
        </c:ser>
        <c:ser>
          <c:idx val="1"/>
          <c:order val="1"/>
          <c:tx>
            <c:strRef>
              <c:f>Sheet1!$C$1</c:f>
              <c:strCache>
                <c:ptCount val="1"/>
                <c:pt idx="0">
                  <c:v>Europe</c:v>
                </c:pt>
              </c:strCache>
            </c:strRef>
          </c:tx>
          <c:invertIfNegative val="0"/>
          <c:cat>
            <c:numRef>
              <c:f>Sheet1!$A$2:$A$4</c:f>
              <c:numCache>
                <c:formatCode>General</c:formatCode>
                <c:ptCount val="3"/>
                <c:pt idx="0" formatCode="0%">
                  <c:v>20.100000000000001</c:v>
                </c:pt>
                <c:pt idx="1">
                  <c:v>2009</c:v>
                </c:pt>
                <c:pt idx="2">
                  <c:v>2008</c:v>
                </c:pt>
              </c:numCache>
            </c:numRef>
          </c:cat>
          <c:val>
            <c:numRef>
              <c:f>Sheet1!$C$2:$C$4</c:f>
              <c:numCache>
                <c:formatCode>0%</c:formatCode>
                <c:ptCount val="3"/>
                <c:pt idx="0">
                  <c:v>0.17544174444565391</c:v>
                </c:pt>
                <c:pt idx="1">
                  <c:v>0.13024741262385664</c:v>
                </c:pt>
                <c:pt idx="2">
                  <c:v>0.32170710606695335</c:v>
                </c:pt>
              </c:numCache>
            </c:numRef>
          </c:val>
        </c:ser>
        <c:ser>
          <c:idx val="2"/>
          <c:order val="2"/>
          <c:tx>
            <c:strRef>
              <c:f>Sheet1!$D$1</c:f>
              <c:strCache>
                <c:ptCount val="1"/>
                <c:pt idx="0">
                  <c:v>Asia</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numRef>
              <c:f>Sheet1!$A$2:$A$4</c:f>
              <c:numCache>
                <c:formatCode>General</c:formatCode>
                <c:ptCount val="3"/>
                <c:pt idx="0" formatCode="0%">
                  <c:v>20.100000000000001</c:v>
                </c:pt>
                <c:pt idx="1">
                  <c:v>2009</c:v>
                </c:pt>
                <c:pt idx="2">
                  <c:v>2008</c:v>
                </c:pt>
              </c:numCache>
            </c:numRef>
          </c:cat>
          <c:val>
            <c:numRef>
              <c:f>Sheet1!$D$2:$D$4</c:f>
              <c:numCache>
                <c:formatCode>0%</c:formatCode>
                <c:ptCount val="3"/>
                <c:pt idx="0">
                  <c:v>0.49276383328577888</c:v>
                </c:pt>
                <c:pt idx="1">
                  <c:v>0.53843147211513465</c:v>
                </c:pt>
                <c:pt idx="2">
                  <c:v>0.4817464941551865</c:v>
                </c:pt>
              </c:numCache>
            </c:numRef>
          </c:val>
        </c:ser>
        <c:ser>
          <c:idx val="3"/>
          <c:order val="3"/>
          <c:tx>
            <c:strRef>
              <c:f>Sheet1!$E$1</c:f>
              <c:strCache>
                <c:ptCount val="1"/>
                <c:pt idx="0">
                  <c:v>South America</c:v>
                </c:pt>
              </c:strCache>
            </c:strRef>
          </c:tx>
          <c:invertIfNegative val="0"/>
          <c:cat>
            <c:numRef>
              <c:f>Sheet1!$A$2:$A$4</c:f>
              <c:numCache>
                <c:formatCode>General</c:formatCode>
                <c:ptCount val="3"/>
                <c:pt idx="0" formatCode="0%">
                  <c:v>20.100000000000001</c:v>
                </c:pt>
                <c:pt idx="1">
                  <c:v>2009</c:v>
                </c:pt>
                <c:pt idx="2">
                  <c:v>2008</c:v>
                </c:pt>
              </c:numCache>
            </c:numRef>
          </c:cat>
          <c:val>
            <c:numRef>
              <c:f>Sheet1!$E$2:$E$4</c:f>
              <c:numCache>
                <c:formatCode>0%</c:formatCode>
                <c:ptCount val="3"/>
                <c:pt idx="0">
                  <c:v>0.28507849475966329</c:v>
                </c:pt>
                <c:pt idx="1">
                  <c:v>0.24358918680555094</c:v>
                </c:pt>
                <c:pt idx="2">
                  <c:v>8.6494893512521848E-2</c:v>
                </c:pt>
              </c:numCache>
            </c:numRef>
          </c:val>
        </c:ser>
        <c:ser>
          <c:idx val="4"/>
          <c:order val="4"/>
          <c:tx>
            <c:strRef>
              <c:f>Sheet1!$F$1</c:f>
              <c:strCache>
                <c:ptCount val="1"/>
                <c:pt idx="0">
                  <c:v>Other</c:v>
                </c:pt>
              </c:strCache>
            </c:strRef>
          </c:tx>
          <c:invertIfNegative val="0"/>
          <c:cat>
            <c:numRef>
              <c:f>Sheet1!$A$2:$A$4</c:f>
              <c:numCache>
                <c:formatCode>General</c:formatCode>
                <c:ptCount val="3"/>
                <c:pt idx="0" formatCode="0%">
                  <c:v>20.100000000000001</c:v>
                </c:pt>
                <c:pt idx="1">
                  <c:v>2009</c:v>
                </c:pt>
                <c:pt idx="2">
                  <c:v>2008</c:v>
                </c:pt>
              </c:numCache>
            </c:numRef>
          </c:cat>
          <c:val>
            <c:numRef>
              <c:f>Sheet1!$F$2:$F$4</c:f>
              <c:numCache>
                <c:formatCode>0%</c:formatCode>
                <c:ptCount val="3"/>
                <c:pt idx="0">
                  <c:v>1.3100109130806975E-2</c:v>
                </c:pt>
                <c:pt idx="1">
                  <c:v>3.0328591759148465E-2</c:v>
                </c:pt>
                <c:pt idx="2">
                  <c:v>4.2203357457333592E-2</c:v>
                </c:pt>
              </c:numCache>
            </c:numRef>
          </c:val>
        </c:ser>
        <c:dLbls>
          <c:showLegendKey val="0"/>
          <c:showVal val="0"/>
          <c:showCatName val="0"/>
          <c:showSerName val="0"/>
          <c:showPercent val="0"/>
          <c:showBubbleSize val="0"/>
        </c:dLbls>
        <c:gapWidth val="150"/>
        <c:shape val="box"/>
        <c:axId val="267145984"/>
        <c:axId val="267147520"/>
        <c:axId val="0"/>
      </c:bar3DChart>
      <c:catAx>
        <c:axId val="267145984"/>
        <c:scaling>
          <c:orientation val="minMax"/>
        </c:scaling>
        <c:delete val="0"/>
        <c:axPos val="b"/>
        <c:numFmt formatCode="0%" sourceLinked="1"/>
        <c:majorTickMark val="out"/>
        <c:minorTickMark val="none"/>
        <c:tickLblPos val="nextTo"/>
        <c:crossAx val="267147520"/>
        <c:crosses val="autoZero"/>
        <c:auto val="1"/>
        <c:lblAlgn val="ctr"/>
        <c:lblOffset val="100"/>
        <c:noMultiLvlLbl val="0"/>
      </c:catAx>
      <c:valAx>
        <c:axId val="267147520"/>
        <c:scaling>
          <c:orientation val="minMax"/>
        </c:scaling>
        <c:delete val="0"/>
        <c:axPos val="l"/>
        <c:majorGridlines/>
        <c:numFmt formatCode="0%" sourceLinked="1"/>
        <c:majorTickMark val="out"/>
        <c:minorTickMark val="none"/>
        <c:tickLblPos val="nextTo"/>
        <c:crossAx val="26714598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FBFEEC-2E5D-4787-BFBA-A01AB8641284}" type="datetimeFigureOut">
              <a:rPr lang="en-US" smtClean="0"/>
              <a:t>3/16/2012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8647C3-3054-4DF4-B0A5-E55AE461B5D3}" type="slidenum">
              <a:rPr lang="en-US" smtClean="0"/>
              <a:t>‹#›</a:t>
            </a:fld>
            <a:endParaRPr lang="en-US"/>
          </a:p>
        </p:txBody>
      </p:sp>
    </p:spTree>
    <p:extLst>
      <p:ext uri="{BB962C8B-B14F-4D97-AF65-F5344CB8AC3E}">
        <p14:creationId xmlns:p14="http://schemas.microsoft.com/office/powerpoint/2010/main" val="3672549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London,_England" TargetMode="External"/><Relationship Id="rId2" Type="http://schemas.openxmlformats.org/officeDocument/2006/relationships/slide" Target="../slides/slide61.xml"/><Relationship Id="rId1" Type="http://schemas.openxmlformats.org/officeDocument/2006/relationships/notesMaster" Target="../notesMasters/notesMaster1.xml"/><Relationship Id="rId5" Type="http://schemas.openxmlformats.org/officeDocument/2006/relationships/hyperlink" Target="http://en.wikipedia.org/wiki/Baltic_Sea" TargetMode="External"/><Relationship Id="rId4" Type="http://schemas.openxmlformats.org/officeDocument/2006/relationships/hyperlink" Target="http://en.wikipedia.org/wiki/Baltic_Exchang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dirty="0" smtClean="0"/>
              <a:t>The </a:t>
            </a:r>
            <a:r>
              <a:rPr lang="en-US" altLang="ko-KR" b="1" dirty="0" smtClean="0"/>
              <a:t>Baltic Dry Index</a:t>
            </a:r>
            <a:r>
              <a:rPr lang="en-US" altLang="ko-KR" dirty="0" smtClean="0"/>
              <a:t> (BDI) is a number issued daily by the </a:t>
            </a:r>
            <a:r>
              <a:rPr lang="en-US" altLang="ko-KR" dirty="0" smtClean="0">
                <a:hlinkClick r:id="rId3" action="ppaction://hlinkfile" tooltip="London, England"/>
              </a:rPr>
              <a:t>London</a:t>
            </a:r>
            <a:r>
              <a:rPr lang="en-US" altLang="ko-KR" dirty="0" smtClean="0"/>
              <a:t>-based </a:t>
            </a:r>
            <a:r>
              <a:rPr lang="en-US" altLang="ko-KR" dirty="0" smtClean="0">
                <a:hlinkClick r:id="rId4" action="ppaction://hlinkfile" tooltip="Baltic Exchange"/>
              </a:rPr>
              <a:t>Baltic Exchange</a:t>
            </a:r>
            <a:r>
              <a:rPr lang="en-US" altLang="ko-KR" dirty="0" smtClean="0"/>
              <a:t>. Not restricted to </a:t>
            </a:r>
            <a:r>
              <a:rPr lang="en-US" altLang="ko-KR" dirty="0" smtClean="0">
                <a:hlinkClick r:id="rId5" action="ppaction://hlinkfile" tooltip="Baltic Sea"/>
              </a:rPr>
              <a:t>Baltic Sea</a:t>
            </a:r>
            <a:r>
              <a:rPr lang="en-US" altLang="ko-KR" dirty="0" smtClean="0"/>
              <a:t> countries, the index provides "an assessment of the price of moving the major raw materials by sea.</a:t>
            </a:r>
            <a:endParaRPr lang="ko-KR" altLang="en-US" dirty="0"/>
          </a:p>
        </p:txBody>
      </p:sp>
      <p:sp>
        <p:nvSpPr>
          <p:cNvPr id="4" name="Slide Number Placeholder 3"/>
          <p:cNvSpPr>
            <a:spLocks noGrp="1"/>
          </p:cNvSpPr>
          <p:nvPr>
            <p:ph type="sldNum" sz="quarter" idx="10"/>
          </p:nvPr>
        </p:nvSpPr>
        <p:spPr/>
        <p:txBody>
          <a:bodyPr/>
          <a:lstStyle/>
          <a:p>
            <a:fld id="{2D42593F-819E-442C-A12A-9A07CC4B214D}" type="slidenum">
              <a:rPr lang="ko-KR" altLang="en-US" smtClean="0"/>
              <a:pPr/>
              <a:t>61</a:t>
            </a:fld>
            <a:endParaRPr lang="ko-K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dirty="0" smtClean="0"/>
              <a:t>TCE (Time</a:t>
            </a:r>
            <a:r>
              <a:rPr lang="en-US" altLang="ko-KR" baseline="0" dirty="0" smtClean="0"/>
              <a:t> Charter Equivalents)</a:t>
            </a:r>
            <a:endParaRPr lang="ko-KR" altLang="en-US" dirty="0"/>
          </a:p>
        </p:txBody>
      </p:sp>
      <p:sp>
        <p:nvSpPr>
          <p:cNvPr id="4" name="Slide Number Placeholder 3"/>
          <p:cNvSpPr>
            <a:spLocks noGrp="1"/>
          </p:cNvSpPr>
          <p:nvPr>
            <p:ph type="sldNum" sz="quarter" idx="10"/>
          </p:nvPr>
        </p:nvSpPr>
        <p:spPr/>
        <p:txBody>
          <a:bodyPr/>
          <a:lstStyle/>
          <a:p>
            <a:fld id="{2D42593F-819E-442C-A12A-9A07CC4B214D}" type="slidenum">
              <a:rPr lang="ko-KR" altLang="en-US" smtClean="0"/>
              <a:pPr/>
              <a:t>66</a:t>
            </a:fld>
            <a:endParaRPr lang="ko-K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sz="1200" kern="1200" dirty="0" smtClean="0">
                <a:solidFill>
                  <a:schemeClr val="tx1"/>
                </a:solidFill>
                <a:latin typeface="+mn-lt"/>
                <a:ea typeface="+mn-ea"/>
                <a:cs typeface="+mn-cs"/>
              </a:rPr>
              <a:t>The demand for vessels has generally been influenced by, among other factors: </a:t>
            </a:r>
          </a:p>
          <a:p>
            <a:r>
              <a:rPr lang="en-US" altLang="ko-KR" sz="1200" b="1" kern="1200" dirty="0" smtClean="0">
                <a:solidFill>
                  <a:schemeClr val="tx1"/>
                </a:solidFill>
                <a:latin typeface="+mn-lt"/>
                <a:ea typeface="+mn-ea"/>
                <a:cs typeface="+mn-cs"/>
              </a:rPr>
              <a:t>•</a:t>
            </a:r>
            <a:r>
              <a:rPr lang="en-US" altLang="ko-KR" sz="1200" kern="1200" dirty="0" smtClean="0">
                <a:solidFill>
                  <a:schemeClr val="tx1"/>
                </a:solidFill>
                <a:latin typeface="+mn-lt"/>
                <a:ea typeface="+mn-ea"/>
                <a:cs typeface="+mn-cs"/>
              </a:rPr>
              <a:t> global and regional economic conditions; </a:t>
            </a:r>
            <a:r>
              <a:rPr lang="en-US" altLang="ko-KR" sz="1200" b="1" kern="1200" dirty="0" smtClean="0">
                <a:solidFill>
                  <a:schemeClr val="tx1"/>
                </a:solidFill>
                <a:latin typeface="+mn-lt"/>
                <a:ea typeface="+mn-ea"/>
                <a:cs typeface="+mn-cs"/>
              </a:rPr>
              <a:t>•</a:t>
            </a:r>
            <a:r>
              <a:rPr lang="en-US" altLang="ko-KR" sz="1200" kern="1200" dirty="0" smtClean="0">
                <a:solidFill>
                  <a:schemeClr val="tx1"/>
                </a:solidFill>
                <a:latin typeface="+mn-lt"/>
                <a:ea typeface="+mn-ea"/>
                <a:cs typeface="+mn-cs"/>
              </a:rPr>
              <a:t> developments in international trade; </a:t>
            </a:r>
            <a:r>
              <a:rPr lang="en-US" altLang="ko-KR" sz="1200" b="1" kern="1200" dirty="0" smtClean="0">
                <a:solidFill>
                  <a:schemeClr val="tx1"/>
                </a:solidFill>
                <a:latin typeface="+mn-lt"/>
                <a:ea typeface="+mn-ea"/>
                <a:cs typeface="+mn-cs"/>
              </a:rPr>
              <a:t>•</a:t>
            </a:r>
            <a:r>
              <a:rPr lang="en-US" altLang="ko-KR" sz="1200" kern="1200" dirty="0" smtClean="0">
                <a:solidFill>
                  <a:schemeClr val="tx1"/>
                </a:solidFill>
                <a:latin typeface="+mn-lt"/>
                <a:ea typeface="+mn-ea"/>
                <a:cs typeface="+mn-cs"/>
              </a:rPr>
              <a:t> changes in seaborne and other transportation patterns, such as port congestion and canal closures; </a:t>
            </a:r>
            <a:r>
              <a:rPr lang="en-US" altLang="ko-KR" sz="1200" b="1" kern="1200" dirty="0" smtClean="0">
                <a:solidFill>
                  <a:schemeClr val="tx1"/>
                </a:solidFill>
                <a:latin typeface="+mn-lt"/>
                <a:ea typeface="+mn-ea"/>
                <a:cs typeface="+mn-cs"/>
              </a:rPr>
              <a:t>•</a:t>
            </a:r>
            <a:r>
              <a:rPr lang="en-US" altLang="ko-KR" sz="1200" kern="1200" dirty="0" smtClean="0">
                <a:solidFill>
                  <a:schemeClr val="tx1"/>
                </a:solidFill>
                <a:latin typeface="+mn-lt"/>
                <a:ea typeface="+mn-ea"/>
                <a:cs typeface="+mn-cs"/>
              </a:rPr>
              <a:t> weather and crop yields; </a:t>
            </a:r>
            <a:r>
              <a:rPr lang="en-US" altLang="ko-KR" sz="1200" b="1" kern="1200" dirty="0" smtClean="0">
                <a:solidFill>
                  <a:schemeClr val="tx1"/>
                </a:solidFill>
                <a:latin typeface="+mn-lt"/>
                <a:ea typeface="+mn-ea"/>
                <a:cs typeface="+mn-cs"/>
              </a:rPr>
              <a:t>•</a:t>
            </a:r>
            <a:r>
              <a:rPr lang="en-US" altLang="ko-KR" sz="1200" kern="1200" dirty="0" smtClean="0">
                <a:solidFill>
                  <a:schemeClr val="tx1"/>
                </a:solidFill>
                <a:latin typeface="+mn-lt"/>
                <a:ea typeface="+mn-ea"/>
                <a:cs typeface="+mn-cs"/>
              </a:rPr>
              <a:t> armed conflicts, acts of piracy and terrorist activities; </a:t>
            </a:r>
            <a:r>
              <a:rPr lang="en-US" altLang="ko-KR" sz="1200" b="1" kern="1200" dirty="0" smtClean="0">
                <a:solidFill>
                  <a:schemeClr val="tx1"/>
                </a:solidFill>
                <a:latin typeface="+mn-lt"/>
                <a:ea typeface="+mn-ea"/>
                <a:cs typeface="+mn-cs"/>
              </a:rPr>
              <a:t>•</a:t>
            </a:r>
            <a:r>
              <a:rPr lang="en-US" altLang="ko-KR" sz="1200" kern="1200" dirty="0" smtClean="0">
                <a:solidFill>
                  <a:schemeClr val="tx1"/>
                </a:solidFill>
                <a:latin typeface="+mn-lt"/>
                <a:ea typeface="+mn-ea"/>
                <a:cs typeface="+mn-cs"/>
              </a:rPr>
              <a:t> political developments; and </a:t>
            </a:r>
            <a:r>
              <a:rPr lang="en-US" altLang="ko-KR" sz="1200" b="1" kern="1200" dirty="0" smtClean="0">
                <a:solidFill>
                  <a:schemeClr val="tx1"/>
                </a:solidFill>
                <a:latin typeface="+mn-lt"/>
                <a:ea typeface="+mn-ea"/>
                <a:cs typeface="+mn-cs"/>
              </a:rPr>
              <a:t>•</a:t>
            </a:r>
            <a:r>
              <a:rPr lang="en-US" altLang="ko-KR" sz="1200" kern="1200" dirty="0" smtClean="0">
                <a:solidFill>
                  <a:schemeClr val="tx1"/>
                </a:solidFill>
                <a:latin typeface="+mn-lt"/>
                <a:ea typeface="+mn-ea"/>
                <a:cs typeface="+mn-cs"/>
              </a:rPr>
              <a:t> embargoes and strikes.</a:t>
            </a:r>
          </a:p>
          <a:p>
            <a:r>
              <a:rPr lang="en-US" altLang="ko-KR" sz="1200" kern="1200" dirty="0" smtClean="0">
                <a:solidFill>
                  <a:schemeClr val="tx1"/>
                </a:solidFill>
                <a:latin typeface="+mn-lt"/>
                <a:ea typeface="+mn-ea"/>
                <a:cs typeface="+mn-cs"/>
              </a:rPr>
              <a:t>The supply of vessel capacity has generally been influenced by, among other factors: </a:t>
            </a:r>
          </a:p>
          <a:p>
            <a:r>
              <a:rPr lang="en-US" altLang="ko-KR" sz="1200" b="1" kern="1200" dirty="0" smtClean="0">
                <a:solidFill>
                  <a:schemeClr val="tx1"/>
                </a:solidFill>
                <a:latin typeface="+mn-lt"/>
                <a:ea typeface="+mn-ea"/>
                <a:cs typeface="+mn-cs"/>
              </a:rPr>
              <a:t>•</a:t>
            </a:r>
            <a:r>
              <a:rPr lang="en-US" altLang="ko-KR" sz="1200" kern="1200" dirty="0" smtClean="0">
                <a:solidFill>
                  <a:schemeClr val="tx1"/>
                </a:solidFill>
                <a:latin typeface="+mn-lt"/>
                <a:ea typeface="+mn-ea"/>
                <a:cs typeface="+mn-cs"/>
              </a:rPr>
              <a:t> the number of vessels that are in or out of service; </a:t>
            </a:r>
            <a:r>
              <a:rPr lang="en-US" altLang="ko-KR" sz="1200" b="1" kern="1200" dirty="0" smtClean="0">
                <a:solidFill>
                  <a:schemeClr val="tx1"/>
                </a:solidFill>
                <a:latin typeface="+mn-lt"/>
                <a:ea typeface="+mn-ea"/>
                <a:cs typeface="+mn-cs"/>
              </a:rPr>
              <a:t>•</a:t>
            </a:r>
            <a:r>
              <a:rPr lang="en-US" altLang="ko-KR" sz="1200" kern="1200" dirty="0" smtClean="0">
                <a:solidFill>
                  <a:schemeClr val="tx1"/>
                </a:solidFill>
                <a:latin typeface="+mn-lt"/>
                <a:ea typeface="+mn-ea"/>
                <a:cs typeface="+mn-cs"/>
              </a:rPr>
              <a:t> the scrapping rate of older vessels; </a:t>
            </a:r>
            <a:r>
              <a:rPr lang="en-US" altLang="ko-KR" sz="1200" b="1" kern="1200" dirty="0" smtClean="0">
                <a:solidFill>
                  <a:schemeClr val="tx1"/>
                </a:solidFill>
                <a:latin typeface="+mn-lt"/>
                <a:ea typeface="+mn-ea"/>
                <a:cs typeface="+mn-cs"/>
              </a:rPr>
              <a:t>•</a:t>
            </a:r>
            <a:r>
              <a:rPr lang="en-US" altLang="ko-KR" sz="1200" kern="1200" dirty="0" smtClean="0">
                <a:solidFill>
                  <a:schemeClr val="tx1"/>
                </a:solidFill>
                <a:latin typeface="+mn-lt"/>
                <a:ea typeface="+mn-ea"/>
                <a:cs typeface="+mn-cs"/>
              </a:rPr>
              <a:t> port and canal traffic and congestion; </a:t>
            </a:r>
            <a:r>
              <a:rPr lang="en-US" altLang="ko-KR" sz="1200" b="1" kern="1200" dirty="0" smtClean="0">
                <a:solidFill>
                  <a:schemeClr val="tx1"/>
                </a:solidFill>
                <a:latin typeface="+mn-lt"/>
                <a:ea typeface="+mn-ea"/>
                <a:cs typeface="+mn-cs"/>
              </a:rPr>
              <a:t>•</a:t>
            </a:r>
            <a:r>
              <a:rPr lang="en-US" altLang="ko-KR" sz="1200" kern="1200" dirty="0" smtClean="0">
                <a:solidFill>
                  <a:schemeClr val="tx1"/>
                </a:solidFill>
                <a:latin typeface="+mn-lt"/>
                <a:ea typeface="+mn-ea"/>
                <a:cs typeface="+mn-cs"/>
              </a:rPr>
              <a:t> the number of </a:t>
            </a:r>
            <a:r>
              <a:rPr lang="en-US" altLang="ko-KR" sz="1200" kern="1200" dirty="0" err="1" smtClean="0">
                <a:solidFill>
                  <a:schemeClr val="tx1"/>
                </a:solidFill>
                <a:latin typeface="+mn-lt"/>
                <a:ea typeface="+mn-ea"/>
                <a:cs typeface="+mn-cs"/>
              </a:rPr>
              <a:t>newbuilding</a:t>
            </a:r>
            <a:r>
              <a:rPr lang="en-US" altLang="ko-KR" sz="1200" kern="1200" dirty="0" smtClean="0">
                <a:solidFill>
                  <a:schemeClr val="tx1"/>
                </a:solidFill>
                <a:latin typeface="+mn-lt"/>
                <a:ea typeface="+mn-ea"/>
                <a:cs typeface="+mn-cs"/>
              </a:rPr>
              <a:t> deliveries; and </a:t>
            </a:r>
            <a:r>
              <a:rPr lang="en-US" altLang="ko-KR" sz="1200" b="1" kern="1200" dirty="0" smtClean="0">
                <a:solidFill>
                  <a:schemeClr val="tx1"/>
                </a:solidFill>
                <a:latin typeface="+mn-lt"/>
                <a:ea typeface="+mn-ea"/>
                <a:cs typeface="+mn-cs"/>
              </a:rPr>
              <a:t>•</a:t>
            </a:r>
            <a:r>
              <a:rPr lang="en-US" altLang="ko-KR" sz="1200" kern="1200" dirty="0" smtClean="0">
                <a:solidFill>
                  <a:schemeClr val="tx1"/>
                </a:solidFill>
                <a:latin typeface="+mn-lt"/>
                <a:ea typeface="+mn-ea"/>
                <a:cs typeface="+mn-cs"/>
              </a:rPr>
              <a:t> vessel casualties.</a:t>
            </a:r>
          </a:p>
          <a:p>
            <a:endParaRPr lang="ko-KR" altLang="en-US" dirty="0"/>
          </a:p>
        </p:txBody>
      </p:sp>
      <p:sp>
        <p:nvSpPr>
          <p:cNvPr id="4" name="Slide Number Placeholder 3"/>
          <p:cNvSpPr>
            <a:spLocks noGrp="1"/>
          </p:cNvSpPr>
          <p:nvPr>
            <p:ph type="sldNum" sz="quarter" idx="10"/>
          </p:nvPr>
        </p:nvSpPr>
        <p:spPr/>
        <p:txBody>
          <a:bodyPr/>
          <a:lstStyle/>
          <a:p>
            <a:fld id="{2D42593F-819E-442C-A12A-9A07CC4B214D}" type="slidenum">
              <a:rPr lang="ko-KR" altLang="en-US" smtClean="0"/>
              <a:pPr/>
              <a:t>81</a:t>
            </a:fld>
            <a:endParaRPr lang="ko-K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sz="1200" kern="1200" dirty="0" smtClean="0">
                <a:solidFill>
                  <a:schemeClr val="tx1"/>
                </a:solidFill>
                <a:latin typeface="+mn-lt"/>
                <a:ea typeface="+mn-ea"/>
                <a:cs typeface="+mn-cs"/>
              </a:rPr>
              <a:t>The Company actively trades in the FFAs market with both an objective to utilize them as economic hedging instruments that are highly effective in reducing the risk on specific vessel(s), freight commitments, or the overall fleet or operations, and to take advantage of short-term fluctuations in the market prices. </a:t>
            </a:r>
            <a:endParaRPr lang="ko-KR" altLang="en-US" dirty="0"/>
          </a:p>
        </p:txBody>
      </p:sp>
      <p:sp>
        <p:nvSpPr>
          <p:cNvPr id="4" name="Slide Number Placeholder 3"/>
          <p:cNvSpPr>
            <a:spLocks noGrp="1"/>
          </p:cNvSpPr>
          <p:nvPr>
            <p:ph type="sldNum" sz="quarter" idx="10"/>
          </p:nvPr>
        </p:nvSpPr>
        <p:spPr/>
        <p:txBody>
          <a:bodyPr/>
          <a:lstStyle/>
          <a:p>
            <a:fld id="{2D42593F-819E-442C-A12A-9A07CC4B214D}" type="slidenum">
              <a:rPr lang="ko-KR" altLang="en-US" smtClean="0"/>
              <a:pPr/>
              <a:t>85</a:t>
            </a:fld>
            <a:endParaRPr lang="ko-K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sz="1200" kern="1200" dirty="0" smtClean="0">
                <a:solidFill>
                  <a:schemeClr val="tx1"/>
                </a:solidFill>
                <a:latin typeface="+mn-lt"/>
                <a:ea typeface="+mn-ea"/>
                <a:cs typeface="+mn-cs"/>
              </a:rPr>
              <a:t>The interest rate swaps allow </a:t>
            </a:r>
            <a:r>
              <a:rPr lang="en-US" altLang="ko-KR" sz="1200" kern="1200" dirty="0" err="1" smtClean="0">
                <a:solidFill>
                  <a:schemeClr val="tx1"/>
                </a:solidFill>
                <a:latin typeface="+mn-lt"/>
                <a:ea typeface="+mn-ea"/>
                <a:cs typeface="+mn-cs"/>
              </a:rPr>
              <a:t>Navios</a:t>
            </a:r>
            <a:r>
              <a:rPr lang="en-US" altLang="ko-KR" sz="1200" kern="1200" dirty="0" smtClean="0">
                <a:solidFill>
                  <a:schemeClr val="tx1"/>
                </a:solidFill>
                <a:latin typeface="+mn-lt"/>
                <a:ea typeface="+mn-ea"/>
                <a:cs typeface="+mn-cs"/>
              </a:rPr>
              <a:t> Holdings to convert long-term borrowings issued at floating rates into equivalent fixed rates. </a:t>
            </a:r>
            <a:endParaRPr lang="ko-KR" altLang="en-US" dirty="0"/>
          </a:p>
        </p:txBody>
      </p:sp>
      <p:sp>
        <p:nvSpPr>
          <p:cNvPr id="4" name="Slide Number Placeholder 3"/>
          <p:cNvSpPr>
            <a:spLocks noGrp="1"/>
          </p:cNvSpPr>
          <p:nvPr>
            <p:ph type="sldNum" sz="quarter" idx="10"/>
          </p:nvPr>
        </p:nvSpPr>
        <p:spPr/>
        <p:txBody>
          <a:bodyPr/>
          <a:lstStyle/>
          <a:p>
            <a:fld id="{2D42593F-819E-442C-A12A-9A07CC4B214D}" type="slidenum">
              <a:rPr lang="ko-KR" altLang="en-US" smtClean="0"/>
              <a:pPr/>
              <a:t>86</a:t>
            </a:fld>
            <a:endParaRPr lang="ko-K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DE934AA0-4523-400B-94D8-4C9BEA53A62B}" type="datetimeFigureOut">
              <a:rPr lang="en-US" smtClean="0"/>
              <a:pPr/>
              <a:t>3/16/2012</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841CC545-393B-461C-905E-21A1F44849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934AA0-4523-400B-94D8-4C9BEA53A62B}" type="datetimeFigureOut">
              <a:rPr lang="en-US" smtClean="0"/>
              <a:pPr/>
              <a:t>3/16/2012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CC545-393B-461C-905E-21A1F44849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934AA0-4523-400B-94D8-4C9BEA53A62B}" type="datetimeFigureOut">
              <a:rPr lang="en-US" smtClean="0"/>
              <a:pPr/>
              <a:t>3/16/2012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CC545-393B-461C-905E-21A1F44849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DE934AA0-4523-400B-94D8-4C9BEA53A62B}" type="datetimeFigureOut">
              <a:rPr lang="en-US" smtClean="0"/>
              <a:pPr/>
              <a:t>3/16/2012</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841CC545-393B-461C-905E-21A1F44849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DE934AA0-4523-400B-94D8-4C9BEA53A62B}" type="datetimeFigureOut">
              <a:rPr lang="en-US" smtClean="0"/>
              <a:pPr/>
              <a:t>3/16/2012</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841CC545-393B-461C-905E-21A1F4484982}"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DE934AA0-4523-400B-94D8-4C9BEA53A62B}" type="datetimeFigureOut">
              <a:rPr lang="en-US" smtClean="0"/>
              <a:pPr/>
              <a:t>3/16/2012</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841CC545-393B-461C-905E-21A1F44849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DE934AA0-4523-400B-94D8-4C9BEA53A62B}" type="datetimeFigureOut">
              <a:rPr lang="en-US" smtClean="0"/>
              <a:pPr/>
              <a:t>3/16/2012</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841CC545-393B-461C-905E-21A1F448498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E934AA0-4523-400B-94D8-4C9BEA53A62B}" type="datetimeFigureOut">
              <a:rPr lang="en-US" smtClean="0"/>
              <a:pPr/>
              <a:t>3/16/2012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1CC545-393B-461C-905E-21A1F44849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DE934AA0-4523-400B-94D8-4C9BEA53A62B}" type="datetimeFigureOut">
              <a:rPr lang="en-US" smtClean="0"/>
              <a:pPr/>
              <a:t>3/16/2012</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841CC545-393B-461C-905E-21A1F44849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DE934AA0-4523-400B-94D8-4C9BEA53A62B}" type="datetimeFigureOut">
              <a:rPr lang="en-US" smtClean="0"/>
              <a:pPr/>
              <a:t>3/16/2012</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841CC545-393B-461C-905E-21A1F448498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DE934AA0-4523-400B-94D8-4C9BEA53A62B}" type="datetimeFigureOut">
              <a:rPr lang="en-US" smtClean="0"/>
              <a:pPr/>
              <a:t>3/16/2012</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841CC545-393B-461C-905E-21A1F448498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E934AA0-4523-400B-94D8-4C9BEA53A62B}" type="datetimeFigureOut">
              <a:rPr lang="en-US" smtClean="0"/>
              <a:pPr/>
              <a:t>3/16/2012</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841CC545-393B-461C-905E-21A1F448498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oleObject" Target="../embeddings/oleObject1.bin"/><Relationship Id="rId7" Type="http://schemas.openxmlformats.org/officeDocument/2006/relationships/oleObject" Target="../embeddings/Microsoft_Excel_97-2003_Worksheet2.xls"/><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2.emf"/><Relationship Id="rId4" Type="http://schemas.openxmlformats.org/officeDocument/2006/relationships/oleObject" Target="../embeddings/Microsoft_Excel_97-2003_Worksheet1.xls"/></Relationships>
</file>

<file path=ppt/slides/_rels/slide4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3.xml"/><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68.jpeg"/><Relationship Id="rId4" Type="http://schemas.openxmlformats.org/officeDocument/2006/relationships/image" Target="../media/image67.jpeg"/></Relationships>
</file>

<file path=ppt/slides/_rels/slide7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p_2671792-Passport-Stamps.jpg"/>
          <p:cNvPicPr>
            <a:picLocks noGrp="1" noChangeAspect="1"/>
          </p:cNvPicPr>
          <p:nvPr>
            <p:ph idx="1"/>
          </p:nvPr>
        </p:nvPicPr>
        <p:blipFill>
          <a:blip r:embed="rId2" cstate="print">
            <a:lum bright="10000" contrast="46000"/>
          </a:blip>
          <a:stretch>
            <a:fillRect/>
          </a:stretch>
        </p:blipFill>
        <p:spPr>
          <a:xfrm>
            <a:off x="-1" y="0"/>
            <a:ext cx="9144001" cy="6858000"/>
          </a:xfrm>
        </p:spPr>
      </p:pic>
      <p:sp>
        <p:nvSpPr>
          <p:cNvPr id="2" name="Title 1"/>
          <p:cNvSpPr>
            <a:spLocks noGrp="1"/>
          </p:cNvSpPr>
          <p:nvPr>
            <p:ph type="title"/>
          </p:nvPr>
        </p:nvSpPr>
        <p:spPr>
          <a:xfrm>
            <a:off x="1600200" y="1295400"/>
            <a:ext cx="5943600" cy="3429000"/>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9600" b="1" cap="all" dirty="0" smtClean="0">
                <a:ln/>
                <a:solidFill>
                  <a:schemeClr val="accent1"/>
                </a:solidFill>
                <a:effectLst>
                  <a:glow rad="139700">
                    <a:schemeClr val="accent4">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The Shippers</a:t>
            </a:r>
            <a:endParaRPr lang="en-US" sz="9600" b="1" cap="all" dirty="0">
              <a:ln/>
              <a:solidFill>
                <a:schemeClr val="accent1"/>
              </a:solidFill>
              <a:effectLst>
                <a:glow rad="139700">
                  <a:schemeClr val="accent4">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TextBox 5"/>
          <p:cNvSpPr txBox="1"/>
          <p:nvPr/>
        </p:nvSpPr>
        <p:spPr>
          <a:xfrm rot="19902286">
            <a:off x="-18979" y="1418196"/>
            <a:ext cx="1905000" cy="400110"/>
          </a:xfrm>
          <a:prstGeom prst="rect">
            <a:avLst/>
          </a:prstGeom>
          <a:noFill/>
        </p:spPr>
        <p:txBody>
          <a:bodyPr wrap="square" rtlCol="0">
            <a:spAutoFit/>
          </a:bodyPr>
          <a:lstStyle/>
          <a:p>
            <a:r>
              <a:rPr lang="en-US" sz="2000" b="1" dirty="0" smtClean="0">
                <a:solidFill>
                  <a:schemeClr val="bg1"/>
                </a:solidFill>
              </a:rPr>
              <a:t>Kevin Kim</a:t>
            </a:r>
            <a:endParaRPr lang="en-US" sz="2000" b="1" dirty="0">
              <a:solidFill>
                <a:schemeClr val="bg1"/>
              </a:solidFill>
            </a:endParaRPr>
          </a:p>
        </p:txBody>
      </p:sp>
      <p:sp>
        <p:nvSpPr>
          <p:cNvPr id="7" name="TextBox 6"/>
          <p:cNvSpPr txBox="1"/>
          <p:nvPr/>
        </p:nvSpPr>
        <p:spPr>
          <a:xfrm rot="1583119">
            <a:off x="5003070" y="5395329"/>
            <a:ext cx="2077233" cy="369332"/>
          </a:xfrm>
          <a:prstGeom prst="rect">
            <a:avLst/>
          </a:prstGeom>
          <a:noFill/>
        </p:spPr>
        <p:txBody>
          <a:bodyPr wrap="square" rtlCol="0">
            <a:spAutoFit/>
          </a:bodyPr>
          <a:lstStyle/>
          <a:p>
            <a:r>
              <a:rPr lang="en-US" b="1" dirty="0" smtClean="0">
                <a:solidFill>
                  <a:schemeClr val="bg1"/>
                </a:solidFill>
              </a:rPr>
              <a:t>Greg Edmunds</a:t>
            </a:r>
            <a:endParaRPr lang="en-US" b="1" dirty="0">
              <a:solidFill>
                <a:schemeClr val="bg1"/>
              </a:solidFill>
            </a:endParaRPr>
          </a:p>
        </p:txBody>
      </p:sp>
      <p:sp>
        <p:nvSpPr>
          <p:cNvPr id="8" name="TextBox 7"/>
          <p:cNvSpPr txBox="1"/>
          <p:nvPr/>
        </p:nvSpPr>
        <p:spPr>
          <a:xfrm rot="1836471">
            <a:off x="5142916" y="916445"/>
            <a:ext cx="1905000" cy="369332"/>
          </a:xfrm>
          <a:prstGeom prst="rect">
            <a:avLst/>
          </a:prstGeom>
          <a:noFill/>
        </p:spPr>
        <p:txBody>
          <a:bodyPr wrap="square" rtlCol="0">
            <a:spAutoFit/>
          </a:bodyPr>
          <a:lstStyle/>
          <a:p>
            <a:r>
              <a:rPr lang="en-US" b="1" dirty="0" smtClean="0">
                <a:solidFill>
                  <a:schemeClr val="bg1"/>
                </a:solidFill>
              </a:rPr>
              <a:t>Allen </a:t>
            </a:r>
            <a:r>
              <a:rPr lang="en-US" b="1" dirty="0" err="1" smtClean="0">
                <a:solidFill>
                  <a:schemeClr val="bg1"/>
                </a:solidFill>
              </a:rPr>
              <a:t>Ngai</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FedEx Corporation: History</a:t>
            </a:r>
            <a:endParaRPr lang="en-US" dirty="0"/>
          </a:p>
        </p:txBody>
      </p:sp>
      <p:sp>
        <p:nvSpPr>
          <p:cNvPr id="3" name="Content Placeholder 2"/>
          <p:cNvSpPr>
            <a:spLocks noGrp="1"/>
          </p:cNvSpPr>
          <p:nvPr>
            <p:ph idx="1"/>
          </p:nvPr>
        </p:nvSpPr>
        <p:spPr/>
        <p:txBody>
          <a:bodyPr>
            <a:normAutofit/>
          </a:bodyPr>
          <a:lstStyle/>
          <a:p>
            <a:r>
              <a:rPr lang="en-US" dirty="0" smtClean="0"/>
              <a:t>1971: Federal Express is founded</a:t>
            </a:r>
          </a:p>
          <a:p>
            <a:r>
              <a:rPr lang="en-US" dirty="0" smtClean="0"/>
              <a:t>1973: Begins uninterrupted air courier service</a:t>
            </a:r>
          </a:p>
          <a:p>
            <a:r>
              <a:rPr lang="en-US" dirty="0" smtClean="0"/>
              <a:t>1978: Listed on the NYSE; ticker FDX</a:t>
            </a:r>
          </a:p>
          <a:p>
            <a:r>
              <a:rPr lang="en-US" dirty="0" smtClean="0"/>
              <a:t>1998: Acquires Caliber Systems Inc.</a:t>
            </a:r>
          </a:p>
          <a:p>
            <a:r>
              <a:rPr lang="en-US" dirty="0" smtClean="0"/>
              <a:t>2000: Parent FDX Corporation renamed FedEx Corporation. Services are divided into independently operated companies that compete collectively.</a:t>
            </a:r>
          </a:p>
          <a:p>
            <a:pPr>
              <a:buNone/>
            </a:pP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143000"/>
          </a:xfrm>
        </p:spPr>
        <p:txBody>
          <a:bodyPr>
            <a:normAutofit/>
          </a:bodyPr>
          <a:lstStyle/>
          <a:p>
            <a:pPr algn="ctr"/>
            <a:r>
              <a:rPr lang="en-US" dirty="0" smtClean="0"/>
              <a:t>The Companies</a:t>
            </a:r>
            <a:endParaRPr lang="en-US" dirty="0"/>
          </a:p>
        </p:txBody>
      </p:sp>
      <p:pic>
        <p:nvPicPr>
          <p:cNvPr id="6" name="Content Placeholder 5" descr="fedEx-logos.jpg"/>
          <p:cNvPicPr>
            <a:picLocks noGrp="1" noChangeAspect="1"/>
          </p:cNvPicPr>
          <p:nvPr>
            <p:ph idx="1"/>
          </p:nvPr>
        </p:nvPicPr>
        <p:blipFill>
          <a:blip r:embed="rId2" cstate="print"/>
          <a:stretch>
            <a:fillRect/>
          </a:stretch>
        </p:blipFill>
        <p:spPr>
          <a:xfrm>
            <a:off x="914400" y="2209800"/>
            <a:ext cx="7431264" cy="3589655"/>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772400" cy="792162"/>
          </a:xfrm>
        </p:spPr>
        <p:txBody>
          <a:bodyPr/>
          <a:lstStyle/>
          <a:p>
            <a:pPr algn="ctr"/>
            <a:r>
              <a:rPr lang="en-US" dirty="0" smtClean="0"/>
              <a:t>Reporting Units</a:t>
            </a:r>
            <a:endParaRPr lang="en-US" dirty="0"/>
          </a:p>
        </p:txBody>
      </p:sp>
      <p:pic>
        <p:nvPicPr>
          <p:cNvPr id="5" name="Content Placeholder 4" descr="segs.png"/>
          <p:cNvPicPr>
            <a:picLocks noGrp="1" noChangeAspect="1"/>
          </p:cNvPicPr>
          <p:nvPr>
            <p:ph idx="1"/>
          </p:nvPr>
        </p:nvPicPr>
        <p:blipFill>
          <a:blip r:embed="rId2" cstate="print"/>
          <a:stretch>
            <a:fillRect/>
          </a:stretch>
        </p:blipFill>
        <p:spPr>
          <a:xfrm>
            <a:off x="1524000" y="1219200"/>
            <a:ext cx="6172200" cy="54102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868362"/>
          </a:xfrm>
        </p:spPr>
        <p:txBody>
          <a:bodyPr/>
          <a:lstStyle/>
          <a:p>
            <a:pPr algn="ctr"/>
            <a:r>
              <a:rPr lang="en-US" dirty="0" smtClean="0"/>
              <a:t>Major Competitors</a:t>
            </a:r>
            <a:endParaRPr lang="en-US" dirty="0"/>
          </a:p>
        </p:txBody>
      </p:sp>
      <p:pic>
        <p:nvPicPr>
          <p:cNvPr id="10242" name="Picture 2"/>
          <p:cNvPicPr>
            <a:picLocks noGrp="1" noChangeAspect="1" noChangeArrowheads="1"/>
          </p:cNvPicPr>
          <p:nvPr>
            <p:ph idx="1"/>
          </p:nvPr>
        </p:nvPicPr>
        <p:blipFill>
          <a:blip r:embed="rId2" cstate="print"/>
          <a:stretch>
            <a:fillRect/>
          </a:stretch>
        </p:blipFill>
        <p:spPr bwMode="auto">
          <a:xfrm>
            <a:off x="838200" y="1828800"/>
            <a:ext cx="7563134" cy="379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ctr"/>
            <a:r>
              <a:rPr lang="en-US" dirty="0" smtClean="0"/>
              <a:t>Share Price</a:t>
            </a:r>
            <a:endParaRPr lang="en-US" dirty="0"/>
          </a:p>
        </p:txBody>
      </p:sp>
      <p:pic>
        <p:nvPicPr>
          <p:cNvPr id="7170" name="Picture 2"/>
          <p:cNvPicPr>
            <a:picLocks noGrp="1" noChangeAspect="1" noChangeArrowheads="1"/>
          </p:cNvPicPr>
          <p:nvPr>
            <p:ph idx="1"/>
          </p:nvPr>
        </p:nvPicPr>
        <p:blipFill>
          <a:blip r:embed="rId2" cstate="print"/>
          <a:stretch>
            <a:fillRect/>
          </a:stretch>
        </p:blipFill>
        <p:spPr bwMode="auto">
          <a:xfrm>
            <a:off x="838200" y="1066800"/>
            <a:ext cx="7596986"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tretch>
            <a:fillRect/>
          </a:stretch>
        </p:blipFill>
        <p:spPr bwMode="auto">
          <a:xfrm>
            <a:off x="698547" y="609600"/>
            <a:ext cx="7759653"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868362"/>
          </a:xfrm>
        </p:spPr>
        <p:txBody>
          <a:bodyPr/>
          <a:lstStyle/>
          <a:p>
            <a:pPr algn="ctr"/>
            <a:r>
              <a:rPr lang="en-US" dirty="0" smtClean="0"/>
              <a:t>Share Ownership</a:t>
            </a:r>
            <a:endParaRPr lang="en-US" dirty="0"/>
          </a:p>
        </p:txBody>
      </p:sp>
      <p:pic>
        <p:nvPicPr>
          <p:cNvPr id="20482" name="Picture 2"/>
          <p:cNvPicPr>
            <a:picLocks noGrp="1" noChangeAspect="1" noChangeArrowheads="1"/>
          </p:cNvPicPr>
          <p:nvPr>
            <p:ph idx="1"/>
          </p:nvPr>
        </p:nvPicPr>
        <p:blipFill>
          <a:blip r:embed="rId2" cstate="print"/>
          <a:stretch>
            <a:fillRect/>
          </a:stretch>
        </p:blipFill>
        <p:spPr bwMode="auto">
          <a:xfrm>
            <a:off x="1528527" y="1188973"/>
            <a:ext cx="6243873" cy="52118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cstate="print"/>
          <a:srcRect/>
          <a:stretch>
            <a:fillRect/>
          </a:stretch>
        </p:blipFill>
        <p:spPr bwMode="auto">
          <a:xfrm>
            <a:off x="1128712" y="609600"/>
            <a:ext cx="6886575"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Grp="1" noChangeAspect="1" noChangeArrowheads="1"/>
          </p:cNvPicPr>
          <p:nvPr>
            <p:ph idx="1"/>
          </p:nvPr>
        </p:nvPicPr>
        <p:blipFill>
          <a:blip r:embed="rId2" cstate="print"/>
          <a:stretch>
            <a:fillRect/>
          </a:stretch>
        </p:blipFill>
        <p:spPr bwMode="auto">
          <a:xfrm>
            <a:off x="838200" y="533400"/>
            <a:ext cx="7582580" cy="5715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bss.png"/>
          <p:cNvPicPr>
            <a:picLocks noGrp="1" noChangeAspect="1"/>
          </p:cNvPicPr>
          <p:nvPr>
            <p:ph idx="1"/>
          </p:nvPr>
        </p:nvPicPr>
        <p:blipFill>
          <a:blip r:embed="rId2" cstate="print"/>
          <a:stretch>
            <a:fillRect/>
          </a:stretch>
        </p:blipFill>
        <p:spPr>
          <a:xfrm>
            <a:off x="609600" y="381000"/>
            <a:ext cx="7812932" cy="60198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7494"/>
            <a:ext cx="8534400" cy="1399032"/>
          </a:xfrm>
        </p:spPr>
        <p:txBody>
          <a:bodyPr>
            <a:normAutofit/>
          </a:bodyPr>
          <a:lstStyle/>
          <a:p>
            <a:r>
              <a:rPr lang="en-US" dirty="0" smtClean="0"/>
              <a:t>Global Transportation Services</a:t>
            </a:r>
            <a:endParaRPr lang="en-US" dirty="0"/>
          </a:p>
        </p:txBody>
      </p:sp>
      <p:sp>
        <p:nvSpPr>
          <p:cNvPr id="3" name="Content Placeholder 2"/>
          <p:cNvSpPr>
            <a:spLocks noGrp="1"/>
          </p:cNvSpPr>
          <p:nvPr>
            <p:ph idx="1"/>
          </p:nvPr>
        </p:nvSpPr>
        <p:spPr/>
        <p:txBody>
          <a:bodyPr>
            <a:normAutofit lnSpcReduction="10000"/>
          </a:bodyPr>
          <a:lstStyle/>
          <a:p>
            <a:r>
              <a:rPr lang="en-US" dirty="0" smtClean="0"/>
              <a:t>Includes Rail, Road, Marine, and Air</a:t>
            </a:r>
          </a:p>
          <a:p>
            <a:r>
              <a:rPr lang="en-US" dirty="0" smtClean="0"/>
              <a:t>Diversity of services makes it difficult to generalize about competitive forces.</a:t>
            </a:r>
          </a:p>
          <a:p>
            <a:r>
              <a:rPr lang="en-US" dirty="0" smtClean="0"/>
              <a:t>Barriers to entry range from low (trucking) to very high (rail)</a:t>
            </a:r>
          </a:p>
          <a:p>
            <a:r>
              <a:rPr lang="en-US" dirty="0" smtClean="0"/>
              <a:t>Labor Intensive</a:t>
            </a:r>
          </a:p>
          <a:p>
            <a:r>
              <a:rPr lang="en-US" dirty="0" smtClean="0"/>
              <a:t>Fuel intensive</a:t>
            </a:r>
          </a:p>
          <a:p>
            <a:r>
              <a:rPr lang="en-US" dirty="0" smtClean="0"/>
              <a:t>Highly Influenced by macro </a:t>
            </a:r>
            <a:r>
              <a:rPr lang="en-US" dirty="0"/>
              <a:t>e</a:t>
            </a:r>
            <a:r>
              <a:rPr lang="en-US" dirty="0" smtClean="0"/>
              <a:t>conomic conditions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ss.png"/>
          <p:cNvPicPr>
            <a:picLocks noGrp="1" noChangeAspect="1"/>
          </p:cNvPicPr>
          <p:nvPr>
            <p:ph idx="1"/>
          </p:nvPr>
        </p:nvPicPr>
        <p:blipFill>
          <a:blip r:embed="rId2" cstate="print"/>
          <a:stretch>
            <a:fillRect/>
          </a:stretch>
        </p:blipFill>
        <p:spPr>
          <a:xfrm>
            <a:off x="762000" y="304800"/>
            <a:ext cx="7571617" cy="60198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cstate="print"/>
          <a:srcRect/>
          <a:stretch>
            <a:fillRect/>
          </a:stretch>
        </p:blipFill>
        <p:spPr bwMode="auto">
          <a:xfrm>
            <a:off x="152400" y="381000"/>
            <a:ext cx="8763000" cy="2752725"/>
          </a:xfrm>
          <a:prstGeom prst="rect">
            <a:avLst/>
          </a:prstGeom>
          <a:noFill/>
          <a:ln w="9525">
            <a:noFill/>
            <a:miter lim="800000"/>
            <a:headEnd/>
            <a:tailEnd/>
          </a:ln>
        </p:spPr>
      </p:pic>
      <p:sp>
        <p:nvSpPr>
          <p:cNvPr id="5" name="Rectangle 4"/>
          <p:cNvSpPr/>
          <p:nvPr/>
        </p:nvSpPr>
        <p:spPr>
          <a:xfrm>
            <a:off x="228600" y="3364468"/>
            <a:ext cx="8915400" cy="369332"/>
          </a:xfrm>
          <a:prstGeom prst="rect">
            <a:avLst/>
          </a:prstGeom>
        </p:spPr>
        <p:txBody>
          <a:bodyPr wrap="square">
            <a:spAutoFit/>
          </a:bodyPr>
          <a:lstStyle/>
          <a:p>
            <a:r>
              <a:rPr lang="en-US" b="1" dirty="0"/>
              <a:t>FedEx Express </a:t>
            </a:r>
            <a:r>
              <a:rPr lang="en-US" dirty="0" smtClean="0"/>
              <a:t>also operated </a:t>
            </a:r>
            <a:r>
              <a:rPr lang="en-US" dirty="0"/>
              <a:t>approximately 50,000 ground transport </a:t>
            </a:r>
            <a:r>
              <a:rPr lang="en-US" dirty="0" smtClean="0"/>
              <a:t>vehicles</a:t>
            </a:r>
            <a:endParaRPr lang="en-US" dirty="0"/>
          </a:p>
        </p:txBody>
      </p:sp>
      <p:sp>
        <p:nvSpPr>
          <p:cNvPr id="6" name="Rectangle 5"/>
          <p:cNvSpPr/>
          <p:nvPr/>
        </p:nvSpPr>
        <p:spPr>
          <a:xfrm>
            <a:off x="228600" y="4057471"/>
            <a:ext cx="8915400" cy="1200329"/>
          </a:xfrm>
          <a:prstGeom prst="rect">
            <a:avLst/>
          </a:prstGeom>
        </p:spPr>
        <p:txBody>
          <a:bodyPr wrap="square">
            <a:spAutoFit/>
          </a:bodyPr>
          <a:lstStyle/>
          <a:p>
            <a:r>
              <a:rPr lang="en-US" b="1" dirty="0"/>
              <a:t>FedEx Ground </a:t>
            </a:r>
            <a:r>
              <a:rPr lang="en-US" dirty="0"/>
              <a:t>had approximately </a:t>
            </a:r>
            <a:r>
              <a:rPr lang="en-US" b="1" dirty="0"/>
              <a:t>32,600 company-owned </a:t>
            </a:r>
            <a:r>
              <a:rPr lang="en-US" b="1" dirty="0" smtClean="0"/>
              <a:t>trailers</a:t>
            </a:r>
            <a:r>
              <a:rPr lang="en-US" dirty="0" smtClean="0"/>
              <a:t>. In addition, approximately 28,100 owner-operated vehicles support FedEx Ground’s business.</a:t>
            </a:r>
          </a:p>
          <a:p>
            <a:endParaRPr lang="en-US" dirty="0"/>
          </a:p>
        </p:txBody>
      </p:sp>
      <p:sp>
        <p:nvSpPr>
          <p:cNvPr id="8" name="Rectangle 7"/>
          <p:cNvSpPr/>
          <p:nvPr/>
        </p:nvSpPr>
        <p:spPr>
          <a:xfrm>
            <a:off x="228600" y="5029200"/>
            <a:ext cx="8763000" cy="369332"/>
          </a:xfrm>
          <a:prstGeom prst="rect">
            <a:avLst/>
          </a:prstGeom>
        </p:spPr>
        <p:txBody>
          <a:bodyPr wrap="square">
            <a:spAutoFit/>
          </a:bodyPr>
          <a:lstStyle/>
          <a:p>
            <a:r>
              <a:rPr lang="en-US" b="1" dirty="0"/>
              <a:t>FedEx Freight </a:t>
            </a:r>
            <a:r>
              <a:rPr lang="en-US" dirty="0"/>
              <a:t>operated approximately </a:t>
            </a:r>
            <a:r>
              <a:rPr lang="en-US" b="1" dirty="0"/>
              <a:t>58,000 vehicles and trailers </a:t>
            </a:r>
          </a:p>
        </p:txBody>
      </p:sp>
      <p:sp>
        <p:nvSpPr>
          <p:cNvPr id="9" name="TextBox 8"/>
          <p:cNvSpPr txBox="1"/>
          <p:nvPr/>
        </p:nvSpPr>
        <p:spPr>
          <a:xfrm>
            <a:off x="0" y="0"/>
            <a:ext cx="1828800" cy="369332"/>
          </a:xfrm>
          <a:prstGeom prst="rect">
            <a:avLst/>
          </a:prstGeom>
          <a:noFill/>
        </p:spPr>
        <p:txBody>
          <a:bodyPr wrap="square" rtlCol="0">
            <a:spAutoFit/>
          </a:bodyPr>
          <a:lstStyle/>
          <a:p>
            <a:r>
              <a:rPr lang="en-US" b="1" dirty="0" smtClean="0"/>
              <a:t>FedEx Express</a:t>
            </a:r>
            <a:endParaRPr lang="en-US" b="1" dirty="0"/>
          </a:p>
        </p:txBody>
      </p:sp>
      <p:sp>
        <p:nvSpPr>
          <p:cNvPr id="10" name="TextBox 9"/>
          <p:cNvSpPr txBox="1"/>
          <p:nvPr/>
        </p:nvSpPr>
        <p:spPr>
          <a:xfrm>
            <a:off x="258956" y="5715000"/>
            <a:ext cx="8885044" cy="646331"/>
          </a:xfrm>
          <a:prstGeom prst="rect">
            <a:avLst/>
          </a:prstGeom>
          <a:noFill/>
        </p:spPr>
        <p:txBody>
          <a:bodyPr wrap="square" rtlCol="0">
            <a:spAutoFit/>
          </a:bodyPr>
          <a:lstStyle/>
          <a:p>
            <a:r>
              <a:rPr lang="en-US" b="1" dirty="0" smtClean="0"/>
              <a:t>Noteworthy</a:t>
            </a:r>
            <a:r>
              <a:rPr lang="en-US" dirty="0" smtClean="0"/>
              <a:t>: FedEx currently has </a:t>
            </a:r>
            <a:r>
              <a:rPr lang="en-US" b="1" dirty="0" smtClean="0"/>
              <a:t>408 hybrid/all-electric </a:t>
            </a:r>
            <a:r>
              <a:rPr lang="en-US" dirty="0" smtClean="0"/>
              <a:t>service vehicles in its fleet.  </a:t>
            </a:r>
            <a:r>
              <a:rPr lang="en-US" b="1" dirty="0" smtClean="0"/>
              <a:t>4000 are expected to be added </a:t>
            </a:r>
            <a:r>
              <a:rPr lang="en-US" dirty="0" smtClean="0"/>
              <a:t>by EOY.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print"/>
          <a:stretch>
            <a:fillRect/>
          </a:stretch>
        </p:blipFill>
        <p:spPr bwMode="auto">
          <a:xfrm>
            <a:off x="1295400" y="304799"/>
            <a:ext cx="6781800" cy="6393805"/>
          </a:xfrm>
          <a:prstGeom prst="rect">
            <a:avLst/>
          </a:prstGeom>
          <a:noFill/>
          <a:ln w="9525">
            <a:noFill/>
            <a:miter lim="800000"/>
            <a:headEnd/>
            <a:tailEnd/>
          </a:ln>
        </p:spPr>
      </p:pic>
      <p:sp>
        <p:nvSpPr>
          <p:cNvPr id="6" name="Right Arrow 5"/>
          <p:cNvSpPr/>
          <p:nvPr/>
        </p:nvSpPr>
        <p:spPr>
          <a:xfrm>
            <a:off x="1066800" y="2590800"/>
            <a:ext cx="304800" cy="228600"/>
          </a:xfrm>
          <a:prstGeom prst="rightArrow">
            <a:avLst>
              <a:gd name="adj1" fmla="val 50000"/>
              <a:gd name="adj2" fmla="val 427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icture1.png"/>
          <p:cNvPicPr>
            <a:picLocks noChangeAspect="1"/>
          </p:cNvPicPr>
          <p:nvPr/>
        </p:nvPicPr>
        <p:blipFill>
          <a:blip r:embed="rId3" cstate="print"/>
          <a:stretch>
            <a:fillRect/>
          </a:stretch>
        </p:blipFill>
        <p:spPr>
          <a:xfrm>
            <a:off x="1066800" y="1524000"/>
            <a:ext cx="347443" cy="30477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cstate="print"/>
          <a:srcRect/>
          <a:stretch>
            <a:fillRect/>
          </a:stretch>
        </p:blipFill>
        <p:spPr bwMode="auto">
          <a:xfrm>
            <a:off x="457200" y="228600"/>
            <a:ext cx="8229600" cy="6019799"/>
          </a:xfrm>
          <a:prstGeom prst="rect">
            <a:avLst/>
          </a:prstGeom>
          <a:noFill/>
          <a:ln w="9525">
            <a:noFill/>
            <a:miter lim="800000"/>
            <a:headEnd/>
            <a:tailEnd/>
          </a:ln>
        </p:spPr>
      </p:pic>
      <p:pic>
        <p:nvPicPr>
          <p:cNvPr id="5" name="Picture 4" descr="Picture1.png"/>
          <p:cNvPicPr>
            <a:picLocks noChangeAspect="1"/>
          </p:cNvPicPr>
          <p:nvPr/>
        </p:nvPicPr>
        <p:blipFill>
          <a:blip r:embed="rId3" cstate="print"/>
          <a:stretch>
            <a:fillRect/>
          </a:stretch>
        </p:blipFill>
        <p:spPr>
          <a:xfrm>
            <a:off x="2590800" y="1905000"/>
            <a:ext cx="347443" cy="304775"/>
          </a:xfrm>
          <a:prstGeom prst="rect">
            <a:avLst/>
          </a:prstGeom>
        </p:spPr>
      </p:pic>
      <p:pic>
        <p:nvPicPr>
          <p:cNvPr id="6" name="Picture 5" descr="Picture1.png"/>
          <p:cNvPicPr>
            <a:picLocks noChangeAspect="1"/>
          </p:cNvPicPr>
          <p:nvPr/>
        </p:nvPicPr>
        <p:blipFill>
          <a:blip r:embed="rId3" cstate="print"/>
          <a:stretch>
            <a:fillRect/>
          </a:stretch>
        </p:blipFill>
        <p:spPr>
          <a:xfrm>
            <a:off x="2590800" y="4191000"/>
            <a:ext cx="347443" cy="30477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cstate="print"/>
          <a:srcRect/>
          <a:stretch>
            <a:fillRect/>
          </a:stretch>
        </p:blipFill>
        <p:spPr bwMode="auto">
          <a:xfrm>
            <a:off x="990600" y="1295400"/>
            <a:ext cx="7077075" cy="4419600"/>
          </a:xfrm>
          <a:prstGeom prst="rect">
            <a:avLst/>
          </a:prstGeom>
          <a:noFill/>
          <a:ln w="9525">
            <a:noFill/>
            <a:miter lim="800000"/>
            <a:headEnd/>
            <a:tailEnd/>
          </a:ln>
        </p:spPr>
      </p:pic>
      <p:sp>
        <p:nvSpPr>
          <p:cNvPr id="6" name="TextBox 5"/>
          <p:cNvSpPr txBox="1"/>
          <p:nvPr/>
        </p:nvSpPr>
        <p:spPr>
          <a:xfrm>
            <a:off x="1786610" y="457200"/>
            <a:ext cx="5486374" cy="646331"/>
          </a:xfrm>
          <a:prstGeom prst="rect">
            <a:avLst/>
          </a:prstGeom>
          <a:noFill/>
        </p:spPr>
        <p:txBody>
          <a:bodyPr wrap="none" rtlCol="0">
            <a:spAutoFit/>
          </a:bodyPr>
          <a:lstStyle/>
          <a:p>
            <a:pPr algn="ctr"/>
            <a:r>
              <a:rPr lang="en-US" sz="3600" dirty="0" smtClean="0"/>
              <a:t>Expenses as Percent of Revenue</a:t>
            </a:r>
            <a:endParaRPr lang="en-US" sz="3600" dirty="0"/>
          </a:p>
        </p:txBody>
      </p:sp>
      <p:pic>
        <p:nvPicPr>
          <p:cNvPr id="7" name="Picture 6" descr="Picture1.png"/>
          <p:cNvPicPr>
            <a:picLocks noChangeAspect="1"/>
          </p:cNvPicPr>
          <p:nvPr/>
        </p:nvPicPr>
        <p:blipFill>
          <a:blip r:embed="rId3" cstate="print"/>
          <a:stretch>
            <a:fillRect/>
          </a:stretch>
        </p:blipFill>
        <p:spPr>
          <a:xfrm>
            <a:off x="685800" y="3429000"/>
            <a:ext cx="347443" cy="30477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cstate="print"/>
          <a:srcRect/>
          <a:stretch>
            <a:fillRect/>
          </a:stretch>
        </p:blipFill>
        <p:spPr bwMode="auto">
          <a:xfrm>
            <a:off x="457200" y="457200"/>
            <a:ext cx="8229600" cy="2889783"/>
          </a:xfrm>
          <a:prstGeom prst="rect">
            <a:avLst/>
          </a:prstGeom>
          <a:noFill/>
          <a:ln w="9525">
            <a:noFill/>
            <a:miter lim="800000"/>
            <a:headEnd/>
            <a:tailEnd/>
          </a:ln>
        </p:spPr>
      </p:pic>
      <p:sp>
        <p:nvSpPr>
          <p:cNvPr id="5" name="TextBox 4"/>
          <p:cNvSpPr txBox="1"/>
          <p:nvPr/>
        </p:nvSpPr>
        <p:spPr>
          <a:xfrm>
            <a:off x="533400" y="381000"/>
            <a:ext cx="1954381" cy="369332"/>
          </a:xfrm>
          <a:prstGeom prst="rect">
            <a:avLst/>
          </a:prstGeom>
          <a:noFill/>
        </p:spPr>
        <p:txBody>
          <a:bodyPr wrap="none" rtlCol="0">
            <a:spAutoFit/>
          </a:bodyPr>
          <a:lstStyle/>
          <a:p>
            <a:r>
              <a:rPr lang="en-US" dirty="0" smtClean="0"/>
              <a:t>FedEx Express (Air)</a:t>
            </a:r>
            <a:endParaRPr lang="en-US" dirty="0"/>
          </a:p>
        </p:txBody>
      </p:sp>
      <p:pic>
        <p:nvPicPr>
          <p:cNvPr id="16387" name="Picture 3"/>
          <p:cNvPicPr>
            <a:picLocks noChangeAspect="1" noChangeArrowheads="1"/>
          </p:cNvPicPr>
          <p:nvPr/>
        </p:nvPicPr>
        <p:blipFill>
          <a:blip r:embed="rId3" cstate="print"/>
          <a:srcRect/>
          <a:stretch>
            <a:fillRect/>
          </a:stretch>
        </p:blipFill>
        <p:spPr bwMode="auto">
          <a:xfrm>
            <a:off x="533400" y="3733800"/>
            <a:ext cx="6781800" cy="2838450"/>
          </a:xfrm>
          <a:prstGeom prst="rect">
            <a:avLst/>
          </a:prstGeom>
          <a:noFill/>
          <a:ln w="9525">
            <a:noFill/>
            <a:miter lim="800000"/>
            <a:headEnd/>
            <a:tailEnd/>
          </a:ln>
        </p:spPr>
      </p:pic>
      <p:sp>
        <p:nvSpPr>
          <p:cNvPr id="7" name="TextBox 6"/>
          <p:cNvSpPr txBox="1"/>
          <p:nvPr/>
        </p:nvSpPr>
        <p:spPr>
          <a:xfrm>
            <a:off x="609600" y="3733800"/>
            <a:ext cx="1551322" cy="369332"/>
          </a:xfrm>
          <a:prstGeom prst="rect">
            <a:avLst/>
          </a:prstGeom>
          <a:noFill/>
        </p:spPr>
        <p:txBody>
          <a:bodyPr wrap="none" rtlCol="0">
            <a:spAutoFit/>
          </a:bodyPr>
          <a:lstStyle/>
          <a:p>
            <a:r>
              <a:rPr lang="en-US" dirty="0" smtClean="0"/>
              <a:t>FedEx Ground</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cstate="print"/>
          <a:srcRect/>
          <a:stretch>
            <a:fillRect/>
          </a:stretch>
        </p:blipFill>
        <p:spPr bwMode="auto">
          <a:xfrm>
            <a:off x="457200" y="381000"/>
            <a:ext cx="8229600" cy="2882633"/>
          </a:xfrm>
          <a:prstGeom prst="rect">
            <a:avLst/>
          </a:prstGeom>
          <a:noFill/>
          <a:ln w="9525">
            <a:noFill/>
            <a:miter lim="800000"/>
            <a:headEnd/>
            <a:tailEnd/>
          </a:ln>
        </p:spPr>
      </p:pic>
      <p:sp>
        <p:nvSpPr>
          <p:cNvPr id="5" name="TextBox 4"/>
          <p:cNvSpPr txBox="1"/>
          <p:nvPr/>
        </p:nvSpPr>
        <p:spPr>
          <a:xfrm>
            <a:off x="457200" y="381000"/>
            <a:ext cx="2791342" cy="369332"/>
          </a:xfrm>
          <a:prstGeom prst="rect">
            <a:avLst/>
          </a:prstGeom>
          <a:noFill/>
        </p:spPr>
        <p:txBody>
          <a:bodyPr wrap="none" rtlCol="0">
            <a:spAutoFit/>
          </a:bodyPr>
          <a:lstStyle/>
          <a:p>
            <a:r>
              <a:rPr lang="en-US" dirty="0" smtClean="0"/>
              <a:t>FedEx Freight (LTL Shipping)</a:t>
            </a:r>
            <a:endParaRPr lang="en-US" dirty="0"/>
          </a:p>
        </p:txBody>
      </p:sp>
      <p:pic>
        <p:nvPicPr>
          <p:cNvPr id="6" name="Picture 3"/>
          <p:cNvPicPr>
            <a:picLocks noChangeAspect="1" noChangeArrowheads="1"/>
          </p:cNvPicPr>
          <p:nvPr/>
        </p:nvPicPr>
        <p:blipFill>
          <a:blip r:embed="rId3" cstate="print"/>
          <a:srcRect/>
          <a:stretch>
            <a:fillRect/>
          </a:stretch>
        </p:blipFill>
        <p:spPr bwMode="auto">
          <a:xfrm>
            <a:off x="2819400" y="3581400"/>
            <a:ext cx="3657600" cy="275272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cstate="print"/>
          <a:srcRect/>
          <a:stretch>
            <a:fillRect/>
          </a:stretch>
        </p:blipFill>
        <p:spPr bwMode="auto">
          <a:xfrm>
            <a:off x="914400" y="0"/>
            <a:ext cx="7239000" cy="6858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ctr"/>
            <a:r>
              <a:rPr lang="en-US" dirty="0" smtClean="0"/>
              <a:t>Employee Stock Options</a:t>
            </a:r>
            <a:endParaRPr lang="en-US" dirty="0"/>
          </a:p>
        </p:txBody>
      </p:sp>
      <p:pic>
        <p:nvPicPr>
          <p:cNvPr id="23554" name="Picture 2"/>
          <p:cNvPicPr>
            <a:picLocks noGrp="1" noChangeAspect="1" noChangeArrowheads="1"/>
          </p:cNvPicPr>
          <p:nvPr>
            <p:ph idx="1"/>
          </p:nvPr>
        </p:nvPicPr>
        <p:blipFill>
          <a:blip r:embed="rId2" cstate="print"/>
          <a:srcRect/>
          <a:stretch>
            <a:fillRect/>
          </a:stretch>
        </p:blipFill>
        <p:spPr bwMode="auto">
          <a:xfrm>
            <a:off x="1219200" y="1219200"/>
            <a:ext cx="6934200" cy="1085850"/>
          </a:xfrm>
          <a:prstGeom prst="rect">
            <a:avLst/>
          </a:prstGeom>
          <a:noFill/>
          <a:ln w="9525">
            <a:noFill/>
            <a:miter lim="800000"/>
            <a:headEnd/>
            <a:tailEnd/>
          </a:ln>
        </p:spPr>
      </p:pic>
      <p:pic>
        <p:nvPicPr>
          <p:cNvPr id="23555" name="Picture 3"/>
          <p:cNvPicPr>
            <a:picLocks noChangeAspect="1" noChangeArrowheads="1"/>
          </p:cNvPicPr>
          <p:nvPr/>
        </p:nvPicPr>
        <p:blipFill>
          <a:blip r:embed="rId3" cstate="print"/>
          <a:srcRect/>
          <a:stretch>
            <a:fillRect/>
          </a:stretch>
        </p:blipFill>
        <p:spPr bwMode="auto">
          <a:xfrm>
            <a:off x="1143000" y="5105400"/>
            <a:ext cx="6924675" cy="1419225"/>
          </a:xfrm>
          <a:prstGeom prst="rect">
            <a:avLst/>
          </a:prstGeom>
          <a:noFill/>
          <a:ln w="9525">
            <a:noFill/>
            <a:miter lim="800000"/>
            <a:headEnd/>
            <a:tailEnd/>
          </a:ln>
        </p:spPr>
      </p:pic>
      <p:pic>
        <p:nvPicPr>
          <p:cNvPr id="23556" name="Picture 4"/>
          <p:cNvPicPr>
            <a:picLocks noChangeAspect="1" noChangeArrowheads="1"/>
          </p:cNvPicPr>
          <p:nvPr/>
        </p:nvPicPr>
        <p:blipFill>
          <a:blip r:embed="rId4" cstate="print"/>
          <a:srcRect/>
          <a:stretch>
            <a:fillRect/>
          </a:stretch>
        </p:blipFill>
        <p:spPr bwMode="auto">
          <a:xfrm>
            <a:off x="1219200" y="2362200"/>
            <a:ext cx="6877050" cy="25908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lgn="ctr"/>
            <a:r>
              <a:rPr lang="en-US" dirty="0" smtClean="0"/>
              <a:t>Risk Factors</a:t>
            </a:r>
            <a:endParaRPr lang="en-US" dirty="0"/>
          </a:p>
        </p:txBody>
      </p:sp>
      <p:sp>
        <p:nvSpPr>
          <p:cNvPr id="3" name="Content Placeholder 2"/>
          <p:cNvSpPr>
            <a:spLocks noGrp="1"/>
          </p:cNvSpPr>
          <p:nvPr>
            <p:ph idx="1"/>
          </p:nvPr>
        </p:nvSpPr>
        <p:spPr>
          <a:xfrm>
            <a:off x="457200" y="1143000"/>
            <a:ext cx="8229600" cy="4983163"/>
          </a:xfrm>
        </p:spPr>
        <p:txBody>
          <a:bodyPr>
            <a:normAutofit fontScale="77500" lnSpcReduction="20000"/>
          </a:bodyPr>
          <a:lstStyle/>
          <a:p>
            <a:r>
              <a:rPr lang="en-US" sz="1900" b="1" i="1" dirty="0"/>
              <a:t>We are directly affected by the state of the economy</a:t>
            </a:r>
            <a:r>
              <a:rPr lang="en-US" sz="1900" b="1" i="1" dirty="0" smtClean="0"/>
              <a:t>.</a:t>
            </a:r>
          </a:p>
          <a:p>
            <a:r>
              <a:rPr lang="en-US" sz="1900" b="1" i="1" dirty="0"/>
              <a:t>Our businesses depend on our strong reputation and the value of the FedEx brand</a:t>
            </a:r>
            <a:r>
              <a:rPr lang="en-US" sz="1900" b="1" i="1" dirty="0" smtClean="0"/>
              <a:t>.</a:t>
            </a:r>
          </a:p>
          <a:p>
            <a:r>
              <a:rPr lang="en-US" sz="1900" b="1" i="1" dirty="0"/>
              <a:t>We rely heavily on information and technology to operate our transportation and business networks, and any disruption to our technology infrastructure or the Internet could harm our operations and our reputation among customers</a:t>
            </a:r>
            <a:r>
              <a:rPr lang="en-US" sz="1900" b="1" i="1" dirty="0" smtClean="0"/>
              <a:t>.</a:t>
            </a:r>
          </a:p>
          <a:p>
            <a:r>
              <a:rPr lang="en-US" sz="1900" b="1" i="1" dirty="0" smtClean="0"/>
              <a:t>Our transportation businesses may be impacted by the price and availability of fuel.</a:t>
            </a:r>
          </a:p>
          <a:p>
            <a:r>
              <a:rPr lang="en-US" sz="1900" b="1" i="1" dirty="0" smtClean="0"/>
              <a:t>Our businesses are capital intensive, and we must make capital expenditures based upon projected volume levels.</a:t>
            </a:r>
          </a:p>
          <a:p>
            <a:r>
              <a:rPr lang="en-US" sz="1900" b="1" i="1" dirty="0" smtClean="0"/>
              <a:t>We face intense competition.</a:t>
            </a:r>
          </a:p>
          <a:p>
            <a:r>
              <a:rPr lang="en-US" sz="1900" b="1" i="1" dirty="0" smtClean="0"/>
              <a:t>Labor organizations attempt to organize groups of our employees from time to time, and potential changes in labor laws could make it easier for them to do so. </a:t>
            </a:r>
          </a:p>
          <a:p>
            <a:r>
              <a:rPr lang="en-US" sz="1900" b="1" i="1" dirty="0"/>
              <a:t>If we do not effectively operate, integrate, leverage and grow acquired businesses, our financial results and reputation may suffer</a:t>
            </a:r>
            <a:r>
              <a:rPr lang="en-US" sz="1900" b="1" i="1" dirty="0" smtClean="0"/>
              <a:t>.</a:t>
            </a:r>
          </a:p>
          <a:p>
            <a:r>
              <a:rPr lang="en-US" sz="1900" b="1" i="1" dirty="0"/>
              <a:t>FedEx Ground relies on owner-operators to conduct its </a:t>
            </a:r>
            <a:r>
              <a:rPr lang="en-US" sz="1900" b="1" i="1" dirty="0" smtClean="0"/>
              <a:t>line haul </a:t>
            </a:r>
            <a:r>
              <a:rPr lang="en-US" sz="1900" b="1" i="1" dirty="0"/>
              <a:t>and pickup-and-delivery operations, and the status of these owner-operators as independent contractors, rather than employees, is being </a:t>
            </a:r>
            <a:r>
              <a:rPr lang="en-US" sz="1900" b="1" i="1" dirty="0" smtClean="0"/>
              <a:t>challenged.</a:t>
            </a:r>
          </a:p>
          <a:p>
            <a:r>
              <a:rPr lang="en-US" sz="1900" b="1" i="1" dirty="0"/>
              <a:t>Increased security or pilot safety requirements could impose substantial costs on </a:t>
            </a:r>
            <a:r>
              <a:rPr lang="en-US" sz="1900" b="1" i="1" dirty="0" smtClean="0"/>
              <a:t>us.</a:t>
            </a:r>
          </a:p>
          <a:p>
            <a:r>
              <a:rPr lang="en-US" sz="1900" b="1" i="1" dirty="0"/>
              <a:t>The regulatory environment for global aviation or other transportation rights may impact our operations.</a:t>
            </a:r>
            <a:endParaRPr lang="en-US" sz="1900" b="1" i="1" dirty="0" smtClean="0"/>
          </a:p>
          <a:p>
            <a:endParaRPr lang="en-US" sz="2000" dirty="0" smtClean="0"/>
          </a:p>
          <a:p>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792162"/>
          </a:xfrm>
        </p:spPr>
        <p:txBody>
          <a:bodyPr/>
          <a:lstStyle/>
          <a:p>
            <a:pPr algn="ctr"/>
            <a:r>
              <a:rPr lang="en-US" dirty="0" smtClean="0"/>
              <a:t>General Risks</a:t>
            </a:r>
            <a:endParaRPr lang="en-US" dirty="0"/>
          </a:p>
        </p:txBody>
      </p:sp>
      <p:sp>
        <p:nvSpPr>
          <p:cNvPr id="5" name="Content Placeholder 4"/>
          <p:cNvSpPr>
            <a:spLocks noGrp="1"/>
          </p:cNvSpPr>
          <p:nvPr>
            <p:ph idx="1"/>
          </p:nvPr>
        </p:nvSpPr>
        <p:spPr/>
        <p:txBody>
          <a:bodyPr/>
          <a:lstStyle/>
          <a:p>
            <a:r>
              <a:rPr lang="en-US" dirty="0" smtClean="0"/>
              <a:t>Macro Economic Conditions</a:t>
            </a:r>
          </a:p>
          <a:p>
            <a:r>
              <a:rPr lang="en-US" dirty="0" smtClean="0"/>
              <a:t>Commodity Prices</a:t>
            </a:r>
          </a:p>
          <a:p>
            <a:r>
              <a:rPr lang="en-US" dirty="0" smtClean="0"/>
              <a:t>Free Trade</a:t>
            </a:r>
          </a:p>
          <a:p>
            <a:r>
              <a:rPr lang="en-US" dirty="0" smtClean="0"/>
              <a:t>Regulation</a:t>
            </a:r>
          </a:p>
          <a:p>
            <a:r>
              <a:rPr lang="en-US" dirty="0" smtClean="0"/>
              <a:t>Weather</a:t>
            </a:r>
          </a:p>
          <a:p>
            <a:r>
              <a:rPr lang="en-US" dirty="0" smtClean="0"/>
              <a:t>Currency</a:t>
            </a:r>
          </a:p>
          <a:p>
            <a:r>
              <a:rPr lang="en-US" dirty="0" smtClean="0"/>
              <a:t>Technology Failure</a:t>
            </a:r>
          </a:p>
          <a:p>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772400" cy="1219200"/>
          </a:xfrm>
        </p:spPr>
        <p:txBody>
          <a:bodyPr>
            <a:noAutofit/>
          </a:bodyPr>
          <a:lstStyle/>
          <a:p>
            <a:pPr algn="ctr"/>
            <a:r>
              <a:rPr lang="en-US" sz="2400" b="1" dirty="0" smtClean="0"/>
              <a:t>QUANTITATIVE AND QUALITATIVE DISCLOSURES ABOUT MARKET RISK</a:t>
            </a:r>
            <a:r>
              <a:rPr lang="en-US" sz="2400" dirty="0" smtClean="0"/>
              <a:t> </a:t>
            </a:r>
            <a:br>
              <a:rPr lang="en-US" sz="2400" dirty="0" smtClean="0"/>
            </a:br>
            <a:endParaRPr lang="en-US" sz="2400" dirty="0"/>
          </a:p>
        </p:txBody>
      </p:sp>
      <p:sp>
        <p:nvSpPr>
          <p:cNvPr id="3" name="Content Placeholder 2"/>
          <p:cNvSpPr>
            <a:spLocks noGrp="1"/>
          </p:cNvSpPr>
          <p:nvPr>
            <p:ph idx="1"/>
          </p:nvPr>
        </p:nvSpPr>
        <p:spPr>
          <a:xfrm>
            <a:off x="0" y="914400"/>
            <a:ext cx="9144000" cy="5715000"/>
          </a:xfrm>
        </p:spPr>
        <p:txBody>
          <a:bodyPr>
            <a:normAutofit fontScale="25000" lnSpcReduction="20000"/>
          </a:bodyPr>
          <a:lstStyle/>
          <a:p>
            <a:pPr>
              <a:buNone/>
            </a:pPr>
            <a:endParaRPr lang="en-US" sz="6200" i="1" dirty="0" smtClean="0"/>
          </a:p>
          <a:p>
            <a:r>
              <a:rPr lang="en-US" sz="7200" b="1" i="1" dirty="0" smtClean="0"/>
              <a:t>FOREIGN CURRENCY. </a:t>
            </a:r>
            <a:r>
              <a:rPr lang="en-US" sz="7200" dirty="0" smtClean="0"/>
              <a:t>While we are a global provider of transportation, e-commerce and business services, </a:t>
            </a:r>
            <a:r>
              <a:rPr lang="en-US" sz="7200" b="1" dirty="0" smtClean="0">
                <a:solidFill>
                  <a:schemeClr val="accent1">
                    <a:lumMod val="75000"/>
                  </a:schemeClr>
                </a:solidFill>
              </a:rPr>
              <a:t>the substantial majority of our transactions are denominated in U.S. dollars. </a:t>
            </a:r>
            <a:r>
              <a:rPr lang="en-US" sz="7200" dirty="0" smtClean="0"/>
              <a:t>The principal foreign currency exchange rate risks to which we are exposed are in the euro, Chinese </a:t>
            </a:r>
            <a:r>
              <a:rPr lang="en-US" sz="7200" dirty="0" err="1" smtClean="0"/>
              <a:t>yuan</a:t>
            </a:r>
            <a:r>
              <a:rPr lang="en-US" sz="7200" dirty="0" smtClean="0"/>
              <a:t>, Canadian dollar, British pound and Japanese yen. </a:t>
            </a:r>
            <a:r>
              <a:rPr lang="en-US" sz="7200" b="1" dirty="0" smtClean="0">
                <a:solidFill>
                  <a:schemeClr val="accent1">
                    <a:lumMod val="75000"/>
                  </a:schemeClr>
                </a:solidFill>
              </a:rPr>
              <a:t>Historically, our exposure to foreign currency fluctuations is more significant with respect to our revenues than our expenses, as a significant portion of our expenses are denominated in U.S. dollars, such as aircraft and fuel expenses. </a:t>
            </a:r>
            <a:r>
              <a:rPr lang="en-US" sz="7200" dirty="0" smtClean="0"/>
              <a:t>During 2011 and 2010, operating income was positively impacted due to foreign currency fluctuations. However, favorable foreign currency fluctuations also may have had an offsetting impact on the price we obtained or the demand for our services, which is not quantifiable. At May 31, 2011, </a:t>
            </a:r>
            <a:r>
              <a:rPr lang="en-US" sz="7200" b="1" dirty="0" smtClean="0">
                <a:solidFill>
                  <a:schemeClr val="accent1">
                    <a:lumMod val="75000"/>
                  </a:schemeClr>
                </a:solidFill>
              </a:rPr>
              <a:t>the result of a uniform 10% strengthening in the value of the dollar relative to the currencies in which our transactions are denominated would result in a decrease in operating income of $38 million for 2012. This theoretical calculation assumes that each exchange rate would change in the same direction relative to the U.S. dollar. </a:t>
            </a:r>
            <a:r>
              <a:rPr lang="en-US" sz="7200" dirty="0" smtClean="0"/>
              <a:t>This calculation is not indicative of our actual experience in foreign currency transactions. In addition to the direct effects of changes in exchange rates, fluctuations in exchange rates also affect the volume of sales or the foreign currency sales price as competitors’ services become more or less attractive. The sensitivity analysis of the effects of changes in foreign currency exchange rates does not factor in a potential change in sales levels or local currency prices. </a:t>
            </a:r>
          </a:p>
          <a:p>
            <a:endParaRPr lang="en-US"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2895600"/>
          </a:xfrm>
        </p:spPr>
        <p:txBody>
          <a:bodyPr>
            <a:normAutofit fontScale="55000" lnSpcReduction="20000"/>
          </a:bodyPr>
          <a:lstStyle/>
          <a:p>
            <a:r>
              <a:rPr lang="en-US" sz="3300" b="1" i="1" dirty="0" smtClean="0"/>
              <a:t>INTEREST RATES. </a:t>
            </a:r>
            <a:r>
              <a:rPr lang="en-US" sz="3300" dirty="0" smtClean="0"/>
              <a:t>While we currently have market risk sensitive instruments related to interest rates, we have </a:t>
            </a:r>
            <a:r>
              <a:rPr lang="en-US" sz="3300" b="1" dirty="0" smtClean="0">
                <a:solidFill>
                  <a:schemeClr val="accent1">
                    <a:lumMod val="75000"/>
                  </a:schemeClr>
                </a:solidFill>
              </a:rPr>
              <a:t>no significant exposure to changing interest rates on our long-term debt because the interest rates are fixed on all of our long-term debt.</a:t>
            </a:r>
            <a:r>
              <a:rPr lang="en-US" sz="3300" dirty="0" smtClean="0">
                <a:solidFill>
                  <a:schemeClr val="accent1">
                    <a:lumMod val="75000"/>
                  </a:schemeClr>
                </a:solidFill>
              </a:rPr>
              <a:t> </a:t>
            </a:r>
            <a:r>
              <a:rPr lang="en-US" sz="3300" dirty="0" smtClean="0"/>
              <a:t>As disclosed in Note 6 to the accompanying consolidated financial statements, we had outstanding fixed-rate, long-term debt (exclusive of capital leases) with estimated fair values of $1.9 billion at May 31, 2011 and $2.1 billion at May 31, 2010. </a:t>
            </a:r>
            <a:r>
              <a:rPr lang="en-US" sz="3300" b="1" dirty="0" smtClean="0">
                <a:solidFill>
                  <a:schemeClr val="accent1">
                    <a:lumMod val="75000"/>
                  </a:schemeClr>
                </a:solidFill>
              </a:rPr>
              <a:t>Market risk for fixed-rate, long-term debt is estimated as the potential decrease in fair value resulting from a hypothetical 10% increase in interest rates and amounts to $36 million as of May 31, 2011 and $41 million as of May 31, 2010. </a:t>
            </a:r>
          </a:p>
          <a:p>
            <a:endParaRPr lang="en-US" sz="5500" i="1" dirty="0" smtClean="0"/>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38200" y="2819401"/>
            <a:ext cx="8001000" cy="3810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1"/>
            <a:ext cx="8229600" cy="2895599"/>
          </a:xfrm>
        </p:spPr>
        <p:txBody>
          <a:bodyPr>
            <a:normAutofit fontScale="47500" lnSpcReduction="20000"/>
          </a:bodyPr>
          <a:lstStyle/>
          <a:p>
            <a:r>
              <a:rPr lang="en-US" sz="3400" b="1" i="1" dirty="0" smtClean="0"/>
              <a:t>COMMODITY.</a:t>
            </a:r>
            <a:r>
              <a:rPr lang="en-US" sz="3400" i="1" dirty="0" smtClean="0"/>
              <a:t> </a:t>
            </a:r>
            <a:r>
              <a:rPr lang="en-US" sz="3400" dirty="0" smtClean="0"/>
              <a:t>While we have market risk for changes in the price of jet and vehicle fuel, this risk is </a:t>
            </a:r>
            <a:r>
              <a:rPr lang="en-US" sz="3400" b="1" dirty="0" smtClean="0">
                <a:solidFill>
                  <a:schemeClr val="accent1">
                    <a:lumMod val="75000"/>
                  </a:schemeClr>
                </a:solidFill>
              </a:rPr>
              <a:t>largely mitigated by our fuel surcharges because our fuel surcharges are closely linked to market prices for fuel. Therefore, a hypothetical 10% change in the price of fuel would not be expected to materially affect our earnings</a:t>
            </a:r>
            <a:r>
              <a:rPr lang="en-US" sz="3400" dirty="0" smtClean="0">
                <a:solidFill>
                  <a:schemeClr val="accent1">
                    <a:lumMod val="75000"/>
                  </a:schemeClr>
                </a:solidFill>
              </a:rPr>
              <a:t>. </a:t>
            </a:r>
          </a:p>
          <a:p>
            <a:r>
              <a:rPr lang="en-US" sz="3400" dirty="0" smtClean="0"/>
              <a:t>However, our fuel surcharges have a </a:t>
            </a:r>
            <a:r>
              <a:rPr lang="en-US" sz="3400" b="1" dirty="0" smtClean="0">
                <a:solidFill>
                  <a:schemeClr val="accent1">
                    <a:lumMod val="75000"/>
                  </a:schemeClr>
                </a:solidFill>
              </a:rPr>
              <a:t>timing lag </a:t>
            </a:r>
            <a:r>
              <a:rPr lang="en-US" sz="3400" dirty="0" smtClean="0"/>
              <a:t>(approximately six to eight weeks for FedEx Express and FedEx Ground) before they are adjusted for changes in fuel prices. Our fuel surcharge index also allows fuel prices to fluctuate approximately 2% for FedEx Express and approximately 4% for FedEx Ground before an adjustment to the fuel surcharge occurs. Accordingly, our operating income in a specific period may be significantly affected should the spot price of fuel suddenly change by a substantial amount or change by amounts that do not result in an adjustment in our fuel surcharges. </a:t>
            </a:r>
          </a:p>
          <a:p>
            <a:endParaRPr lang="en-US" dirty="0"/>
          </a:p>
        </p:txBody>
      </p:sp>
      <p:pic>
        <p:nvPicPr>
          <p:cNvPr id="5" name="Picture 2"/>
          <p:cNvPicPr>
            <a:picLocks noChangeAspect="1" noChangeArrowheads="1"/>
          </p:cNvPicPr>
          <p:nvPr/>
        </p:nvPicPr>
        <p:blipFill>
          <a:blip r:embed="rId2" cstate="print"/>
          <a:srcRect/>
          <a:stretch>
            <a:fillRect/>
          </a:stretch>
        </p:blipFill>
        <p:spPr bwMode="auto">
          <a:xfrm>
            <a:off x="457200" y="3124200"/>
            <a:ext cx="8229600" cy="36576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ctr"/>
            <a:r>
              <a:rPr lang="en-US" dirty="0" smtClean="0"/>
              <a:t>Fuel Surcharge Indexes</a:t>
            </a:r>
            <a:endParaRPr lang="en-US" dirty="0"/>
          </a:p>
        </p:txBody>
      </p:sp>
      <p:pic>
        <p:nvPicPr>
          <p:cNvPr id="14339" name="Picture 3"/>
          <p:cNvPicPr>
            <a:picLocks noGrp="1" noChangeAspect="1" noChangeArrowheads="1"/>
          </p:cNvPicPr>
          <p:nvPr>
            <p:ph idx="1"/>
          </p:nvPr>
        </p:nvPicPr>
        <p:blipFill>
          <a:blip r:embed="rId2" cstate="print"/>
          <a:srcRect/>
          <a:stretch>
            <a:fillRect/>
          </a:stretch>
        </p:blipFill>
        <p:spPr bwMode="auto">
          <a:xfrm>
            <a:off x="457200" y="1752600"/>
            <a:ext cx="2371725" cy="4572000"/>
          </a:xfrm>
          <a:prstGeom prst="rect">
            <a:avLst/>
          </a:prstGeom>
          <a:noFill/>
          <a:ln w="9525">
            <a:noFill/>
            <a:miter lim="800000"/>
            <a:headEnd/>
            <a:tailEnd/>
          </a:ln>
        </p:spPr>
      </p:pic>
      <p:pic>
        <p:nvPicPr>
          <p:cNvPr id="14340" name="Picture 4"/>
          <p:cNvPicPr>
            <a:picLocks noChangeAspect="1" noChangeArrowheads="1"/>
          </p:cNvPicPr>
          <p:nvPr/>
        </p:nvPicPr>
        <p:blipFill>
          <a:blip r:embed="rId3" cstate="print"/>
          <a:srcRect/>
          <a:stretch>
            <a:fillRect/>
          </a:stretch>
        </p:blipFill>
        <p:spPr bwMode="auto">
          <a:xfrm>
            <a:off x="3048000" y="1752600"/>
            <a:ext cx="5867400" cy="4572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cstate="print"/>
          <a:srcRect/>
          <a:stretch>
            <a:fillRect/>
          </a:stretch>
        </p:blipFill>
        <p:spPr bwMode="auto">
          <a:xfrm>
            <a:off x="304800" y="228600"/>
            <a:ext cx="8458200" cy="4086225"/>
          </a:xfrm>
          <a:prstGeom prst="rect">
            <a:avLst/>
          </a:prstGeom>
          <a:noFill/>
          <a:ln w="9525">
            <a:noFill/>
            <a:miter lim="800000"/>
            <a:headEnd/>
            <a:tailEnd/>
          </a:ln>
        </p:spPr>
      </p:pic>
      <p:pic>
        <p:nvPicPr>
          <p:cNvPr id="24579" name="Picture 3"/>
          <p:cNvPicPr>
            <a:picLocks noChangeAspect="1" noChangeArrowheads="1"/>
          </p:cNvPicPr>
          <p:nvPr/>
        </p:nvPicPr>
        <p:blipFill>
          <a:blip r:embed="rId3" cstate="print"/>
          <a:srcRect/>
          <a:stretch>
            <a:fillRect/>
          </a:stretch>
        </p:blipFill>
        <p:spPr bwMode="auto">
          <a:xfrm>
            <a:off x="304800" y="4419599"/>
            <a:ext cx="8458200" cy="2209801"/>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229600" cy="868362"/>
          </a:xfrm>
        </p:spPr>
        <p:txBody>
          <a:bodyPr/>
          <a:lstStyle/>
          <a:p>
            <a:pPr algn="ctr"/>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FedEx Corporation does not employ hedging strategies using futures/forwards/options or other financial instruments</a:t>
            </a:r>
          </a:p>
          <a:p>
            <a:r>
              <a:rPr lang="en-US" dirty="0" smtClean="0"/>
              <a:t>FedEx does use fuel surcharges to minimize its risk to commodity prices.</a:t>
            </a:r>
          </a:p>
          <a:p>
            <a:r>
              <a:rPr lang="en-US" dirty="0" smtClean="0"/>
              <a:t>FedEx is leading in the adoption of electric vehicles, and replacing existing fleets with more fuel efficient, larger capacity planes. </a:t>
            </a:r>
          </a:p>
          <a:p>
            <a:r>
              <a:rPr lang="en-US" dirty="0" smtClean="0"/>
              <a:t>Very Active Politically</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a:lstStyle/>
          <a:p>
            <a:endParaRPr lang="en-US" smtClean="0"/>
          </a:p>
        </p:txBody>
      </p:sp>
      <p:pic>
        <p:nvPicPr>
          <p:cNvPr id="46083" name="Picture 3"/>
          <p:cNvPicPr>
            <a:picLocks noGrp="1" noChangeAspect="1" noChangeArrowheads="1"/>
          </p:cNvPicPr>
          <p:nvPr>
            <p:ph idx="1"/>
          </p:nvPr>
        </p:nvPicPr>
        <p:blipFill>
          <a:blip r:embed="rId2" cstate="print"/>
          <a:srcRect/>
          <a:stretch>
            <a:fillRect/>
          </a:stretch>
        </p:blipFill>
        <p:spPr>
          <a:xfrm>
            <a:off x="0" y="0"/>
            <a:ext cx="9144000" cy="68580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a:xfrm>
            <a:off x="609600" y="274638"/>
            <a:ext cx="8077200" cy="715962"/>
          </a:xfrm>
        </p:spPr>
        <p:txBody>
          <a:bodyPr>
            <a:normAutofit fontScale="90000"/>
          </a:bodyPr>
          <a:lstStyle/>
          <a:p>
            <a:pPr algn="ctr"/>
            <a:r>
              <a:rPr lang="en-US" altLang="zh-TW" dirty="0" smtClean="0"/>
              <a:t>CSX Background</a:t>
            </a:r>
            <a:endParaRPr lang="zh-TW" altLang="en-US" dirty="0" smtClean="0"/>
          </a:p>
        </p:txBody>
      </p:sp>
      <p:sp>
        <p:nvSpPr>
          <p:cNvPr id="47107" name="Rectangle 3"/>
          <p:cNvSpPr>
            <a:spLocks noGrp="1"/>
          </p:cNvSpPr>
          <p:nvPr>
            <p:ph idx="1"/>
          </p:nvPr>
        </p:nvSpPr>
        <p:spPr>
          <a:xfrm>
            <a:off x="838200" y="1219200"/>
            <a:ext cx="7772400" cy="5334000"/>
          </a:xfrm>
        </p:spPr>
        <p:txBody>
          <a:bodyPr>
            <a:normAutofit fontScale="85000" lnSpcReduction="10000"/>
          </a:bodyPr>
          <a:lstStyle/>
          <a:p>
            <a:pPr>
              <a:lnSpc>
                <a:spcPct val="80000"/>
              </a:lnSpc>
            </a:pPr>
            <a:r>
              <a:rPr lang="en-US" sz="3100" b="1" dirty="0" smtClean="0"/>
              <a:t>CSX Transportation</a:t>
            </a:r>
            <a:r>
              <a:rPr lang="en-US" sz="3100" dirty="0" smtClean="0"/>
              <a:t> (reporting mark </a:t>
            </a:r>
            <a:r>
              <a:rPr lang="en-US" sz="3100" b="1" dirty="0" smtClean="0"/>
              <a:t>CSXT</a:t>
            </a:r>
            <a:r>
              <a:rPr lang="en-US" sz="3100" dirty="0" smtClean="0"/>
              <a:t>) is a Class I railroad in the United States. It is the main subsidiary of the </a:t>
            </a:r>
            <a:r>
              <a:rPr lang="en-US" sz="3100" dirty="0" smtClean="0">
                <a:solidFill>
                  <a:schemeClr val="accent2"/>
                </a:solidFill>
              </a:rPr>
              <a:t>CSX Corporation</a:t>
            </a:r>
            <a:r>
              <a:rPr lang="en-US" sz="3100" dirty="0" smtClean="0"/>
              <a:t>. </a:t>
            </a:r>
          </a:p>
          <a:p>
            <a:pPr>
              <a:lnSpc>
                <a:spcPct val="80000"/>
              </a:lnSpc>
            </a:pPr>
            <a:r>
              <a:rPr lang="en-US" sz="3100" dirty="0" smtClean="0"/>
              <a:t>The company is headquartered in Jacksonville,</a:t>
            </a:r>
            <a:r>
              <a:rPr lang="en-US" altLang="zh-TW" sz="3100" dirty="0" smtClean="0"/>
              <a:t> </a:t>
            </a:r>
            <a:r>
              <a:rPr lang="en-US" sz="3100" dirty="0" smtClean="0"/>
              <a:t>Florida, and owns approximately </a:t>
            </a:r>
            <a:r>
              <a:rPr lang="en-US" sz="3100" dirty="0" smtClean="0">
                <a:solidFill>
                  <a:schemeClr val="accent2"/>
                </a:solidFill>
              </a:rPr>
              <a:t>21,000 route miles</a:t>
            </a:r>
            <a:r>
              <a:rPr lang="en-US" sz="3100" dirty="0" smtClean="0"/>
              <a:t>.</a:t>
            </a:r>
          </a:p>
          <a:p>
            <a:pPr>
              <a:lnSpc>
                <a:spcPct val="80000"/>
              </a:lnSpc>
            </a:pPr>
            <a:r>
              <a:rPr lang="en-US" sz="3100" dirty="0" smtClean="0"/>
              <a:t>CSX operates one of the three Class I railroads serving </a:t>
            </a:r>
            <a:r>
              <a:rPr lang="en-US" sz="3100" dirty="0" smtClean="0">
                <a:solidFill>
                  <a:schemeClr val="accent2"/>
                </a:solidFill>
              </a:rPr>
              <a:t>most of the East Coast</a:t>
            </a:r>
            <a:r>
              <a:rPr lang="en-US" sz="3100" dirty="0" smtClean="0"/>
              <a:t>, the other two being the Norfolk Southern Railway and Canadian Pacific Railway. </a:t>
            </a:r>
          </a:p>
          <a:p>
            <a:pPr>
              <a:lnSpc>
                <a:spcPct val="80000"/>
              </a:lnSpc>
            </a:pPr>
            <a:r>
              <a:rPr lang="en-US" sz="3100" dirty="0" smtClean="0"/>
              <a:t>This railroad also serves the Canadian provinces of </a:t>
            </a:r>
            <a:r>
              <a:rPr lang="en-US" sz="3100" dirty="0" smtClean="0">
                <a:solidFill>
                  <a:schemeClr val="accent2"/>
                </a:solidFill>
              </a:rPr>
              <a:t>Ontario</a:t>
            </a:r>
            <a:r>
              <a:rPr lang="en-US" sz="3100" dirty="0" smtClean="0"/>
              <a:t> and </a:t>
            </a:r>
            <a:r>
              <a:rPr lang="en-US" sz="3100" dirty="0" smtClean="0">
                <a:solidFill>
                  <a:schemeClr val="accent2"/>
                </a:solidFill>
              </a:rPr>
              <a:t>Quebec</a:t>
            </a:r>
            <a:r>
              <a:rPr lang="en-US" sz="3100" dirty="0" smtClean="0"/>
              <a:t>.</a:t>
            </a:r>
          </a:p>
          <a:p>
            <a:pPr>
              <a:lnSpc>
                <a:spcPct val="80000"/>
              </a:lnSpc>
            </a:pPr>
            <a:r>
              <a:rPr lang="en-US" sz="3100" dirty="0" smtClean="0"/>
              <a:t>CSX Transportation was formed on July 1, 1986 as a combining and renaming of the </a:t>
            </a:r>
            <a:r>
              <a:rPr lang="en-US" sz="3100" dirty="0" err="1" smtClean="0">
                <a:solidFill>
                  <a:schemeClr val="accent2"/>
                </a:solidFill>
              </a:rPr>
              <a:t>Chessie</a:t>
            </a:r>
            <a:r>
              <a:rPr lang="en-US" sz="3100" dirty="0" smtClean="0">
                <a:solidFill>
                  <a:schemeClr val="accent2"/>
                </a:solidFill>
              </a:rPr>
              <a:t> System, Inc. and Seaboard System Railroad</a:t>
            </a:r>
            <a:r>
              <a:rPr lang="en-US" sz="3100" dirty="0" smtClean="0"/>
              <a:t> into one entity.</a:t>
            </a:r>
          </a:p>
          <a:p>
            <a:pPr>
              <a:lnSpc>
                <a:spcPct val="80000"/>
              </a:lnSpc>
            </a:pPr>
            <a:endParaRPr lang="en-US" sz="2800"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a:xfrm>
            <a:off x="457200" y="0"/>
            <a:ext cx="8229600" cy="838200"/>
          </a:xfrm>
        </p:spPr>
        <p:txBody>
          <a:bodyPr/>
          <a:lstStyle/>
          <a:p>
            <a:pPr algn="ctr"/>
            <a:r>
              <a:rPr lang="en-US" altLang="zh-TW" dirty="0" smtClean="0"/>
              <a:t>Route Map</a:t>
            </a:r>
            <a:endParaRPr lang="en-US" dirty="0" smtClean="0"/>
          </a:p>
        </p:txBody>
      </p:sp>
      <p:pic>
        <p:nvPicPr>
          <p:cNvPr id="51205" name="Picture 5"/>
          <p:cNvPicPr>
            <a:picLocks noGrp="1" noChangeAspect="1" noChangeArrowheads="1"/>
          </p:cNvPicPr>
          <p:nvPr>
            <p:ph idx="1"/>
          </p:nvPr>
        </p:nvPicPr>
        <p:blipFill>
          <a:blip r:embed="rId2" cstate="print"/>
          <a:stretch>
            <a:fillRect/>
          </a:stretch>
        </p:blipFill>
        <p:spPr>
          <a:xfrm>
            <a:off x="381000" y="990600"/>
            <a:ext cx="8382000" cy="5638800"/>
          </a:xfrm>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a:xfrm>
            <a:off x="381000" y="274638"/>
            <a:ext cx="8305800" cy="868362"/>
          </a:xfrm>
        </p:spPr>
        <p:txBody>
          <a:bodyPr/>
          <a:lstStyle/>
          <a:p>
            <a:pPr algn="ctr"/>
            <a:r>
              <a:rPr lang="en-US" altLang="zh-TW" dirty="0" smtClean="0"/>
              <a:t>Major Competitors</a:t>
            </a:r>
            <a:endParaRPr lang="en-US" dirty="0" smtClean="0"/>
          </a:p>
        </p:txBody>
      </p:sp>
      <p:pic>
        <p:nvPicPr>
          <p:cNvPr id="49158" name="Picture 6" descr="Untitled"/>
          <p:cNvPicPr>
            <a:picLocks noGrp="1" noChangeAspect="1" noChangeArrowheads="1"/>
          </p:cNvPicPr>
          <p:nvPr>
            <p:ph idx="1"/>
          </p:nvPr>
        </p:nvPicPr>
        <p:blipFill>
          <a:blip r:embed="rId2" cstate="print"/>
          <a:stretch>
            <a:fillRect/>
          </a:stretch>
        </p:blipFill>
        <p:spPr>
          <a:xfrm>
            <a:off x="838200" y="1524000"/>
            <a:ext cx="7511480" cy="5043766"/>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494"/>
            <a:ext cx="9144000" cy="1399032"/>
          </a:xfrm>
        </p:spPr>
        <p:txBody>
          <a:bodyPr>
            <a:normAutofit/>
          </a:bodyPr>
          <a:lstStyle/>
          <a:p>
            <a:r>
              <a:rPr lang="en-US" dirty="0" smtClean="0"/>
              <a:t>Global Transportation Services Industry</a:t>
            </a:r>
            <a:endParaRPr lang="en-US" dirty="0"/>
          </a:p>
        </p:txBody>
      </p:sp>
      <p:pic>
        <p:nvPicPr>
          <p:cNvPr id="2050" name="Picture 2"/>
          <p:cNvPicPr>
            <a:picLocks noGrp="1" noChangeAspect="1" noChangeArrowheads="1"/>
          </p:cNvPicPr>
          <p:nvPr>
            <p:ph idx="1"/>
          </p:nvPr>
        </p:nvPicPr>
        <p:blipFill>
          <a:blip r:embed="rId2" cstate="print"/>
          <a:stretch>
            <a:fillRect/>
          </a:stretch>
        </p:blipFill>
        <p:spPr bwMode="auto">
          <a:xfrm>
            <a:off x="304800" y="2590800"/>
            <a:ext cx="8632850" cy="3203177"/>
          </a:xfrm>
          <a:prstGeom prst="rect">
            <a:avLst/>
          </a:prstGeom>
          <a:noFill/>
          <a:ln w="9525">
            <a:noFill/>
            <a:miter lim="800000"/>
            <a:headEnd/>
            <a:tailEnd/>
          </a:ln>
        </p:spPr>
      </p:pic>
      <p:sp>
        <p:nvSpPr>
          <p:cNvPr id="5" name="TextBox 4"/>
          <p:cNvSpPr txBox="1"/>
          <p:nvPr/>
        </p:nvSpPr>
        <p:spPr>
          <a:xfrm>
            <a:off x="381000" y="1828800"/>
            <a:ext cx="7620000" cy="369332"/>
          </a:xfrm>
          <a:prstGeom prst="rect">
            <a:avLst/>
          </a:prstGeom>
          <a:noFill/>
        </p:spPr>
        <p:txBody>
          <a:bodyPr wrap="square" rtlCol="0">
            <a:spAutoFit/>
          </a:bodyPr>
          <a:lstStyle/>
          <a:p>
            <a:r>
              <a:rPr lang="en-US" dirty="0" smtClean="0"/>
              <a:t>*Includes freight services by air, rail, marine, and ground</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a:xfrm>
            <a:off x="304800" y="228600"/>
            <a:ext cx="8229600" cy="792162"/>
          </a:xfrm>
        </p:spPr>
        <p:txBody>
          <a:bodyPr/>
          <a:lstStyle/>
          <a:p>
            <a:pPr algn="ctr"/>
            <a:r>
              <a:rPr lang="en-US" altLang="zh-TW" dirty="0" smtClean="0"/>
              <a:t>Share price</a:t>
            </a:r>
            <a:endParaRPr lang="en-US" dirty="0" smtClean="0"/>
          </a:p>
        </p:txBody>
      </p:sp>
      <p:pic>
        <p:nvPicPr>
          <p:cNvPr id="50180" name="Picture 4"/>
          <p:cNvPicPr>
            <a:picLocks noGrp="1" noChangeAspect="1" noChangeArrowheads="1"/>
          </p:cNvPicPr>
          <p:nvPr>
            <p:ph idx="1"/>
          </p:nvPr>
        </p:nvPicPr>
        <p:blipFill>
          <a:blip r:embed="rId2" cstate="print"/>
          <a:stretch>
            <a:fillRect/>
          </a:stretch>
        </p:blipFill>
        <p:spPr>
          <a:xfrm>
            <a:off x="457200" y="1143000"/>
            <a:ext cx="8244590" cy="5029200"/>
          </a:xfrm>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a:xfrm>
            <a:off x="304800" y="304800"/>
            <a:ext cx="8153400" cy="792162"/>
          </a:xfrm>
        </p:spPr>
        <p:txBody>
          <a:bodyPr/>
          <a:lstStyle/>
          <a:p>
            <a:pPr algn="ctr"/>
            <a:r>
              <a:rPr lang="en-US" altLang="zh-TW" dirty="0" smtClean="0"/>
              <a:t>Project</a:t>
            </a:r>
            <a:endParaRPr lang="en-US" dirty="0" smtClean="0"/>
          </a:p>
        </p:txBody>
      </p:sp>
      <p:sp>
        <p:nvSpPr>
          <p:cNvPr id="53251" name="Rectangle 3"/>
          <p:cNvSpPr>
            <a:spLocks noGrp="1"/>
          </p:cNvSpPr>
          <p:nvPr>
            <p:ph idx="1"/>
          </p:nvPr>
        </p:nvSpPr>
        <p:spPr/>
        <p:txBody>
          <a:bodyPr>
            <a:normAutofit fontScale="92500" lnSpcReduction="10000"/>
          </a:bodyPr>
          <a:lstStyle/>
          <a:p>
            <a:pPr>
              <a:lnSpc>
                <a:spcPct val="80000"/>
              </a:lnSpc>
            </a:pPr>
            <a:r>
              <a:rPr lang="en-US" altLang="zh-TW" sz="2400" smtClean="0">
                <a:solidFill>
                  <a:schemeClr val="accent2"/>
                </a:solidFill>
              </a:rPr>
              <a:t>Clean Air</a:t>
            </a:r>
            <a:r>
              <a:rPr lang="en-US" altLang="zh-TW" sz="2400" smtClean="0"/>
              <a:t> </a:t>
            </a:r>
          </a:p>
          <a:p>
            <a:pPr>
              <a:lnSpc>
                <a:spcPct val="80000"/>
              </a:lnSpc>
              <a:buFont typeface="Arial" charset="0"/>
              <a:buNone/>
            </a:pPr>
            <a:r>
              <a:rPr lang="en-US" altLang="zh-TW" sz="2400" smtClean="0"/>
              <a:t>	We consider our responsibility to the environment as vital to our business as shipping goods</a:t>
            </a:r>
          </a:p>
          <a:p>
            <a:pPr>
              <a:lnSpc>
                <a:spcPct val="80000"/>
              </a:lnSpc>
            </a:pPr>
            <a:r>
              <a:rPr lang="en-US" altLang="zh-TW" sz="2400" smtClean="0">
                <a:solidFill>
                  <a:schemeClr val="accent2"/>
                </a:solidFill>
              </a:rPr>
              <a:t>Sustainable Infrastructure</a:t>
            </a:r>
            <a:r>
              <a:rPr lang="en-US" altLang="zh-TW" sz="2400" smtClean="0"/>
              <a:t> </a:t>
            </a:r>
          </a:p>
          <a:p>
            <a:pPr>
              <a:lnSpc>
                <a:spcPct val="80000"/>
              </a:lnSpc>
              <a:buFont typeface="Arial" charset="0"/>
              <a:buNone/>
            </a:pPr>
            <a:r>
              <a:rPr lang="en-US" altLang="zh-TW" sz="2400" smtClean="0"/>
              <a:t>	Our rails continue to improve shipping efficiency overall while decreasing our economy’s impact on the environment</a:t>
            </a:r>
          </a:p>
          <a:p>
            <a:pPr>
              <a:lnSpc>
                <a:spcPct val="80000"/>
              </a:lnSpc>
            </a:pPr>
            <a:r>
              <a:rPr lang="en-US" altLang="zh-TW" sz="2400" smtClean="0">
                <a:solidFill>
                  <a:schemeClr val="accent2"/>
                </a:solidFill>
              </a:rPr>
              <a:t>Fuel Efficiency </a:t>
            </a:r>
          </a:p>
          <a:p>
            <a:pPr>
              <a:lnSpc>
                <a:spcPct val="80000"/>
              </a:lnSpc>
              <a:buFont typeface="Arial" charset="0"/>
              <a:buNone/>
            </a:pPr>
            <a:r>
              <a:rPr lang="en-US" altLang="zh-TW" sz="2400" smtClean="0"/>
              <a:t>	We’re constantly working on innovative technologies that lead to even greater gains in fuel efficiency.</a:t>
            </a:r>
          </a:p>
          <a:p>
            <a:pPr>
              <a:lnSpc>
                <a:spcPct val="80000"/>
              </a:lnSpc>
            </a:pPr>
            <a:r>
              <a:rPr lang="en-US" altLang="zh-TW" sz="2400" smtClean="0">
                <a:solidFill>
                  <a:schemeClr val="accent2"/>
                </a:solidFill>
              </a:rPr>
              <a:t>Economy </a:t>
            </a:r>
          </a:p>
          <a:p>
            <a:pPr>
              <a:lnSpc>
                <a:spcPct val="80000"/>
              </a:lnSpc>
              <a:buFont typeface="Arial" charset="0"/>
              <a:buNone/>
            </a:pPr>
            <a:r>
              <a:rPr lang="en-US" altLang="zh-TW" sz="2400" smtClean="0"/>
              <a:t>	CSX is continuing to do its part to help move the economy in the right direction</a:t>
            </a:r>
            <a:br>
              <a:rPr lang="en-US" altLang="zh-TW" sz="2400" smtClean="0"/>
            </a:br>
            <a:r>
              <a:rPr lang="en-US" altLang="zh-TW" sz="2800" smtClean="0"/>
              <a:t/>
            </a:r>
            <a:br>
              <a:rPr lang="en-US" altLang="zh-TW" sz="2800" smtClean="0"/>
            </a:br>
            <a:endParaRPr lang="en-US" sz="280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a:xfrm>
            <a:off x="457200" y="304800"/>
            <a:ext cx="8077200" cy="868362"/>
          </a:xfrm>
        </p:spPr>
        <p:txBody>
          <a:bodyPr/>
          <a:lstStyle/>
          <a:p>
            <a:pPr algn="ctr"/>
            <a:r>
              <a:rPr lang="en-US" altLang="zh-TW" dirty="0" smtClean="0"/>
              <a:t>Revenue Structure</a:t>
            </a:r>
            <a:endParaRPr lang="en-US" dirty="0" smtClean="0"/>
          </a:p>
        </p:txBody>
      </p:sp>
      <p:sp>
        <p:nvSpPr>
          <p:cNvPr id="55299" name="Rectangle 3"/>
          <p:cNvSpPr>
            <a:spLocks noGrp="1"/>
          </p:cNvSpPr>
          <p:nvPr>
            <p:ph idx="1"/>
          </p:nvPr>
        </p:nvSpPr>
        <p:spPr/>
        <p:txBody>
          <a:bodyPr>
            <a:normAutofit lnSpcReduction="10000"/>
          </a:bodyPr>
          <a:lstStyle/>
          <a:p>
            <a:pPr>
              <a:lnSpc>
                <a:spcPct val="80000"/>
              </a:lnSpc>
            </a:pPr>
            <a:r>
              <a:rPr lang="en-US" sz="2800" smtClean="0"/>
              <a:t>The </a:t>
            </a:r>
            <a:r>
              <a:rPr lang="en-US" sz="2800" smtClean="0">
                <a:solidFill>
                  <a:schemeClr val="accent2"/>
                </a:solidFill>
              </a:rPr>
              <a:t>merchandise business</a:t>
            </a:r>
            <a:r>
              <a:rPr lang="en-US" sz="2800" smtClean="0"/>
              <a:t> shipped nearly 2.7 million carloads and generated approximately 54% of revenue and 41% of volume in 2011</a:t>
            </a:r>
          </a:p>
          <a:p>
            <a:pPr>
              <a:lnSpc>
                <a:spcPct val="80000"/>
              </a:lnSpc>
            </a:pPr>
            <a:r>
              <a:rPr lang="en-US" sz="2800" smtClean="0"/>
              <a:t>The </a:t>
            </a:r>
            <a:r>
              <a:rPr lang="en-US" sz="2800" smtClean="0">
                <a:solidFill>
                  <a:schemeClr val="accent2"/>
                </a:solidFill>
              </a:rPr>
              <a:t>coal business</a:t>
            </a:r>
            <a:r>
              <a:rPr lang="en-US" sz="2800" smtClean="0"/>
              <a:t> shipped 1.5 million carloads and accounted for nearly 32% of revenue and 24% of volume in 2011.</a:t>
            </a:r>
          </a:p>
          <a:p>
            <a:pPr>
              <a:lnSpc>
                <a:spcPct val="80000"/>
              </a:lnSpc>
            </a:pPr>
            <a:r>
              <a:rPr lang="en-US" sz="2800" smtClean="0"/>
              <a:t>The </a:t>
            </a:r>
            <a:r>
              <a:rPr lang="en-US" sz="2800" smtClean="0">
                <a:solidFill>
                  <a:schemeClr val="accent2"/>
                </a:solidFill>
              </a:rPr>
              <a:t>intermodal business</a:t>
            </a:r>
            <a:r>
              <a:rPr lang="en-US" sz="2800" smtClean="0"/>
              <a:t> accounted for approximately 12% of revenue and 35% of volume in 2011.</a:t>
            </a:r>
          </a:p>
          <a:p>
            <a:pPr>
              <a:lnSpc>
                <a:spcPct val="80000"/>
              </a:lnSpc>
            </a:pPr>
            <a:r>
              <a:rPr lang="en-US" sz="2800" smtClean="0">
                <a:solidFill>
                  <a:schemeClr val="accent2"/>
                </a:solidFill>
              </a:rPr>
              <a:t>Other revenue</a:t>
            </a:r>
            <a:r>
              <a:rPr lang="en-US" sz="2800" smtClean="0"/>
              <a:t> accounted for approximately 2% of the Company’s total revenue in 2011.</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p:cNvSpPr>
          <p:nvPr>
            <p:ph type="title"/>
          </p:nvPr>
        </p:nvSpPr>
        <p:spPr>
          <a:xfrm>
            <a:off x="533400" y="274638"/>
            <a:ext cx="8153400" cy="792162"/>
          </a:xfrm>
        </p:spPr>
        <p:txBody>
          <a:bodyPr/>
          <a:lstStyle/>
          <a:p>
            <a:pPr algn="ctr"/>
            <a:r>
              <a:rPr lang="en-US" altLang="zh-TW" dirty="0" smtClean="0"/>
              <a:t>Revenue Structure (</a:t>
            </a:r>
            <a:r>
              <a:rPr lang="en-US" altLang="zh-TW" dirty="0" err="1" smtClean="0"/>
              <a:t>con’t</a:t>
            </a:r>
            <a:r>
              <a:rPr lang="en-US" altLang="zh-TW" dirty="0" smtClean="0"/>
              <a:t>)</a:t>
            </a:r>
            <a:endParaRPr lang="en-US" dirty="0" smtClean="0"/>
          </a:p>
        </p:txBody>
      </p:sp>
      <p:graphicFrame>
        <p:nvGraphicFramePr>
          <p:cNvPr id="56330" name="Object 10"/>
          <p:cNvGraphicFramePr>
            <a:graphicFrameLocks noGrp="1" noChangeAspect="1"/>
          </p:cNvGraphicFramePr>
          <p:nvPr>
            <p:ph sz="half" idx="1"/>
          </p:nvPr>
        </p:nvGraphicFramePr>
        <p:xfrm>
          <a:off x="76200" y="1916112"/>
          <a:ext cx="4495800" cy="3036888"/>
        </p:xfrm>
        <a:graphic>
          <a:graphicData uri="http://schemas.openxmlformats.org/presentationml/2006/ole">
            <mc:AlternateContent xmlns:mc="http://schemas.openxmlformats.org/markup-compatibility/2006">
              <mc:Choice xmlns:v="urn:schemas-microsoft-com:vml" Requires="v">
                <p:oleObj spid="_x0000_s1028" name="圖表" r:id="rId4" imgW="5429216" imgH="3667057" progId="Excel.Sheet.8">
                  <p:embed/>
                </p:oleObj>
              </mc:Choice>
              <mc:Fallback>
                <p:oleObj name="圖表" r:id="rId4" imgW="5429216" imgH="3667057"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916112"/>
                        <a:ext cx="4495800" cy="3036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331" name="Object 11"/>
          <p:cNvGraphicFramePr>
            <a:graphicFrameLocks noGrp="1" noChangeAspect="1"/>
          </p:cNvGraphicFramePr>
          <p:nvPr>
            <p:ph sz="half" idx="2"/>
          </p:nvPr>
        </p:nvGraphicFramePr>
        <p:xfrm>
          <a:off x="4802187" y="1944688"/>
          <a:ext cx="4341813" cy="3008312"/>
        </p:xfrm>
        <a:graphic>
          <a:graphicData uri="http://schemas.openxmlformats.org/presentationml/2006/ole">
            <mc:AlternateContent xmlns:mc="http://schemas.openxmlformats.org/markup-compatibility/2006">
              <mc:Choice xmlns:v="urn:schemas-microsoft-com:vml" Requires="v">
                <p:oleObj spid="_x0000_s1029" name="圖表" r:id="rId7" imgW="5438657" imgH="3686243" progId="Excel.Sheet.8">
                  <p:embed/>
                </p:oleObj>
              </mc:Choice>
              <mc:Fallback>
                <p:oleObj name="圖表" r:id="rId7" imgW="5438657" imgH="3686243" progId="Excel.Sheet.8">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2187" y="1944688"/>
                        <a:ext cx="4341813" cy="3008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a:xfrm>
            <a:off x="381000" y="274638"/>
            <a:ext cx="8305800" cy="715962"/>
          </a:xfrm>
        </p:spPr>
        <p:txBody>
          <a:bodyPr>
            <a:normAutofit fontScale="90000"/>
          </a:bodyPr>
          <a:lstStyle/>
          <a:p>
            <a:pPr algn="ctr"/>
            <a:r>
              <a:rPr lang="en-US" altLang="zh-TW" dirty="0" smtClean="0"/>
              <a:t>Revenue Structure</a:t>
            </a:r>
            <a:endParaRPr lang="en-US" dirty="0" smtClean="0"/>
          </a:p>
        </p:txBody>
      </p:sp>
      <p:pic>
        <p:nvPicPr>
          <p:cNvPr id="61444" name="Picture 4"/>
          <p:cNvPicPr>
            <a:picLocks noGrp="1" noChangeAspect="1" noChangeArrowheads="1"/>
          </p:cNvPicPr>
          <p:nvPr>
            <p:ph idx="1"/>
          </p:nvPr>
        </p:nvPicPr>
        <p:blipFill>
          <a:blip r:embed="rId2" cstate="print"/>
          <a:stretch>
            <a:fillRect/>
          </a:stretch>
        </p:blipFill>
        <p:spPr>
          <a:xfrm>
            <a:off x="457200" y="1219200"/>
            <a:ext cx="8233494" cy="5105400"/>
          </a:xfrm>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a:xfrm>
            <a:off x="457200" y="274638"/>
            <a:ext cx="8229600" cy="1143000"/>
          </a:xfrm>
        </p:spPr>
        <p:txBody>
          <a:bodyPr/>
          <a:lstStyle/>
          <a:p>
            <a:pPr algn="ctr"/>
            <a:r>
              <a:rPr lang="en-US" altLang="zh-TW" dirty="0" smtClean="0"/>
              <a:t>Financial Statements</a:t>
            </a:r>
            <a:endParaRPr lang="zh-TW" altLang="en-US" dirty="0" smtClean="0"/>
          </a:p>
        </p:txBody>
      </p:sp>
      <p:pic>
        <p:nvPicPr>
          <p:cNvPr id="59395" name="Picture 3"/>
          <p:cNvPicPr>
            <a:picLocks noGrp="1" noChangeAspect="1" noChangeArrowheads="1"/>
          </p:cNvPicPr>
          <p:nvPr>
            <p:ph idx="1"/>
          </p:nvPr>
        </p:nvPicPr>
        <p:blipFill>
          <a:blip r:embed="rId2" cstate="print"/>
          <a:stretch>
            <a:fillRect/>
          </a:stretch>
        </p:blipFill>
        <p:spPr>
          <a:xfrm>
            <a:off x="228600" y="1882774"/>
            <a:ext cx="8763000" cy="4822825"/>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p:txBody>
          <a:bodyPr/>
          <a:lstStyle/>
          <a:p>
            <a:r>
              <a:rPr lang="en-US" altLang="zh-TW" smtClean="0"/>
              <a:t> </a:t>
            </a:r>
            <a:endParaRPr lang="en-US" smtClean="0"/>
          </a:p>
        </p:txBody>
      </p:sp>
      <p:pic>
        <p:nvPicPr>
          <p:cNvPr id="60420" name="Picture 4"/>
          <p:cNvPicPr>
            <a:picLocks noGrp="1" noChangeAspect="1" noChangeArrowheads="1"/>
          </p:cNvPicPr>
          <p:nvPr>
            <p:ph idx="1"/>
          </p:nvPr>
        </p:nvPicPr>
        <p:blipFill>
          <a:blip r:embed="rId2" cstate="print">
            <a:lum bright="-10000" contrast="10000"/>
          </a:blip>
          <a:stretch>
            <a:fillRect/>
          </a:stretch>
        </p:blipFill>
        <p:spPr>
          <a:xfrm>
            <a:off x="2209800" y="228600"/>
            <a:ext cx="4805561" cy="6400800"/>
          </a:xfrm>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p:txBody>
          <a:bodyPr/>
          <a:lstStyle/>
          <a:p>
            <a:r>
              <a:rPr lang="en-US" altLang="zh-TW" smtClean="0"/>
              <a:t> </a:t>
            </a:r>
            <a:endParaRPr lang="en-US" smtClean="0"/>
          </a:p>
        </p:txBody>
      </p:sp>
      <p:pic>
        <p:nvPicPr>
          <p:cNvPr id="62470" name="Picture 6"/>
          <p:cNvPicPr>
            <a:picLocks noGrp="1" noChangeAspect="1" noChangeArrowheads="1"/>
          </p:cNvPicPr>
          <p:nvPr>
            <p:ph idx="1"/>
          </p:nvPr>
        </p:nvPicPr>
        <p:blipFill>
          <a:blip r:embed="rId2" cstate="print">
            <a:lum bright="-10000" contrast="10000"/>
          </a:blip>
          <a:srcRect/>
          <a:stretch>
            <a:fillRect/>
          </a:stretch>
        </p:blipFill>
        <p:spPr>
          <a:xfrm>
            <a:off x="1295400" y="152400"/>
            <a:ext cx="6477000" cy="6477000"/>
          </a:xfrm>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a:xfrm>
            <a:off x="457200" y="274638"/>
            <a:ext cx="8229600" cy="715962"/>
          </a:xfrm>
        </p:spPr>
        <p:txBody>
          <a:bodyPr>
            <a:normAutofit fontScale="90000"/>
          </a:bodyPr>
          <a:lstStyle/>
          <a:p>
            <a:pPr algn="ctr"/>
            <a:r>
              <a:rPr lang="en-US" altLang="zh-TW" dirty="0" smtClean="0"/>
              <a:t>Income Statement (</a:t>
            </a:r>
            <a:r>
              <a:rPr lang="en-US" altLang="zh-TW" dirty="0" err="1" smtClean="0"/>
              <a:t>con’t</a:t>
            </a:r>
            <a:r>
              <a:rPr lang="en-US" altLang="zh-TW" dirty="0" smtClean="0"/>
              <a:t>)</a:t>
            </a:r>
            <a:endParaRPr lang="en-US" dirty="0" smtClean="0"/>
          </a:p>
        </p:txBody>
      </p:sp>
      <p:sp>
        <p:nvSpPr>
          <p:cNvPr id="65539" name="Rectangle 3"/>
          <p:cNvSpPr>
            <a:spLocks noGrp="1"/>
          </p:cNvSpPr>
          <p:nvPr>
            <p:ph idx="1"/>
          </p:nvPr>
        </p:nvSpPr>
        <p:spPr/>
        <p:txBody>
          <a:bodyPr/>
          <a:lstStyle/>
          <a:p>
            <a:r>
              <a:rPr lang="en-US" smtClean="0"/>
              <a:t>Revenue increased $1.1 billion or 10% to $11.7 billion primarily driven by </a:t>
            </a:r>
            <a:r>
              <a:rPr lang="en-US" smtClean="0">
                <a:solidFill>
                  <a:schemeClr val="tx2"/>
                </a:solidFill>
              </a:rPr>
              <a:t>pricing above inflation and</a:t>
            </a:r>
            <a:r>
              <a:rPr lang="en-US" altLang="zh-TW" smtClean="0">
                <a:solidFill>
                  <a:schemeClr val="tx2"/>
                </a:solidFill>
              </a:rPr>
              <a:t> </a:t>
            </a:r>
            <a:r>
              <a:rPr lang="en-US" smtClean="0">
                <a:solidFill>
                  <a:schemeClr val="tx2"/>
                </a:solidFill>
              </a:rPr>
              <a:t>higher fuel recoveries</a:t>
            </a:r>
            <a:r>
              <a:rPr lang="en-US" smtClean="0"/>
              <a:t>.</a:t>
            </a:r>
          </a:p>
          <a:p>
            <a:pPr>
              <a:buFont typeface="Arial" charset="0"/>
              <a:buNone/>
            </a:pPr>
            <a:endParaRPr lang="en-US" altLang="zh-TW" smtClean="0"/>
          </a:p>
          <a:p>
            <a:r>
              <a:rPr lang="en-US" smtClean="0"/>
              <a:t>Expenses increased $760 million or 10% to $8.3 billion driven primarily by </a:t>
            </a:r>
            <a:r>
              <a:rPr lang="en-US" smtClean="0">
                <a:solidFill>
                  <a:schemeClr val="tx2"/>
                </a:solidFill>
              </a:rPr>
              <a:t>higher fuel prices and</a:t>
            </a:r>
            <a:r>
              <a:rPr lang="en-US" altLang="zh-TW" smtClean="0">
                <a:solidFill>
                  <a:schemeClr val="tx2"/>
                </a:solidFill>
              </a:rPr>
              <a:t> </a:t>
            </a:r>
            <a:r>
              <a:rPr lang="en-US" smtClean="0">
                <a:solidFill>
                  <a:schemeClr val="tx2"/>
                </a:solidFill>
              </a:rPr>
              <a:t>inflation</a:t>
            </a:r>
          </a:p>
          <a:p>
            <a:endParaRPr lang="en-US" smtClean="0">
              <a:solidFill>
                <a:schemeClr val="tx2"/>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p:txBody>
          <a:bodyPr/>
          <a:lstStyle/>
          <a:p>
            <a:r>
              <a:rPr lang="en-US" altLang="zh-TW" smtClean="0"/>
              <a:t> 	</a:t>
            </a:r>
            <a:endParaRPr lang="en-US" smtClean="0"/>
          </a:p>
        </p:txBody>
      </p:sp>
      <p:pic>
        <p:nvPicPr>
          <p:cNvPr id="63492" name="Picture 4"/>
          <p:cNvPicPr>
            <a:picLocks noGrp="1" noChangeAspect="1" noChangeArrowheads="1"/>
          </p:cNvPicPr>
          <p:nvPr>
            <p:ph idx="1"/>
          </p:nvPr>
        </p:nvPicPr>
        <p:blipFill>
          <a:blip r:embed="rId2" cstate="print">
            <a:lum bright="-10000" contrast="10000"/>
          </a:blip>
          <a:srcRect/>
          <a:stretch>
            <a:fillRect/>
          </a:stretch>
        </p:blipFill>
        <p:spPr>
          <a:xfrm>
            <a:off x="1752600" y="152400"/>
            <a:ext cx="5622925" cy="6477000"/>
          </a:xfrm>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684601" y="457200"/>
            <a:ext cx="7774798" cy="5668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a:xfrm>
            <a:off x="457200" y="304800"/>
            <a:ext cx="8229600" cy="1143000"/>
          </a:xfrm>
        </p:spPr>
        <p:txBody>
          <a:bodyPr/>
          <a:lstStyle/>
          <a:p>
            <a:pPr algn="ctr"/>
            <a:r>
              <a:rPr lang="en-US" altLang="zh-TW" dirty="0" smtClean="0"/>
              <a:t>Risk Factor</a:t>
            </a:r>
            <a:endParaRPr lang="zh-TW" altLang="en-US" dirty="0" smtClean="0"/>
          </a:p>
        </p:txBody>
      </p:sp>
      <p:sp>
        <p:nvSpPr>
          <p:cNvPr id="54275" name="Rectangle 3"/>
          <p:cNvSpPr>
            <a:spLocks noGrp="1"/>
          </p:cNvSpPr>
          <p:nvPr>
            <p:ph idx="1"/>
          </p:nvPr>
        </p:nvSpPr>
        <p:spPr>
          <a:xfrm>
            <a:off x="381000" y="1447800"/>
            <a:ext cx="8382000" cy="4648200"/>
          </a:xfrm>
        </p:spPr>
        <p:txBody>
          <a:bodyPr>
            <a:normAutofit fontScale="92500"/>
          </a:bodyPr>
          <a:lstStyle/>
          <a:p>
            <a:pPr marL="609600" indent="-609600"/>
            <a:r>
              <a:rPr lang="en-US" sz="1800" dirty="0" smtClean="0"/>
              <a:t>New legislation changes </a:t>
            </a:r>
            <a:endParaRPr lang="en-US" altLang="zh-TW" sz="1800" dirty="0" smtClean="0"/>
          </a:p>
          <a:p>
            <a:pPr marL="609600" indent="-609600"/>
            <a:r>
              <a:rPr lang="en-US" sz="1800" dirty="0" smtClean="0"/>
              <a:t>General economic conditions </a:t>
            </a:r>
            <a:endParaRPr lang="en-US" altLang="zh-TW" sz="1800" dirty="0" smtClean="0"/>
          </a:p>
          <a:p>
            <a:pPr marL="609600" indent="-609600"/>
            <a:r>
              <a:rPr lang="en-US" altLang="zh-TW" sz="1800" dirty="0" smtClean="0"/>
              <a:t>R</a:t>
            </a:r>
            <a:r>
              <a:rPr lang="en-US" sz="1800" dirty="0" smtClean="0"/>
              <a:t>equired by law to transport hazardous materials, which could expose the Company to significant costs and claims.</a:t>
            </a:r>
          </a:p>
          <a:p>
            <a:pPr marL="609600" indent="-609600"/>
            <a:r>
              <a:rPr lang="en-US" altLang="zh-TW" sz="1800" dirty="0" smtClean="0"/>
              <a:t>E</a:t>
            </a:r>
            <a:r>
              <a:rPr lang="en-US" sz="1800" dirty="0" smtClean="0"/>
              <a:t>nvironmental laws and regulations that may result in significant costs.</a:t>
            </a:r>
          </a:p>
          <a:p>
            <a:pPr marL="609600" indent="-609600"/>
            <a:r>
              <a:rPr lang="en-US" altLang="zh-TW" sz="1800" dirty="0" smtClean="0"/>
              <a:t>R</a:t>
            </a:r>
            <a:r>
              <a:rPr lang="en-US" sz="1800" dirty="0" smtClean="0"/>
              <a:t>elies on the stability and availability of its technology systems to operate its business.</a:t>
            </a:r>
          </a:p>
          <a:p>
            <a:pPr marL="609600" indent="-609600"/>
            <a:r>
              <a:rPr lang="en-US" sz="1800" dirty="0" smtClean="0"/>
              <a:t>Disruption of the supply chain </a:t>
            </a:r>
            <a:endParaRPr lang="en-US" altLang="zh-TW" sz="1800" dirty="0" smtClean="0"/>
          </a:p>
          <a:p>
            <a:pPr marL="609600" indent="-609600"/>
            <a:r>
              <a:rPr lang="en-US" sz="1800" dirty="0" smtClean="0"/>
              <a:t>Failure to complete negotiations on collective bargaining agreements </a:t>
            </a:r>
            <a:endParaRPr lang="en-US" altLang="zh-TW" sz="1800" dirty="0" smtClean="0"/>
          </a:p>
          <a:p>
            <a:pPr marL="609600" indent="-609600"/>
            <a:r>
              <a:rPr lang="en-US" altLang="zh-TW" sz="1800" dirty="0" smtClean="0"/>
              <a:t>C</a:t>
            </a:r>
            <a:r>
              <a:rPr lang="en-US" sz="1800" dirty="0" smtClean="0"/>
              <a:t>ompetition from other transportation providers</a:t>
            </a:r>
          </a:p>
          <a:p>
            <a:pPr marL="609600" indent="-609600"/>
            <a:r>
              <a:rPr lang="en-US" sz="1800" dirty="0" smtClean="0"/>
              <a:t>Future acts of terrorism, war or regulatory changes to combat the risk of terrorism </a:t>
            </a:r>
            <a:endParaRPr lang="en-US" altLang="zh-TW" sz="1800" dirty="0" smtClean="0"/>
          </a:p>
          <a:p>
            <a:pPr marL="609600" indent="-609600"/>
            <a:r>
              <a:rPr lang="en-US" sz="1800" dirty="0" smtClean="0"/>
              <a:t>Severe weather or other natural occurrences </a:t>
            </a:r>
            <a:endParaRPr lang="en-US" altLang="zh-TW" sz="1800" dirty="0" smtClean="0"/>
          </a:p>
          <a:p>
            <a:pPr marL="609600" indent="-609600"/>
            <a:r>
              <a:rPr lang="en-US" sz="1800" dirty="0" smtClean="0"/>
              <a:t>Increases in the number and magnitude of property damage and personal injury claims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a:xfrm>
            <a:off x="457200" y="381000"/>
            <a:ext cx="8229600" cy="1399032"/>
          </a:xfrm>
        </p:spPr>
        <p:txBody>
          <a:bodyPr>
            <a:normAutofit fontScale="90000"/>
          </a:bodyPr>
          <a:lstStyle/>
          <a:p>
            <a:pPr algn="ctr"/>
            <a:r>
              <a:rPr lang="en-US" sz="3600" b="1" dirty="0" smtClean="0"/>
              <a:t>Quantitative and Qualitative Disclosures about Market Risk</a:t>
            </a:r>
            <a:r>
              <a:rPr lang="en-US" sz="3600" dirty="0" smtClean="0"/>
              <a:t/>
            </a:r>
            <a:br>
              <a:rPr lang="en-US" sz="3600" dirty="0" smtClean="0"/>
            </a:br>
            <a:endParaRPr lang="en-US" sz="3600" dirty="0" smtClean="0"/>
          </a:p>
        </p:txBody>
      </p:sp>
      <p:sp>
        <p:nvSpPr>
          <p:cNvPr id="64515" name="Rectangle 3"/>
          <p:cNvSpPr>
            <a:spLocks noGrp="1"/>
          </p:cNvSpPr>
          <p:nvPr>
            <p:ph idx="1"/>
          </p:nvPr>
        </p:nvSpPr>
        <p:spPr/>
        <p:txBody>
          <a:bodyPr/>
          <a:lstStyle/>
          <a:p>
            <a:pPr>
              <a:lnSpc>
                <a:spcPct val="90000"/>
              </a:lnSpc>
              <a:buFont typeface="Arial" charset="0"/>
              <a:buNone/>
            </a:pPr>
            <a:r>
              <a:rPr lang="en-US" altLang="zh-TW" sz="2400" smtClean="0"/>
              <a:t>	</a:t>
            </a:r>
            <a:r>
              <a:rPr lang="en-US" sz="2400" smtClean="0"/>
              <a:t>CSX </a:t>
            </a:r>
            <a:r>
              <a:rPr lang="en-US" sz="2400" smtClean="0">
                <a:solidFill>
                  <a:schemeClr val="tx2"/>
                </a:solidFill>
              </a:rPr>
              <a:t>does not hold or issue derivative financial instruments for</a:t>
            </a:r>
            <a:r>
              <a:rPr lang="en-US" altLang="zh-TW" sz="2400" smtClean="0">
                <a:solidFill>
                  <a:schemeClr val="tx2"/>
                </a:solidFill>
              </a:rPr>
              <a:t> </a:t>
            </a:r>
            <a:r>
              <a:rPr lang="en-US" sz="2400" smtClean="0">
                <a:solidFill>
                  <a:schemeClr val="tx2"/>
                </a:solidFill>
              </a:rPr>
              <a:t>trading purposes</a:t>
            </a:r>
            <a:r>
              <a:rPr lang="en-US" sz="2400" smtClean="0"/>
              <a:t>. Historically, the Company has used derivative financial instruments to address market risk exposure to fluctuations in interest rates and the risk of volatility in its fuel costs.</a:t>
            </a:r>
          </a:p>
          <a:p>
            <a:pPr>
              <a:lnSpc>
                <a:spcPct val="90000"/>
              </a:lnSpc>
              <a:buFont typeface="Arial" charset="0"/>
              <a:buNone/>
            </a:pPr>
            <a:r>
              <a:rPr lang="en-US" altLang="zh-TW" sz="2400" smtClean="0"/>
              <a:t>	</a:t>
            </a:r>
            <a:r>
              <a:rPr lang="en-US" sz="2400" smtClean="0"/>
              <a:t>At December 2011, CSX had $44 million of outstanding </a:t>
            </a:r>
            <a:r>
              <a:rPr lang="en-US" sz="2400" smtClean="0">
                <a:solidFill>
                  <a:schemeClr val="tx2"/>
                </a:solidFill>
              </a:rPr>
              <a:t>floating rate debt</a:t>
            </a:r>
            <a:r>
              <a:rPr lang="en-US" sz="2400" smtClean="0"/>
              <a:t> obligations outstanding. </a:t>
            </a:r>
            <a:r>
              <a:rPr lang="en-US" sz="2400" smtClean="0">
                <a:solidFill>
                  <a:schemeClr val="tx2"/>
                </a:solidFill>
              </a:rPr>
              <a:t>A 1% fluctuation in interest rates on these notes would cause a $1 million change in interest expense</a:t>
            </a:r>
            <a:r>
              <a:rPr lang="en-US" sz="2400" smtClean="0"/>
              <a:t>. This amount was determined by considering the impact of an interest rate fluctuation on the balances of our floating rate debt at December 30, 2011.</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a:xfrm>
            <a:off x="228600" y="228600"/>
            <a:ext cx="8229600" cy="1399032"/>
          </a:xfrm>
        </p:spPr>
        <p:txBody>
          <a:bodyPr/>
          <a:lstStyle/>
          <a:p>
            <a:pPr algn="ctr"/>
            <a:r>
              <a:rPr lang="en-US" altLang="zh-TW" dirty="0" smtClean="0"/>
              <a:t>Stock Option</a:t>
            </a:r>
            <a:endParaRPr lang="en-US" dirty="0" smtClean="0"/>
          </a:p>
        </p:txBody>
      </p:sp>
      <p:sp>
        <p:nvSpPr>
          <p:cNvPr id="67589" name="Rectangle 5"/>
          <p:cNvSpPr>
            <a:spLocks noGrp="1"/>
          </p:cNvSpPr>
          <p:nvPr>
            <p:ph idx="1"/>
          </p:nvPr>
        </p:nvSpPr>
        <p:spPr>
          <a:xfrm>
            <a:off x="457200" y="1676400"/>
            <a:ext cx="8229600" cy="4572000"/>
          </a:xfrm>
        </p:spPr>
        <p:txBody>
          <a:bodyPr/>
          <a:lstStyle/>
          <a:p>
            <a:r>
              <a:rPr lang="en-US" sz="1800" dirty="0" smtClean="0"/>
              <a:t>Outstanding stock options were granted with 10-year terms and all are fully vested and </a:t>
            </a:r>
            <a:r>
              <a:rPr lang="en-US" sz="1800" dirty="0" err="1" smtClean="0"/>
              <a:t>exercisable;therefore</a:t>
            </a:r>
            <a:r>
              <a:rPr lang="en-US" sz="1800" dirty="0" smtClean="0"/>
              <a:t>, there is no current or future expense related to these options. The exercise price for </a:t>
            </a:r>
            <a:r>
              <a:rPr lang="en-US" sz="1800" dirty="0" err="1" smtClean="0"/>
              <a:t>optionsgranted</a:t>
            </a:r>
            <a:r>
              <a:rPr lang="en-US" sz="1800" dirty="0" smtClean="0"/>
              <a:t> equals the market price of the underlying stock on the grant date.</a:t>
            </a:r>
          </a:p>
          <a:p>
            <a:endParaRPr lang="en-US" sz="1800" dirty="0" smtClean="0"/>
          </a:p>
        </p:txBody>
      </p:sp>
      <p:pic>
        <p:nvPicPr>
          <p:cNvPr id="67590" name="Picture 6"/>
          <p:cNvPicPr>
            <a:picLocks noChangeAspect="1" noChangeArrowheads="1"/>
          </p:cNvPicPr>
          <p:nvPr/>
        </p:nvPicPr>
        <p:blipFill>
          <a:blip r:embed="rId2" cstate="print"/>
          <a:srcRect/>
          <a:stretch>
            <a:fillRect/>
          </a:stretch>
        </p:blipFill>
        <p:spPr bwMode="auto">
          <a:xfrm>
            <a:off x="228600" y="3276600"/>
            <a:ext cx="8763000" cy="3429000"/>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p:txBody>
          <a:bodyPr/>
          <a:lstStyle/>
          <a:p>
            <a:pPr algn="ctr"/>
            <a:r>
              <a:rPr lang="en-US" altLang="zh-TW" dirty="0" smtClean="0"/>
              <a:t>Stock Option (</a:t>
            </a:r>
            <a:r>
              <a:rPr lang="en-US" altLang="zh-TW" dirty="0" err="1" smtClean="0"/>
              <a:t>con’t</a:t>
            </a:r>
            <a:r>
              <a:rPr lang="en-US" altLang="zh-TW" dirty="0" smtClean="0"/>
              <a:t>)</a:t>
            </a:r>
            <a:endParaRPr lang="en-US" dirty="0" smtClean="0"/>
          </a:p>
        </p:txBody>
      </p:sp>
      <p:pic>
        <p:nvPicPr>
          <p:cNvPr id="68612" name="Picture 4"/>
          <p:cNvPicPr>
            <a:picLocks noGrp="1" noChangeAspect="1" noChangeArrowheads="1"/>
          </p:cNvPicPr>
          <p:nvPr>
            <p:ph idx="1"/>
          </p:nvPr>
        </p:nvPicPr>
        <p:blipFill>
          <a:blip r:embed="rId2" cstate="print"/>
          <a:srcRect/>
          <a:stretch>
            <a:fillRect/>
          </a:stretch>
        </p:blipFill>
        <p:spPr>
          <a:xfrm>
            <a:off x="457200" y="1828800"/>
            <a:ext cx="8229600" cy="1671638"/>
          </a:xfrm>
          <a:noFill/>
          <a:ln/>
        </p:spPr>
      </p:pic>
      <p:sp>
        <p:nvSpPr>
          <p:cNvPr id="68613" name="Rectangle 5"/>
          <p:cNvSpPr>
            <a:spLocks noChangeArrowheads="1"/>
          </p:cNvSpPr>
          <p:nvPr/>
        </p:nvSpPr>
        <p:spPr bwMode="auto">
          <a:xfrm>
            <a:off x="304800" y="3962400"/>
            <a:ext cx="8534400" cy="1739900"/>
          </a:xfrm>
          <a:prstGeom prst="rect">
            <a:avLst/>
          </a:prstGeom>
          <a:noFill/>
          <a:ln w="9525">
            <a:noFill/>
            <a:miter lim="800000"/>
            <a:headEnd/>
            <a:tailEnd/>
          </a:ln>
          <a:effectLst/>
        </p:spPr>
        <p:txBody>
          <a:bodyPr>
            <a:spAutoFit/>
          </a:bodyPr>
          <a:lstStyle/>
          <a:p>
            <a:r>
              <a:rPr lang="en-US"/>
              <a:t>The aggregate intrinsic value represents the amount employees would have received if the options</a:t>
            </a:r>
            <a:r>
              <a:rPr lang="en-US" altLang="zh-TW"/>
              <a:t> </a:t>
            </a:r>
            <a:r>
              <a:rPr lang="en-US"/>
              <a:t>were exercised as of December 30, 2011 at a closing market price of $21.06. The total intrinsic value of</a:t>
            </a:r>
            <a:r>
              <a:rPr lang="en-US" altLang="zh-TW"/>
              <a:t> </a:t>
            </a:r>
            <a:r>
              <a:rPr lang="en-US"/>
              <a:t>options exercised for fiscal</a:t>
            </a:r>
            <a:r>
              <a:rPr lang="en-US" altLang="zh-TW"/>
              <a:t> </a:t>
            </a:r>
            <a:r>
              <a:rPr lang="en-US"/>
              <a:t>years ended 2011, 2010, and 2009 was $84 million, $88 million, and $41 million,</a:t>
            </a:r>
          </a:p>
          <a:p>
            <a:r>
              <a:rPr lang="en-US"/>
              <a:t>respectively. This value represents the value realized by current and former</a:t>
            </a:r>
            <a:r>
              <a:rPr lang="en-US" altLang="zh-TW"/>
              <a:t> </a:t>
            </a:r>
            <a:r>
              <a:rPr lang="en-US"/>
              <a:t>employees who exercised</a:t>
            </a:r>
            <a:r>
              <a:rPr lang="en-US" altLang="zh-TW"/>
              <a:t> </a:t>
            </a:r>
            <a:r>
              <a:rPr lang="en-US"/>
              <a:t>options.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a:xfrm>
            <a:off x="228600" y="267494"/>
            <a:ext cx="8229600" cy="1399032"/>
          </a:xfrm>
        </p:spPr>
        <p:txBody>
          <a:bodyPr/>
          <a:lstStyle/>
          <a:p>
            <a:pPr algn="ctr"/>
            <a:r>
              <a:rPr lang="en-US" dirty="0" smtClean="0"/>
              <a:t>Pension Plan Assets</a:t>
            </a:r>
          </a:p>
        </p:txBody>
      </p:sp>
      <p:sp>
        <p:nvSpPr>
          <p:cNvPr id="69635" name="Rectangle 3"/>
          <p:cNvSpPr>
            <a:spLocks noGrp="1"/>
          </p:cNvSpPr>
          <p:nvPr>
            <p:ph idx="1"/>
          </p:nvPr>
        </p:nvSpPr>
        <p:spPr/>
        <p:txBody>
          <a:bodyPr/>
          <a:lstStyle/>
          <a:p>
            <a:r>
              <a:rPr lang="en-US" sz="2800" dirty="0" smtClean="0"/>
              <a:t>Pension plan assets are reported at fair value on the consolidated balance sheet. The Investment</a:t>
            </a:r>
            <a:r>
              <a:rPr lang="en-US" altLang="zh-TW" sz="2800" dirty="0" smtClean="0"/>
              <a:t> </a:t>
            </a:r>
            <a:r>
              <a:rPr lang="en-US" sz="2800" dirty="0" smtClean="0"/>
              <a:t>Committee targets an allocation of pension assets to be generally 60% equity and 40% fixed income.</a:t>
            </a:r>
          </a:p>
          <a:p>
            <a:endParaRPr lang="en-US" sz="2800" dirty="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p:txBody>
          <a:bodyPr/>
          <a:lstStyle/>
          <a:p>
            <a:pPr algn="ctr"/>
            <a:r>
              <a:rPr lang="en-US" dirty="0" smtClean="0"/>
              <a:t>Pension Plan Assets</a:t>
            </a:r>
          </a:p>
        </p:txBody>
      </p:sp>
      <p:sp>
        <p:nvSpPr>
          <p:cNvPr id="71683" name="Rectangle 3"/>
          <p:cNvSpPr>
            <a:spLocks noGrp="1"/>
          </p:cNvSpPr>
          <p:nvPr>
            <p:ph idx="1"/>
          </p:nvPr>
        </p:nvSpPr>
        <p:spPr>
          <a:xfrm>
            <a:off x="304800" y="1524000"/>
            <a:ext cx="8229600" cy="4525963"/>
          </a:xfrm>
        </p:spPr>
        <p:txBody>
          <a:bodyPr/>
          <a:lstStyle/>
          <a:p>
            <a:pPr>
              <a:lnSpc>
                <a:spcPct val="80000"/>
              </a:lnSpc>
              <a:buFont typeface="Arial" charset="0"/>
              <a:buNone/>
            </a:pPr>
            <a:r>
              <a:rPr lang="en-US" altLang="zh-TW" sz="1600" i="1" dirty="0" smtClean="0"/>
              <a:t>	</a:t>
            </a:r>
            <a:r>
              <a:rPr lang="en-US" sz="1600" i="1" dirty="0" smtClean="0">
                <a:solidFill>
                  <a:schemeClr val="accent2"/>
                </a:solidFill>
              </a:rPr>
              <a:t>Common stock</a:t>
            </a:r>
            <a:r>
              <a:rPr lang="en-US" sz="1600" i="1" dirty="0" smtClean="0"/>
              <a:t> (Level 1): </a:t>
            </a:r>
            <a:r>
              <a:rPr lang="en-US" sz="1600" dirty="0" smtClean="0"/>
              <a:t>Valued at the closing price reported on the active market on which </a:t>
            </a:r>
            <a:r>
              <a:rPr lang="en-US" altLang="zh-TW" sz="1600" dirty="0" smtClean="0"/>
              <a:t>the individual</a:t>
            </a:r>
            <a:r>
              <a:rPr lang="en-US" sz="1600" dirty="0" smtClean="0"/>
              <a:t> securities are traded on the last day of the plan year and classified in level 1 of the </a:t>
            </a:r>
            <a:r>
              <a:rPr lang="en-US" altLang="zh-TW" sz="1600" dirty="0" smtClean="0"/>
              <a:t>fair value</a:t>
            </a:r>
            <a:r>
              <a:rPr lang="en-US" sz="1600" dirty="0" smtClean="0"/>
              <a:t> hierarchy.</a:t>
            </a:r>
          </a:p>
          <a:p>
            <a:pPr>
              <a:lnSpc>
                <a:spcPct val="80000"/>
              </a:lnSpc>
              <a:buFont typeface="Arial" charset="0"/>
              <a:buNone/>
            </a:pPr>
            <a:endParaRPr lang="en-US" altLang="zh-TW" sz="1600" dirty="0" smtClean="0"/>
          </a:p>
          <a:p>
            <a:pPr>
              <a:lnSpc>
                <a:spcPct val="80000"/>
              </a:lnSpc>
              <a:buFont typeface="Arial" charset="0"/>
              <a:buNone/>
            </a:pPr>
            <a:r>
              <a:rPr lang="en-US" sz="1600" dirty="0" smtClean="0"/>
              <a:t> </a:t>
            </a:r>
            <a:r>
              <a:rPr lang="en-US" altLang="zh-TW" sz="1600" dirty="0" smtClean="0"/>
              <a:t>	</a:t>
            </a:r>
            <a:r>
              <a:rPr lang="en-US" sz="1600" i="1" dirty="0" smtClean="0">
                <a:solidFill>
                  <a:schemeClr val="accent2"/>
                </a:solidFill>
              </a:rPr>
              <a:t>Common trust funds</a:t>
            </a:r>
            <a:r>
              <a:rPr lang="en-US" sz="1600" i="1" dirty="0" smtClean="0"/>
              <a:t> (Level 2): </a:t>
            </a:r>
            <a:r>
              <a:rPr lang="en-US" sz="1600" dirty="0" smtClean="0"/>
              <a:t>The net asset value of the common trusts is determined </a:t>
            </a:r>
            <a:r>
              <a:rPr lang="en-US" altLang="zh-TW" sz="1600" dirty="0" smtClean="0"/>
              <a:t>by reference to</a:t>
            </a:r>
            <a:r>
              <a:rPr lang="en-US" sz="1600" dirty="0" smtClean="0"/>
              <a:t> the fair value of the underlying securities of the trust, which are valued primarily through the </a:t>
            </a:r>
            <a:r>
              <a:rPr lang="en-US" altLang="zh-TW" sz="1600" dirty="0" smtClean="0"/>
              <a:t>use of</a:t>
            </a:r>
            <a:r>
              <a:rPr lang="en-US" sz="1600" dirty="0" smtClean="0"/>
              <a:t> directly or indirectly observable inputs. These assets are classified in level 2 of the fair </a:t>
            </a:r>
            <a:r>
              <a:rPr lang="en-US" altLang="zh-TW" sz="1600" dirty="0" smtClean="0"/>
              <a:t>value hierarchy</a:t>
            </a:r>
            <a:r>
              <a:rPr lang="en-US" sz="1600" dirty="0" smtClean="0"/>
              <a:t>.</a:t>
            </a:r>
          </a:p>
          <a:p>
            <a:pPr>
              <a:lnSpc>
                <a:spcPct val="80000"/>
              </a:lnSpc>
              <a:buFont typeface="Arial" charset="0"/>
              <a:buNone/>
            </a:pPr>
            <a:endParaRPr lang="en-US" altLang="zh-TW" sz="1600" dirty="0" smtClean="0"/>
          </a:p>
          <a:p>
            <a:pPr>
              <a:lnSpc>
                <a:spcPct val="80000"/>
              </a:lnSpc>
              <a:buFont typeface="Arial" charset="0"/>
              <a:buNone/>
            </a:pPr>
            <a:r>
              <a:rPr lang="en-US" sz="1600" dirty="0" smtClean="0"/>
              <a:t> </a:t>
            </a:r>
            <a:r>
              <a:rPr lang="en-US" altLang="zh-TW" sz="1600" dirty="0" smtClean="0"/>
              <a:t>	</a:t>
            </a:r>
            <a:r>
              <a:rPr lang="en-US" sz="1600" i="1" dirty="0" smtClean="0">
                <a:solidFill>
                  <a:schemeClr val="accent2"/>
                </a:solidFill>
              </a:rPr>
              <a:t>Corporate bonds, derivatives, government securities, and asset-backed securities</a:t>
            </a:r>
            <a:r>
              <a:rPr lang="en-US" sz="1600" i="1" dirty="0" smtClean="0"/>
              <a:t> (Level 2):</a:t>
            </a:r>
            <a:r>
              <a:rPr lang="en-US" altLang="zh-TW" sz="1600" i="1" dirty="0" smtClean="0"/>
              <a:t> </a:t>
            </a:r>
            <a:r>
              <a:rPr lang="en-US" altLang="zh-TW" sz="1600" dirty="0" smtClean="0"/>
              <a:t>Valued using</a:t>
            </a:r>
            <a:r>
              <a:rPr lang="en-US" sz="1600" dirty="0" smtClean="0"/>
              <a:t> price evaluations reflecting the bid and/or ask sides of the market for a similar investment </a:t>
            </a:r>
            <a:r>
              <a:rPr lang="en-US" altLang="zh-TW" sz="1600" dirty="0" smtClean="0"/>
              <a:t>as of</a:t>
            </a:r>
            <a:r>
              <a:rPr lang="en-US" sz="1600" dirty="0" smtClean="0"/>
              <a:t> the last day of the calendar plan year. Asset-backed securities include commercial </a:t>
            </a:r>
            <a:r>
              <a:rPr lang="en-US" altLang="zh-TW" sz="1600" dirty="0" err="1" smtClean="0"/>
              <a:t>mortgagebacked</a:t>
            </a:r>
            <a:r>
              <a:rPr lang="en-US" altLang="zh-TW" sz="1600" dirty="0" smtClean="0"/>
              <a:t> securities</a:t>
            </a:r>
            <a:r>
              <a:rPr lang="en-US" sz="1600" dirty="0" smtClean="0"/>
              <a:t> and collateralized mortgage obligations. These assets are classified in level 2 </a:t>
            </a:r>
            <a:r>
              <a:rPr lang="en-US" altLang="zh-TW" sz="1600" dirty="0" smtClean="0"/>
              <a:t>of the</a:t>
            </a:r>
            <a:r>
              <a:rPr lang="en-US" sz="1600" dirty="0" smtClean="0"/>
              <a:t> fair value hierarchy.</a:t>
            </a:r>
          </a:p>
          <a:p>
            <a:pPr>
              <a:lnSpc>
                <a:spcPct val="80000"/>
              </a:lnSpc>
              <a:buFont typeface="Arial" charset="0"/>
              <a:buNone/>
            </a:pPr>
            <a:endParaRPr lang="en-US" altLang="zh-TW" sz="1600" dirty="0" smtClean="0"/>
          </a:p>
          <a:p>
            <a:pPr>
              <a:lnSpc>
                <a:spcPct val="80000"/>
              </a:lnSpc>
              <a:buFont typeface="Arial" charset="0"/>
              <a:buNone/>
            </a:pPr>
            <a:r>
              <a:rPr lang="en-US" altLang="zh-TW" sz="1600" i="1" dirty="0" smtClean="0"/>
              <a:t>	</a:t>
            </a:r>
            <a:r>
              <a:rPr lang="en-US" sz="1600" i="1" dirty="0" smtClean="0">
                <a:solidFill>
                  <a:schemeClr val="accent2"/>
                </a:solidFill>
              </a:rPr>
              <a:t>Partnerships</a:t>
            </a:r>
            <a:r>
              <a:rPr lang="en-US" sz="1600" i="1" dirty="0" smtClean="0"/>
              <a:t> (Level 3): </a:t>
            </a:r>
            <a:r>
              <a:rPr lang="en-US" sz="1600" dirty="0" smtClean="0"/>
              <a:t>Private equity valued using the fair market values associated with </a:t>
            </a:r>
            <a:r>
              <a:rPr lang="en-US" altLang="zh-TW" sz="1600" dirty="0" smtClean="0"/>
              <a:t>the underlying</a:t>
            </a:r>
            <a:r>
              <a:rPr lang="en-US" sz="1600" dirty="0" smtClean="0"/>
              <a:t> investments at year end using net asset per share and is classified in level 3 of the </a:t>
            </a:r>
            <a:r>
              <a:rPr lang="en-US" altLang="zh-TW" sz="1600" dirty="0" smtClean="0"/>
              <a:t>fair value</a:t>
            </a:r>
            <a:r>
              <a:rPr lang="en-US" sz="1600" dirty="0" smtClean="0"/>
              <a:t> hierarchy.</a:t>
            </a:r>
          </a:p>
          <a:p>
            <a:pPr>
              <a:lnSpc>
                <a:spcPct val="80000"/>
              </a:lnSpc>
              <a:buFont typeface="Arial" charset="0"/>
              <a:buNone/>
            </a:pPr>
            <a:endParaRPr lang="en-US" sz="1600" dirty="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a:xfrm>
            <a:off x="457200" y="304800"/>
            <a:ext cx="8229600" cy="1143000"/>
          </a:xfrm>
        </p:spPr>
        <p:txBody>
          <a:bodyPr/>
          <a:lstStyle/>
          <a:p>
            <a:r>
              <a:rPr lang="en-US" altLang="zh-TW" smtClean="0"/>
              <a:t> </a:t>
            </a:r>
            <a:endParaRPr lang="en-US" smtClean="0"/>
          </a:p>
        </p:txBody>
      </p:sp>
      <p:pic>
        <p:nvPicPr>
          <p:cNvPr id="72708" name="Picture 4"/>
          <p:cNvPicPr>
            <a:picLocks noGrp="1" noChangeAspect="1" noChangeArrowheads="1"/>
          </p:cNvPicPr>
          <p:nvPr>
            <p:ph idx="1"/>
          </p:nvPr>
        </p:nvPicPr>
        <p:blipFill>
          <a:blip r:embed="rId2" cstate="print"/>
          <a:stretch>
            <a:fillRect/>
          </a:stretch>
        </p:blipFill>
        <p:spPr>
          <a:xfrm>
            <a:off x="304800" y="304800"/>
            <a:ext cx="8576701" cy="6248400"/>
          </a:xfrm>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descr="1487269.jpg"/>
          <p:cNvPicPr>
            <a:picLocks noChangeAspect="1"/>
          </p:cNvPicPr>
          <p:nvPr/>
        </p:nvPicPr>
        <p:blipFill>
          <a:blip r:embed="rId2" cstate="print">
            <a:lum bright="-10000" contrast="30000"/>
          </a:blip>
          <a:stretch>
            <a:fillRect/>
          </a:stretch>
        </p:blipFill>
        <p:spPr>
          <a:xfrm>
            <a:off x="0" y="0"/>
            <a:ext cx="9144000" cy="6858000"/>
          </a:xfrm>
          <a:prstGeom prst="rect">
            <a:avLst/>
          </a:prstGeom>
        </p:spPr>
      </p:pic>
      <p:sp>
        <p:nvSpPr>
          <p:cNvPr id="2" name="제목 1"/>
          <p:cNvSpPr>
            <a:spLocks noGrp="1"/>
          </p:cNvSpPr>
          <p:nvPr>
            <p:ph type="ctrTitle"/>
          </p:nvPr>
        </p:nvSpPr>
        <p:spPr>
          <a:xfrm>
            <a:off x="-457200" y="5511031"/>
            <a:ext cx="9144000" cy="965969"/>
          </a:xfrm>
          <a:noFill/>
          <a:ln>
            <a:noFill/>
          </a:ln>
        </p:spPr>
        <p:txBody>
          <a:bodyPr>
            <a:noAutofit/>
          </a:bodyPr>
          <a:lstStyle/>
          <a:p>
            <a:pPr algn="l"/>
            <a:r>
              <a:rPr lang="en-US" altLang="ko-KR" b="1" dirty="0" err="1" smtClean="0">
                <a:solidFill>
                  <a:schemeClr val="tx1"/>
                </a:solidFill>
                <a:effectLst/>
              </a:rPr>
              <a:t>Navios</a:t>
            </a:r>
            <a:r>
              <a:rPr lang="en-US" altLang="ko-KR" b="1" dirty="0" smtClean="0">
                <a:solidFill>
                  <a:schemeClr val="tx1"/>
                </a:solidFill>
                <a:effectLst/>
              </a:rPr>
              <a:t> Maritime Holdings Inc.</a:t>
            </a:r>
            <a:endParaRPr lang="ko-KR" altLang="en-US" b="1" dirty="0">
              <a:solidFill>
                <a:schemeClr val="tx1"/>
              </a:solidFill>
              <a:effectLst/>
            </a:endParaRPr>
          </a:p>
        </p:txBody>
      </p:sp>
      <p:sp>
        <p:nvSpPr>
          <p:cNvPr id="3" name="부제목 2"/>
          <p:cNvSpPr>
            <a:spLocks noGrp="1"/>
          </p:cNvSpPr>
          <p:nvPr>
            <p:ph type="subTitle" idx="1"/>
          </p:nvPr>
        </p:nvSpPr>
        <p:spPr>
          <a:xfrm>
            <a:off x="0" y="6353944"/>
            <a:ext cx="7768952" cy="504056"/>
          </a:xfrm>
          <a:noFill/>
        </p:spPr>
        <p:txBody>
          <a:bodyPr>
            <a:normAutofit/>
          </a:bodyPr>
          <a:lstStyle/>
          <a:p>
            <a:pPr algn="l"/>
            <a:r>
              <a:rPr lang="en-US" altLang="ko-KR" sz="2400" dirty="0" smtClean="0">
                <a:solidFill>
                  <a:schemeClr val="tx1"/>
                </a:solidFill>
              </a:rPr>
              <a:t>THE ANALYSIS OF MARITIME SHIPPING INDUSTRY</a:t>
            </a:r>
            <a:endParaRPr lang="ko-KR" altLang="en-US" sz="2400" dirty="0">
              <a:solidFill>
                <a:schemeClr val="tx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81000" y="304800"/>
            <a:ext cx="8229600" cy="1399032"/>
          </a:xfrm>
        </p:spPr>
        <p:txBody>
          <a:bodyPr/>
          <a:lstStyle/>
          <a:p>
            <a:pPr algn="ctr"/>
            <a:r>
              <a:rPr lang="en-US" altLang="ko-KR" dirty="0" smtClean="0"/>
              <a:t>Facts about the Industry</a:t>
            </a:r>
            <a:endParaRPr lang="ko-KR" altLang="en-US" dirty="0"/>
          </a:p>
        </p:txBody>
      </p:sp>
      <p:sp>
        <p:nvSpPr>
          <p:cNvPr id="3" name="내용 개체 틀 2"/>
          <p:cNvSpPr>
            <a:spLocks noGrp="1"/>
          </p:cNvSpPr>
          <p:nvPr>
            <p:ph idx="1"/>
          </p:nvPr>
        </p:nvSpPr>
        <p:spPr/>
        <p:txBody>
          <a:bodyPr>
            <a:normAutofit/>
          </a:bodyPr>
          <a:lstStyle/>
          <a:p>
            <a:r>
              <a:rPr lang="en-US" altLang="ko-KR" dirty="0" smtClean="0"/>
              <a:t>About 90% of world trade is carried by the international shipping industry</a:t>
            </a:r>
          </a:p>
          <a:p>
            <a:r>
              <a:rPr lang="en-US" altLang="ko-KR" dirty="0" smtClean="0"/>
              <a:t>Without shipping:</a:t>
            </a:r>
          </a:p>
          <a:p>
            <a:pPr lvl="1"/>
            <a:r>
              <a:rPr lang="en-US" altLang="ko-KR" dirty="0" smtClean="0"/>
              <a:t>Half of the world would starve</a:t>
            </a:r>
          </a:p>
          <a:p>
            <a:pPr lvl="1"/>
            <a:r>
              <a:rPr lang="en-US" altLang="ko-KR" dirty="0" smtClean="0"/>
              <a:t>The other half would freeze!!</a:t>
            </a:r>
            <a:endParaRPr lang="en-US" altLang="ko-KR" dirty="0"/>
          </a:p>
          <a:p>
            <a:r>
              <a:rPr lang="en-US" altLang="ko-KR" dirty="0" smtClean="0"/>
              <a:t>Regulated globally by the international maritime organization (IMO)</a:t>
            </a:r>
          </a:p>
          <a:p>
            <a:r>
              <a:rPr lang="en-US" altLang="ko-KR" dirty="0" smtClean="0"/>
              <a:t>The least environmentally damaging form of commercial transport</a:t>
            </a:r>
            <a:endParaRPr lang="ko-KR" altLang="en-US" dirty="0" smtClean="0"/>
          </a:p>
          <a:p>
            <a:endParaRPr lang="en-US" altLang="ko-KR"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399032"/>
          </a:xfrm>
        </p:spPr>
        <p:txBody>
          <a:bodyPr/>
          <a:lstStyle/>
          <a:p>
            <a:pPr algn="ctr"/>
            <a:r>
              <a:rPr lang="en-US" altLang="ko-KR" dirty="0" smtClean="0"/>
              <a:t>Industry Info.</a:t>
            </a:r>
            <a:endParaRPr lang="ko-KR" altLang="en-US" dirty="0"/>
          </a:p>
        </p:txBody>
      </p:sp>
      <p:sp>
        <p:nvSpPr>
          <p:cNvPr id="3" name="Content Placeholder 2"/>
          <p:cNvSpPr>
            <a:spLocks noGrp="1"/>
          </p:cNvSpPr>
          <p:nvPr>
            <p:ph idx="1"/>
          </p:nvPr>
        </p:nvSpPr>
        <p:spPr/>
        <p:txBody>
          <a:bodyPr>
            <a:normAutofit fontScale="85000" lnSpcReduction="10000"/>
          </a:bodyPr>
          <a:lstStyle/>
          <a:p>
            <a:r>
              <a:rPr lang="en-US" altLang="ko-KR" dirty="0" smtClean="0"/>
              <a:t>As with all industrial sectors, shipping is not immune to economic downturns (their beta is close to one according to CAPM)</a:t>
            </a:r>
          </a:p>
          <a:p>
            <a:r>
              <a:rPr lang="en-US" altLang="ko-KR" dirty="0" smtClean="0"/>
              <a:t>2009 witnessed the worst global recession in over seven decades and the sharpest decline in the volume of global merchandise trade</a:t>
            </a:r>
          </a:p>
          <a:p>
            <a:r>
              <a:rPr lang="en-US" altLang="ko-KR" dirty="0" smtClean="0"/>
              <a:t>In 2009, volume contracted by 4.5% and total goods loaded went down to 7.8 billion tons</a:t>
            </a:r>
          </a:p>
          <a:p>
            <a:r>
              <a:rPr lang="en-US" altLang="ko-KR" dirty="0" smtClean="0"/>
              <a:t>In 2010, bounced back and grew by 7%, taking the total goods loaded to 8.4 billion tons</a:t>
            </a:r>
            <a:endParaRPr lang="ko-KR"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tretch>
            <a:fillRect/>
          </a:stretch>
        </p:blipFill>
        <p:spPr bwMode="auto">
          <a:xfrm>
            <a:off x="304800" y="1143000"/>
            <a:ext cx="8610600" cy="5382985"/>
          </a:xfrm>
          <a:prstGeom prst="rect">
            <a:avLst/>
          </a:prstGeom>
          <a:noFill/>
          <a:ln w="9525">
            <a:noFill/>
            <a:miter lim="800000"/>
            <a:headEnd/>
            <a:tailEnd/>
          </a:ln>
        </p:spPr>
      </p:pic>
      <p:sp>
        <p:nvSpPr>
          <p:cNvPr id="3" name="TextBox 2"/>
          <p:cNvSpPr txBox="1"/>
          <p:nvPr/>
        </p:nvSpPr>
        <p:spPr>
          <a:xfrm>
            <a:off x="1752600" y="304800"/>
            <a:ext cx="6865408" cy="707886"/>
          </a:xfrm>
          <a:prstGeom prst="rect">
            <a:avLst/>
          </a:prstGeom>
          <a:noFill/>
        </p:spPr>
        <p:txBody>
          <a:bodyPr wrap="square" rtlCol="0">
            <a:spAutoFit/>
          </a:bodyPr>
          <a:lstStyle/>
          <a:p>
            <a:r>
              <a:rPr lang="en-US" sz="4000" dirty="0" smtClean="0">
                <a:solidFill>
                  <a:srgbClr val="FF5C9C"/>
                </a:solidFill>
                <a:effectLst>
                  <a:outerShdw blurRad="38100" dist="38100" dir="2700000" algn="tl">
                    <a:srgbClr val="000000">
                      <a:alpha val="43137"/>
                    </a:srgbClr>
                  </a:outerShdw>
                </a:effectLst>
                <a:latin typeface="+mj-lt"/>
              </a:rPr>
              <a:t>Category Segmentation</a:t>
            </a:r>
            <a:endParaRPr lang="en-US" sz="4000" dirty="0">
              <a:solidFill>
                <a:srgbClr val="FF5C9C"/>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399032"/>
          </a:xfrm>
        </p:spPr>
        <p:txBody>
          <a:bodyPr/>
          <a:lstStyle/>
          <a:p>
            <a:pPr algn="ctr"/>
            <a:r>
              <a:rPr lang="en-US" altLang="ko-KR" dirty="0" smtClean="0"/>
              <a:t>Industry Info.</a:t>
            </a:r>
            <a:endParaRPr lang="ko-KR" altLang="en-US" dirty="0"/>
          </a:p>
        </p:txBody>
      </p:sp>
      <p:pic>
        <p:nvPicPr>
          <p:cNvPr id="4" name="Content Placeholder 3" descr="industry.jpg"/>
          <p:cNvPicPr>
            <a:picLocks noGrp="1" noChangeAspect="1"/>
          </p:cNvPicPr>
          <p:nvPr>
            <p:ph idx="1"/>
          </p:nvPr>
        </p:nvPicPr>
        <p:blipFill>
          <a:blip r:embed="rId2" cstate="print">
            <a:lum bright="-10000" contrast="40000"/>
          </a:blip>
          <a:stretch>
            <a:fillRect/>
          </a:stretch>
        </p:blipFill>
        <p:spPr>
          <a:xfrm>
            <a:off x="304800" y="1700808"/>
            <a:ext cx="8229600" cy="4464496"/>
          </a:xfrm>
        </p:spPr>
      </p:pic>
      <p:sp>
        <p:nvSpPr>
          <p:cNvPr id="5" name="Curved Left Arrow 4"/>
          <p:cNvSpPr/>
          <p:nvPr/>
        </p:nvSpPr>
        <p:spPr>
          <a:xfrm>
            <a:off x="7924800" y="5157192"/>
            <a:ext cx="432048" cy="432048"/>
          </a:xfrm>
          <a:prstGeom prst="curved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 name="Curved Left Arrow 5"/>
          <p:cNvSpPr/>
          <p:nvPr/>
        </p:nvSpPr>
        <p:spPr>
          <a:xfrm>
            <a:off x="7949952" y="5661248"/>
            <a:ext cx="432048" cy="432048"/>
          </a:xfrm>
          <a:prstGeom prst="curved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8" name="TextBox 7"/>
          <p:cNvSpPr txBox="1"/>
          <p:nvPr/>
        </p:nvSpPr>
        <p:spPr>
          <a:xfrm>
            <a:off x="8324800" y="5157192"/>
            <a:ext cx="971600" cy="369332"/>
          </a:xfrm>
          <a:prstGeom prst="rect">
            <a:avLst/>
          </a:prstGeom>
          <a:noFill/>
        </p:spPr>
        <p:txBody>
          <a:bodyPr wrap="square" rtlCol="0">
            <a:spAutoFit/>
          </a:bodyPr>
          <a:lstStyle/>
          <a:p>
            <a:r>
              <a:rPr lang="en-US" altLang="ko-KR" b="1" dirty="0" smtClean="0">
                <a:solidFill>
                  <a:srgbClr val="FF0000"/>
                </a:solidFill>
              </a:rPr>
              <a:t>-4.5%</a:t>
            </a:r>
            <a:endParaRPr lang="ko-KR" altLang="en-US" b="1" dirty="0">
              <a:solidFill>
                <a:srgbClr val="FF0000"/>
              </a:solidFill>
            </a:endParaRPr>
          </a:p>
        </p:txBody>
      </p:sp>
      <p:sp>
        <p:nvSpPr>
          <p:cNvPr id="9" name="TextBox 8"/>
          <p:cNvSpPr txBox="1"/>
          <p:nvPr/>
        </p:nvSpPr>
        <p:spPr>
          <a:xfrm>
            <a:off x="8382000" y="5651956"/>
            <a:ext cx="792088" cy="369332"/>
          </a:xfrm>
          <a:prstGeom prst="rect">
            <a:avLst/>
          </a:prstGeom>
          <a:noFill/>
        </p:spPr>
        <p:txBody>
          <a:bodyPr wrap="square" rtlCol="0">
            <a:spAutoFit/>
          </a:bodyPr>
          <a:lstStyle/>
          <a:p>
            <a:r>
              <a:rPr lang="en-US" altLang="ko-KR" b="1" dirty="0" smtClean="0">
                <a:solidFill>
                  <a:srgbClr val="00B050"/>
                </a:solidFill>
              </a:rPr>
              <a:t>+7%</a:t>
            </a:r>
            <a:endParaRPr lang="ko-KR" altLang="en-US" b="1" dirty="0">
              <a:solidFill>
                <a:srgbClr val="00B050"/>
              </a:solidFill>
            </a:endParaRPr>
          </a:p>
        </p:txBody>
      </p:sp>
      <p:cxnSp>
        <p:nvCxnSpPr>
          <p:cNvPr id="11" name="Straight Arrow Connector 10"/>
          <p:cNvCxnSpPr/>
          <p:nvPr/>
        </p:nvCxnSpPr>
        <p:spPr>
          <a:xfrm flipH="1" flipV="1">
            <a:off x="1371600" y="5105400"/>
            <a:ext cx="1080120" cy="10081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14600" y="6107668"/>
            <a:ext cx="2362200" cy="369332"/>
          </a:xfrm>
          <a:prstGeom prst="rect">
            <a:avLst/>
          </a:prstGeom>
          <a:noFill/>
        </p:spPr>
        <p:txBody>
          <a:bodyPr wrap="square" rtlCol="0">
            <a:spAutoFit/>
          </a:bodyPr>
          <a:lstStyle/>
          <a:p>
            <a:r>
              <a:rPr lang="en-US" altLang="ko-KR" dirty="0" smtClean="0">
                <a:solidFill>
                  <a:srgbClr val="FF0000"/>
                </a:solidFill>
              </a:rPr>
              <a:t>Financial Crisis</a:t>
            </a:r>
            <a:endParaRPr lang="ko-KR" altLang="en-US" dirty="0">
              <a:solidFill>
                <a:srgbClr val="FF0000"/>
              </a:solidFill>
            </a:endParaRPr>
          </a:p>
        </p:txBody>
      </p:sp>
      <p:cxnSp>
        <p:nvCxnSpPr>
          <p:cNvPr id="14" name="Straight Arrow Connector 13"/>
          <p:cNvCxnSpPr/>
          <p:nvPr/>
        </p:nvCxnSpPr>
        <p:spPr>
          <a:xfrm flipH="1" flipV="1">
            <a:off x="1434480" y="5562600"/>
            <a:ext cx="1080120" cy="10081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514600" y="6477000"/>
            <a:ext cx="2693640" cy="369332"/>
          </a:xfrm>
          <a:prstGeom prst="rect">
            <a:avLst/>
          </a:prstGeom>
          <a:noFill/>
        </p:spPr>
        <p:txBody>
          <a:bodyPr wrap="square" rtlCol="0">
            <a:spAutoFit/>
          </a:bodyPr>
          <a:lstStyle/>
          <a:p>
            <a:r>
              <a:rPr lang="en-US" altLang="ko-KR" dirty="0" smtClean="0">
                <a:solidFill>
                  <a:srgbClr val="FF0000"/>
                </a:solidFill>
              </a:rPr>
              <a:t>Global Recession</a:t>
            </a:r>
            <a:endParaRPr lang="ko-KR" altLang="en-US" dirty="0">
              <a:solidFill>
                <a:srgbClr val="FF0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ko-KR" dirty="0" smtClean="0">
                <a:latin typeface="Arial" pitchFamily="34" charset="0"/>
                <a:cs typeface="Arial" pitchFamily="34" charset="0"/>
              </a:rPr>
              <a:t>Baltic Exchange Dry Index</a:t>
            </a:r>
            <a:endParaRPr lang="ko-KR" altLang="en-US" dirty="0">
              <a:latin typeface="Arial" pitchFamily="34" charset="0"/>
              <a:cs typeface="Arial" pitchFamily="34" charset="0"/>
            </a:endParaRPr>
          </a:p>
        </p:txBody>
      </p:sp>
      <p:pic>
        <p:nvPicPr>
          <p:cNvPr id="4" name="Content Placeholder 3" descr="baltic.jpg"/>
          <p:cNvPicPr>
            <a:picLocks noGrp="1" noChangeAspect="1"/>
          </p:cNvPicPr>
          <p:nvPr>
            <p:ph idx="1"/>
          </p:nvPr>
        </p:nvPicPr>
        <p:blipFill>
          <a:blip r:embed="rId3" cstate="print"/>
          <a:stretch>
            <a:fillRect/>
          </a:stretch>
        </p:blipFill>
        <p:spPr>
          <a:xfrm>
            <a:off x="0" y="1600994"/>
            <a:ext cx="9144000" cy="5257006"/>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8768"/>
            <a:ext cx="8229600" cy="1399032"/>
          </a:xfrm>
        </p:spPr>
        <p:txBody>
          <a:bodyPr/>
          <a:lstStyle/>
          <a:p>
            <a:pPr algn="ctr"/>
            <a:r>
              <a:rPr lang="en-US" altLang="ko-KR" dirty="0" smtClean="0"/>
              <a:t>Shipbuilding orders</a:t>
            </a:r>
            <a:endParaRPr lang="ko-KR" altLang="en-US" dirty="0"/>
          </a:p>
        </p:txBody>
      </p:sp>
      <p:pic>
        <p:nvPicPr>
          <p:cNvPr id="4" name="Content Placeholder 3" descr="new order.jpg"/>
          <p:cNvPicPr>
            <a:picLocks noGrp="1" noChangeAspect="1"/>
          </p:cNvPicPr>
          <p:nvPr>
            <p:ph idx="1"/>
          </p:nvPr>
        </p:nvPicPr>
        <p:blipFill>
          <a:blip r:embed="rId2" cstate="print">
            <a:lum bright="-10000" contrast="40000"/>
          </a:blip>
          <a:stretch>
            <a:fillRect/>
          </a:stretch>
        </p:blipFill>
        <p:spPr>
          <a:xfrm>
            <a:off x="251520" y="1495325"/>
            <a:ext cx="8640959" cy="4525963"/>
          </a:xfrm>
        </p:spPr>
      </p:pic>
      <p:cxnSp>
        <p:nvCxnSpPr>
          <p:cNvPr id="6" name="Straight Connector 5"/>
          <p:cNvCxnSpPr/>
          <p:nvPr/>
        </p:nvCxnSpPr>
        <p:spPr>
          <a:xfrm>
            <a:off x="5868144" y="1916832"/>
            <a:ext cx="0" cy="33843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Shipbuilding orders</a:t>
            </a:r>
            <a:endParaRPr lang="ko-KR" altLang="en-US" dirty="0"/>
          </a:p>
        </p:txBody>
      </p:sp>
      <p:sp>
        <p:nvSpPr>
          <p:cNvPr id="3" name="Content Placeholder 2"/>
          <p:cNvSpPr>
            <a:spLocks noGrp="1"/>
          </p:cNvSpPr>
          <p:nvPr>
            <p:ph idx="1"/>
          </p:nvPr>
        </p:nvSpPr>
        <p:spPr/>
        <p:txBody>
          <a:bodyPr/>
          <a:lstStyle/>
          <a:p>
            <a:r>
              <a:rPr lang="en-US" altLang="ko-KR" dirty="0" smtClean="0"/>
              <a:t>Due to orders placed prior to the 2008 crisis, new building deliveries reached a new record in the history of shipbuilding</a:t>
            </a:r>
          </a:p>
          <a:p>
            <a:r>
              <a:rPr lang="en-US" altLang="ko-KR" dirty="0" smtClean="0"/>
              <a:t>Of gross tonnage, 45.2% were of dry bulk carriers</a:t>
            </a:r>
          </a:p>
          <a:p>
            <a:r>
              <a:rPr lang="en-US" altLang="ko-KR" dirty="0" smtClean="0"/>
              <a:t>27.7% were of tankers</a:t>
            </a:r>
          </a:p>
          <a:p>
            <a:r>
              <a:rPr lang="en-US" altLang="ko-KR" dirty="0" smtClean="0"/>
              <a:t>15.2 were of new containerships</a:t>
            </a:r>
            <a:endParaRPr lang="ko-KR" alt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399032"/>
          </a:xfrm>
        </p:spPr>
        <p:txBody>
          <a:bodyPr/>
          <a:lstStyle/>
          <a:p>
            <a:pPr algn="ctr"/>
            <a:r>
              <a:rPr lang="en-US" altLang="ko-KR" dirty="0" smtClean="0"/>
              <a:t>Prices of new-buildings</a:t>
            </a:r>
            <a:endParaRPr lang="ko-KR" altLang="en-US" dirty="0"/>
          </a:p>
        </p:txBody>
      </p:sp>
      <p:pic>
        <p:nvPicPr>
          <p:cNvPr id="6" name="Content Placeholder 5" descr="newbuilding.jpg"/>
          <p:cNvPicPr>
            <a:picLocks noGrp="1" noChangeAspect="1"/>
          </p:cNvPicPr>
          <p:nvPr>
            <p:ph idx="1"/>
          </p:nvPr>
        </p:nvPicPr>
        <p:blipFill>
          <a:blip r:embed="rId2" cstate="print">
            <a:lum bright="-10000" contrast="40000"/>
          </a:blip>
          <a:stretch>
            <a:fillRect/>
          </a:stretch>
        </p:blipFill>
        <p:spPr>
          <a:xfrm>
            <a:off x="395536" y="1600200"/>
            <a:ext cx="8352928" cy="4853136"/>
          </a:xfr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399032"/>
          </a:xfrm>
        </p:spPr>
        <p:txBody>
          <a:bodyPr/>
          <a:lstStyle/>
          <a:p>
            <a:pPr algn="ctr"/>
            <a:r>
              <a:rPr lang="en-US" altLang="ko-KR" dirty="0" smtClean="0"/>
              <a:t>Overview of Ship Types</a:t>
            </a:r>
            <a:endParaRPr lang="ko-KR" altLang="en-US" dirty="0"/>
          </a:p>
        </p:txBody>
      </p:sp>
      <p:pic>
        <p:nvPicPr>
          <p:cNvPr id="4" name="Content Placeholder 3" descr="type1.jpg"/>
          <p:cNvPicPr>
            <a:picLocks noGrp="1" noChangeAspect="1"/>
          </p:cNvPicPr>
          <p:nvPr>
            <p:ph idx="1"/>
          </p:nvPr>
        </p:nvPicPr>
        <p:blipFill>
          <a:blip r:embed="rId2" cstate="print"/>
          <a:stretch>
            <a:fillRect/>
          </a:stretch>
        </p:blipFill>
        <p:spPr>
          <a:xfrm>
            <a:off x="228600" y="2130862"/>
            <a:ext cx="8686800" cy="2441138"/>
          </a:xfrm>
        </p:spPr>
      </p:pic>
      <p:pic>
        <p:nvPicPr>
          <p:cNvPr id="5" name="Picture 4" descr="type2.jpg"/>
          <p:cNvPicPr>
            <a:picLocks noChangeAspect="1"/>
          </p:cNvPicPr>
          <p:nvPr/>
        </p:nvPicPr>
        <p:blipFill>
          <a:blip r:embed="rId3" cstate="print"/>
          <a:stretch>
            <a:fillRect/>
          </a:stretch>
        </p:blipFill>
        <p:spPr>
          <a:xfrm>
            <a:off x="228600" y="5134694"/>
            <a:ext cx="8686800" cy="1390650"/>
          </a:xfrm>
          <a:prstGeom prst="rect">
            <a:avLst/>
          </a:prstGeom>
        </p:spPr>
      </p:pic>
      <p:sp>
        <p:nvSpPr>
          <p:cNvPr id="6" name="TextBox 5"/>
          <p:cNvSpPr txBox="1"/>
          <p:nvPr/>
        </p:nvSpPr>
        <p:spPr>
          <a:xfrm>
            <a:off x="107504" y="1763524"/>
            <a:ext cx="2160240" cy="369332"/>
          </a:xfrm>
          <a:prstGeom prst="rect">
            <a:avLst/>
          </a:prstGeom>
          <a:noFill/>
        </p:spPr>
        <p:txBody>
          <a:bodyPr wrap="square" rtlCol="0">
            <a:spAutoFit/>
          </a:bodyPr>
          <a:lstStyle/>
          <a:p>
            <a:r>
              <a:rPr lang="en-US" altLang="ko-KR" b="1" u="sng" dirty="0" smtClean="0"/>
              <a:t>Tankers:</a:t>
            </a:r>
            <a:endParaRPr lang="ko-KR" altLang="en-US" b="1" u="sng" dirty="0"/>
          </a:p>
        </p:txBody>
      </p:sp>
      <p:sp>
        <p:nvSpPr>
          <p:cNvPr id="7" name="TextBox 6"/>
          <p:cNvSpPr txBox="1"/>
          <p:nvPr/>
        </p:nvSpPr>
        <p:spPr>
          <a:xfrm>
            <a:off x="35496" y="4725144"/>
            <a:ext cx="2088232" cy="369332"/>
          </a:xfrm>
          <a:prstGeom prst="rect">
            <a:avLst/>
          </a:prstGeom>
          <a:noFill/>
        </p:spPr>
        <p:txBody>
          <a:bodyPr wrap="square" rtlCol="0">
            <a:spAutoFit/>
          </a:bodyPr>
          <a:lstStyle/>
          <a:p>
            <a:r>
              <a:rPr lang="en-US" altLang="ko-KR" b="1" u="sng" dirty="0" smtClean="0"/>
              <a:t>Dry bulk carriers:</a:t>
            </a:r>
            <a:endParaRPr lang="ko-KR" altLang="en-US" b="1" u="sng"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399032"/>
          </a:xfrm>
        </p:spPr>
        <p:txBody>
          <a:bodyPr/>
          <a:lstStyle/>
          <a:p>
            <a:pPr algn="ctr"/>
            <a:r>
              <a:rPr lang="en-US" altLang="ko-KR" dirty="0" smtClean="0"/>
              <a:t>Industry Jargons</a:t>
            </a:r>
            <a:endParaRPr lang="ko-KR" altLang="en-US" dirty="0"/>
          </a:p>
        </p:txBody>
      </p:sp>
      <p:sp>
        <p:nvSpPr>
          <p:cNvPr id="3" name="Content Placeholder 2"/>
          <p:cNvSpPr>
            <a:spLocks noGrp="1"/>
          </p:cNvSpPr>
          <p:nvPr>
            <p:ph idx="1"/>
          </p:nvPr>
        </p:nvSpPr>
        <p:spPr/>
        <p:txBody>
          <a:bodyPr>
            <a:noAutofit/>
          </a:bodyPr>
          <a:lstStyle/>
          <a:p>
            <a:r>
              <a:rPr lang="en-US" altLang="ko-KR" sz="2000" b="1" dirty="0" smtClean="0"/>
              <a:t>Available days </a:t>
            </a:r>
            <a:r>
              <a:rPr lang="en-US" altLang="ko-KR" sz="2000" dirty="0" smtClean="0"/>
              <a:t>= (total number of days a vessel is controlled by a company) – (aggregate number of days that the vessel is off-hire)</a:t>
            </a:r>
          </a:p>
          <a:p>
            <a:pPr lvl="1">
              <a:buFont typeface="Wingdings" pitchFamily="2" charset="2"/>
              <a:buChar char="Ø"/>
            </a:pPr>
            <a:r>
              <a:rPr lang="en-US" altLang="ko-KR" sz="1800" dirty="0" smtClean="0"/>
              <a:t>Used to measure the number of days in a period during which vessels should be capable of generating revenues</a:t>
            </a:r>
          </a:p>
          <a:p>
            <a:r>
              <a:rPr lang="en-US" altLang="ko-KR" sz="2000" b="1" dirty="0" smtClean="0"/>
              <a:t>Operating days </a:t>
            </a:r>
            <a:r>
              <a:rPr lang="en-US" altLang="ko-KR" sz="2000" dirty="0" smtClean="0"/>
              <a:t>= (available days) – (off-hire days)</a:t>
            </a:r>
          </a:p>
          <a:p>
            <a:pPr lvl="1">
              <a:buFont typeface="Wingdings" pitchFamily="2" charset="2"/>
              <a:buChar char="Ø"/>
            </a:pPr>
            <a:r>
              <a:rPr lang="en-US" altLang="ko-KR" sz="1800" dirty="0" smtClean="0"/>
              <a:t>Used to measure the aggregate number of days in a period during which vessels actually generate revenues</a:t>
            </a:r>
          </a:p>
          <a:p>
            <a:r>
              <a:rPr lang="en-US" altLang="ko-KR" sz="2000" b="1" dirty="0" smtClean="0"/>
              <a:t>Fleet utilization </a:t>
            </a:r>
            <a:r>
              <a:rPr lang="en-US" altLang="ko-KR" sz="2000" dirty="0" smtClean="0"/>
              <a:t>= operating days/available days</a:t>
            </a:r>
          </a:p>
          <a:p>
            <a:r>
              <a:rPr lang="en-US" altLang="ko-KR" sz="2000" b="1" dirty="0" smtClean="0"/>
              <a:t>TCE</a:t>
            </a:r>
            <a:r>
              <a:rPr lang="en-US" altLang="ko-KR" sz="2000" dirty="0" smtClean="0"/>
              <a:t> = [voyage and time charter revenues + gain(loss) on FFA – voyage expense] / available days</a:t>
            </a:r>
          </a:p>
          <a:p>
            <a:pPr lvl="1">
              <a:buFont typeface="Wingdings" pitchFamily="2" charset="2"/>
              <a:buChar char="Ø"/>
            </a:pPr>
            <a:r>
              <a:rPr lang="en-US" altLang="ko-KR" sz="1800" dirty="0" smtClean="0"/>
              <a:t>A shipping industry standard performance measure used to compare daily earnings generated by vessels on time charters with daily earnings generated by vessels on voyage charters</a:t>
            </a:r>
          </a:p>
          <a:p>
            <a:r>
              <a:rPr lang="en-US" altLang="ko-KR" sz="2000" b="1" dirty="0" smtClean="0"/>
              <a:t>Equivalent vessels </a:t>
            </a:r>
            <a:r>
              <a:rPr lang="en-US" altLang="ko-KR" sz="2000" dirty="0" smtClean="0"/>
              <a:t>= available days/number of calendar days</a:t>
            </a:r>
            <a:endParaRPr lang="ko-KR" altLang="en-US" sz="20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768"/>
            <a:ext cx="8229600" cy="1399032"/>
          </a:xfrm>
        </p:spPr>
        <p:txBody>
          <a:bodyPr/>
          <a:lstStyle/>
          <a:p>
            <a:pPr algn="ctr"/>
            <a:r>
              <a:rPr lang="en-US" altLang="ko-KR" dirty="0" smtClean="0"/>
              <a:t>Industry Outlook</a:t>
            </a:r>
            <a:endParaRPr lang="ko-KR" altLang="en-US" dirty="0"/>
          </a:p>
        </p:txBody>
      </p:sp>
      <p:pic>
        <p:nvPicPr>
          <p:cNvPr id="4" name="Content Placeholder 3" descr="indu.jpg"/>
          <p:cNvPicPr>
            <a:picLocks noGrp="1" noChangeAspect="1"/>
          </p:cNvPicPr>
          <p:nvPr>
            <p:ph idx="1"/>
          </p:nvPr>
        </p:nvPicPr>
        <p:blipFill>
          <a:blip r:embed="rId2" cstate="print"/>
          <a:stretch>
            <a:fillRect/>
          </a:stretch>
        </p:blipFill>
        <p:spPr>
          <a:xfrm>
            <a:off x="457200" y="2708920"/>
            <a:ext cx="8229600" cy="3932553"/>
          </a:xfrm>
        </p:spPr>
      </p:pic>
      <p:cxnSp>
        <p:nvCxnSpPr>
          <p:cNvPr id="7" name="Straight Connector 6"/>
          <p:cNvCxnSpPr/>
          <p:nvPr/>
        </p:nvCxnSpPr>
        <p:spPr>
          <a:xfrm>
            <a:off x="1187624" y="3501008"/>
            <a:ext cx="21602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39952" y="4581128"/>
            <a:ext cx="18722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7624" y="5733256"/>
            <a:ext cx="15121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Oval Callout 8"/>
          <p:cNvSpPr/>
          <p:nvPr/>
        </p:nvSpPr>
        <p:spPr>
          <a:xfrm>
            <a:off x="1911896" y="1240904"/>
            <a:ext cx="3117304" cy="1197496"/>
          </a:xfrm>
          <a:prstGeom prst="wedgeEllipseCallout">
            <a:avLst>
              <a:gd name="adj1" fmla="val -25797"/>
              <a:gd name="adj2" fmla="val 72838"/>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solidFill>
                  <a:schemeClr val="tx1"/>
                </a:solidFill>
              </a:rPr>
              <a:t>A managing director of </a:t>
            </a:r>
            <a:r>
              <a:rPr lang="en-US" altLang="ko-KR" sz="1400" dirty="0" err="1" smtClean="0">
                <a:solidFill>
                  <a:schemeClr val="tx1"/>
                </a:solidFill>
              </a:rPr>
              <a:t>Clarksons</a:t>
            </a:r>
            <a:r>
              <a:rPr lang="en-US" altLang="ko-KR" sz="1400" dirty="0" smtClean="0">
                <a:solidFill>
                  <a:schemeClr val="tx1"/>
                </a:solidFill>
              </a:rPr>
              <a:t>, a UK based- shipping company</a:t>
            </a:r>
            <a:endParaRPr lang="ko-KR" altLang="en-US" sz="1400" dirty="0">
              <a:solidFill>
                <a:schemeClr val="tx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399032"/>
          </a:xfrm>
        </p:spPr>
        <p:txBody>
          <a:bodyPr/>
          <a:lstStyle/>
          <a:p>
            <a:pPr algn="ctr"/>
            <a:r>
              <a:rPr lang="en-US" altLang="ko-KR" dirty="0" smtClean="0"/>
              <a:t>Operating costs</a:t>
            </a:r>
            <a:endParaRPr lang="ko-KR" altLang="en-US" dirty="0"/>
          </a:p>
        </p:txBody>
      </p:sp>
      <p:pic>
        <p:nvPicPr>
          <p:cNvPr id="4" name="Content Placeholder 3" descr="operating cost.jpg"/>
          <p:cNvPicPr>
            <a:picLocks noGrp="1" noChangeAspect="1"/>
          </p:cNvPicPr>
          <p:nvPr>
            <p:ph idx="1"/>
          </p:nvPr>
        </p:nvPicPr>
        <p:blipFill>
          <a:blip r:embed="rId2" cstate="print"/>
          <a:stretch>
            <a:fillRect/>
          </a:stretch>
        </p:blipFill>
        <p:spPr>
          <a:xfrm>
            <a:off x="323528" y="1700808"/>
            <a:ext cx="8515672" cy="4928592"/>
          </a:xfr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768"/>
            <a:ext cx="8229600" cy="1399032"/>
          </a:xfrm>
        </p:spPr>
        <p:txBody>
          <a:bodyPr/>
          <a:lstStyle/>
          <a:p>
            <a:pPr algn="ctr"/>
            <a:r>
              <a:rPr lang="en-US" altLang="ko-KR" dirty="0" smtClean="0"/>
              <a:t>Increasing Fuel cost</a:t>
            </a:r>
            <a:endParaRPr lang="ko-KR" altLang="en-US" dirty="0"/>
          </a:p>
        </p:txBody>
      </p:sp>
      <p:pic>
        <p:nvPicPr>
          <p:cNvPr id="4" name="Content Placeholder 3" descr="Historical-Energy-Prices_021.gif"/>
          <p:cNvPicPr>
            <a:picLocks noGrp="1" noChangeAspect="1"/>
          </p:cNvPicPr>
          <p:nvPr>
            <p:ph idx="1"/>
          </p:nvPr>
        </p:nvPicPr>
        <p:blipFill>
          <a:blip r:embed="rId2" cstate="print"/>
          <a:stretch>
            <a:fillRect/>
          </a:stretch>
        </p:blipFill>
        <p:spPr>
          <a:xfrm>
            <a:off x="1676400" y="4210050"/>
            <a:ext cx="5715000" cy="2647950"/>
          </a:xfrm>
          <a:solidFill>
            <a:schemeClr val="tx1"/>
          </a:solidFill>
        </p:spPr>
      </p:pic>
      <p:pic>
        <p:nvPicPr>
          <p:cNvPr id="5" name="Picture 4" descr="crude-oil-index.png"/>
          <p:cNvPicPr>
            <a:picLocks noChangeAspect="1"/>
          </p:cNvPicPr>
          <p:nvPr/>
        </p:nvPicPr>
        <p:blipFill>
          <a:blip r:embed="rId3" cstate="print"/>
          <a:stretch>
            <a:fillRect/>
          </a:stretch>
        </p:blipFill>
        <p:spPr>
          <a:xfrm>
            <a:off x="1691680" y="1124744"/>
            <a:ext cx="5715000" cy="3028950"/>
          </a:xfrm>
          <a:prstGeom prst="rect">
            <a:avLst/>
          </a:prstGeom>
          <a:solidFill>
            <a:schemeClr val="tx1"/>
          </a:solid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68362"/>
          </a:xfrm>
        </p:spPr>
        <p:txBody>
          <a:bodyPr/>
          <a:lstStyle/>
          <a:p>
            <a:pPr algn="ctr"/>
            <a:r>
              <a:rPr lang="en-US" dirty="0" smtClean="0"/>
              <a:t>Geographic </a:t>
            </a:r>
            <a:r>
              <a:rPr lang="en-US" dirty="0" smtClean="0">
                <a:solidFill>
                  <a:srgbClr val="FF5C9C"/>
                </a:solidFill>
              </a:rPr>
              <a:t>Breakdown</a:t>
            </a:r>
            <a:endParaRPr lang="en-US" dirty="0">
              <a:solidFill>
                <a:srgbClr val="FF5C9C"/>
              </a:solidFill>
            </a:endParaRPr>
          </a:p>
        </p:txBody>
      </p:sp>
      <p:pic>
        <p:nvPicPr>
          <p:cNvPr id="5122" name="Picture 2"/>
          <p:cNvPicPr>
            <a:picLocks noGrp="1" noChangeAspect="1" noChangeArrowheads="1"/>
          </p:cNvPicPr>
          <p:nvPr>
            <p:ph idx="1"/>
          </p:nvPr>
        </p:nvPicPr>
        <p:blipFill>
          <a:blip r:embed="rId2" cstate="print"/>
          <a:stretch>
            <a:fillRect/>
          </a:stretch>
        </p:blipFill>
        <p:spPr bwMode="auto">
          <a:xfrm>
            <a:off x="762000" y="1304041"/>
            <a:ext cx="7696200" cy="53253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99032"/>
          </a:xfrm>
        </p:spPr>
        <p:txBody>
          <a:bodyPr/>
          <a:lstStyle/>
          <a:p>
            <a:pPr algn="ctr"/>
            <a:r>
              <a:rPr lang="en-US" altLang="ko-KR" dirty="0" smtClean="0"/>
              <a:t>Competitors similar in size</a:t>
            </a:r>
            <a:endParaRPr lang="ko-KR" altLang="en-US" dirty="0"/>
          </a:p>
        </p:txBody>
      </p:sp>
      <p:pic>
        <p:nvPicPr>
          <p:cNvPr id="4" name="Content Placeholder 3" descr="comp.jpg"/>
          <p:cNvPicPr>
            <a:picLocks noGrp="1" noChangeAspect="1"/>
          </p:cNvPicPr>
          <p:nvPr>
            <p:ph idx="1"/>
          </p:nvPr>
        </p:nvPicPr>
        <p:blipFill>
          <a:blip r:embed="rId2" cstate="print">
            <a:lum bright="-20000" contrast="40000"/>
          </a:blip>
          <a:stretch>
            <a:fillRect/>
          </a:stretch>
        </p:blipFill>
        <p:spPr>
          <a:xfrm>
            <a:off x="1981200" y="1371600"/>
            <a:ext cx="7162800" cy="5159375"/>
          </a:xfrm>
        </p:spPr>
      </p:pic>
      <p:sp>
        <p:nvSpPr>
          <p:cNvPr id="5" name="Rectangle 4"/>
          <p:cNvSpPr/>
          <p:nvPr/>
        </p:nvSpPr>
        <p:spPr>
          <a:xfrm>
            <a:off x="1979712" y="4725144"/>
            <a:ext cx="7056784" cy="648072"/>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sz="8800" dirty="0"/>
          </a:p>
        </p:txBody>
      </p:sp>
      <p:sp>
        <p:nvSpPr>
          <p:cNvPr id="6" name="TextBox 5"/>
          <p:cNvSpPr txBox="1"/>
          <p:nvPr/>
        </p:nvSpPr>
        <p:spPr>
          <a:xfrm>
            <a:off x="0" y="1375023"/>
            <a:ext cx="1907704" cy="5078313"/>
          </a:xfrm>
          <a:prstGeom prst="rect">
            <a:avLst/>
          </a:prstGeom>
          <a:noFill/>
        </p:spPr>
        <p:txBody>
          <a:bodyPr wrap="square" rtlCol="0">
            <a:spAutoFit/>
          </a:bodyPr>
          <a:lstStyle/>
          <a:p>
            <a:pPr algn="ctr"/>
            <a:r>
              <a:rPr lang="en-US" altLang="ko-KR" b="1" dirty="0" smtClean="0"/>
              <a:t>Rank</a:t>
            </a:r>
          </a:p>
          <a:p>
            <a:pPr algn="r"/>
            <a:endParaRPr lang="en-US" altLang="ko-KR" b="1" dirty="0" smtClean="0"/>
          </a:p>
          <a:p>
            <a:r>
              <a:rPr lang="en-US" altLang="ko-KR" b="1" dirty="0" smtClean="0"/>
              <a:t>6 (Greece)</a:t>
            </a:r>
          </a:p>
          <a:p>
            <a:r>
              <a:rPr lang="en-US" altLang="ko-KR" b="1" dirty="0" smtClean="0"/>
              <a:t>3 (Vancouver)</a:t>
            </a:r>
          </a:p>
          <a:p>
            <a:endParaRPr lang="en-US" altLang="ko-KR" b="1" dirty="0" smtClean="0"/>
          </a:p>
          <a:p>
            <a:r>
              <a:rPr lang="en-US" altLang="ko-KR" b="1" dirty="0" smtClean="0"/>
              <a:t>7 (Vancouver)</a:t>
            </a:r>
          </a:p>
          <a:p>
            <a:endParaRPr lang="en-US" altLang="ko-KR" b="1" dirty="0" smtClean="0"/>
          </a:p>
          <a:p>
            <a:endParaRPr lang="en-US" altLang="ko-KR" b="1" dirty="0" smtClean="0"/>
          </a:p>
          <a:p>
            <a:r>
              <a:rPr lang="en-US" altLang="ko-KR" b="1" dirty="0" smtClean="0"/>
              <a:t>4 (Bermuda)</a:t>
            </a:r>
          </a:p>
          <a:p>
            <a:endParaRPr lang="en-US" altLang="ko-KR" b="1" dirty="0" smtClean="0"/>
          </a:p>
          <a:p>
            <a:r>
              <a:rPr lang="en-US" altLang="ko-KR" b="1" dirty="0" smtClean="0"/>
              <a:t>1 (Vancouver)</a:t>
            </a:r>
          </a:p>
          <a:p>
            <a:endParaRPr lang="en-US" altLang="ko-KR" b="1" dirty="0" smtClean="0"/>
          </a:p>
          <a:p>
            <a:endParaRPr lang="en-US" altLang="ko-KR" b="1" dirty="0" smtClean="0"/>
          </a:p>
          <a:p>
            <a:r>
              <a:rPr lang="en-US" altLang="ko-KR" b="1" dirty="0" smtClean="0"/>
              <a:t>5 (Greece)</a:t>
            </a:r>
          </a:p>
          <a:p>
            <a:endParaRPr lang="en-US" altLang="ko-KR" b="1" dirty="0" smtClean="0"/>
          </a:p>
          <a:p>
            <a:r>
              <a:rPr lang="en-US" altLang="ko-KR" b="1" dirty="0" smtClean="0"/>
              <a:t>8 (Greece)</a:t>
            </a:r>
          </a:p>
          <a:p>
            <a:endParaRPr lang="en-US" altLang="ko-KR" b="1" dirty="0" smtClean="0"/>
          </a:p>
          <a:p>
            <a:r>
              <a:rPr lang="en-US" altLang="ko-KR" b="1" dirty="0" smtClean="0"/>
              <a:t>2 (Vancouver)</a:t>
            </a:r>
            <a:endParaRPr lang="ko-KR" altLang="en-US" b="1"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399032"/>
          </a:xfrm>
        </p:spPr>
        <p:txBody>
          <a:bodyPr>
            <a:normAutofit/>
          </a:bodyPr>
          <a:lstStyle/>
          <a:p>
            <a:pPr algn="ctr"/>
            <a:r>
              <a:rPr lang="en-US" altLang="ko-KR" dirty="0" smtClean="0"/>
              <a:t>Historical Prices: NYSE</a:t>
            </a:r>
            <a:endParaRPr lang="ko-KR" altLang="en-US" dirty="0"/>
          </a:p>
        </p:txBody>
      </p:sp>
      <p:pic>
        <p:nvPicPr>
          <p:cNvPr id="4" name="Content Placeholder 3" descr="stock.jpg"/>
          <p:cNvPicPr>
            <a:picLocks noGrp="1" noChangeAspect="1"/>
          </p:cNvPicPr>
          <p:nvPr>
            <p:ph idx="1"/>
          </p:nvPr>
        </p:nvPicPr>
        <p:blipFill>
          <a:blip r:embed="rId2" cstate="print"/>
          <a:stretch>
            <a:fillRect/>
          </a:stretch>
        </p:blipFill>
        <p:spPr>
          <a:xfrm>
            <a:off x="293710" y="1628801"/>
            <a:ext cx="8545490" cy="4924399"/>
          </a:xfr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399032"/>
          </a:xfrm>
        </p:spPr>
        <p:txBody>
          <a:bodyPr>
            <a:normAutofit/>
          </a:bodyPr>
          <a:lstStyle/>
          <a:p>
            <a:pPr algn="ctr"/>
            <a:r>
              <a:rPr lang="en-US" altLang="ko-KR" dirty="0" smtClean="0"/>
              <a:t>Corporate Profile</a:t>
            </a:r>
            <a:endParaRPr lang="ko-KR" altLang="en-US" dirty="0"/>
          </a:p>
        </p:txBody>
      </p:sp>
      <p:sp>
        <p:nvSpPr>
          <p:cNvPr id="3" name="Content Placeholder 2"/>
          <p:cNvSpPr>
            <a:spLocks noGrp="1"/>
          </p:cNvSpPr>
          <p:nvPr>
            <p:ph idx="1"/>
          </p:nvPr>
        </p:nvSpPr>
        <p:spPr/>
        <p:txBody>
          <a:bodyPr>
            <a:normAutofit fontScale="85000" lnSpcReduction="10000"/>
          </a:bodyPr>
          <a:lstStyle/>
          <a:p>
            <a:r>
              <a:rPr lang="en-US" altLang="ko-KR" dirty="0" smtClean="0"/>
              <a:t>Based in Piraeus, Greece</a:t>
            </a:r>
          </a:p>
          <a:p>
            <a:r>
              <a:rPr lang="en-US" altLang="ko-KR" dirty="0" smtClean="0"/>
              <a:t>Vertically integrated seaborne shipping and logistics company</a:t>
            </a:r>
          </a:p>
          <a:p>
            <a:r>
              <a:rPr lang="en-US" altLang="ko-KR" dirty="0" smtClean="0"/>
              <a:t>Operations in 3 segments:</a:t>
            </a:r>
          </a:p>
          <a:p>
            <a:pPr lvl="1"/>
            <a:r>
              <a:rPr lang="en-US" altLang="ko-KR" sz="2000" dirty="0" err="1" smtClean="0"/>
              <a:t>Drybulk</a:t>
            </a:r>
            <a:r>
              <a:rPr lang="en-US" altLang="ko-KR" sz="2000" dirty="0" smtClean="0"/>
              <a:t> vessel operations (handling of bulk cargoes)</a:t>
            </a:r>
          </a:p>
          <a:p>
            <a:pPr lvl="1"/>
            <a:r>
              <a:rPr lang="en-US" altLang="ko-KR" sz="2000" dirty="0" smtClean="0"/>
              <a:t>Logistics business (operating ports and transfer station terminals, handling of barges, push boats as well as upriver transport facilities)</a:t>
            </a:r>
          </a:p>
          <a:p>
            <a:pPr lvl="1"/>
            <a:r>
              <a:rPr lang="en-US" altLang="ko-KR" sz="2000" dirty="0" smtClean="0"/>
              <a:t>Tanker vessel operations (transportation and handling of liquid cargoes)</a:t>
            </a:r>
          </a:p>
          <a:p>
            <a:r>
              <a:rPr lang="en-US" altLang="ko-KR" dirty="0" err="1" smtClean="0"/>
              <a:t>Navios</a:t>
            </a:r>
            <a:r>
              <a:rPr lang="en-US" altLang="ko-KR" dirty="0" smtClean="0"/>
              <a:t> Holdings offers in-house commercial and technical services to its affiliates such as </a:t>
            </a:r>
            <a:r>
              <a:rPr lang="en-US" altLang="ko-KR" dirty="0" err="1" smtClean="0"/>
              <a:t>Navios</a:t>
            </a:r>
            <a:r>
              <a:rPr lang="en-US" altLang="ko-KR" dirty="0" smtClean="0"/>
              <a:t> Partners’ and </a:t>
            </a:r>
            <a:r>
              <a:rPr lang="en-US" altLang="ko-KR" dirty="0" err="1" smtClean="0"/>
              <a:t>Navios</a:t>
            </a:r>
            <a:r>
              <a:rPr lang="en-US" altLang="ko-KR" dirty="0" smtClean="0"/>
              <a:t> Acquisitions’ fleets</a:t>
            </a:r>
          </a:p>
          <a:p>
            <a:endParaRPr lang="ko-KR" alt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399032"/>
          </a:xfrm>
        </p:spPr>
        <p:txBody>
          <a:bodyPr/>
          <a:lstStyle/>
          <a:p>
            <a:pPr algn="ctr"/>
            <a:r>
              <a:rPr lang="en-US" altLang="ko-KR" dirty="0" smtClean="0"/>
              <a:t>Income Statement</a:t>
            </a:r>
            <a:endParaRPr lang="ko-KR" altLang="en-US" dirty="0"/>
          </a:p>
        </p:txBody>
      </p:sp>
      <p:pic>
        <p:nvPicPr>
          <p:cNvPr id="6" name="Content Placeholder 5" descr="netincome.jpg"/>
          <p:cNvPicPr>
            <a:picLocks noGrp="1" noChangeAspect="1"/>
          </p:cNvPicPr>
          <p:nvPr>
            <p:ph idx="1"/>
          </p:nvPr>
        </p:nvPicPr>
        <p:blipFill>
          <a:blip r:embed="rId2" cstate="print">
            <a:lum bright="-10000" contrast="20000"/>
          </a:blip>
          <a:stretch>
            <a:fillRect/>
          </a:stretch>
        </p:blipFill>
        <p:spPr>
          <a:xfrm>
            <a:off x="0" y="1196752"/>
            <a:ext cx="9144000" cy="5661248"/>
          </a:xfrm>
        </p:spPr>
      </p:pic>
      <p:sp>
        <p:nvSpPr>
          <p:cNvPr id="5" name="Rectangle 4"/>
          <p:cNvSpPr/>
          <p:nvPr/>
        </p:nvSpPr>
        <p:spPr>
          <a:xfrm>
            <a:off x="0" y="3592066"/>
            <a:ext cx="914400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52400" y="76200"/>
            <a:ext cx="9144000" cy="1399032"/>
          </a:xfrm>
        </p:spPr>
        <p:txBody>
          <a:bodyPr>
            <a:normAutofit/>
          </a:bodyPr>
          <a:lstStyle/>
          <a:p>
            <a:pPr algn="ctr"/>
            <a:r>
              <a:rPr lang="en-US" altLang="ko-KR" dirty="0" smtClean="0"/>
              <a:t>Revenue Breakdown by Operations</a:t>
            </a:r>
            <a:endParaRPr lang="ko-KR" altLang="en-US" dirty="0"/>
          </a:p>
        </p:txBody>
      </p:sp>
      <p:pic>
        <p:nvPicPr>
          <p:cNvPr id="6" name="Content Placeholder 5" descr="revenue.jpg"/>
          <p:cNvPicPr>
            <a:picLocks noGrp="1" noChangeAspect="1"/>
          </p:cNvPicPr>
          <p:nvPr>
            <p:ph idx="1"/>
          </p:nvPr>
        </p:nvPicPr>
        <p:blipFill>
          <a:blip r:embed="rId2" cstate="print"/>
          <a:stretch>
            <a:fillRect/>
          </a:stretch>
        </p:blipFill>
        <p:spPr>
          <a:xfrm>
            <a:off x="224156" y="1628800"/>
            <a:ext cx="8740332" cy="1512168"/>
          </a:xfrm>
        </p:spPr>
      </p:pic>
      <p:graphicFrame>
        <p:nvGraphicFramePr>
          <p:cNvPr id="7" name="Chart 6"/>
          <p:cNvGraphicFramePr/>
          <p:nvPr/>
        </p:nvGraphicFramePr>
        <p:xfrm>
          <a:off x="0" y="4149080"/>
          <a:ext cx="3923928" cy="2708920"/>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descr="r1.jpg"/>
          <p:cNvPicPr>
            <a:picLocks noChangeAspect="1"/>
          </p:cNvPicPr>
          <p:nvPr/>
        </p:nvPicPr>
        <p:blipFill>
          <a:blip r:embed="rId4" cstate="print"/>
          <a:stretch>
            <a:fillRect/>
          </a:stretch>
        </p:blipFill>
        <p:spPr>
          <a:xfrm>
            <a:off x="107504" y="3199565"/>
            <a:ext cx="8748464" cy="458035"/>
          </a:xfrm>
          <a:prstGeom prst="rect">
            <a:avLst/>
          </a:prstGeom>
        </p:spPr>
      </p:pic>
      <p:pic>
        <p:nvPicPr>
          <p:cNvPr id="11" name="Picture 10" descr="r2.jpg"/>
          <p:cNvPicPr>
            <a:picLocks noChangeAspect="1"/>
          </p:cNvPicPr>
          <p:nvPr/>
        </p:nvPicPr>
        <p:blipFill>
          <a:blip r:embed="rId5" cstate="print"/>
          <a:stretch>
            <a:fillRect/>
          </a:stretch>
        </p:blipFill>
        <p:spPr>
          <a:xfrm>
            <a:off x="107504" y="3768355"/>
            <a:ext cx="8784976" cy="422645"/>
          </a:xfrm>
          <a:prstGeom prst="rect">
            <a:avLst/>
          </a:prstGeom>
        </p:spPr>
      </p:pic>
      <p:graphicFrame>
        <p:nvGraphicFramePr>
          <p:cNvPr id="12" name="Chart 11"/>
          <p:cNvGraphicFramePr/>
          <p:nvPr/>
        </p:nvGraphicFramePr>
        <p:xfrm>
          <a:off x="3851920" y="4221088"/>
          <a:ext cx="2808312" cy="263691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p:cNvGraphicFramePr/>
          <p:nvPr/>
        </p:nvGraphicFramePr>
        <p:xfrm>
          <a:off x="6479704" y="4598368"/>
          <a:ext cx="2664296" cy="2259632"/>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7494"/>
            <a:ext cx="9144000" cy="1399032"/>
          </a:xfrm>
        </p:spPr>
        <p:txBody>
          <a:bodyPr/>
          <a:lstStyle/>
          <a:p>
            <a:pPr algn="ctr"/>
            <a:r>
              <a:rPr lang="en-US" altLang="ko-KR" dirty="0" smtClean="0"/>
              <a:t>Revenue Breakdown by Region</a:t>
            </a:r>
            <a:endParaRPr lang="ko-KR" altLang="en-US" dirty="0"/>
          </a:p>
        </p:txBody>
      </p:sp>
      <p:pic>
        <p:nvPicPr>
          <p:cNvPr id="6" name="Content Placeholder 5" descr="r3.jpg"/>
          <p:cNvPicPr>
            <a:picLocks noGrp="1" noChangeAspect="1"/>
          </p:cNvPicPr>
          <p:nvPr>
            <p:ph idx="1"/>
          </p:nvPr>
        </p:nvPicPr>
        <p:blipFill>
          <a:blip r:embed="rId2" cstate="print"/>
          <a:stretch>
            <a:fillRect/>
          </a:stretch>
        </p:blipFill>
        <p:spPr>
          <a:xfrm>
            <a:off x="1763688" y="1628800"/>
            <a:ext cx="7178453" cy="2520280"/>
          </a:xfrm>
        </p:spPr>
      </p:pic>
      <p:sp>
        <p:nvSpPr>
          <p:cNvPr id="7" name="TextBox 6"/>
          <p:cNvSpPr txBox="1"/>
          <p:nvPr/>
        </p:nvSpPr>
        <p:spPr>
          <a:xfrm>
            <a:off x="0" y="2276872"/>
            <a:ext cx="1835696" cy="1754326"/>
          </a:xfrm>
          <a:prstGeom prst="rect">
            <a:avLst/>
          </a:prstGeom>
          <a:noFill/>
        </p:spPr>
        <p:txBody>
          <a:bodyPr wrap="square" rtlCol="0">
            <a:spAutoFit/>
          </a:bodyPr>
          <a:lstStyle/>
          <a:p>
            <a:pPr algn="r"/>
            <a:r>
              <a:rPr lang="en-US" altLang="ko-KR" dirty="0" smtClean="0"/>
              <a:t>North America</a:t>
            </a:r>
          </a:p>
          <a:p>
            <a:pPr algn="r"/>
            <a:r>
              <a:rPr lang="en-US" altLang="ko-KR" dirty="0" smtClean="0"/>
              <a:t>Europe</a:t>
            </a:r>
          </a:p>
          <a:p>
            <a:pPr algn="r"/>
            <a:r>
              <a:rPr lang="en-US" altLang="ko-KR" dirty="0" smtClean="0"/>
              <a:t>Asia</a:t>
            </a:r>
          </a:p>
          <a:p>
            <a:pPr algn="r"/>
            <a:r>
              <a:rPr lang="en-US" altLang="ko-KR" dirty="0" smtClean="0"/>
              <a:t>South America</a:t>
            </a:r>
          </a:p>
          <a:p>
            <a:pPr algn="r"/>
            <a:r>
              <a:rPr lang="en-US" altLang="ko-KR" dirty="0" smtClean="0"/>
              <a:t>Other</a:t>
            </a:r>
          </a:p>
          <a:p>
            <a:pPr algn="r"/>
            <a:r>
              <a:rPr lang="en-US" altLang="ko-KR" dirty="0" smtClean="0"/>
              <a:t>Total</a:t>
            </a:r>
          </a:p>
        </p:txBody>
      </p:sp>
      <p:graphicFrame>
        <p:nvGraphicFramePr>
          <p:cNvPr id="8" name="Chart 7"/>
          <p:cNvGraphicFramePr/>
          <p:nvPr/>
        </p:nvGraphicFramePr>
        <p:xfrm>
          <a:off x="395536" y="4077072"/>
          <a:ext cx="8496944" cy="27809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The Southern Trade Routes</a:t>
            </a:r>
            <a:endParaRPr lang="ko-KR" altLang="en-US" dirty="0"/>
          </a:p>
        </p:txBody>
      </p:sp>
      <p:pic>
        <p:nvPicPr>
          <p:cNvPr id="4" name="Content Placeholder 3" descr="route.jpg"/>
          <p:cNvPicPr>
            <a:picLocks noGrp="1" noChangeAspect="1"/>
          </p:cNvPicPr>
          <p:nvPr>
            <p:ph idx="1"/>
          </p:nvPr>
        </p:nvPicPr>
        <p:blipFill>
          <a:blip r:embed="rId2" cstate="print"/>
          <a:stretch>
            <a:fillRect/>
          </a:stretch>
        </p:blipFill>
        <p:spPr>
          <a:xfrm>
            <a:off x="0" y="1739106"/>
            <a:ext cx="9144000" cy="5118894"/>
          </a:xfr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6096000" cy="1399032"/>
          </a:xfrm>
        </p:spPr>
        <p:txBody>
          <a:bodyPr/>
          <a:lstStyle/>
          <a:p>
            <a:r>
              <a:rPr lang="en-US" altLang="ko-KR" dirty="0" smtClean="0"/>
              <a:t>Balance Sheet</a:t>
            </a:r>
            <a:endParaRPr lang="ko-KR" altLang="en-US" dirty="0"/>
          </a:p>
        </p:txBody>
      </p:sp>
      <p:pic>
        <p:nvPicPr>
          <p:cNvPr id="4" name="Content Placeholder 3" descr="assets.jpg"/>
          <p:cNvPicPr>
            <a:picLocks noGrp="1" noChangeAspect="1"/>
          </p:cNvPicPr>
          <p:nvPr>
            <p:ph idx="1"/>
          </p:nvPr>
        </p:nvPicPr>
        <p:blipFill>
          <a:blip r:embed="rId2" cstate="print">
            <a:lum bright="-10000" contrast="20000"/>
          </a:blip>
          <a:stretch>
            <a:fillRect/>
          </a:stretch>
        </p:blipFill>
        <p:spPr>
          <a:xfrm>
            <a:off x="0" y="1268760"/>
            <a:ext cx="9144000" cy="5589240"/>
          </a:xfrm>
        </p:spPr>
      </p:pic>
      <p:sp>
        <p:nvSpPr>
          <p:cNvPr id="7" name="Rectangle 6"/>
          <p:cNvSpPr/>
          <p:nvPr/>
        </p:nvSpPr>
        <p:spPr>
          <a:xfrm>
            <a:off x="0" y="4333205"/>
            <a:ext cx="914400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9" name="Straight Arrow Connector 8"/>
          <p:cNvCxnSpPr/>
          <p:nvPr/>
        </p:nvCxnSpPr>
        <p:spPr>
          <a:xfrm>
            <a:off x="5868144" y="3717032"/>
            <a:ext cx="1584176" cy="5760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05935" y="3380510"/>
            <a:ext cx="720080" cy="369332"/>
          </a:xfrm>
          <a:prstGeom prst="rect">
            <a:avLst/>
          </a:prstGeom>
          <a:noFill/>
        </p:spPr>
        <p:txBody>
          <a:bodyPr wrap="square" rtlCol="0">
            <a:spAutoFit/>
          </a:bodyPr>
          <a:lstStyle/>
          <a:p>
            <a:r>
              <a:rPr lang="en-US" altLang="ko-KR" dirty="0" smtClean="0">
                <a:solidFill>
                  <a:schemeClr val="bg1"/>
                </a:solidFill>
              </a:rPr>
              <a:t>61%</a:t>
            </a:r>
            <a:endParaRPr lang="ko-KR" altLang="en-US" dirty="0">
              <a:solidFill>
                <a:schemeClr val="bg1"/>
              </a:solidFill>
            </a:endParaRPr>
          </a:p>
        </p:txBody>
      </p:sp>
      <p:sp>
        <p:nvSpPr>
          <p:cNvPr id="12" name="Oval 11"/>
          <p:cNvSpPr/>
          <p:nvPr/>
        </p:nvSpPr>
        <p:spPr>
          <a:xfrm>
            <a:off x="5220072" y="3356992"/>
            <a:ext cx="720080"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32"/>
            <a:ext cx="8229600" cy="1399032"/>
          </a:xfrm>
        </p:spPr>
        <p:txBody>
          <a:bodyPr>
            <a:normAutofit/>
          </a:bodyPr>
          <a:lstStyle/>
          <a:p>
            <a:pPr algn="ctr"/>
            <a:r>
              <a:rPr lang="en-US" altLang="ko-KR" dirty="0" smtClean="0"/>
              <a:t>Balance Sheet</a:t>
            </a:r>
            <a:endParaRPr lang="ko-KR" altLang="en-US" dirty="0"/>
          </a:p>
        </p:txBody>
      </p:sp>
      <p:pic>
        <p:nvPicPr>
          <p:cNvPr id="4" name="Content Placeholder 3" descr="liabilities.jpg"/>
          <p:cNvPicPr>
            <a:picLocks noGrp="1" noChangeAspect="1"/>
          </p:cNvPicPr>
          <p:nvPr>
            <p:ph idx="1"/>
          </p:nvPr>
        </p:nvPicPr>
        <p:blipFill>
          <a:blip r:embed="rId2" cstate="print">
            <a:lum bright="-10000" contrast="20000"/>
          </a:blip>
          <a:stretch>
            <a:fillRect/>
          </a:stretch>
        </p:blipFill>
        <p:spPr>
          <a:xfrm>
            <a:off x="0" y="1196752"/>
            <a:ext cx="9144000" cy="5661248"/>
          </a:xfrm>
        </p:spPr>
      </p:pic>
      <p:sp>
        <p:nvSpPr>
          <p:cNvPr id="5" name="Rectangle 4"/>
          <p:cNvSpPr/>
          <p:nvPr/>
        </p:nvSpPr>
        <p:spPr>
          <a:xfrm>
            <a:off x="0" y="2996952"/>
            <a:ext cx="9144000"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399032"/>
          </a:xfrm>
        </p:spPr>
        <p:txBody>
          <a:bodyPr/>
          <a:lstStyle/>
          <a:p>
            <a:pPr algn="ctr"/>
            <a:r>
              <a:rPr lang="en-US" altLang="ko-KR" dirty="0" smtClean="0"/>
              <a:t>Cash Flow Statement</a:t>
            </a:r>
            <a:endParaRPr lang="ko-KR" altLang="en-US" dirty="0"/>
          </a:p>
        </p:txBody>
      </p:sp>
      <p:pic>
        <p:nvPicPr>
          <p:cNvPr id="4" name="Content Placeholder 3" descr="cf.jpg"/>
          <p:cNvPicPr>
            <a:picLocks noGrp="1" noChangeAspect="1"/>
          </p:cNvPicPr>
          <p:nvPr>
            <p:ph idx="1"/>
          </p:nvPr>
        </p:nvPicPr>
        <p:blipFill>
          <a:blip r:embed="rId2" cstate="print">
            <a:lum bright="-10000" contrast="20000"/>
          </a:blip>
          <a:stretch>
            <a:fillRect/>
          </a:stretch>
        </p:blipFill>
        <p:spPr>
          <a:xfrm>
            <a:off x="0" y="1268760"/>
            <a:ext cx="9144000" cy="5589239"/>
          </a:xfrm>
        </p:spPr>
      </p:pic>
      <p:sp>
        <p:nvSpPr>
          <p:cNvPr id="5" name="Rectangle 4"/>
          <p:cNvSpPr/>
          <p:nvPr/>
        </p:nvSpPr>
        <p:spPr>
          <a:xfrm>
            <a:off x="0" y="3343344"/>
            <a:ext cx="9144000"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p:nvSpPr>
        <p:spPr>
          <a:xfrm>
            <a:off x="4432" y="3789040"/>
            <a:ext cx="9144000"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6"/>
          <p:cNvSpPr/>
          <p:nvPr/>
        </p:nvSpPr>
        <p:spPr>
          <a:xfrm>
            <a:off x="0" y="3933056"/>
            <a:ext cx="9144000"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p:cNvSpPr/>
          <p:nvPr/>
        </p:nvSpPr>
        <p:spPr>
          <a:xfrm>
            <a:off x="0" y="6309320"/>
            <a:ext cx="9144000"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77200" cy="868362"/>
          </a:xfrm>
        </p:spPr>
        <p:txBody>
          <a:bodyPr/>
          <a:lstStyle/>
          <a:p>
            <a:pPr algn="ctr"/>
            <a:r>
              <a:rPr lang="en-US" dirty="0" smtClean="0"/>
              <a:t>Growth Forecast</a:t>
            </a:r>
            <a:endParaRPr lang="en-US" dirty="0"/>
          </a:p>
        </p:txBody>
      </p:sp>
      <p:pic>
        <p:nvPicPr>
          <p:cNvPr id="6146" name="Picture 2"/>
          <p:cNvPicPr>
            <a:picLocks noGrp="1" noChangeAspect="1" noChangeArrowheads="1"/>
          </p:cNvPicPr>
          <p:nvPr>
            <p:ph idx="1"/>
          </p:nvPr>
        </p:nvPicPr>
        <p:blipFill>
          <a:blip r:embed="rId2" cstate="print"/>
          <a:stretch>
            <a:fillRect/>
          </a:stretch>
        </p:blipFill>
        <p:spPr bwMode="auto">
          <a:xfrm>
            <a:off x="685800" y="1219200"/>
            <a:ext cx="76962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99032"/>
          </a:xfrm>
        </p:spPr>
        <p:txBody>
          <a:bodyPr/>
          <a:lstStyle/>
          <a:p>
            <a:pPr algn="ctr"/>
            <a:r>
              <a:rPr lang="en-US" altLang="ko-KR" dirty="0" smtClean="0"/>
              <a:t>Cash Flow Statement</a:t>
            </a:r>
            <a:endParaRPr lang="ko-KR" altLang="en-US" dirty="0"/>
          </a:p>
        </p:txBody>
      </p:sp>
      <p:pic>
        <p:nvPicPr>
          <p:cNvPr id="4" name="Content Placeholder 3" descr="cf1.jpg"/>
          <p:cNvPicPr>
            <a:picLocks noGrp="1" noChangeAspect="1"/>
          </p:cNvPicPr>
          <p:nvPr>
            <p:ph idx="1"/>
          </p:nvPr>
        </p:nvPicPr>
        <p:blipFill>
          <a:blip r:embed="rId2" cstate="print">
            <a:lum bright="-10000" contrast="20000"/>
          </a:blip>
          <a:stretch>
            <a:fillRect/>
          </a:stretch>
        </p:blipFill>
        <p:spPr>
          <a:xfrm>
            <a:off x="0" y="1412776"/>
            <a:ext cx="9144000" cy="5445224"/>
          </a:xfr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768"/>
            <a:ext cx="8229600" cy="1399032"/>
          </a:xfrm>
        </p:spPr>
        <p:txBody>
          <a:bodyPr/>
          <a:lstStyle/>
          <a:p>
            <a:pPr algn="ctr"/>
            <a:r>
              <a:rPr lang="en-US" altLang="ko-KR" dirty="0" smtClean="0">
                <a:latin typeface="Arial" pitchFamily="34" charset="0"/>
                <a:cs typeface="Arial" pitchFamily="34" charset="0"/>
              </a:rPr>
              <a:t>Risk Factors</a:t>
            </a:r>
            <a:endParaRPr lang="ko-KR" altLang="en-US" dirty="0">
              <a:latin typeface="Arial" pitchFamily="34" charset="0"/>
              <a:cs typeface="Arial" pitchFamily="34" charset="0"/>
            </a:endParaRPr>
          </a:p>
        </p:txBody>
      </p:sp>
      <p:sp>
        <p:nvSpPr>
          <p:cNvPr id="3" name="Content Placeholder 2"/>
          <p:cNvSpPr>
            <a:spLocks noGrp="1"/>
          </p:cNvSpPr>
          <p:nvPr>
            <p:ph idx="1"/>
          </p:nvPr>
        </p:nvSpPr>
        <p:spPr>
          <a:xfrm>
            <a:off x="457200" y="1412776"/>
            <a:ext cx="8229600" cy="4896544"/>
          </a:xfrm>
        </p:spPr>
        <p:txBody>
          <a:bodyPr>
            <a:normAutofit fontScale="25000" lnSpcReduction="20000"/>
          </a:bodyPr>
          <a:lstStyle/>
          <a:p>
            <a:r>
              <a:rPr lang="en-US" altLang="ko-KR" sz="9600" dirty="0" smtClean="0">
                <a:latin typeface="Arial" pitchFamily="34" charset="0"/>
                <a:cs typeface="Arial" pitchFamily="34" charset="0"/>
              </a:rPr>
              <a:t>The cyclical nature of the international </a:t>
            </a:r>
            <a:r>
              <a:rPr lang="en-US" altLang="ko-KR" sz="9600" dirty="0" err="1" smtClean="0">
                <a:latin typeface="Arial" pitchFamily="34" charset="0"/>
                <a:cs typeface="Arial" pitchFamily="34" charset="0"/>
              </a:rPr>
              <a:t>drybulk</a:t>
            </a:r>
            <a:r>
              <a:rPr lang="en-US" altLang="ko-KR" sz="9600" dirty="0" smtClean="0">
                <a:latin typeface="Arial" pitchFamily="34" charset="0"/>
                <a:cs typeface="Arial" pitchFamily="34" charset="0"/>
              </a:rPr>
              <a:t> shipping industry may lead to decreases in charter rates and lower vessel values</a:t>
            </a:r>
          </a:p>
          <a:p>
            <a:pPr lvl="1"/>
            <a:r>
              <a:rPr lang="en-US" altLang="ko-KR" sz="7200" dirty="0" smtClean="0">
                <a:latin typeface="Arial" pitchFamily="34" charset="0"/>
                <a:cs typeface="Arial" pitchFamily="34" charset="0"/>
              </a:rPr>
              <a:t>The economic slowdown in the Asia Pacific region has reduced demand for shipping services and has decreased shipping rates</a:t>
            </a:r>
          </a:p>
          <a:p>
            <a:r>
              <a:rPr lang="en-US" altLang="ko-KR" sz="9600" dirty="0" smtClean="0">
                <a:latin typeface="Arial" pitchFamily="34" charset="0"/>
                <a:cs typeface="Arial" pitchFamily="34" charset="0"/>
              </a:rPr>
              <a:t>Continued uncertainty and renewed disruptions in world financial markets and resulting governmental action in the US and in other parts of the world could have a material adverse impact on our ability to obtain financing, our results of operations, financial condition and cash flows and could cause the market price of our common units to decline</a:t>
            </a:r>
          </a:p>
          <a:p>
            <a:r>
              <a:rPr lang="en-US" altLang="ko-KR" sz="9600" dirty="0" smtClean="0">
                <a:latin typeface="Arial" pitchFamily="34" charset="0"/>
                <a:cs typeface="Arial" pitchFamily="34" charset="0"/>
              </a:rPr>
              <a:t>When our contracts expire, we may not be able to successfully replace them</a:t>
            </a:r>
          </a:p>
          <a:p>
            <a:r>
              <a:rPr lang="en-US" altLang="ko-KR" sz="9600" dirty="0" smtClean="0">
                <a:latin typeface="Arial" pitchFamily="34" charset="0"/>
                <a:cs typeface="Arial" pitchFamily="34" charset="0"/>
              </a:rPr>
              <a:t>We may employ vessels on the spot market and thus expose ourselves to risk of losses based on short-term decreases in shipping rates</a:t>
            </a:r>
          </a:p>
          <a:p>
            <a:pPr>
              <a:buNone/>
            </a:pPr>
            <a:endParaRPr lang="en-US" altLang="ko-KR" sz="7200" dirty="0" smtClean="0">
              <a:latin typeface="Arial" pitchFamily="34" charset="0"/>
              <a:cs typeface="Arial" pitchFamily="34" charset="0"/>
            </a:endParaRPr>
          </a:p>
          <a:p>
            <a:endParaRPr lang="en-US" altLang="ko-KR" dirty="0" smtClean="0">
              <a:latin typeface="Arial" pitchFamily="34" charset="0"/>
              <a:cs typeface="Arial" pitchFamily="34" charset="0"/>
            </a:endParaRPr>
          </a:p>
          <a:p>
            <a:endParaRPr lang="ko-KR" alt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pPr algn="ctr"/>
            <a:r>
              <a:rPr lang="en-US" altLang="ko-KR" dirty="0" smtClean="0">
                <a:latin typeface="Arial" pitchFamily="34" charset="0"/>
                <a:cs typeface="Arial" pitchFamily="34" charset="0"/>
              </a:rPr>
              <a:t>Risk Factors (continued)</a:t>
            </a:r>
            <a:endParaRPr lang="ko-KR" altLang="en-US" dirty="0">
              <a:latin typeface="Arial" pitchFamily="34" charset="0"/>
              <a:cs typeface="Arial" pitchFamily="34" charset="0"/>
            </a:endParaRPr>
          </a:p>
        </p:txBody>
      </p:sp>
      <p:sp>
        <p:nvSpPr>
          <p:cNvPr id="3" name="Content Placeholder 2"/>
          <p:cNvSpPr>
            <a:spLocks noGrp="1"/>
          </p:cNvSpPr>
          <p:nvPr>
            <p:ph idx="1"/>
          </p:nvPr>
        </p:nvSpPr>
        <p:spPr/>
        <p:txBody>
          <a:bodyPr>
            <a:normAutofit fontScale="25000" lnSpcReduction="20000"/>
          </a:bodyPr>
          <a:lstStyle/>
          <a:p>
            <a:r>
              <a:rPr lang="en-US" altLang="ko-KR" sz="9600" dirty="0" smtClean="0">
                <a:latin typeface="Arial" pitchFamily="34" charset="0"/>
                <a:cs typeface="Arial" pitchFamily="34" charset="0"/>
              </a:rPr>
              <a:t>We are subject to certain credit risks </a:t>
            </a:r>
          </a:p>
          <a:p>
            <a:r>
              <a:rPr lang="en-US" altLang="ko-KR" sz="9600" dirty="0" smtClean="0">
                <a:latin typeface="Arial" pitchFamily="34" charset="0"/>
                <a:cs typeface="Arial" pitchFamily="34" charset="0"/>
              </a:rPr>
              <a:t>Trading and complementary hedging activities in freight, tonnage and FFAs subject us to trading risks</a:t>
            </a:r>
          </a:p>
          <a:p>
            <a:r>
              <a:rPr lang="en-US" altLang="ko-KR" sz="9600" dirty="0" smtClean="0">
                <a:latin typeface="Arial" pitchFamily="34" charset="0"/>
                <a:cs typeface="Arial" pitchFamily="34" charset="0"/>
              </a:rPr>
              <a:t>Subject to certain operating risks including vessel breakdowns or accidents</a:t>
            </a:r>
          </a:p>
          <a:p>
            <a:r>
              <a:rPr lang="en-US" altLang="ko-KR" sz="9600" dirty="0" smtClean="0">
                <a:latin typeface="Arial" pitchFamily="34" charset="0"/>
                <a:cs typeface="Arial" pitchFamily="34" charset="0"/>
              </a:rPr>
              <a:t>Subject to various laws, regulations, and environmental laws that require significant expenditures both to maintain compliance with such laws and to pay for any uninsured environmental liabilities</a:t>
            </a:r>
          </a:p>
          <a:p>
            <a:r>
              <a:rPr lang="en-US" altLang="ko-KR" sz="9600" dirty="0" smtClean="0">
                <a:latin typeface="Arial" pitchFamily="34" charset="0"/>
                <a:cs typeface="Arial" pitchFamily="34" charset="0"/>
              </a:rPr>
              <a:t>Because we generate all of our revenues in US dollars but incur a portion of our expenses in other currencies,  exchange rate fluctuations could cause us to suffer exchange rate losses</a:t>
            </a:r>
          </a:p>
          <a:p>
            <a:endParaRPr lang="ko-KR" alt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399032"/>
          </a:xfrm>
        </p:spPr>
        <p:txBody>
          <a:bodyPr/>
          <a:lstStyle/>
          <a:p>
            <a:pPr algn="ctr"/>
            <a:r>
              <a:rPr lang="en-US" altLang="ko-KR" dirty="0" smtClean="0">
                <a:latin typeface="Arial" pitchFamily="34" charset="0"/>
                <a:cs typeface="Arial" pitchFamily="34" charset="0"/>
              </a:rPr>
              <a:t>Risk Management</a:t>
            </a:r>
            <a:endParaRPr lang="ko-KR" altLang="en-US" dirty="0">
              <a:latin typeface="Arial" pitchFamily="34" charset="0"/>
              <a:cs typeface="Arial" pitchFamily="34" charset="0"/>
            </a:endParaRPr>
          </a:p>
        </p:txBody>
      </p:sp>
      <p:sp>
        <p:nvSpPr>
          <p:cNvPr id="3" name="Content Placeholder 2"/>
          <p:cNvSpPr>
            <a:spLocks noGrp="1"/>
          </p:cNvSpPr>
          <p:nvPr>
            <p:ph idx="1"/>
          </p:nvPr>
        </p:nvSpPr>
        <p:spPr>
          <a:xfrm>
            <a:off x="457200" y="1676400"/>
            <a:ext cx="8229600" cy="4572000"/>
          </a:xfrm>
        </p:spPr>
        <p:txBody>
          <a:bodyPr>
            <a:normAutofit fontScale="85000" lnSpcReduction="10000"/>
          </a:bodyPr>
          <a:lstStyle/>
          <a:p>
            <a:pPr>
              <a:buNone/>
            </a:pPr>
            <a:r>
              <a:rPr lang="en-US" altLang="ko-KR" dirty="0" smtClean="0">
                <a:latin typeface="Arial" pitchFamily="34" charset="0"/>
                <a:cs typeface="Arial" pitchFamily="34" charset="0"/>
              </a:rPr>
              <a:t>  “</a:t>
            </a:r>
            <a:r>
              <a:rPr lang="en-US" altLang="ko-KR" dirty="0" err="1" smtClean="0">
                <a:latin typeface="Arial" pitchFamily="34" charset="0"/>
                <a:cs typeface="Arial" pitchFamily="34" charset="0"/>
              </a:rPr>
              <a:t>Navios</a:t>
            </a:r>
            <a:r>
              <a:rPr lang="en-US" altLang="ko-KR" dirty="0" smtClean="0">
                <a:latin typeface="Arial" pitchFamily="34" charset="0"/>
                <a:cs typeface="Arial" pitchFamily="34" charset="0"/>
              </a:rPr>
              <a:t> Holdings seeks to manage risk through a number of strategies, including vessel control strategies (chartering and ownership), freight carriage and FFA trading.”</a:t>
            </a:r>
          </a:p>
          <a:p>
            <a:pPr lvl="1"/>
            <a:endParaRPr lang="en-US" altLang="ko-KR" sz="2200" dirty="0" smtClean="0">
              <a:latin typeface="Arial" pitchFamily="34" charset="0"/>
              <a:cs typeface="Arial" pitchFamily="34" charset="0"/>
            </a:endParaRPr>
          </a:p>
          <a:p>
            <a:pPr lvl="1"/>
            <a:r>
              <a:rPr lang="en-US" altLang="ko-KR" sz="2300" u="sng" dirty="0" smtClean="0">
                <a:latin typeface="Arial" pitchFamily="34" charset="0"/>
                <a:cs typeface="Arial" pitchFamily="34" charset="0"/>
              </a:rPr>
              <a:t>Vessel Control Strategy</a:t>
            </a:r>
            <a:r>
              <a:rPr lang="en-US" altLang="ko-KR" sz="2300" dirty="0" smtClean="0">
                <a:latin typeface="Arial" pitchFamily="34" charset="0"/>
                <a:cs typeface="Arial" pitchFamily="34" charset="0"/>
              </a:rPr>
              <a:t>: seeking the appropriate mix of owned vessels, long- and </a:t>
            </a:r>
            <a:r>
              <a:rPr lang="en-US" altLang="ko-KR" sz="2300" dirty="0" err="1" smtClean="0">
                <a:latin typeface="Arial" pitchFamily="34" charset="0"/>
                <a:cs typeface="Arial" pitchFamily="34" charset="0"/>
              </a:rPr>
              <a:t>shor-terrm</a:t>
            </a:r>
            <a:r>
              <a:rPr lang="en-US" altLang="ko-KR" sz="2300" dirty="0" smtClean="0">
                <a:latin typeface="Arial" pitchFamily="34" charset="0"/>
                <a:cs typeface="Arial" pitchFamily="34" charset="0"/>
              </a:rPr>
              <a:t> charter-in vessels, coupled with purchase options, when available, and spot charters</a:t>
            </a:r>
          </a:p>
          <a:p>
            <a:pPr lvl="1"/>
            <a:r>
              <a:rPr lang="en-US" altLang="ko-KR" sz="2300" dirty="0" smtClean="0">
                <a:latin typeface="Arial" pitchFamily="34" charset="0"/>
                <a:cs typeface="Arial" pitchFamily="34" charset="0"/>
              </a:rPr>
              <a:t>Enters into </a:t>
            </a:r>
            <a:r>
              <a:rPr lang="en-US" altLang="ko-KR" sz="2300" u="sng" dirty="0" smtClean="0">
                <a:latin typeface="Arial" pitchFamily="34" charset="0"/>
                <a:cs typeface="Arial" pitchFamily="34" charset="0"/>
              </a:rPr>
              <a:t>COAs</a:t>
            </a:r>
            <a:r>
              <a:rPr lang="en-US" altLang="ko-KR" sz="2300" dirty="0" smtClean="0">
                <a:latin typeface="Arial" pitchFamily="34" charset="0"/>
                <a:cs typeface="Arial" pitchFamily="34" charset="0"/>
              </a:rPr>
              <a:t> (contract of </a:t>
            </a:r>
            <a:r>
              <a:rPr lang="en-US" altLang="ko-KR" sz="2300" dirty="0" err="1" smtClean="0">
                <a:latin typeface="Arial" pitchFamily="34" charset="0"/>
                <a:cs typeface="Arial" pitchFamily="34" charset="0"/>
              </a:rPr>
              <a:t>affreightment</a:t>
            </a:r>
            <a:r>
              <a:rPr lang="en-US" altLang="ko-KR" sz="2300" dirty="0" smtClean="0">
                <a:latin typeface="Arial" pitchFamily="34" charset="0"/>
                <a:cs typeface="Arial" pitchFamily="34" charset="0"/>
              </a:rPr>
              <a:t>), which gives </a:t>
            </a:r>
            <a:r>
              <a:rPr lang="en-US" altLang="ko-KR" sz="2300" dirty="0" err="1" smtClean="0">
                <a:latin typeface="Arial" pitchFamily="34" charset="0"/>
                <a:cs typeface="Arial" pitchFamily="34" charset="0"/>
              </a:rPr>
              <a:t>Navios</a:t>
            </a:r>
            <a:r>
              <a:rPr lang="en-US" altLang="ko-KR" sz="2300" dirty="0" smtClean="0">
                <a:latin typeface="Arial" pitchFamily="34" charset="0"/>
                <a:cs typeface="Arial" pitchFamily="34" charset="0"/>
              </a:rPr>
              <a:t>, subject to certain limitations, the flexibility to determine the means of getting a particular cargo to its destination</a:t>
            </a:r>
          </a:p>
          <a:p>
            <a:pPr lvl="1"/>
            <a:r>
              <a:rPr lang="en-US" altLang="ko-KR" sz="2300" u="sng" dirty="0" smtClean="0">
                <a:latin typeface="Arial" pitchFamily="34" charset="0"/>
                <a:cs typeface="Arial" pitchFamily="34" charset="0"/>
              </a:rPr>
              <a:t>FFA trading strategy</a:t>
            </a:r>
            <a:r>
              <a:rPr lang="en-US" altLang="ko-KR" sz="2300" dirty="0" smtClean="0">
                <a:latin typeface="Arial" pitchFamily="34" charset="0"/>
                <a:cs typeface="Arial" pitchFamily="34" charset="0"/>
              </a:rPr>
              <a:t>: taking economic hedges to manage and mitigate risk on vessels that are on-hire or coming off-hire to protect against the risk of movement in freight market rates</a:t>
            </a:r>
            <a:endParaRPr lang="ko-KR" altLang="en-US" sz="2300" dirty="0">
              <a:latin typeface="Arial" pitchFamily="34" charset="0"/>
              <a:cs typeface="Arial" pitchFamily="34" charset="0"/>
            </a:endParaRPr>
          </a:p>
        </p:txBody>
      </p:sp>
      <p:sp>
        <p:nvSpPr>
          <p:cNvPr id="4" name="Rounded Rectangle 3"/>
          <p:cNvSpPr/>
          <p:nvPr/>
        </p:nvSpPr>
        <p:spPr>
          <a:xfrm>
            <a:off x="683568" y="1641765"/>
            <a:ext cx="7920880" cy="151216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dirty="0">
              <a:no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399032"/>
          </a:xfrm>
        </p:spPr>
        <p:txBody>
          <a:bodyPr/>
          <a:lstStyle/>
          <a:p>
            <a:pPr algn="ctr"/>
            <a:r>
              <a:rPr lang="en-US" altLang="ko-KR" dirty="0" smtClean="0">
                <a:latin typeface="Arial" pitchFamily="34" charset="0"/>
                <a:cs typeface="Arial" pitchFamily="34" charset="0"/>
              </a:rPr>
              <a:t>Types of Financial Risks</a:t>
            </a:r>
            <a:endParaRPr lang="ko-KR" altLang="en-US"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a:bodyPr>
          <a:lstStyle/>
          <a:p>
            <a:r>
              <a:rPr lang="en-US" altLang="ko-KR" sz="6000" dirty="0" smtClean="0">
                <a:latin typeface="Arial" pitchFamily="34" charset="0"/>
                <a:cs typeface="Arial" pitchFamily="34" charset="0"/>
              </a:rPr>
              <a:t>Freight Rate Risk</a:t>
            </a:r>
          </a:p>
          <a:p>
            <a:r>
              <a:rPr lang="en-US" altLang="ko-KR" sz="6000" dirty="0" smtClean="0">
                <a:latin typeface="Arial" pitchFamily="34" charset="0"/>
                <a:cs typeface="Arial" pitchFamily="34" charset="0"/>
              </a:rPr>
              <a:t>Credit Risk</a:t>
            </a:r>
          </a:p>
          <a:p>
            <a:r>
              <a:rPr lang="en-US" altLang="ko-KR" sz="6000" dirty="0" smtClean="0">
                <a:latin typeface="Arial" pitchFamily="34" charset="0"/>
                <a:cs typeface="Arial" pitchFamily="34" charset="0"/>
              </a:rPr>
              <a:t>Interest Rate Risk</a:t>
            </a:r>
          </a:p>
          <a:p>
            <a:r>
              <a:rPr lang="en-US" altLang="ko-KR" sz="6000" dirty="0" smtClean="0">
                <a:latin typeface="Arial" pitchFamily="34" charset="0"/>
                <a:cs typeface="Arial" pitchFamily="34" charset="0"/>
              </a:rPr>
              <a:t>Foreign Exchange Risk</a:t>
            </a:r>
          </a:p>
          <a:p>
            <a:endParaRPr lang="ko-KR" alt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7494"/>
            <a:ext cx="8229600" cy="1399032"/>
          </a:xfrm>
        </p:spPr>
        <p:txBody>
          <a:bodyPr>
            <a:normAutofit/>
          </a:bodyPr>
          <a:lstStyle/>
          <a:p>
            <a:pPr algn="ctr"/>
            <a:r>
              <a:rPr lang="en-US" altLang="ko-KR" dirty="0" smtClean="0">
                <a:latin typeface="Arial" pitchFamily="34" charset="0"/>
                <a:cs typeface="Arial" pitchFamily="34" charset="0"/>
              </a:rPr>
              <a:t>Forward Freight Agreements</a:t>
            </a:r>
            <a:endParaRPr lang="ko-KR" alt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altLang="ko-KR" sz="2800" dirty="0" smtClean="0">
                <a:latin typeface="Arial" pitchFamily="34" charset="0"/>
                <a:cs typeface="Arial" pitchFamily="34" charset="0"/>
              </a:rPr>
              <a:t>FFAs used both to utilize them as economic hedging instruments and to take advantage of short-term fluctuations in the market prices</a:t>
            </a:r>
          </a:p>
          <a:p>
            <a:endParaRPr lang="en-US" altLang="ko-KR" sz="2800" dirty="0" smtClean="0">
              <a:latin typeface="Arial" pitchFamily="34" charset="0"/>
              <a:cs typeface="Arial" pitchFamily="34" charset="0"/>
            </a:endParaRPr>
          </a:p>
          <a:p>
            <a:endParaRPr lang="en-US" altLang="ko-KR" sz="2800" dirty="0" smtClean="0">
              <a:latin typeface="Arial" pitchFamily="34" charset="0"/>
              <a:cs typeface="Arial" pitchFamily="34" charset="0"/>
            </a:endParaRPr>
          </a:p>
          <a:p>
            <a:endParaRPr lang="en-US" altLang="ko-KR" sz="2800" dirty="0" smtClean="0">
              <a:latin typeface="Arial" pitchFamily="34" charset="0"/>
              <a:cs typeface="Arial" pitchFamily="34" charset="0"/>
            </a:endParaRPr>
          </a:p>
          <a:p>
            <a:endParaRPr lang="en-US" altLang="ko-KR" sz="1600" dirty="0" smtClean="0">
              <a:latin typeface="Arial" pitchFamily="34" charset="0"/>
              <a:cs typeface="Arial" pitchFamily="34" charset="0"/>
            </a:endParaRPr>
          </a:p>
          <a:p>
            <a:endParaRPr lang="en-US" altLang="ko-KR" sz="1600" dirty="0" smtClean="0">
              <a:latin typeface="Arial" pitchFamily="34" charset="0"/>
              <a:cs typeface="Arial" pitchFamily="34" charset="0"/>
            </a:endParaRPr>
          </a:p>
          <a:p>
            <a:r>
              <a:rPr lang="en-US" altLang="ko-KR" sz="1600" dirty="0" smtClean="0">
                <a:latin typeface="Arial" pitchFamily="34" charset="0"/>
                <a:cs typeface="Arial" pitchFamily="34" charset="0"/>
              </a:rPr>
              <a:t>FFAs settle monthly in cash on the basis of publicly quoted indices</a:t>
            </a:r>
          </a:p>
          <a:p>
            <a:r>
              <a:rPr lang="en-US" altLang="ko-KR" sz="1600" dirty="0" smtClean="0">
                <a:latin typeface="Arial" pitchFamily="34" charset="0"/>
                <a:cs typeface="Arial" pitchFamily="34" charset="0"/>
              </a:rPr>
              <a:t>Through OTC, NOS (Norwegian Clearing House), and LCH (London Clearing House)</a:t>
            </a:r>
          </a:p>
          <a:p>
            <a:endParaRPr lang="en-US" altLang="ko-KR" sz="2800" dirty="0" smtClean="0">
              <a:latin typeface="Arial" pitchFamily="34" charset="0"/>
              <a:cs typeface="Arial" pitchFamily="34" charset="0"/>
            </a:endParaRPr>
          </a:p>
          <a:p>
            <a:endParaRPr lang="ko-KR" altLang="en-US" sz="2800" dirty="0">
              <a:latin typeface="Arial" pitchFamily="34" charset="0"/>
              <a:cs typeface="Arial" pitchFamily="34" charset="0"/>
            </a:endParaRPr>
          </a:p>
        </p:txBody>
      </p:sp>
      <p:pic>
        <p:nvPicPr>
          <p:cNvPr id="4" name="Picture 3" descr="ffa.jpg"/>
          <p:cNvPicPr>
            <a:picLocks noChangeAspect="1"/>
          </p:cNvPicPr>
          <p:nvPr/>
        </p:nvPicPr>
        <p:blipFill>
          <a:blip r:embed="rId3" cstate="print">
            <a:lum bright="-10000" contrast="20000"/>
          </a:blip>
          <a:stretch>
            <a:fillRect/>
          </a:stretch>
        </p:blipFill>
        <p:spPr>
          <a:xfrm>
            <a:off x="0" y="3284984"/>
            <a:ext cx="9144000" cy="1512168"/>
          </a:xfrm>
          <a:prstGeom prst="rect">
            <a:avLst/>
          </a:prstGeo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399032"/>
          </a:xfrm>
        </p:spPr>
        <p:txBody>
          <a:bodyPr/>
          <a:lstStyle/>
          <a:p>
            <a:pPr algn="ctr"/>
            <a:r>
              <a:rPr lang="en-US" altLang="ko-KR" dirty="0" smtClean="0">
                <a:latin typeface="Arial" pitchFamily="34" charset="0"/>
                <a:cs typeface="Arial" pitchFamily="34" charset="0"/>
              </a:rPr>
              <a:t>Interest Swaps</a:t>
            </a:r>
            <a:endParaRPr lang="ko-KR" altLang="en-US"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altLang="ko-KR" dirty="0" smtClean="0">
                <a:latin typeface="Arial" pitchFamily="34" charset="0"/>
                <a:cs typeface="Arial" pitchFamily="34" charset="0"/>
              </a:rPr>
              <a:t>Enters into interest rate swap contracts to hedge its exposure to variability in its floating rate long-term debt</a:t>
            </a:r>
          </a:p>
          <a:p>
            <a:endParaRPr lang="ko-KR" altLang="en-US" dirty="0">
              <a:latin typeface="Arial" pitchFamily="34" charset="0"/>
              <a:cs typeface="Arial" pitchFamily="34" charset="0"/>
            </a:endParaRPr>
          </a:p>
        </p:txBody>
      </p:sp>
      <p:sp>
        <p:nvSpPr>
          <p:cNvPr id="4" name="Right Arrow 3"/>
          <p:cNvSpPr/>
          <p:nvPr/>
        </p:nvSpPr>
        <p:spPr>
          <a:xfrm>
            <a:off x="3923928" y="3717032"/>
            <a:ext cx="1728192" cy="1296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5" name="TextBox 4"/>
          <p:cNvSpPr txBox="1"/>
          <p:nvPr/>
        </p:nvSpPr>
        <p:spPr>
          <a:xfrm>
            <a:off x="611560" y="3789040"/>
            <a:ext cx="2952328" cy="1015663"/>
          </a:xfrm>
          <a:prstGeom prst="rect">
            <a:avLst/>
          </a:prstGeom>
          <a:noFill/>
        </p:spPr>
        <p:txBody>
          <a:bodyPr wrap="square" rtlCol="0">
            <a:spAutoFit/>
          </a:bodyPr>
          <a:lstStyle/>
          <a:p>
            <a:r>
              <a:rPr lang="en-US" altLang="ko-KR" sz="6000" dirty="0" smtClean="0">
                <a:latin typeface="Arial" pitchFamily="34" charset="0"/>
                <a:cs typeface="Arial" pitchFamily="34" charset="0"/>
              </a:rPr>
              <a:t>Floating</a:t>
            </a:r>
            <a:endParaRPr lang="ko-KR" altLang="en-US" sz="6000" dirty="0">
              <a:latin typeface="Arial" pitchFamily="34" charset="0"/>
              <a:cs typeface="Arial" pitchFamily="34" charset="0"/>
            </a:endParaRPr>
          </a:p>
        </p:txBody>
      </p:sp>
      <p:sp>
        <p:nvSpPr>
          <p:cNvPr id="6" name="TextBox 5"/>
          <p:cNvSpPr txBox="1"/>
          <p:nvPr/>
        </p:nvSpPr>
        <p:spPr>
          <a:xfrm>
            <a:off x="5940152" y="3861048"/>
            <a:ext cx="2448272" cy="1015663"/>
          </a:xfrm>
          <a:prstGeom prst="rect">
            <a:avLst/>
          </a:prstGeom>
          <a:noFill/>
        </p:spPr>
        <p:txBody>
          <a:bodyPr wrap="square" rtlCol="0">
            <a:spAutoFit/>
          </a:bodyPr>
          <a:lstStyle/>
          <a:p>
            <a:r>
              <a:rPr lang="en-US" altLang="ko-KR" sz="6000" dirty="0" smtClean="0">
                <a:latin typeface="Arial" pitchFamily="34" charset="0"/>
                <a:cs typeface="Arial" pitchFamily="34" charset="0"/>
              </a:rPr>
              <a:t>Fixed</a:t>
            </a:r>
            <a:endParaRPr lang="ko-KR" altLang="en-US" sz="6000" dirty="0">
              <a:latin typeface="Arial" pitchFamily="34" charset="0"/>
              <a:cs typeface="Arial" pitchFamily="34" charset="0"/>
            </a:endParaRPr>
          </a:p>
        </p:txBody>
      </p:sp>
      <p:pic>
        <p:nvPicPr>
          <p:cNvPr id="7" name="Picture 6" descr="swap.jpg"/>
          <p:cNvPicPr>
            <a:picLocks noChangeAspect="1"/>
          </p:cNvPicPr>
          <p:nvPr/>
        </p:nvPicPr>
        <p:blipFill>
          <a:blip r:embed="rId3" cstate="print"/>
          <a:stretch>
            <a:fillRect/>
          </a:stretch>
        </p:blipFill>
        <p:spPr>
          <a:xfrm>
            <a:off x="0" y="5805264"/>
            <a:ext cx="9144000" cy="648510"/>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399032"/>
          </a:xfrm>
        </p:spPr>
        <p:txBody>
          <a:bodyPr>
            <a:normAutofit/>
          </a:bodyPr>
          <a:lstStyle/>
          <a:p>
            <a:pPr algn="ctr"/>
            <a:r>
              <a:rPr lang="en-US" altLang="ko-KR" dirty="0" smtClean="0">
                <a:latin typeface="Arial" pitchFamily="34" charset="0"/>
                <a:cs typeface="Arial" pitchFamily="34" charset="0"/>
              </a:rPr>
              <a:t>Sensitivity Analysis</a:t>
            </a:r>
            <a:endParaRPr lang="ko-KR" alt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altLang="ko-KR" sz="3600" dirty="0" smtClean="0">
                <a:latin typeface="Arial" pitchFamily="34" charset="0"/>
                <a:cs typeface="Arial" pitchFamily="34" charset="0"/>
              </a:rPr>
              <a:t>FFAs:</a:t>
            </a:r>
          </a:p>
          <a:p>
            <a:pPr lvl="1">
              <a:buFont typeface="Wingdings" pitchFamily="2" charset="2"/>
              <a:buChar char="Ø"/>
            </a:pPr>
            <a:r>
              <a:rPr lang="en-US" altLang="ko-KR" sz="3200" dirty="0" smtClean="0">
                <a:latin typeface="Arial" pitchFamily="34" charset="0"/>
                <a:cs typeface="Arial" pitchFamily="34" charset="0"/>
              </a:rPr>
              <a:t>10% change in underlying freight market indices -&gt; $0.1 million effect on net income per year</a:t>
            </a:r>
          </a:p>
          <a:p>
            <a:r>
              <a:rPr lang="en-US" altLang="ko-KR" sz="3600" dirty="0" smtClean="0">
                <a:latin typeface="Arial" pitchFamily="34" charset="0"/>
                <a:cs typeface="Arial" pitchFamily="34" charset="0"/>
              </a:rPr>
              <a:t>Interest Swaps:</a:t>
            </a:r>
          </a:p>
          <a:p>
            <a:pPr lvl="1">
              <a:buFont typeface="Wingdings" pitchFamily="2" charset="2"/>
              <a:buChar char="Ø"/>
            </a:pPr>
            <a:r>
              <a:rPr lang="en-US" altLang="ko-KR" sz="3200" dirty="0" smtClean="0">
                <a:latin typeface="Arial" pitchFamily="34" charset="0"/>
                <a:cs typeface="Arial" pitchFamily="34" charset="0"/>
              </a:rPr>
              <a:t>100bps change in interest rates -&gt; effect on interest payment by $0.08 million</a:t>
            </a:r>
            <a:endParaRPr lang="ko-KR" altLang="en-US"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ko-KR" dirty="0" smtClean="0"/>
              <a:t>Total Derivatives and Financial Instruments</a:t>
            </a:r>
            <a:endParaRPr lang="ko-KR" altLang="en-US" dirty="0"/>
          </a:p>
        </p:txBody>
      </p:sp>
      <p:pic>
        <p:nvPicPr>
          <p:cNvPr id="4" name="Content Placeholder 3" descr="totals.jpg"/>
          <p:cNvPicPr>
            <a:picLocks noGrp="1" noChangeAspect="1"/>
          </p:cNvPicPr>
          <p:nvPr>
            <p:ph idx="1"/>
          </p:nvPr>
        </p:nvPicPr>
        <p:blipFill>
          <a:blip r:embed="rId2" cstate="print"/>
          <a:stretch>
            <a:fillRect/>
          </a:stretch>
        </p:blipFill>
        <p:spPr>
          <a:xfrm>
            <a:off x="0" y="2837580"/>
            <a:ext cx="9143999" cy="2823668"/>
          </a:xfr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7494"/>
            <a:ext cx="8229600" cy="1399032"/>
          </a:xfrm>
        </p:spPr>
        <p:txBody>
          <a:bodyPr/>
          <a:lstStyle/>
          <a:p>
            <a:pPr algn="ctr"/>
            <a:r>
              <a:rPr lang="en-US" altLang="ko-KR" dirty="0" smtClean="0">
                <a:latin typeface="Arial" pitchFamily="34" charset="0"/>
                <a:cs typeface="Arial" pitchFamily="34" charset="0"/>
              </a:rPr>
              <a:t>Credit Risk Management</a:t>
            </a:r>
            <a:endParaRPr lang="ko-KR" alt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altLang="ko-KR" dirty="0" smtClean="0">
                <a:latin typeface="Arial" pitchFamily="34" charset="0"/>
                <a:cs typeface="Arial" pitchFamily="34" charset="0"/>
              </a:rPr>
              <a:t>Credit exposure to charterers and FFAs counterparties</a:t>
            </a:r>
          </a:p>
          <a:p>
            <a:r>
              <a:rPr lang="en-US" altLang="ko-KR" dirty="0" smtClean="0">
                <a:latin typeface="Arial" pitchFamily="34" charset="0"/>
                <a:cs typeface="Arial" pitchFamily="34" charset="0"/>
              </a:rPr>
              <a:t>Insured charter-out contracts through a “AA+” rated governmental agency of a European Union member state, which provides that if the charterer goes into payment default, the insurer will reimburse </a:t>
            </a:r>
            <a:r>
              <a:rPr lang="en-US" altLang="ko-KR" dirty="0" err="1" smtClean="0">
                <a:latin typeface="Arial" pitchFamily="34" charset="0"/>
                <a:cs typeface="Arial" pitchFamily="34" charset="0"/>
              </a:rPr>
              <a:t>Navios</a:t>
            </a:r>
            <a:r>
              <a:rPr lang="en-US" altLang="ko-KR" dirty="0" smtClean="0">
                <a:latin typeface="Arial" pitchFamily="34" charset="0"/>
                <a:cs typeface="Arial" pitchFamily="34" charset="0"/>
              </a:rPr>
              <a:t> for the charter payments under the terms of policy</a:t>
            </a:r>
            <a:endParaRPr lang="ko-KR" alt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FEDEX_ASIA.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7494"/>
            <a:ext cx="8229600" cy="1399032"/>
          </a:xfrm>
        </p:spPr>
        <p:txBody>
          <a:bodyPr/>
          <a:lstStyle/>
          <a:p>
            <a:pPr algn="ctr"/>
            <a:r>
              <a:rPr lang="en-US" altLang="ko-KR" dirty="0" smtClean="0">
                <a:latin typeface="Arial" pitchFamily="34" charset="0"/>
                <a:cs typeface="Arial" pitchFamily="34" charset="0"/>
              </a:rPr>
              <a:t>FX Risk Management</a:t>
            </a:r>
            <a:endParaRPr lang="ko-KR" altLang="en-US" dirty="0">
              <a:latin typeface="Arial" pitchFamily="34" charset="0"/>
              <a:cs typeface="Arial" pitchFamily="34" charset="0"/>
            </a:endParaRPr>
          </a:p>
        </p:txBody>
      </p:sp>
      <p:sp>
        <p:nvSpPr>
          <p:cNvPr id="3" name="Content Placeholder 2"/>
          <p:cNvSpPr>
            <a:spLocks noGrp="1"/>
          </p:cNvSpPr>
          <p:nvPr>
            <p:ph idx="1"/>
          </p:nvPr>
        </p:nvSpPr>
        <p:spPr/>
        <p:txBody>
          <a:bodyPr>
            <a:normAutofit fontScale="70000" lnSpcReduction="20000"/>
          </a:bodyPr>
          <a:lstStyle/>
          <a:p>
            <a:r>
              <a:rPr lang="en-US" altLang="ko-KR" sz="3600" dirty="0" smtClean="0">
                <a:latin typeface="Arial" pitchFamily="34" charset="0"/>
                <a:cs typeface="Arial" pitchFamily="34" charset="0"/>
              </a:rPr>
              <a:t>All of </a:t>
            </a:r>
            <a:r>
              <a:rPr lang="en-US" altLang="ko-KR" sz="3600" dirty="0" err="1" smtClean="0">
                <a:latin typeface="Arial" pitchFamily="34" charset="0"/>
                <a:cs typeface="Arial" pitchFamily="34" charset="0"/>
              </a:rPr>
              <a:t>Navios’s</a:t>
            </a:r>
            <a:r>
              <a:rPr lang="en-US" altLang="ko-KR" sz="3600" dirty="0" smtClean="0">
                <a:latin typeface="Arial" pitchFamily="34" charset="0"/>
                <a:cs typeface="Arial" pitchFamily="34" charset="0"/>
              </a:rPr>
              <a:t> revenues are denominated in US $</a:t>
            </a:r>
          </a:p>
          <a:p>
            <a:r>
              <a:rPr lang="en-US" altLang="ko-KR" sz="3600" dirty="0" smtClean="0">
                <a:latin typeface="Arial" pitchFamily="34" charset="0"/>
                <a:cs typeface="Arial" pitchFamily="34" charset="0"/>
              </a:rPr>
              <a:t>19.4% of its expense, related to its </a:t>
            </a:r>
            <a:r>
              <a:rPr lang="en-US" altLang="ko-KR" sz="3600" dirty="0" err="1" smtClean="0">
                <a:latin typeface="Arial" pitchFamily="34" charset="0"/>
                <a:cs typeface="Arial" pitchFamily="34" charset="0"/>
              </a:rPr>
              <a:t>Navios</a:t>
            </a:r>
            <a:r>
              <a:rPr lang="en-US" altLang="ko-KR" sz="3600" dirty="0" smtClean="0">
                <a:latin typeface="Arial" pitchFamily="34" charset="0"/>
                <a:cs typeface="Arial" pitchFamily="34" charset="0"/>
              </a:rPr>
              <a:t> Logistics segment operating in South America, are in several different currencies (i.e. Argentinean Peso, Uruguayan Peso, etc.)</a:t>
            </a:r>
          </a:p>
          <a:p>
            <a:r>
              <a:rPr lang="en-US" altLang="ko-KR" sz="3600" dirty="0" smtClean="0">
                <a:latin typeface="Arial" pitchFamily="34" charset="0"/>
                <a:cs typeface="Arial" pitchFamily="34" charset="0"/>
              </a:rPr>
              <a:t>6.5% of its expense related to operation of its Piraeus and Belgian office are in Euros</a:t>
            </a:r>
          </a:p>
          <a:p>
            <a:r>
              <a:rPr lang="en-US" altLang="ko-KR" sz="3600" dirty="0" smtClean="0">
                <a:latin typeface="Arial" pitchFamily="34" charset="0"/>
                <a:cs typeface="Arial" pitchFamily="34" charset="0"/>
              </a:rPr>
              <a:t>Monitors its FX exposure against long-term currency forecasts and enters into foreign currency contracts when considered appropriate</a:t>
            </a:r>
          </a:p>
          <a:p>
            <a:r>
              <a:rPr lang="en-US" altLang="ko-KR" sz="3600" dirty="0" smtClean="0">
                <a:latin typeface="Arial" pitchFamily="34" charset="0"/>
                <a:cs typeface="Arial" pitchFamily="34" charset="0"/>
              </a:rPr>
              <a:t>In most of the time, foreign currency transactions are translated into the measurement currency rates prevailing at the dates of transactions (i.e. </a:t>
            </a:r>
            <a:r>
              <a:rPr lang="en-US" altLang="ko-KR" sz="3600" dirty="0" err="1" smtClean="0">
                <a:latin typeface="Arial" pitchFamily="34" charset="0"/>
                <a:cs typeface="Arial" pitchFamily="34" charset="0"/>
              </a:rPr>
              <a:t>unhedged</a:t>
            </a:r>
            <a:r>
              <a:rPr lang="en-US" altLang="ko-KR" sz="3600" dirty="0" smtClean="0">
                <a:latin typeface="Arial" pitchFamily="34" charset="0"/>
                <a:cs typeface="Arial" pitchFamily="34" charset="0"/>
              </a:rPr>
              <a:t>)</a:t>
            </a:r>
          </a:p>
          <a:p>
            <a:endParaRPr lang="en-US" altLang="ko-KR" dirty="0" smtClean="0">
              <a:latin typeface="Arial" pitchFamily="34" charset="0"/>
              <a:cs typeface="Arial" pitchFamily="34" charset="0"/>
            </a:endParaRPr>
          </a:p>
          <a:p>
            <a:endParaRPr lang="ko-KR" alt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399032"/>
          </a:xfrm>
        </p:spPr>
        <p:txBody>
          <a:bodyPr/>
          <a:lstStyle/>
          <a:p>
            <a:pPr algn="ctr"/>
            <a:r>
              <a:rPr lang="en-US" altLang="ko-KR" dirty="0" smtClean="0">
                <a:latin typeface="Arial" pitchFamily="34" charset="0"/>
                <a:cs typeface="Arial" pitchFamily="34" charset="0"/>
              </a:rPr>
              <a:t>Other Derivative Used</a:t>
            </a:r>
            <a:endParaRPr lang="ko-KR" altLang="en-US" dirty="0">
              <a:latin typeface="Arial" pitchFamily="34" charset="0"/>
              <a:cs typeface="Arial" pitchFamily="34" charset="0"/>
            </a:endParaRPr>
          </a:p>
        </p:txBody>
      </p:sp>
      <p:sp>
        <p:nvSpPr>
          <p:cNvPr id="3" name="Content Placeholder 2"/>
          <p:cNvSpPr>
            <a:spLocks noGrp="1"/>
          </p:cNvSpPr>
          <p:nvPr>
            <p:ph idx="1"/>
          </p:nvPr>
        </p:nvSpPr>
        <p:spPr>
          <a:xfrm>
            <a:off x="457200" y="1469992"/>
            <a:ext cx="8229600" cy="5159408"/>
          </a:xfrm>
        </p:spPr>
        <p:txBody>
          <a:bodyPr>
            <a:noAutofit/>
          </a:bodyPr>
          <a:lstStyle/>
          <a:p>
            <a:r>
              <a:rPr lang="en-US" altLang="ko-KR" sz="1800" dirty="0" smtClean="0">
                <a:latin typeface="Arial" pitchFamily="34" charset="0"/>
                <a:cs typeface="Arial" pitchFamily="34" charset="0"/>
              </a:rPr>
              <a:t>Stock-based options</a:t>
            </a:r>
          </a:p>
          <a:p>
            <a:pPr lvl="1">
              <a:buFont typeface="Wingdings" pitchFamily="2" charset="2"/>
              <a:buChar char="Ø"/>
            </a:pPr>
            <a:r>
              <a:rPr lang="en-US" altLang="ko-KR" sz="1600" dirty="0" smtClean="0">
                <a:latin typeface="Arial" pitchFamily="34" charset="0"/>
                <a:cs typeface="Arial" pitchFamily="34" charset="0"/>
              </a:rPr>
              <a:t>The fair value of all stock option awards has been calculated based on the modified Black-</a:t>
            </a:r>
            <a:r>
              <a:rPr lang="en-US" altLang="ko-KR" sz="1600" dirty="0" err="1" smtClean="0">
                <a:latin typeface="Arial" pitchFamily="34" charset="0"/>
                <a:cs typeface="Arial" pitchFamily="34" charset="0"/>
              </a:rPr>
              <a:t>Scholes</a:t>
            </a:r>
            <a:r>
              <a:rPr lang="en-US" altLang="ko-KR" sz="1600" dirty="0" smtClean="0">
                <a:latin typeface="Arial" pitchFamily="34" charset="0"/>
                <a:cs typeface="Arial" pitchFamily="34" charset="0"/>
              </a:rPr>
              <a:t> method</a:t>
            </a:r>
          </a:p>
          <a:p>
            <a:pPr lvl="1">
              <a:buFont typeface="Wingdings" pitchFamily="2" charset="2"/>
              <a:buChar char="Ø"/>
            </a:pPr>
            <a:r>
              <a:rPr lang="en-US" altLang="ko-KR" sz="1600" dirty="0" smtClean="0">
                <a:latin typeface="Arial" pitchFamily="34" charset="0"/>
                <a:cs typeface="Arial" pitchFamily="34" charset="0"/>
              </a:rPr>
              <a:t>Assumptions:</a:t>
            </a:r>
          </a:p>
          <a:p>
            <a:pPr lvl="2">
              <a:buFont typeface="Wingdings" pitchFamily="2" charset="2"/>
              <a:buChar char="ü"/>
            </a:pPr>
            <a:r>
              <a:rPr lang="en-US" altLang="ko-KR" sz="1600" i="1" u="sng" dirty="0" smtClean="0">
                <a:latin typeface="Arial" pitchFamily="34" charset="0"/>
                <a:cs typeface="Arial" pitchFamily="34" charset="0"/>
              </a:rPr>
              <a:t>Expected term</a:t>
            </a:r>
            <a:r>
              <a:rPr lang="en-US" altLang="ko-KR" sz="1600" i="1" dirty="0" smtClean="0">
                <a:latin typeface="Arial" pitchFamily="34" charset="0"/>
                <a:cs typeface="Arial" pitchFamily="34" charset="0"/>
              </a:rPr>
              <a:t>: </a:t>
            </a:r>
            <a:r>
              <a:rPr lang="en-US" altLang="ko-KR" sz="1600" dirty="0" smtClean="0">
                <a:latin typeface="Arial" pitchFamily="34" charset="0"/>
                <a:cs typeface="Arial" pitchFamily="34" charset="0"/>
              </a:rPr>
              <a:t>The “simplified method” was used which includes taking the average of the weighted average time to vesting and the contractual term of the option award. The option awards vest over three years at 33.3%, 33.3% and 33.4% respectively, resulting in a weighted average time to vest of approximately 2 years. The contractual term of the award is 7 years. Utilizing the simplified approach formula, the derived expected term estimate for the Company’s option award is 4.5 years </a:t>
            </a:r>
          </a:p>
          <a:p>
            <a:pPr lvl="2">
              <a:buFont typeface="Wingdings" pitchFamily="2" charset="2"/>
              <a:buChar char="ü"/>
            </a:pPr>
            <a:r>
              <a:rPr lang="en-US" altLang="ko-KR" sz="1600" i="1" u="sng" dirty="0" smtClean="0">
                <a:latin typeface="Arial" pitchFamily="34" charset="0"/>
                <a:cs typeface="Arial" pitchFamily="34" charset="0"/>
              </a:rPr>
              <a:t>Expected volatility</a:t>
            </a:r>
            <a:r>
              <a:rPr lang="en-US" altLang="ko-KR" sz="1600" i="1" dirty="0" smtClean="0">
                <a:latin typeface="Arial" pitchFamily="34" charset="0"/>
                <a:cs typeface="Arial" pitchFamily="34" charset="0"/>
              </a:rPr>
              <a:t>: </a:t>
            </a:r>
            <a:r>
              <a:rPr lang="en-US" altLang="ko-KR" sz="1600" dirty="0" smtClean="0">
                <a:latin typeface="Arial" pitchFamily="34" charset="0"/>
                <a:cs typeface="Arial" pitchFamily="34" charset="0"/>
              </a:rPr>
              <a:t>The historical volatility of </a:t>
            </a:r>
            <a:r>
              <a:rPr lang="en-US" altLang="ko-KR" sz="1600" dirty="0" err="1" smtClean="0">
                <a:latin typeface="Arial" pitchFamily="34" charset="0"/>
                <a:cs typeface="Arial" pitchFamily="34" charset="0"/>
              </a:rPr>
              <a:t>Navios</a:t>
            </a:r>
            <a:r>
              <a:rPr lang="en-US" altLang="ko-KR" sz="1600" dirty="0" smtClean="0">
                <a:latin typeface="Arial" pitchFamily="34" charset="0"/>
                <a:cs typeface="Arial" pitchFamily="34" charset="0"/>
              </a:rPr>
              <a:t> Holdings’ shares was used in order to estimate the volatility of the stock option awards</a:t>
            </a:r>
          </a:p>
          <a:p>
            <a:pPr lvl="2">
              <a:buFont typeface="Wingdings" pitchFamily="2" charset="2"/>
              <a:buChar char="ü"/>
            </a:pPr>
            <a:r>
              <a:rPr lang="en-US" altLang="ko-KR" sz="1600" i="1" u="sng" dirty="0" smtClean="0">
                <a:latin typeface="Arial" pitchFamily="34" charset="0"/>
                <a:cs typeface="Arial" pitchFamily="34" charset="0"/>
              </a:rPr>
              <a:t>Expected dividends</a:t>
            </a:r>
            <a:r>
              <a:rPr lang="en-US" altLang="ko-KR" sz="1600" i="1" dirty="0" smtClean="0">
                <a:latin typeface="Arial" pitchFamily="34" charset="0"/>
                <a:cs typeface="Arial" pitchFamily="34" charset="0"/>
              </a:rPr>
              <a:t>: </a:t>
            </a:r>
            <a:r>
              <a:rPr lang="en-US" altLang="ko-KR" sz="1600" dirty="0" smtClean="0">
                <a:latin typeface="Arial" pitchFamily="34" charset="0"/>
                <a:cs typeface="Arial" pitchFamily="34" charset="0"/>
              </a:rPr>
              <a:t>The expected dividend is based on the current dividend, our historical pattern of dividend increases and the market price of our stock. </a:t>
            </a:r>
          </a:p>
          <a:p>
            <a:pPr lvl="2">
              <a:buFont typeface="Wingdings" pitchFamily="2" charset="2"/>
              <a:buChar char="ü"/>
            </a:pPr>
            <a:r>
              <a:rPr lang="en-US" altLang="ko-KR" sz="1600" i="1" u="sng" dirty="0" smtClean="0">
                <a:latin typeface="Arial" pitchFamily="34" charset="0"/>
                <a:cs typeface="Arial" pitchFamily="34" charset="0"/>
              </a:rPr>
              <a:t>Risk-free rate</a:t>
            </a:r>
            <a:r>
              <a:rPr lang="en-US" altLang="ko-KR" sz="1600" i="1" dirty="0" smtClean="0">
                <a:latin typeface="Arial" pitchFamily="34" charset="0"/>
                <a:cs typeface="Arial" pitchFamily="34" charset="0"/>
              </a:rPr>
              <a:t>: </a:t>
            </a:r>
            <a:r>
              <a:rPr lang="en-US" altLang="ko-KR" sz="1600" dirty="0" err="1" smtClean="0">
                <a:latin typeface="Arial" pitchFamily="34" charset="0"/>
                <a:cs typeface="Arial" pitchFamily="34" charset="0"/>
              </a:rPr>
              <a:t>Navios</a:t>
            </a:r>
            <a:r>
              <a:rPr lang="en-US" altLang="ko-KR" sz="1600" dirty="0" smtClean="0">
                <a:latin typeface="Arial" pitchFamily="34" charset="0"/>
                <a:cs typeface="Arial" pitchFamily="34" charset="0"/>
              </a:rPr>
              <a:t> Holdings has selected to employ the risk-free yield-to-maturity rate to match the expected term estimated under the “simplified method”</a:t>
            </a:r>
            <a:endParaRPr lang="en-US" altLang="ko-KR" sz="1800" dirty="0" smtClean="0">
              <a:latin typeface="Arial" pitchFamily="34" charset="0"/>
              <a:cs typeface="Arial" pitchFamily="34" charset="0"/>
            </a:endParaRPr>
          </a:p>
          <a:p>
            <a:endParaRPr lang="ko-KR" altLang="en-US" sz="7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7494"/>
            <a:ext cx="8229600" cy="1399032"/>
          </a:xfrm>
        </p:spPr>
        <p:txBody>
          <a:bodyPr/>
          <a:lstStyle/>
          <a:p>
            <a:pPr algn="ctr"/>
            <a:r>
              <a:rPr lang="en-US" altLang="ko-KR" dirty="0" smtClean="0"/>
              <a:t>Stock Options (continued)</a:t>
            </a:r>
            <a:endParaRPr lang="ko-KR" altLang="en-US" dirty="0"/>
          </a:p>
        </p:txBody>
      </p:sp>
      <p:pic>
        <p:nvPicPr>
          <p:cNvPr id="4" name="Content Placeholder 3" descr="stockoption.jpg"/>
          <p:cNvPicPr>
            <a:picLocks noGrp="1" noChangeAspect="1"/>
          </p:cNvPicPr>
          <p:nvPr>
            <p:ph idx="1"/>
          </p:nvPr>
        </p:nvPicPr>
        <p:blipFill>
          <a:blip r:embed="rId2" cstate="print"/>
          <a:srcRect b="45163"/>
          <a:stretch>
            <a:fillRect/>
          </a:stretch>
        </p:blipFill>
        <p:spPr>
          <a:xfrm>
            <a:off x="0" y="2492896"/>
            <a:ext cx="9144000" cy="3412695"/>
          </a:xfr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399032"/>
          </a:xfrm>
        </p:spPr>
        <p:txBody>
          <a:bodyPr/>
          <a:lstStyle/>
          <a:p>
            <a:pPr algn="ctr"/>
            <a:r>
              <a:rPr lang="en-US" altLang="ko-KR" dirty="0" smtClean="0">
                <a:latin typeface="Arial" pitchFamily="34" charset="0"/>
                <a:cs typeface="Arial" pitchFamily="34" charset="0"/>
              </a:rPr>
              <a:t>Fuel Cost Risk</a:t>
            </a:r>
            <a:endParaRPr lang="ko-KR" altLang="en-US" dirty="0">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r>
              <a:rPr lang="en-US" altLang="ko-KR" sz="2400" dirty="0" smtClean="0">
                <a:latin typeface="Arial" pitchFamily="34" charset="0"/>
                <a:cs typeface="Arial" pitchFamily="34" charset="0"/>
              </a:rPr>
              <a:t>Under time charter agreements, the charterer is responsible for substantially all of the voyage expenses, including port and canal charges and fuel costs and vessel operating expenses</a:t>
            </a:r>
          </a:p>
          <a:p>
            <a:r>
              <a:rPr lang="en-US" altLang="ko-KR" sz="2400" dirty="0" smtClean="0">
                <a:latin typeface="Arial" pitchFamily="34" charset="0"/>
                <a:cs typeface="Arial" pitchFamily="34" charset="0"/>
              </a:rPr>
              <a:t>Because of the terms of the agreement, the cost of fuel is a significant factor in negotiating charter rates. </a:t>
            </a:r>
          </a:p>
          <a:p>
            <a:r>
              <a:rPr lang="en-US" altLang="ko-KR" sz="2400" dirty="0" smtClean="0">
                <a:latin typeface="Arial" pitchFamily="34" charset="0"/>
                <a:cs typeface="Arial" pitchFamily="34" charset="0"/>
              </a:rPr>
              <a:t>In response, </a:t>
            </a:r>
            <a:r>
              <a:rPr lang="en-US" altLang="ko-KR" sz="2400" dirty="0" err="1" smtClean="0">
                <a:latin typeface="Arial" pitchFamily="34" charset="0"/>
                <a:cs typeface="Arial" pitchFamily="34" charset="0"/>
              </a:rPr>
              <a:t>Navios</a:t>
            </a:r>
            <a:r>
              <a:rPr lang="en-US" altLang="ko-KR" sz="2400" dirty="0" smtClean="0">
                <a:latin typeface="Arial" pitchFamily="34" charset="0"/>
                <a:cs typeface="Arial" pitchFamily="34" charset="0"/>
              </a:rPr>
              <a:t> tries to obtain more fuel efficient vessels and to keep their fleets’ average age as low as possible (average age of </a:t>
            </a:r>
            <a:r>
              <a:rPr lang="en-US" altLang="ko-KR" sz="2400" dirty="0" err="1" smtClean="0">
                <a:latin typeface="Arial" pitchFamily="34" charset="0"/>
                <a:cs typeface="Arial" pitchFamily="34" charset="0"/>
              </a:rPr>
              <a:t>Navios</a:t>
            </a:r>
            <a:r>
              <a:rPr lang="en-US" altLang="ko-KR" sz="2400" dirty="0" smtClean="0">
                <a:latin typeface="Arial" pitchFamily="34" charset="0"/>
                <a:cs typeface="Arial" pitchFamily="34" charset="0"/>
              </a:rPr>
              <a:t>’ fleets is 4.5 years and industry average is 8 years) instead of directly managing fuel costs using derivatives</a:t>
            </a:r>
            <a:endParaRPr lang="ko-KR" alt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ko-KR" sz="5400" dirty="0" smtClean="0"/>
              <a:t>Thank you</a:t>
            </a:r>
            <a:endParaRPr lang="ko-KR" altLang="en-US" sz="5400" dirty="0"/>
          </a:p>
        </p:txBody>
      </p:sp>
      <p:pic>
        <p:nvPicPr>
          <p:cNvPr id="4" name="Content Placeholder 3" descr="dep_2671792-Passport-Stamps.jpg"/>
          <p:cNvPicPr>
            <a:picLocks noChangeAspect="1"/>
          </p:cNvPicPr>
          <p:nvPr/>
        </p:nvPicPr>
        <p:blipFill>
          <a:blip r:embed="rId2" cstate="print">
            <a:lum bright="10000" contrast="46000"/>
          </a:blip>
          <a:stretch>
            <a:fillRect/>
          </a:stretch>
        </p:blipFill>
        <p:spPr>
          <a:xfrm>
            <a:off x="0" y="0"/>
            <a:ext cx="9144001" cy="6858000"/>
          </a:xfrm>
          <a:prstGeom prst="rect">
            <a:avLst/>
          </a:prstGeom>
        </p:spPr>
      </p:pic>
      <p:sp>
        <p:nvSpPr>
          <p:cNvPr id="6" name="Rectangle 5"/>
          <p:cNvSpPr/>
          <p:nvPr/>
        </p:nvSpPr>
        <p:spPr>
          <a:xfrm>
            <a:off x="152400" y="914400"/>
            <a:ext cx="6934200" cy="4339650"/>
          </a:xfrm>
          <a:prstGeom prst="rect">
            <a:avLst/>
          </a:prstGeom>
        </p:spPr>
        <p:txBody>
          <a:bodyPr wrap="square">
            <a:spAutoFit/>
          </a:bodyPr>
          <a:lstStyle/>
          <a:p>
            <a:r>
              <a:rPr lang="en-US" sz="13800" b="1" cap="all" dirty="0" smtClean="0">
                <a:ln/>
                <a:solidFill>
                  <a:schemeClr val="accent1"/>
                </a:solidFill>
                <a:effectLst>
                  <a:glow rad="139700">
                    <a:schemeClr val="accent4">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Thank You</a:t>
            </a:r>
            <a:endParaRPr lang="en-US" sz="13800" dirty="0"/>
          </a:p>
        </p:txBody>
      </p:sp>
      <p:pic>
        <p:nvPicPr>
          <p:cNvPr id="7" name="Content Placeholder 6" descr="Heart-Blending.jpg"/>
          <p:cNvPicPr>
            <a:picLocks noGrp="1" noChangeAspect="1"/>
          </p:cNvPicPr>
          <p:nvPr>
            <p:ph idx="1"/>
          </p:nvPr>
        </p:nvPicPr>
        <p:blipFill>
          <a:blip r:embed="rId3" cstate="print"/>
          <a:stretch>
            <a:fillRect/>
          </a:stretch>
        </p:blipFill>
        <p:spPr>
          <a:xfrm>
            <a:off x="4038600" y="3276600"/>
            <a:ext cx="1066800" cy="10668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710</TotalTime>
  <Words>3406</Words>
  <Application>Microsoft Office PowerPoint</Application>
  <PresentationFormat>On-screen Show (4:3)</PresentationFormat>
  <Paragraphs>304</Paragraphs>
  <Slides>94</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94</vt:i4>
      </vt:variant>
    </vt:vector>
  </HeadingPairs>
  <TitlesOfParts>
    <vt:vector size="96" baseType="lpstr">
      <vt:lpstr>Verve</vt:lpstr>
      <vt:lpstr>圖表</vt:lpstr>
      <vt:lpstr>The Shippers</vt:lpstr>
      <vt:lpstr>Global Transportation Services</vt:lpstr>
      <vt:lpstr>General Risks</vt:lpstr>
      <vt:lpstr>Global Transportation Services Industry</vt:lpstr>
      <vt:lpstr>PowerPoint Presentation</vt:lpstr>
      <vt:lpstr>PowerPoint Presentation</vt:lpstr>
      <vt:lpstr>Geographic Breakdown</vt:lpstr>
      <vt:lpstr>Growth Forecast</vt:lpstr>
      <vt:lpstr>PowerPoint Presentation</vt:lpstr>
      <vt:lpstr>FedEx Corporation: History</vt:lpstr>
      <vt:lpstr>The Companies</vt:lpstr>
      <vt:lpstr>Reporting Units</vt:lpstr>
      <vt:lpstr>Major Competitors</vt:lpstr>
      <vt:lpstr>Share Price</vt:lpstr>
      <vt:lpstr>PowerPoint Presentation</vt:lpstr>
      <vt:lpstr>Share Ownership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Employee Stock Options</vt:lpstr>
      <vt:lpstr>Risk Factors</vt:lpstr>
      <vt:lpstr>QUANTITATIVE AND QUALITATIVE DISCLOSURES ABOUT MARKET RISK  </vt:lpstr>
      <vt:lpstr>PowerPoint Presentation</vt:lpstr>
      <vt:lpstr>PowerPoint Presentation</vt:lpstr>
      <vt:lpstr>Fuel Surcharge Indexes</vt:lpstr>
      <vt:lpstr>PowerPoint Presentation</vt:lpstr>
      <vt:lpstr>Summary</vt:lpstr>
      <vt:lpstr>PowerPoint Presentation</vt:lpstr>
      <vt:lpstr>CSX Background</vt:lpstr>
      <vt:lpstr>Route Map</vt:lpstr>
      <vt:lpstr>Major Competitors</vt:lpstr>
      <vt:lpstr>Share price</vt:lpstr>
      <vt:lpstr>Project</vt:lpstr>
      <vt:lpstr>Revenue Structure</vt:lpstr>
      <vt:lpstr>Revenue Structure (con’t)</vt:lpstr>
      <vt:lpstr>Revenue Structure</vt:lpstr>
      <vt:lpstr>Financial Statements</vt:lpstr>
      <vt:lpstr> </vt:lpstr>
      <vt:lpstr> </vt:lpstr>
      <vt:lpstr>Income Statement (con’t)</vt:lpstr>
      <vt:lpstr>  </vt:lpstr>
      <vt:lpstr>Risk Factor</vt:lpstr>
      <vt:lpstr>Quantitative and Qualitative Disclosures about Market Risk </vt:lpstr>
      <vt:lpstr>Stock Option</vt:lpstr>
      <vt:lpstr>Stock Option (con’t)</vt:lpstr>
      <vt:lpstr>Pension Plan Assets</vt:lpstr>
      <vt:lpstr>Pension Plan Assets</vt:lpstr>
      <vt:lpstr> </vt:lpstr>
      <vt:lpstr>Navios Maritime Holdings Inc.</vt:lpstr>
      <vt:lpstr>Facts about the Industry</vt:lpstr>
      <vt:lpstr>Industry Info.</vt:lpstr>
      <vt:lpstr>Industry Info.</vt:lpstr>
      <vt:lpstr>Baltic Exchange Dry Index</vt:lpstr>
      <vt:lpstr>Shipbuilding orders</vt:lpstr>
      <vt:lpstr>Shipbuilding orders</vt:lpstr>
      <vt:lpstr>Prices of new-buildings</vt:lpstr>
      <vt:lpstr>Overview of Ship Types</vt:lpstr>
      <vt:lpstr>Industry Jargons</vt:lpstr>
      <vt:lpstr>Industry Outlook</vt:lpstr>
      <vt:lpstr>Operating costs</vt:lpstr>
      <vt:lpstr>Increasing Fuel cost</vt:lpstr>
      <vt:lpstr>Competitors similar in size</vt:lpstr>
      <vt:lpstr>Historical Prices: NYSE</vt:lpstr>
      <vt:lpstr>Corporate Profile</vt:lpstr>
      <vt:lpstr>Income Statement</vt:lpstr>
      <vt:lpstr>Revenue Breakdown by Operations</vt:lpstr>
      <vt:lpstr>Revenue Breakdown by Region</vt:lpstr>
      <vt:lpstr>The Southern Trade Routes</vt:lpstr>
      <vt:lpstr>Balance Sheet</vt:lpstr>
      <vt:lpstr>Balance Sheet</vt:lpstr>
      <vt:lpstr>Cash Flow Statement</vt:lpstr>
      <vt:lpstr>Cash Flow Statement</vt:lpstr>
      <vt:lpstr>Risk Factors</vt:lpstr>
      <vt:lpstr>Risk Factors (continued)</vt:lpstr>
      <vt:lpstr>Risk Management</vt:lpstr>
      <vt:lpstr>Types of Financial Risks</vt:lpstr>
      <vt:lpstr>Forward Freight Agreements</vt:lpstr>
      <vt:lpstr>Interest Swaps</vt:lpstr>
      <vt:lpstr>Sensitivity Analysis</vt:lpstr>
      <vt:lpstr>Total Derivatives and Financial Instruments</vt:lpstr>
      <vt:lpstr>Credit Risk Management</vt:lpstr>
      <vt:lpstr>FX Risk Management</vt:lpstr>
      <vt:lpstr>Other Derivative Used</vt:lpstr>
      <vt:lpstr>Stock Options (continued)</vt:lpstr>
      <vt:lpstr>Fuel Cost Risk</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Transportation Services</dc:title>
  <dc:creator>Greg Edmunds</dc:creator>
  <cp:lastModifiedBy>gp</cp:lastModifiedBy>
  <cp:revision>7</cp:revision>
  <dcterms:created xsi:type="dcterms:W3CDTF">2012-03-12T02:40:07Z</dcterms:created>
  <dcterms:modified xsi:type="dcterms:W3CDTF">2012-03-16T20:34:01Z</dcterms:modified>
</cp:coreProperties>
</file>