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Lst>
  <p:notesMasterIdLst>
    <p:notesMasterId r:id="rId99"/>
  </p:notesMasterIdLst>
  <p:sldIdLst>
    <p:sldId id="256" r:id="rId3"/>
    <p:sldId id="257" r:id="rId4"/>
    <p:sldId id="36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67" r:id="rId34"/>
    <p:sldId id="363" r:id="rId35"/>
    <p:sldId id="286" r:id="rId36"/>
    <p:sldId id="346" r:id="rId37"/>
    <p:sldId id="347" r:id="rId38"/>
    <p:sldId id="348" r:id="rId39"/>
    <p:sldId id="349" r:id="rId40"/>
    <p:sldId id="350" r:id="rId41"/>
    <p:sldId id="359" r:id="rId42"/>
    <p:sldId id="351" r:id="rId43"/>
    <p:sldId id="352" r:id="rId44"/>
    <p:sldId id="362" r:id="rId45"/>
    <p:sldId id="295" r:id="rId46"/>
    <p:sldId id="296" r:id="rId47"/>
    <p:sldId id="297" r:id="rId48"/>
    <p:sldId id="298" r:id="rId49"/>
    <p:sldId id="368" r:id="rId50"/>
    <p:sldId id="369"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6" r:id="rId68"/>
    <p:sldId id="315" r:id="rId69"/>
    <p:sldId id="365" r:id="rId70"/>
    <p:sldId id="317" r:id="rId71"/>
    <p:sldId id="318" r:id="rId72"/>
    <p:sldId id="319" r:id="rId73"/>
    <p:sldId id="320" r:id="rId74"/>
    <p:sldId id="321" r:id="rId75"/>
    <p:sldId id="322" r:id="rId76"/>
    <p:sldId id="353" r:id="rId77"/>
    <p:sldId id="354" r:id="rId78"/>
    <p:sldId id="355" r:id="rId79"/>
    <p:sldId id="356" r:id="rId80"/>
    <p:sldId id="357" r:id="rId81"/>
    <p:sldId id="358"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60" r:id="rId9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827EA4F-A447-4CB5-8685-48859051F624}">
  <a:tblStyle styleId="{3827EA4F-A447-4CB5-8685-48859051F624}" styleName="Table_0"/>
  <a:tblStyle styleId="{3C4F42DB-F247-4C06-9B51-243969A4FF45}" styleName="Table_1"/>
  <a:tblStyle styleId="{B656583C-6A27-45C8-BB1A-D97BC19F006A}" styleName="Table_2"/>
  <a:tblStyle styleId="{763C43E1-E7FC-4AAD-911C-21E9D85D8EF8}" styleName="Table_3"/>
  <a:tblStyle styleId="{14D567B3-4B9B-4C8F-8085-E89C53C116A3}" styleName="Table_4"/>
  <a:tblStyle styleId="{6FD18E19-2752-41A6-BC67-5ACE0C6FFD57}" styleName="Table_5"/>
  <a:tblStyle styleId="{6BBFC9B8-15A2-4FAF-8C85-6BF933CDB006}" styleName="Table_6">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3C87F6F-2174-4689-B27A-6318BB82FA43}" styleName="Table_7">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91404261-0555-4061-B1AC-EBC33F3F4743}" styleName="Table_8">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E881E72-8958-408F-B83F-43C0F141A5AA}" styleName="Table_9">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01800FC-C1FD-4C8B-BF6F-2715B5D1EC2C}" styleName="Table_10">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69E6A8EE-D5AE-4708-9143-434947554023}" styleName="Table_11">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32489CF-EA32-42FC-BD14-CFAEBF47FB32}" styleName="Table_1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3022652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http://guyanaaviation.com/2014/07/icao-forecasts-more-than-6-percent-passenger-growth-through-2016/</a:t>
            </a:r>
          </a:p>
        </p:txBody>
      </p:sp>
      <p:sp>
        <p:nvSpPr>
          <p:cNvPr id="353" name="Shape 3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https://people.hofstra.edu/geotrans/eng/ch3en/conc3en/cost_structure_domestic_flight.html</a:t>
            </a:r>
          </a:p>
        </p:txBody>
      </p:sp>
      <p:sp>
        <p:nvSpPr>
          <p:cNvPr id="362" name="Shape 3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http://cwan.ca/crude-oil-prices-remain-weak-opec-holds-output-steady/</a:t>
            </a:r>
            <a:br>
              <a:rPr lang="en-US" sz="1200" b="0" i="0" u="none" strike="noStrike" cap="none" baseline="0">
                <a:solidFill>
                  <a:schemeClr val="dk1"/>
                </a:solidFill>
                <a:latin typeface="Calibri"/>
                <a:ea typeface="Calibri"/>
                <a:cs typeface="Calibri"/>
                <a:sym typeface="Calibri"/>
              </a:rPr>
            </a:br>
            <a:endParaRPr lang="en-US" sz="1200" b="0" i="0" u="none" strike="noStrike" cap="none" baseline="0">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95" name="Shape 49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4" name="Shape 5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0" name="Shape 5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2" name="Shape 5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7" name="Shape 6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The Company purchases jet fuel at prevailing market prices, but seeks to manage market risk through execution of a documented</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hedging strategy. The Company utilizes financial derivative instruments, on both a short-term and a long-term basis, as a form of</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insurance against the potential for significant increases in fuel prices. The Company believes there can be significant risk in not hedging</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against the possibility of such fuel price increases, especially in energy markets in which prices are high and/or rising. The Company</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expects to consume approximately 1.9 billion gallons of jet fuel in 2015. Based on this anticipated usage, a change in jet fuel prices of</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just one cent per gallon would impact the Company’s Fuel and oil expense by approximately $19 million for 2015, excluding any</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impact associated with fuel derivative instruments held.</a:t>
            </a:r>
          </a:p>
          <a:p>
            <a:pPr marL="0" marR="0" lvl="0" indent="0" algn="l" rtl="0">
              <a:spcBef>
                <a:spcPts val="0"/>
              </a:spcBef>
              <a:buClr>
                <a:schemeClr val="dk1"/>
              </a:buClr>
              <a:buFont typeface="Calibri"/>
              <a:buNone/>
            </a:pPr>
            <a:endParaRPr sz="1200" b="1" i="0" u="none" strike="noStrike" cap="none" baseline="0">
              <a:solidFill>
                <a:srgbClr val="252525"/>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2" name="Shape 6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For 2014, the Company had fuel derivative instruments in place for up to 34 percent of its fuel consumption, and, as a result,</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recognized $56 million in cash gains in Fuel expense from the settlement of those positions. As of December 31, 2014, the Company</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has reduced its hedge position related to future years, and thus has no "economic" hedge in place for its 2015 estimated fuel</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consumption. This reduction in the Company's hedge primarily was accomplished through entering into offsetting derivatives that will</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also settle in the same periods as the economic hedge derivative. Although a portion of the offsetting derivatives were sold swap</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positions and thus required no cash payment, the Company did pay $217 million to counterparties during fourth quarter 2014 to</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purchase offsetting derivatives that will settle in 2015 and 2018.</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0" name="Shape 6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The Company is party to certain interest rate swap agreements that are accounted for as either fair value hedges or cash flow</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hedges, as defined in the applicable accounting guidance for derivative instruments and hedging. Several of the Company's interest rate</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swap agreements qualify for the “shortcut” method of accounting for hedges, which dictates that the hedges are assumed to be perfectly</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effective, and, thus, there is no ineffectiveness to be recorded in earnings. For the Company’s interest rate swap agreements that do not</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qualify for the "shortcut" method of accounting, ineffectiveness is required to be measured at each reporting period. The ineffectiveness</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associated with all of the Company’s, including AirTran’s, interest rate swap agreements for all periods presented was not material.</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Credit exposure related to fuel derivative instruments is represented by the fair value of contracts that are an asset to the</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Company at the reporting date. At such times, these outstanding instruments expose the Company to credit loss in the event of</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nonperformance by the counterparties to the agreements. However, the Company has not experienced any significant credit loss as a</a:t>
            </a:r>
          </a:p>
          <a:p>
            <a:pPr marL="0" marR="0" lvl="0" indent="228600" algn="l" rtl="0">
              <a:lnSpc>
                <a:spcPct val="115000"/>
              </a:lnSpc>
              <a:spcBef>
                <a:spcPts val="0"/>
              </a:spcBef>
              <a:buClr>
                <a:schemeClr val="dk1"/>
              </a:buClr>
              <a:buSzPct val="25000"/>
              <a:buFont typeface="Arial"/>
              <a:buNone/>
            </a:pPr>
            <a:r>
              <a:rPr lang="en-US" sz="1200" b="1" i="0" u="none" strike="noStrike" cap="none" baseline="0">
                <a:solidFill>
                  <a:srgbClr val="252525"/>
                </a:solidFill>
                <a:latin typeface="Calibri"/>
                <a:ea typeface="Calibri"/>
                <a:cs typeface="Calibri"/>
                <a:sym typeface="Calibri"/>
              </a:rPr>
              <a:t>result of counterparty nonperformance in the past.</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2" name="Shape 6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18" name="Shape 7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31" name="Shape 7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37" name="Shape 7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43" name="Shape 7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61" name="Shape 7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73" name="Shape 7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79" name="Shape 7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15" name="Shape 8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http://www.icao.int/sustainability/pages/eap_fp_forecastmed.aspx</a:t>
            </a: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33" name="Shape 8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39" name="Shape 8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45" name="Shape 8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51" name="Shape 8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58" name="Shape 8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65" name="Shape 8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71" name="Shape 8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77" name="Shape 8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84" name="Shape 8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http://www.icao.int/sustainability/pages/eap_fp_forecastmed.aspx</a:t>
            </a: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23" name="Shape 23"/>
          <p:cNvGrpSpPr/>
          <p:nvPr/>
        </p:nvGrpSpPr>
        <p:grpSpPr>
          <a:xfrm>
            <a:off x="211664" y="5353963"/>
            <a:ext cx="8723376" cy="1331580"/>
            <a:chOff x="-3905250" y="4294187"/>
            <a:chExt cx="13011150" cy="1892300"/>
          </a:xfrm>
        </p:grpSpPr>
        <p:sp>
          <p:nvSpPr>
            <p:cNvPr id="24" name="Shape 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5" name="Shape 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6" name="Shape 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7" name="Shape 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8" name="Shape 28"/>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29" name="Shape 29"/>
          <p:cNvSpPr txBox="1">
            <a:spLocks noGrp="1"/>
          </p:cNvSpPr>
          <p:nvPr>
            <p:ph type="ctrTitle"/>
          </p:nvPr>
        </p:nvSpPr>
        <p:spPr>
          <a:xfrm>
            <a:off x="685800" y="1600200"/>
            <a:ext cx="7772400" cy="1780107"/>
          </a:xfrm>
          <a:prstGeom prst="rect">
            <a:avLst/>
          </a:prstGeom>
          <a:noFill/>
          <a:ln>
            <a:noFill/>
          </a:ln>
        </p:spPr>
        <p:txBody>
          <a:bodyPr lIns="91425" tIns="91425" rIns="91425" bIns="91425" anchor="b"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3556001"/>
            <a:ext cx="6400799" cy="1473199"/>
          </a:xfrm>
          <a:prstGeom prst="rect">
            <a:avLst/>
          </a:prstGeom>
          <a:noFill/>
          <a:ln>
            <a:noFill/>
          </a:ln>
        </p:spPr>
        <p:txBody>
          <a:bodyPr lIns="91425" tIns="91425" rIns="91425" bIns="91425" anchor="t" anchorCtr="0"/>
          <a:lstStyle>
            <a:lvl1pPr marL="0" marR="0" indent="0" algn="ctr" rtl="0">
              <a:spcBef>
                <a:spcPts val="400"/>
              </a:spcBef>
              <a:buClr>
                <a:schemeClr val="accent1"/>
              </a:buClr>
              <a:buFont typeface="Noto Symbol"/>
              <a:buNone/>
              <a:defRPr/>
            </a:lvl1pPr>
            <a:lvl2pPr marL="457200" marR="0" indent="0" algn="ctr" rtl="0">
              <a:spcBef>
                <a:spcPts val="440"/>
              </a:spcBef>
              <a:buClr>
                <a:schemeClr val="accent1"/>
              </a:buClr>
              <a:buFont typeface="Noto Symbol"/>
              <a:buNone/>
              <a:defRPr/>
            </a:lvl2pPr>
            <a:lvl3pPr marL="914400" marR="0" indent="0" algn="ctr" rtl="0">
              <a:spcBef>
                <a:spcPts val="400"/>
              </a:spcBef>
              <a:buClr>
                <a:schemeClr val="accent1"/>
              </a:buClr>
              <a:buFont typeface="Noto Symbol"/>
              <a:buNone/>
              <a:defRPr/>
            </a:lvl3pPr>
            <a:lvl4pPr marL="1371600" marR="0" indent="0" algn="ctr" rtl="0">
              <a:spcBef>
                <a:spcPts val="360"/>
              </a:spcBef>
              <a:buClr>
                <a:schemeClr val="accent1"/>
              </a:buClr>
              <a:buFont typeface="Noto Symbol"/>
              <a:buNone/>
              <a:defRPr/>
            </a:lvl4pPr>
            <a:lvl5pPr marL="1828800" marR="0" indent="0" algn="ctr" rtl="0">
              <a:spcBef>
                <a:spcPts val="320"/>
              </a:spcBef>
              <a:buClr>
                <a:schemeClr val="accent1"/>
              </a:buClr>
              <a:buFont typeface="Noto Symbol"/>
              <a:buNone/>
              <a:defRPr/>
            </a:lvl5pPr>
            <a:lvl6pPr marL="2286000" marR="0" indent="0" algn="ctr" rtl="0">
              <a:spcBef>
                <a:spcPts val="384"/>
              </a:spcBef>
              <a:buClr>
                <a:schemeClr val="accent1"/>
              </a:buClr>
              <a:buFont typeface="Noto Symbol"/>
              <a:buNone/>
              <a:defRPr/>
            </a:lvl6pPr>
            <a:lvl7pPr marL="2743200" marR="0" indent="0" algn="ctr" rtl="0">
              <a:spcBef>
                <a:spcPts val="384"/>
              </a:spcBef>
              <a:buClr>
                <a:schemeClr val="accent1"/>
              </a:buClr>
              <a:buFont typeface="Noto Symbol"/>
              <a:buNone/>
              <a:defRPr/>
            </a:lvl7pPr>
            <a:lvl8pPr marL="3200400" marR="0" indent="0" algn="ctr" rtl="0">
              <a:spcBef>
                <a:spcPts val="384"/>
              </a:spcBef>
              <a:buClr>
                <a:schemeClr val="accent1"/>
              </a:buClr>
              <a:buFont typeface="Noto Symbol"/>
              <a:buNone/>
              <a:defRPr/>
            </a:lvl8pPr>
            <a:lvl9pPr marL="3657600" marR="0" indent="0" algn="ctr" rtl="0">
              <a:spcBef>
                <a:spcPts val="384"/>
              </a:spcBef>
              <a:buClr>
                <a:schemeClr val="accent1"/>
              </a:buClr>
              <a:buFont typeface="Noto Symbol"/>
              <a:buNone/>
              <a:defRPr/>
            </a:lvl9pPr>
          </a:lstStyle>
          <a:p>
            <a:endParaRPr/>
          </a:p>
        </p:txBody>
      </p:sp>
      <p:sp>
        <p:nvSpPr>
          <p:cNvPr id="31" name="Shape 31"/>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tock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68" name="Shape 68"/>
          <p:cNvGraphicFramePr/>
          <p:nvPr/>
        </p:nvGraphicFramePr>
        <p:xfrm>
          <a:off x="515681" y="6217919"/>
          <a:ext cx="8569800" cy="640090"/>
        </p:xfrm>
        <a:graphic>
          <a:graphicData uri="http://schemas.openxmlformats.org/drawingml/2006/table">
            <a:tbl>
              <a:tblPr firstRow="1" bandRow="1">
                <a:noFill/>
                <a:tableStyleId>{13C87F6F-2174-4689-B27A-6318BB82FA43}</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1"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69" name="Shape 69"/>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inancials statements">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52400" y="304800"/>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72" name="Shape 72"/>
          <p:cNvGraphicFramePr/>
          <p:nvPr/>
        </p:nvGraphicFramePr>
        <p:xfrm>
          <a:off x="515681" y="6217919"/>
          <a:ext cx="8569800" cy="640090"/>
        </p:xfrm>
        <a:graphic>
          <a:graphicData uri="http://schemas.openxmlformats.org/drawingml/2006/table">
            <a:tbl>
              <a:tblPr firstRow="1" bandRow="1">
                <a:noFill/>
                <a:tableStyleId>{91404261-0555-4061-B1AC-EBC33F3F4743}</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1"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73" name="Shape 73"/>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isk Factor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8583" y="409997"/>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76" name="Shape 76"/>
          <p:cNvGraphicFramePr/>
          <p:nvPr/>
        </p:nvGraphicFramePr>
        <p:xfrm>
          <a:off x="515681" y="6217919"/>
          <a:ext cx="8569800" cy="640090"/>
        </p:xfrm>
        <a:graphic>
          <a:graphicData uri="http://schemas.openxmlformats.org/drawingml/2006/table">
            <a:tbl>
              <a:tblPr firstRow="1" bandRow="1">
                <a:noFill/>
                <a:tableStyleId>{5E881E72-8958-408F-B83F-43C0F141A5AA}</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1"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77" name="Shape 77"/>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sk factorr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8583" y="409997"/>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76" name="Shape 76"/>
          <p:cNvGraphicFramePr/>
          <p:nvPr>
            <p:extLst>
              <p:ext uri="{D42A27DB-BD31-4B8C-83A1-F6EECF244321}">
                <p14:modId xmlns:p14="http://schemas.microsoft.com/office/powerpoint/2010/main" val="3612563608"/>
              </p:ext>
            </p:extLst>
          </p:nvPr>
        </p:nvGraphicFramePr>
        <p:xfrm>
          <a:off x="515681" y="6217919"/>
          <a:ext cx="8569800" cy="640090"/>
        </p:xfrm>
        <a:graphic>
          <a:graphicData uri="http://schemas.openxmlformats.org/drawingml/2006/table">
            <a:tbl>
              <a:tblPr firstRow="1" bandRow="1">
                <a:noFill/>
                <a:tableStyleId>{5E881E72-8958-408F-B83F-43C0F141A5AA}</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dirty="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1"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1" u="none" strike="noStrike" cap="none" baseline="0" dirty="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77" name="Shape 77"/>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299455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sk Managem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52400" y="381000"/>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80" name="Shape 80"/>
          <p:cNvGraphicFramePr/>
          <p:nvPr/>
        </p:nvGraphicFramePr>
        <p:xfrm>
          <a:off x="515681" y="6217919"/>
          <a:ext cx="8569800" cy="640090"/>
        </p:xfrm>
        <a:graphic>
          <a:graphicData uri="http://schemas.openxmlformats.org/drawingml/2006/table">
            <a:tbl>
              <a:tblPr firstRow="1" bandRow="1">
                <a:noFill/>
                <a:tableStyleId>{101800FC-C1FD-4C8B-BF6F-2715B5D1EC2C}</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1"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81" name="Shape 81"/>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8"/>
        <p:cNvGrpSpPr/>
        <p:nvPr/>
      </p:nvGrpSpPr>
      <p:grpSpPr>
        <a:xfrm>
          <a:off x="0" y="0"/>
          <a:ext cx="0" cy="0"/>
          <a:chOff x="0" y="0"/>
          <a:chExt cx="0" cy="0"/>
        </a:xfrm>
      </p:grpSpPr>
      <p:sp>
        <p:nvSpPr>
          <p:cNvPr id="89" name="Shape 89"/>
          <p:cNvSpPr/>
          <p:nvPr/>
        </p:nvSpPr>
        <p:spPr>
          <a:xfrm>
            <a:off x="228600" y="228600"/>
            <a:ext cx="8695944" cy="4736591"/>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90" name="Shape 90"/>
          <p:cNvSpPr/>
          <p:nvPr/>
        </p:nvSpPr>
        <p:spPr>
          <a:xfrm>
            <a:off x="6047437" y="4203592"/>
            <a:ext cx="2876428" cy="714026"/>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1" name="Shape 91"/>
          <p:cNvSpPr/>
          <p:nvPr/>
        </p:nvSpPr>
        <p:spPr>
          <a:xfrm>
            <a:off x="2619319" y="4075289"/>
            <a:ext cx="5544515" cy="850138"/>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2" name="Shape 92"/>
          <p:cNvSpPr/>
          <p:nvPr/>
        </p:nvSpPr>
        <p:spPr>
          <a:xfrm>
            <a:off x="2828727" y="4087562"/>
            <a:ext cx="5467979" cy="774272"/>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3" name="Shape 93"/>
          <p:cNvSpPr/>
          <p:nvPr/>
        </p:nvSpPr>
        <p:spPr>
          <a:xfrm>
            <a:off x="5609489" y="4074173"/>
            <a:ext cx="3307999" cy="651549"/>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4" name="Shape 94"/>
          <p:cNvSpPr/>
          <p:nvPr/>
        </p:nvSpPr>
        <p:spPr>
          <a:xfrm>
            <a:off x="211664" y="4058555"/>
            <a:ext cx="8723376" cy="1329873"/>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5" name="Shape 95"/>
          <p:cNvSpPr txBox="1">
            <a:spLocks noGrp="1"/>
          </p:cNvSpPr>
          <p:nvPr>
            <p:ph type="title"/>
          </p:nvPr>
        </p:nvSpPr>
        <p:spPr>
          <a:xfrm>
            <a:off x="690031" y="2463559"/>
            <a:ext cx="7772400" cy="1524000"/>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a:off x="1367365" y="1437448"/>
            <a:ext cx="6417733" cy="939800"/>
          </a:xfrm>
          <a:prstGeom prst="rect">
            <a:avLst/>
          </a:prstGeom>
          <a:noFill/>
          <a:ln>
            <a:noFill/>
          </a:ln>
        </p:spPr>
        <p:txBody>
          <a:bodyPr lIns="91425" tIns="91425" rIns="91425" bIns="91425" anchor="b" anchorCtr="0"/>
          <a:lstStyle>
            <a:lvl1pPr marL="0" indent="0" algn="ctr" rtl="0">
              <a:spcBef>
                <a:spcPts val="0"/>
              </a:spcBef>
              <a:buClr>
                <a:srgbClr val="FFFFFF"/>
              </a:buClr>
              <a:buFont typeface="Galdeano"/>
              <a:buNone/>
              <a:defRPr/>
            </a:lvl1pPr>
            <a:lvl2pPr marL="457200" indent="0" rtl="0">
              <a:spcBef>
                <a:spcPts val="0"/>
              </a:spcBef>
              <a:buClr>
                <a:srgbClr val="888888"/>
              </a:buClr>
              <a:buFont typeface="Galdeano"/>
              <a:buNone/>
              <a:defRPr/>
            </a:lvl2pPr>
            <a:lvl3pPr marL="914400" indent="0" rtl="0">
              <a:spcBef>
                <a:spcPts val="0"/>
              </a:spcBef>
              <a:buClr>
                <a:srgbClr val="888888"/>
              </a:buClr>
              <a:buFont typeface="Galdeano"/>
              <a:buNone/>
              <a:defRPr/>
            </a:lvl3pPr>
            <a:lvl4pPr marL="1371600" indent="0" rtl="0">
              <a:spcBef>
                <a:spcPts val="0"/>
              </a:spcBef>
              <a:buClr>
                <a:srgbClr val="888888"/>
              </a:buClr>
              <a:buFont typeface="Galdeano"/>
              <a:buNone/>
              <a:defRPr/>
            </a:lvl4pPr>
            <a:lvl5pPr marL="1828800" indent="0" rtl="0">
              <a:spcBef>
                <a:spcPts val="0"/>
              </a:spcBef>
              <a:buClr>
                <a:srgbClr val="888888"/>
              </a:buClr>
              <a:buFont typeface="Galdeano"/>
              <a:buNone/>
              <a:defRPr/>
            </a:lvl5pPr>
            <a:lvl6pPr marL="2286000" indent="0" rtl="0">
              <a:spcBef>
                <a:spcPts val="0"/>
              </a:spcBef>
              <a:buClr>
                <a:srgbClr val="888888"/>
              </a:buClr>
              <a:buFont typeface="Galdeano"/>
              <a:buNone/>
              <a:defRPr/>
            </a:lvl6pPr>
            <a:lvl7pPr marL="2743200" indent="0" rtl="0">
              <a:spcBef>
                <a:spcPts val="0"/>
              </a:spcBef>
              <a:buClr>
                <a:srgbClr val="888888"/>
              </a:buClr>
              <a:buFont typeface="Galdeano"/>
              <a:buNone/>
              <a:defRPr/>
            </a:lvl7pPr>
            <a:lvl8pPr marL="3200400" indent="0" rtl="0">
              <a:spcBef>
                <a:spcPts val="0"/>
              </a:spcBef>
              <a:buClr>
                <a:srgbClr val="888888"/>
              </a:buClr>
              <a:buFont typeface="Galdeano"/>
              <a:buNone/>
              <a:defRPr/>
            </a:lvl8pPr>
            <a:lvl9pPr marL="3657600" indent="0" rtl="0">
              <a:spcBef>
                <a:spcPts val="0"/>
              </a:spcBef>
              <a:buClr>
                <a:srgbClr val="888888"/>
              </a:buClr>
              <a:buFont typeface="Galdeano"/>
              <a:buNone/>
              <a:defRPr/>
            </a:lvl9pPr>
          </a:lstStyle>
          <a:p>
            <a:endParaRPr/>
          </a:p>
        </p:txBody>
      </p:sp>
      <p:sp>
        <p:nvSpPr>
          <p:cNvPr id="97" name="Shape 97"/>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05" name="Shape 105"/>
          <p:cNvSpPr txBox="1">
            <a:spLocks noGrp="1"/>
          </p:cNvSpPr>
          <p:nvPr>
            <p:ph type="body" idx="1"/>
          </p:nvPr>
        </p:nvSpPr>
        <p:spPr>
          <a:xfrm>
            <a:off x="676654"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106" name="Shape 106"/>
          <p:cNvSpPr txBox="1">
            <a:spLocks noGrp="1"/>
          </p:cNvSpPr>
          <p:nvPr>
            <p:ph type="body" idx="2"/>
          </p:nvPr>
        </p:nvSpPr>
        <p:spPr>
          <a:xfrm>
            <a:off x="4645151"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body" idx="1"/>
          </p:nvPr>
        </p:nvSpPr>
        <p:spPr>
          <a:xfrm>
            <a:off x="676656" y="2678114"/>
            <a:ext cx="3822191"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110" name="Shape 110"/>
          <p:cNvSpPr txBox="1">
            <a:spLocks noGrp="1"/>
          </p:cNvSpPr>
          <p:nvPr>
            <p:ph type="body" idx="2"/>
          </p:nvPr>
        </p:nvSpPr>
        <p:spPr>
          <a:xfrm>
            <a:off x="677331" y="3429000"/>
            <a:ext cx="3820055" cy="26971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3"/>
          </p:nvPr>
        </p:nvSpPr>
        <p:spPr>
          <a:xfrm>
            <a:off x="4648200" y="2678113"/>
            <a:ext cx="3822191"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112" name="Shape 112"/>
          <p:cNvSpPr txBox="1">
            <a:spLocks noGrp="1"/>
          </p:cNvSpPr>
          <p:nvPr>
            <p:ph type="body" idx="4"/>
          </p:nvPr>
        </p:nvSpPr>
        <p:spPr>
          <a:xfrm>
            <a:off x="4645025" y="3429000"/>
            <a:ext cx="3822191" cy="26971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0" name="Shape 120"/>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Shape 122"/>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23" name="Shape 123"/>
          <p:cNvGrpSpPr/>
          <p:nvPr/>
        </p:nvGrpSpPr>
        <p:grpSpPr>
          <a:xfrm>
            <a:off x="211664" y="714190"/>
            <a:ext cx="8723375" cy="1329873"/>
            <a:chOff x="-3905251" y="4294187"/>
            <a:chExt cx="13027838" cy="1892300"/>
          </a:xfrm>
        </p:grpSpPr>
        <p:sp>
          <p:nvSpPr>
            <p:cNvPr id="124" name="Shape 1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5" name="Shape 1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6" name="Shape 1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7" name="Shape 1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8" name="Shape 128"/>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29" name="Shape 129"/>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Introduc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36" name="Shape 36"/>
          <p:cNvGraphicFramePr/>
          <p:nvPr>
            <p:extLst>
              <p:ext uri="{D42A27DB-BD31-4B8C-83A1-F6EECF244321}">
                <p14:modId xmlns:p14="http://schemas.microsoft.com/office/powerpoint/2010/main" val="1366097188"/>
              </p:ext>
            </p:extLst>
          </p:nvPr>
        </p:nvGraphicFramePr>
        <p:xfrm>
          <a:off x="533400" y="5943600"/>
          <a:ext cx="8552100" cy="914410"/>
        </p:xfrm>
        <a:graphic>
          <a:graphicData uri="http://schemas.openxmlformats.org/drawingml/2006/table">
            <a:tbl>
              <a:tblPr>
                <a:noFill/>
                <a:tableStyleId>{3827EA4F-A447-4CB5-8685-48859051F624}</a:tableStyleId>
              </a:tblPr>
              <a:tblGrid>
                <a:gridCol w="1465525"/>
                <a:gridCol w="1398700"/>
                <a:gridCol w="1432100"/>
                <a:gridCol w="1432100"/>
                <a:gridCol w="1432100"/>
                <a:gridCol w="1391575"/>
              </a:tblGrid>
              <a:tr h="365125">
                <a:tc>
                  <a:txBody>
                    <a:bodyPr/>
                    <a:lstStyle/>
                    <a:p>
                      <a:pPr marL="0" marR="0" lvl="0" indent="0" algn="ctr" rtl="0">
                        <a:spcBef>
                          <a:spcPts val="0"/>
                        </a:spcBef>
                        <a:buClr>
                          <a:srgbClr val="000000"/>
                        </a:buClr>
                        <a:buSzPct val="25000"/>
                        <a:buFont typeface="Galdeano"/>
                        <a:buNone/>
                      </a:pPr>
                      <a:r>
                        <a:rPr lang="en-US" sz="1600" b="1" u="none" strike="noStrike" cap="none" baseline="0" dirty="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37" name="Shape 37"/>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2"/>
        <p:cNvGrpSpPr/>
        <p:nvPr/>
      </p:nvGrpSpPr>
      <p:grpSpPr>
        <a:xfrm>
          <a:off x="0" y="0"/>
          <a:ext cx="0" cy="0"/>
          <a:chOff x="0" y="0"/>
          <a:chExt cx="0" cy="0"/>
        </a:xfrm>
      </p:grpSpPr>
      <p:sp>
        <p:nvSpPr>
          <p:cNvPr id="133" name="Shape 133"/>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134" name="Shape 134"/>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5" name="Shape 135"/>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37" name="Shape 137"/>
          <p:cNvSpPr txBox="1">
            <a:spLocks noGrp="1"/>
          </p:cNvSpPr>
          <p:nvPr>
            <p:ph type="body" idx="1"/>
          </p:nvPr>
        </p:nvSpPr>
        <p:spPr>
          <a:xfrm>
            <a:off x="914400" y="3581400"/>
            <a:ext cx="3352799" cy="1905001"/>
          </a:xfrm>
          <a:prstGeom prst="rect">
            <a:avLst/>
          </a:prstGeom>
          <a:noFill/>
          <a:ln>
            <a:noFill/>
          </a:ln>
        </p:spPr>
        <p:txBody>
          <a:bodyPr lIns="91425" tIns="91425" rIns="91425" bIns="91425" anchor="t" anchorCtr="0"/>
          <a:lstStyle>
            <a:lvl1pPr marL="0" indent="0" rtl="0">
              <a:spcBef>
                <a:spcPts val="0"/>
              </a:spcBef>
              <a:spcAft>
                <a:spcPts val="600"/>
              </a:spcAft>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grpSp>
        <p:nvGrpSpPr>
          <p:cNvPr id="138" name="Shape 138"/>
          <p:cNvGrpSpPr/>
          <p:nvPr/>
        </p:nvGrpSpPr>
        <p:grpSpPr>
          <a:xfrm>
            <a:off x="211664" y="714191"/>
            <a:ext cx="8723376" cy="1331580"/>
            <a:chOff x="-3905250" y="4294187"/>
            <a:chExt cx="13011150" cy="1892300"/>
          </a:xfrm>
        </p:grpSpPr>
        <p:sp>
          <p:nvSpPr>
            <p:cNvPr id="139" name="Shape 139"/>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0" name="Shape 140"/>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1" name="Shape 141"/>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2" name="Shape 142"/>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3" name="Shape 143"/>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44" name="Shape 144"/>
          <p:cNvSpPr txBox="1">
            <a:spLocks noGrp="1"/>
          </p:cNvSpPr>
          <p:nvPr>
            <p:ph type="title"/>
          </p:nvPr>
        </p:nvSpPr>
        <p:spPr>
          <a:xfrm>
            <a:off x="914400" y="2286000"/>
            <a:ext cx="3352799" cy="125272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5" name="Shape 145"/>
          <p:cNvSpPr txBox="1">
            <a:spLocks noGrp="1"/>
          </p:cNvSpPr>
          <p:nvPr>
            <p:ph type="body" idx="2"/>
          </p:nvPr>
        </p:nvSpPr>
        <p:spPr>
          <a:xfrm>
            <a:off x="4651962" y="1828800"/>
            <a:ext cx="3904076" cy="38099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6"/>
        <p:cNvGrpSpPr/>
        <p:nvPr/>
      </p:nvGrpSpPr>
      <p:grpSpPr>
        <a:xfrm>
          <a:off x="0" y="0"/>
          <a:ext cx="0" cy="0"/>
          <a:chOff x="0" y="0"/>
          <a:chExt cx="0" cy="0"/>
        </a:xfrm>
      </p:grpSpPr>
      <p:sp>
        <p:nvSpPr>
          <p:cNvPr id="147" name="Shape 147"/>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48" name="Shape 148"/>
          <p:cNvGrpSpPr/>
          <p:nvPr/>
        </p:nvGrpSpPr>
        <p:grpSpPr>
          <a:xfrm>
            <a:off x="211664" y="5353963"/>
            <a:ext cx="8723376" cy="1331580"/>
            <a:chOff x="-3905250" y="4294187"/>
            <a:chExt cx="13011150" cy="1892300"/>
          </a:xfrm>
        </p:grpSpPr>
        <p:sp>
          <p:nvSpPr>
            <p:cNvPr id="149" name="Shape 149"/>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0" name="Shape 150"/>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1" name="Shape 151"/>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2" name="Shape 152"/>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3" name="Shape 153"/>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54" name="Shape 154"/>
          <p:cNvSpPr txBox="1">
            <a:spLocks noGrp="1"/>
          </p:cNvSpPr>
          <p:nvPr>
            <p:ph type="title"/>
          </p:nvPr>
        </p:nvSpPr>
        <p:spPr>
          <a:xfrm>
            <a:off x="4874155" y="338666"/>
            <a:ext cx="3812644" cy="242993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body" idx="1"/>
          </p:nvPr>
        </p:nvSpPr>
        <p:spPr>
          <a:xfrm>
            <a:off x="4868332" y="2785533"/>
            <a:ext cx="3818467" cy="2421467"/>
          </a:xfrm>
          <a:prstGeom prst="rect">
            <a:avLst/>
          </a:prstGeom>
          <a:noFill/>
          <a:ln>
            <a:noFill/>
          </a:ln>
        </p:spPr>
        <p:txBody>
          <a:bodyPr lIns="91425" tIns="91425" rIns="91425" bIns="91425" anchor="t" anchorCtr="0"/>
          <a:lstStyle>
            <a:lvl1pPr marL="0" indent="0" rtl="0">
              <a:spcBef>
                <a:spcPts val="0"/>
              </a:spcBef>
              <a:buClr>
                <a:srgbClr val="FFFFF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156" name="Shape 156"/>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7" name="Shape 157"/>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8" name="Shape 158"/>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59" name="Shape 159"/>
          <p:cNvSpPr>
            <a:spLocks noGrp="1"/>
          </p:cNvSpPr>
          <p:nvPr>
            <p:ph type="pic" idx="2"/>
          </p:nvPr>
        </p:nvSpPr>
        <p:spPr>
          <a:xfrm>
            <a:off x="838200" y="1371600"/>
            <a:ext cx="3566159" cy="2926079"/>
          </a:xfrm>
          <a:prstGeom prst="roundRect">
            <a:avLst>
              <a:gd name="adj" fmla="val 3924"/>
            </a:avLst>
          </a:prstGeom>
          <a:solidFill>
            <a:schemeClr val="accent1"/>
          </a:solidFill>
          <a:ln>
            <a:noFill/>
          </a:ln>
        </p:spPr>
        <p:txBody>
          <a:bodyPr lIns="91425" tIns="91425" rIns="91425" bIns="91425" anchor="ctr" anchorCtr="0"/>
          <a:lstStyle>
            <a:lvl1pPr marL="0" marR="0" indent="0" algn="ctr" rtl="0">
              <a:spcBef>
                <a:spcPts val="0"/>
              </a:spcBef>
              <a:buClr>
                <a:schemeClr val="lt1"/>
              </a:buClr>
              <a:buFont typeface="Galdeano"/>
              <a:buNone/>
              <a:defRPr/>
            </a:lvl1pPr>
            <a:lvl2pPr marL="457200" marR="0" indent="0" algn="l" rtl="0">
              <a:spcBef>
                <a:spcPts val="0"/>
              </a:spcBef>
              <a:buClr>
                <a:schemeClr val="dk1"/>
              </a:buClr>
              <a:buFont typeface="Galdeano"/>
              <a:buNone/>
              <a:defRPr/>
            </a:lvl2pPr>
            <a:lvl3pPr marL="914400" marR="0" indent="0" algn="l" rtl="0">
              <a:spcBef>
                <a:spcPts val="0"/>
              </a:spcBef>
              <a:buClr>
                <a:schemeClr val="dk1"/>
              </a:buClr>
              <a:buFont typeface="Galdeano"/>
              <a:buNone/>
              <a:defRPr/>
            </a:lvl3pPr>
            <a:lvl4pPr marL="1371600" marR="0" indent="0" algn="l" rtl="0">
              <a:spcBef>
                <a:spcPts val="0"/>
              </a:spcBef>
              <a:buClr>
                <a:schemeClr val="dk1"/>
              </a:buClr>
              <a:buFont typeface="Galdeano"/>
              <a:buNone/>
              <a:defRPr/>
            </a:lvl4pPr>
            <a:lvl5pPr marL="1828800" marR="0" indent="0" algn="l" rtl="0">
              <a:spcBef>
                <a:spcPts val="0"/>
              </a:spcBef>
              <a:buClr>
                <a:schemeClr val="dk1"/>
              </a:buClr>
              <a:buFont typeface="Galdeano"/>
              <a:buNone/>
              <a:defRPr/>
            </a:lvl5pPr>
            <a:lvl6pPr marL="2286000" marR="0" indent="0" algn="l" rtl="0">
              <a:spcBef>
                <a:spcPts val="0"/>
              </a:spcBef>
              <a:buClr>
                <a:schemeClr val="dk1"/>
              </a:buClr>
              <a:buFont typeface="Galdeano"/>
              <a:buNone/>
              <a:defRPr/>
            </a:lvl6pPr>
            <a:lvl7pPr marL="2743200" marR="0" indent="0" algn="l" rtl="0">
              <a:spcBef>
                <a:spcPts val="0"/>
              </a:spcBef>
              <a:buClr>
                <a:schemeClr val="dk1"/>
              </a:buClr>
              <a:buFont typeface="Galdeano"/>
              <a:buNone/>
              <a:defRPr/>
            </a:lvl7pPr>
            <a:lvl8pPr marL="3200400" marR="0" indent="0" algn="l" rtl="0">
              <a:spcBef>
                <a:spcPts val="0"/>
              </a:spcBef>
              <a:buClr>
                <a:schemeClr val="dk1"/>
              </a:buClr>
              <a:buFont typeface="Galdeano"/>
              <a:buNone/>
              <a:defRPr/>
            </a:lvl8pPr>
            <a:lvl9pPr marL="3657600" marR="0" indent="0" algn="l" rtl="0">
              <a:spcBef>
                <a:spcPts val="0"/>
              </a:spcBef>
              <a:buClr>
                <a:schemeClr val="dk1"/>
              </a:buClr>
              <a:buFont typeface="Galdeano"/>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2" name="Shape 162"/>
          <p:cNvSpPr txBox="1">
            <a:spLocks noGrp="1"/>
          </p:cNvSpPr>
          <p:nvPr>
            <p:ph type="body" idx="1"/>
          </p:nvPr>
        </p:nvSpPr>
        <p:spPr>
          <a:xfrm rot="5400000">
            <a:off x="2850885" y="696648"/>
            <a:ext cx="3450695" cy="7408332"/>
          </a:xfrm>
          <a:prstGeom prst="rect">
            <a:avLst/>
          </a:prstGeom>
          <a:noFill/>
          <a:ln>
            <a:noFill/>
          </a:ln>
        </p:spPr>
        <p:txBody>
          <a:bodyPr lIns="91425" tIns="91425" rIns="91425" bIns="91425" anchor="ctr" anchorCtr="0"/>
          <a:lstStyle>
            <a:lvl1pPr algn="l" rtl="0">
              <a:spcBef>
                <a:spcPts val="0"/>
              </a:spcBef>
              <a:defRPr/>
            </a:lvl1pPr>
            <a:lvl2pPr algn="l" rtl="0">
              <a:spcBef>
                <a:spcPts val="0"/>
              </a:spcBef>
              <a:defRPr/>
            </a:lvl2pPr>
            <a:lvl3pPr algn="l" rtl="0">
              <a:spcBef>
                <a:spcPts val="0"/>
              </a:spcBef>
              <a:defRPr/>
            </a:lvl3pPr>
            <a:lvl4pPr algn="l" rtl="0">
              <a:spcBef>
                <a:spcPts val="0"/>
              </a:spcBef>
              <a:defRPr/>
            </a:lvl4pPr>
            <a:lvl5pPr algn="l"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3" name="Shape 163"/>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4" name="Shape 164"/>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5" name="Shape 165"/>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6"/>
        <p:cNvGrpSpPr/>
        <p:nvPr/>
      </p:nvGrpSpPr>
      <p:grpSpPr>
        <a:xfrm>
          <a:off x="0" y="0"/>
          <a:ext cx="0" cy="0"/>
          <a:chOff x="0" y="0"/>
          <a:chExt cx="0" cy="0"/>
        </a:xfrm>
      </p:grpSpPr>
      <p:sp>
        <p:nvSpPr>
          <p:cNvPr id="167" name="Shape 167"/>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168" name="Shape 168"/>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grpSp>
        <p:nvGrpSpPr>
          <p:cNvPr id="171" name="Shape 171"/>
          <p:cNvGrpSpPr/>
          <p:nvPr/>
        </p:nvGrpSpPr>
        <p:grpSpPr>
          <a:xfrm>
            <a:off x="211664" y="714191"/>
            <a:ext cx="8723376" cy="1331580"/>
            <a:chOff x="-3905250" y="4294187"/>
            <a:chExt cx="13011150" cy="1892300"/>
          </a:xfrm>
        </p:grpSpPr>
        <p:sp>
          <p:nvSpPr>
            <p:cNvPr id="172" name="Shape 172"/>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73" name="Shape 173"/>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74" name="Shape 174"/>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75" name="Shape 175"/>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76" name="Shape 176"/>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77" name="Shape 177"/>
          <p:cNvSpPr txBox="1">
            <a:spLocks noGrp="1"/>
          </p:cNvSpPr>
          <p:nvPr>
            <p:ph type="title"/>
          </p:nvPr>
        </p:nvSpPr>
        <p:spPr>
          <a:xfrm rot="5400000">
            <a:off x="5414433" y="2662766"/>
            <a:ext cx="4487333" cy="20574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body" idx="1"/>
          </p:nvPr>
        </p:nvSpPr>
        <p:spPr>
          <a:xfrm rot="5400000">
            <a:off x="1223433" y="681567"/>
            <a:ext cx="4487333" cy="6019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mpany Introduction">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28600" y="457200"/>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181" name="Shape 181"/>
          <p:cNvGraphicFramePr/>
          <p:nvPr/>
        </p:nvGraphicFramePr>
        <p:xfrm>
          <a:off x="515681" y="6217919"/>
          <a:ext cx="8569800" cy="640090"/>
        </p:xfrm>
        <a:graphic>
          <a:graphicData uri="http://schemas.openxmlformats.org/drawingml/2006/table">
            <a:tbl>
              <a:tblPr firstRow="1" bandRow="1">
                <a:noFill/>
                <a:tableStyleId>{69E6A8EE-D5AE-4708-9143-434947554023}</a:tableStyleId>
              </a:tblPr>
              <a:tblGrid>
                <a:gridCol w="1432100"/>
                <a:gridCol w="1432100"/>
                <a:gridCol w="1432100"/>
                <a:gridCol w="1432100"/>
                <a:gridCol w="1432100"/>
                <a:gridCol w="1409300"/>
              </a:tblGrid>
              <a:tr h="640075">
                <a:tc>
                  <a:txBody>
                    <a:bodyPr/>
                    <a:lstStyle/>
                    <a:p>
                      <a:pPr marL="0" marR="0" lvl="0" indent="0" algn="ctr" rtl="0">
                        <a:spcBef>
                          <a:spcPts val="0"/>
                        </a:spcBef>
                        <a:buSzPct val="25000"/>
                        <a:buNone/>
                      </a:pPr>
                      <a:r>
                        <a:rPr lang="en-US" sz="1800" b="1"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182" name="Shape 182"/>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iskkk">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28600" y="457200"/>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181" name="Shape 181"/>
          <p:cNvGraphicFramePr/>
          <p:nvPr/>
        </p:nvGraphicFramePr>
        <p:xfrm>
          <a:off x="515681" y="6217919"/>
          <a:ext cx="8569800" cy="640090"/>
        </p:xfrm>
        <a:graphic>
          <a:graphicData uri="http://schemas.openxmlformats.org/drawingml/2006/table">
            <a:tbl>
              <a:tblPr firstRow="1" bandRow="1">
                <a:noFill/>
                <a:tableStyleId>{69E6A8EE-D5AE-4708-9143-434947554023}</a:tableStyleId>
              </a:tblPr>
              <a:tblGrid>
                <a:gridCol w="1432100"/>
                <a:gridCol w="1432100"/>
                <a:gridCol w="1432100"/>
                <a:gridCol w="1432100"/>
                <a:gridCol w="1432100"/>
                <a:gridCol w="1409300"/>
              </a:tblGrid>
              <a:tr h="640075">
                <a:tc>
                  <a:txBody>
                    <a:bodyPr/>
                    <a:lstStyle/>
                    <a:p>
                      <a:pPr marL="0" marR="0" lvl="0" indent="0" algn="ctr" rtl="0">
                        <a:spcBef>
                          <a:spcPts val="0"/>
                        </a:spcBef>
                        <a:buSzPct val="25000"/>
                        <a:buNone/>
                      </a:pPr>
                      <a:r>
                        <a:rPr lang="en-US" sz="1800" b="1"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182" name="Shape 182"/>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1180079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6" name="Shape 186"/>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7" name="Shape 187"/>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0" name="Shape 190"/>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1" name="Shape 191"/>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2" name="Shape 192"/>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08" name="Shape 20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0" name="Shape 21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3938553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1" name="Shape 201"/>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202" name="Shape 20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3" name="Shape 20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4" name="Shape 20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uter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40" name="Shape 40"/>
          <p:cNvGraphicFramePr/>
          <p:nvPr/>
        </p:nvGraphicFramePr>
        <p:xfrm>
          <a:off x="515681" y="5943600"/>
          <a:ext cx="8569800" cy="914410"/>
        </p:xfrm>
        <a:graphic>
          <a:graphicData uri="http://schemas.openxmlformats.org/drawingml/2006/table">
            <a:tbl>
              <a:tblPr>
                <a:noFill/>
                <a:tableStyleId>{3C4F42DB-F247-4C06-9B51-243969A4FF45}</a:tableStyleId>
              </a:tblPr>
              <a:tblGrid>
                <a:gridCol w="1432100"/>
                <a:gridCol w="1432100"/>
                <a:gridCol w="1432100"/>
                <a:gridCol w="1432100"/>
                <a:gridCol w="1432100"/>
                <a:gridCol w="1409300"/>
              </a:tblGrid>
              <a:tr h="365125">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1"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41" name="Shape 41"/>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08" name="Shape 20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0" name="Shape 21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3" name="Shape 21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14" name="Shape 21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5" name="Shape 21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6" name="Shape 21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20" name="Shape 22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21" name="Shape 22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2" name="Shape 22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3" name="Shape 22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6" name="Shape 22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27" name="Shape 22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28" name="Shape 22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29" name="Shape 22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30" name="Shape 23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1" name="Shape 23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2" name="Shape 23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5" name="Shape 23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6" name="Shape 23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7" name="Shape 23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238"/>
        <p:cNvGrpSpPr/>
        <p:nvPr/>
      </p:nvGrpSpPr>
      <p:grpSpPr>
        <a:xfrm>
          <a:off x="0" y="0"/>
          <a:ext cx="0" cy="0"/>
          <a:chOff x="0" y="0"/>
          <a:chExt cx="0" cy="0"/>
        </a:xfrm>
      </p:grpSpPr>
      <p:sp>
        <p:nvSpPr>
          <p:cNvPr id="239" name="Shape 23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0" name="Shape 24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1" name="Shape 24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4" name="Shape 244"/>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46" name="Shape 2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7" name="Shape 24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8" name="Shape 2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1" name="Shape 251"/>
          <p:cNvSpPr>
            <a:spLocks noGrp="1"/>
          </p:cNvSpPr>
          <p:nvPr>
            <p:ph type="pic" idx="2"/>
          </p:nvPr>
        </p:nvSpPr>
        <p:spPr>
          <a:xfrm>
            <a:off x="3887391" y="987425"/>
            <a:ext cx="4629150" cy="4873624"/>
          </a:xfrm>
          <a:prstGeom prst="rect">
            <a:avLst/>
          </a:prstGeom>
          <a:noFill/>
          <a:ln>
            <a:noFill/>
          </a:ln>
        </p:spPr>
      </p:sp>
      <p:sp>
        <p:nvSpPr>
          <p:cNvPr id="252" name="Shape 252"/>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53" name="Shape 25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4" name="Shape 25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5" name="Shape 25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59" name="Shape 25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0" name="Shape 26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1" name="Shape 26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cSld name="垂直排列标题与 文本">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4" name="Shape 264"/>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65" name="Shape 26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 name="Shape 26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 name="Shape 26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martphone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44" name="Shape 44"/>
          <p:cNvGraphicFramePr/>
          <p:nvPr/>
        </p:nvGraphicFramePr>
        <p:xfrm>
          <a:off x="515681" y="5943600"/>
          <a:ext cx="8569800" cy="914410"/>
        </p:xfrm>
        <a:graphic>
          <a:graphicData uri="http://schemas.openxmlformats.org/drawingml/2006/table">
            <a:tbl>
              <a:tblPr>
                <a:noFill/>
                <a:tableStyleId>{B656583C-6A27-45C8-BB1A-D97BC19F006A}</a:tableStyleId>
              </a:tblPr>
              <a:tblGrid>
                <a:gridCol w="1432100"/>
                <a:gridCol w="1432100"/>
                <a:gridCol w="1432100"/>
                <a:gridCol w="1432100"/>
                <a:gridCol w="1432100"/>
                <a:gridCol w="1409300"/>
              </a:tblGrid>
              <a:tr h="365125">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1"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45" name="Shape 45"/>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able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48" name="Shape 48"/>
          <p:cNvGraphicFramePr/>
          <p:nvPr/>
        </p:nvGraphicFramePr>
        <p:xfrm>
          <a:off x="515681" y="5943600"/>
          <a:ext cx="8569800" cy="914410"/>
        </p:xfrm>
        <a:graphic>
          <a:graphicData uri="http://schemas.openxmlformats.org/drawingml/2006/table">
            <a:tbl>
              <a:tblPr>
                <a:noFill/>
                <a:tableStyleId>{763C43E1-E7FC-4AAD-911C-21E9D85D8EF8}</a:tableStyleId>
              </a:tblPr>
              <a:tblGrid>
                <a:gridCol w="1432100"/>
                <a:gridCol w="1432100"/>
                <a:gridCol w="1432100"/>
                <a:gridCol w="1432100"/>
                <a:gridCol w="1432100"/>
                <a:gridCol w="1409300"/>
              </a:tblGrid>
              <a:tr h="365125">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1"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49" name="Shape 49"/>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nancials">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52" name="Shape 52"/>
          <p:cNvGraphicFramePr/>
          <p:nvPr/>
        </p:nvGraphicFramePr>
        <p:xfrm>
          <a:off x="515681" y="5943600"/>
          <a:ext cx="8569800" cy="914410"/>
        </p:xfrm>
        <a:graphic>
          <a:graphicData uri="http://schemas.openxmlformats.org/drawingml/2006/table">
            <a:tbl>
              <a:tblPr>
                <a:noFill/>
                <a:tableStyleId>{14D567B3-4B9B-4C8F-8085-E89C53C116A3}</a:tableStyleId>
              </a:tblPr>
              <a:tblGrid>
                <a:gridCol w="1432100"/>
                <a:gridCol w="1432100"/>
                <a:gridCol w="1432100"/>
                <a:gridCol w="1432100"/>
                <a:gridCol w="1432100"/>
                <a:gridCol w="1409300"/>
              </a:tblGrid>
              <a:tr h="365125">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1"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53" name="Shape 53"/>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rvice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31578" y="180829"/>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56" name="Shape 56"/>
          <p:cNvGraphicFramePr/>
          <p:nvPr/>
        </p:nvGraphicFramePr>
        <p:xfrm>
          <a:off x="515681" y="5943600"/>
          <a:ext cx="8569800" cy="914410"/>
        </p:xfrm>
        <a:graphic>
          <a:graphicData uri="http://schemas.openxmlformats.org/drawingml/2006/table">
            <a:tbl>
              <a:tblPr>
                <a:noFill/>
                <a:tableStyleId>{6FD18E19-2752-41A6-BC67-5ACE0C6FFD57}</a:tableStyleId>
              </a:tblPr>
              <a:tblGrid>
                <a:gridCol w="1432100"/>
                <a:gridCol w="1432100"/>
                <a:gridCol w="1432100"/>
                <a:gridCol w="1432100"/>
                <a:gridCol w="1432100"/>
                <a:gridCol w="1409300"/>
              </a:tblGrid>
              <a:tr h="365125">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Industry Purpose</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Generic Business Model</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Profitability</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0" u="none" strike="noStrike" cap="none" baseline="0">
                          <a:solidFill>
                            <a:srgbClr val="000000"/>
                          </a:solidFill>
                        </a:rPr>
                        <a:t>Hedging Practices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Clr>
                          <a:srgbClr val="000000"/>
                        </a:buClr>
                        <a:buSzPct val="25000"/>
                        <a:buFont typeface="Galdeano"/>
                        <a:buNone/>
                      </a:pPr>
                      <a:r>
                        <a:rPr lang="en-US" sz="1800" b="1" u="none" strike="noStrike" cap="none" baseline="0">
                          <a:solidFill>
                            <a:srgbClr val="000000"/>
                          </a:solidFill>
                        </a:rPr>
                        <a:t>Risks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57" name="Shape 57"/>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sldNum" idx="12"/>
          </p:nvPr>
        </p:nvSpPr>
        <p:spPr>
          <a:xfrm>
            <a:off x="8556792" y="6333132"/>
            <a:ext cx="548699" cy="524699"/>
          </a:xfrm>
          <a:prstGeom prst="rect">
            <a:avLst/>
          </a:prstGeom>
          <a:noFill/>
          <a:ln>
            <a:noFill/>
          </a:ln>
        </p:spPr>
        <p:txBody>
          <a:bodyPr lIns="91425" tIns="91425" rIns="91425" bIns="91425"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Clr>
                <a:schemeClr val="dk2"/>
              </a:buClr>
              <a:buSzPct val="25000"/>
              <a:buFont typeface="Galdeano"/>
              <a:buNone/>
            </a:pPr>
            <a:fld id="{00000000-1234-1234-1234-123412341234}" type="slidenum">
              <a:rPr lang="en-US"/>
              <a:pPr marL="0" lvl="0" indent="0">
                <a:spcBef>
                  <a:spcPts val="0"/>
                </a:spcBef>
                <a:buClr>
                  <a:schemeClr val="dk2"/>
                </a:buClr>
                <a:buSzPct val="25000"/>
                <a:buFont typeface="Galdeano"/>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ny Overview">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28600" y="304800"/>
            <a:ext cx="7886700" cy="478391"/>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aphicFrame>
        <p:nvGraphicFramePr>
          <p:cNvPr id="64" name="Shape 64"/>
          <p:cNvGraphicFramePr/>
          <p:nvPr/>
        </p:nvGraphicFramePr>
        <p:xfrm>
          <a:off x="515681" y="6217919"/>
          <a:ext cx="8569800" cy="640090"/>
        </p:xfrm>
        <a:graphic>
          <a:graphicData uri="http://schemas.openxmlformats.org/drawingml/2006/table">
            <a:tbl>
              <a:tblPr firstRow="1" bandRow="1">
                <a:noFill/>
                <a:tableStyleId>{6BBFC9B8-15A2-4FAF-8C85-6BF933CDB006}</a:tableStyleId>
              </a:tblPr>
              <a:tblGrid>
                <a:gridCol w="1432100"/>
                <a:gridCol w="1432100"/>
                <a:gridCol w="1432100"/>
                <a:gridCol w="1432100"/>
                <a:gridCol w="1432100"/>
                <a:gridCol w="1409300"/>
              </a:tblGrid>
              <a:tr h="365125">
                <a:tc>
                  <a:txBody>
                    <a:bodyPr/>
                    <a:lstStyle/>
                    <a:p>
                      <a:pPr marL="0" marR="0" lvl="0" indent="0" algn="ctr" rtl="0">
                        <a:spcBef>
                          <a:spcPts val="0"/>
                        </a:spcBef>
                        <a:buSzPct val="25000"/>
                        <a:buNone/>
                      </a:pPr>
                      <a:r>
                        <a:rPr lang="en-US" sz="1800" b="0" u="none" strike="noStrike" cap="none" baseline="0">
                          <a:solidFill>
                            <a:srgbClr val="000000"/>
                          </a:solidFill>
                        </a:rPr>
                        <a:t>Introduction</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1" u="none" strike="noStrike" cap="none" baseline="0">
                          <a:solidFill>
                            <a:srgbClr val="000000"/>
                          </a:solidFill>
                        </a:rPr>
                        <a:t>Company Overview</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Stocks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Financials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800" b="0" u="none" strike="noStrike" cap="none" baseline="0">
                          <a:solidFill>
                            <a:srgbClr val="000000"/>
                          </a:solidFill>
                        </a:rPr>
                        <a:t>Risk Factors</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c>
                  <a:txBody>
                    <a:bodyPr/>
                    <a:lstStyle/>
                    <a:p>
                      <a:pPr marL="0" marR="0" lvl="0" indent="0" algn="ctr" rtl="0">
                        <a:spcBef>
                          <a:spcPts val="0"/>
                        </a:spcBef>
                        <a:buSzPct val="25000"/>
                        <a:buNone/>
                      </a:pPr>
                      <a:r>
                        <a:rPr lang="en-US" sz="1600" b="0" u="none" strike="noStrike" cap="none" baseline="0">
                          <a:solidFill>
                            <a:srgbClr val="000000"/>
                          </a:solidFill>
                        </a:rPr>
                        <a:t>Risk Management</a:t>
                      </a:r>
                    </a:p>
                  </a:txBody>
                  <a:tcPr marL="68575" marR="68575" marT="45725" marB="45725"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solidFill>
                      <a:schemeClr val="lt1"/>
                    </a:solidFill>
                  </a:tcPr>
                </a:tc>
              </a:tr>
            </a:tbl>
          </a:graphicData>
        </a:graphic>
      </p:graphicFrame>
      <p:sp>
        <p:nvSpPr>
          <p:cNvPr id="65" name="Shape 65"/>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0" name="Shape 10"/>
          <p:cNvGrpSpPr/>
          <p:nvPr/>
        </p:nvGrpSpPr>
        <p:grpSpPr>
          <a:xfrm>
            <a:off x="211664" y="1679428"/>
            <a:ext cx="8723375" cy="1329873"/>
            <a:chOff x="-3905251" y="4294187"/>
            <a:chExt cx="13027838" cy="1892300"/>
          </a:xfrm>
        </p:grpSpPr>
        <p:sp>
          <p:nvSpPr>
            <p:cNvPr id="11" name="Shape 1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 name="Shape 1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3" name="Shape 1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 name="Shape 1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 name="Shape 15"/>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6" name="Shape 16"/>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20" name="Shape 20"/>
          <p:cNvSpPr txBox="1">
            <a:spLocks noGrp="1"/>
          </p:cNvSpPr>
          <p:nvPr>
            <p:ph type="body" idx="1"/>
          </p:nvPr>
        </p:nvSpPr>
        <p:spPr>
          <a:xfrm>
            <a:off x="872066" y="2675466"/>
            <a:ext cx="7408332" cy="3450695"/>
          </a:xfrm>
          <a:prstGeom prst="rect">
            <a:avLst/>
          </a:prstGeom>
          <a:noFill/>
          <a:ln>
            <a:noFill/>
          </a:ln>
        </p:spPr>
        <p:txBody>
          <a:bodyPr lIns="91425" tIns="91425" rIns="91425" bIns="91425" anchor="t" anchorCtr="0"/>
          <a:lstStyle>
            <a:lvl1pPr marL="274320" marR="0" indent="-121920" algn="l" rtl="0">
              <a:spcBef>
                <a:spcPts val="480"/>
              </a:spcBef>
              <a:buClr>
                <a:schemeClr val="accent1"/>
              </a:buClr>
              <a:buFont typeface="Noto Symbol"/>
              <a:buChar char="∗"/>
              <a:defRPr/>
            </a:lvl1pPr>
            <a:lvl2pPr marL="576263" marR="0" indent="-144462" algn="l" rtl="0">
              <a:spcBef>
                <a:spcPts val="440"/>
              </a:spcBef>
              <a:buClr>
                <a:schemeClr val="accent1"/>
              </a:buClr>
              <a:buFont typeface="Noto Symbol"/>
              <a:buChar char="∗"/>
              <a:defRPr/>
            </a:lvl2pPr>
            <a:lvl3pPr marL="855663" marR="0" indent="-106362" algn="l" rtl="0">
              <a:spcBef>
                <a:spcPts val="400"/>
              </a:spcBef>
              <a:buClr>
                <a:schemeClr val="accent1"/>
              </a:buClr>
              <a:buFont typeface="Noto Symbol"/>
              <a:buChar char="∗"/>
              <a:defRPr/>
            </a:lvl3pPr>
            <a:lvl4pPr marL="1143000" marR="0" indent="-114300" algn="l" rtl="0">
              <a:spcBef>
                <a:spcPts val="360"/>
              </a:spcBef>
              <a:buClr>
                <a:schemeClr val="accent1"/>
              </a:buClr>
              <a:buFont typeface="Noto Symbol"/>
              <a:buChar char="∗"/>
              <a:defRPr/>
            </a:lvl4pPr>
            <a:lvl5pPr marL="1463040" marR="0" indent="-129539" algn="l" rtl="0">
              <a:spcBef>
                <a:spcPts val="320"/>
              </a:spcBef>
              <a:buClr>
                <a:schemeClr val="accent1"/>
              </a:buClr>
              <a:buFont typeface="Noto Symbol"/>
              <a:buChar char="∗"/>
              <a:defRPr/>
            </a:lvl5pPr>
            <a:lvl6pPr marL="1783079" marR="0" indent="-144779" algn="l" rtl="0">
              <a:spcBef>
                <a:spcPts val="384"/>
              </a:spcBef>
              <a:buClr>
                <a:schemeClr val="accent1"/>
              </a:buClr>
              <a:buFont typeface="Noto Symbol"/>
              <a:buChar char="∗"/>
              <a:defRPr/>
            </a:lvl6pPr>
            <a:lvl7pPr marL="2103120" marR="0" indent="-147320" algn="l" rtl="0">
              <a:spcBef>
                <a:spcPts val="384"/>
              </a:spcBef>
              <a:buClr>
                <a:schemeClr val="accent1"/>
              </a:buClr>
              <a:buFont typeface="Noto Symbol"/>
              <a:buChar char="∗"/>
              <a:defRPr/>
            </a:lvl7pPr>
            <a:lvl8pPr marL="2423160" marR="0" indent="-149860" algn="l" rtl="0">
              <a:spcBef>
                <a:spcPts val="384"/>
              </a:spcBef>
              <a:buClr>
                <a:schemeClr val="accent1"/>
              </a:buClr>
              <a:buFont typeface="Noto Symbol"/>
              <a:buChar char="∗"/>
              <a:defRPr/>
            </a:lvl8pPr>
            <a:lvl9pPr marL="2743200" marR="0" indent="-139700" algn="l" rtl="0">
              <a:spcBef>
                <a:spcPts val="384"/>
              </a:spcBef>
              <a:buClr>
                <a:schemeClr val="accent1"/>
              </a:buClr>
              <a:buFont typeface="Noto Symbo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9" r:id="rId13"/>
    <p:sldLayoutId id="2147483660"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88" r:id="rId25"/>
    <p:sldLayoutId id="2147483672" r:id="rId26"/>
    <p:sldLayoutId id="2147483673" r:id="rId27"/>
    <p:sldLayoutId id="2147483687" r:id="rId2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5" name="Shape 195"/>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96" name="Shape 19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7" name="Shape 19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jpe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44.jpe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ctrTitle"/>
          </p:nvPr>
        </p:nvSpPr>
        <p:spPr>
          <a:xfrm>
            <a:off x="685800" y="1600200"/>
            <a:ext cx="7772400" cy="1780107"/>
          </a:xfrm>
          <a:prstGeom prst="rect">
            <a:avLst/>
          </a:prstGeom>
          <a:noFill/>
          <a:ln>
            <a:noFill/>
          </a:ln>
        </p:spPr>
        <p:txBody>
          <a:bodyPr lIns="91425" tIns="45700" rIns="91425" bIns="45700" anchor="b" anchorCtr="0">
            <a:noAutofit/>
          </a:bodyPr>
          <a:lstStyle/>
          <a:p>
            <a:pPr marL="0" marR="0" lvl="0" indent="0" algn="ctr"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Global Airline</a:t>
            </a:r>
          </a:p>
        </p:txBody>
      </p:sp>
      <p:sp>
        <p:nvSpPr>
          <p:cNvPr id="270" name="Shape 270"/>
          <p:cNvSpPr txBox="1">
            <a:spLocks noGrp="1"/>
          </p:cNvSpPr>
          <p:nvPr>
            <p:ph type="subTitle" idx="1"/>
          </p:nvPr>
        </p:nvSpPr>
        <p:spPr>
          <a:xfrm>
            <a:off x="1371600" y="3556001"/>
            <a:ext cx="6400799" cy="1473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Font typeface="Noto Symbol"/>
              <a:buNone/>
            </a:pPr>
            <a:r>
              <a:rPr lang="en-CA" sz="2000" b="0" i="0" u="none" strike="noStrike" cap="none" baseline="0" dirty="0" smtClean="0">
                <a:solidFill>
                  <a:srgbClr val="FFFFFF"/>
                </a:solidFill>
                <a:latin typeface="Galdeano"/>
                <a:ea typeface="Galdeano"/>
                <a:cs typeface="Galdeano"/>
                <a:sym typeface="Galdeano"/>
              </a:rPr>
              <a:t>Prepared by: </a:t>
            </a:r>
            <a:br>
              <a:rPr lang="en-CA" sz="2000" b="0" i="0" u="none" strike="noStrike" cap="none" baseline="0" dirty="0" smtClean="0">
                <a:solidFill>
                  <a:srgbClr val="FFFFFF"/>
                </a:solidFill>
                <a:latin typeface="Galdeano"/>
                <a:ea typeface="Galdeano"/>
                <a:cs typeface="Galdeano"/>
                <a:sym typeface="Galdeano"/>
              </a:rPr>
            </a:br>
            <a:r>
              <a:rPr lang="en-CA" sz="2000" b="0" i="0" u="none" strike="noStrike" cap="none" baseline="0" dirty="0" smtClean="0">
                <a:solidFill>
                  <a:srgbClr val="FFFFFF"/>
                </a:solidFill>
                <a:latin typeface="Galdeano"/>
                <a:ea typeface="Galdeano"/>
                <a:cs typeface="Galdeano"/>
                <a:sym typeface="Galdeano"/>
              </a:rPr>
              <a:t>Kenneth Nishi</a:t>
            </a:r>
          </a:p>
          <a:p>
            <a:pPr marL="0" marR="0" lvl="0" indent="0" algn="ctr" rtl="0">
              <a:spcBef>
                <a:spcPts val="0"/>
              </a:spcBef>
              <a:buClr>
                <a:schemeClr val="accent1"/>
              </a:buClr>
              <a:buFont typeface="Noto Symbol"/>
              <a:buNone/>
            </a:pPr>
            <a:r>
              <a:rPr lang="en-CA" sz="2000" dirty="0" smtClean="0">
                <a:solidFill>
                  <a:srgbClr val="FFFFFF"/>
                </a:solidFill>
                <a:latin typeface="Galdeano"/>
                <a:ea typeface="Galdeano"/>
                <a:cs typeface="Galdeano"/>
                <a:sym typeface="Galdeano"/>
              </a:rPr>
              <a:t>Anderson Kao</a:t>
            </a:r>
          </a:p>
          <a:p>
            <a:pPr marL="0" marR="0" lvl="0" indent="0" algn="ctr" rtl="0">
              <a:spcBef>
                <a:spcPts val="0"/>
              </a:spcBef>
              <a:buClr>
                <a:schemeClr val="accent1"/>
              </a:buClr>
              <a:buFont typeface="Noto Symbol"/>
              <a:buNone/>
            </a:pPr>
            <a:r>
              <a:rPr lang="en-CA" sz="2000" dirty="0" err="1" smtClean="0">
                <a:solidFill>
                  <a:srgbClr val="FFFFFF"/>
                </a:solidFill>
                <a:latin typeface="Galdeano"/>
                <a:ea typeface="Galdeano"/>
                <a:cs typeface="Galdeano"/>
                <a:sym typeface="Galdeano"/>
              </a:rPr>
              <a:t>Xueying</a:t>
            </a:r>
            <a:r>
              <a:rPr lang="en-CA" sz="2000" dirty="0" smtClean="0">
                <a:solidFill>
                  <a:srgbClr val="FFFFFF"/>
                </a:solidFill>
                <a:latin typeface="Galdeano"/>
                <a:ea typeface="Galdeano"/>
                <a:cs typeface="Galdeano"/>
                <a:sym typeface="Galdeano"/>
              </a:rPr>
              <a:t> </a:t>
            </a:r>
            <a:r>
              <a:rPr lang="en-CA" sz="2000" dirty="0" err="1" smtClean="0">
                <a:solidFill>
                  <a:srgbClr val="FFFFFF"/>
                </a:solidFill>
                <a:latin typeface="Galdeano"/>
                <a:ea typeface="Galdeano"/>
                <a:cs typeface="Galdeano"/>
                <a:sym typeface="Galdeano"/>
              </a:rPr>
              <a:t>Zheng</a:t>
            </a:r>
            <a:endParaRPr lang="en-CA" sz="2000" dirty="0" smtClean="0">
              <a:solidFill>
                <a:srgbClr val="FFFFFF"/>
              </a:solidFill>
              <a:latin typeface="Galdeano"/>
              <a:ea typeface="Galdeano"/>
              <a:cs typeface="Galdeano"/>
              <a:sym typeface="Galdeano"/>
            </a:endParaRPr>
          </a:p>
          <a:p>
            <a:pPr marL="0" marR="0" lvl="0" indent="0" algn="ctr" rtl="0">
              <a:spcBef>
                <a:spcPts val="0"/>
              </a:spcBef>
              <a:buClr>
                <a:schemeClr val="accent1"/>
              </a:buClr>
              <a:buFont typeface="Noto Symbol"/>
              <a:buNone/>
            </a:pPr>
            <a:r>
              <a:rPr lang="en-CA" sz="2000" dirty="0" err="1" smtClean="0">
                <a:solidFill>
                  <a:srgbClr val="FFFFFF"/>
                </a:solidFill>
                <a:latin typeface="Galdeano"/>
                <a:ea typeface="Galdeano"/>
                <a:cs typeface="Galdeano"/>
                <a:sym typeface="Galdeano"/>
              </a:rPr>
              <a:t>Rongyuan</a:t>
            </a:r>
            <a:r>
              <a:rPr lang="en-CA" sz="2000" dirty="0" smtClean="0">
                <a:solidFill>
                  <a:srgbClr val="FFFFFF"/>
                </a:solidFill>
                <a:latin typeface="Galdeano"/>
                <a:ea typeface="Galdeano"/>
                <a:cs typeface="Galdeano"/>
                <a:sym typeface="Galdeano"/>
              </a:rPr>
              <a:t> Zhang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37028"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Global Freight Traffic</a:t>
            </a:r>
          </a:p>
        </p:txBody>
      </p:sp>
      <p:sp>
        <p:nvSpPr>
          <p:cNvPr id="340" name="Shape 340"/>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10</a:t>
            </a:fld>
            <a:endParaRPr lang="en-US" sz="1000" b="0" i="0" u="none" strike="noStrike" cap="none" baseline="0">
              <a:solidFill>
                <a:schemeClr val="dk2"/>
              </a:solidFill>
              <a:latin typeface="Galdeano"/>
              <a:ea typeface="Galdeano"/>
              <a:cs typeface="Galdeano"/>
              <a:sym typeface="Galdeano"/>
            </a:endParaRPr>
          </a:p>
        </p:txBody>
      </p:sp>
      <p:pic>
        <p:nvPicPr>
          <p:cNvPr id="341" name="Shape 341"/>
          <p:cNvPicPr preferRelativeResize="0"/>
          <p:nvPr/>
        </p:nvPicPr>
        <p:blipFill rotWithShape="1">
          <a:blip r:embed="rId3">
            <a:alphaModFix/>
          </a:blip>
          <a:srcRect/>
          <a:stretch/>
        </p:blipFill>
        <p:spPr>
          <a:xfrm>
            <a:off x="533400" y="990600"/>
            <a:ext cx="7619999" cy="444089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Air Traffic</a:t>
            </a:r>
          </a:p>
        </p:txBody>
      </p:sp>
      <p:sp>
        <p:nvSpPr>
          <p:cNvPr id="348" name="Shape 348"/>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11</a:t>
            </a:fld>
            <a:endParaRPr lang="en-US" sz="1000" b="0" i="0" u="none" strike="noStrike" cap="none" baseline="0">
              <a:solidFill>
                <a:schemeClr val="dk2"/>
              </a:solidFill>
              <a:latin typeface="Galdeano"/>
              <a:ea typeface="Galdeano"/>
              <a:cs typeface="Galdeano"/>
              <a:sym typeface="Galdeano"/>
            </a:endParaRPr>
          </a:p>
        </p:txBody>
      </p:sp>
      <p:pic>
        <p:nvPicPr>
          <p:cNvPr id="349" name="Shape 349"/>
          <p:cNvPicPr preferRelativeResize="0"/>
          <p:nvPr/>
        </p:nvPicPr>
        <p:blipFill rotWithShape="1">
          <a:blip r:embed="rId3">
            <a:alphaModFix/>
          </a:blip>
          <a:srcRect/>
          <a:stretch/>
        </p:blipFill>
        <p:spPr>
          <a:xfrm>
            <a:off x="533400" y="1112808"/>
            <a:ext cx="8018433" cy="43462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251527"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Airlines Cost Structure</a:t>
            </a:r>
          </a:p>
        </p:txBody>
      </p:sp>
      <p:sp>
        <p:nvSpPr>
          <p:cNvPr id="356" name="Shape 356"/>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12</a:t>
            </a:fld>
            <a:endParaRPr lang="en-US" sz="1000" b="0" i="0" u="none" strike="noStrike" cap="none" baseline="0">
              <a:solidFill>
                <a:schemeClr val="dk2"/>
              </a:solidFill>
              <a:latin typeface="Galdeano"/>
              <a:ea typeface="Galdeano"/>
              <a:cs typeface="Galdeano"/>
              <a:sym typeface="Galdeano"/>
            </a:endParaRPr>
          </a:p>
        </p:txBody>
      </p:sp>
      <p:pic>
        <p:nvPicPr>
          <p:cNvPr id="357" name="Shape 357"/>
          <p:cNvPicPr preferRelativeResize="0"/>
          <p:nvPr/>
        </p:nvPicPr>
        <p:blipFill rotWithShape="1">
          <a:blip r:embed="rId3">
            <a:alphaModFix/>
          </a:blip>
          <a:srcRect/>
          <a:stretch/>
        </p:blipFill>
        <p:spPr>
          <a:xfrm>
            <a:off x="228600" y="990599"/>
            <a:ext cx="8077199" cy="5013762"/>
          </a:xfrm>
          <a:prstGeom prst="rect">
            <a:avLst/>
          </a:prstGeom>
          <a:noFill/>
          <a:ln>
            <a:noFill/>
          </a:ln>
        </p:spPr>
      </p:pic>
      <p:sp>
        <p:nvSpPr>
          <p:cNvPr id="358" name="Shape 358"/>
          <p:cNvSpPr txBox="1"/>
          <p:nvPr/>
        </p:nvSpPr>
        <p:spPr>
          <a:xfrm>
            <a:off x="5763882" y="5181600"/>
            <a:ext cx="3200398" cy="46166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1200" b="0" i="1" u="none" strike="noStrike" cap="none" baseline="0">
                <a:solidFill>
                  <a:schemeClr val="dk1"/>
                </a:solidFill>
                <a:latin typeface="Galdeano"/>
                <a:ea typeface="Galdeano"/>
                <a:cs typeface="Galdeano"/>
                <a:sym typeface="Galdeano"/>
              </a:rPr>
              <a:t>Source: adapted from McCartney, S. (2012)How Airlines spend your Airfare, WSJ.</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273049"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Fuel Hedging</a:t>
            </a:r>
          </a:p>
        </p:txBody>
      </p:sp>
      <p:sp>
        <p:nvSpPr>
          <p:cNvPr id="365" name="Shape 365"/>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13</a:t>
            </a:fld>
            <a:endParaRPr lang="en-US" sz="1000" b="0" i="0" u="none" strike="noStrike" cap="none" baseline="0">
              <a:solidFill>
                <a:schemeClr val="dk2"/>
              </a:solidFill>
              <a:latin typeface="Galdeano"/>
              <a:ea typeface="Galdeano"/>
              <a:cs typeface="Galdeano"/>
              <a:sym typeface="Galdeano"/>
            </a:endParaRPr>
          </a:p>
        </p:txBody>
      </p:sp>
      <p:sp>
        <p:nvSpPr>
          <p:cNvPr id="366" name="Shape 366"/>
          <p:cNvSpPr txBox="1"/>
          <p:nvPr/>
        </p:nvSpPr>
        <p:spPr>
          <a:xfrm>
            <a:off x="1066800" y="1752600"/>
            <a:ext cx="6476999" cy="70788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2000" b="0" i="0" u="none" strike="noStrike" cap="none" baseline="0" dirty="0">
                <a:solidFill>
                  <a:schemeClr val="bg2"/>
                </a:solidFill>
                <a:latin typeface="Galdeano"/>
                <a:ea typeface="Galdeano"/>
                <a:cs typeface="Galdeano"/>
                <a:sym typeface="Galdeano"/>
              </a:rPr>
              <a:t>It is used to reduce or eliminate a company’s exposure to fluctuating fuel costs</a:t>
            </a:r>
          </a:p>
        </p:txBody>
      </p:sp>
      <p:pic>
        <p:nvPicPr>
          <p:cNvPr id="367" name="Shape 367"/>
          <p:cNvPicPr preferRelativeResize="0"/>
          <p:nvPr/>
        </p:nvPicPr>
        <p:blipFill rotWithShape="1">
          <a:blip r:embed="rId3">
            <a:alphaModFix/>
          </a:blip>
          <a:srcRect/>
          <a:stretch/>
        </p:blipFill>
        <p:spPr>
          <a:xfrm>
            <a:off x="2286000" y="2460484"/>
            <a:ext cx="3860798" cy="2559877"/>
          </a:xfrm>
          <a:prstGeom prst="rect">
            <a:avLst/>
          </a:prstGeom>
          <a:noFill/>
          <a:ln>
            <a:noFill/>
          </a:ln>
        </p:spPr>
      </p:pic>
      <p:sp>
        <p:nvSpPr>
          <p:cNvPr id="368" name="Shape 368"/>
          <p:cNvSpPr txBox="1"/>
          <p:nvPr/>
        </p:nvSpPr>
        <p:spPr>
          <a:xfrm>
            <a:off x="1066800" y="4796135"/>
            <a:ext cx="5080000" cy="64633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1800" b="0" i="0" u="none" strike="noStrike" cap="none" baseline="0" dirty="0">
                <a:solidFill>
                  <a:schemeClr val="bg2"/>
                </a:solidFill>
                <a:latin typeface="Galdeano"/>
                <a:ea typeface="Galdeano"/>
                <a:cs typeface="Galdeano"/>
                <a:sym typeface="Galdeano"/>
              </a:rPr>
              <a:t>The use of </a:t>
            </a:r>
            <a:r>
              <a:rPr lang="en-US" sz="1800" b="1" i="0" u="none" strike="noStrike" cap="none" baseline="0" dirty="0">
                <a:solidFill>
                  <a:schemeClr val="bg2"/>
                </a:solidFill>
                <a:latin typeface="Galdeano"/>
                <a:ea typeface="Galdeano"/>
                <a:cs typeface="Galdeano"/>
                <a:sym typeface="Galdeano"/>
              </a:rPr>
              <a:t>derivatives </a:t>
            </a:r>
            <a:r>
              <a:rPr lang="en-US" sz="1800" b="0" i="0" u="none" strike="noStrike" cap="none" baseline="0" dirty="0">
                <a:solidFill>
                  <a:schemeClr val="bg2"/>
                </a:solidFill>
                <a:latin typeface="Galdeano"/>
                <a:ea typeface="Galdeano"/>
                <a:cs typeface="Galdeano"/>
                <a:sym typeface="Galdeano"/>
              </a:rPr>
              <a:t>does not guarantee profitability or reduction in risks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Hedging Practices</a:t>
            </a:r>
          </a:p>
        </p:txBody>
      </p:sp>
      <p:sp>
        <p:nvSpPr>
          <p:cNvPr id="374" name="Shape 374"/>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14</a:t>
            </a:fld>
            <a:endParaRPr lang="en-US" sz="1000" b="0" i="0" u="none" strike="noStrike" cap="none" baseline="0">
              <a:solidFill>
                <a:schemeClr val="dk2"/>
              </a:solidFill>
              <a:latin typeface="Galdeano"/>
              <a:ea typeface="Galdeano"/>
              <a:cs typeface="Galdeano"/>
              <a:sym typeface="Galdeano"/>
            </a:endParaRPr>
          </a:p>
        </p:txBody>
      </p:sp>
      <p:sp>
        <p:nvSpPr>
          <p:cNvPr id="375" name="Shape 375"/>
          <p:cNvSpPr txBox="1"/>
          <p:nvPr/>
        </p:nvSpPr>
        <p:spPr>
          <a:xfrm>
            <a:off x="1066800" y="1905000"/>
            <a:ext cx="6400799" cy="3139321"/>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100000"/>
              <a:buFont typeface="Noto Symbol"/>
              <a:buChar char="✓"/>
            </a:pPr>
            <a:r>
              <a:rPr lang="en-US" sz="2000" b="0" i="0" u="none" strike="noStrike" cap="none" baseline="0" dirty="0">
                <a:solidFill>
                  <a:schemeClr val="bg2"/>
                </a:solidFill>
                <a:latin typeface="Calibri"/>
                <a:ea typeface="Calibri"/>
                <a:cs typeface="Calibri"/>
                <a:sym typeface="Calibri"/>
              </a:rPr>
              <a:t>Hedging stabilize fuel prices and therefore overall costs, cash flows, and profits.</a:t>
            </a:r>
          </a:p>
          <a:p>
            <a:pPr marL="0" marR="0" lvl="0" indent="127000" algn="just" rtl="0">
              <a:spcBef>
                <a:spcPts val="0"/>
              </a:spcBef>
              <a:buClr>
                <a:schemeClr val="dk1"/>
              </a:buClr>
              <a:buFont typeface="Noto Symbol"/>
              <a:buNone/>
            </a:pPr>
            <a:endParaRPr sz="2000" b="0" i="0" u="none" strike="noStrike" cap="none" baseline="0" dirty="0">
              <a:solidFill>
                <a:schemeClr val="bg2"/>
              </a:solidFill>
              <a:latin typeface="Calibri"/>
              <a:ea typeface="Calibri"/>
              <a:cs typeface="Calibri"/>
              <a:sym typeface="Calibri"/>
            </a:endParaRPr>
          </a:p>
          <a:p>
            <a:pPr marL="0" marR="0" lvl="0" indent="0" algn="just" rtl="0">
              <a:spcBef>
                <a:spcPts val="0"/>
              </a:spcBef>
              <a:buClr>
                <a:schemeClr val="dk1"/>
              </a:buClr>
              <a:buSzPct val="100000"/>
              <a:buFont typeface="Noto Symbol"/>
              <a:buChar char="✓"/>
            </a:pPr>
            <a:r>
              <a:rPr lang="en-US" sz="2000" b="0" i="0" u="none" strike="noStrike" cap="none" baseline="0" dirty="0">
                <a:solidFill>
                  <a:schemeClr val="bg2"/>
                </a:solidFill>
                <a:latin typeface="Calibri"/>
                <a:ea typeface="Calibri"/>
                <a:cs typeface="Calibri"/>
                <a:sym typeface="Calibri"/>
              </a:rPr>
              <a:t>Advantage of investment opportunities arises when fuel prices are high and airline operating cash flows and values are down. </a:t>
            </a:r>
          </a:p>
          <a:p>
            <a:pPr marL="0" marR="0" lvl="0" indent="0" algn="ctr" rtl="0">
              <a:spcBef>
                <a:spcPts val="0"/>
              </a:spcBef>
              <a:buClr>
                <a:schemeClr val="dk1"/>
              </a:buClr>
              <a:buFont typeface="Galdeano"/>
              <a:buNone/>
            </a:pPr>
            <a:endParaRPr sz="2000" b="0" i="0" u="none" strike="noStrike" cap="none" baseline="0" dirty="0">
              <a:solidFill>
                <a:schemeClr val="bg2"/>
              </a:solidFill>
              <a:latin typeface="Calibri"/>
              <a:ea typeface="Calibri"/>
              <a:cs typeface="Calibri"/>
              <a:sym typeface="Calibri"/>
            </a:endParaRPr>
          </a:p>
          <a:p>
            <a:pPr marL="0" marR="0" lvl="0" indent="0" algn="just" rtl="0">
              <a:spcBef>
                <a:spcPts val="0"/>
              </a:spcBef>
              <a:buClr>
                <a:schemeClr val="dk1"/>
              </a:buClr>
              <a:buSzPct val="100000"/>
              <a:buFont typeface="Noto Symbol"/>
              <a:buChar char="✓"/>
            </a:pPr>
            <a:r>
              <a:rPr lang="en-US" sz="2000" b="0" i="0" u="none" strike="noStrike" cap="none" baseline="0" dirty="0">
                <a:solidFill>
                  <a:schemeClr val="bg2"/>
                </a:solidFill>
                <a:latin typeface="Calibri"/>
                <a:ea typeface="Calibri"/>
                <a:cs typeface="Calibri"/>
                <a:sym typeface="Calibri"/>
              </a:rPr>
              <a:t>The value premium associated with hedging increases with the level of the firm’s capital investment.  </a:t>
            </a:r>
          </a:p>
          <a:p>
            <a:pPr marL="0" marR="0" lvl="0" indent="0" algn="l" rtl="0">
              <a:spcBef>
                <a:spcPts val="0"/>
              </a:spcBef>
              <a:buClr>
                <a:schemeClr val="dk1"/>
              </a:buClr>
              <a:buFont typeface="Galdeano"/>
              <a:buNone/>
            </a:pPr>
            <a:endParaRPr sz="1800" b="0" i="0" u="none" strike="noStrike" cap="none" baseline="0" dirty="0">
              <a:solidFill>
                <a:schemeClr val="dk1"/>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Hedging Contracts</a:t>
            </a:r>
          </a:p>
        </p:txBody>
      </p:sp>
      <p:sp>
        <p:nvSpPr>
          <p:cNvPr id="381" name="Shape 381"/>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15</a:t>
            </a:fld>
            <a:endParaRPr lang="en-US" sz="1000" b="0" i="0" u="none" strike="noStrike" cap="none" baseline="0">
              <a:solidFill>
                <a:schemeClr val="dk2"/>
              </a:solidFill>
              <a:latin typeface="Galdeano"/>
              <a:ea typeface="Galdeano"/>
              <a:cs typeface="Galdeano"/>
              <a:sym typeface="Galdeano"/>
            </a:endParaRPr>
          </a:p>
        </p:txBody>
      </p:sp>
      <p:sp>
        <p:nvSpPr>
          <p:cNvPr id="382" name="Shape 382"/>
          <p:cNvSpPr txBox="1"/>
          <p:nvPr/>
        </p:nvSpPr>
        <p:spPr>
          <a:xfrm>
            <a:off x="762000" y="2209800"/>
            <a:ext cx="6934199" cy="193899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2400" b="0" i="0" u="none" strike="noStrike" cap="none" baseline="0" dirty="0">
                <a:solidFill>
                  <a:schemeClr val="bg2"/>
                </a:solidFill>
                <a:latin typeface="Galdeano"/>
                <a:ea typeface="Galdeano"/>
                <a:cs typeface="Galdeano"/>
                <a:sym typeface="Galdeano"/>
              </a:rPr>
              <a:t>Fuel price risk can be managed in a number of ways:</a:t>
            </a:r>
          </a:p>
          <a:p>
            <a:pPr marL="0" marR="0" lvl="0" indent="0" algn="l" rtl="0">
              <a:spcBef>
                <a:spcPts val="0"/>
              </a:spcBef>
              <a:buClr>
                <a:schemeClr val="dk1"/>
              </a:buClr>
              <a:buFont typeface="Galdeano"/>
              <a:buNone/>
            </a:pPr>
            <a:endParaRPr sz="2400" b="0" i="0" u="none" strike="noStrike" cap="none" baseline="0" dirty="0">
              <a:solidFill>
                <a:schemeClr val="bg2"/>
              </a:solidFill>
              <a:latin typeface="Galdeano"/>
              <a:ea typeface="Galdeano"/>
              <a:cs typeface="Galdeano"/>
              <a:sym typeface="Galdeano"/>
            </a:endParaRPr>
          </a:p>
          <a:p>
            <a:pPr marL="285750" marR="0" lvl="0" indent="-285750" algn="l" rtl="0">
              <a:spcBef>
                <a:spcPts val="0"/>
              </a:spcBef>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Forward contracts</a:t>
            </a:r>
          </a:p>
          <a:p>
            <a:pPr marL="285750" marR="0" lvl="0" indent="-285750" algn="l" rtl="0">
              <a:spcBef>
                <a:spcPts val="0"/>
              </a:spcBef>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Futures contracts</a:t>
            </a:r>
          </a:p>
          <a:p>
            <a:pPr marL="285750" marR="0" lvl="0" indent="-285750" algn="l" rtl="0">
              <a:spcBef>
                <a:spcPts val="0"/>
              </a:spcBef>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Options, collars, swaps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Jet Fuel and Crude Oil Price</a:t>
            </a:r>
          </a:p>
        </p:txBody>
      </p:sp>
      <p:sp>
        <p:nvSpPr>
          <p:cNvPr id="388" name="Shape 388"/>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16</a:t>
            </a:fld>
            <a:endParaRPr lang="en-US" sz="1000" b="0" i="0" u="none" strike="noStrike" cap="none" baseline="0">
              <a:solidFill>
                <a:schemeClr val="dk2"/>
              </a:solidFill>
              <a:latin typeface="Galdeano"/>
              <a:ea typeface="Galdeano"/>
              <a:cs typeface="Galdeano"/>
              <a:sym typeface="Galdeano"/>
            </a:endParaRPr>
          </a:p>
        </p:txBody>
      </p:sp>
      <p:pic>
        <p:nvPicPr>
          <p:cNvPr id="389" name="Shape 389"/>
          <p:cNvPicPr preferRelativeResize="0"/>
          <p:nvPr/>
        </p:nvPicPr>
        <p:blipFill rotWithShape="1">
          <a:blip r:embed="rId3">
            <a:alphaModFix/>
          </a:blip>
          <a:srcRect/>
          <a:stretch/>
        </p:blipFill>
        <p:spPr>
          <a:xfrm>
            <a:off x="1004887" y="1123950"/>
            <a:ext cx="6986824" cy="4514850"/>
          </a:xfrm>
          <a:prstGeom prst="rect">
            <a:avLst/>
          </a:prstGeom>
          <a:noFill/>
          <a:ln>
            <a:noFill/>
          </a:ln>
        </p:spPr>
      </p:pic>
      <p:sp>
        <p:nvSpPr>
          <p:cNvPr id="390" name="Shape 390"/>
          <p:cNvSpPr txBox="1"/>
          <p:nvPr/>
        </p:nvSpPr>
        <p:spPr>
          <a:xfrm>
            <a:off x="6553200" y="5637362"/>
            <a:ext cx="2286000" cy="30777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1400" b="0" i="1" u="none" strike="noStrike" cap="none" baseline="0">
                <a:solidFill>
                  <a:schemeClr val="dk1"/>
                </a:solidFill>
                <a:latin typeface="Galdeano"/>
                <a:ea typeface="Galdeano"/>
                <a:cs typeface="Galdeano"/>
                <a:sym typeface="Galdeano"/>
              </a:rPr>
              <a:t>(Source: IATA | Platts)</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533400" y="31242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2"/>
              </a:buClr>
              <a:buSzPct val="25000"/>
              <a:buFont typeface="Galdeano"/>
              <a:buNone/>
            </a:pPr>
            <a:r>
              <a:rPr lang="en-US" sz="7200" b="0" i="0" u="none" strike="noStrike" cap="none" baseline="0">
                <a:solidFill>
                  <a:schemeClr val="accent2"/>
                </a:solidFill>
                <a:latin typeface="Galdeano"/>
                <a:ea typeface="Galdeano"/>
                <a:cs typeface="Galdeano"/>
                <a:sym typeface="Galdeano"/>
              </a:rPr>
              <a:t>Risks</a:t>
            </a:r>
          </a:p>
        </p:txBody>
      </p:sp>
      <p:sp>
        <p:nvSpPr>
          <p:cNvPr id="397" name="Shape 397"/>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17</a:t>
            </a:fld>
            <a:endParaRPr lang="en-US" sz="1000" b="0" i="0" u="none" strike="noStrike" cap="none" baseline="0">
              <a:solidFill>
                <a:schemeClr val="dk2"/>
              </a:solidFill>
              <a:latin typeface="Galdeano"/>
              <a:ea typeface="Galdeano"/>
              <a:cs typeface="Galdeano"/>
              <a:sym typeface="Galdeano"/>
            </a:endParaRPr>
          </a:p>
        </p:txBody>
      </p:sp>
      <p:sp>
        <p:nvSpPr>
          <p:cNvPr id="398" name="Shape 398"/>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Types of Risks</a:t>
            </a:r>
          </a:p>
        </p:txBody>
      </p:sp>
      <p:sp>
        <p:nvSpPr>
          <p:cNvPr id="404" name="Shape 404"/>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18</a:t>
            </a:fld>
            <a:endParaRPr lang="en-US" sz="1000" b="0" i="0" u="none" strike="noStrike" cap="none" baseline="0">
              <a:solidFill>
                <a:schemeClr val="dk2"/>
              </a:solidFill>
              <a:latin typeface="Galdeano"/>
              <a:ea typeface="Galdeano"/>
              <a:cs typeface="Galdeano"/>
              <a:sym typeface="Galdeano"/>
            </a:endParaRPr>
          </a:p>
        </p:txBody>
      </p:sp>
      <p:sp>
        <p:nvSpPr>
          <p:cNvPr id="405" name="Shape 405"/>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06" name="Shape 406"/>
          <p:cNvSpPr txBox="1"/>
          <p:nvPr/>
        </p:nvSpPr>
        <p:spPr>
          <a:xfrm>
            <a:off x="762000" y="1676400"/>
            <a:ext cx="7467600" cy="4031871"/>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Basis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Exchange Rate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Counterparty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Market Price &amp; Liquidity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Credit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Interest Rate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Economic Risk</a:t>
            </a:r>
          </a:p>
          <a:p>
            <a:pPr marL="285750" marR="0" lvl="0" indent="-285750" algn="l" rtl="0">
              <a:spcBef>
                <a:spcPts val="0"/>
              </a:spcBef>
              <a:buClr>
                <a:schemeClr val="dk1"/>
              </a:buClr>
              <a:buSzPct val="100000"/>
              <a:buFont typeface="Arial"/>
              <a:buChar char="•"/>
            </a:pPr>
            <a:r>
              <a:rPr lang="en-US" sz="3200" b="0" i="0" u="none" strike="noStrike" cap="none" baseline="0" dirty="0">
                <a:solidFill>
                  <a:schemeClr val="bg2"/>
                </a:solidFill>
                <a:latin typeface="Galdeano"/>
                <a:ea typeface="Galdeano"/>
                <a:cs typeface="Galdeano"/>
                <a:sym typeface="Galdeano"/>
              </a:rPr>
              <a:t>Fuel Risk</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294434"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Basis Risk</a:t>
            </a:r>
          </a:p>
        </p:txBody>
      </p:sp>
      <p:sp>
        <p:nvSpPr>
          <p:cNvPr id="412" name="Shape 412"/>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19</a:t>
            </a:fld>
            <a:endParaRPr lang="en-US" sz="1000" b="0" i="0" u="none" strike="noStrike" cap="none" baseline="0">
              <a:solidFill>
                <a:schemeClr val="dk2"/>
              </a:solidFill>
              <a:latin typeface="Galdeano"/>
              <a:ea typeface="Galdeano"/>
              <a:cs typeface="Galdeano"/>
              <a:sym typeface="Galdeano"/>
            </a:endParaRPr>
          </a:p>
        </p:txBody>
      </p:sp>
      <p:sp>
        <p:nvSpPr>
          <p:cNvPr id="413" name="Shape 413"/>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14" name="Shape 414"/>
          <p:cNvSpPr txBox="1"/>
          <p:nvPr/>
        </p:nvSpPr>
        <p:spPr>
          <a:xfrm>
            <a:off x="990600" y="2133600"/>
            <a:ext cx="6494369" cy="2585322"/>
          </a:xfrm>
          <a:prstGeom prst="rect">
            <a:avLst/>
          </a:prstGeom>
          <a:noFill/>
          <a:ln>
            <a:noFill/>
          </a:ln>
        </p:spPr>
        <p:txBody>
          <a:bodyPr lIns="91425" tIns="45700" rIns="91425" bIns="45700" anchor="t" anchorCtr="0">
            <a:noAutofit/>
          </a:bodyPr>
          <a:lstStyle/>
          <a:p>
            <a:pPr marL="0" marR="0" lvl="0" indent="0" algn="l" rtl="0">
              <a:spcBef>
                <a:spcPts val="0"/>
              </a:spcBef>
              <a:buClr>
                <a:srgbClr val="202020"/>
              </a:buClr>
              <a:buSzPct val="25000"/>
              <a:buFont typeface="Calibri"/>
              <a:buNone/>
            </a:pPr>
            <a:r>
              <a:rPr lang="en-US" sz="1800" b="0" i="0" u="none" strike="noStrike" cap="none" baseline="0" dirty="0">
                <a:solidFill>
                  <a:schemeClr val="bg2"/>
                </a:solidFill>
                <a:latin typeface="Calibri"/>
                <a:ea typeface="Calibri"/>
                <a:cs typeface="Calibri"/>
                <a:sym typeface="Calibri"/>
              </a:rPr>
              <a:t>Basis Risk describes the relation (correlation factor) between the value of the commodity being hedged</a:t>
            </a:r>
            <a:r>
              <a:rPr lang="en-US" sz="1800" b="0" i="0" u="none" strike="noStrike" cap="none" baseline="0" dirty="0">
                <a:solidFill>
                  <a:schemeClr val="bg2"/>
                </a:solidFill>
                <a:latin typeface="Galdeano"/>
                <a:ea typeface="Galdeano"/>
                <a:cs typeface="Galdeano"/>
                <a:sym typeface="Galdeano"/>
              </a:rPr>
              <a:t> </a:t>
            </a:r>
            <a:r>
              <a:rPr lang="en-US" sz="1800" b="0" i="0" u="none" strike="noStrike" cap="none" baseline="0" dirty="0">
                <a:solidFill>
                  <a:schemeClr val="bg2"/>
                </a:solidFill>
                <a:latin typeface="Calibri"/>
                <a:ea typeface="Calibri"/>
                <a:cs typeface="Calibri"/>
                <a:sym typeface="Calibri"/>
              </a:rPr>
              <a:t>and the value of the derivative contract used to hedge the price risk.</a:t>
            </a:r>
          </a:p>
          <a:p>
            <a:pPr marL="0" marR="0" lvl="0" indent="0" algn="l" rtl="0">
              <a:spcBef>
                <a:spcPts val="0"/>
              </a:spcBef>
              <a:buClr>
                <a:schemeClr val="dk1"/>
              </a:buClr>
              <a:buFont typeface="Galdeano"/>
              <a:buNone/>
            </a:pPr>
            <a:endParaRPr sz="1800" b="0" i="0" u="none" strike="noStrike" cap="none" baseline="0" dirty="0">
              <a:solidFill>
                <a:schemeClr val="bg2"/>
              </a:solidFill>
              <a:latin typeface="Galdeano"/>
              <a:ea typeface="Galdeano"/>
              <a:cs typeface="Galdeano"/>
              <a:sym typeface="Galdeano"/>
            </a:endParaRPr>
          </a:p>
          <a:p>
            <a:pPr marL="0" marR="0" lvl="0" indent="0" algn="l" rtl="0">
              <a:spcBef>
                <a:spcPts val="0"/>
              </a:spcBef>
              <a:buClr>
                <a:srgbClr val="202020"/>
              </a:buClr>
              <a:buSzPct val="25000"/>
              <a:buFont typeface="Calibri"/>
              <a:buNone/>
            </a:pPr>
            <a:r>
              <a:rPr lang="en-US" sz="1800" b="0" i="0" u="none" strike="noStrike" cap="none" baseline="0" dirty="0">
                <a:solidFill>
                  <a:schemeClr val="bg2"/>
                </a:solidFill>
                <a:latin typeface="Calibri"/>
                <a:ea typeface="Calibri"/>
                <a:cs typeface="Calibri"/>
                <a:sym typeface="Calibri"/>
              </a:rPr>
              <a:t>Basis risks can be divided into 3 for airline companies: </a:t>
            </a:r>
          </a:p>
          <a:p>
            <a:pPr marL="0" marR="0" lvl="0" indent="0" algn="l" rtl="0">
              <a:spcBef>
                <a:spcPts val="0"/>
              </a:spcBef>
              <a:buClr>
                <a:schemeClr val="dk1"/>
              </a:buClr>
              <a:buFont typeface="Galdeano"/>
              <a:buNone/>
            </a:pPr>
            <a:endParaRPr sz="1800" b="0" i="0" u="none" strike="noStrike" cap="none" baseline="0" dirty="0">
              <a:solidFill>
                <a:schemeClr val="bg2"/>
              </a:solidFill>
              <a:latin typeface="Galdeano"/>
              <a:ea typeface="Galdeano"/>
              <a:cs typeface="Galdeano"/>
              <a:sym typeface="Galdeano"/>
            </a:endParaRPr>
          </a:p>
          <a:p>
            <a:pPr marL="285750" marR="0" lvl="0" indent="-285750" algn="l" rtl="0">
              <a:spcBef>
                <a:spcPts val="0"/>
              </a:spcBef>
              <a:buClr>
                <a:schemeClr val="dk1"/>
              </a:buClr>
              <a:buSzPct val="100000"/>
              <a:buFont typeface="Noto Symbol"/>
              <a:buChar char="➢"/>
            </a:pPr>
            <a:r>
              <a:rPr lang="en-US" sz="1800" b="0" i="0" u="none" strike="noStrike" cap="none" baseline="0" dirty="0">
                <a:solidFill>
                  <a:schemeClr val="bg2"/>
                </a:solidFill>
                <a:latin typeface="Galdeano"/>
                <a:ea typeface="Galdeano"/>
                <a:cs typeface="Galdeano"/>
                <a:sym typeface="Galdeano"/>
              </a:rPr>
              <a:t>Product basis risk</a:t>
            </a:r>
          </a:p>
          <a:p>
            <a:pPr marL="285750" marR="0" lvl="0" indent="-285750" algn="l" rtl="0">
              <a:spcBef>
                <a:spcPts val="0"/>
              </a:spcBef>
              <a:buClr>
                <a:schemeClr val="dk1"/>
              </a:buClr>
              <a:buSzPct val="100000"/>
              <a:buFont typeface="Noto Symbol"/>
              <a:buChar char="➢"/>
            </a:pPr>
            <a:r>
              <a:rPr lang="en-US" sz="1800" b="0" i="0" u="none" strike="noStrike" cap="none" baseline="0" dirty="0">
                <a:solidFill>
                  <a:schemeClr val="bg2"/>
                </a:solidFill>
                <a:latin typeface="Galdeano"/>
                <a:ea typeface="Galdeano"/>
                <a:cs typeface="Galdeano"/>
                <a:sym typeface="Galdeano"/>
              </a:rPr>
              <a:t>Time basis risk</a:t>
            </a:r>
          </a:p>
          <a:p>
            <a:pPr marL="285750" marR="0" lvl="0" indent="-285750" algn="l" rtl="0">
              <a:spcBef>
                <a:spcPts val="0"/>
              </a:spcBef>
              <a:buClr>
                <a:schemeClr val="dk1"/>
              </a:buClr>
              <a:buSzPct val="100000"/>
              <a:buFont typeface="Noto Symbol"/>
              <a:buChar char="➢"/>
            </a:pPr>
            <a:r>
              <a:rPr lang="en-US" sz="1800" b="0" i="0" u="none" strike="noStrike" cap="none" baseline="0" dirty="0">
                <a:solidFill>
                  <a:schemeClr val="bg2"/>
                </a:solidFill>
                <a:latin typeface="Galdeano"/>
                <a:ea typeface="Galdeano"/>
                <a:cs typeface="Galdeano"/>
                <a:sym typeface="Galdeano"/>
              </a:rPr>
              <a:t>Locational basis risk</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Agenda</a:t>
            </a:r>
          </a:p>
        </p:txBody>
      </p:sp>
      <p:sp>
        <p:nvSpPr>
          <p:cNvPr id="276" name="Shape 276"/>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a:t>
            </a:fld>
            <a:endParaRPr lang="en-US" sz="1000" b="0" i="0" u="none" strike="noStrike" cap="none" baseline="0">
              <a:solidFill>
                <a:schemeClr val="dk2"/>
              </a:solidFill>
              <a:latin typeface="Galdeano"/>
              <a:ea typeface="Galdeano"/>
              <a:cs typeface="Galdeano"/>
              <a:sym typeface="Galdeano"/>
            </a:endParaRPr>
          </a:p>
        </p:txBody>
      </p:sp>
      <p:sp>
        <p:nvSpPr>
          <p:cNvPr id="277" name="Shape 277"/>
          <p:cNvSpPr txBox="1">
            <a:spLocks noGrp="1"/>
          </p:cNvSpPr>
          <p:nvPr>
            <p:ph type="body" idx="1"/>
          </p:nvPr>
        </p:nvSpPr>
        <p:spPr>
          <a:xfrm>
            <a:off x="228600" y="1905000"/>
            <a:ext cx="6400799" cy="3475038"/>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100000"/>
              <a:buFont typeface="Noto Symbol"/>
              <a:buChar char="➢"/>
            </a:pPr>
            <a:r>
              <a:rPr lang="en-US" sz="4000" b="0" i="0" u="none" strike="noStrike" cap="none" baseline="0" dirty="0">
                <a:solidFill>
                  <a:schemeClr val="dk2"/>
                </a:solidFill>
                <a:latin typeface="Galdeano"/>
                <a:ea typeface="Galdeano"/>
                <a:cs typeface="Galdeano"/>
                <a:sym typeface="Galdeano"/>
              </a:rPr>
              <a:t>Airline Industries</a:t>
            </a:r>
          </a:p>
          <a:p>
            <a:pPr marL="274320" marR="0" lvl="0" indent="-274320" algn="l" rtl="0">
              <a:spcBef>
                <a:spcPts val="2000"/>
              </a:spcBef>
              <a:spcAft>
                <a:spcPts val="0"/>
              </a:spcAft>
              <a:buClr>
                <a:schemeClr val="accent1"/>
              </a:buClr>
              <a:buSzPct val="100000"/>
              <a:buFont typeface="Noto Symbol"/>
              <a:buChar char="➢"/>
            </a:pPr>
            <a:r>
              <a:rPr lang="en-US" sz="4000" b="0" i="0" u="none" strike="noStrike" cap="none" baseline="0" dirty="0">
                <a:solidFill>
                  <a:schemeClr val="dk2"/>
                </a:solidFill>
                <a:latin typeface="Galdeano"/>
                <a:ea typeface="Galdeano"/>
                <a:cs typeface="Galdeano"/>
                <a:sym typeface="Galdeano"/>
              </a:rPr>
              <a:t>Southwest Airlines</a:t>
            </a:r>
          </a:p>
          <a:p>
            <a:pPr marL="274320" marR="0" lvl="0" indent="-274320" algn="l" rtl="0">
              <a:spcBef>
                <a:spcPts val="2000"/>
              </a:spcBef>
              <a:spcAft>
                <a:spcPts val="0"/>
              </a:spcAft>
              <a:buClr>
                <a:schemeClr val="accent1"/>
              </a:buClr>
              <a:buSzPct val="100000"/>
              <a:buFont typeface="Noto Symbol"/>
              <a:buChar char="➢"/>
            </a:pPr>
            <a:r>
              <a:rPr lang="en-US" sz="4000" b="0" i="0" u="none" strike="noStrike" cap="none" baseline="0" dirty="0">
                <a:solidFill>
                  <a:schemeClr val="dk2"/>
                </a:solidFill>
                <a:latin typeface="Galdeano"/>
                <a:ea typeface="Galdeano"/>
                <a:cs typeface="Galdeano"/>
                <a:sym typeface="Galdeano"/>
              </a:rPr>
              <a:t>Singapore Airlines</a:t>
            </a:r>
          </a:p>
          <a:p>
            <a:pPr marL="274320" marR="0" lvl="0" indent="-121920" algn="l" rtl="0">
              <a:spcBef>
                <a:spcPts val="168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a:p>
            <a:pPr marL="0" marR="0" lvl="0" indent="0" algn="l" rtl="0">
              <a:spcBef>
                <a:spcPts val="48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Exchange Rate Risk</a:t>
            </a:r>
          </a:p>
        </p:txBody>
      </p:sp>
      <p:sp>
        <p:nvSpPr>
          <p:cNvPr id="420" name="Shape 420"/>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20</a:t>
            </a:fld>
            <a:endParaRPr lang="en-US" sz="1000" b="0" i="0" u="none" strike="noStrike" cap="none" baseline="0">
              <a:solidFill>
                <a:schemeClr val="dk2"/>
              </a:solidFill>
              <a:latin typeface="Galdeano"/>
              <a:ea typeface="Galdeano"/>
              <a:cs typeface="Galdeano"/>
              <a:sym typeface="Galdeano"/>
            </a:endParaRPr>
          </a:p>
        </p:txBody>
      </p:sp>
      <p:sp>
        <p:nvSpPr>
          <p:cNvPr id="421" name="Shape 421"/>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22" name="Shape 422"/>
          <p:cNvSpPr txBox="1"/>
          <p:nvPr/>
        </p:nvSpPr>
        <p:spPr>
          <a:xfrm>
            <a:off x="457200" y="1524000"/>
            <a:ext cx="6400798" cy="3211056"/>
          </a:xfrm>
          <a:prstGeom prst="rect">
            <a:avLst/>
          </a:prstGeom>
          <a:noFill/>
          <a:ln>
            <a:noFill/>
          </a:ln>
        </p:spPr>
        <p:txBody>
          <a:bodyPr lIns="91425" tIns="45700" rIns="91425" bIns="45700" anchor="t" anchorCtr="0">
            <a:noAutofit/>
          </a:bodyPr>
          <a:lstStyle/>
          <a:p>
            <a:pPr marL="342900" marR="0" lvl="0" indent="-342900" algn="l" rtl="0">
              <a:spcBef>
                <a:spcPts val="0"/>
              </a:spcBef>
              <a:buClr>
                <a:srgbClr val="202020"/>
              </a:buClr>
              <a:buSzPct val="100000"/>
              <a:buFont typeface="Noto Symbol"/>
              <a:buChar char="➢"/>
            </a:pPr>
            <a:endParaRPr lang="en-US" sz="2400" b="0" i="0" u="none" strike="noStrike" cap="none" baseline="0" dirty="0" smtClean="0">
              <a:solidFill>
                <a:schemeClr val="bg2"/>
              </a:solidFill>
              <a:latin typeface="Calibri"/>
              <a:ea typeface="Calibri"/>
              <a:cs typeface="Calibri"/>
              <a:sym typeface="Calibri"/>
            </a:endParaRPr>
          </a:p>
          <a:p>
            <a:pPr marL="342900" indent="-342900">
              <a:buClr>
                <a:srgbClr val="202020"/>
              </a:buClr>
              <a:buSzPct val="100000"/>
              <a:buFont typeface="Noto Symbol"/>
              <a:buChar char="➢"/>
            </a:pPr>
            <a:r>
              <a:rPr lang="en-US" sz="2400" dirty="0" smtClean="0">
                <a:solidFill>
                  <a:schemeClr val="bg2"/>
                </a:solidFill>
                <a:latin typeface="Calibri"/>
                <a:ea typeface="Calibri"/>
                <a:cs typeface="Calibri"/>
                <a:sym typeface="Calibri"/>
              </a:rPr>
              <a:t>Largest </a:t>
            </a:r>
            <a:r>
              <a:rPr lang="en-US" sz="2400" dirty="0">
                <a:solidFill>
                  <a:schemeClr val="bg2"/>
                </a:solidFill>
                <a:latin typeface="Calibri"/>
                <a:ea typeface="Calibri"/>
                <a:cs typeface="Calibri"/>
                <a:sym typeface="Calibri"/>
              </a:rPr>
              <a:t>exposures are from $, €,£,CHF, AUD, NZD, ¥, ₹ , HKD, CNY, ₩ and MYR. </a:t>
            </a:r>
            <a:endParaRPr lang="en-US" sz="2400" dirty="0" smtClean="0">
              <a:solidFill>
                <a:schemeClr val="bg2"/>
              </a:solidFill>
              <a:latin typeface="Calibri"/>
              <a:ea typeface="Calibri"/>
              <a:cs typeface="Calibri"/>
              <a:sym typeface="Calibri"/>
            </a:endParaRPr>
          </a:p>
          <a:p>
            <a:pPr marL="342900" lvl="0" indent="-342900">
              <a:buClr>
                <a:srgbClr val="202020"/>
              </a:buClr>
              <a:buSzPct val="100000"/>
              <a:buFont typeface="Noto Symbol"/>
              <a:buChar char="➢"/>
            </a:pPr>
            <a:r>
              <a:rPr lang="en-US" sz="2400" dirty="0">
                <a:solidFill>
                  <a:schemeClr val="bg2"/>
                </a:solidFill>
                <a:latin typeface="Calibri"/>
                <a:ea typeface="Calibri"/>
                <a:cs typeface="Calibri"/>
                <a:sym typeface="Calibri"/>
              </a:rPr>
              <a:t>Companies usually generates a surplus in all of these currencies, with the exception of $. </a:t>
            </a:r>
          </a:p>
          <a:p>
            <a:pPr marL="342900" marR="0" lvl="0" indent="-342900" algn="l" rtl="0">
              <a:spcBef>
                <a:spcPts val="0"/>
              </a:spcBef>
              <a:buClr>
                <a:srgbClr val="202020"/>
              </a:buClr>
              <a:buSzPct val="100000"/>
              <a:buFont typeface="Noto Symbol"/>
              <a:buChar char="➢"/>
            </a:pPr>
            <a:r>
              <a:rPr lang="en-US" sz="2400" b="0" i="0" u="none" strike="noStrike" cap="none" baseline="0" dirty="0" smtClean="0">
                <a:solidFill>
                  <a:schemeClr val="bg2"/>
                </a:solidFill>
                <a:latin typeface="Calibri"/>
                <a:ea typeface="Calibri"/>
                <a:cs typeface="Calibri"/>
                <a:sym typeface="Calibri"/>
              </a:rPr>
              <a:t>The </a:t>
            </a:r>
            <a:r>
              <a:rPr lang="en-US" sz="2400" b="0" i="0" u="none" strike="noStrike" cap="none" baseline="0" dirty="0">
                <a:solidFill>
                  <a:schemeClr val="bg2"/>
                </a:solidFill>
                <a:latin typeface="Calibri"/>
                <a:ea typeface="Calibri"/>
                <a:cs typeface="Calibri"/>
                <a:sym typeface="Calibri"/>
              </a:rPr>
              <a:t>deficit in $ is attributable to capital expenditure, fuel costs and aircraft leasing costs – all conventionally denominated and payable in $</a:t>
            </a:r>
          </a:p>
          <a:p>
            <a:pPr marL="342900" marR="0" lvl="0" indent="-215900" algn="l" rtl="0">
              <a:spcBef>
                <a:spcPts val="0"/>
              </a:spcBef>
              <a:buClr>
                <a:schemeClr val="dk1"/>
              </a:buClr>
              <a:buFont typeface="Noto Symbol"/>
              <a:buNone/>
            </a:pPr>
            <a:endParaRPr sz="2000" b="0" i="0" u="none" strike="noStrike" cap="none" baseline="0" dirty="0">
              <a:solidFill>
                <a:schemeClr val="dk1"/>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Counterparty Risk</a:t>
            </a:r>
          </a:p>
        </p:txBody>
      </p:sp>
      <p:sp>
        <p:nvSpPr>
          <p:cNvPr id="428" name="Shape 428"/>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21</a:t>
            </a:fld>
            <a:endParaRPr lang="en-US" sz="1000" b="0" i="0" u="none" strike="noStrike" cap="none" baseline="0">
              <a:solidFill>
                <a:schemeClr val="dk2"/>
              </a:solidFill>
              <a:latin typeface="Galdeano"/>
              <a:ea typeface="Galdeano"/>
              <a:cs typeface="Galdeano"/>
              <a:sym typeface="Galdeano"/>
            </a:endParaRPr>
          </a:p>
        </p:txBody>
      </p:sp>
      <p:sp>
        <p:nvSpPr>
          <p:cNvPr id="429" name="Shape 429"/>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30" name="Shape 430"/>
          <p:cNvSpPr txBox="1"/>
          <p:nvPr/>
        </p:nvSpPr>
        <p:spPr>
          <a:xfrm>
            <a:off x="228600" y="2247898"/>
            <a:ext cx="8610600" cy="2362200"/>
          </a:xfrm>
          <a:prstGeom prst="rect">
            <a:avLst/>
          </a:prstGeom>
          <a:noFill/>
          <a:ln>
            <a:noFill/>
          </a:ln>
        </p:spPr>
        <p:txBody>
          <a:bodyPr lIns="91425" tIns="45700" rIns="91425" bIns="45700" anchor="t" anchorCtr="0">
            <a:noAutofit/>
          </a:bodyPr>
          <a:lstStyle/>
          <a:p>
            <a:pPr marL="285750" marR="0" lvl="0" indent="-285750" algn="l" rtl="0">
              <a:spcBef>
                <a:spcPts val="0"/>
              </a:spcBef>
              <a:buClr>
                <a:srgbClr val="202020"/>
              </a:buClr>
              <a:buSzPct val="100000"/>
              <a:buFont typeface="Noto Symbol"/>
              <a:buChar char="➢"/>
            </a:pPr>
            <a:r>
              <a:rPr lang="en-US" sz="2400" b="0" i="0" u="none" strike="noStrike" cap="none" baseline="0" dirty="0">
                <a:solidFill>
                  <a:schemeClr val="bg2"/>
                </a:solidFill>
                <a:latin typeface="Calibri"/>
                <a:ea typeface="Calibri"/>
                <a:cs typeface="Calibri"/>
                <a:sym typeface="Calibri"/>
              </a:rPr>
              <a:t>In order to hedge the risk  that exposure by airlines, some contracts are done but these contracts  bear counterparty risks,</a:t>
            </a:r>
            <a:r>
              <a:rPr lang="en-US" sz="2400" b="0" i="0" u="none" strike="noStrike" cap="none" baseline="0" dirty="0">
                <a:solidFill>
                  <a:schemeClr val="bg2"/>
                </a:solidFill>
                <a:latin typeface="Galdeano"/>
                <a:ea typeface="Galdeano"/>
                <a:cs typeface="Galdeano"/>
                <a:sym typeface="Galdeano"/>
              </a:rPr>
              <a:t> </a:t>
            </a:r>
            <a:r>
              <a:rPr lang="en-US" sz="2400" b="0" i="0" u="none" strike="noStrike" cap="none" baseline="0" dirty="0">
                <a:solidFill>
                  <a:schemeClr val="bg2"/>
                </a:solidFill>
                <a:latin typeface="Calibri"/>
                <a:ea typeface="Calibri"/>
                <a:cs typeface="Calibri"/>
                <a:sym typeface="Calibri"/>
              </a:rPr>
              <a:t>such as the danger of bankruptcy of the airline or the trading partner.</a:t>
            </a:r>
          </a:p>
          <a:p>
            <a:pPr marL="285750" marR="0" lvl="0" indent="-171450" algn="l" rtl="0">
              <a:spcBef>
                <a:spcPts val="0"/>
              </a:spcBef>
              <a:buClr>
                <a:schemeClr val="dk1"/>
              </a:buClr>
              <a:buFont typeface="Noto Symbol"/>
              <a:buNone/>
            </a:pPr>
            <a:endParaRPr sz="1800" b="0" i="0" u="none" strike="noStrike" cap="none" baseline="0" dirty="0">
              <a:solidFill>
                <a:schemeClr val="dk1"/>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Market Price &amp; Liquidity Risk</a:t>
            </a:r>
          </a:p>
        </p:txBody>
      </p:sp>
      <p:sp>
        <p:nvSpPr>
          <p:cNvPr id="436" name="Shape 436"/>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22</a:t>
            </a:fld>
            <a:endParaRPr lang="en-US" sz="1000" b="0" i="0" u="none" strike="noStrike" cap="none" baseline="0">
              <a:solidFill>
                <a:schemeClr val="dk2"/>
              </a:solidFill>
              <a:latin typeface="Galdeano"/>
              <a:ea typeface="Galdeano"/>
              <a:cs typeface="Galdeano"/>
              <a:sym typeface="Galdeano"/>
            </a:endParaRPr>
          </a:p>
        </p:txBody>
      </p:sp>
      <p:sp>
        <p:nvSpPr>
          <p:cNvPr id="437" name="Shape 437"/>
          <p:cNvSpPr txBox="1"/>
          <p:nvPr/>
        </p:nvSpPr>
        <p:spPr>
          <a:xfrm>
            <a:off x="1664087" y="1299184"/>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38" name="Shape 438"/>
          <p:cNvSpPr txBox="1"/>
          <p:nvPr/>
        </p:nvSpPr>
        <p:spPr>
          <a:xfrm>
            <a:off x="220507" y="2286000"/>
            <a:ext cx="8676685" cy="3048000"/>
          </a:xfrm>
          <a:prstGeom prst="rect">
            <a:avLst/>
          </a:prstGeom>
          <a:noFill/>
          <a:ln>
            <a:noFill/>
          </a:ln>
        </p:spPr>
        <p:txBody>
          <a:bodyPr lIns="91425" tIns="45700" rIns="91425" bIns="45700" anchor="t" anchorCtr="0">
            <a:noAutofit/>
          </a:bodyPr>
          <a:lstStyle/>
          <a:p>
            <a:pPr marL="285750" marR="0" lvl="0" indent="-285750" algn="l" rtl="0">
              <a:spcBef>
                <a:spcPts val="0"/>
              </a:spcBef>
              <a:buClr>
                <a:srgbClr val="202020"/>
              </a:buClr>
              <a:buSzPct val="100000"/>
              <a:buFont typeface="Noto Symbol"/>
              <a:buChar char="➢"/>
            </a:pPr>
            <a:r>
              <a:rPr lang="en-US" sz="2400" b="0" i="0" u="none" strike="noStrike" cap="none" baseline="0" dirty="0">
                <a:solidFill>
                  <a:schemeClr val="bg2"/>
                </a:solidFill>
                <a:latin typeface="Calibri"/>
                <a:ea typeface="Calibri"/>
                <a:cs typeface="Calibri"/>
                <a:sym typeface="Calibri"/>
              </a:rPr>
              <a:t>Liquidity risk  is </a:t>
            </a:r>
            <a:r>
              <a:rPr lang="en-US" sz="2400" b="0" i="0" u="none" strike="noStrike" cap="none" baseline="0" dirty="0" smtClean="0">
                <a:solidFill>
                  <a:schemeClr val="bg2"/>
                </a:solidFill>
                <a:latin typeface="Calibri"/>
                <a:ea typeface="Calibri"/>
                <a:cs typeface="Calibri"/>
                <a:sym typeface="Calibri"/>
              </a:rPr>
              <a:t>related </a:t>
            </a:r>
            <a:r>
              <a:rPr lang="en-US" sz="2400" b="0" i="0" u="none" strike="noStrike" cap="none" baseline="0" dirty="0">
                <a:solidFill>
                  <a:schemeClr val="bg2"/>
                </a:solidFill>
                <a:latin typeface="Calibri"/>
                <a:ea typeface="Calibri"/>
                <a:cs typeface="Calibri"/>
                <a:sym typeface="Calibri"/>
              </a:rPr>
              <a:t>to the generated cash flows of the airline companies  if we examine the financial instruments we can see company  is a sufficient  to pay off the next fiscal year’s </a:t>
            </a:r>
            <a:r>
              <a:rPr lang="en-US" sz="2400" b="0" i="0" u="none" strike="noStrike" cap="none" baseline="0" dirty="0" smtClean="0">
                <a:solidFill>
                  <a:schemeClr val="bg2"/>
                </a:solidFill>
                <a:latin typeface="Calibri"/>
                <a:ea typeface="Calibri"/>
                <a:cs typeface="Calibri"/>
                <a:sym typeface="Calibri"/>
              </a:rPr>
              <a:t>expense </a:t>
            </a:r>
          </a:p>
          <a:p>
            <a:pPr marL="285750" marR="0" lvl="0" indent="-285750" algn="l" rtl="0">
              <a:spcBef>
                <a:spcPts val="0"/>
              </a:spcBef>
              <a:buClr>
                <a:srgbClr val="202020"/>
              </a:buClr>
              <a:buSzPct val="100000"/>
              <a:buFont typeface="Noto Symbol"/>
              <a:buChar char="➢"/>
            </a:pPr>
            <a:endParaRPr lang="en-US" sz="2400" b="0" i="0" u="none" strike="noStrike" cap="none" baseline="0" dirty="0" smtClean="0">
              <a:solidFill>
                <a:schemeClr val="bg2"/>
              </a:solidFill>
              <a:latin typeface="Calibri"/>
              <a:ea typeface="Calibri"/>
              <a:cs typeface="Calibri"/>
              <a:sym typeface="Calibri"/>
            </a:endParaRPr>
          </a:p>
          <a:p>
            <a:pPr marL="285750" marR="0" lvl="0" indent="-285750" algn="l" rtl="0">
              <a:spcBef>
                <a:spcPts val="0"/>
              </a:spcBef>
              <a:buClr>
                <a:srgbClr val="202020"/>
              </a:buClr>
              <a:buSzPct val="100000"/>
              <a:buFont typeface="Noto Symbol"/>
              <a:buChar char="➢"/>
            </a:pPr>
            <a:r>
              <a:rPr lang="en-US" sz="2400" b="0" i="0" u="none" strike="noStrike" cap="none" baseline="0" dirty="0" smtClean="0">
                <a:solidFill>
                  <a:schemeClr val="bg2"/>
                </a:solidFill>
                <a:latin typeface="Calibri"/>
                <a:ea typeface="Calibri"/>
                <a:cs typeface="Calibri"/>
                <a:sym typeface="Calibri"/>
              </a:rPr>
              <a:t>Market Price determine the competitiveness of company.</a:t>
            </a:r>
          </a:p>
          <a:p>
            <a:pPr marL="285750" marR="0" lvl="0" indent="-171450" algn="l" rtl="0">
              <a:spcBef>
                <a:spcPts val="0"/>
              </a:spcBef>
              <a:buClr>
                <a:schemeClr val="dk1"/>
              </a:buClr>
              <a:buFont typeface="Noto Symbol"/>
              <a:buNone/>
            </a:pPr>
            <a:endParaRPr sz="1800" b="0" i="0" u="none" strike="noStrike" cap="none" baseline="0" dirty="0">
              <a:solidFill>
                <a:schemeClr val="dk1"/>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31578" y="180829"/>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Credit Risk</a:t>
            </a:r>
          </a:p>
        </p:txBody>
      </p:sp>
      <p:sp>
        <p:nvSpPr>
          <p:cNvPr id="444" name="Shape 444"/>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23</a:t>
            </a:fld>
            <a:endParaRPr lang="en-US" sz="1000" b="0" i="0" u="none" strike="noStrike" cap="none" baseline="0">
              <a:solidFill>
                <a:schemeClr val="dk2"/>
              </a:solidFill>
              <a:latin typeface="Galdeano"/>
              <a:ea typeface="Galdeano"/>
              <a:cs typeface="Galdeano"/>
              <a:sym typeface="Galdeano"/>
            </a:endParaRPr>
          </a:p>
        </p:txBody>
      </p:sp>
      <p:sp>
        <p:nvSpPr>
          <p:cNvPr id="445" name="Shape 445"/>
          <p:cNvSpPr txBox="1"/>
          <p:nvPr/>
        </p:nvSpPr>
        <p:spPr>
          <a:xfrm>
            <a:off x="5638800" y="1247927"/>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46" name="Shape 446"/>
          <p:cNvSpPr txBox="1"/>
          <p:nvPr/>
        </p:nvSpPr>
        <p:spPr>
          <a:xfrm>
            <a:off x="152400" y="2362200"/>
            <a:ext cx="8763000" cy="206210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2800" b="0" i="0" u="none" strike="noStrike" cap="none" baseline="0" dirty="0">
                <a:solidFill>
                  <a:schemeClr val="bg2"/>
                </a:solidFill>
                <a:latin typeface="Galdeano"/>
                <a:ea typeface="Galdeano"/>
                <a:cs typeface="Galdeano"/>
                <a:sym typeface="Galdeano"/>
              </a:rPr>
              <a:t>Limit exposure to individual counterparties and sometimes create provisions that require counterparties to provide security if their credit falls.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131578" y="180829"/>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Interest Rate Risk</a:t>
            </a:r>
          </a:p>
        </p:txBody>
      </p:sp>
      <p:sp>
        <p:nvSpPr>
          <p:cNvPr id="452" name="Shape 452"/>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24</a:t>
            </a:fld>
            <a:endParaRPr lang="en-US" sz="1000" b="0" i="0" u="none" strike="noStrike" cap="none" baseline="0">
              <a:solidFill>
                <a:schemeClr val="dk2"/>
              </a:solidFill>
              <a:latin typeface="Galdeano"/>
              <a:ea typeface="Galdeano"/>
              <a:cs typeface="Galdeano"/>
              <a:sym typeface="Galdeano"/>
            </a:endParaRPr>
          </a:p>
        </p:txBody>
      </p:sp>
      <p:sp>
        <p:nvSpPr>
          <p:cNvPr id="453" name="Shape 453"/>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54" name="Shape 454"/>
          <p:cNvSpPr txBox="1"/>
          <p:nvPr/>
        </p:nvSpPr>
        <p:spPr>
          <a:xfrm>
            <a:off x="228600" y="2210474"/>
            <a:ext cx="8686800" cy="2462212"/>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Interest rate risk is relevant in many investment funds where longer term investments may be bought with the risk that interest rates may increase during the term of the investment purchase.</a:t>
            </a:r>
          </a:p>
          <a:p>
            <a:pPr marL="285750" marR="0" lvl="0" indent="-285750" algn="l" rtl="0">
              <a:spcBef>
                <a:spcPts val="1200"/>
              </a:spcBef>
              <a:spcAft>
                <a:spcPts val="1200"/>
              </a:spcAft>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If interests rate rise the portfolio will face a drop in overall value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1578" y="180829"/>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Economic Risk</a:t>
            </a:r>
          </a:p>
        </p:txBody>
      </p:sp>
      <p:sp>
        <p:nvSpPr>
          <p:cNvPr id="460" name="Shape 460"/>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25</a:t>
            </a:fld>
            <a:endParaRPr lang="en-US" sz="1000" b="0" i="0" u="none" strike="noStrike" cap="none" baseline="0">
              <a:solidFill>
                <a:schemeClr val="dk2"/>
              </a:solidFill>
              <a:latin typeface="Galdeano"/>
              <a:ea typeface="Galdeano"/>
              <a:cs typeface="Galdeano"/>
              <a:sym typeface="Galdeano"/>
            </a:endParaRPr>
          </a:p>
        </p:txBody>
      </p:sp>
      <p:sp>
        <p:nvSpPr>
          <p:cNvPr id="461" name="Shape 461"/>
          <p:cNvSpPr txBox="1"/>
          <p:nvPr/>
        </p:nvSpPr>
        <p:spPr>
          <a:xfrm>
            <a:off x="304800" y="1371600"/>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a:solidFill>
                <a:schemeClr val="dk1"/>
              </a:solidFill>
              <a:latin typeface="Source Sans Pro"/>
              <a:ea typeface="Source Sans Pro"/>
              <a:cs typeface="Source Sans Pro"/>
              <a:sym typeface="Source Sans Pro"/>
            </a:endParaRPr>
          </a:p>
        </p:txBody>
      </p:sp>
      <p:sp>
        <p:nvSpPr>
          <p:cNvPr id="462" name="Shape 462"/>
          <p:cNvSpPr txBox="1"/>
          <p:nvPr/>
        </p:nvSpPr>
        <p:spPr>
          <a:xfrm>
            <a:off x="228600" y="1932648"/>
            <a:ext cx="8686800" cy="2985432"/>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Airline industry is particularly sensitive to changes in economic conditions</a:t>
            </a:r>
          </a:p>
          <a:p>
            <a:pPr marL="285750" marR="0" lvl="0" indent="-285750" algn="l" rtl="0">
              <a:spcBef>
                <a:spcPts val="1200"/>
              </a:spcBef>
              <a:spcAft>
                <a:spcPts val="0"/>
              </a:spcAft>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Affects customer travel patterns and related revenues. In harsh economic times, customers will cut back on both leisure and business travel</a:t>
            </a:r>
          </a:p>
          <a:p>
            <a:pPr marL="285750" marR="0" lvl="0" indent="-285750" algn="l" rtl="0">
              <a:spcBef>
                <a:spcPts val="1200"/>
              </a:spcBef>
              <a:spcAft>
                <a:spcPts val="1200"/>
              </a:spcAft>
              <a:buClr>
                <a:schemeClr val="dk1"/>
              </a:buClr>
              <a:buSzPct val="100000"/>
              <a:buFont typeface="Noto Symbol"/>
              <a:buChar char="➢"/>
            </a:pPr>
            <a:r>
              <a:rPr lang="en-US" sz="2400" b="0" i="0" u="none" strike="noStrike" cap="none" baseline="0" dirty="0">
                <a:solidFill>
                  <a:schemeClr val="bg2"/>
                </a:solidFill>
                <a:latin typeface="Galdeano"/>
                <a:ea typeface="Galdeano"/>
                <a:cs typeface="Galdeano"/>
                <a:sym typeface="Galdeano"/>
              </a:rPr>
              <a:t>Hampers the ability of airlines to raise fares to counteract increase in fuel, labor and other costs.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31578" y="180829"/>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Fuel Risk</a:t>
            </a:r>
          </a:p>
        </p:txBody>
      </p:sp>
      <p:sp>
        <p:nvSpPr>
          <p:cNvPr id="468" name="Shape 468"/>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26</a:t>
            </a:fld>
            <a:endParaRPr lang="en-US" sz="1000" b="0" i="0" u="none" strike="noStrike" cap="none" baseline="0">
              <a:solidFill>
                <a:schemeClr val="dk2"/>
              </a:solidFill>
              <a:latin typeface="Galdeano"/>
              <a:ea typeface="Galdeano"/>
              <a:cs typeface="Galdeano"/>
              <a:sym typeface="Galdeano"/>
            </a:endParaRPr>
          </a:p>
        </p:txBody>
      </p:sp>
      <p:sp>
        <p:nvSpPr>
          <p:cNvPr id="469" name="Shape 469"/>
          <p:cNvSpPr txBox="1"/>
          <p:nvPr/>
        </p:nvSpPr>
        <p:spPr>
          <a:xfrm>
            <a:off x="1659031" y="1253329"/>
            <a:ext cx="5825937" cy="4351338"/>
          </a:xfrm>
          <a:prstGeom prst="rect">
            <a:avLst/>
          </a:prstGeom>
          <a:noFill/>
          <a:ln>
            <a:noFill/>
          </a:ln>
        </p:spPr>
        <p:txBody>
          <a:bodyPr lIns="91425" tIns="45700" rIns="91425" bIns="45700" anchor="t" anchorCtr="0">
            <a:noAutofit/>
          </a:bodyPr>
          <a:lstStyle/>
          <a:p>
            <a:pPr marL="228600" marR="0" lvl="0" indent="-50800" algn="l" rtl="0">
              <a:lnSpc>
                <a:spcPct val="90000"/>
              </a:lnSpc>
              <a:spcBef>
                <a:spcPts val="0"/>
              </a:spcBef>
              <a:buClr>
                <a:schemeClr val="dk1"/>
              </a:buClr>
              <a:buFont typeface="Noto Symbol"/>
              <a:buNone/>
            </a:pPr>
            <a:endParaRPr sz="2800" b="0" i="0" u="none" strike="noStrike" cap="none" baseline="0" dirty="0">
              <a:solidFill>
                <a:schemeClr val="dk1"/>
              </a:solidFill>
              <a:latin typeface="Source Sans Pro"/>
              <a:ea typeface="Source Sans Pro"/>
              <a:cs typeface="Source Sans Pro"/>
              <a:sym typeface="Source Sans Pro"/>
            </a:endParaRPr>
          </a:p>
        </p:txBody>
      </p:sp>
      <p:sp>
        <p:nvSpPr>
          <p:cNvPr id="470" name="Shape 470"/>
          <p:cNvSpPr txBox="1"/>
          <p:nvPr/>
        </p:nvSpPr>
        <p:spPr>
          <a:xfrm>
            <a:off x="762000" y="930165"/>
            <a:ext cx="7239000"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1800" b="0" i="1" u="none" strike="noStrike" cap="none" baseline="0" dirty="0">
                <a:solidFill>
                  <a:schemeClr val="bg2"/>
                </a:solidFill>
                <a:latin typeface="Galdeano"/>
                <a:ea typeface="Galdeano"/>
                <a:cs typeface="Galdeano"/>
                <a:sym typeface="Galdeano"/>
              </a:rPr>
              <a:t>Jet Fuel has been one of the largest expense categories for domestic airlines</a:t>
            </a:r>
          </a:p>
        </p:txBody>
      </p:sp>
      <p:sp>
        <p:nvSpPr>
          <p:cNvPr id="471" name="Shape 471"/>
          <p:cNvSpPr txBox="1"/>
          <p:nvPr/>
        </p:nvSpPr>
        <p:spPr>
          <a:xfrm>
            <a:off x="762000" y="2133600"/>
            <a:ext cx="7315200" cy="2769988"/>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2400" b="0" i="0" u="none" strike="noStrike" cap="none" baseline="0" dirty="0">
                <a:solidFill>
                  <a:schemeClr val="bg2"/>
                </a:solidFill>
                <a:latin typeface="Galdeano"/>
                <a:ea typeface="Galdeano"/>
                <a:cs typeface="Galdeano"/>
                <a:sym typeface="Galdeano"/>
              </a:rPr>
              <a:t>Inherently dependent upon jet fuel to operate</a:t>
            </a:r>
          </a:p>
          <a:p>
            <a:pPr marL="285750" marR="0" lvl="0" indent="-285750" algn="l" rtl="0">
              <a:spcBef>
                <a:spcPts val="1200"/>
              </a:spcBef>
              <a:spcAft>
                <a:spcPts val="0"/>
              </a:spcAft>
              <a:buClr>
                <a:schemeClr val="dk1"/>
              </a:buClr>
              <a:buSzPct val="100000"/>
              <a:buFont typeface="Arial"/>
              <a:buChar char="•"/>
            </a:pPr>
            <a:r>
              <a:rPr lang="en-US" sz="2400" b="0" i="0" u="none" strike="noStrike" cap="none" baseline="0" dirty="0">
                <a:solidFill>
                  <a:schemeClr val="bg2"/>
                </a:solidFill>
                <a:latin typeface="Galdeano"/>
                <a:ea typeface="Galdeano"/>
                <a:cs typeface="Galdeano"/>
                <a:sym typeface="Galdeano"/>
              </a:rPr>
              <a:t>Unpredictable price movements</a:t>
            </a:r>
          </a:p>
          <a:p>
            <a:pPr marL="285750" marR="0" lvl="0" indent="-285750" algn="l" rtl="0">
              <a:spcBef>
                <a:spcPts val="1200"/>
              </a:spcBef>
              <a:spcAft>
                <a:spcPts val="0"/>
              </a:spcAft>
              <a:buClr>
                <a:schemeClr val="dk1"/>
              </a:buClr>
              <a:buSzPct val="100000"/>
              <a:buFont typeface="Arial"/>
              <a:buChar char="•"/>
            </a:pPr>
            <a:r>
              <a:rPr lang="en-US" sz="2400" b="0" i="0" u="none" strike="noStrike" cap="none" baseline="0" dirty="0">
                <a:solidFill>
                  <a:schemeClr val="bg2"/>
                </a:solidFill>
                <a:latin typeface="Galdeano"/>
                <a:ea typeface="Galdeano"/>
                <a:cs typeface="Galdeano"/>
                <a:sym typeface="Galdeano"/>
              </a:rPr>
              <a:t>Difficult to compensate an increase in price with fare prices due to competitive nature the industry</a:t>
            </a:r>
          </a:p>
          <a:p>
            <a:pPr marL="285750" marR="0" lvl="0" indent="-285750" algn="l" rtl="0">
              <a:spcBef>
                <a:spcPts val="1200"/>
              </a:spcBef>
              <a:spcAft>
                <a:spcPts val="1200"/>
              </a:spcAft>
              <a:buClr>
                <a:schemeClr val="dk1"/>
              </a:buClr>
              <a:buSzPct val="100000"/>
              <a:buFont typeface="Arial"/>
              <a:buChar char="•"/>
            </a:pPr>
            <a:r>
              <a:rPr lang="en-US" sz="2400" b="0" i="0" u="none" strike="noStrike" cap="none" baseline="0" dirty="0">
                <a:solidFill>
                  <a:schemeClr val="bg2"/>
                </a:solidFill>
                <a:latin typeface="Galdeano"/>
                <a:ea typeface="Galdeano"/>
                <a:cs typeface="Galdeano"/>
                <a:sym typeface="Galdeano"/>
              </a:rPr>
              <a:t>Fuel usually makes up at least 1/3 of operating expenses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77" name="Shape 477"/>
          <p:cNvSpPr txBox="1">
            <a:spLocks noGrp="1"/>
          </p:cNvSpPr>
          <p:nvPr>
            <p:ph type="title"/>
          </p:nvPr>
        </p:nvSpPr>
        <p:spPr>
          <a:xfrm>
            <a:off x="457200" y="3"/>
            <a:ext cx="8229600" cy="1143200"/>
          </a:xfrm>
          <a:prstGeom prst="rect">
            <a:avLst/>
          </a:prstGeom>
          <a:noFill/>
          <a:ln>
            <a:noFill/>
          </a:ln>
        </p:spPr>
        <p:txBody>
          <a:bodyPr lIns="91425" tIns="91425" rIns="91425" bIns="91425" anchor="b" anchorCtr="0">
            <a:noAutofit/>
          </a:bodyPr>
          <a:lstStyle/>
          <a:p>
            <a:pPr marL="0" marR="0" lvl="0" indent="0" algn="ctr"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Southwest  Airlines</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81000" y="304600"/>
            <a:ext cx="8229600" cy="1143200"/>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Agenda	</a:t>
            </a:r>
          </a:p>
        </p:txBody>
      </p:sp>
      <p:pic>
        <p:nvPicPr>
          <p:cNvPr id="483" name="Shape 483"/>
          <p:cNvPicPr preferRelativeResize="0"/>
          <p:nvPr/>
        </p:nvPicPr>
        <p:blipFill rotWithShape="1">
          <a:blip r:embed="rId3">
            <a:alphaModFix/>
          </a:blip>
          <a:srcRect/>
          <a:stretch/>
        </p:blipFill>
        <p:spPr>
          <a:xfrm>
            <a:off x="152400" y="2546101"/>
            <a:ext cx="7315200" cy="4311898"/>
          </a:xfrm>
          <a:prstGeom prst="rect">
            <a:avLst/>
          </a:prstGeom>
          <a:noFill/>
          <a:ln>
            <a:noFill/>
          </a:ln>
        </p:spPr>
      </p:pic>
      <p:sp>
        <p:nvSpPr>
          <p:cNvPr id="484" name="Shape 484"/>
          <p:cNvSpPr txBox="1">
            <a:spLocks noGrp="1"/>
          </p:cNvSpPr>
          <p:nvPr>
            <p:ph type="body" idx="1"/>
          </p:nvPr>
        </p:nvSpPr>
        <p:spPr>
          <a:xfrm>
            <a:off x="303875" y="662500"/>
            <a:ext cx="8382900" cy="5397199"/>
          </a:xfrm>
          <a:prstGeom prst="rect">
            <a:avLst/>
          </a:prstGeom>
          <a:noFill/>
          <a:ln>
            <a:noFill/>
          </a:ln>
        </p:spPr>
        <p:txBody>
          <a:bodyPr lIns="91425" tIns="91425" rIns="91425" bIns="91425" anchor="t" anchorCtr="0">
            <a:noAutofit/>
          </a:bodyPr>
          <a:lstStyle/>
          <a:p>
            <a:pPr marL="457200" marR="0" lvl="0" indent="-266700" algn="l" rtl="0">
              <a:spcBef>
                <a:spcPts val="0"/>
              </a:spcBef>
              <a:buClr>
                <a:schemeClr val="dk1"/>
              </a:buClr>
              <a:buFont typeface="Arial"/>
              <a:buNone/>
            </a:pPr>
            <a:endParaRPr sz="2400" b="0" i="0" u="none" strike="noStrike" cap="none" baseline="0">
              <a:solidFill>
                <a:schemeClr val="dk2"/>
              </a:solidFill>
              <a:latin typeface="Galdeano"/>
              <a:ea typeface="Galdeano"/>
              <a:cs typeface="Galdeano"/>
              <a:sym typeface="Galdeano"/>
            </a:endParaRPr>
          </a:p>
          <a:p>
            <a:pPr marL="457200" marR="0" lvl="0" indent="-266700" algn="l" rtl="0">
              <a:spcBef>
                <a:spcPts val="0"/>
              </a:spcBef>
              <a:buClr>
                <a:schemeClr val="dk1"/>
              </a:buClr>
              <a:buFont typeface="Arial"/>
              <a:buNone/>
            </a:pPr>
            <a:endParaRPr sz="2400" b="0" i="0" u="none" strike="noStrike" cap="none" baseline="0">
              <a:solidFill>
                <a:schemeClr val="dk2"/>
              </a:solidFill>
              <a:latin typeface="Galdeano"/>
              <a:ea typeface="Galdeano"/>
              <a:cs typeface="Galdeano"/>
              <a:sym typeface="Galdeano"/>
            </a:endParaRPr>
          </a:p>
          <a:p>
            <a:pPr marL="457200" marR="0" lvl="0" indent="-266700" algn="l" rtl="0">
              <a:spcBef>
                <a:spcPts val="0"/>
              </a:spcBef>
              <a:buClr>
                <a:schemeClr val="dk1"/>
              </a:buClr>
              <a:buFont typeface="Arial"/>
              <a:buNone/>
            </a:pPr>
            <a:endParaRPr sz="2400" b="0" i="0" u="none" strike="noStrike" cap="none" baseline="0">
              <a:solidFill>
                <a:schemeClr val="dk2"/>
              </a:solidFill>
              <a:latin typeface="Galdeano"/>
              <a:ea typeface="Galdeano"/>
              <a:cs typeface="Galdeano"/>
              <a:sym typeface="Galdeano"/>
            </a:endParaRPr>
          </a:p>
          <a:p>
            <a:pPr marL="457200" marR="0" lvl="0" indent="-419100" algn="l" rtl="0">
              <a:spcBef>
                <a:spcPts val="0"/>
              </a:spcBef>
              <a:buClr>
                <a:schemeClr val="dk1"/>
              </a:buClr>
              <a:buSzPct val="100000"/>
              <a:buFont typeface="Arial"/>
              <a:buChar char="●"/>
            </a:pPr>
            <a:r>
              <a:rPr lang="en-US" sz="2400" b="0" i="0" u="none" strike="noStrike" cap="none" baseline="0">
                <a:solidFill>
                  <a:schemeClr val="dk2"/>
                </a:solidFill>
                <a:latin typeface="Galdeano"/>
                <a:ea typeface="Galdeano"/>
                <a:cs typeface="Galdeano"/>
                <a:sym typeface="Galdeano"/>
              </a:rPr>
              <a:t>Background Information</a:t>
            </a:r>
          </a:p>
          <a:p>
            <a:pPr marL="457200" marR="0" lvl="0" indent="-419100" algn="l" rtl="0">
              <a:spcBef>
                <a:spcPts val="0"/>
              </a:spcBef>
              <a:buClr>
                <a:schemeClr val="dk1"/>
              </a:buClr>
              <a:buSzPct val="100000"/>
              <a:buFont typeface="Arial"/>
              <a:buChar char="●"/>
            </a:pPr>
            <a:r>
              <a:rPr lang="en-US" sz="2400" b="0" i="0" u="none" strike="noStrike" cap="none" baseline="0">
                <a:solidFill>
                  <a:schemeClr val="dk2"/>
                </a:solidFill>
                <a:latin typeface="Galdeano"/>
                <a:ea typeface="Galdeano"/>
                <a:cs typeface="Galdeano"/>
                <a:sym typeface="Galdeano"/>
              </a:rPr>
              <a:t>Financials </a:t>
            </a:r>
          </a:p>
          <a:p>
            <a:pPr marL="457200" marR="0" lvl="0" indent="-419100" algn="l" rtl="0">
              <a:spcBef>
                <a:spcPts val="0"/>
              </a:spcBef>
              <a:buClr>
                <a:schemeClr val="dk1"/>
              </a:buClr>
              <a:buSzPct val="100000"/>
              <a:buFont typeface="Arial"/>
              <a:buChar char="●"/>
            </a:pPr>
            <a:r>
              <a:rPr lang="en-US" sz="2400" b="0" i="0" u="none" strike="noStrike" cap="none" baseline="0">
                <a:solidFill>
                  <a:schemeClr val="dk2"/>
                </a:solidFill>
                <a:latin typeface="Galdeano"/>
                <a:ea typeface="Galdeano"/>
                <a:cs typeface="Galdeano"/>
                <a:sym typeface="Galdeano"/>
              </a:rPr>
              <a:t>Risk Factors</a:t>
            </a:r>
          </a:p>
          <a:p>
            <a:pPr marL="457200" marR="0" lvl="0" indent="-419100" algn="l" rtl="0">
              <a:spcBef>
                <a:spcPts val="0"/>
              </a:spcBef>
              <a:buClr>
                <a:schemeClr val="dk1"/>
              </a:buClr>
              <a:buSzPct val="100000"/>
              <a:buFont typeface="Arial"/>
              <a:buChar char="●"/>
            </a:pPr>
            <a:r>
              <a:rPr lang="en-US" sz="2400" b="0" i="0" u="none" strike="noStrike" cap="none" baseline="0">
                <a:solidFill>
                  <a:schemeClr val="dk2"/>
                </a:solidFill>
                <a:latin typeface="Galdeano"/>
                <a:ea typeface="Galdeano"/>
                <a:cs typeface="Galdeano"/>
                <a:sym typeface="Galdeano"/>
              </a:rPr>
              <a:t>Risk management</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533400" y="1890125"/>
            <a:ext cx="8229600" cy="4967700"/>
          </a:xfrm>
          <a:prstGeom prst="rect">
            <a:avLst/>
          </a:prstGeom>
        </p:spPr>
        <p:txBody>
          <a:bodyPr lIns="91425" tIns="91425" rIns="91425" bIns="91425" anchor="t" anchorCtr="0">
            <a:noAutofit/>
          </a:bodyPr>
          <a:lstStyle/>
          <a:p>
            <a:pPr>
              <a:spcBef>
                <a:spcPts val="0"/>
              </a:spcBef>
              <a:buNone/>
            </a:pPr>
            <a:r>
              <a:rPr lang="en-US" sz="3600" dirty="0">
                <a:solidFill>
                  <a:schemeClr val="bg2"/>
                </a:solidFill>
                <a:latin typeface="Galdeano"/>
                <a:ea typeface="Galdeano"/>
                <a:cs typeface="Galdeano"/>
                <a:sym typeface="Galdeano"/>
              </a:rPr>
              <a:t>The mission of Southwest Airlines is dedication to the highest quality of Customer Service delivered with a sense of warmth, friendliness, individual pride, and Company Spirit.</a:t>
            </a:r>
          </a:p>
        </p:txBody>
      </p:sp>
      <p:sp>
        <p:nvSpPr>
          <p:cNvPr id="490" name="Shape 490"/>
          <p:cNvSpPr txBox="1">
            <a:spLocks noGrp="1"/>
          </p:cNvSpPr>
          <p:nvPr>
            <p:ph type="sldNum" idx="12"/>
          </p:nvPr>
        </p:nvSpPr>
        <p:spPr>
          <a:xfrm>
            <a:off x="8556792" y="6333132"/>
            <a:ext cx="548699" cy="524699"/>
          </a:xfrm>
          <a:prstGeom prst="rect">
            <a:avLst/>
          </a:prstGeom>
        </p:spPr>
        <p:txBody>
          <a:bodyPr lIns="91425" tIns="91425" rIns="91425" bIns="91425" anchor="ctr" anchorCtr="0">
            <a:noAutofit/>
          </a:bodyPr>
          <a:lstStyle/>
          <a:p>
            <a:pPr lvl="0">
              <a:spcBef>
                <a:spcPts val="0"/>
              </a:spcBef>
              <a:buClr>
                <a:schemeClr val="dk2"/>
              </a:buClr>
              <a:buSzPct val="25000"/>
              <a:buFont typeface="Galdeano"/>
              <a:buNone/>
            </a:pPr>
            <a:fld id="{00000000-1234-1234-1234-123412341234}" type="slidenum">
              <a:rPr lang="en-US"/>
              <a:pPr lvl="0">
                <a:spcBef>
                  <a:spcPts val="0"/>
                </a:spcBef>
                <a:buClr>
                  <a:schemeClr val="dk2"/>
                </a:buClr>
                <a:buSzPct val="25000"/>
                <a:buFont typeface="Galdeano"/>
                <a:buNone/>
              </a:pPr>
              <a:t>29</a:t>
            </a:fld>
            <a:endParaRPr lang="en-US"/>
          </a:p>
        </p:txBody>
      </p:sp>
      <p:sp>
        <p:nvSpPr>
          <p:cNvPr id="491" name="Shape 491"/>
          <p:cNvSpPr txBox="1"/>
          <p:nvPr/>
        </p:nvSpPr>
        <p:spPr>
          <a:xfrm>
            <a:off x="296034" y="163767"/>
            <a:ext cx="8029950" cy="1998899"/>
          </a:xfrm>
          <a:prstGeom prst="rect">
            <a:avLst/>
          </a:prstGeom>
          <a:noFill/>
          <a:ln>
            <a:noFill/>
          </a:ln>
        </p:spPr>
        <p:txBody>
          <a:bodyPr lIns="91425" tIns="91425" rIns="91425" bIns="91425" anchor="ctr" anchorCtr="0">
            <a:noAutofit/>
          </a:bodyPr>
          <a:lstStyle/>
          <a:p>
            <a:pPr lvl="0" rtl="0">
              <a:spcBef>
                <a:spcPts val="0"/>
              </a:spcBef>
              <a:buNone/>
            </a:pPr>
            <a:r>
              <a:rPr lang="en-US" sz="3600" dirty="0">
                <a:solidFill>
                  <a:srgbClr val="FFFFFF"/>
                </a:solidFill>
                <a:latin typeface="Galdeano"/>
                <a:ea typeface="Galdeano"/>
                <a:cs typeface="Galdeano"/>
                <a:sym typeface="Galdeano"/>
              </a:rPr>
              <a:t>The Mission of Southwest Airlines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Slide Number Placeholder 2"/>
          <p:cNvSpPr>
            <a:spLocks noGrp="1"/>
          </p:cNvSpPr>
          <p:nvPr>
            <p:ph type="sldNum" idx="12"/>
          </p:nvPr>
        </p:nvSpPr>
        <p:spPr/>
        <p:txBody>
          <a:bodyPr/>
          <a:lstStyle/>
          <a:p>
            <a:pPr marL="0" lvl="0" indent="0">
              <a:spcBef>
                <a:spcPts val="0"/>
              </a:spcBef>
              <a:buClr>
                <a:schemeClr val="dk2"/>
              </a:buClr>
              <a:buSzPct val="25000"/>
              <a:buFont typeface="Galdeano"/>
              <a:buNone/>
            </a:pPr>
            <a:fld id="{00000000-1234-1234-1234-123412341234}" type="slidenum">
              <a:rPr lang="en-US" smtClean="0"/>
              <a:pPr marL="0" lvl="0" indent="0">
                <a:spcBef>
                  <a:spcPts val="0"/>
                </a:spcBef>
                <a:buClr>
                  <a:schemeClr val="dk2"/>
                </a:buClr>
                <a:buSzPct val="25000"/>
                <a:buFont typeface="Galdeano"/>
                <a:buNone/>
              </a:pPr>
              <a:t>3</a:t>
            </a:fld>
            <a:endParaRPr lang="en-US"/>
          </a:p>
        </p:txBody>
      </p:sp>
      <p:sp>
        <p:nvSpPr>
          <p:cNvPr id="4" name="Shape 277"/>
          <p:cNvSpPr txBox="1">
            <a:spLocks/>
          </p:cNvSpPr>
          <p:nvPr/>
        </p:nvSpPr>
        <p:spPr>
          <a:xfrm>
            <a:off x="533400" y="990600"/>
            <a:ext cx="8153400" cy="3475038"/>
          </a:xfrm>
          <a:prstGeom prst="rect">
            <a:avLst/>
          </a:prstGeom>
          <a:noFill/>
          <a:ln>
            <a:noFill/>
          </a:ln>
        </p:spPr>
        <p:txBody>
          <a:bodyPr lIns="91425" tIns="45700" rIns="91425" bIns="45700" anchor="t" anchorCtr="0">
            <a:noAutofit/>
          </a:bodyPr>
          <a:lstStyle/>
          <a:p>
            <a:pPr algn="ctr"/>
            <a:r>
              <a:rPr lang="it-IT" sz="3200" i="1" dirty="0" smtClean="0">
                <a:solidFill>
                  <a:srgbClr val="002060"/>
                </a:solidFill>
                <a:latin typeface="Galdeano"/>
              </a:rPr>
              <a:t>“</a:t>
            </a:r>
            <a:r>
              <a:rPr lang="tr-TR" sz="3200" i="1" dirty="0" smtClean="0">
                <a:solidFill>
                  <a:srgbClr val="002060"/>
                </a:solidFill>
                <a:latin typeface="Galdeano"/>
              </a:rPr>
              <a:t>Running an airline is like having a baby : </a:t>
            </a:r>
            <a:endParaRPr lang="it-IT" sz="3200" i="1" dirty="0" smtClean="0">
              <a:solidFill>
                <a:srgbClr val="002060"/>
              </a:solidFill>
              <a:latin typeface="Galdeano"/>
            </a:endParaRPr>
          </a:p>
          <a:p>
            <a:pPr algn="ctr"/>
            <a:r>
              <a:rPr lang="tr-TR" sz="3200" i="1" dirty="0" smtClean="0">
                <a:solidFill>
                  <a:srgbClr val="002060"/>
                </a:solidFill>
                <a:latin typeface="Galdeano"/>
              </a:rPr>
              <a:t>fun to conceive , but hell to deliver.</a:t>
            </a:r>
            <a:r>
              <a:rPr lang="it-IT" sz="3200" i="1" dirty="0" smtClean="0">
                <a:solidFill>
                  <a:srgbClr val="002060"/>
                </a:solidFill>
                <a:latin typeface="Galdeano"/>
              </a:rPr>
              <a:t>”</a:t>
            </a:r>
            <a:endParaRPr lang="tr-TR" sz="3200" i="1" dirty="0" smtClean="0">
              <a:solidFill>
                <a:srgbClr val="002060"/>
              </a:solidFill>
              <a:latin typeface="Galdeano"/>
            </a:endParaRPr>
          </a:p>
          <a:p>
            <a:pPr algn="r"/>
            <a:r>
              <a:rPr lang="tr-TR" sz="3200" dirty="0" smtClean="0">
                <a:solidFill>
                  <a:srgbClr val="002060"/>
                </a:solidFill>
                <a:latin typeface="Galdeano"/>
              </a:rPr>
              <a:t>			</a:t>
            </a:r>
            <a:endParaRPr lang="it-IT" sz="3200" dirty="0" smtClean="0">
              <a:solidFill>
                <a:srgbClr val="002060"/>
              </a:solidFill>
              <a:latin typeface="Galdeano"/>
            </a:endParaRPr>
          </a:p>
          <a:p>
            <a:pPr algn="r"/>
            <a:r>
              <a:rPr lang="tr-TR" sz="3200" dirty="0" smtClean="0">
                <a:solidFill>
                  <a:srgbClr val="002060"/>
                </a:solidFill>
                <a:latin typeface="Galdeano"/>
              </a:rPr>
              <a:t>C.E. Woolman </a:t>
            </a:r>
          </a:p>
          <a:p>
            <a:pPr algn="r"/>
            <a:r>
              <a:rPr lang="tr-TR" sz="3200" i="1" dirty="0" smtClean="0">
                <a:solidFill>
                  <a:srgbClr val="002060"/>
                </a:solidFill>
                <a:latin typeface="Galdeano"/>
              </a:rPr>
              <a:t>		     P</a:t>
            </a:r>
            <a:r>
              <a:rPr lang="en-US" sz="3200" i="1" dirty="0" err="1" smtClean="0">
                <a:solidFill>
                  <a:srgbClr val="002060"/>
                </a:solidFill>
                <a:latin typeface="Galdeano"/>
              </a:rPr>
              <a:t>rincipal</a:t>
            </a:r>
            <a:r>
              <a:rPr lang="en-US" sz="3200" i="1" dirty="0" smtClean="0">
                <a:solidFill>
                  <a:srgbClr val="002060"/>
                </a:solidFill>
                <a:latin typeface="Galdeano"/>
              </a:rPr>
              <a:t> founder, </a:t>
            </a:r>
          </a:p>
          <a:p>
            <a:pPr algn="r"/>
            <a:r>
              <a:rPr lang="en-US" sz="3200" i="1" dirty="0" smtClean="0">
                <a:solidFill>
                  <a:srgbClr val="002060"/>
                </a:solidFill>
                <a:latin typeface="Galdeano"/>
              </a:rPr>
              <a:t>Delta Air Lines</a:t>
            </a:r>
            <a:endParaRPr lang="en-US" sz="3200" dirty="0" smtClean="0">
              <a:solidFill>
                <a:srgbClr val="002060"/>
              </a:solidFill>
              <a:latin typeface="Galdeano"/>
            </a:endParaRPr>
          </a:p>
          <a:p>
            <a:endParaRPr lang="ru-RU" sz="3200" dirty="0">
              <a:solidFill>
                <a:srgbClr val="002060"/>
              </a:solidFill>
              <a:latin typeface="Galdeano"/>
            </a:endParaRPr>
          </a:p>
        </p:txBody>
      </p:sp>
      <p:pic>
        <p:nvPicPr>
          <p:cNvPr id="1026" name="Picture 2" descr="http://woolmancentral.com/cewool.jpg"/>
          <p:cNvPicPr>
            <a:picLocks noChangeAspect="1" noChangeArrowheads="1"/>
          </p:cNvPicPr>
          <p:nvPr/>
        </p:nvPicPr>
        <p:blipFill>
          <a:blip r:embed="rId2"/>
          <a:srcRect/>
          <a:stretch>
            <a:fillRect/>
          </a:stretch>
        </p:blipFill>
        <p:spPr bwMode="auto">
          <a:xfrm>
            <a:off x="1066800" y="2667000"/>
            <a:ext cx="2057400" cy="2770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266700" y="9906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Company Overview</a:t>
            </a:r>
          </a:p>
        </p:txBody>
      </p:sp>
      <p:sp>
        <p:nvSpPr>
          <p:cNvPr id="498" name="Shape 498"/>
          <p:cNvSpPr txBox="1">
            <a:spLocks noGrp="1"/>
          </p:cNvSpPr>
          <p:nvPr>
            <p:ph type="body" idx="1"/>
          </p:nvPr>
        </p:nvSpPr>
        <p:spPr>
          <a:xfrm>
            <a:off x="228600" y="1752600"/>
            <a:ext cx="8229600" cy="4967288"/>
          </a:xfrm>
          <a:prstGeom prst="rect">
            <a:avLst/>
          </a:prstGeom>
          <a:noFill/>
          <a:ln>
            <a:noFill/>
          </a:ln>
        </p:spPr>
        <p:txBody>
          <a:bodyPr lIns="91425" tIns="91425" rIns="91425" bIns="91425" anchor="t" anchorCtr="0">
            <a:noAutofit/>
          </a:bodyPr>
          <a:lstStyle/>
          <a:p>
            <a:pPr marL="457200" marR="0" lvl="0" indent="-419100" algn="l" rtl="0">
              <a:spcBef>
                <a:spcPts val="0"/>
              </a:spcBef>
              <a:buClr>
                <a:schemeClr val="dk1"/>
              </a:buClr>
              <a:buSzPct val="100000"/>
              <a:buFont typeface="Arial"/>
              <a:buChar char="●"/>
            </a:pPr>
            <a:r>
              <a:rPr lang="en-US" sz="2800" dirty="0">
                <a:solidFill>
                  <a:schemeClr val="dk2"/>
                </a:solidFill>
                <a:latin typeface="Galdeano"/>
                <a:ea typeface="Galdeano"/>
                <a:cs typeface="Galdeano"/>
                <a:sym typeface="Galdeano"/>
              </a:rPr>
              <a:t>M</a:t>
            </a:r>
            <a:r>
              <a:rPr lang="en-US" sz="2800" b="0" i="0" u="none" strike="noStrike" cap="none" baseline="0" dirty="0">
                <a:solidFill>
                  <a:schemeClr val="dk2"/>
                </a:solidFill>
                <a:latin typeface="Galdeano"/>
                <a:ea typeface="Galdeano"/>
                <a:cs typeface="Galdeano"/>
                <a:sym typeface="Galdeano"/>
              </a:rPr>
              <a:t>ajor U.S. airline</a:t>
            </a:r>
          </a:p>
          <a:p>
            <a:pPr marL="914400" marR="0" lvl="1" indent="-381000" algn="l" rtl="0">
              <a:spcBef>
                <a:spcPts val="0"/>
              </a:spcBef>
              <a:buClr>
                <a:schemeClr val="dk1"/>
              </a:buClr>
              <a:buSzPct val="80000"/>
              <a:buFont typeface="Courier New"/>
              <a:buChar char="o"/>
            </a:pPr>
            <a:r>
              <a:rPr lang="en-US" sz="2400" dirty="0">
                <a:solidFill>
                  <a:schemeClr val="dk2"/>
                </a:solidFill>
                <a:latin typeface="Galdeano"/>
                <a:ea typeface="Galdeano"/>
                <a:cs typeface="Galdeano"/>
                <a:sym typeface="Galdeano"/>
              </a:rPr>
              <a:t>E</a:t>
            </a:r>
            <a:r>
              <a:rPr lang="en-US" sz="2400" b="0" i="0" u="none" strike="noStrike" cap="none" baseline="0" dirty="0">
                <a:solidFill>
                  <a:schemeClr val="dk2"/>
                </a:solidFill>
                <a:latin typeface="Galdeano"/>
                <a:ea typeface="Galdeano"/>
                <a:cs typeface="Galdeano"/>
                <a:sym typeface="Galdeano"/>
              </a:rPr>
              <a:t>stablished in 1967</a:t>
            </a:r>
          </a:p>
          <a:p>
            <a:pPr marL="914400" marR="0" lvl="1" indent="-381000" algn="l" rtl="0">
              <a:spcBef>
                <a:spcPts val="0"/>
              </a:spcBef>
              <a:buClr>
                <a:schemeClr val="dk1"/>
              </a:buClr>
              <a:buSzPct val="80000"/>
              <a:buFont typeface="Courier New"/>
              <a:buChar char="o"/>
            </a:pPr>
            <a:r>
              <a:rPr lang="en-US" sz="2400" dirty="0">
                <a:solidFill>
                  <a:schemeClr val="dk2"/>
                </a:solidFill>
                <a:latin typeface="Galdeano"/>
                <a:ea typeface="Galdeano"/>
                <a:cs typeface="Galdeano"/>
                <a:sym typeface="Galdeano"/>
              </a:rPr>
              <a:t>C</a:t>
            </a:r>
            <a:r>
              <a:rPr lang="en-US" sz="2400" b="0" i="0" u="none" strike="noStrike" cap="none" baseline="0" dirty="0">
                <a:solidFill>
                  <a:schemeClr val="dk2"/>
                </a:solidFill>
                <a:latin typeface="Galdeano"/>
                <a:ea typeface="Galdeano"/>
                <a:cs typeface="Galdeano"/>
                <a:sym typeface="Galdeano"/>
              </a:rPr>
              <a:t>ommenced service in 1971</a:t>
            </a:r>
          </a:p>
          <a:p>
            <a:pPr marL="457200" marR="0" lvl="0" indent="-419100" algn="l" rtl="0">
              <a:spcBef>
                <a:spcPts val="0"/>
              </a:spcBef>
              <a:buClr>
                <a:schemeClr val="dk1"/>
              </a:buClr>
              <a:buSzPct val="100000"/>
              <a:buFont typeface="Arial"/>
              <a:buChar char="●"/>
            </a:pPr>
            <a:r>
              <a:rPr lang="en-US" sz="2800" dirty="0">
                <a:solidFill>
                  <a:schemeClr val="dk2"/>
                </a:solidFill>
                <a:latin typeface="Galdeano"/>
                <a:ea typeface="Galdeano"/>
                <a:cs typeface="Galdeano"/>
                <a:sym typeface="Galdeano"/>
              </a:rPr>
              <a:t>W</a:t>
            </a:r>
            <a:r>
              <a:rPr lang="en-US" sz="2800" b="0" i="0" u="none" strike="noStrike" cap="none" baseline="0" dirty="0">
                <a:solidFill>
                  <a:schemeClr val="dk2"/>
                </a:solidFill>
                <a:latin typeface="Galdeano"/>
                <a:ea typeface="Galdeano"/>
                <a:cs typeface="Galdeano"/>
                <a:sym typeface="Galdeano"/>
              </a:rPr>
              <a:t>orld’s largest low-cost carrier</a:t>
            </a:r>
          </a:p>
          <a:p>
            <a:pPr marL="457200" marR="0" lvl="0" indent="-419100" algn="l" rtl="0">
              <a:spcBef>
                <a:spcPts val="0"/>
              </a:spcBef>
              <a:buClr>
                <a:schemeClr val="dk1"/>
              </a:buClr>
              <a:buSzPct val="100000"/>
              <a:buFont typeface="Arial"/>
              <a:buChar char="●"/>
            </a:pPr>
            <a:r>
              <a:rPr lang="en-US" sz="2800" dirty="0">
                <a:solidFill>
                  <a:schemeClr val="dk2"/>
                </a:solidFill>
                <a:latin typeface="Galdeano"/>
                <a:ea typeface="Galdeano"/>
                <a:cs typeface="Galdeano"/>
                <a:sym typeface="Galdeano"/>
              </a:rPr>
              <a:t>U</a:t>
            </a:r>
            <a:r>
              <a:rPr lang="en-US" sz="2800" b="0" i="0" u="none" strike="noStrike" cap="none" baseline="0" dirty="0">
                <a:solidFill>
                  <a:schemeClr val="dk2"/>
                </a:solidFill>
                <a:latin typeface="Galdeano"/>
                <a:ea typeface="Galdeano"/>
                <a:cs typeface="Galdeano"/>
                <a:sym typeface="Galdeano"/>
              </a:rPr>
              <a:t>ses point-to-point, high frequency model</a:t>
            </a:r>
          </a:p>
          <a:p>
            <a:pPr marL="914400" marR="0" lvl="1" indent="-381000" algn="l" rtl="0">
              <a:spcBef>
                <a:spcPts val="0"/>
              </a:spcBef>
              <a:buClr>
                <a:schemeClr val="dk1"/>
              </a:buClr>
              <a:buSzPct val="80000"/>
              <a:buFont typeface="Courier New"/>
              <a:buChar char="o"/>
            </a:pPr>
            <a:r>
              <a:rPr lang="en-US" sz="2400" dirty="0">
                <a:solidFill>
                  <a:schemeClr val="dk2"/>
                </a:solidFill>
                <a:latin typeface="Galdeano"/>
                <a:ea typeface="Galdeano"/>
                <a:cs typeface="Galdeano"/>
                <a:sym typeface="Galdeano"/>
              </a:rPr>
              <a:t>T</a:t>
            </a:r>
            <a:r>
              <a:rPr lang="en-US" sz="2400" b="0" i="0" u="none" strike="noStrike" cap="none" baseline="0" dirty="0">
                <a:solidFill>
                  <a:schemeClr val="dk2"/>
                </a:solidFill>
                <a:latin typeface="Galdeano"/>
                <a:ea typeface="Galdeano"/>
                <a:cs typeface="Galdeano"/>
                <a:sym typeface="Galdeano"/>
              </a:rPr>
              <a:t>he most successful low-fare carrier in U.S.</a:t>
            </a:r>
          </a:p>
          <a:p>
            <a:pPr marL="914400" marR="0" lvl="1" indent="-381000" algn="l" rtl="0">
              <a:spcBef>
                <a:spcPts val="0"/>
              </a:spcBef>
              <a:buClr>
                <a:schemeClr val="dk1"/>
              </a:buClr>
              <a:buSzPct val="80000"/>
              <a:buFont typeface="Courier New"/>
              <a:buChar char="o"/>
            </a:pPr>
            <a:r>
              <a:rPr lang="en-US" sz="2400" b="0" i="0" u="none" strike="noStrike" cap="none" baseline="0" dirty="0">
                <a:solidFill>
                  <a:schemeClr val="dk2"/>
                </a:solidFill>
                <a:latin typeface="Galdeano"/>
                <a:ea typeface="Galdeano"/>
                <a:cs typeface="Galdeano"/>
                <a:sym typeface="Galdeano"/>
              </a:rPr>
              <a:t>665 Boeing 737 aircraft</a:t>
            </a:r>
            <a:r>
              <a:rPr lang="en-US" sz="1200" b="1" i="0" u="none" strike="noStrike" cap="none" baseline="0" dirty="0">
                <a:solidFill>
                  <a:srgbClr val="252525"/>
                </a:solidFill>
                <a:latin typeface="Galdeano"/>
                <a:ea typeface="Galdeano"/>
                <a:cs typeface="Galdeano"/>
                <a:sym typeface="Galdeano"/>
              </a:rPr>
              <a:t> </a:t>
            </a: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152425" y="664650"/>
            <a:ext cx="7886700" cy="478500"/>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Company Model	</a:t>
            </a:r>
          </a:p>
        </p:txBody>
      </p:sp>
      <p:sp>
        <p:nvSpPr>
          <p:cNvPr id="504" name="Shape 504"/>
          <p:cNvSpPr txBox="1">
            <a:spLocks noGrp="1"/>
          </p:cNvSpPr>
          <p:nvPr>
            <p:ph type="body" idx="1"/>
          </p:nvPr>
        </p:nvSpPr>
        <p:spPr>
          <a:xfrm>
            <a:off x="228600" y="1890711"/>
            <a:ext cx="8610599" cy="4967288"/>
          </a:xfrm>
          <a:prstGeom prst="rect">
            <a:avLst/>
          </a:prstGeom>
          <a:noFill/>
          <a:ln>
            <a:noFill/>
          </a:ln>
        </p:spPr>
        <p:txBody>
          <a:bodyPr lIns="91425" tIns="91425" rIns="91425" bIns="91425" anchor="t" anchorCtr="0">
            <a:noAutofit/>
          </a:bodyPr>
          <a:lstStyle/>
          <a:p>
            <a:pPr marL="274320" marR="0" lvl="0" indent="-274320" algn="l" rtl="0">
              <a:spcBef>
                <a:spcPts val="0"/>
              </a:spcBef>
              <a:spcAft>
                <a:spcPts val="0"/>
              </a:spcAft>
              <a:buClr>
                <a:schemeClr val="accent1"/>
              </a:buClr>
              <a:buSzPct val="25000"/>
              <a:buFont typeface="Noto Symbol"/>
              <a:buNone/>
            </a:pPr>
            <a:r>
              <a:rPr lang="en-US" sz="2800" b="0" i="0" u="none" strike="noStrike" cap="none" baseline="0" dirty="0">
                <a:solidFill>
                  <a:schemeClr val="dk2"/>
                </a:solidFill>
                <a:latin typeface="Galdeano"/>
                <a:ea typeface="Galdeano"/>
                <a:cs typeface="Galdeano"/>
                <a:sym typeface="Galdeano"/>
              </a:rPr>
              <a:t>Low-cost structure</a:t>
            </a:r>
          </a:p>
          <a:p>
            <a:pPr marL="457200" marR="0" lvl="0" indent="-419100" algn="l" rtl="0">
              <a:spcBef>
                <a:spcPts val="600"/>
              </a:spcBef>
              <a:spcAft>
                <a:spcPts val="0"/>
              </a:spcAft>
              <a:buClr>
                <a:schemeClr val="dk1"/>
              </a:buClr>
              <a:buSzPct val="100000"/>
              <a:buFont typeface="Arial"/>
              <a:buChar char="●"/>
            </a:pPr>
            <a:r>
              <a:rPr lang="en-US" sz="2800" dirty="0">
                <a:solidFill>
                  <a:schemeClr val="dk2"/>
                </a:solidFill>
                <a:latin typeface="Galdeano"/>
                <a:ea typeface="Galdeano"/>
                <a:cs typeface="Galdeano"/>
                <a:sym typeface="Galdeano"/>
              </a:rPr>
              <a:t>K</a:t>
            </a:r>
            <a:r>
              <a:rPr lang="en-US" sz="2800" b="0" i="0" u="none" strike="noStrike" cap="none" baseline="0" dirty="0">
                <a:solidFill>
                  <a:schemeClr val="dk2"/>
                </a:solidFill>
                <a:latin typeface="Galdeano"/>
                <a:ea typeface="Galdeano"/>
                <a:cs typeface="Galdeano"/>
                <a:sym typeface="Galdeano"/>
              </a:rPr>
              <a:t>ey component of company’s business strategy</a:t>
            </a:r>
          </a:p>
          <a:p>
            <a:pPr marL="457200" marR="0" lvl="0" indent="-419100" algn="l" rtl="0">
              <a:spcBef>
                <a:spcPts val="600"/>
              </a:spcBef>
              <a:spcAft>
                <a:spcPts val="0"/>
              </a:spcAft>
              <a:buClr>
                <a:schemeClr val="dk1"/>
              </a:buClr>
              <a:buSzPct val="100000"/>
              <a:buFont typeface="Arial"/>
              <a:buChar char="●"/>
            </a:pPr>
            <a:r>
              <a:rPr lang="en-US" sz="2800" dirty="0">
                <a:solidFill>
                  <a:schemeClr val="dk2"/>
                </a:solidFill>
                <a:latin typeface="Galdeano"/>
                <a:ea typeface="Galdeano"/>
                <a:cs typeface="Galdeano"/>
                <a:sym typeface="Galdeano"/>
              </a:rPr>
              <a:t>L</a:t>
            </a:r>
            <a:r>
              <a:rPr lang="en-US" sz="2800" b="0" i="0" u="none" strike="noStrike" cap="none" baseline="0" dirty="0">
                <a:solidFill>
                  <a:schemeClr val="dk2"/>
                </a:solidFill>
                <a:latin typeface="Galdeano"/>
                <a:ea typeface="Galdeano"/>
                <a:cs typeface="Galdeano"/>
                <a:sym typeface="Galdeano"/>
              </a:rPr>
              <a:t>ower unit costs </a:t>
            </a:r>
          </a:p>
          <a:p>
            <a:pPr marL="457200" marR="0" lvl="0" indent="-419100" algn="l" rtl="0">
              <a:spcBef>
                <a:spcPts val="600"/>
              </a:spcBef>
              <a:spcAft>
                <a:spcPts val="0"/>
              </a:spcAft>
              <a:buClr>
                <a:schemeClr val="dk1"/>
              </a:buClr>
              <a:buSzPct val="100000"/>
              <a:buFont typeface="Arial"/>
              <a:buChar char="●"/>
            </a:pPr>
            <a:r>
              <a:rPr lang="en-US" sz="2800" dirty="0">
                <a:solidFill>
                  <a:schemeClr val="dk2"/>
                </a:solidFill>
                <a:latin typeface="Galdeano"/>
                <a:ea typeface="Galdeano"/>
                <a:cs typeface="Galdeano"/>
                <a:sym typeface="Galdeano"/>
              </a:rPr>
              <a:t>S</a:t>
            </a:r>
            <a:r>
              <a:rPr lang="en-US" sz="2800" b="0" i="0" u="none" strike="noStrike" cap="none" baseline="0" dirty="0">
                <a:solidFill>
                  <a:schemeClr val="dk2"/>
                </a:solidFill>
                <a:latin typeface="Galdeano"/>
                <a:ea typeface="Galdeano"/>
                <a:cs typeface="Galdeano"/>
                <a:sym typeface="Galdeano"/>
              </a:rPr>
              <a:t>ingle aircraft type (Boeing 737) </a:t>
            </a:r>
          </a:p>
          <a:p>
            <a:pPr marL="457200" marR="0" lvl="0" indent="-419100" algn="l" rtl="0">
              <a:spcBef>
                <a:spcPts val="600"/>
              </a:spcBef>
              <a:spcAft>
                <a:spcPts val="600"/>
              </a:spcAft>
              <a:buClr>
                <a:schemeClr val="dk1"/>
              </a:buClr>
              <a:buSzPct val="100000"/>
              <a:buFont typeface="Arial"/>
              <a:buChar char="●"/>
            </a:pPr>
            <a:r>
              <a:rPr lang="en-US" sz="2800" dirty="0">
                <a:solidFill>
                  <a:schemeClr val="dk2"/>
                </a:solidFill>
                <a:latin typeface="Galdeano"/>
                <a:ea typeface="Galdeano"/>
                <a:cs typeface="Galdeano"/>
                <a:sym typeface="Galdeano"/>
              </a:rPr>
              <a:t>S</a:t>
            </a:r>
            <a:r>
              <a:rPr lang="en-US" sz="2800" b="0" i="0" u="none" strike="noStrike" cap="none" baseline="0" dirty="0">
                <a:solidFill>
                  <a:schemeClr val="dk2"/>
                </a:solidFill>
                <a:latin typeface="Galdeano"/>
                <a:ea typeface="Galdeano"/>
                <a:cs typeface="Galdeano"/>
                <a:sym typeface="Galdeano"/>
              </a:rPr>
              <a:t>econdary airports</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4000" dirty="0" smtClean="0">
                <a:solidFill>
                  <a:schemeClr val="bg1"/>
                </a:solidFill>
                <a:latin typeface="Galdeano"/>
              </a:rPr>
              <a:t>Board of Directors</a:t>
            </a:r>
            <a:endParaRPr lang="zh-CN" altLang="en-US" sz="4000" dirty="0">
              <a:solidFill>
                <a:schemeClr val="bg1"/>
              </a:solidFill>
              <a:latin typeface="Galdeano"/>
            </a:endParaRPr>
          </a:p>
        </p:txBody>
      </p:sp>
      <p:sp>
        <p:nvSpPr>
          <p:cNvPr id="3" name="内容占位符 2"/>
          <p:cNvSpPr>
            <a:spLocks noGrp="1"/>
          </p:cNvSpPr>
          <p:nvPr>
            <p:ph idx="4294967295"/>
          </p:nvPr>
        </p:nvSpPr>
        <p:spPr>
          <a:xfrm>
            <a:off x="228600" y="1295400"/>
            <a:ext cx="7886700" cy="4351338"/>
          </a:xfrm>
        </p:spPr>
        <p:txBody>
          <a:bodyPr/>
          <a:lstStyle/>
          <a:p>
            <a:pPr marL="0" indent="0">
              <a:buNone/>
            </a:pPr>
            <a:r>
              <a:rPr lang="en-US" altLang="zh-CN" sz="1800" dirty="0" smtClean="0">
                <a:solidFill>
                  <a:schemeClr val="bg2"/>
                </a:solidFill>
                <a:latin typeface="Galdeano"/>
              </a:rPr>
              <a:t>Chairman</a:t>
            </a:r>
            <a:r>
              <a:rPr lang="en-US" altLang="zh-CN" sz="1800" dirty="0">
                <a:solidFill>
                  <a:schemeClr val="bg2"/>
                </a:solidFill>
                <a:latin typeface="Galdeano"/>
              </a:rPr>
              <a:t> and Chief Executive </a:t>
            </a:r>
            <a:r>
              <a:rPr lang="en-US" altLang="zh-CN" sz="1800" dirty="0" smtClean="0">
                <a:solidFill>
                  <a:schemeClr val="bg2"/>
                </a:solidFill>
                <a:latin typeface="Galdeano"/>
              </a:rPr>
              <a:t>Officer    	David W. </a:t>
            </a:r>
            <a:r>
              <a:rPr lang="en-US" altLang="zh-CN" sz="1800" dirty="0" err="1" smtClean="0">
                <a:solidFill>
                  <a:schemeClr val="bg2"/>
                </a:solidFill>
                <a:latin typeface="Galdeano"/>
              </a:rPr>
              <a:t>Biegler</a:t>
            </a:r>
            <a:endParaRPr lang="en-US" altLang="zh-CN" sz="1800" dirty="0" smtClean="0">
              <a:solidFill>
                <a:schemeClr val="bg2"/>
              </a:solidFill>
              <a:latin typeface="Galdeano"/>
            </a:endParaRPr>
          </a:p>
          <a:p>
            <a:pPr marL="0" indent="0">
              <a:buNone/>
            </a:pPr>
            <a:endParaRPr lang="en-US" altLang="zh-CN" sz="1800" dirty="0" smtClean="0">
              <a:solidFill>
                <a:schemeClr val="bg2"/>
              </a:solidFill>
              <a:latin typeface="Galdeano"/>
            </a:endParaRPr>
          </a:p>
          <a:p>
            <a:pPr marL="0" indent="0">
              <a:buNone/>
            </a:pPr>
            <a:r>
              <a:rPr lang="en-US" altLang="zh-CN" sz="1800" dirty="0" smtClean="0">
                <a:solidFill>
                  <a:schemeClr val="bg2"/>
                </a:solidFill>
                <a:latin typeface="Galdeano"/>
              </a:rPr>
              <a:t>Education: Bachelor’s in Physics from </a:t>
            </a:r>
          </a:p>
          <a:p>
            <a:pPr marL="0" indent="0">
              <a:buNone/>
            </a:pPr>
            <a:r>
              <a:rPr lang="en-US" altLang="zh-CN" sz="1800" dirty="0" smtClean="0">
                <a:solidFill>
                  <a:schemeClr val="bg2"/>
                </a:solidFill>
                <a:latin typeface="Galdeano"/>
              </a:rPr>
              <a:t>St. Mary’s; Advanced Management at 	Joined: 2006</a:t>
            </a:r>
            <a:br>
              <a:rPr lang="en-US" altLang="zh-CN" sz="1800" dirty="0" smtClean="0">
                <a:solidFill>
                  <a:schemeClr val="bg2"/>
                </a:solidFill>
                <a:latin typeface="Galdeano"/>
              </a:rPr>
            </a:br>
            <a:r>
              <a:rPr lang="en-US" altLang="zh-CN" sz="1800" dirty="0" smtClean="0">
                <a:solidFill>
                  <a:schemeClr val="bg2"/>
                </a:solidFill>
                <a:latin typeface="Galdeano"/>
              </a:rPr>
              <a:t>Harvard</a:t>
            </a:r>
          </a:p>
          <a:p>
            <a:pPr marL="0" indent="0">
              <a:buNone/>
            </a:pPr>
            <a:endParaRPr lang="en-US" altLang="zh-CN" sz="1800" dirty="0" smtClean="0">
              <a:solidFill>
                <a:schemeClr val="bg2"/>
              </a:solidFill>
              <a:latin typeface="Galdeano"/>
            </a:endParaRPr>
          </a:p>
          <a:p>
            <a:pPr marL="0" indent="0">
              <a:buNone/>
            </a:pPr>
            <a:endParaRPr lang="en-US" altLang="zh-CN" sz="1800" dirty="0">
              <a:solidFill>
                <a:schemeClr val="bg2"/>
              </a:solidFill>
              <a:latin typeface="Galdeano"/>
            </a:endParaRPr>
          </a:p>
          <a:p>
            <a:pPr marL="0" indent="0">
              <a:buNone/>
            </a:pPr>
            <a:r>
              <a:rPr lang="en-US" altLang="zh-CN" sz="1800" dirty="0">
                <a:solidFill>
                  <a:schemeClr val="bg2"/>
                </a:solidFill>
                <a:latin typeface="Galdeano"/>
              </a:rPr>
              <a:t>Chairman of the Board, President, 	</a:t>
            </a:r>
            <a:r>
              <a:rPr lang="en-US" altLang="zh-CN" sz="1800" dirty="0" smtClean="0">
                <a:solidFill>
                  <a:schemeClr val="bg2"/>
                </a:solidFill>
                <a:latin typeface="Galdeano"/>
              </a:rPr>
              <a:t>               Gary </a:t>
            </a:r>
            <a:r>
              <a:rPr lang="en-US" altLang="zh-CN" sz="1800" dirty="0">
                <a:solidFill>
                  <a:schemeClr val="bg2"/>
                </a:solidFill>
                <a:latin typeface="Galdeano"/>
              </a:rPr>
              <a:t>C. Kelly</a:t>
            </a:r>
            <a:endParaRPr lang="en-US" altLang="zh-CN" sz="1800" dirty="0" smtClean="0">
              <a:solidFill>
                <a:schemeClr val="bg2"/>
              </a:solidFill>
              <a:latin typeface="Galdeano"/>
            </a:endParaRPr>
          </a:p>
          <a:p>
            <a:pPr marL="0" indent="0">
              <a:buNone/>
            </a:pPr>
            <a:r>
              <a:rPr lang="en-US" altLang="zh-CN" sz="1800" dirty="0" smtClean="0">
                <a:solidFill>
                  <a:schemeClr val="bg2"/>
                </a:solidFill>
                <a:latin typeface="Galdeano"/>
              </a:rPr>
              <a:t>and </a:t>
            </a:r>
            <a:r>
              <a:rPr lang="en-US" altLang="zh-CN" sz="1800" dirty="0">
                <a:solidFill>
                  <a:schemeClr val="bg2"/>
                </a:solidFill>
                <a:latin typeface="Galdeano"/>
              </a:rPr>
              <a:t>Chief Executive Officer </a:t>
            </a:r>
            <a:endParaRPr lang="en-US" altLang="zh-CN" sz="1800" dirty="0" smtClean="0">
              <a:solidFill>
                <a:schemeClr val="bg2"/>
              </a:solidFill>
              <a:latin typeface="Galdeano"/>
            </a:endParaRPr>
          </a:p>
          <a:p>
            <a:pPr marL="0" indent="0">
              <a:buNone/>
            </a:pPr>
            <a:endParaRPr lang="en-US" altLang="zh-CN" sz="1800" dirty="0" smtClean="0">
              <a:solidFill>
                <a:schemeClr val="bg2"/>
              </a:solidFill>
              <a:latin typeface="Galdeano"/>
            </a:endParaRPr>
          </a:p>
          <a:p>
            <a:pPr marL="0" indent="0">
              <a:buNone/>
            </a:pPr>
            <a:r>
              <a:rPr lang="en-US" altLang="zh-CN" sz="1800" dirty="0" smtClean="0">
                <a:solidFill>
                  <a:schemeClr val="bg2"/>
                </a:solidFill>
                <a:latin typeface="Galdeano"/>
              </a:rPr>
              <a:t>Education: BBA from University of Texas	Joined: 1986</a:t>
            </a:r>
            <a:endParaRPr lang="en-US" altLang="zh-CN" sz="1800" dirty="0">
              <a:solidFill>
                <a:schemeClr val="bg2"/>
              </a:solidFill>
              <a:latin typeface="Galdeano"/>
            </a:endParaRPr>
          </a:p>
        </p:txBody>
      </p:sp>
      <p:pic>
        <p:nvPicPr>
          <p:cNvPr id="1026" name="Picture 2" descr="http://southwest.investorroom.com/image/DWB_Photo_March06%2860x8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066800"/>
            <a:ext cx="1066800" cy="1636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thwest.investorroom.com/image/GaryKe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581400"/>
            <a:ext cx="1066800" cy="162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6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886700" cy="478391"/>
          </a:xfrm>
        </p:spPr>
        <p:txBody>
          <a:bodyPr/>
          <a:lstStyle/>
          <a:p>
            <a:pPr algn="l"/>
            <a:r>
              <a:rPr lang="en-CA" sz="6000" dirty="0" smtClean="0">
                <a:solidFill>
                  <a:schemeClr val="bg1"/>
                </a:solidFill>
                <a:latin typeface="Galdeano"/>
              </a:rPr>
              <a:t>Fleet Profile</a:t>
            </a:r>
            <a:endParaRPr lang="en-CA" sz="6000" dirty="0">
              <a:solidFill>
                <a:schemeClr val="bg1"/>
              </a:solidFill>
              <a:latin typeface="Galdeano"/>
            </a:endParaRPr>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33</a:t>
            </a:fld>
            <a:endParaRPr lang="en-US"/>
          </a:p>
        </p:txBody>
      </p:sp>
      <p:pic>
        <p:nvPicPr>
          <p:cNvPr id="4" name="Picture 1"/>
          <p:cNvPicPr/>
          <p:nvPr/>
        </p:nvPicPr>
        <p:blipFill>
          <a:blip r:embed="rId2">
            <a:extLst>
              <a:ext uri="{28A0092B-C50C-407E-A947-70E740481C1C}">
                <a14:useLocalDpi xmlns:a14="http://schemas.microsoft.com/office/drawing/2010/main" val="0"/>
              </a:ext>
            </a:extLst>
          </a:blip>
          <a:stretch>
            <a:fillRect/>
          </a:stretch>
        </p:blipFill>
        <p:spPr>
          <a:xfrm>
            <a:off x="228600" y="2057400"/>
            <a:ext cx="8686800" cy="3657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152400" y="4360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Stocks</a:t>
            </a:r>
          </a:p>
        </p:txBody>
      </p:sp>
      <p:pic>
        <p:nvPicPr>
          <p:cNvPr id="510" name="Shape 510"/>
          <p:cNvPicPr preferRelativeResize="0"/>
          <p:nvPr/>
        </p:nvPicPr>
        <p:blipFill rotWithShape="1">
          <a:blip r:embed="rId3">
            <a:alphaModFix/>
          </a:blip>
          <a:srcRect/>
          <a:stretch/>
        </p:blipFill>
        <p:spPr>
          <a:xfrm>
            <a:off x="455545" y="762001"/>
            <a:ext cx="7393054" cy="838199"/>
          </a:xfrm>
          <a:prstGeom prst="rect">
            <a:avLst/>
          </a:prstGeom>
          <a:noFill/>
          <a:ln>
            <a:noFill/>
          </a:ln>
        </p:spPr>
      </p:pic>
      <p:pic>
        <p:nvPicPr>
          <p:cNvPr id="511" name="Shape 511"/>
          <p:cNvPicPr preferRelativeResize="0"/>
          <p:nvPr/>
        </p:nvPicPr>
        <p:blipFill rotWithShape="1">
          <a:blip r:embed="rId4">
            <a:alphaModFix/>
          </a:blip>
          <a:srcRect/>
          <a:stretch/>
        </p:blipFill>
        <p:spPr>
          <a:xfrm>
            <a:off x="455545" y="1600201"/>
            <a:ext cx="7393054" cy="4419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152400" y="3810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Stock Information</a:t>
            </a:r>
          </a:p>
        </p:txBody>
      </p:sp>
      <p:pic>
        <p:nvPicPr>
          <p:cNvPr id="517" name="Shape 517"/>
          <p:cNvPicPr preferRelativeResize="0"/>
          <p:nvPr/>
        </p:nvPicPr>
        <p:blipFill rotWithShape="1">
          <a:blip r:embed="rId3">
            <a:alphaModFix/>
          </a:blip>
          <a:srcRect/>
          <a:stretch/>
        </p:blipFill>
        <p:spPr>
          <a:xfrm>
            <a:off x="1828799" y="838200"/>
            <a:ext cx="5369390" cy="4967599"/>
          </a:xfrm>
          <a:prstGeom prst="rect">
            <a:avLst/>
          </a:prstGeom>
          <a:noFill/>
          <a:ln>
            <a:noFill/>
          </a:ln>
        </p:spPr>
      </p:pic>
    </p:spTree>
    <p:extLst>
      <p:ext uri="{BB962C8B-B14F-4D97-AF65-F5344CB8AC3E}">
        <p14:creationId xmlns:p14="http://schemas.microsoft.com/office/powerpoint/2010/main" val="690094915"/>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52400" y="3810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Competitors Comparison</a:t>
            </a:r>
          </a:p>
        </p:txBody>
      </p:sp>
      <p:pic>
        <p:nvPicPr>
          <p:cNvPr id="523" name="Shape 523"/>
          <p:cNvPicPr preferRelativeResize="0"/>
          <p:nvPr/>
        </p:nvPicPr>
        <p:blipFill rotWithShape="1">
          <a:blip r:embed="rId3">
            <a:alphaModFix/>
          </a:blip>
          <a:srcRect/>
          <a:stretch/>
        </p:blipFill>
        <p:spPr>
          <a:xfrm>
            <a:off x="1524000" y="838200"/>
            <a:ext cx="6000750" cy="5003800"/>
          </a:xfrm>
          <a:prstGeom prst="rect">
            <a:avLst/>
          </a:prstGeom>
          <a:noFill/>
          <a:ln>
            <a:noFill/>
          </a:ln>
        </p:spPr>
      </p:pic>
    </p:spTree>
    <p:extLst>
      <p:ext uri="{BB962C8B-B14F-4D97-AF65-F5344CB8AC3E}">
        <p14:creationId xmlns:p14="http://schemas.microsoft.com/office/powerpoint/2010/main" val="3667477263"/>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a:stretch/>
        </p:blipFill>
        <p:spPr>
          <a:xfrm>
            <a:off x="762000" y="923041"/>
            <a:ext cx="7328624" cy="5029999"/>
          </a:xfrm>
          <a:prstGeom prst="rect">
            <a:avLst/>
          </a:prstGeom>
          <a:noFill/>
          <a:ln>
            <a:noFill/>
          </a:ln>
        </p:spPr>
      </p:pic>
      <p:sp>
        <p:nvSpPr>
          <p:cNvPr id="529" name="Shape 529"/>
          <p:cNvSpPr txBox="1">
            <a:spLocks noGrp="1"/>
          </p:cNvSpPr>
          <p:nvPr>
            <p:ph type="title"/>
          </p:nvPr>
        </p:nvSpPr>
        <p:spPr>
          <a:xfrm>
            <a:off x="138975" y="432512"/>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Financial - Balance sheet</a:t>
            </a:r>
          </a:p>
        </p:txBody>
      </p:sp>
    </p:spTree>
    <p:extLst>
      <p:ext uri="{BB962C8B-B14F-4D97-AF65-F5344CB8AC3E}">
        <p14:creationId xmlns:p14="http://schemas.microsoft.com/office/powerpoint/2010/main" val="3132492956"/>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152400" y="3048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Font typeface="Galdeano"/>
              <a:buNone/>
            </a:pPr>
            <a:endParaRPr sz="3950" b="0" i="0" u="none" strike="noStrike" cap="none" baseline="0">
              <a:solidFill>
                <a:srgbClr val="FFFFFF"/>
              </a:solidFill>
              <a:latin typeface="Galdeano"/>
              <a:ea typeface="Galdeano"/>
              <a:cs typeface="Galdeano"/>
              <a:sym typeface="Galdeano"/>
            </a:endParaRPr>
          </a:p>
        </p:txBody>
      </p:sp>
      <p:pic>
        <p:nvPicPr>
          <p:cNvPr id="535" name="Shape 535"/>
          <p:cNvPicPr preferRelativeResize="0"/>
          <p:nvPr/>
        </p:nvPicPr>
        <p:blipFill rotWithShape="1">
          <a:blip r:embed="rId3">
            <a:alphaModFix/>
          </a:blip>
          <a:srcRect/>
          <a:stretch/>
        </p:blipFill>
        <p:spPr>
          <a:xfrm>
            <a:off x="566443" y="228600"/>
            <a:ext cx="8134825" cy="5603528"/>
          </a:xfrm>
          <a:prstGeom prst="rect">
            <a:avLst/>
          </a:prstGeom>
          <a:noFill/>
          <a:ln>
            <a:noFill/>
          </a:ln>
        </p:spPr>
      </p:pic>
    </p:spTree>
    <p:extLst>
      <p:ext uri="{BB962C8B-B14F-4D97-AF65-F5344CB8AC3E}">
        <p14:creationId xmlns:p14="http://schemas.microsoft.com/office/powerpoint/2010/main" val="2535100314"/>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152400" y="3048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3200" b="0" i="0" u="none" strike="noStrike" cap="none" baseline="0" dirty="0">
                <a:solidFill>
                  <a:srgbClr val="FFFFFF"/>
                </a:solidFill>
                <a:latin typeface="Galdeano"/>
                <a:ea typeface="Galdeano"/>
                <a:cs typeface="Galdeano"/>
                <a:sym typeface="Galdeano"/>
              </a:rPr>
              <a:t>Income Statement </a:t>
            </a:r>
          </a:p>
        </p:txBody>
      </p:sp>
      <p:pic>
        <p:nvPicPr>
          <p:cNvPr id="3074" name="Picture 2" descr="https://lh4.googleusercontent.com/AQiwdExlX3PKo4Vk7sWfhka8hQDJV4hgH41E4r1y6nKtHvWrkvj-dk0OWTZVs4JEH63XLD_UKeDT5Nt0DF4AdyO12FGGe8pi_DMDob9-S0BgnKcyiBXR0_P6CLNpTkcN5syJTrrH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686800" cy="470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673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28600" y="2286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Airline Industry</a:t>
            </a:r>
          </a:p>
        </p:txBody>
      </p:sp>
      <p:sp>
        <p:nvSpPr>
          <p:cNvPr id="283" name="Shape 283"/>
          <p:cNvSpPr txBox="1">
            <a:spLocks noGrp="1"/>
          </p:cNvSpPr>
          <p:nvPr>
            <p:ph type="sldNum" idx="12"/>
          </p:nvPr>
        </p:nvSpPr>
        <p:spPr>
          <a:xfrm>
            <a:off x="53789" y="6311901"/>
            <a:ext cx="429993"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4</a:t>
            </a:fld>
            <a:endParaRPr lang="en-US" sz="1000" b="0" i="0" u="none" strike="noStrike" cap="none" baseline="0">
              <a:solidFill>
                <a:schemeClr val="dk2"/>
              </a:solidFill>
              <a:latin typeface="Galdeano"/>
              <a:ea typeface="Galdeano"/>
              <a:cs typeface="Galdeano"/>
              <a:sym typeface="Galdeano"/>
            </a:endParaRPr>
          </a:p>
        </p:txBody>
      </p:sp>
      <p:sp>
        <p:nvSpPr>
          <p:cNvPr id="284" name="Shape 284"/>
          <p:cNvSpPr txBox="1">
            <a:spLocks noGrp="1"/>
          </p:cNvSpPr>
          <p:nvPr>
            <p:ph type="body" idx="1"/>
          </p:nvPr>
        </p:nvSpPr>
        <p:spPr>
          <a:xfrm>
            <a:off x="662775" y="1772300"/>
            <a:ext cx="7560899" cy="34746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buClr>
                <a:schemeClr val="dk1"/>
              </a:buClr>
              <a:buSzPct val="25000"/>
              <a:buFont typeface="Arial"/>
              <a:buNone/>
            </a:pPr>
            <a:r>
              <a:rPr lang="en-US" sz="1800" b="0" i="0" u="none" strike="noStrike" cap="none" baseline="0" dirty="0">
                <a:solidFill>
                  <a:schemeClr val="bg2"/>
                </a:solidFill>
                <a:latin typeface="Galdeano"/>
                <a:ea typeface="Galdeano"/>
                <a:cs typeface="Galdeano"/>
                <a:sym typeface="Galdeano"/>
              </a:rPr>
              <a:t>The airline industry is characterized by:</a:t>
            </a:r>
          </a:p>
          <a:p>
            <a:pPr marL="0" marR="0" lvl="0" indent="0" algn="just" rtl="0">
              <a:lnSpc>
                <a:spcPct val="115000"/>
              </a:lnSpc>
              <a:spcBef>
                <a:spcPts val="0"/>
              </a:spcBef>
              <a:buClr>
                <a:schemeClr val="dk1"/>
              </a:buClr>
              <a:buSzPct val="25000"/>
              <a:buFont typeface="Arial"/>
              <a:buNone/>
            </a:pPr>
            <a:r>
              <a:rPr lang="en-US" sz="1800" b="0" i="0" u="none" strike="noStrike" cap="none" baseline="0" dirty="0">
                <a:solidFill>
                  <a:schemeClr val="bg2"/>
                </a:solidFill>
                <a:latin typeface="Galdeano"/>
                <a:ea typeface="Galdeano"/>
                <a:cs typeface="Galdeano"/>
                <a:sym typeface="Galdeano"/>
              </a:rPr>
              <a:t>•</a:t>
            </a:r>
            <a:r>
              <a:rPr lang="en-US" sz="1800" b="1" i="0" u="none" strike="noStrike" cap="none" baseline="0" dirty="0">
                <a:solidFill>
                  <a:schemeClr val="bg2"/>
                </a:solidFill>
                <a:latin typeface="Galdeano"/>
                <a:ea typeface="Galdeano"/>
                <a:cs typeface="Galdeano"/>
                <a:sym typeface="Galdeano"/>
              </a:rPr>
              <a:t> high competition </a:t>
            </a:r>
            <a:r>
              <a:rPr lang="en-US" sz="1800" b="0" i="0" u="none" strike="noStrike" cap="none" baseline="0" dirty="0">
                <a:solidFill>
                  <a:schemeClr val="bg2"/>
                </a:solidFill>
                <a:latin typeface="Galdeano"/>
                <a:ea typeface="Galdeano"/>
                <a:cs typeface="Galdeano"/>
                <a:sym typeface="Galdeano"/>
              </a:rPr>
              <a:t>arising from low barriers to entry and excess industry capacity;</a:t>
            </a:r>
          </a:p>
          <a:p>
            <a:pPr marL="0" marR="0" lvl="0" indent="0" algn="just" rtl="0">
              <a:lnSpc>
                <a:spcPct val="115000"/>
              </a:lnSpc>
              <a:spcBef>
                <a:spcPts val="0"/>
              </a:spcBef>
              <a:buClr>
                <a:schemeClr val="dk1"/>
              </a:buClr>
              <a:buSzPct val="25000"/>
              <a:buFont typeface="Arial"/>
              <a:buNone/>
            </a:pPr>
            <a:r>
              <a:rPr lang="en-US" sz="1800" b="0" i="0" u="none" strike="noStrike" cap="none" baseline="0" dirty="0">
                <a:solidFill>
                  <a:schemeClr val="bg2"/>
                </a:solidFill>
                <a:latin typeface="Galdeano"/>
                <a:ea typeface="Galdeano"/>
                <a:cs typeface="Galdeano"/>
                <a:sym typeface="Galdeano"/>
              </a:rPr>
              <a:t>• </a:t>
            </a:r>
            <a:r>
              <a:rPr lang="en-US" sz="1800" b="1" i="0" u="none" strike="noStrike" cap="none" baseline="0" dirty="0">
                <a:solidFill>
                  <a:schemeClr val="bg2"/>
                </a:solidFill>
                <a:latin typeface="Galdeano"/>
                <a:ea typeface="Galdeano"/>
                <a:cs typeface="Galdeano"/>
                <a:sym typeface="Galdeano"/>
              </a:rPr>
              <a:t>cyclicality</a:t>
            </a:r>
            <a:r>
              <a:rPr lang="en-US" sz="1800" b="0" i="0" u="none" strike="noStrike" cap="none" baseline="0" dirty="0">
                <a:solidFill>
                  <a:schemeClr val="bg2"/>
                </a:solidFill>
                <a:latin typeface="Galdeano"/>
                <a:ea typeface="Galdeano"/>
                <a:cs typeface="Galdeano"/>
                <a:sym typeface="Galdeano"/>
              </a:rPr>
              <a:t> that is generally in line with the overall economy with occasional economic shocks, such as 9/11 or energy crises;</a:t>
            </a:r>
          </a:p>
          <a:p>
            <a:pPr marL="0" marR="0" lvl="0" indent="0" algn="just" rtl="0">
              <a:lnSpc>
                <a:spcPct val="115000"/>
              </a:lnSpc>
              <a:spcBef>
                <a:spcPts val="0"/>
              </a:spcBef>
              <a:buClr>
                <a:schemeClr val="dk1"/>
              </a:buClr>
              <a:buSzPct val="25000"/>
              <a:buFont typeface="Arial"/>
              <a:buNone/>
            </a:pPr>
            <a:r>
              <a:rPr lang="en-US" sz="1800" b="0" i="0" u="none" strike="noStrike" cap="none" baseline="0" dirty="0">
                <a:solidFill>
                  <a:schemeClr val="bg2"/>
                </a:solidFill>
                <a:latin typeface="Galdeano"/>
                <a:ea typeface="Galdeano"/>
                <a:cs typeface="Galdeano"/>
                <a:sym typeface="Galdeano"/>
              </a:rPr>
              <a:t>•  </a:t>
            </a:r>
            <a:r>
              <a:rPr lang="en-US" sz="1800" b="1" i="0" u="none" strike="noStrike" cap="none" baseline="0" dirty="0">
                <a:solidFill>
                  <a:schemeClr val="bg2"/>
                </a:solidFill>
                <a:latin typeface="Galdeano"/>
                <a:ea typeface="Galdeano"/>
                <a:cs typeface="Galdeano"/>
                <a:sym typeface="Galdeano"/>
              </a:rPr>
              <a:t>high costs</a:t>
            </a:r>
            <a:r>
              <a:rPr lang="en-US" sz="1800" b="0" i="0" u="none" strike="noStrike" cap="none" baseline="0" dirty="0">
                <a:solidFill>
                  <a:schemeClr val="bg2"/>
                </a:solidFill>
                <a:latin typeface="Galdeano"/>
                <a:ea typeface="Galdeano"/>
                <a:cs typeface="Galdeano"/>
                <a:sym typeface="Galdeano"/>
              </a:rPr>
              <a:t>, particularly for the legacy ﬁrms, including ﬁxed costs, such as capital and </a:t>
            </a:r>
            <a:r>
              <a:rPr lang="en-US" sz="1800" b="0" i="0" u="none" strike="noStrike" cap="none" baseline="0" dirty="0" err="1">
                <a:solidFill>
                  <a:schemeClr val="bg2"/>
                </a:solidFill>
                <a:latin typeface="Galdeano"/>
                <a:ea typeface="Galdeano"/>
                <a:cs typeface="Galdeano"/>
                <a:sym typeface="Galdeano"/>
              </a:rPr>
              <a:t>labour</a:t>
            </a:r>
            <a:r>
              <a:rPr lang="en-US" sz="1800" b="0" i="0" u="none" strike="noStrike" cap="none" baseline="0" dirty="0">
                <a:solidFill>
                  <a:schemeClr val="bg2"/>
                </a:solidFill>
                <a:latin typeface="Galdeano"/>
                <a:ea typeface="Galdeano"/>
                <a:cs typeface="Galdeano"/>
                <a:sym typeface="Galdeano"/>
              </a:rPr>
              <a:t>, as well as variable costs, such as fuel;</a:t>
            </a:r>
          </a:p>
          <a:p>
            <a:pPr marL="0" marR="0" lvl="0" indent="0" algn="just" rtl="0">
              <a:lnSpc>
                <a:spcPct val="115000"/>
              </a:lnSpc>
              <a:spcBef>
                <a:spcPts val="0"/>
              </a:spcBef>
              <a:buClr>
                <a:schemeClr val="dk1"/>
              </a:buClr>
              <a:buSzPct val="25000"/>
              <a:buFont typeface="Arial"/>
              <a:buNone/>
            </a:pPr>
            <a:r>
              <a:rPr lang="en-US" sz="1800" b="0" i="0" u="none" strike="noStrike" cap="none" baseline="0" dirty="0">
                <a:solidFill>
                  <a:schemeClr val="bg2"/>
                </a:solidFill>
                <a:latin typeface="Galdeano"/>
                <a:ea typeface="Galdeano"/>
                <a:cs typeface="Galdeano"/>
                <a:sym typeface="Galdeano"/>
              </a:rPr>
              <a:t>• </a:t>
            </a:r>
            <a:r>
              <a:rPr lang="en-US" sz="1800" b="1" i="0" u="none" strike="noStrike" cap="none" baseline="0" dirty="0">
                <a:solidFill>
                  <a:schemeClr val="bg2"/>
                </a:solidFill>
                <a:latin typeface="Galdeano"/>
                <a:ea typeface="Galdeano"/>
                <a:cs typeface="Galdeano"/>
                <a:sym typeface="Galdeano"/>
              </a:rPr>
              <a:t>regulation </a:t>
            </a:r>
            <a:r>
              <a:rPr lang="en-US" sz="1800" b="0" i="0" u="none" strike="noStrike" cap="none" baseline="0" dirty="0">
                <a:solidFill>
                  <a:schemeClr val="bg2"/>
                </a:solidFill>
                <a:latin typeface="Galdeano"/>
                <a:ea typeface="Galdeano"/>
                <a:cs typeface="Galdeano"/>
                <a:sym typeface="Galdeano"/>
              </a:rPr>
              <a:t>focused on safety, maintenance, hours of operation per month for personnel and restrictions on routes, landing rights and slots.</a:t>
            </a:r>
          </a:p>
          <a:p>
            <a:pPr marL="0" marR="0" lvl="0" indent="0" algn="l" rtl="0">
              <a:spcBef>
                <a:spcPts val="480"/>
              </a:spcBef>
              <a:buClr>
                <a:schemeClr val="accent1"/>
              </a:buClr>
              <a:buFont typeface="Noto Symbol"/>
              <a:buNone/>
            </a:pPr>
            <a:endParaRPr sz="18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152400" y="3048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3200" b="0" i="0" u="none" strike="noStrike" cap="none" baseline="0" dirty="0">
                <a:solidFill>
                  <a:srgbClr val="FFFFFF"/>
                </a:solidFill>
                <a:latin typeface="Galdeano"/>
                <a:ea typeface="Galdeano"/>
                <a:cs typeface="Galdeano"/>
                <a:sym typeface="Galdeano"/>
              </a:rPr>
              <a:t>Income Statement </a:t>
            </a:r>
          </a:p>
        </p:txBody>
      </p:sp>
      <p:sp>
        <p:nvSpPr>
          <p:cNvPr id="3" name="Rectangle 2"/>
          <p:cNvSpPr/>
          <p:nvPr/>
        </p:nvSpPr>
        <p:spPr>
          <a:xfrm>
            <a:off x="4454820" y="3275112"/>
            <a:ext cx="234360" cy="307777"/>
          </a:xfrm>
          <a:prstGeom prst="rect">
            <a:avLst/>
          </a:prstGeom>
        </p:spPr>
        <p:txBody>
          <a:bodyPr wrap="none">
            <a:spAutoFit/>
          </a:bodyPr>
          <a:lstStyle/>
          <a:p>
            <a:r>
              <a:rPr lang="en-US" dirty="0"/>
              <a:t> </a:t>
            </a:r>
          </a:p>
        </p:txBody>
      </p:sp>
      <p:sp>
        <p:nvSpPr>
          <p:cNvPr id="4" name="Rectangle 3"/>
          <p:cNvSpPr/>
          <p:nvPr/>
        </p:nvSpPr>
        <p:spPr>
          <a:xfrm>
            <a:off x="4454820" y="3275112"/>
            <a:ext cx="234360" cy="307777"/>
          </a:xfrm>
          <a:prstGeom prst="rect">
            <a:avLst/>
          </a:prstGeom>
        </p:spPr>
        <p:txBody>
          <a:bodyPr wrap="none">
            <a:spAutoFit/>
          </a:bodyPr>
          <a:lstStyle/>
          <a:p>
            <a:r>
              <a:rPr lang="en-US" dirty="0"/>
              <a:t> </a:t>
            </a:r>
          </a:p>
        </p:txBody>
      </p:sp>
      <p:pic>
        <p:nvPicPr>
          <p:cNvPr id="8" name="Shape 185"/>
          <p:cNvPicPr preferRelativeResize="0"/>
          <p:nvPr/>
        </p:nvPicPr>
        <p:blipFill>
          <a:blip r:embed="rId3">
            <a:alphaModFix/>
          </a:blip>
          <a:stretch>
            <a:fillRect/>
          </a:stretch>
        </p:blipFill>
        <p:spPr>
          <a:xfrm>
            <a:off x="114300" y="1371600"/>
            <a:ext cx="8915400" cy="3346754"/>
          </a:xfrm>
          <a:prstGeom prst="rect">
            <a:avLst/>
          </a:prstGeom>
          <a:noFill/>
          <a:ln>
            <a:noFill/>
          </a:ln>
        </p:spPr>
      </p:pic>
    </p:spTree>
    <p:extLst>
      <p:ext uri="{BB962C8B-B14F-4D97-AF65-F5344CB8AC3E}">
        <p14:creationId xmlns:p14="http://schemas.microsoft.com/office/powerpoint/2010/main" val="1894081676"/>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Shape 551"/>
          <p:cNvSpPr txBox="1">
            <a:spLocks noGrp="1"/>
          </p:cNvSpPr>
          <p:nvPr>
            <p:ph type="title"/>
          </p:nvPr>
        </p:nvSpPr>
        <p:spPr>
          <a:xfrm>
            <a:off x="152400" y="3048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47713"/>
            <a:ext cx="86868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540"/>
          <p:cNvSpPr txBox="1">
            <a:spLocks/>
          </p:cNvSpPr>
          <p:nvPr/>
        </p:nvSpPr>
        <p:spPr>
          <a:xfrm>
            <a:off x="228600" y="269322"/>
            <a:ext cx="7886700" cy="478391"/>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FFFFFF"/>
              </a:buClr>
              <a:buFont typeface="Galdeano"/>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buSzPct val="25000"/>
            </a:pPr>
            <a:r>
              <a:rPr lang="en-US" sz="3200" dirty="0" smtClean="0">
                <a:solidFill>
                  <a:srgbClr val="FFFFFF"/>
                </a:solidFill>
                <a:latin typeface="Galdeano"/>
                <a:ea typeface="Galdeano"/>
                <a:cs typeface="Galdeano"/>
                <a:sym typeface="Galdeano"/>
              </a:rPr>
              <a:t>Cash Flows</a:t>
            </a:r>
            <a:endParaRPr lang="en-US" sz="3200" dirty="0">
              <a:solidFill>
                <a:srgbClr val="FFFFFF"/>
              </a:solidFill>
              <a:latin typeface="Galdeano"/>
              <a:ea typeface="Galdeano"/>
              <a:cs typeface="Galdeano"/>
              <a:sym typeface="Galdeano"/>
            </a:endParaRPr>
          </a:p>
        </p:txBody>
      </p:sp>
    </p:spTree>
    <p:extLst>
      <p:ext uri="{BB962C8B-B14F-4D97-AF65-F5344CB8AC3E}">
        <p14:creationId xmlns:p14="http://schemas.microsoft.com/office/powerpoint/2010/main" val="240633561"/>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Shape 556"/>
          <p:cNvPicPr preferRelativeResize="0"/>
          <p:nvPr/>
        </p:nvPicPr>
        <p:blipFill rotWithShape="1">
          <a:blip r:embed="rId3">
            <a:alphaModFix/>
          </a:blip>
          <a:srcRect/>
          <a:stretch/>
        </p:blipFill>
        <p:spPr>
          <a:xfrm>
            <a:off x="228600" y="762000"/>
            <a:ext cx="8763000" cy="5410200"/>
          </a:xfrm>
          <a:prstGeom prst="rect">
            <a:avLst/>
          </a:prstGeom>
          <a:noFill/>
          <a:ln>
            <a:noFill/>
          </a:ln>
        </p:spPr>
      </p:pic>
      <p:sp>
        <p:nvSpPr>
          <p:cNvPr id="557" name="Shape 557"/>
          <p:cNvSpPr txBox="1">
            <a:spLocks noGrp="1"/>
          </p:cNvSpPr>
          <p:nvPr>
            <p:ph type="title"/>
          </p:nvPr>
        </p:nvSpPr>
        <p:spPr>
          <a:xfrm>
            <a:off x="152400" y="3048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 </a:t>
            </a:r>
          </a:p>
        </p:txBody>
      </p:sp>
      <p:sp>
        <p:nvSpPr>
          <p:cNvPr id="4" name="Shape 540"/>
          <p:cNvSpPr txBox="1">
            <a:spLocks/>
          </p:cNvSpPr>
          <p:nvPr/>
        </p:nvSpPr>
        <p:spPr>
          <a:xfrm>
            <a:off x="289965" y="303839"/>
            <a:ext cx="7886700" cy="478391"/>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FFFFFF"/>
              </a:buClr>
              <a:buFont typeface="Galdeano"/>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buSzPct val="25000"/>
            </a:pPr>
            <a:r>
              <a:rPr lang="en-US" sz="3200" dirty="0" smtClean="0">
                <a:solidFill>
                  <a:srgbClr val="FFFFFF"/>
                </a:solidFill>
                <a:latin typeface="Galdeano"/>
                <a:ea typeface="Galdeano"/>
                <a:cs typeface="Galdeano"/>
                <a:sym typeface="Galdeano"/>
              </a:rPr>
              <a:t>Cash Flows</a:t>
            </a:r>
            <a:endParaRPr lang="en-US" sz="3200" dirty="0">
              <a:solidFill>
                <a:srgbClr val="FFFFFF"/>
              </a:solidFill>
              <a:latin typeface="Galdeano"/>
              <a:ea typeface="Galdeano"/>
              <a:cs typeface="Galdeano"/>
              <a:sym typeface="Galdeano"/>
            </a:endParaRPr>
          </a:p>
        </p:txBody>
      </p:sp>
    </p:spTree>
    <p:extLst>
      <p:ext uri="{BB962C8B-B14F-4D97-AF65-F5344CB8AC3E}">
        <p14:creationId xmlns:p14="http://schemas.microsoft.com/office/powerpoint/2010/main" val="2925637687"/>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168583" y="409997"/>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Risk Factors	</a:t>
            </a:r>
          </a:p>
        </p:txBody>
      </p:sp>
      <p:sp>
        <p:nvSpPr>
          <p:cNvPr id="563" name="Shape 563"/>
          <p:cNvSpPr txBox="1">
            <a:spLocks noGrp="1"/>
          </p:cNvSpPr>
          <p:nvPr>
            <p:ph type="body" idx="4294967295"/>
          </p:nvPr>
        </p:nvSpPr>
        <p:spPr>
          <a:xfrm>
            <a:off x="457200" y="1752600"/>
            <a:ext cx="8229600" cy="3679200"/>
          </a:xfrm>
          <a:prstGeom prst="rect">
            <a:avLst/>
          </a:prstGeom>
          <a:noFill/>
          <a:ln>
            <a:noFill/>
          </a:ln>
        </p:spPr>
        <p:txBody>
          <a:bodyPr lIns="91425" tIns="91425" rIns="91425" bIns="91425" anchor="t" anchorCtr="0">
            <a:noAutofit/>
          </a:bodyPr>
          <a:lstStyle/>
          <a:p>
            <a:pPr marL="457200" marR="0" lvl="0" indent="-381000" algn="l" rtl="0">
              <a:spcBef>
                <a:spcPts val="0"/>
              </a:spcBef>
              <a:buClr>
                <a:schemeClr val="dk2"/>
              </a:buClr>
              <a:buSzPct val="100000"/>
              <a:buFont typeface="Galdeano"/>
              <a:buChar char="●"/>
            </a:pPr>
            <a:r>
              <a:rPr lang="en-US" sz="2400" dirty="0" smtClean="0">
                <a:solidFill>
                  <a:schemeClr val="dk2"/>
                </a:solidFill>
                <a:latin typeface="Galdeano"/>
                <a:ea typeface="Galdeano"/>
                <a:cs typeface="Galdeano"/>
                <a:sym typeface="Galdeano"/>
              </a:rPr>
              <a:t>Sensitive to changes in economic conditions; </a:t>
            </a:r>
            <a:r>
              <a:rPr lang="en-US" sz="2400" dirty="0" err="1" smtClean="0">
                <a:solidFill>
                  <a:schemeClr val="dk2"/>
                </a:solidFill>
                <a:latin typeface="Galdeano"/>
                <a:ea typeface="Galdeano"/>
                <a:cs typeface="Galdeano"/>
                <a:sym typeface="Galdeano"/>
              </a:rPr>
              <a:t>unfavourable</a:t>
            </a:r>
            <a:r>
              <a:rPr lang="en-US" sz="2400" dirty="0" smtClean="0">
                <a:solidFill>
                  <a:schemeClr val="dk2"/>
                </a:solidFill>
                <a:latin typeface="Galdeano"/>
                <a:ea typeface="Galdeano"/>
                <a:cs typeface="Galdeano"/>
                <a:sym typeface="Galdeano"/>
              </a:rPr>
              <a:t> economic conditions or uncertainty can negatively impact operations</a:t>
            </a:r>
          </a:p>
          <a:p>
            <a:pPr marL="0" marR="0" lvl="0" indent="0" algn="l" rtl="0">
              <a:spcBef>
                <a:spcPts val="0"/>
              </a:spcBef>
              <a:buNone/>
            </a:pPr>
            <a:endParaRPr sz="2400" dirty="0" smtClean="0">
              <a:solidFill>
                <a:schemeClr val="dk2"/>
              </a:solidFill>
              <a:latin typeface="Galdeano"/>
              <a:ea typeface="Galdeano"/>
              <a:cs typeface="Galdeano"/>
              <a:sym typeface="Galdeano"/>
            </a:endParaRPr>
          </a:p>
          <a:p>
            <a:pPr marL="457200" marR="0" lvl="0" indent="-381000" algn="l" rtl="0">
              <a:spcBef>
                <a:spcPts val="0"/>
              </a:spcBef>
              <a:buClr>
                <a:schemeClr val="dk2"/>
              </a:buClr>
              <a:buSzPct val="100000"/>
              <a:buFont typeface="Galdeano"/>
              <a:buChar char="●"/>
            </a:pPr>
            <a:r>
              <a:rPr lang="en-US" sz="2400" dirty="0" smtClean="0">
                <a:solidFill>
                  <a:schemeClr val="dk2"/>
                </a:solidFill>
                <a:latin typeface="Galdeano"/>
                <a:ea typeface="Galdeano"/>
                <a:cs typeface="Galdeano"/>
                <a:sym typeface="Galdeano"/>
              </a:rPr>
              <a:t>Significantly impacted by volatile/high fuel prices; potential to be disrupted by supply of fuel</a:t>
            </a:r>
          </a:p>
          <a:p>
            <a:pPr marL="0" marR="0" lvl="0" indent="0" algn="l" rtl="0">
              <a:spcBef>
                <a:spcPts val="0"/>
              </a:spcBef>
              <a:buNone/>
            </a:pPr>
            <a:endParaRPr sz="2400" dirty="0" smtClean="0">
              <a:solidFill>
                <a:schemeClr val="dk2"/>
              </a:solidFill>
              <a:latin typeface="Galdeano"/>
              <a:ea typeface="Galdeano"/>
              <a:cs typeface="Galdeano"/>
              <a:sym typeface="Galdeano"/>
            </a:endParaRPr>
          </a:p>
          <a:p>
            <a:pPr marL="457200" marR="0" lvl="0" indent="-381000" algn="l" rtl="0">
              <a:spcBef>
                <a:spcPts val="0"/>
              </a:spcBef>
              <a:buClr>
                <a:schemeClr val="dk2"/>
              </a:buClr>
              <a:buSzPct val="100000"/>
              <a:buFont typeface="Galdeano"/>
              <a:buChar char="●"/>
            </a:pPr>
            <a:r>
              <a:rPr lang="en-US" sz="2400" dirty="0" smtClean="0">
                <a:solidFill>
                  <a:schemeClr val="dk2"/>
                </a:solidFill>
                <a:latin typeface="Galdeano"/>
                <a:ea typeface="Galdeano"/>
                <a:cs typeface="Galdeano"/>
                <a:sym typeface="Galdeano"/>
              </a:rPr>
              <a:t>Plans and profitability are likely to be impacted by ability to address fuel price increases, volatility, and availability.</a:t>
            </a:r>
            <a:endParaRPr lang="en-US" sz="240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168583" y="409997"/>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dirty="0">
                <a:solidFill>
                  <a:srgbClr val="FFFFFF"/>
                </a:solidFill>
                <a:latin typeface="Galdeano"/>
                <a:ea typeface="Galdeano"/>
                <a:cs typeface="Galdeano"/>
                <a:sym typeface="Galdeano"/>
              </a:rPr>
              <a:t>Risk Factors (cont.)</a:t>
            </a:r>
          </a:p>
        </p:txBody>
      </p:sp>
      <p:sp>
        <p:nvSpPr>
          <p:cNvPr id="569" name="Shape 569"/>
          <p:cNvSpPr txBox="1">
            <a:spLocks noGrp="1"/>
          </p:cNvSpPr>
          <p:nvPr>
            <p:ph type="body" idx="1"/>
          </p:nvPr>
        </p:nvSpPr>
        <p:spPr>
          <a:xfrm>
            <a:off x="228600" y="1676400"/>
            <a:ext cx="8229600" cy="5652599"/>
          </a:xfrm>
          <a:prstGeom prst="rect">
            <a:avLst/>
          </a:prstGeom>
          <a:noFill/>
          <a:ln>
            <a:noFill/>
          </a:ln>
        </p:spPr>
        <p:txBody>
          <a:bodyPr lIns="91425" tIns="91425" rIns="91425" bIns="91425" anchor="t" anchorCtr="0">
            <a:noAutofit/>
          </a:bodyPr>
          <a:lstStyle/>
          <a:p>
            <a:pPr marL="457200" marR="0" lvl="0" indent="-381000" algn="l" rtl="0">
              <a:spcBef>
                <a:spcPts val="0"/>
              </a:spcBef>
              <a:buClr>
                <a:schemeClr val="dk2"/>
              </a:buClr>
              <a:buSzPct val="100000"/>
              <a:buFont typeface="Galdeano"/>
              <a:buChar char="●"/>
            </a:pPr>
            <a:r>
              <a:rPr lang="en-US" sz="2400" dirty="0">
                <a:solidFill>
                  <a:schemeClr val="bg2"/>
                </a:solidFill>
                <a:latin typeface="Galdeano"/>
                <a:ea typeface="Galdeano"/>
                <a:cs typeface="Galdeano"/>
                <a:sym typeface="Galdeano"/>
              </a:rPr>
              <a:t>Low-cost structure </a:t>
            </a:r>
            <a:r>
              <a:rPr lang="en-US" sz="2400" dirty="0">
                <a:solidFill>
                  <a:schemeClr val="dk2"/>
                </a:solidFill>
                <a:latin typeface="Galdeano"/>
                <a:ea typeface="Galdeano"/>
                <a:cs typeface="Galdeano"/>
                <a:sym typeface="Galdeano"/>
              </a:rPr>
              <a:t>is a competitive advantage; improve ability to control costs</a:t>
            </a:r>
          </a:p>
          <a:p>
            <a:pPr marL="0" marR="0" lvl="0" indent="0" algn="l" rtl="0">
              <a:spcBef>
                <a:spcPts val="0"/>
              </a:spcBef>
              <a:buNone/>
            </a:pPr>
            <a:endParaRPr sz="2400" dirty="0">
              <a:solidFill>
                <a:schemeClr val="dk2"/>
              </a:solidFill>
              <a:latin typeface="Galdeano"/>
              <a:ea typeface="Galdeano"/>
              <a:cs typeface="Galdeano"/>
              <a:sym typeface="Galdeano"/>
            </a:endParaRPr>
          </a:p>
          <a:p>
            <a:pPr marL="457200" marR="0" lvl="0" indent="-381000" algn="l" rtl="0">
              <a:spcBef>
                <a:spcPts val="0"/>
              </a:spcBef>
              <a:buClr>
                <a:schemeClr val="dk2"/>
              </a:buClr>
              <a:buSzPct val="100000"/>
              <a:buFont typeface="Galdeano"/>
              <a:buChar char="●"/>
            </a:pPr>
            <a:r>
              <a:rPr lang="en-US" sz="2400" dirty="0">
                <a:solidFill>
                  <a:schemeClr val="dk2"/>
                </a:solidFill>
                <a:latin typeface="Galdeano"/>
                <a:ea typeface="Galdeano"/>
                <a:cs typeface="Galdeano"/>
                <a:sym typeface="Galdeano"/>
              </a:rPr>
              <a:t>Dependent on technology to operate, with constant changes being made to its information systems; sensitive to failures or disruptions</a:t>
            </a:r>
          </a:p>
          <a:p>
            <a:pPr marL="0" marR="0" lvl="0" indent="0" algn="l" rtl="0">
              <a:spcBef>
                <a:spcPts val="0"/>
              </a:spcBef>
              <a:buNone/>
            </a:pPr>
            <a:endParaRPr sz="2400" dirty="0">
              <a:solidFill>
                <a:schemeClr val="dk2"/>
              </a:solidFill>
              <a:latin typeface="Galdeano"/>
              <a:ea typeface="Galdeano"/>
              <a:cs typeface="Galdeano"/>
              <a:sym typeface="Galdeano"/>
            </a:endParaRPr>
          </a:p>
          <a:p>
            <a:pPr marL="457200" marR="0" lvl="0" indent="-381000" algn="l" rtl="0">
              <a:spcBef>
                <a:spcPts val="0"/>
              </a:spcBef>
              <a:buClr>
                <a:schemeClr val="dk2"/>
              </a:buClr>
              <a:buSzPct val="100000"/>
              <a:buFont typeface="Galdeano"/>
              <a:buChar char="●"/>
            </a:pPr>
            <a:r>
              <a:rPr lang="en-US" sz="2400" dirty="0" err="1">
                <a:solidFill>
                  <a:schemeClr val="dk2"/>
                </a:solidFill>
                <a:latin typeface="Galdeano"/>
                <a:ea typeface="Galdeano"/>
                <a:cs typeface="Galdeano"/>
                <a:sym typeface="Galdeano"/>
              </a:rPr>
              <a:t>Labour</a:t>
            </a:r>
            <a:r>
              <a:rPr lang="en-US" sz="2400" dirty="0">
                <a:solidFill>
                  <a:schemeClr val="dk2"/>
                </a:solidFill>
                <a:latin typeface="Galdeano"/>
                <a:ea typeface="Galdeano"/>
                <a:cs typeface="Galdeano"/>
                <a:sym typeface="Galdeano"/>
              </a:rPr>
              <a:t> intensive business; must remain satisfactory relations with its employees and their representatives.</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168583" y="409997"/>
            <a:ext cx="7886700" cy="478391"/>
          </a:xfrm>
          <a:prstGeom prst="rect">
            <a:avLst/>
          </a:prstGeom>
          <a:noFill/>
          <a:ln>
            <a:noFill/>
          </a:ln>
        </p:spPr>
        <p:txBody>
          <a:bodyPr lIns="91425" tIns="45700" rIns="91425" bIns="45700" anchor="ctr" anchorCtr="0">
            <a:noAutofit/>
          </a:bodyPr>
          <a:lstStyle/>
          <a:p>
            <a:pPr lvl="0" algn="l" rtl="0">
              <a:spcBef>
                <a:spcPts val="0"/>
              </a:spcBef>
              <a:buClr>
                <a:schemeClr val="lt1"/>
              </a:buClr>
              <a:buSzPct val="25000"/>
              <a:buFont typeface="Galdeano"/>
              <a:buNone/>
            </a:pPr>
            <a:r>
              <a:rPr lang="en-US" sz="3950" dirty="0">
                <a:solidFill>
                  <a:schemeClr val="lt1"/>
                </a:solidFill>
                <a:latin typeface="Galdeano"/>
                <a:ea typeface="Galdeano"/>
                <a:cs typeface="Galdeano"/>
                <a:sym typeface="Galdeano"/>
              </a:rPr>
              <a:t>Risk Factors (cont.)</a:t>
            </a:r>
          </a:p>
        </p:txBody>
      </p:sp>
      <p:sp>
        <p:nvSpPr>
          <p:cNvPr id="575" name="Shape 575"/>
          <p:cNvSpPr txBox="1">
            <a:spLocks noGrp="1"/>
          </p:cNvSpPr>
          <p:nvPr>
            <p:ph type="body" idx="1"/>
          </p:nvPr>
        </p:nvSpPr>
        <p:spPr>
          <a:xfrm>
            <a:off x="76200" y="1219200"/>
            <a:ext cx="8229600" cy="6335713"/>
          </a:xfrm>
          <a:prstGeom prst="rect">
            <a:avLst/>
          </a:prstGeom>
          <a:noFill/>
          <a:ln>
            <a:noFill/>
          </a:ln>
        </p:spPr>
        <p:txBody>
          <a:bodyPr lIns="91425" tIns="91425" rIns="91425" bIns="91425" anchor="t" anchorCtr="0">
            <a:noAutofit/>
          </a:bodyPr>
          <a:lstStyle/>
          <a:p>
            <a:pPr marL="457200" marR="0" lvl="0" indent="-342900" algn="l" rtl="0">
              <a:spcBef>
                <a:spcPts val="0"/>
              </a:spcBef>
              <a:buClr>
                <a:srgbClr val="252525"/>
              </a:buClr>
              <a:buSzPct val="100000"/>
              <a:buFont typeface="Arial"/>
              <a:buChar char="●"/>
            </a:pPr>
            <a:r>
              <a:rPr lang="en-US" sz="2400" dirty="0">
                <a:solidFill>
                  <a:schemeClr val="bg2"/>
                </a:solidFill>
                <a:latin typeface="Galdeano"/>
                <a:ea typeface="Galdeano"/>
                <a:cs typeface="Galdeano"/>
                <a:sym typeface="Galdeano"/>
              </a:rPr>
              <a:t>Dependent on single aircraft and engine suppliers; would be adversely affected if unable to obtain equipment or support from suppliers. </a:t>
            </a:r>
          </a:p>
          <a:p>
            <a:pPr marL="274320" marR="0" lvl="0" indent="-274320" algn="l" rtl="0">
              <a:spcBef>
                <a:spcPts val="0"/>
              </a:spcBef>
              <a:buClr>
                <a:schemeClr val="accent1"/>
              </a:buClr>
              <a:buFont typeface="Noto Symbol"/>
              <a:buNone/>
            </a:pPr>
            <a:endParaRPr sz="2400" i="0" u="none" strike="noStrike" cap="none" baseline="0" dirty="0">
              <a:solidFill>
                <a:schemeClr val="bg2"/>
              </a:solidFill>
              <a:latin typeface="Galdeano"/>
              <a:ea typeface="Galdeano"/>
              <a:cs typeface="Galdeano"/>
              <a:sym typeface="Galdeano"/>
            </a:endParaRPr>
          </a:p>
          <a:p>
            <a:pPr marL="457200" marR="0" lvl="0" indent="-342900" algn="l" rtl="0">
              <a:spcBef>
                <a:spcPts val="0"/>
              </a:spcBef>
              <a:buClr>
                <a:srgbClr val="252525"/>
              </a:buClr>
              <a:buSzPct val="100000"/>
              <a:buFont typeface="Arial"/>
              <a:buChar char="●"/>
            </a:pPr>
            <a:r>
              <a:rPr lang="en-US" sz="2400" i="0" u="none" strike="noStrike" cap="none" baseline="0" dirty="0">
                <a:solidFill>
                  <a:schemeClr val="bg2"/>
                </a:solidFill>
                <a:latin typeface="Galdeano"/>
                <a:ea typeface="Galdeano"/>
                <a:cs typeface="Galdeano"/>
                <a:sym typeface="Galdeano"/>
              </a:rPr>
              <a:t> Required to maintain the security of customer-related information in order to </a:t>
            </a:r>
            <a:r>
              <a:rPr lang="en-US" sz="2400" dirty="0">
                <a:solidFill>
                  <a:schemeClr val="bg2"/>
                </a:solidFill>
                <a:latin typeface="Galdeano"/>
                <a:ea typeface="Galdeano"/>
                <a:cs typeface="Galdeano"/>
                <a:sym typeface="Galdeano"/>
              </a:rPr>
              <a:t>uphold reputation.</a:t>
            </a:r>
          </a:p>
          <a:p>
            <a:pPr marL="0" marR="0" lvl="0" indent="0" algn="l" rtl="0">
              <a:spcBef>
                <a:spcPts val="0"/>
              </a:spcBef>
              <a:buNone/>
            </a:pPr>
            <a:endParaRPr sz="2400" dirty="0">
              <a:solidFill>
                <a:schemeClr val="bg2"/>
              </a:solidFill>
              <a:latin typeface="Galdeano"/>
              <a:ea typeface="Galdeano"/>
              <a:cs typeface="Galdeano"/>
              <a:sym typeface="Galdeano"/>
            </a:endParaRPr>
          </a:p>
          <a:p>
            <a:pPr marL="457200" marR="0" lvl="0" indent="-342900" algn="l" rtl="0">
              <a:spcBef>
                <a:spcPts val="0"/>
              </a:spcBef>
              <a:buClr>
                <a:srgbClr val="252525"/>
              </a:buClr>
              <a:buSzPct val="100000"/>
              <a:buFont typeface="Arial"/>
              <a:buChar char="●"/>
            </a:pPr>
            <a:r>
              <a:rPr lang="en-US" sz="2400" i="0" u="none" strike="noStrike" cap="none" baseline="0" dirty="0">
                <a:solidFill>
                  <a:schemeClr val="bg2"/>
                </a:solidFill>
                <a:latin typeface="Galdeano"/>
                <a:ea typeface="Galdeano"/>
                <a:cs typeface="Galdeano"/>
                <a:sym typeface="Galdeano"/>
              </a:rPr>
              <a:t>Instability of credit, capital, and energy markets can result in pressure on the Company’s credit ratings and can also negatively af</a:t>
            </a:r>
            <a:r>
              <a:rPr lang="en-US" sz="2400" dirty="0">
                <a:solidFill>
                  <a:schemeClr val="bg2"/>
                </a:solidFill>
                <a:latin typeface="Galdeano"/>
                <a:ea typeface="Galdeano"/>
                <a:cs typeface="Galdeano"/>
                <a:sym typeface="Galdeano"/>
              </a:rPr>
              <a:t>f</a:t>
            </a:r>
            <a:r>
              <a:rPr lang="en-US" sz="2400" i="0" u="none" strike="noStrike" cap="none" baseline="0" dirty="0">
                <a:solidFill>
                  <a:schemeClr val="bg2"/>
                </a:solidFill>
                <a:latin typeface="Galdeano"/>
                <a:ea typeface="Galdeano"/>
                <a:cs typeface="Galdeano"/>
                <a:sym typeface="Galdeano"/>
              </a:rPr>
              <a:t>ect the Company’s ability to obtain financing on acceptable terms and the Company’s liquidity generally. </a:t>
            </a:r>
          </a:p>
          <a:p>
            <a:pPr marL="274320" marR="0" lvl="0" indent="-274320" algn="l" rtl="0">
              <a:spcBef>
                <a:spcPts val="0"/>
              </a:spcBef>
              <a:buClr>
                <a:schemeClr val="accent1"/>
              </a:buClr>
              <a:buFont typeface="Noto Symbol"/>
              <a:buNone/>
            </a:pPr>
            <a:endParaRPr sz="2400" i="0" u="none" strike="noStrike" cap="none" baseline="0" dirty="0">
              <a:solidFill>
                <a:srgbClr val="252525"/>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381000" y="1066800"/>
            <a:ext cx="8229600" cy="6144400"/>
          </a:xfrm>
          <a:prstGeom prst="rect">
            <a:avLst/>
          </a:prstGeom>
          <a:noFill/>
          <a:ln>
            <a:noFill/>
          </a:ln>
        </p:spPr>
        <p:txBody>
          <a:bodyPr lIns="91425" tIns="91425" rIns="91425" bIns="91425" anchor="t" anchorCtr="0">
            <a:noAutofit/>
          </a:bodyPr>
          <a:lstStyle/>
          <a:p>
            <a:pPr marL="274320" marR="0" lvl="0" indent="-274320" algn="l" rtl="0">
              <a:spcBef>
                <a:spcPts val="0"/>
              </a:spcBef>
              <a:buClr>
                <a:schemeClr val="accent1"/>
              </a:buClr>
              <a:buFont typeface="Noto Symbol"/>
              <a:buNone/>
            </a:pPr>
            <a:endParaRPr sz="2400" i="0" u="none" strike="noStrike" cap="none" baseline="0" dirty="0">
              <a:solidFill>
                <a:srgbClr val="252525"/>
              </a:solidFill>
              <a:latin typeface="Galdeano"/>
              <a:ea typeface="Galdeano"/>
              <a:cs typeface="Galdeano"/>
              <a:sym typeface="Galdeano"/>
            </a:endParaRPr>
          </a:p>
          <a:p>
            <a:pPr marL="274320" marR="0" lvl="0" indent="-274320" algn="l" rtl="0">
              <a:spcBef>
                <a:spcPts val="0"/>
              </a:spcBef>
              <a:buClr>
                <a:schemeClr val="accent1"/>
              </a:buClr>
              <a:buFont typeface="Noto Symbol"/>
              <a:buNone/>
            </a:pPr>
            <a:endParaRPr sz="2400" i="0" u="none" strike="noStrike" cap="none" baseline="0" dirty="0">
              <a:solidFill>
                <a:schemeClr val="bg2"/>
              </a:solidFill>
              <a:latin typeface="Galdeano"/>
              <a:ea typeface="Galdeano"/>
              <a:cs typeface="Galdeano"/>
              <a:sym typeface="Galdeano"/>
            </a:endParaRPr>
          </a:p>
          <a:p>
            <a:pPr marL="457200" marR="0" lvl="0" indent="-342900" algn="l" rtl="0">
              <a:spcBef>
                <a:spcPts val="0"/>
              </a:spcBef>
              <a:buClr>
                <a:srgbClr val="252525"/>
              </a:buClr>
              <a:buSzPct val="100000"/>
              <a:buFont typeface="Arial"/>
              <a:buChar char="●"/>
            </a:pPr>
            <a:r>
              <a:rPr lang="en-US" sz="2400" i="0" u="none" strike="noStrike" cap="none" baseline="0" dirty="0">
                <a:solidFill>
                  <a:schemeClr val="bg2"/>
                </a:solidFill>
                <a:latin typeface="Galdeano"/>
                <a:ea typeface="Galdeano"/>
                <a:cs typeface="Galdeano"/>
                <a:sym typeface="Galdeano"/>
              </a:rPr>
              <a:t>Air Tran is currently subject to pending antitrust litigation, and if judgment were to be rendered against AirTran in the litigation, such judgment could adversely </a:t>
            </a:r>
            <a:r>
              <a:rPr lang="en-US" sz="2400" i="0" u="none" strike="noStrike" cap="none" baseline="0" dirty="0" smtClean="0">
                <a:solidFill>
                  <a:schemeClr val="bg2"/>
                </a:solidFill>
                <a:latin typeface="Galdeano"/>
                <a:ea typeface="Galdeano"/>
                <a:cs typeface="Galdeano"/>
                <a:sym typeface="Galdeano"/>
              </a:rPr>
              <a:t>affect </a:t>
            </a:r>
            <a:r>
              <a:rPr lang="en-US" sz="2400" i="0" u="none" strike="noStrike" cap="none" baseline="0" dirty="0">
                <a:solidFill>
                  <a:schemeClr val="bg2"/>
                </a:solidFill>
                <a:latin typeface="Galdeano"/>
                <a:ea typeface="Galdeano"/>
                <a:cs typeface="Galdeano"/>
                <a:sym typeface="Galdeano"/>
              </a:rPr>
              <a:t>the Company’s operating results. </a:t>
            </a:r>
          </a:p>
          <a:p>
            <a:pPr marL="274320" marR="0" lvl="0" indent="-274320" algn="l" rtl="0">
              <a:spcBef>
                <a:spcPts val="0"/>
              </a:spcBef>
              <a:buClr>
                <a:schemeClr val="dk1"/>
              </a:buClr>
              <a:buFont typeface="Arial"/>
              <a:buNone/>
            </a:pPr>
            <a:endParaRPr sz="2400" i="0" u="none" strike="noStrike" cap="none" baseline="0" dirty="0">
              <a:solidFill>
                <a:schemeClr val="bg2"/>
              </a:solidFill>
              <a:latin typeface="Galdeano"/>
              <a:ea typeface="Galdeano"/>
              <a:cs typeface="Galdeano"/>
              <a:sym typeface="Galdeano"/>
            </a:endParaRPr>
          </a:p>
          <a:p>
            <a:pPr marL="457200" marR="0" lvl="0" indent="-342900" algn="l" rtl="0">
              <a:spcBef>
                <a:spcPts val="0"/>
              </a:spcBef>
              <a:buClr>
                <a:srgbClr val="252525"/>
              </a:buClr>
              <a:buSzPct val="100000"/>
              <a:buFont typeface="Arial"/>
              <a:buChar char="●"/>
            </a:pPr>
            <a:r>
              <a:rPr lang="en-US" sz="2400" i="0" u="none" strike="noStrike" cap="none" baseline="0" dirty="0">
                <a:solidFill>
                  <a:schemeClr val="bg2"/>
                </a:solidFill>
                <a:latin typeface="Galdeano"/>
                <a:ea typeface="Galdeano"/>
                <a:cs typeface="Galdeano"/>
                <a:sym typeface="Galdeano"/>
              </a:rPr>
              <a:t>The application of the acquisition method of accounting resulted in the Company recording a significant amount of goodwill in connection with the acquisition of AirTran, which could result in significant future impairment charges and negatively </a:t>
            </a:r>
            <a:r>
              <a:rPr lang="en-US" sz="2400" i="0" u="none" strike="noStrike" cap="none" baseline="0" dirty="0" err="1">
                <a:solidFill>
                  <a:schemeClr val="bg2"/>
                </a:solidFill>
                <a:latin typeface="Galdeano"/>
                <a:ea typeface="Galdeano"/>
                <a:cs typeface="Galdeano"/>
                <a:sym typeface="Galdeano"/>
              </a:rPr>
              <a:t>af</a:t>
            </a:r>
            <a:r>
              <a:rPr lang="en-US" sz="2400" i="0" u="none" strike="noStrike" cap="none" baseline="0" dirty="0">
                <a:solidFill>
                  <a:schemeClr val="bg2"/>
                </a:solidFill>
                <a:latin typeface="Galdeano"/>
                <a:ea typeface="Galdeano"/>
                <a:cs typeface="Galdeano"/>
                <a:sym typeface="Galdeano"/>
              </a:rPr>
              <a:t> </a:t>
            </a:r>
            <a:r>
              <a:rPr lang="en-US" sz="2400" i="0" u="none" strike="noStrike" cap="none" baseline="0" dirty="0" err="1">
                <a:solidFill>
                  <a:schemeClr val="bg2"/>
                </a:solidFill>
                <a:latin typeface="Galdeano"/>
                <a:ea typeface="Galdeano"/>
                <a:cs typeface="Galdeano"/>
                <a:sym typeface="Galdeano"/>
              </a:rPr>
              <a:t>ect</a:t>
            </a:r>
            <a:r>
              <a:rPr lang="en-US" sz="2400" i="0" u="none" strike="noStrike" cap="none" baseline="0" dirty="0">
                <a:solidFill>
                  <a:schemeClr val="bg2"/>
                </a:solidFill>
                <a:latin typeface="Galdeano"/>
                <a:ea typeface="Galdeano"/>
                <a:cs typeface="Galdeano"/>
                <a:sym typeface="Galdeano"/>
              </a:rPr>
              <a:t> the Company’s financial results. </a:t>
            </a:r>
          </a:p>
        </p:txBody>
      </p:sp>
      <p:sp>
        <p:nvSpPr>
          <p:cNvPr id="3" name="Shape 574"/>
          <p:cNvSpPr txBox="1">
            <a:spLocks noGrp="1"/>
          </p:cNvSpPr>
          <p:nvPr>
            <p:ph type="title"/>
          </p:nvPr>
        </p:nvSpPr>
        <p:spPr>
          <a:xfrm>
            <a:off x="168583" y="409997"/>
            <a:ext cx="7886700" cy="478391"/>
          </a:xfrm>
          <a:prstGeom prst="rect">
            <a:avLst/>
          </a:prstGeom>
          <a:noFill/>
          <a:ln>
            <a:noFill/>
          </a:ln>
        </p:spPr>
        <p:txBody>
          <a:bodyPr lIns="91425" tIns="45700" rIns="91425" bIns="45700" anchor="ctr" anchorCtr="0">
            <a:noAutofit/>
          </a:bodyPr>
          <a:lstStyle/>
          <a:p>
            <a:pPr lvl="0" algn="l" rtl="0">
              <a:spcBef>
                <a:spcPts val="0"/>
              </a:spcBef>
              <a:buClr>
                <a:schemeClr val="lt1"/>
              </a:buClr>
              <a:buSzPct val="25000"/>
              <a:buFont typeface="Galdeano"/>
              <a:buNone/>
            </a:pPr>
            <a:r>
              <a:rPr lang="en-US" sz="3950" dirty="0">
                <a:solidFill>
                  <a:schemeClr val="lt1"/>
                </a:solidFill>
                <a:latin typeface="Galdeano"/>
                <a:ea typeface="Galdeano"/>
                <a:cs typeface="Galdeano"/>
                <a:sym typeface="Galdeano"/>
              </a:rPr>
              <a:t>Risk Factors (cont.)</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342900" y="6646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Risk management</a:t>
            </a:r>
          </a:p>
        </p:txBody>
      </p:sp>
      <p:sp>
        <p:nvSpPr>
          <p:cNvPr id="586" name="Shape 586"/>
          <p:cNvSpPr txBox="1">
            <a:spLocks noGrp="1"/>
          </p:cNvSpPr>
          <p:nvPr>
            <p:ph type="body" idx="1"/>
          </p:nvPr>
        </p:nvSpPr>
        <p:spPr>
          <a:xfrm>
            <a:off x="228600" y="1295400"/>
            <a:ext cx="8229600" cy="4967288"/>
          </a:xfrm>
          <a:prstGeom prst="rect">
            <a:avLst/>
          </a:prstGeom>
          <a:noFill/>
          <a:ln>
            <a:noFill/>
          </a:ln>
        </p:spPr>
        <p:txBody>
          <a:bodyPr lIns="91425" tIns="91425" rIns="91425" bIns="91425" anchor="t" anchorCtr="0">
            <a:noAutofit/>
          </a:bodyPr>
          <a:lstStyle/>
          <a:p>
            <a:pPr marL="274320" marR="0" lvl="0" indent="-274320" algn="l" rtl="0">
              <a:spcBef>
                <a:spcPts val="0"/>
              </a:spcBef>
              <a:buClr>
                <a:schemeClr val="accent1"/>
              </a:buClr>
              <a:buSzPct val="25000"/>
              <a:buFont typeface="Noto Symbol"/>
              <a:buNone/>
            </a:pPr>
            <a:r>
              <a:rPr lang="en-US" sz="2400" i="0" u="none" strike="noStrike" cap="none" baseline="0" dirty="0" smtClean="0">
                <a:solidFill>
                  <a:schemeClr val="bg2"/>
                </a:solidFill>
                <a:latin typeface="Galdeano"/>
                <a:ea typeface="Galdeano"/>
                <a:cs typeface="Galdeano"/>
                <a:sym typeface="Galdeano"/>
              </a:rPr>
              <a:t>The Company utilizes financial derivative instruments primarily to manage its risk associated with changing jet fuel prices</a:t>
            </a:r>
            <a:r>
              <a:rPr lang="en-US" sz="2400" dirty="0" smtClean="0">
                <a:solidFill>
                  <a:schemeClr val="bg2"/>
                </a:solidFill>
                <a:latin typeface="Galdeano"/>
                <a:ea typeface="Galdeano"/>
                <a:cs typeface="Galdeano"/>
                <a:sym typeface="Galdeano"/>
              </a:rPr>
              <a:t>, primarily </a:t>
            </a:r>
            <a:r>
              <a:rPr lang="en-US" sz="2400" i="0" u="none" strike="noStrike" cap="none" baseline="0" dirty="0" smtClean="0">
                <a:solidFill>
                  <a:schemeClr val="bg2"/>
                </a:solidFill>
                <a:latin typeface="Galdeano"/>
                <a:ea typeface="Galdeano"/>
                <a:cs typeface="Galdeano"/>
                <a:sym typeface="Galdeano"/>
              </a:rPr>
              <a:t>to reduce volatility in operating expenses firm uses a fuel hedging program</a:t>
            </a:r>
          </a:p>
          <a:p>
            <a:pPr marL="274320" marR="0" lvl="0" indent="-274320" algn="l" rtl="0">
              <a:spcBef>
                <a:spcPts val="0"/>
              </a:spcBef>
              <a:buClr>
                <a:schemeClr val="accent1"/>
              </a:buClr>
              <a:buFont typeface="Noto Symbol"/>
              <a:buNone/>
            </a:pPr>
            <a:endParaRPr sz="2400" i="0" u="none" strike="noStrike" cap="none" baseline="0" dirty="0" smtClean="0">
              <a:solidFill>
                <a:schemeClr val="bg2"/>
              </a:solidFill>
              <a:latin typeface="Galdeano"/>
              <a:ea typeface="Galdeano"/>
              <a:cs typeface="Galdeano"/>
              <a:sym typeface="Galdeano"/>
            </a:endParaRPr>
          </a:p>
          <a:p>
            <a:pPr marL="0" marR="0" indent="0" algn="l" rtl="0">
              <a:spcBef>
                <a:spcPts val="0"/>
              </a:spcBef>
              <a:buNone/>
            </a:pPr>
            <a:endParaRPr sz="2400" i="1" dirty="0" smtClean="0">
              <a:solidFill>
                <a:schemeClr val="bg2"/>
              </a:solidFill>
              <a:latin typeface="Galdeano"/>
              <a:ea typeface="Galdeano"/>
              <a:cs typeface="Galdeano"/>
              <a:sym typeface="Galdeano"/>
            </a:endParaRPr>
          </a:p>
          <a:p>
            <a:pPr marL="0" marR="0" lvl="0" indent="0" algn="ctr" rtl="0">
              <a:spcBef>
                <a:spcPts val="0"/>
              </a:spcBef>
              <a:buNone/>
            </a:pPr>
            <a:r>
              <a:rPr lang="en-US" sz="2400" i="1" u="none" strike="noStrike" cap="none" baseline="0" dirty="0" smtClean="0">
                <a:solidFill>
                  <a:schemeClr val="bg2"/>
                </a:solidFill>
                <a:latin typeface="Galdeano"/>
                <a:ea typeface="Galdeano"/>
                <a:cs typeface="Galdeano"/>
                <a:sym typeface="Galdeano"/>
              </a:rPr>
              <a:t>“The Company endeavors to acquire jet fuel at the lowest possible cost and to reduce volatility in operating expenses through its fuel hedging program.”</a:t>
            </a:r>
            <a:endParaRPr lang="en-US" sz="2400" i="1" u="none" strike="noStrike" cap="none" baseline="0" dirty="0">
              <a:solidFill>
                <a:schemeClr val="bg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48</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1665787"/>
            <a:ext cx="8660175" cy="2068013"/>
          </a:xfrm>
          <a:prstGeom prst="rect">
            <a:avLst/>
          </a:prstGeom>
        </p:spPr>
      </p:pic>
      <p:sp>
        <p:nvSpPr>
          <p:cNvPr id="6" name="Title 1"/>
          <p:cNvSpPr txBox="1">
            <a:spLocks/>
          </p:cNvSpPr>
          <p:nvPr/>
        </p:nvSpPr>
        <p:spPr>
          <a:xfrm>
            <a:off x="228600" y="533400"/>
            <a:ext cx="7886700" cy="478391"/>
          </a:xfrm>
          <a:prstGeom prst="rect">
            <a:avLst/>
          </a:prstGeom>
          <a:noFill/>
          <a:ln>
            <a:noFill/>
          </a:ln>
        </p:spPr>
        <p:txBody>
          <a:bodyPr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Tx/>
              <a:buFont typeface="Galdeano"/>
              <a:buNone/>
              <a:tabLst/>
              <a:defRPr/>
            </a:pPr>
            <a:r>
              <a:rPr kumimoji="0" lang="en-CA" sz="5400" b="0" i="0" u="none" strike="noStrike" kern="0" cap="none" spc="0" normalizeH="0" baseline="0" noProof="0" dirty="0" smtClean="0">
                <a:ln>
                  <a:noFill/>
                </a:ln>
                <a:solidFill>
                  <a:schemeClr val="bg1"/>
                </a:solidFill>
                <a:effectLst/>
                <a:uLnTx/>
                <a:uFillTx/>
                <a:latin typeface="Galdeano"/>
                <a:ea typeface="Arial"/>
                <a:cs typeface="Arial"/>
                <a:sym typeface="Arial"/>
              </a:rPr>
              <a:t>Risk</a:t>
            </a:r>
            <a:r>
              <a:rPr kumimoji="0" lang="en-CA" sz="5400" b="0" i="0" u="none" strike="noStrike" kern="0" cap="none" spc="0" normalizeH="0" noProof="0" dirty="0" smtClean="0">
                <a:ln>
                  <a:noFill/>
                </a:ln>
                <a:solidFill>
                  <a:schemeClr val="bg1"/>
                </a:solidFill>
                <a:effectLst/>
                <a:uLnTx/>
                <a:uFillTx/>
                <a:latin typeface="Galdeano"/>
                <a:ea typeface="Arial"/>
                <a:cs typeface="Arial"/>
                <a:sym typeface="Arial"/>
              </a:rPr>
              <a:t> Management (cont.)</a:t>
            </a:r>
            <a:endParaRPr kumimoji="0" lang="en-CA" sz="5400" b="0" i="0" u="none" strike="noStrike" kern="0" cap="none" spc="0" normalizeH="0" baseline="0" noProof="0" dirty="0">
              <a:ln>
                <a:noFill/>
              </a:ln>
              <a:solidFill>
                <a:schemeClr val="bg1"/>
              </a:solidFill>
              <a:effectLst/>
              <a:uLnTx/>
              <a:uFillTx/>
              <a:latin typeface="Galdeano"/>
              <a:ea typeface="Arial"/>
              <a:cs typeface="Arial"/>
              <a:sym typeface="Arial"/>
            </a:endParaRPr>
          </a:p>
        </p:txBody>
      </p:sp>
      <p:sp>
        <p:nvSpPr>
          <p:cNvPr id="5" name="TextBox 4"/>
          <p:cNvSpPr txBox="1"/>
          <p:nvPr/>
        </p:nvSpPr>
        <p:spPr>
          <a:xfrm>
            <a:off x="2057400" y="4114800"/>
            <a:ext cx="5410200" cy="307777"/>
          </a:xfrm>
          <a:prstGeom prst="rect">
            <a:avLst/>
          </a:prstGeom>
          <a:noFill/>
        </p:spPr>
        <p:txBody>
          <a:bodyPr wrap="square" rtlCol="0">
            <a:spAutoFit/>
          </a:bodyPr>
          <a:lstStyle/>
          <a:p>
            <a:endParaRPr lang="en-CA" dirty="0"/>
          </a:p>
        </p:txBody>
      </p:sp>
      <p:sp>
        <p:nvSpPr>
          <p:cNvPr id="7" name="TextBox 6"/>
          <p:cNvSpPr txBox="1"/>
          <p:nvPr/>
        </p:nvSpPr>
        <p:spPr>
          <a:xfrm>
            <a:off x="609600" y="3886200"/>
            <a:ext cx="7619999" cy="1938992"/>
          </a:xfrm>
          <a:prstGeom prst="rect">
            <a:avLst/>
          </a:prstGeom>
          <a:noFill/>
        </p:spPr>
        <p:txBody>
          <a:bodyPr wrap="square" rtlCol="0">
            <a:spAutoFit/>
          </a:bodyPr>
          <a:lstStyle/>
          <a:p>
            <a:r>
              <a:rPr lang="en-CA" sz="2400" dirty="0" smtClean="0">
                <a:latin typeface="Galdeano"/>
              </a:rPr>
              <a:t>“In response to the precipitous decline in oil and jet fuel prices during the second half of 2014, the Company took action to offset its 2015 and 2018 fuel derivative portfolios and is now effectively </a:t>
            </a:r>
            <a:r>
              <a:rPr lang="en-CA" sz="2400" dirty="0" err="1" smtClean="0">
                <a:latin typeface="Galdeano"/>
              </a:rPr>
              <a:t>unhedged</a:t>
            </a:r>
            <a:r>
              <a:rPr lang="en-CA" sz="2400" dirty="0" smtClean="0">
                <a:latin typeface="Galdeano"/>
              </a:rPr>
              <a:t> at current price levels.”</a:t>
            </a:r>
            <a:endParaRPr lang="en-CA" sz="2400" dirty="0">
              <a:latin typeface="Galdean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49</a:t>
            </a:fld>
            <a:endParaRPr lang="en-US"/>
          </a:p>
        </p:txBody>
      </p:sp>
      <p:pic>
        <p:nvPicPr>
          <p:cNvPr id="4" name="Picture 2"/>
          <p:cNvPicPr/>
          <p:nvPr/>
        </p:nvPicPr>
        <p:blipFill>
          <a:blip r:embed="rId2">
            <a:extLst>
              <a:ext uri="{28A0092B-C50C-407E-A947-70E740481C1C}">
                <a14:useLocalDpi xmlns:a14="http://schemas.microsoft.com/office/drawing/2010/main" val="0"/>
              </a:ext>
            </a:extLst>
          </a:blip>
          <a:stretch>
            <a:fillRect/>
          </a:stretch>
        </p:blipFill>
        <p:spPr>
          <a:xfrm>
            <a:off x="270253" y="1907213"/>
            <a:ext cx="8492747" cy="2055187"/>
          </a:xfrm>
          <a:prstGeom prst="rect">
            <a:avLst/>
          </a:prstGeom>
        </p:spPr>
      </p:pic>
      <p:sp>
        <p:nvSpPr>
          <p:cNvPr id="6" name="Title 1"/>
          <p:cNvSpPr txBox="1">
            <a:spLocks/>
          </p:cNvSpPr>
          <p:nvPr/>
        </p:nvSpPr>
        <p:spPr>
          <a:xfrm>
            <a:off x="228600" y="533400"/>
            <a:ext cx="7886700" cy="478391"/>
          </a:xfrm>
          <a:prstGeom prst="rect">
            <a:avLst/>
          </a:prstGeom>
          <a:noFill/>
          <a:ln>
            <a:noFill/>
          </a:ln>
        </p:spPr>
        <p:txBody>
          <a:bodyPr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Tx/>
              <a:buFont typeface="Galdeano"/>
              <a:buNone/>
              <a:tabLst/>
              <a:defRPr/>
            </a:pPr>
            <a:r>
              <a:rPr kumimoji="0" lang="en-CA" sz="5400" b="0" i="0" u="none" strike="noStrike" kern="0" cap="none" spc="0" normalizeH="0" baseline="0" noProof="0" dirty="0" smtClean="0">
                <a:ln>
                  <a:noFill/>
                </a:ln>
                <a:solidFill>
                  <a:schemeClr val="bg1"/>
                </a:solidFill>
                <a:effectLst/>
                <a:uLnTx/>
                <a:uFillTx/>
                <a:latin typeface="Galdeano"/>
                <a:ea typeface="Arial"/>
                <a:cs typeface="Arial"/>
                <a:sym typeface="Arial"/>
              </a:rPr>
              <a:t>Risk</a:t>
            </a:r>
            <a:r>
              <a:rPr kumimoji="0" lang="en-CA" sz="5400" b="0" i="0" u="none" strike="noStrike" kern="0" cap="none" spc="0" normalizeH="0" noProof="0" dirty="0" smtClean="0">
                <a:ln>
                  <a:noFill/>
                </a:ln>
                <a:solidFill>
                  <a:schemeClr val="bg1"/>
                </a:solidFill>
                <a:effectLst/>
                <a:uLnTx/>
                <a:uFillTx/>
                <a:latin typeface="Galdeano"/>
                <a:ea typeface="Arial"/>
                <a:cs typeface="Arial"/>
                <a:sym typeface="Arial"/>
              </a:rPr>
              <a:t> Management (cont.)</a:t>
            </a:r>
            <a:endParaRPr kumimoji="0" lang="en-CA" sz="5400" b="0" i="0" u="none" strike="noStrike" kern="0" cap="none" spc="0" normalizeH="0" baseline="0" noProof="0" dirty="0">
              <a:ln>
                <a:noFill/>
              </a:ln>
              <a:solidFill>
                <a:schemeClr val="bg1"/>
              </a:solidFill>
              <a:effectLst/>
              <a:uLnTx/>
              <a:uFillTx/>
              <a:latin typeface="Galdeano"/>
              <a:ea typeface="Arial"/>
              <a:cs typeface="Arial"/>
              <a:sym typeface="Arial"/>
            </a:endParaRPr>
          </a:p>
        </p:txBody>
      </p:sp>
      <p:sp>
        <p:nvSpPr>
          <p:cNvPr id="8" name="TextBox 7"/>
          <p:cNvSpPr txBox="1"/>
          <p:nvPr/>
        </p:nvSpPr>
        <p:spPr>
          <a:xfrm>
            <a:off x="1066800" y="4267200"/>
            <a:ext cx="4114800" cy="307777"/>
          </a:xfrm>
          <a:prstGeom prst="rect">
            <a:avLst/>
          </a:prstGeom>
          <a:noFill/>
        </p:spPr>
        <p:txBody>
          <a:bodyPr wrap="square" rtlCol="0">
            <a:spAutoFit/>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28600" y="2286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Industry Purpose</a:t>
            </a:r>
          </a:p>
        </p:txBody>
      </p:sp>
      <p:sp>
        <p:nvSpPr>
          <p:cNvPr id="290" name="Shape 290"/>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5</a:t>
            </a:fld>
            <a:endParaRPr lang="en-US" sz="1000" b="0" i="0" u="none" strike="noStrike" cap="none" baseline="0">
              <a:solidFill>
                <a:schemeClr val="dk2"/>
              </a:solidFill>
              <a:latin typeface="Galdeano"/>
              <a:ea typeface="Galdeano"/>
              <a:cs typeface="Galdeano"/>
              <a:sym typeface="Galdeano"/>
            </a:endParaRPr>
          </a:p>
        </p:txBody>
      </p:sp>
      <p:sp>
        <p:nvSpPr>
          <p:cNvPr id="291" name="Shape 291"/>
          <p:cNvSpPr txBox="1">
            <a:spLocks noGrp="1"/>
          </p:cNvSpPr>
          <p:nvPr>
            <p:ph type="body" idx="1"/>
          </p:nvPr>
        </p:nvSpPr>
        <p:spPr>
          <a:xfrm>
            <a:off x="662775" y="1772300"/>
            <a:ext cx="7560899" cy="3474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b="0" i="0" u="none" strike="noStrike" cap="none" baseline="0" dirty="0">
                <a:solidFill>
                  <a:schemeClr val="bg2"/>
                </a:solidFill>
                <a:latin typeface="Galdeano"/>
                <a:ea typeface="Galdeano"/>
                <a:cs typeface="Galdeano"/>
                <a:sym typeface="Galdeano"/>
              </a:rPr>
              <a:t>Global Airline Industry provides :</a:t>
            </a:r>
          </a:p>
          <a:p>
            <a:pPr marL="457200" marR="0" lvl="0" indent="-228600" algn="l" rtl="0">
              <a:lnSpc>
                <a:spcPct val="115000"/>
              </a:lnSpc>
              <a:spcBef>
                <a:spcPts val="0"/>
              </a:spcBef>
              <a:buClr>
                <a:schemeClr val="dk1"/>
              </a:buClr>
              <a:buSzPct val="25000"/>
              <a:buFont typeface="Arial"/>
              <a:buNone/>
            </a:pPr>
            <a:r>
              <a:rPr lang="en-US" sz="2400" b="0" i="0" u="none" strike="noStrike" cap="none" baseline="0" dirty="0">
                <a:solidFill>
                  <a:schemeClr val="bg2"/>
                </a:solidFill>
                <a:latin typeface="Galdeano"/>
                <a:ea typeface="Galdeano"/>
                <a:cs typeface="Galdeano"/>
                <a:sym typeface="Galdeano"/>
              </a:rPr>
              <a:t>•</a:t>
            </a:r>
            <a:r>
              <a:rPr lang="en-US" sz="2400" b="0" i="0" u="none" strike="noStrike" cap="none" baseline="0" dirty="0">
                <a:solidFill>
                  <a:schemeClr val="bg2"/>
                </a:solidFill>
                <a:latin typeface="Times New Roman"/>
                <a:ea typeface="Times New Roman"/>
                <a:cs typeface="Times New Roman"/>
                <a:sym typeface="Times New Roman"/>
              </a:rPr>
              <a:t>      </a:t>
            </a:r>
            <a:r>
              <a:rPr lang="en-US" sz="2400" b="0" i="0" u="none" strike="noStrike" cap="none" baseline="0" dirty="0">
                <a:solidFill>
                  <a:schemeClr val="bg2"/>
                </a:solidFill>
                <a:latin typeface="Galdeano"/>
                <a:ea typeface="Galdeano"/>
                <a:cs typeface="Galdeano"/>
                <a:sym typeface="Galdeano"/>
              </a:rPr>
              <a:t>Services to virtually every corner of the globe</a:t>
            </a:r>
          </a:p>
          <a:p>
            <a:pPr marL="457200" marR="0" lvl="0" indent="-228600" algn="l" rtl="0">
              <a:lnSpc>
                <a:spcPct val="115000"/>
              </a:lnSpc>
              <a:spcBef>
                <a:spcPts val="0"/>
              </a:spcBef>
              <a:buClr>
                <a:schemeClr val="dk1"/>
              </a:buClr>
              <a:buSzPct val="25000"/>
              <a:buFont typeface="Arial"/>
              <a:buNone/>
            </a:pPr>
            <a:r>
              <a:rPr lang="en-US" sz="2400" b="0" i="0" u="none" strike="noStrike" cap="none" baseline="0" dirty="0">
                <a:solidFill>
                  <a:schemeClr val="bg2"/>
                </a:solidFill>
                <a:latin typeface="Galdeano"/>
                <a:ea typeface="Galdeano"/>
                <a:cs typeface="Galdeano"/>
                <a:sym typeface="Galdeano"/>
              </a:rPr>
              <a:t>•</a:t>
            </a:r>
            <a:r>
              <a:rPr lang="en-US" sz="2400" b="0" i="0" u="none" strike="noStrike" cap="none" baseline="0" dirty="0">
                <a:solidFill>
                  <a:schemeClr val="bg2"/>
                </a:solidFill>
                <a:latin typeface="Times New Roman"/>
                <a:ea typeface="Times New Roman"/>
                <a:cs typeface="Times New Roman"/>
                <a:sym typeface="Times New Roman"/>
              </a:rPr>
              <a:t>      </a:t>
            </a:r>
            <a:r>
              <a:rPr lang="en-US" sz="2400" b="0" i="0" u="none" strike="noStrike" cap="none" baseline="0" dirty="0">
                <a:solidFill>
                  <a:schemeClr val="bg2"/>
                </a:solidFill>
                <a:latin typeface="Galdeano"/>
                <a:ea typeface="Galdeano"/>
                <a:cs typeface="Galdeano"/>
                <a:sym typeface="Galdeano"/>
              </a:rPr>
              <a:t>has been an integral part of the creation of a global economy</a:t>
            </a:r>
          </a:p>
          <a:p>
            <a:pPr marL="457200" marR="0" lvl="0" indent="-228600" algn="l" rtl="0">
              <a:lnSpc>
                <a:spcPct val="115000"/>
              </a:lnSpc>
              <a:spcBef>
                <a:spcPts val="0"/>
              </a:spcBef>
              <a:buClr>
                <a:schemeClr val="dk1"/>
              </a:buClr>
              <a:buSzPct val="25000"/>
              <a:buFont typeface="Arial"/>
              <a:buNone/>
            </a:pPr>
            <a:r>
              <a:rPr lang="en-US" sz="2400" b="0" i="0" u="none" strike="noStrike" cap="none" baseline="0" dirty="0">
                <a:solidFill>
                  <a:schemeClr val="bg2"/>
                </a:solidFill>
                <a:latin typeface="Galdeano"/>
                <a:ea typeface="Galdeano"/>
                <a:cs typeface="Galdeano"/>
                <a:sym typeface="Galdeano"/>
              </a:rPr>
              <a:t>•</a:t>
            </a:r>
            <a:r>
              <a:rPr lang="en-US" sz="2400" b="0" i="0" u="none" strike="noStrike" cap="none" baseline="0" dirty="0">
                <a:solidFill>
                  <a:schemeClr val="bg2"/>
                </a:solidFill>
                <a:latin typeface="Times New Roman"/>
                <a:ea typeface="Times New Roman"/>
                <a:cs typeface="Times New Roman"/>
                <a:sym typeface="Times New Roman"/>
              </a:rPr>
              <a:t>      </a:t>
            </a:r>
            <a:r>
              <a:rPr lang="en-US" sz="2400" b="0" i="0" u="none" strike="noStrike" cap="none" baseline="0" dirty="0">
                <a:solidFill>
                  <a:schemeClr val="bg2"/>
                </a:solidFill>
                <a:latin typeface="Galdeano"/>
                <a:ea typeface="Galdeano"/>
                <a:cs typeface="Galdeano"/>
                <a:sym typeface="Galdeano"/>
              </a:rPr>
              <a:t>Air transportation of passengers and cargo </a:t>
            </a:r>
          </a:p>
          <a:p>
            <a:pPr marL="0" marR="0" lvl="0" indent="0" algn="l" rtl="0">
              <a:spcBef>
                <a:spcPts val="480"/>
              </a:spcBef>
              <a:buClr>
                <a:schemeClr val="accent1"/>
              </a:buClr>
              <a:buFont typeface="Noto Symbol"/>
              <a:buNone/>
            </a:pPr>
            <a:endParaRPr sz="2400" b="0" i="0" u="none" strike="noStrike" cap="none" baseline="0" dirty="0">
              <a:solidFill>
                <a:srgbClr val="1F1F1F"/>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342900" y="5884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000" b="0" i="0" u="none" strike="noStrike" cap="none" baseline="0" dirty="0">
                <a:solidFill>
                  <a:srgbClr val="FFFFFF"/>
                </a:solidFill>
                <a:latin typeface="Galdeano"/>
                <a:ea typeface="Galdeano"/>
                <a:cs typeface="Galdeano"/>
                <a:sym typeface="Galdeano"/>
              </a:rPr>
              <a:t>Hedging Governance Structure</a:t>
            </a:r>
          </a:p>
        </p:txBody>
      </p:sp>
      <p:sp>
        <p:nvSpPr>
          <p:cNvPr id="592" name="Shape 592"/>
          <p:cNvSpPr txBox="1">
            <a:spLocks noGrp="1"/>
          </p:cNvSpPr>
          <p:nvPr>
            <p:ph type="body" idx="1"/>
          </p:nvPr>
        </p:nvSpPr>
        <p:spPr>
          <a:xfrm>
            <a:off x="228600" y="1371600"/>
            <a:ext cx="8229600" cy="4967288"/>
          </a:xfrm>
          <a:prstGeom prst="rect">
            <a:avLst/>
          </a:prstGeom>
          <a:noFill/>
          <a:ln>
            <a:noFill/>
          </a:ln>
        </p:spPr>
        <p:txBody>
          <a:bodyPr lIns="91425" tIns="91425" rIns="91425" bIns="91425" anchor="t" anchorCtr="0">
            <a:noAutofit/>
          </a:bodyPr>
          <a:lstStyle/>
          <a:p>
            <a:pPr marL="457200" marR="0" lvl="0" indent="-3810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C</a:t>
            </a:r>
            <a:r>
              <a:rPr lang="en-US" sz="2400" b="0" i="0" u="none" strike="noStrike" cap="none" baseline="0" dirty="0" smtClean="0">
                <a:solidFill>
                  <a:schemeClr val="dk2"/>
                </a:solidFill>
                <a:latin typeface="Galdeano"/>
                <a:ea typeface="Galdeano"/>
                <a:cs typeface="Galdeano"/>
                <a:sym typeface="Galdeano"/>
              </a:rPr>
              <a:t>reate </a:t>
            </a:r>
            <a:r>
              <a:rPr lang="en-US" sz="2400" b="0" i="0" u="none" strike="noStrike" cap="none" baseline="0" dirty="0">
                <a:solidFill>
                  <a:schemeClr val="dk2"/>
                </a:solidFill>
                <a:latin typeface="Galdeano"/>
                <a:ea typeface="Galdeano"/>
                <a:cs typeface="Galdeano"/>
                <a:sym typeface="Galdeano"/>
              </a:rPr>
              <a:t>and maintain a comprehensive risk management policy</a:t>
            </a:r>
          </a:p>
          <a:p>
            <a:pPr marL="457200" marR="0" lvl="0" indent="-3810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P</a:t>
            </a:r>
            <a:r>
              <a:rPr lang="en-US" sz="2400" b="0" i="0" u="none" strike="noStrike" cap="none" baseline="0" dirty="0" smtClean="0">
                <a:solidFill>
                  <a:schemeClr val="dk2"/>
                </a:solidFill>
                <a:latin typeface="Galdeano"/>
                <a:ea typeface="Galdeano"/>
                <a:cs typeface="Galdeano"/>
                <a:sym typeface="Galdeano"/>
              </a:rPr>
              <a:t>rovide </a:t>
            </a:r>
            <a:r>
              <a:rPr lang="en-US" sz="2400" b="0" i="0" u="none" strike="noStrike" cap="none" baseline="0" dirty="0">
                <a:solidFill>
                  <a:schemeClr val="dk2"/>
                </a:solidFill>
                <a:latin typeface="Galdeano"/>
                <a:ea typeface="Galdeano"/>
                <a:cs typeface="Galdeano"/>
                <a:sym typeface="Galdeano"/>
              </a:rPr>
              <a:t>for proper authorization by the appropriate levels of management</a:t>
            </a:r>
          </a:p>
          <a:p>
            <a:pPr marL="457200" marR="0" lvl="0" indent="-3810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P</a:t>
            </a:r>
            <a:r>
              <a:rPr lang="en-US" sz="2400" b="0" i="0" u="none" strike="noStrike" cap="none" baseline="0" dirty="0" smtClean="0">
                <a:solidFill>
                  <a:schemeClr val="dk2"/>
                </a:solidFill>
                <a:latin typeface="Galdeano"/>
                <a:ea typeface="Galdeano"/>
                <a:cs typeface="Galdeano"/>
                <a:sym typeface="Galdeano"/>
              </a:rPr>
              <a:t>rovide </a:t>
            </a:r>
            <a:r>
              <a:rPr lang="en-US" sz="2400" b="0" i="0" u="none" strike="noStrike" cap="none" baseline="0" dirty="0">
                <a:solidFill>
                  <a:schemeClr val="dk2"/>
                </a:solidFill>
                <a:latin typeface="Galdeano"/>
                <a:ea typeface="Galdeano"/>
                <a:cs typeface="Galdeano"/>
                <a:sym typeface="Galdeano"/>
              </a:rPr>
              <a:t>for proper segregation of duties</a:t>
            </a:r>
          </a:p>
          <a:p>
            <a:pPr marL="457200" marR="0" lvl="0" indent="-3810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M</a:t>
            </a:r>
            <a:r>
              <a:rPr lang="en-US" sz="2400" b="0" i="0" u="none" strike="noStrike" cap="none" baseline="0" dirty="0" smtClean="0">
                <a:solidFill>
                  <a:schemeClr val="dk2"/>
                </a:solidFill>
                <a:latin typeface="Galdeano"/>
                <a:ea typeface="Galdeano"/>
                <a:cs typeface="Galdeano"/>
                <a:sym typeface="Galdeano"/>
              </a:rPr>
              <a:t>aintain </a:t>
            </a:r>
            <a:r>
              <a:rPr lang="en-US" sz="2400" b="0" i="0" u="none" strike="noStrike" cap="none" baseline="0" dirty="0">
                <a:solidFill>
                  <a:schemeClr val="dk2"/>
                </a:solidFill>
                <a:latin typeface="Galdeano"/>
                <a:ea typeface="Galdeano"/>
                <a:cs typeface="Galdeano"/>
                <a:sym typeface="Galdeano"/>
              </a:rPr>
              <a:t>an appropriate level of knowledge regarding the execution of and the accounting instruments</a:t>
            </a:r>
          </a:p>
          <a:p>
            <a:pPr marL="457200" marR="0" lvl="0" indent="-3810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H</a:t>
            </a:r>
            <a:r>
              <a:rPr lang="en-US" sz="2400" b="0" i="0" u="none" strike="noStrike" cap="none" baseline="0" dirty="0" smtClean="0">
                <a:solidFill>
                  <a:schemeClr val="dk2"/>
                </a:solidFill>
                <a:latin typeface="Galdeano"/>
                <a:ea typeface="Galdeano"/>
                <a:cs typeface="Galdeano"/>
                <a:sym typeface="Galdeano"/>
              </a:rPr>
              <a:t>ave </a:t>
            </a:r>
            <a:r>
              <a:rPr lang="en-US" sz="2400" b="0" i="0" u="none" strike="noStrike" cap="none" baseline="0" dirty="0">
                <a:solidFill>
                  <a:schemeClr val="dk2"/>
                </a:solidFill>
                <a:latin typeface="Galdeano"/>
                <a:ea typeface="Galdeano"/>
                <a:cs typeface="Galdeano"/>
                <a:sym typeface="Galdeano"/>
              </a:rPr>
              <a:t>key performance indicators in place in order to adequately measure the performance of its hedging activities</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19100" y="6646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Risk Management Committee</a:t>
            </a:r>
          </a:p>
        </p:txBody>
      </p:sp>
      <p:sp>
        <p:nvSpPr>
          <p:cNvPr id="598" name="Shape 598"/>
          <p:cNvSpPr txBox="1">
            <a:spLocks noGrp="1"/>
          </p:cNvSpPr>
          <p:nvPr>
            <p:ph type="body" idx="1"/>
          </p:nvPr>
        </p:nvSpPr>
        <p:spPr>
          <a:xfrm>
            <a:off x="304800" y="1371600"/>
            <a:ext cx="8229600" cy="5353050"/>
          </a:xfrm>
          <a:prstGeom prst="rect">
            <a:avLst/>
          </a:prstGeom>
          <a:noFill/>
          <a:ln>
            <a:noFill/>
          </a:ln>
        </p:spPr>
        <p:txBody>
          <a:bodyPr lIns="91425" tIns="91425" rIns="91425" bIns="91425" anchor="t" anchorCtr="0">
            <a:noAutofit/>
          </a:bodyPr>
          <a:lstStyle/>
          <a:p>
            <a:pPr marL="274320" marR="0" lvl="0" indent="-274320" algn="l" rtl="0">
              <a:spcBef>
                <a:spcPts val="0"/>
              </a:spcBef>
              <a:buClr>
                <a:schemeClr val="accent1"/>
              </a:buClr>
              <a:buFont typeface="Noto Symbol"/>
              <a:buNone/>
            </a:pPr>
            <a:endParaRPr sz="2400" dirty="0">
              <a:solidFill>
                <a:schemeClr val="dk2"/>
              </a:solidFill>
              <a:latin typeface="Galdeano"/>
              <a:ea typeface="Galdeano"/>
              <a:cs typeface="Galdeano"/>
              <a:sym typeface="Galdeano"/>
            </a:endParaRPr>
          </a:p>
          <a:p>
            <a:pPr marL="274320" marR="0" lvl="0" indent="-274320" algn="l" rtl="0">
              <a:spcBef>
                <a:spcPts val="0"/>
              </a:spcBef>
              <a:buClr>
                <a:schemeClr val="accent1"/>
              </a:buClr>
              <a:buSzPct val="25000"/>
              <a:buFont typeface="Noto Symbol"/>
              <a:buNone/>
            </a:pPr>
            <a:r>
              <a:rPr lang="en-US" sz="2400" b="0" i="0" u="none" strike="noStrike" cap="none" baseline="0" dirty="0">
                <a:solidFill>
                  <a:schemeClr val="dk2"/>
                </a:solidFill>
                <a:latin typeface="Galdeano"/>
                <a:ea typeface="Galdeano"/>
                <a:cs typeface="Galdeano"/>
                <a:sym typeface="Galdeano"/>
              </a:rPr>
              <a:t>Audit committee charter deals with risk management</a:t>
            </a:r>
            <a:r>
              <a:rPr lang="en-US" sz="2400" dirty="0">
                <a:solidFill>
                  <a:schemeClr val="dk2"/>
                </a:solidFill>
                <a:latin typeface="Galdeano"/>
                <a:ea typeface="Galdeano"/>
                <a:cs typeface="Galdeano"/>
                <a:sym typeface="Galdeano"/>
              </a:rPr>
              <a:t>; purpose is to:</a:t>
            </a:r>
          </a:p>
          <a:p>
            <a:pPr marL="0" marR="0" indent="0" algn="l" rtl="0">
              <a:spcBef>
                <a:spcPts val="0"/>
              </a:spcBef>
              <a:buNone/>
            </a:pPr>
            <a:endParaRPr sz="2400" dirty="0">
              <a:solidFill>
                <a:schemeClr val="dk2"/>
              </a:solidFill>
              <a:latin typeface="Galdeano"/>
              <a:ea typeface="Galdeano"/>
              <a:cs typeface="Galdeano"/>
              <a:sym typeface="Galdeano"/>
            </a:endParaRPr>
          </a:p>
          <a:p>
            <a:pPr marL="0" marR="0" lvl="0" indent="0" algn="l" rtl="0">
              <a:spcBef>
                <a:spcPts val="0"/>
              </a:spcBef>
              <a:buNone/>
            </a:pPr>
            <a:r>
              <a:rPr lang="en-US" sz="2400" b="0" i="1" u="none" strike="noStrike" cap="none" baseline="0" dirty="0">
                <a:solidFill>
                  <a:schemeClr val="dk2"/>
                </a:solidFill>
                <a:latin typeface="Galdeano"/>
                <a:ea typeface="Galdeano"/>
                <a:cs typeface="Galdeano"/>
                <a:sym typeface="Galdeano"/>
              </a:rPr>
              <a:t>“</a:t>
            </a:r>
            <a:r>
              <a:rPr lang="en-US" sz="2400" i="1" dirty="0">
                <a:solidFill>
                  <a:schemeClr val="dk2"/>
                </a:solidFill>
                <a:latin typeface="Galdeano"/>
                <a:ea typeface="Galdeano"/>
                <a:cs typeface="Galdeano"/>
                <a:sym typeface="Galdeano"/>
              </a:rPr>
              <a:t>D</a:t>
            </a:r>
            <a:r>
              <a:rPr lang="en-US" sz="2400" b="0" i="1" u="none" strike="noStrike" cap="none" baseline="0" dirty="0">
                <a:solidFill>
                  <a:schemeClr val="dk2"/>
                </a:solidFill>
                <a:latin typeface="Galdeano"/>
                <a:ea typeface="Galdeano"/>
                <a:cs typeface="Galdeano"/>
                <a:sym typeface="Galdeano"/>
              </a:rPr>
              <a:t>iscuss the company's major financial risk exposures and its policies with respect to risk assessment and risk management and the steps management has taken to monitor and control or mitigate such exposures.”</a:t>
            </a: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266700" y="5884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Types of Risks</a:t>
            </a:r>
          </a:p>
        </p:txBody>
      </p:sp>
      <p:sp>
        <p:nvSpPr>
          <p:cNvPr id="604" name="Shape 604"/>
          <p:cNvSpPr txBox="1">
            <a:spLocks noGrp="1"/>
          </p:cNvSpPr>
          <p:nvPr>
            <p:ph type="body" idx="1"/>
          </p:nvPr>
        </p:nvSpPr>
        <p:spPr>
          <a:xfrm>
            <a:off x="228600" y="1524000"/>
            <a:ext cx="8229600" cy="4967288"/>
          </a:xfrm>
          <a:prstGeom prst="rect">
            <a:avLst/>
          </a:prstGeom>
          <a:noFill/>
          <a:ln>
            <a:noFill/>
          </a:ln>
        </p:spPr>
        <p:txBody>
          <a:bodyPr lIns="91425" tIns="91425" rIns="91425" bIns="91425" anchor="t" anchorCtr="0">
            <a:noAutofit/>
          </a:bodyPr>
          <a:lstStyle/>
          <a:p>
            <a:pPr marL="457200" marR="0" lvl="0" indent="-419100" algn="l" rtl="0">
              <a:spcBef>
                <a:spcPts val="0"/>
              </a:spcBef>
              <a:buClr>
                <a:schemeClr val="dk1"/>
              </a:buClr>
              <a:buSzPct val="100000"/>
              <a:buFont typeface="Arial"/>
              <a:buChar char="●"/>
            </a:pPr>
            <a:r>
              <a:rPr lang="en-US" sz="2800" b="0" i="0" u="none" strike="noStrike" cap="none" baseline="0" dirty="0">
                <a:solidFill>
                  <a:schemeClr val="dk2"/>
                </a:solidFill>
                <a:latin typeface="Galdeano"/>
                <a:ea typeface="Galdeano"/>
                <a:cs typeface="Galdeano"/>
                <a:sym typeface="Galdeano"/>
              </a:rPr>
              <a:t>Market Risk</a:t>
            </a:r>
          </a:p>
          <a:p>
            <a:pPr marL="914400" marR="0" lvl="1" indent="-381000" algn="l" rtl="0">
              <a:spcBef>
                <a:spcPts val="0"/>
              </a:spcBef>
              <a:buClr>
                <a:schemeClr val="dk1"/>
              </a:buClr>
              <a:buSzPct val="80000"/>
              <a:buFont typeface="Courier New"/>
              <a:buChar char="o"/>
            </a:pPr>
            <a:r>
              <a:rPr lang="en-US" sz="2400" b="0" i="0" u="none" strike="noStrike" cap="none" baseline="0" dirty="0">
                <a:solidFill>
                  <a:schemeClr val="dk2"/>
                </a:solidFill>
                <a:latin typeface="Galdeano"/>
                <a:ea typeface="Galdeano"/>
                <a:cs typeface="Galdeano"/>
                <a:sym typeface="Galdeano"/>
              </a:rPr>
              <a:t>commodity price risk (Fuel price)</a:t>
            </a:r>
          </a:p>
          <a:p>
            <a:pPr marL="457200" marR="0" lvl="0" indent="-419100" algn="l" rtl="0">
              <a:spcBef>
                <a:spcPts val="0"/>
              </a:spcBef>
              <a:buClr>
                <a:schemeClr val="dk1"/>
              </a:buClr>
              <a:buSzPct val="100000"/>
              <a:buFont typeface="Arial"/>
              <a:buChar char="●"/>
            </a:pPr>
            <a:r>
              <a:rPr lang="en-US" sz="2800" b="0" i="0" u="none" strike="noStrike" cap="none" baseline="0" dirty="0">
                <a:solidFill>
                  <a:schemeClr val="dk2"/>
                </a:solidFill>
                <a:latin typeface="Galdeano"/>
                <a:ea typeface="Galdeano"/>
                <a:cs typeface="Galdeano"/>
                <a:sym typeface="Galdeano"/>
              </a:rPr>
              <a:t>Financial Market Risk</a:t>
            </a:r>
          </a:p>
          <a:p>
            <a:pPr marL="914400" marR="0" lvl="1" indent="-381000" algn="l" rtl="0">
              <a:spcBef>
                <a:spcPts val="0"/>
              </a:spcBef>
              <a:buClr>
                <a:schemeClr val="dk1"/>
              </a:buClr>
              <a:buSzPct val="80000"/>
              <a:buFont typeface="Courier New"/>
              <a:buChar char="o"/>
            </a:pPr>
            <a:r>
              <a:rPr lang="en-US" sz="2400" b="0" i="0" u="none" strike="noStrike" cap="none" baseline="0" dirty="0">
                <a:solidFill>
                  <a:schemeClr val="dk2"/>
                </a:solidFill>
                <a:latin typeface="Galdeano"/>
                <a:ea typeface="Galdeano"/>
                <a:cs typeface="Galdeano"/>
                <a:sym typeface="Galdeano"/>
              </a:rPr>
              <a:t>Interest Rate Risk</a:t>
            </a:r>
          </a:p>
          <a:p>
            <a:pPr marL="914400" marR="0" lvl="1" indent="-381000" algn="l" rtl="0">
              <a:spcBef>
                <a:spcPts val="0"/>
              </a:spcBef>
              <a:buClr>
                <a:schemeClr val="dk1"/>
              </a:buClr>
              <a:buSzPct val="80000"/>
              <a:buFont typeface="Courier New"/>
              <a:buChar char="o"/>
            </a:pPr>
            <a:r>
              <a:rPr lang="en-US" sz="2400" b="0" i="0" u="none" strike="noStrike" cap="none" baseline="0" dirty="0">
                <a:solidFill>
                  <a:schemeClr val="dk2"/>
                </a:solidFill>
                <a:latin typeface="Galdeano"/>
                <a:ea typeface="Galdeano"/>
                <a:cs typeface="Galdeano"/>
                <a:sym typeface="Galdeano"/>
              </a:rPr>
              <a:t>Credit Risk</a:t>
            </a:r>
          </a:p>
          <a:p>
            <a:pPr marL="914400" marR="0" lvl="1" indent="-381000" algn="l" rtl="0">
              <a:spcBef>
                <a:spcPts val="0"/>
              </a:spcBef>
              <a:buClr>
                <a:schemeClr val="dk1"/>
              </a:buClr>
              <a:buSzPct val="80000"/>
              <a:buFont typeface="Courier New"/>
              <a:buChar char="o"/>
            </a:pPr>
            <a:r>
              <a:rPr lang="en-US" sz="2400" b="0" i="0" u="none" strike="noStrike" cap="none" baseline="0" dirty="0">
                <a:solidFill>
                  <a:schemeClr val="dk2"/>
                </a:solidFill>
                <a:latin typeface="Galdeano"/>
                <a:ea typeface="Galdeano"/>
                <a:cs typeface="Galdeano"/>
                <a:sym typeface="Galdeano"/>
              </a:rPr>
              <a:t>Liquidity Risk</a:t>
            </a:r>
          </a:p>
          <a:p>
            <a:pPr marL="457200" marR="0" lvl="0" indent="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266700" y="512209"/>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Fuel </a:t>
            </a:r>
            <a:r>
              <a:rPr lang="en-US" sz="4400" b="0" i="0" u="none" strike="noStrike" cap="none" baseline="0" dirty="0" smtClean="0">
                <a:solidFill>
                  <a:srgbClr val="FFFFFF"/>
                </a:solidFill>
                <a:latin typeface="Galdeano"/>
                <a:ea typeface="Galdeano"/>
                <a:cs typeface="Galdeano"/>
                <a:sym typeface="Galdeano"/>
              </a:rPr>
              <a:t>Expense </a:t>
            </a:r>
            <a:endParaRPr lang="en-US" sz="4400" b="0" i="0" u="none" strike="noStrike" cap="none" baseline="0" dirty="0">
              <a:solidFill>
                <a:srgbClr val="FFFFFF"/>
              </a:solidFill>
              <a:latin typeface="Galdeano"/>
              <a:ea typeface="Galdeano"/>
              <a:cs typeface="Galdeano"/>
              <a:sym typeface="Galdeano"/>
            </a:endParaRPr>
          </a:p>
        </p:txBody>
      </p:sp>
      <p:pic>
        <p:nvPicPr>
          <p:cNvPr id="610" name="Shape 610"/>
          <p:cNvPicPr preferRelativeResize="0"/>
          <p:nvPr/>
        </p:nvPicPr>
        <p:blipFill rotWithShape="1">
          <a:blip r:embed="rId3">
            <a:alphaModFix/>
          </a:blip>
          <a:srcRect/>
          <a:stretch/>
        </p:blipFill>
        <p:spPr>
          <a:xfrm>
            <a:off x="228601" y="914400"/>
            <a:ext cx="8686800" cy="4927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152400" y="740809"/>
            <a:ext cx="7886700" cy="478391"/>
          </a:xfrm>
          <a:prstGeom prst="rect">
            <a:avLst/>
          </a:prstGeom>
          <a:noFill/>
          <a:ln>
            <a:noFill/>
          </a:ln>
        </p:spPr>
        <p:txBody>
          <a:bodyPr lIns="91425" tIns="91425" rIns="91425" bIns="91425" anchor="b" anchorCtr="0">
            <a:noAutofit/>
          </a:bodyPr>
          <a:lstStyle/>
          <a:p>
            <a:pPr marL="0" marR="0" lvl="0" indent="228600" algn="l" rtl="0">
              <a:lnSpc>
                <a:spcPct val="115000"/>
              </a:lnSpc>
              <a:spcBef>
                <a:spcPts val="0"/>
              </a:spcBef>
              <a:buClr>
                <a:schemeClr val="dk1"/>
              </a:buClr>
              <a:buFont typeface="Arial"/>
              <a:buNone/>
            </a:pPr>
            <a:endParaRPr sz="4000" b="0" i="0" u="none" strike="noStrike" cap="none" baseline="0" dirty="0">
              <a:solidFill>
                <a:srgbClr val="FFFFFF"/>
              </a:solidFill>
              <a:latin typeface="Galdeano"/>
              <a:ea typeface="Galdeano"/>
              <a:cs typeface="Galdeano"/>
              <a:sym typeface="Galdeano"/>
            </a:endParaRPr>
          </a:p>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Jet Fuel Hedging</a:t>
            </a:r>
          </a:p>
        </p:txBody>
      </p:sp>
      <p:sp>
        <p:nvSpPr>
          <p:cNvPr id="616" name="Shape 616"/>
          <p:cNvSpPr txBox="1">
            <a:spLocks noGrp="1"/>
          </p:cNvSpPr>
          <p:nvPr>
            <p:ph type="body" idx="1"/>
          </p:nvPr>
        </p:nvSpPr>
        <p:spPr>
          <a:xfrm>
            <a:off x="228600" y="1524000"/>
            <a:ext cx="8229600" cy="4967288"/>
          </a:xfrm>
          <a:prstGeom prst="rect">
            <a:avLst/>
          </a:prstGeom>
          <a:noFill/>
          <a:ln>
            <a:noFill/>
          </a:ln>
        </p:spPr>
        <p:txBody>
          <a:bodyPr lIns="91425" tIns="91425" rIns="91425" bIns="91425" anchor="t" anchorCtr="0">
            <a:noAutofit/>
          </a:bodyPr>
          <a:lstStyle/>
          <a:p>
            <a:pPr marL="274320" marR="0" lvl="0" indent="-274320" algn="l" rtl="0">
              <a:spcBef>
                <a:spcPts val="0"/>
              </a:spcBef>
              <a:buClr>
                <a:schemeClr val="accent1"/>
              </a:buClr>
              <a:buSzPct val="25000"/>
              <a:buFont typeface="Noto Symbol"/>
              <a:buNone/>
            </a:pPr>
            <a:r>
              <a:rPr lang="en-US" sz="2400" b="0" i="1" u="none" strike="noStrike" cap="none" baseline="0" dirty="0">
                <a:solidFill>
                  <a:schemeClr val="dk2"/>
                </a:solidFill>
                <a:latin typeface="Galdeano"/>
                <a:ea typeface="Galdeano"/>
                <a:cs typeface="Galdeano"/>
                <a:sym typeface="Galdeano"/>
              </a:rPr>
              <a:t>“Jet fuel is not widely traded on an organized futures exchange, therefore there are limited opportunities to hedge directly in jet fuel”</a:t>
            </a:r>
          </a:p>
          <a:p>
            <a:pPr marL="274320" marR="0" lvl="0" indent="-274320" algn="l" rtl="0">
              <a:spcBef>
                <a:spcPts val="0"/>
              </a:spcBef>
              <a:buClr>
                <a:schemeClr val="accent1"/>
              </a:buClr>
              <a:buFont typeface="Noto Symbol"/>
              <a:buNone/>
            </a:pPr>
            <a:endParaRPr sz="2400" i="1" dirty="0">
              <a:solidFill>
                <a:schemeClr val="dk2"/>
              </a:solidFill>
              <a:latin typeface="Galdeano"/>
              <a:ea typeface="Galdeano"/>
              <a:cs typeface="Galdeano"/>
              <a:sym typeface="Galdeano"/>
            </a:endParaRPr>
          </a:p>
          <a:p>
            <a:pPr marL="457200" marR="0" lvl="0" indent="-419100" algn="l" rtl="0">
              <a:spcBef>
                <a:spcPts val="0"/>
              </a:spcBef>
              <a:buClr>
                <a:schemeClr val="dk1"/>
              </a:buClr>
              <a:buSzPct val="100000"/>
              <a:buFont typeface="Arial"/>
              <a:buChar char="●"/>
            </a:pPr>
            <a:r>
              <a:rPr lang="en-US" sz="2400" dirty="0">
                <a:solidFill>
                  <a:schemeClr val="dk2"/>
                </a:solidFill>
                <a:latin typeface="Galdeano"/>
                <a:ea typeface="Galdeano"/>
                <a:cs typeface="Galdeano"/>
                <a:sym typeface="Galdeano"/>
              </a:rPr>
              <a:t>I</a:t>
            </a:r>
            <a:r>
              <a:rPr lang="en-US" sz="2400" b="0" i="0" u="none" strike="noStrike" cap="none" baseline="0" dirty="0">
                <a:solidFill>
                  <a:schemeClr val="dk2"/>
                </a:solidFill>
                <a:latin typeface="Galdeano"/>
                <a:ea typeface="Galdeano"/>
                <a:cs typeface="Galdeano"/>
                <a:sym typeface="Galdeano"/>
              </a:rPr>
              <a:t>nstead, Southwest cross-hedges in the OTC market using:</a:t>
            </a:r>
          </a:p>
          <a:p>
            <a:pPr marL="914400" marR="0" lvl="1" indent="-381000" algn="l" rtl="0">
              <a:spcBef>
                <a:spcPts val="0"/>
              </a:spcBef>
              <a:buClr>
                <a:schemeClr val="dk1"/>
              </a:buClr>
              <a:buSzPct val="80000"/>
              <a:buFont typeface="Courier New"/>
              <a:buChar char="o"/>
            </a:pPr>
            <a:r>
              <a:rPr lang="en-US" sz="2200" b="0" i="0" u="none" strike="noStrike" cap="none" baseline="0" dirty="0">
                <a:solidFill>
                  <a:schemeClr val="dk2"/>
                </a:solidFill>
                <a:latin typeface="Galdeano"/>
                <a:ea typeface="Galdeano"/>
                <a:cs typeface="Galdeano"/>
                <a:sym typeface="Galdeano"/>
              </a:rPr>
              <a:t>Crude oil</a:t>
            </a:r>
          </a:p>
          <a:p>
            <a:pPr marL="914400" marR="0" lvl="1" indent="-381000" algn="l" rtl="0">
              <a:spcBef>
                <a:spcPts val="0"/>
              </a:spcBef>
              <a:buClr>
                <a:schemeClr val="dk1"/>
              </a:buClr>
              <a:buSzPct val="80000"/>
              <a:buFont typeface="Courier New"/>
              <a:buChar char="o"/>
            </a:pPr>
            <a:r>
              <a:rPr lang="en-US" sz="2200" dirty="0">
                <a:solidFill>
                  <a:schemeClr val="dk2"/>
                </a:solidFill>
                <a:latin typeface="Galdeano"/>
                <a:ea typeface="Galdeano"/>
                <a:cs typeface="Galdeano"/>
                <a:sym typeface="Galdeano"/>
              </a:rPr>
              <a:t>H</a:t>
            </a:r>
            <a:r>
              <a:rPr lang="en-US" sz="2200" b="0" i="0" u="none" strike="noStrike" cap="none" baseline="0" dirty="0">
                <a:solidFill>
                  <a:schemeClr val="dk2"/>
                </a:solidFill>
                <a:latin typeface="Galdeano"/>
                <a:ea typeface="Galdeano"/>
                <a:cs typeface="Galdeano"/>
                <a:sym typeface="Galdeano"/>
              </a:rPr>
              <a:t>eating oil</a:t>
            </a:r>
          </a:p>
          <a:p>
            <a:pPr marL="914400" marR="0" lvl="1" indent="-381000" algn="l" rtl="0">
              <a:spcBef>
                <a:spcPts val="0"/>
              </a:spcBef>
              <a:buClr>
                <a:schemeClr val="dk1"/>
              </a:buClr>
              <a:buSzPct val="80000"/>
              <a:buFont typeface="Courier New"/>
              <a:buChar char="o"/>
            </a:pPr>
            <a:r>
              <a:rPr lang="en-US" sz="2200" b="0" i="0" u="none" strike="noStrike" cap="none" baseline="0" dirty="0">
                <a:solidFill>
                  <a:schemeClr val="dk2"/>
                </a:solidFill>
                <a:latin typeface="Galdeano"/>
                <a:ea typeface="Galdeano"/>
                <a:cs typeface="Galdeano"/>
                <a:sym typeface="Galdeano"/>
              </a:rPr>
              <a:t>Unleaded gasoline</a:t>
            </a: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152400" y="5334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Derivatives Used</a:t>
            </a:r>
          </a:p>
        </p:txBody>
      </p:sp>
      <p:sp>
        <p:nvSpPr>
          <p:cNvPr id="622" name="Shape 622"/>
          <p:cNvSpPr txBox="1">
            <a:spLocks noGrp="1"/>
          </p:cNvSpPr>
          <p:nvPr>
            <p:ph type="body" idx="1"/>
          </p:nvPr>
        </p:nvSpPr>
        <p:spPr>
          <a:xfrm>
            <a:off x="228600" y="1600200"/>
            <a:ext cx="8229600" cy="4967288"/>
          </a:xfrm>
          <a:prstGeom prst="rect">
            <a:avLst/>
          </a:prstGeom>
          <a:noFill/>
          <a:ln>
            <a:noFill/>
          </a:ln>
        </p:spPr>
        <p:txBody>
          <a:bodyPr lIns="91425" tIns="91425" rIns="91425" bIns="91425" anchor="t" anchorCtr="0">
            <a:noAutofit/>
          </a:bodyPr>
          <a:lstStyle/>
          <a:p>
            <a:pPr marL="457200" marR="0" lvl="0" indent="-419100" algn="l" rtl="0">
              <a:spcBef>
                <a:spcPts val="0"/>
              </a:spcBef>
              <a:buClr>
                <a:schemeClr val="dk1"/>
              </a:buClr>
              <a:buSzPct val="100000"/>
              <a:buFont typeface="Arial"/>
              <a:buChar char="●"/>
            </a:pPr>
            <a:r>
              <a:rPr lang="en-US" sz="2400" b="0" i="0" u="none" strike="noStrike" cap="none" baseline="0" dirty="0">
                <a:solidFill>
                  <a:schemeClr val="dk2"/>
                </a:solidFill>
                <a:latin typeface="Galdeano"/>
                <a:ea typeface="Galdeano"/>
                <a:cs typeface="Galdeano"/>
                <a:sym typeface="Galdeano"/>
              </a:rPr>
              <a:t>Call Options</a:t>
            </a:r>
          </a:p>
          <a:p>
            <a:pPr marL="457200" marR="0" lvl="0" indent="-419100" algn="l" rtl="0">
              <a:spcBef>
                <a:spcPts val="0"/>
              </a:spcBef>
              <a:buClr>
                <a:schemeClr val="dk1"/>
              </a:buClr>
              <a:buSzPct val="100000"/>
              <a:buFont typeface="Arial"/>
              <a:buChar char="●"/>
            </a:pPr>
            <a:r>
              <a:rPr lang="en-US" sz="2400" b="0" i="0" u="none" strike="noStrike" cap="none" baseline="0" dirty="0">
                <a:solidFill>
                  <a:schemeClr val="dk2"/>
                </a:solidFill>
                <a:latin typeface="Galdeano"/>
                <a:ea typeface="Galdeano"/>
                <a:cs typeface="Galdeano"/>
                <a:sym typeface="Galdeano"/>
              </a:rPr>
              <a:t>Collars</a:t>
            </a:r>
          </a:p>
          <a:p>
            <a:pPr marL="914400" marR="0" lvl="1" indent="-381000" algn="l" rtl="0">
              <a:spcBef>
                <a:spcPts val="0"/>
              </a:spcBef>
              <a:buClr>
                <a:schemeClr val="dk1"/>
              </a:buClr>
              <a:buSzPct val="80000"/>
              <a:buFont typeface="Courier New"/>
              <a:buChar char="o"/>
            </a:pPr>
            <a:r>
              <a:rPr lang="en-US" sz="2200" dirty="0">
                <a:solidFill>
                  <a:schemeClr val="dk2"/>
                </a:solidFill>
                <a:latin typeface="Galdeano"/>
                <a:ea typeface="Galdeano"/>
                <a:cs typeface="Galdeano"/>
                <a:sym typeface="Galdeano"/>
              </a:rPr>
              <a:t>B</a:t>
            </a:r>
            <a:r>
              <a:rPr lang="en-US" sz="2200" b="0" i="0" u="none" strike="noStrike" cap="none" baseline="0" dirty="0">
                <a:solidFill>
                  <a:schemeClr val="dk2"/>
                </a:solidFill>
                <a:latin typeface="Galdeano"/>
                <a:ea typeface="Galdeano"/>
                <a:cs typeface="Galdeano"/>
                <a:sym typeface="Galdeano"/>
              </a:rPr>
              <a:t>uy call option, write put option</a:t>
            </a:r>
          </a:p>
          <a:p>
            <a:pPr marL="457200" marR="0" lvl="0" indent="-419100" algn="l" rtl="0">
              <a:spcBef>
                <a:spcPts val="0"/>
              </a:spcBef>
              <a:buClr>
                <a:schemeClr val="dk1"/>
              </a:buClr>
              <a:buSzPct val="100000"/>
              <a:buFont typeface="Arial"/>
              <a:buChar char="●"/>
            </a:pPr>
            <a:r>
              <a:rPr lang="en-US" sz="2400" b="0" i="0" u="none" strike="noStrike" cap="none" baseline="0" dirty="0">
                <a:solidFill>
                  <a:schemeClr val="dk2"/>
                </a:solidFill>
                <a:latin typeface="Galdeano"/>
                <a:ea typeface="Galdeano"/>
                <a:cs typeface="Galdeano"/>
                <a:sym typeface="Galdeano"/>
              </a:rPr>
              <a:t>Call Spreads</a:t>
            </a:r>
          </a:p>
          <a:p>
            <a:pPr marL="914400" marR="0" lvl="1" indent="-381000" algn="l" rtl="0">
              <a:spcBef>
                <a:spcPts val="0"/>
              </a:spcBef>
              <a:buClr>
                <a:schemeClr val="dk1"/>
              </a:buClr>
              <a:buSzPct val="80000"/>
              <a:buFont typeface="Courier New"/>
              <a:buChar char="o"/>
            </a:pPr>
            <a:r>
              <a:rPr lang="en-US" sz="2200" dirty="0">
                <a:solidFill>
                  <a:schemeClr val="dk2"/>
                </a:solidFill>
                <a:latin typeface="Galdeano"/>
                <a:ea typeface="Galdeano"/>
                <a:cs typeface="Galdeano"/>
                <a:sym typeface="Galdeano"/>
              </a:rPr>
              <a:t>B</a:t>
            </a:r>
            <a:r>
              <a:rPr lang="en-US" sz="2200" b="0" i="0" u="none" strike="noStrike" cap="none" baseline="0" dirty="0">
                <a:solidFill>
                  <a:schemeClr val="dk2"/>
                </a:solidFill>
                <a:latin typeface="Galdeano"/>
                <a:ea typeface="Galdeano"/>
                <a:cs typeface="Galdeano"/>
                <a:sym typeface="Galdeano"/>
              </a:rPr>
              <a:t>uy call option and write call option</a:t>
            </a:r>
          </a:p>
          <a:p>
            <a:pPr marL="457200" marR="0" lvl="0" indent="-419100" algn="l" rtl="0">
              <a:spcBef>
                <a:spcPts val="0"/>
              </a:spcBef>
              <a:buClr>
                <a:schemeClr val="dk1"/>
              </a:buClr>
              <a:buSzPct val="100000"/>
              <a:buFont typeface="Arial"/>
              <a:buChar char="●"/>
            </a:pPr>
            <a:r>
              <a:rPr lang="en-US" sz="2400" b="0" i="0" u="none" strike="noStrike" cap="none" baseline="0" dirty="0">
                <a:solidFill>
                  <a:schemeClr val="dk2"/>
                </a:solidFill>
                <a:latin typeface="Galdeano"/>
                <a:ea typeface="Galdeano"/>
                <a:cs typeface="Galdeano"/>
                <a:sym typeface="Galdeano"/>
              </a:rPr>
              <a:t>Swaps</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152400" y="3810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Font typeface="Galdeano"/>
              <a:buNone/>
            </a:pPr>
            <a:r>
              <a:rPr lang="en-US" sz="3950" b="0" i="0" u="none" strike="noStrike" cap="none" baseline="0" dirty="0" smtClean="0">
                <a:solidFill>
                  <a:srgbClr val="FFFFFF"/>
                </a:solidFill>
                <a:latin typeface="Galdeano"/>
                <a:ea typeface="Galdeano"/>
                <a:cs typeface="Galdeano"/>
                <a:sym typeface="Galdeano"/>
              </a:rPr>
              <a:t> </a:t>
            </a:r>
            <a:endParaRPr sz="3950" b="0" i="0" u="none" strike="noStrike" cap="none" baseline="0" dirty="0">
              <a:solidFill>
                <a:srgbClr val="FFFFFF"/>
              </a:solidFill>
              <a:latin typeface="Galdeano"/>
              <a:ea typeface="Galdeano"/>
              <a:cs typeface="Galdeano"/>
              <a:sym typeface="Galdeano"/>
            </a:endParaRPr>
          </a:p>
        </p:txBody>
      </p:sp>
      <p:sp>
        <p:nvSpPr>
          <p:cNvPr id="628" name="Shape 628"/>
          <p:cNvSpPr txBox="1">
            <a:spLocks noGrp="1"/>
          </p:cNvSpPr>
          <p:nvPr>
            <p:ph type="body" idx="1"/>
          </p:nvPr>
        </p:nvSpPr>
        <p:spPr>
          <a:xfrm>
            <a:off x="22252" y="990600"/>
            <a:ext cx="8229600" cy="4967288"/>
          </a:xfrm>
          <a:prstGeom prst="rect">
            <a:avLst/>
          </a:prstGeom>
          <a:noFill/>
          <a:ln>
            <a:noFill/>
          </a:ln>
        </p:spPr>
        <p:txBody>
          <a:bodyPr lIns="91425" tIns="91425" rIns="91425" bIns="91425" anchor="t" anchorCtr="0">
            <a:noAutofit/>
          </a:bodyPr>
          <a:lstStyle/>
          <a:p>
            <a:pPr marL="274320" marR="0" lvl="0" indent="220980" algn="l" rtl="0">
              <a:lnSpc>
                <a:spcPct val="115000"/>
              </a:lnSpc>
              <a:spcBef>
                <a:spcPts val="0"/>
              </a:spcBef>
              <a:buClr>
                <a:schemeClr val="dk1"/>
              </a:buClr>
              <a:buSzPct val="25000"/>
              <a:buFont typeface="Arial"/>
              <a:buNone/>
            </a:pPr>
            <a:r>
              <a:rPr lang="en-US" sz="2400" b="1" i="0" u="none" strike="noStrike" cap="none" baseline="0" dirty="0">
                <a:solidFill>
                  <a:schemeClr val="bg2"/>
                </a:solidFill>
                <a:latin typeface="Galdeano"/>
                <a:ea typeface="Galdeano"/>
                <a:cs typeface="Galdeano"/>
                <a:sym typeface="Galdeano"/>
              </a:rPr>
              <a:t>The following table provides information about the Company’s volume of fuel hedging for the years 2015 through 2018 on an “economic” basis considering current market prices:</a:t>
            </a: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pic>
        <p:nvPicPr>
          <p:cNvPr id="629" name="Shape 629"/>
          <p:cNvPicPr preferRelativeResize="0"/>
          <p:nvPr/>
        </p:nvPicPr>
        <p:blipFill rotWithShape="1">
          <a:blip r:embed="rId3">
            <a:alphaModFix/>
          </a:blip>
          <a:srcRect/>
          <a:stretch/>
        </p:blipFill>
        <p:spPr>
          <a:xfrm>
            <a:off x="0" y="2918526"/>
            <a:ext cx="9144000" cy="258543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152400" y="4572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Interest Rate Risk</a:t>
            </a:r>
          </a:p>
        </p:txBody>
      </p:sp>
      <p:sp>
        <p:nvSpPr>
          <p:cNvPr id="635" name="Shape 635"/>
          <p:cNvSpPr txBox="1">
            <a:spLocks noGrp="1"/>
          </p:cNvSpPr>
          <p:nvPr>
            <p:ph type="body" idx="1"/>
          </p:nvPr>
        </p:nvSpPr>
        <p:spPr>
          <a:xfrm>
            <a:off x="228600" y="1281112"/>
            <a:ext cx="8229600" cy="4967288"/>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buClr>
                <a:srgbClr val="2F2B20"/>
              </a:buClr>
              <a:buSzPct val="100000"/>
              <a:buFont typeface="Arial"/>
              <a:buChar char="●"/>
            </a:pPr>
            <a:r>
              <a:rPr lang="en-US" sz="2400" b="0" i="0" u="none" strike="noStrike" cap="none" baseline="0" dirty="0">
                <a:solidFill>
                  <a:schemeClr val="bg2"/>
                </a:solidFill>
                <a:latin typeface="Galdeano"/>
                <a:ea typeface="Galdeano"/>
                <a:cs typeface="Galdeano"/>
                <a:sym typeface="Galdeano"/>
              </a:rPr>
              <a:t>Fluctuations of interest rates affect the firm’s interest obligation on their long term debt</a:t>
            </a:r>
          </a:p>
          <a:p>
            <a:pPr marL="914400" marR="0" lvl="1" indent="-342900" algn="l" rtl="0">
              <a:lnSpc>
                <a:spcPct val="115000"/>
              </a:lnSpc>
              <a:spcBef>
                <a:spcPts val="500"/>
              </a:spcBef>
              <a:buClr>
                <a:srgbClr val="2F2B20"/>
              </a:buClr>
              <a:buSzPct val="100000"/>
              <a:buFont typeface="Courier New"/>
              <a:buChar char="o"/>
            </a:pPr>
            <a:r>
              <a:rPr lang="en-US" sz="1800" b="0" i="0" u="none" strike="noStrike" cap="none" baseline="0" dirty="0">
                <a:solidFill>
                  <a:schemeClr val="bg2"/>
                </a:solidFill>
                <a:latin typeface="Galdeano"/>
                <a:ea typeface="Galdeano"/>
                <a:cs typeface="Galdeano"/>
                <a:sym typeface="Galdeano"/>
              </a:rPr>
              <a:t>Can potentially have impact on the firm’s liquidity position</a:t>
            </a:r>
          </a:p>
          <a:p>
            <a:pPr marL="457200" marR="0" lvl="0" indent="0" algn="l" rtl="0">
              <a:lnSpc>
                <a:spcPct val="115000"/>
              </a:lnSpc>
              <a:spcBef>
                <a:spcPts val="500"/>
              </a:spcBef>
              <a:buClr>
                <a:schemeClr val="accent1"/>
              </a:buClr>
              <a:buFont typeface="Noto Symbol"/>
              <a:buNone/>
            </a:pPr>
            <a:endParaRPr sz="1800" b="0" i="0" u="none" strike="noStrike" cap="none" baseline="0" dirty="0">
              <a:solidFill>
                <a:srgbClr val="2F2B20"/>
              </a:solidFill>
              <a:latin typeface="Galdeano"/>
              <a:ea typeface="Galdeano"/>
              <a:cs typeface="Galdeano"/>
              <a:sym typeface="Galdeano"/>
            </a:endParaRPr>
          </a:p>
          <a:p>
            <a:pPr marL="457200" marR="0" lvl="0" indent="-381000" algn="l" rtl="0">
              <a:spcBef>
                <a:spcPts val="0"/>
              </a:spcBef>
              <a:buClr>
                <a:schemeClr val="dk1"/>
              </a:buClr>
              <a:buSzPct val="100000"/>
              <a:buFont typeface="Arial"/>
              <a:buChar char="●"/>
            </a:pPr>
            <a:r>
              <a:rPr lang="en-US" sz="2400" b="0" i="0" u="none" strike="noStrike" cap="none" baseline="0" dirty="0">
                <a:solidFill>
                  <a:schemeClr val="dk2"/>
                </a:solidFill>
                <a:latin typeface="Galdeano"/>
                <a:ea typeface="Galdeano"/>
                <a:cs typeface="Galdeano"/>
                <a:sym typeface="Galdeano"/>
              </a:rPr>
              <a:t>Southwest mainly uses interest rate swaps to switch between fixed and floating rates on debt instruments where they deem appropriate, usually to better match the value of their assets and liabilities</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blip>
          <a:srcRect/>
          <a:stretch/>
        </p:blipFill>
        <p:spPr>
          <a:xfrm>
            <a:off x="0" y="0"/>
            <a:ext cx="9144000" cy="5964766"/>
          </a:xfrm>
          <a:prstGeom prst="rect">
            <a:avLst/>
          </a:prstGeom>
          <a:noFill/>
          <a:ln>
            <a:noFill/>
          </a:ln>
        </p:spPr>
      </p:pic>
      <p:sp>
        <p:nvSpPr>
          <p:cNvPr id="641" name="Shape 641"/>
          <p:cNvSpPr txBox="1">
            <a:spLocks noGrp="1"/>
          </p:cNvSpPr>
          <p:nvPr>
            <p:ph type="title"/>
          </p:nvPr>
        </p:nvSpPr>
        <p:spPr>
          <a:xfrm>
            <a:off x="152400" y="3810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 </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152400" y="381000"/>
            <a:ext cx="7886700" cy="4783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 </a:t>
            </a:r>
          </a:p>
        </p:txBody>
      </p:sp>
      <p:sp>
        <p:nvSpPr>
          <p:cNvPr id="647" name="Shape 647"/>
          <p:cNvSpPr txBox="1">
            <a:spLocks noGrp="1"/>
          </p:cNvSpPr>
          <p:nvPr>
            <p:ph type="body" idx="1"/>
          </p:nvPr>
        </p:nvSpPr>
        <p:spPr>
          <a:xfrm>
            <a:off x="228600" y="1295400"/>
            <a:ext cx="8229600" cy="6145212"/>
          </a:xfrm>
          <a:prstGeom prst="rect">
            <a:avLst/>
          </a:prstGeom>
          <a:noFill/>
          <a:ln>
            <a:noFill/>
          </a:ln>
        </p:spPr>
        <p:txBody>
          <a:bodyPr lIns="91425" tIns="91425" rIns="91425" bIns="91425" anchor="t" anchorCtr="0">
            <a:noAutofit/>
          </a:bodyPr>
          <a:lstStyle/>
          <a:p>
            <a:pPr marL="274320" marR="0" lvl="0" indent="220980" algn="l" rtl="0">
              <a:lnSpc>
                <a:spcPct val="115000"/>
              </a:lnSpc>
              <a:spcBef>
                <a:spcPts val="0"/>
              </a:spcBef>
              <a:buClr>
                <a:schemeClr val="dk1"/>
              </a:buClr>
              <a:buSzPct val="25000"/>
              <a:buFont typeface="Arial"/>
              <a:buNone/>
            </a:pPr>
            <a:r>
              <a:rPr lang="en-US" sz="2400" b="1" i="0" u="none" strike="noStrike" cap="none" baseline="0" dirty="0">
                <a:solidFill>
                  <a:schemeClr val="bg2"/>
                </a:solidFill>
                <a:latin typeface="Galdeano"/>
                <a:ea typeface="Galdeano"/>
                <a:cs typeface="Galdeano"/>
                <a:sym typeface="Galdeano"/>
              </a:rPr>
              <a:t>The Company has floating-to-fixed interest rate swap agreements associated with its $600 million floating-rate term loan agreement due 2020 and its $332 million term loan agreement due 2019 that are accounted for as cash flow hedges. These interest rate hedges have fixed the interest rate on the $600 million floating-rate term loan agreement at 5.223 percent until maturity, and for the $332 million term loan agreement at 6.315 percent until maturity.</a:t>
            </a: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04800" y="283609"/>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Generic Business Model</a:t>
            </a:r>
          </a:p>
        </p:txBody>
      </p:sp>
      <p:sp>
        <p:nvSpPr>
          <p:cNvPr id="297" name="Shape 297"/>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6</a:t>
            </a:fld>
            <a:endParaRPr lang="en-US" sz="1000" b="0" i="0" u="none" strike="noStrike" cap="none" baseline="0">
              <a:solidFill>
                <a:schemeClr val="dk2"/>
              </a:solidFill>
              <a:latin typeface="Galdeano"/>
              <a:ea typeface="Galdeano"/>
              <a:cs typeface="Galdeano"/>
              <a:sym typeface="Galdeano"/>
            </a:endParaRPr>
          </a:p>
        </p:txBody>
      </p:sp>
      <p:grpSp>
        <p:nvGrpSpPr>
          <p:cNvPr id="298" name="Shape 298"/>
          <p:cNvGrpSpPr/>
          <p:nvPr/>
        </p:nvGrpSpPr>
        <p:grpSpPr>
          <a:xfrm>
            <a:off x="1885949" y="762000"/>
            <a:ext cx="5349443" cy="5219698"/>
            <a:chOff x="895349" y="0"/>
            <a:chExt cx="5349443" cy="5219698"/>
          </a:xfrm>
        </p:grpSpPr>
        <p:sp>
          <p:nvSpPr>
            <p:cNvPr id="299" name="Shape 299"/>
            <p:cNvSpPr/>
            <p:nvPr/>
          </p:nvSpPr>
          <p:spPr>
            <a:xfrm>
              <a:off x="895349" y="0"/>
              <a:ext cx="5219698" cy="5219698"/>
            </a:xfrm>
            <a:prstGeom prst="diamond">
              <a:avLst/>
            </a:prstGeom>
            <a:solidFill>
              <a:schemeClr val="tx2">
                <a:lumMod val="50000"/>
              </a:schemeClr>
            </a:solidFill>
            <a:ln>
              <a:noFill/>
            </a:ln>
          </p:spPr>
          <p:txBody>
            <a:bodyPr lIns="91425" tIns="91425" rIns="91425" bIns="91425" anchor="ctr" anchorCtr="0">
              <a:noAutofit/>
            </a:bodyPr>
            <a:lstStyle/>
            <a:p>
              <a:pPr marL="0" marR="0" lvl="0" indent="0" algn="l" rtl="0">
                <a:spcBef>
                  <a:spcPts val="0"/>
                </a:spcBef>
                <a:buClr>
                  <a:schemeClr val="dk1"/>
                </a:buClr>
                <a:buFont typeface="Galdeano"/>
                <a:buNone/>
              </a:pPr>
              <a:endParaRPr sz="1800" b="0" i="0" u="none" strike="noStrike" cap="none" baseline="0">
                <a:solidFill>
                  <a:schemeClr val="dk1"/>
                </a:solidFill>
                <a:latin typeface="Galdeano"/>
                <a:ea typeface="Galdeano"/>
                <a:cs typeface="Galdeano"/>
                <a:sym typeface="Galdeano"/>
              </a:endParaRPr>
            </a:p>
          </p:txBody>
        </p:sp>
        <p:sp>
          <p:nvSpPr>
            <p:cNvPr id="300" name="Shape 300"/>
            <p:cNvSpPr/>
            <p:nvPr/>
          </p:nvSpPr>
          <p:spPr>
            <a:xfrm>
              <a:off x="1102754" y="528502"/>
              <a:ext cx="2547350" cy="2023305"/>
            </a:xfrm>
            <a:prstGeom prst="roundRect">
              <a:avLst>
                <a:gd name="adj" fmla="val 16667"/>
              </a:avLst>
            </a:prstGeom>
            <a:solidFill>
              <a:schemeClr val="lt1"/>
            </a:solidFill>
            <a:ln w="15875" cap="flat">
              <a:solidFill>
                <a:srgbClr val="2AA5E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Galdeano"/>
                <a:buNone/>
              </a:pPr>
              <a:endParaRPr sz="1800" b="0" i="0" u="none" strike="noStrike" cap="none" baseline="0">
                <a:solidFill>
                  <a:schemeClr val="dk1"/>
                </a:solidFill>
                <a:latin typeface="Galdeano"/>
                <a:ea typeface="Galdeano"/>
                <a:cs typeface="Galdeano"/>
                <a:sym typeface="Galdeano"/>
              </a:endParaRPr>
            </a:p>
          </p:txBody>
        </p:sp>
        <p:sp>
          <p:nvSpPr>
            <p:cNvPr id="301" name="Shape 301"/>
            <p:cNvSpPr txBox="1"/>
            <p:nvPr/>
          </p:nvSpPr>
          <p:spPr>
            <a:xfrm>
              <a:off x="1201525" y="627272"/>
              <a:ext cx="2349811" cy="1825766"/>
            </a:xfrm>
            <a:prstGeom prst="rect">
              <a:avLst/>
            </a:prstGeom>
            <a:noFill/>
            <a:ln>
              <a:noFill/>
            </a:ln>
          </p:spPr>
          <p:txBody>
            <a:bodyPr lIns="68575" tIns="68575" rIns="68575" bIns="68575" anchor="ctr" anchorCtr="0">
              <a:noAutofit/>
            </a:bodyPr>
            <a:lstStyle/>
            <a:p>
              <a:pPr marL="0" marR="0" lvl="0" indent="0" algn="l" rtl="0">
                <a:lnSpc>
                  <a:spcPct val="100000"/>
                </a:lnSpc>
                <a:spcBef>
                  <a:spcPts val="0"/>
                </a:spcBef>
                <a:spcAft>
                  <a:spcPts val="0"/>
                </a:spcAft>
                <a:buClr>
                  <a:srgbClr val="7F7F7F"/>
                </a:buClr>
                <a:buSzPct val="25000"/>
                <a:buFont typeface="Galdeano"/>
                <a:buNone/>
              </a:pPr>
              <a:r>
                <a:rPr lang="en-US" sz="1800" b="0" i="0" u="none" strike="noStrike" cap="none" baseline="0" dirty="0">
                  <a:solidFill>
                    <a:schemeClr val="bg2"/>
                  </a:solidFill>
                  <a:latin typeface="Galdeano"/>
                  <a:ea typeface="Galdeano"/>
                  <a:cs typeface="Galdeano"/>
                  <a:sym typeface="Galdeano"/>
                </a:rPr>
                <a:t>- </a:t>
              </a:r>
              <a:r>
                <a:rPr lang="en-US" sz="2000" b="0" i="0" u="none" strike="noStrike" cap="none" baseline="0" dirty="0">
                  <a:solidFill>
                    <a:schemeClr val="bg2"/>
                  </a:solidFill>
                  <a:latin typeface="Galdeano"/>
                  <a:ea typeface="Galdeano"/>
                  <a:cs typeface="Galdeano"/>
                  <a:sym typeface="Galdeano"/>
                </a:rPr>
                <a:t>Flag carriers</a:t>
              </a:r>
            </a:p>
            <a:p>
              <a:pPr marL="0" marR="0" lvl="0" indent="0" algn="l" rtl="0">
                <a:lnSpc>
                  <a:spcPct val="100000"/>
                </a:lnSpc>
                <a:spcBef>
                  <a:spcPts val="0"/>
                </a:spcBef>
                <a:spcAft>
                  <a:spcPts val="0"/>
                </a:spcAft>
                <a:buClr>
                  <a:srgbClr val="7F7F7F"/>
                </a:buClr>
                <a:buSzPct val="25000"/>
                <a:buFont typeface="Galdeano"/>
                <a:buNone/>
              </a:pPr>
              <a:r>
                <a:rPr lang="en-US" sz="2000" b="0" i="0" u="none" strike="noStrike" cap="none" baseline="0" dirty="0">
                  <a:solidFill>
                    <a:schemeClr val="bg2"/>
                  </a:solidFill>
                  <a:latin typeface="Galdeano"/>
                  <a:ea typeface="Galdeano"/>
                  <a:cs typeface="Galdeano"/>
                  <a:sym typeface="Galdeano"/>
                </a:rPr>
                <a:t>- Maintain hub and spoke networks</a:t>
              </a:r>
            </a:p>
            <a:p>
              <a:pPr marL="0" marR="0" lvl="0" indent="0" algn="l" rtl="0">
                <a:lnSpc>
                  <a:spcPct val="100000"/>
                </a:lnSpc>
                <a:spcBef>
                  <a:spcPts val="700"/>
                </a:spcBef>
                <a:spcAft>
                  <a:spcPts val="0"/>
                </a:spcAft>
                <a:buClr>
                  <a:srgbClr val="7F7F7F"/>
                </a:buClr>
                <a:buSzPct val="25000"/>
                <a:buFont typeface="Galdeano"/>
                <a:buNone/>
              </a:pPr>
              <a:r>
                <a:rPr lang="en-US" sz="2000" b="0" i="0" u="none" strike="noStrike" cap="none" baseline="0" dirty="0">
                  <a:solidFill>
                    <a:schemeClr val="bg2"/>
                  </a:solidFill>
                  <a:latin typeface="Galdeano"/>
                  <a:ea typeface="Galdeano"/>
                  <a:cs typeface="Galdeano"/>
                  <a:sym typeface="Galdeano"/>
                </a:rPr>
                <a:t>-Consolidate traffic at key hub airports</a:t>
              </a:r>
            </a:p>
            <a:p>
              <a:pPr marL="0" marR="0" lvl="0" indent="0" algn="l" rtl="0">
                <a:lnSpc>
                  <a:spcPct val="100000"/>
                </a:lnSpc>
                <a:spcBef>
                  <a:spcPts val="700"/>
                </a:spcBef>
                <a:spcAft>
                  <a:spcPts val="630"/>
                </a:spcAft>
                <a:buClr>
                  <a:schemeClr val="dk1"/>
                </a:buClr>
                <a:buFont typeface="Galdeano"/>
                <a:buNone/>
              </a:pPr>
              <a:endParaRPr sz="1800" b="0" i="0" u="none" strike="noStrike" cap="none" baseline="0" dirty="0">
                <a:solidFill>
                  <a:srgbClr val="7F7F7F"/>
                </a:solidFill>
                <a:latin typeface="Galdeano"/>
                <a:ea typeface="Galdeano"/>
                <a:cs typeface="Galdeano"/>
                <a:sym typeface="Galdeano"/>
              </a:endParaRPr>
            </a:p>
          </p:txBody>
        </p:sp>
        <p:sp>
          <p:nvSpPr>
            <p:cNvPr id="302" name="Shape 302"/>
            <p:cNvSpPr/>
            <p:nvPr/>
          </p:nvSpPr>
          <p:spPr>
            <a:xfrm>
              <a:off x="3741412" y="504706"/>
              <a:ext cx="2503380" cy="2064100"/>
            </a:xfrm>
            <a:prstGeom prst="roundRect">
              <a:avLst>
                <a:gd name="adj" fmla="val 16667"/>
              </a:avLst>
            </a:prstGeom>
            <a:solidFill>
              <a:schemeClr val="lt1"/>
            </a:solidFill>
            <a:ln w="15875" cap="flat">
              <a:solidFill>
                <a:srgbClr val="2AA5E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Galdeano"/>
                <a:buNone/>
              </a:pPr>
              <a:endParaRPr sz="1800" b="0" i="0" u="none" strike="noStrike" cap="none" baseline="0">
                <a:solidFill>
                  <a:schemeClr val="dk1"/>
                </a:solidFill>
                <a:latin typeface="Galdeano"/>
                <a:ea typeface="Galdeano"/>
                <a:cs typeface="Galdeano"/>
                <a:sym typeface="Galdeano"/>
              </a:endParaRPr>
            </a:p>
          </p:txBody>
        </p:sp>
        <p:sp>
          <p:nvSpPr>
            <p:cNvPr id="303" name="Shape 303"/>
            <p:cNvSpPr txBox="1"/>
            <p:nvPr/>
          </p:nvSpPr>
          <p:spPr>
            <a:xfrm>
              <a:off x="3842173" y="605466"/>
              <a:ext cx="2301859" cy="1862579"/>
            </a:xfrm>
            <a:prstGeom prst="rect">
              <a:avLst/>
            </a:prstGeom>
            <a:noFill/>
            <a:ln>
              <a:noFill/>
            </a:ln>
          </p:spPr>
          <p:txBody>
            <a:bodyPr lIns="72375" tIns="72375" rIns="72375" bIns="72375" anchor="ctr" anchorCtr="0">
              <a:noAutofit/>
            </a:bodyPr>
            <a:lstStyle/>
            <a:p>
              <a:pPr marL="0" marR="0" lvl="0" indent="0" algn="l" rtl="0">
                <a:lnSpc>
                  <a:spcPct val="90000"/>
                </a:lnSpc>
                <a:spcBef>
                  <a:spcPts val="0"/>
                </a:spcBef>
                <a:spcAft>
                  <a:spcPts val="0"/>
                </a:spcAft>
                <a:buClr>
                  <a:srgbClr val="7F7F7F"/>
                </a:buClr>
                <a:buSzPct val="25000"/>
                <a:buFont typeface="Galdeano"/>
                <a:buNone/>
              </a:pPr>
              <a:r>
                <a:rPr lang="en-US" sz="1900" b="0" i="0" u="none" strike="noStrike" cap="none" baseline="0" dirty="0">
                  <a:solidFill>
                    <a:schemeClr val="bg2"/>
                  </a:solidFill>
                  <a:latin typeface="Galdeano"/>
                  <a:ea typeface="Galdeano"/>
                  <a:cs typeface="Galdeano"/>
                  <a:sym typeface="Galdeano"/>
                </a:rPr>
                <a:t>-</a:t>
              </a:r>
              <a:r>
                <a:rPr lang="en-US" sz="2000" b="0" i="0" u="none" strike="noStrike" cap="none" baseline="0" dirty="0">
                  <a:solidFill>
                    <a:schemeClr val="bg2"/>
                  </a:solidFill>
                  <a:latin typeface="Galdeano"/>
                  <a:ea typeface="Galdeano"/>
                  <a:cs typeface="Galdeano"/>
                  <a:sym typeface="Galdeano"/>
                </a:rPr>
                <a:t>Low unit costs</a:t>
              </a:r>
            </a:p>
            <a:p>
              <a:pPr marL="0" marR="0" lvl="0" indent="0" algn="l" rtl="0">
                <a:lnSpc>
                  <a:spcPct val="90000"/>
                </a:lnSpc>
                <a:spcBef>
                  <a:spcPts val="700"/>
                </a:spcBef>
                <a:spcAft>
                  <a:spcPts val="0"/>
                </a:spcAft>
                <a:buClr>
                  <a:srgbClr val="7F7F7F"/>
                </a:buClr>
                <a:buSzPct val="25000"/>
                <a:buFont typeface="Galdeano"/>
                <a:buNone/>
              </a:pPr>
              <a:r>
                <a:rPr lang="en-US" sz="2000" b="0" i="0" u="none" strike="noStrike" cap="none" baseline="0" dirty="0">
                  <a:solidFill>
                    <a:schemeClr val="bg2"/>
                  </a:solidFill>
                  <a:latin typeface="Galdeano"/>
                  <a:ea typeface="Galdeano"/>
                  <a:cs typeface="Galdeano"/>
                  <a:sym typeface="Galdeano"/>
                </a:rPr>
                <a:t>-Target holiday travelers</a:t>
              </a:r>
            </a:p>
            <a:p>
              <a:pPr marL="0" marR="0" lvl="0" indent="0" algn="l" rtl="0">
                <a:lnSpc>
                  <a:spcPct val="90000"/>
                </a:lnSpc>
                <a:spcBef>
                  <a:spcPts val="700"/>
                </a:spcBef>
                <a:spcAft>
                  <a:spcPts val="700"/>
                </a:spcAft>
                <a:buClr>
                  <a:srgbClr val="7F7F7F"/>
                </a:buClr>
                <a:buSzPct val="25000"/>
                <a:buFont typeface="Galdeano"/>
                <a:buNone/>
              </a:pPr>
              <a:r>
                <a:rPr lang="en-US" sz="2000" b="0" i="0" u="none" strike="noStrike" cap="none" baseline="0" dirty="0">
                  <a:solidFill>
                    <a:schemeClr val="bg2"/>
                  </a:solidFill>
                  <a:latin typeface="Galdeano"/>
                  <a:ea typeface="Galdeano"/>
                  <a:cs typeface="Galdeano"/>
                  <a:sym typeface="Galdeano"/>
                </a:rPr>
                <a:t>-Vertically integrated organizations</a:t>
              </a:r>
            </a:p>
          </p:txBody>
        </p:sp>
        <p:sp>
          <p:nvSpPr>
            <p:cNvPr id="304" name="Shape 304"/>
            <p:cNvSpPr/>
            <p:nvPr/>
          </p:nvSpPr>
          <p:spPr>
            <a:xfrm>
              <a:off x="1194929" y="2860974"/>
              <a:ext cx="2451308" cy="1990409"/>
            </a:xfrm>
            <a:prstGeom prst="roundRect">
              <a:avLst>
                <a:gd name="adj" fmla="val 16667"/>
              </a:avLst>
            </a:prstGeom>
            <a:solidFill>
              <a:schemeClr val="lt1"/>
            </a:solidFill>
            <a:ln w="15875" cap="flat">
              <a:solidFill>
                <a:srgbClr val="2AA5E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Galdeano"/>
                <a:buNone/>
              </a:pPr>
              <a:endParaRPr sz="1800" b="0" i="0" u="none" strike="noStrike" cap="none" baseline="0">
                <a:solidFill>
                  <a:schemeClr val="dk1"/>
                </a:solidFill>
                <a:latin typeface="Galdeano"/>
                <a:ea typeface="Galdeano"/>
                <a:cs typeface="Galdeano"/>
                <a:sym typeface="Galdeano"/>
              </a:endParaRPr>
            </a:p>
          </p:txBody>
        </p:sp>
        <p:sp>
          <p:nvSpPr>
            <p:cNvPr id="305" name="Shape 305"/>
            <p:cNvSpPr txBox="1"/>
            <p:nvPr/>
          </p:nvSpPr>
          <p:spPr>
            <a:xfrm>
              <a:off x="1292094" y="2958138"/>
              <a:ext cx="2256980" cy="1796081"/>
            </a:xfrm>
            <a:prstGeom prst="rect">
              <a:avLst/>
            </a:prstGeom>
            <a:noFill/>
            <a:ln>
              <a:noFill/>
            </a:ln>
          </p:spPr>
          <p:txBody>
            <a:bodyPr lIns="83800" tIns="83800" rIns="83800" bIns="83800" anchor="ctr" anchorCtr="0">
              <a:noAutofit/>
            </a:bodyPr>
            <a:lstStyle/>
            <a:p>
              <a:pPr marL="0" marR="0" lvl="0" indent="0" algn="l" rtl="0">
                <a:lnSpc>
                  <a:spcPct val="90000"/>
                </a:lnSpc>
                <a:spcBef>
                  <a:spcPts val="0"/>
                </a:spcBef>
                <a:spcAft>
                  <a:spcPts val="0"/>
                </a:spcAft>
                <a:buClr>
                  <a:srgbClr val="7F7F7F"/>
                </a:buClr>
                <a:buSzPct val="25000"/>
                <a:buFont typeface="Galdeano"/>
                <a:buNone/>
              </a:pPr>
              <a:r>
                <a:rPr lang="en-US" sz="2200" b="0" i="0" u="none" strike="noStrike" cap="none" baseline="0" dirty="0">
                  <a:solidFill>
                    <a:schemeClr val="bg2"/>
                  </a:solidFill>
                  <a:latin typeface="Galdeano"/>
                  <a:ea typeface="Galdeano"/>
                  <a:cs typeface="Galdeano"/>
                  <a:sym typeface="Galdeano"/>
                </a:rPr>
                <a:t>- </a:t>
              </a:r>
              <a:r>
                <a:rPr lang="en-US" sz="1800" b="0" i="0" u="none" strike="noStrike" cap="none" baseline="0" dirty="0">
                  <a:solidFill>
                    <a:schemeClr val="bg2"/>
                  </a:solidFill>
                  <a:latin typeface="Galdeano"/>
                  <a:ea typeface="Galdeano"/>
                  <a:cs typeface="Galdeano"/>
                  <a:sym typeface="Galdeano"/>
                </a:rPr>
                <a:t>Undercut the ticket prices of the full cost carriers </a:t>
              </a:r>
            </a:p>
            <a:p>
              <a:pPr marL="0" marR="0" lvl="0" indent="0" algn="l" rtl="0">
                <a:lnSpc>
                  <a:spcPct val="90000"/>
                </a:lnSpc>
                <a:spcBef>
                  <a:spcPts val="770"/>
                </a:spcBef>
                <a:spcAft>
                  <a:spcPts val="630"/>
                </a:spcAft>
                <a:buClr>
                  <a:srgbClr val="7F7F7F"/>
                </a:buClr>
                <a:buSzPct val="25000"/>
                <a:buFont typeface="Galdeano"/>
                <a:buNone/>
              </a:pPr>
              <a:r>
                <a:rPr lang="en-US" sz="1800" b="0" i="0" u="none" strike="noStrike" cap="none" baseline="0" dirty="0">
                  <a:solidFill>
                    <a:schemeClr val="bg2"/>
                  </a:solidFill>
                  <a:latin typeface="Galdeano"/>
                  <a:ea typeface="Galdeano"/>
                  <a:cs typeface="Galdeano"/>
                  <a:sym typeface="Galdeano"/>
                </a:rPr>
                <a:t>-Administration structures slim</a:t>
              </a:r>
            </a:p>
          </p:txBody>
        </p:sp>
        <p:sp>
          <p:nvSpPr>
            <p:cNvPr id="306" name="Shape 306"/>
            <p:cNvSpPr/>
            <p:nvPr/>
          </p:nvSpPr>
          <p:spPr>
            <a:xfrm>
              <a:off x="3790503" y="2840758"/>
              <a:ext cx="2359112" cy="1990409"/>
            </a:xfrm>
            <a:prstGeom prst="roundRect">
              <a:avLst>
                <a:gd name="adj" fmla="val 16667"/>
              </a:avLst>
            </a:prstGeom>
            <a:solidFill>
              <a:schemeClr val="lt1"/>
            </a:solidFill>
            <a:ln w="15875" cap="flat">
              <a:solidFill>
                <a:srgbClr val="2AA5E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Galdeano"/>
                <a:buNone/>
              </a:pPr>
              <a:endParaRPr sz="1800" b="0" i="0" u="none" strike="noStrike" cap="none" baseline="0">
                <a:solidFill>
                  <a:schemeClr val="dk1"/>
                </a:solidFill>
                <a:latin typeface="Galdeano"/>
                <a:ea typeface="Galdeano"/>
                <a:cs typeface="Galdeano"/>
                <a:sym typeface="Galdeano"/>
              </a:endParaRPr>
            </a:p>
          </p:txBody>
        </p:sp>
        <p:sp>
          <p:nvSpPr>
            <p:cNvPr id="307" name="Shape 307"/>
            <p:cNvSpPr txBox="1"/>
            <p:nvPr/>
          </p:nvSpPr>
          <p:spPr>
            <a:xfrm>
              <a:off x="3887667" y="2937924"/>
              <a:ext cx="2164784" cy="179608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7F7F7F"/>
                </a:buClr>
                <a:buSzPct val="25000"/>
                <a:buFont typeface="Galdeano"/>
                <a:buNone/>
              </a:pPr>
              <a:r>
                <a:rPr lang="en-US" sz="2400" b="0" i="0" u="none" strike="noStrike" cap="none" baseline="0" dirty="0">
                  <a:solidFill>
                    <a:schemeClr val="bg2"/>
                  </a:solidFill>
                  <a:latin typeface="Galdeano"/>
                  <a:ea typeface="Galdeano"/>
                  <a:cs typeface="Galdeano"/>
                  <a:sym typeface="Galdeano"/>
                </a:rPr>
                <a:t>- </a:t>
              </a:r>
              <a:r>
                <a:rPr lang="en-US" sz="2000" b="0" i="0" u="none" strike="noStrike" cap="none" baseline="0" dirty="0">
                  <a:solidFill>
                    <a:schemeClr val="bg2"/>
                  </a:solidFill>
                  <a:latin typeface="Galdeano"/>
                  <a:ea typeface="Galdeano"/>
                  <a:cs typeface="Galdeano"/>
                  <a:sym typeface="Galdeano"/>
                </a:rPr>
                <a:t>Operate shorter sectors</a:t>
              </a:r>
            </a:p>
            <a:p>
              <a:pPr marL="0" marR="0" lvl="0" indent="0" algn="l" rtl="0">
                <a:lnSpc>
                  <a:spcPct val="90000"/>
                </a:lnSpc>
                <a:spcBef>
                  <a:spcPts val="0"/>
                </a:spcBef>
                <a:spcAft>
                  <a:spcPts val="700"/>
                </a:spcAft>
                <a:buClr>
                  <a:srgbClr val="7F7F7F"/>
                </a:buClr>
                <a:buSzPct val="25000"/>
                <a:buFont typeface="Galdeano"/>
                <a:buNone/>
              </a:pPr>
              <a:r>
                <a:rPr lang="en-US" sz="2000" b="0" i="0" u="none" strike="noStrike" cap="none" baseline="0" dirty="0">
                  <a:solidFill>
                    <a:schemeClr val="bg2"/>
                  </a:solidFill>
                  <a:latin typeface="Galdeano"/>
                  <a:ea typeface="Galdeano"/>
                  <a:cs typeface="Galdeano"/>
                  <a:sym typeface="Galdeano"/>
                </a:rPr>
                <a:t>- </a:t>
              </a:r>
              <a:r>
                <a:rPr lang="en-US" sz="2000" b="0" i="0" u="none" strike="noStrike" cap="none" baseline="0" dirty="0" smtClean="0">
                  <a:solidFill>
                    <a:schemeClr val="bg2"/>
                  </a:solidFill>
                  <a:latin typeface="Galdeano"/>
                  <a:ea typeface="Galdeano"/>
                  <a:cs typeface="Galdeano"/>
                  <a:sym typeface="Galdeano"/>
                </a:rPr>
                <a:t>Usually </a:t>
              </a:r>
              <a:r>
                <a:rPr lang="en-US" sz="2000" b="0" i="0" u="none" strike="noStrike" cap="none" baseline="0" dirty="0" err="1" smtClean="0">
                  <a:solidFill>
                    <a:schemeClr val="bg2"/>
                  </a:solidFill>
                  <a:latin typeface="Galdeano"/>
                  <a:ea typeface="Galdeano"/>
                  <a:cs typeface="Galdeano"/>
                  <a:sym typeface="Galdeano"/>
                </a:rPr>
                <a:t>aircrafter</a:t>
              </a:r>
              <a:r>
                <a:rPr lang="en-US" sz="2000" b="0" i="0" u="none" strike="noStrike" cap="none" baseline="0" dirty="0" smtClean="0">
                  <a:solidFill>
                    <a:schemeClr val="bg2"/>
                  </a:solidFill>
                  <a:latin typeface="Galdeano"/>
                  <a:ea typeface="Galdeano"/>
                  <a:cs typeface="Galdeano"/>
                  <a:sym typeface="Galdeano"/>
                </a:rPr>
                <a:t> </a:t>
              </a:r>
              <a:r>
                <a:rPr lang="en-US" sz="2000" b="0" i="0" u="none" strike="noStrike" cap="none" baseline="0" dirty="0">
                  <a:solidFill>
                    <a:schemeClr val="bg2"/>
                  </a:solidFill>
                  <a:latin typeface="Galdeano"/>
                  <a:ea typeface="Galdeano"/>
                  <a:cs typeface="Galdeano"/>
                  <a:sym typeface="Galdeano"/>
                </a:rPr>
                <a:t>less than 100 seats</a:t>
              </a:r>
            </a:p>
          </p:txBody>
        </p:sp>
      </p:grpSp>
      <p:sp>
        <p:nvSpPr>
          <p:cNvPr id="308" name="Shape 308"/>
          <p:cNvSpPr txBox="1"/>
          <p:nvPr/>
        </p:nvSpPr>
        <p:spPr>
          <a:xfrm>
            <a:off x="2081890" y="849641"/>
            <a:ext cx="2362198" cy="40010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Galdeano"/>
              <a:buNone/>
            </a:pPr>
            <a:r>
              <a:rPr lang="en-US" sz="2000" b="1" i="0" u="none" strike="noStrike" cap="none" baseline="0">
                <a:solidFill>
                  <a:schemeClr val="lt1"/>
                </a:solidFill>
                <a:latin typeface="Galdeano"/>
                <a:ea typeface="Galdeano"/>
                <a:cs typeface="Galdeano"/>
                <a:sym typeface="Galdeano"/>
              </a:rPr>
              <a:t>Network Carriers</a:t>
            </a:r>
          </a:p>
        </p:txBody>
      </p:sp>
      <p:sp>
        <p:nvSpPr>
          <p:cNvPr id="309" name="Shape 309"/>
          <p:cNvSpPr txBox="1"/>
          <p:nvPr/>
        </p:nvSpPr>
        <p:spPr>
          <a:xfrm>
            <a:off x="5029198" y="904125"/>
            <a:ext cx="1914307" cy="40010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Galdeano"/>
              <a:buNone/>
            </a:pPr>
            <a:r>
              <a:rPr lang="en-US" sz="2000" b="1" i="0" u="none" strike="noStrike" cap="none" baseline="0">
                <a:solidFill>
                  <a:schemeClr val="lt1"/>
                </a:solidFill>
                <a:latin typeface="Galdeano"/>
                <a:ea typeface="Galdeano"/>
                <a:cs typeface="Galdeano"/>
                <a:sym typeface="Galdeano"/>
              </a:rPr>
              <a:t>Charter carriers</a:t>
            </a:r>
          </a:p>
        </p:txBody>
      </p:sp>
      <p:sp>
        <p:nvSpPr>
          <p:cNvPr id="310" name="Shape 310"/>
          <p:cNvSpPr txBox="1"/>
          <p:nvPr/>
        </p:nvSpPr>
        <p:spPr>
          <a:xfrm>
            <a:off x="2265688" y="3296894"/>
            <a:ext cx="1869422"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Galdeano"/>
              <a:buNone/>
            </a:pPr>
            <a:r>
              <a:rPr lang="en-US" sz="1800" b="1" i="0" u="none" strike="noStrike" cap="none" baseline="0">
                <a:solidFill>
                  <a:schemeClr val="lt1"/>
                </a:solidFill>
                <a:latin typeface="Galdeano"/>
                <a:ea typeface="Galdeano"/>
                <a:cs typeface="Galdeano"/>
                <a:sym typeface="Galdeano"/>
              </a:rPr>
              <a:t>Low cost carriers</a:t>
            </a:r>
          </a:p>
        </p:txBody>
      </p:sp>
      <p:sp>
        <p:nvSpPr>
          <p:cNvPr id="311" name="Shape 311"/>
          <p:cNvSpPr txBox="1"/>
          <p:nvPr/>
        </p:nvSpPr>
        <p:spPr>
          <a:xfrm>
            <a:off x="5075685" y="3296894"/>
            <a:ext cx="1821332"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Galdeano"/>
              <a:buNone/>
            </a:pPr>
            <a:r>
              <a:rPr lang="en-US" sz="1800" b="1" i="0" u="none" strike="noStrike" cap="none" baseline="0">
                <a:solidFill>
                  <a:schemeClr val="lt1"/>
                </a:solidFill>
                <a:latin typeface="Galdeano"/>
                <a:ea typeface="Galdeano"/>
                <a:cs typeface="Galdeano"/>
                <a:sym typeface="Galdeano"/>
              </a:rPr>
              <a:t>Regional airlines</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228600" y="6096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Credit Risk</a:t>
            </a:r>
          </a:p>
        </p:txBody>
      </p:sp>
      <p:sp>
        <p:nvSpPr>
          <p:cNvPr id="653" name="Shape 653"/>
          <p:cNvSpPr txBox="1">
            <a:spLocks noGrp="1"/>
          </p:cNvSpPr>
          <p:nvPr>
            <p:ph type="body" idx="1"/>
          </p:nvPr>
        </p:nvSpPr>
        <p:spPr>
          <a:xfrm>
            <a:off x="228600" y="1371600"/>
            <a:ext cx="8229600" cy="4967288"/>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buClr>
                <a:srgbClr val="2F2B20"/>
              </a:buClr>
              <a:buSzPct val="25000"/>
              <a:buFont typeface="Noto Symbol"/>
              <a:buNone/>
            </a:pPr>
            <a:r>
              <a:rPr lang="en-US" sz="2400" b="1" i="0" u="none" strike="noStrike" cap="none" baseline="0" dirty="0">
                <a:solidFill>
                  <a:srgbClr val="252525"/>
                </a:solidFill>
                <a:latin typeface="Galdeano"/>
                <a:ea typeface="Galdeano"/>
                <a:cs typeface="Galdeano"/>
                <a:sym typeface="Galdeano"/>
              </a:rPr>
              <a:t>  </a:t>
            </a:r>
            <a:r>
              <a:rPr lang="en-US" sz="2400" b="1" i="0" u="none" strike="noStrike" cap="none" baseline="0" dirty="0">
                <a:solidFill>
                  <a:schemeClr val="bg2"/>
                </a:solidFill>
                <a:latin typeface="Galdeano"/>
                <a:ea typeface="Galdeano"/>
                <a:cs typeface="Galdeano"/>
                <a:sym typeface="Galdeano"/>
              </a:rPr>
              <a:t>To manage credit risk, the Company</a:t>
            </a:r>
            <a:r>
              <a:rPr lang="en-US" sz="2400" b="1" dirty="0">
                <a:solidFill>
                  <a:schemeClr val="bg2"/>
                </a:solidFill>
                <a:latin typeface="Galdeano"/>
                <a:ea typeface="Galdeano"/>
                <a:cs typeface="Galdeano"/>
                <a:sym typeface="Galdeano"/>
              </a:rPr>
              <a:t>:</a:t>
            </a:r>
          </a:p>
          <a:p>
            <a:pPr marL="457200" marR="0" lvl="0" indent="-381000" algn="l" rtl="0">
              <a:lnSpc>
                <a:spcPct val="115000"/>
              </a:lnSpc>
              <a:spcBef>
                <a:spcPts val="0"/>
              </a:spcBef>
              <a:buClr>
                <a:srgbClr val="252525"/>
              </a:buClr>
              <a:buSzPct val="100000"/>
              <a:buFont typeface="Galdeano"/>
              <a:buChar char="-"/>
            </a:pPr>
            <a:r>
              <a:rPr lang="en-US" sz="2400" b="1" i="0" u="none" strike="noStrike" cap="none" baseline="0" dirty="0">
                <a:solidFill>
                  <a:schemeClr val="bg2"/>
                </a:solidFill>
                <a:latin typeface="Galdeano"/>
                <a:ea typeface="Galdeano"/>
                <a:cs typeface="Galdeano"/>
                <a:sym typeface="Galdeano"/>
              </a:rPr>
              <a:t>selects and periodically reviews counterparties based on credit ratings, </a:t>
            </a:r>
          </a:p>
          <a:p>
            <a:pPr marL="457200" marR="0" lvl="0" indent="-381000" algn="l" rtl="0">
              <a:lnSpc>
                <a:spcPct val="115000"/>
              </a:lnSpc>
              <a:spcBef>
                <a:spcPts val="0"/>
              </a:spcBef>
              <a:buClr>
                <a:srgbClr val="252525"/>
              </a:buClr>
              <a:buSzPct val="100000"/>
              <a:buFont typeface="Galdeano"/>
              <a:buChar char="-"/>
            </a:pPr>
            <a:r>
              <a:rPr lang="en-US" sz="2400" b="1" i="0" u="none" strike="noStrike" cap="none" baseline="0" dirty="0">
                <a:solidFill>
                  <a:schemeClr val="bg2"/>
                </a:solidFill>
                <a:latin typeface="Galdeano"/>
                <a:ea typeface="Galdeano"/>
                <a:cs typeface="Galdeano"/>
                <a:sym typeface="Galdeano"/>
              </a:rPr>
              <a:t>limits its exposure with respect to each counterparty, and </a:t>
            </a:r>
          </a:p>
          <a:p>
            <a:pPr marL="457200" marR="0" lvl="0" indent="-381000" algn="l" rtl="0">
              <a:lnSpc>
                <a:spcPct val="115000"/>
              </a:lnSpc>
              <a:spcBef>
                <a:spcPts val="0"/>
              </a:spcBef>
              <a:buClr>
                <a:srgbClr val="252525"/>
              </a:buClr>
              <a:buSzPct val="100000"/>
              <a:buFont typeface="Galdeano"/>
              <a:buChar char="-"/>
            </a:pPr>
            <a:r>
              <a:rPr lang="en-US" sz="2400" b="1" i="0" u="none" strike="noStrike" cap="none" baseline="0" dirty="0">
                <a:solidFill>
                  <a:schemeClr val="bg2"/>
                </a:solidFill>
                <a:latin typeface="Galdeano"/>
                <a:ea typeface="Galdeano"/>
                <a:cs typeface="Galdeano"/>
                <a:sym typeface="Galdeano"/>
              </a:rPr>
              <a:t>monitors the market position of the fuel hedging program and its relative market position with each counterparty.</a:t>
            </a:r>
          </a:p>
          <a:p>
            <a:pPr marL="274320" marR="0" lvl="0" indent="-274320" algn="l" rtl="0">
              <a:lnSpc>
                <a:spcPct val="115000"/>
              </a:lnSpc>
              <a:spcBef>
                <a:spcPts val="500"/>
              </a:spcBef>
              <a:buClr>
                <a:schemeClr val="accent1"/>
              </a:buClr>
              <a:buFont typeface="Noto Symbol"/>
              <a:buNone/>
            </a:pPr>
            <a:endParaRPr sz="2400" b="1" i="0" u="none" strike="noStrike" cap="none" baseline="0" dirty="0">
              <a:solidFill>
                <a:srgbClr val="2F2B20"/>
              </a:solidFill>
              <a:latin typeface="Galdeano"/>
              <a:ea typeface="Galdeano"/>
              <a:cs typeface="Galdeano"/>
              <a:sym typeface="Galdeano"/>
            </a:endParaRPr>
          </a:p>
          <a:p>
            <a:pPr marL="274320" marR="0" lvl="0" indent="-274320" algn="l" rtl="0">
              <a:lnSpc>
                <a:spcPct val="115000"/>
              </a:lnSpc>
              <a:spcBef>
                <a:spcPts val="500"/>
              </a:spcBef>
              <a:buClr>
                <a:schemeClr val="accent1"/>
              </a:buClr>
              <a:buFont typeface="Noto Symbol"/>
              <a:buNone/>
            </a:pPr>
            <a:endParaRPr sz="2400" b="1" i="0" u="none" strike="noStrike" cap="none" baseline="0" dirty="0">
              <a:solidFill>
                <a:srgbClr val="2F2B20"/>
              </a:solidFill>
              <a:latin typeface="Galdeano"/>
              <a:ea typeface="Galdeano"/>
              <a:cs typeface="Galdeano"/>
              <a:sym typeface="Galdeano"/>
            </a:endParaRPr>
          </a:p>
          <a:p>
            <a:pPr marL="274320" marR="0" lvl="0" indent="-274320" algn="l" rtl="0">
              <a:lnSpc>
                <a:spcPct val="115000"/>
              </a:lnSpc>
              <a:spcBef>
                <a:spcPts val="500"/>
              </a:spcBef>
              <a:buClr>
                <a:schemeClr val="accent1"/>
              </a:buClr>
              <a:buFont typeface="Noto Symbol"/>
              <a:buNone/>
            </a:pPr>
            <a:endParaRPr sz="2400" b="1" i="0" u="none" strike="noStrike" cap="none" baseline="0" dirty="0">
              <a:solidFill>
                <a:srgbClr val="2F2B20"/>
              </a:solidFill>
              <a:latin typeface="Galdeano"/>
              <a:ea typeface="Galdeano"/>
              <a:cs typeface="Galdeano"/>
              <a:sym typeface="Galdeano"/>
            </a:endParaRPr>
          </a:p>
          <a:p>
            <a:pPr marL="274320" marR="0" lvl="0" indent="-274320" algn="l"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228600" y="533400"/>
            <a:ext cx="7886700" cy="478391"/>
          </a:xfrm>
          <a:prstGeom prst="rect">
            <a:avLst/>
          </a:prstGeom>
          <a:noFill/>
          <a:ln>
            <a:noFill/>
          </a:ln>
        </p:spPr>
        <p:txBody>
          <a:bodyPr lIns="91425" tIns="91425" rIns="91425" bIns="91425" anchor="b" anchorCtr="0">
            <a:noAutofit/>
          </a:bodyPr>
          <a:lstStyle/>
          <a:p>
            <a:pPr marL="0" marR="0" lvl="0" indent="0" algn="l"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Liquidity Risk</a:t>
            </a:r>
          </a:p>
        </p:txBody>
      </p:sp>
      <p:sp>
        <p:nvSpPr>
          <p:cNvPr id="659" name="Shape 659"/>
          <p:cNvSpPr txBox="1">
            <a:spLocks noGrp="1"/>
          </p:cNvSpPr>
          <p:nvPr>
            <p:ph type="body" idx="1"/>
          </p:nvPr>
        </p:nvSpPr>
        <p:spPr>
          <a:xfrm>
            <a:off x="228600" y="1371600"/>
            <a:ext cx="8229600" cy="4968875"/>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buClr>
                <a:schemeClr val="dk1"/>
              </a:buClr>
              <a:buSzPct val="100000"/>
              <a:buFont typeface="Arial"/>
              <a:buChar char="●"/>
            </a:pPr>
            <a:r>
              <a:rPr lang="en-US" sz="1800" b="1" i="0" u="none" strike="noStrike" cap="none" baseline="0" dirty="0">
                <a:solidFill>
                  <a:schemeClr val="dk2"/>
                </a:solidFill>
                <a:latin typeface="Galdeano"/>
                <a:ea typeface="Galdeano"/>
                <a:cs typeface="Galdeano"/>
                <a:sym typeface="Galdeano"/>
              </a:rPr>
              <a:t>Liquidity and Financing</a:t>
            </a:r>
          </a:p>
          <a:p>
            <a:pPr marL="914400" marR="0" lvl="1" indent="-342900" algn="l" rtl="0">
              <a:lnSpc>
                <a:spcPct val="115000"/>
              </a:lnSpc>
              <a:spcBef>
                <a:spcPts val="700"/>
              </a:spcBef>
              <a:buClr>
                <a:schemeClr val="dk1"/>
              </a:buClr>
              <a:buSzPct val="100000"/>
              <a:buFont typeface="Courier New"/>
              <a:buChar char="o"/>
            </a:pPr>
            <a:r>
              <a:rPr lang="en-US" sz="1800" b="1" i="0" u="none" strike="noStrike" cap="none" baseline="0" dirty="0">
                <a:solidFill>
                  <a:schemeClr val="dk2"/>
                </a:solidFill>
                <a:latin typeface="Galdeano"/>
                <a:ea typeface="Galdeano"/>
                <a:cs typeface="Galdeano"/>
                <a:sym typeface="Galdeano"/>
              </a:rPr>
              <a:t>Agreements with financial institutions</a:t>
            </a:r>
          </a:p>
          <a:p>
            <a:pPr marL="914400" marR="0" lvl="1" indent="-342900" algn="l" rtl="0">
              <a:lnSpc>
                <a:spcPct val="115000"/>
              </a:lnSpc>
              <a:spcBef>
                <a:spcPts val="700"/>
              </a:spcBef>
              <a:buClr>
                <a:schemeClr val="dk1"/>
              </a:buClr>
              <a:buSzPct val="100000"/>
              <a:buFont typeface="Courier New"/>
              <a:buChar char="o"/>
            </a:pPr>
            <a:r>
              <a:rPr lang="en-US" sz="1800" b="1" i="0" u="none" strike="noStrike" cap="none" baseline="0" dirty="0">
                <a:solidFill>
                  <a:schemeClr val="dk2"/>
                </a:solidFill>
                <a:latin typeface="Galdeano"/>
                <a:ea typeface="Galdeano"/>
                <a:cs typeface="Galdeano"/>
                <a:sym typeface="Galdeano"/>
              </a:rPr>
              <a:t>Outstanding debt agreements</a:t>
            </a:r>
          </a:p>
          <a:p>
            <a:pPr marL="914400" marR="0" lvl="1" indent="-342900" algn="l" rtl="0">
              <a:lnSpc>
                <a:spcPct val="115000"/>
              </a:lnSpc>
              <a:spcBef>
                <a:spcPts val="700"/>
              </a:spcBef>
              <a:buClr>
                <a:schemeClr val="dk1"/>
              </a:buClr>
              <a:buSzPct val="100000"/>
              <a:buFont typeface="Courier New"/>
              <a:buChar char="o"/>
            </a:pPr>
            <a:r>
              <a:rPr lang="en-US" sz="1800" b="1" i="0" u="none" strike="noStrike" cap="none" baseline="0" dirty="0">
                <a:solidFill>
                  <a:schemeClr val="dk2"/>
                </a:solidFill>
                <a:latin typeface="Galdeano"/>
                <a:ea typeface="Galdeano"/>
                <a:cs typeface="Galdeano"/>
                <a:sym typeface="Galdeano"/>
              </a:rPr>
              <a:t> Potential to reduce availability of cash or increase costs to maintain agreements</a:t>
            </a:r>
          </a:p>
          <a:p>
            <a:pPr marL="457200" marR="0" lvl="0" indent="-342900" algn="l" rtl="0">
              <a:lnSpc>
                <a:spcPct val="115000"/>
              </a:lnSpc>
              <a:spcBef>
                <a:spcPts val="700"/>
              </a:spcBef>
              <a:buClr>
                <a:schemeClr val="dk1"/>
              </a:buClr>
              <a:buSzPct val="100000"/>
              <a:buFont typeface="Arial"/>
              <a:buChar char="●"/>
            </a:pPr>
            <a:r>
              <a:rPr lang="en-US" sz="1800" b="1" i="0" u="none" strike="noStrike" cap="none" baseline="0" dirty="0">
                <a:solidFill>
                  <a:schemeClr val="dk2"/>
                </a:solidFill>
                <a:latin typeface="Galdeano"/>
                <a:ea typeface="Galdeano"/>
                <a:cs typeface="Galdeano"/>
                <a:sym typeface="Galdeano"/>
              </a:rPr>
              <a:t>Southwest strategy goals</a:t>
            </a:r>
          </a:p>
          <a:p>
            <a:pPr marL="914400" marR="0" lvl="1" indent="-342900" algn="l" rtl="0">
              <a:lnSpc>
                <a:spcPct val="115000"/>
              </a:lnSpc>
              <a:spcBef>
                <a:spcPts val="700"/>
              </a:spcBef>
              <a:buClr>
                <a:schemeClr val="dk1"/>
              </a:buClr>
              <a:buSzPct val="100000"/>
              <a:buFont typeface="Courier New"/>
              <a:buChar char="o"/>
            </a:pPr>
            <a:r>
              <a:rPr lang="en-US" sz="1800" b="1" i="0" u="none" strike="noStrike" cap="none" baseline="0" dirty="0">
                <a:solidFill>
                  <a:schemeClr val="dk2"/>
                </a:solidFill>
                <a:latin typeface="Galdeano"/>
                <a:ea typeface="Galdeano"/>
                <a:cs typeface="Galdeano"/>
                <a:sym typeface="Galdeano"/>
              </a:rPr>
              <a:t>Maintain minimum credit ratings, asset fair values and covenant ratios for outstanding debt agreements\</a:t>
            </a:r>
          </a:p>
          <a:p>
            <a:pPr marL="274320" marR="0" lvl="0" indent="-274320" algn="l" rtl="0">
              <a:lnSpc>
                <a:spcPct val="115000"/>
              </a:lnSpc>
              <a:spcBef>
                <a:spcPts val="700"/>
              </a:spcBef>
              <a:buClr>
                <a:schemeClr val="accent1"/>
              </a:buClr>
              <a:buSzPct val="25000"/>
              <a:buFont typeface="Noto Symbol"/>
              <a:buNone/>
            </a:pPr>
            <a:r>
              <a:rPr lang="en-US" sz="1800" b="1" i="0" u="none" strike="noStrike" cap="none" baseline="0" dirty="0">
                <a:solidFill>
                  <a:schemeClr val="dk2"/>
                </a:solidFill>
                <a:latin typeface="Galdeano"/>
                <a:ea typeface="Galdeano"/>
                <a:cs typeface="Galdeano"/>
                <a:sym typeface="Galdeano"/>
              </a:rPr>
              <a:t>Results: Company has met or exceeded standards set forth in all their agreements</a:t>
            </a:r>
          </a:p>
          <a:p>
            <a:pPr marL="274320" marR="0" lvl="0" indent="-274320" algn="l" rtl="0">
              <a:spcBef>
                <a:spcPts val="0"/>
              </a:spcBef>
              <a:buClr>
                <a:schemeClr val="accent1"/>
              </a:buClr>
              <a:buFont typeface="Noto Symbol"/>
              <a:buNone/>
            </a:pPr>
            <a:endParaRPr sz="1800" b="0" i="0" u="none" strike="noStrike" cap="none" baseline="0" dirty="0">
              <a:solidFill>
                <a:schemeClr val="dk2"/>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Shape 664"/>
          <p:cNvPicPr preferRelativeResize="0"/>
          <p:nvPr/>
        </p:nvPicPr>
        <p:blipFill rotWithShape="1">
          <a:blip r:embed="rId3">
            <a:alphaModFix/>
          </a:blip>
          <a:srcRect/>
          <a:stretch/>
        </p:blipFill>
        <p:spPr>
          <a:xfrm>
            <a:off x="0" y="0"/>
            <a:ext cx="9144000" cy="5509889"/>
          </a:xfrm>
          <a:prstGeom prst="rect">
            <a:avLst/>
          </a:prstGeom>
          <a:noFill/>
          <a:ln>
            <a:noFill/>
          </a:ln>
        </p:spPr>
      </p:pic>
      <p:pic>
        <p:nvPicPr>
          <p:cNvPr id="665" name="Shape 665"/>
          <p:cNvPicPr preferRelativeResize="0"/>
          <p:nvPr/>
        </p:nvPicPr>
        <p:blipFill rotWithShape="1">
          <a:blip r:embed="rId4">
            <a:alphaModFix/>
          </a:blip>
          <a:srcRect/>
          <a:stretch/>
        </p:blipFill>
        <p:spPr>
          <a:xfrm>
            <a:off x="0" y="5509889"/>
            <a:ext cx="9144000" cy="134810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19100" y="664609"/>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Agenda</a:t>
            </a:r>
          </a:p>
        </p:txBody>
      </p:sp>
      <p:sp>
        <p:nvSpPr>
          <p:cNvPr id="671" name="Shape 671"/>
          <p:cNvSpPr txBox="1">
            <a:spLocks noGrp="1"/>
          </p:cNvSpPr>
          <p:nvPr>
            <p:ph type="body" idx="4294967295"/>
          </p:nvPr>
        </p:nvSpPr>
        <p:spPr>
          <a:xfrm>
            <a:off x="228600" y="1524000"/>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endParaRPr lang="en-US" sz="2800" dirty="0" smtClean="0">
              <a:solidFill>
                <a:schemeClr val="bg2"/>
              </a:solidFill>
              <a:latin typeface="Galdeano"/>
              <a:ea typeface="Calibri"/>
              <a:cs typeface="Calibri"/>
              <a:sym typeface="Calibri"/>
            </a:endParaRPr>
          </a:p>
          <a:p>
            <a:pPr marL="228600" marR="0" lvl="0" indent="-228600" algn="l" rtl="0">
              <a:lnSpc>
                <a:spcPct val="90000"/>
              </a:lnSpc>
              <a:spcBef>
                <a:spcPts val="0"/>
              </a:spcBef>
              <a:buClr>
                <a:schemeClr val="dk1"/>
              </a:buClr>
              <a:buSzPct val="100000"/>
              <a:buFont typeface="Arial"/>
              <a:buChar char="•"/>
            </a:pPr>
            <a:r>
              <a:rPr lang="en-US" sz="2800" dirty="0" smtClean="0">
                <a:solidFill>
                  <a:schemeClr val="bg2"/>
                </a:solidFill>
                <a:latin typeface="Galdeano"/>
                <a:ea typeface="Calibri"/>
                <a:cs typeface="Calibri"/>
                <a:sym typeface="Calibri"/>
              </a:rPr>
              <a:t>Company Overview</a:t>
            </a:r>
          </a:p>
          <a:p>
            <a:pPr marL="228600" marR="0" lvl="0" indent="-228600" algn="l" rtl="0">
              <a:lnSpc>
                <a:spcPct val="90000"/>
              </a:lnSpc>
              <a:spcBef>
                <a:spcPts val="0"/>
              </a:spcBef>
              <a:buClr>
                <a:schemeClr val="dk1"/>
              </a:buClr>
              <a:buSzPct val="100000"/>
              <a:buFont typeface="Arial"/>
              <a:buChar char="•"/>
            </a:pPr>
            <a:r>
              <a:rPr lang="en-US" sz="2800" b="0" i="0" u="none" strike="noStrike" cap="none" baseline="0" dirty="0" smtClean="0">
                <a:solidFill>
                  <a:schemeClr val="bg2"/>
                </a:solidFill>
                <a:latin typeface="Galdeano"/>
                <a:ea typeface="Calibri"/>
                <a:cs typeface="Calibri"/>
                <a:sym typeface="Calibri"/>
              </a:rPr>
              <a:t>Stocks</a:t>
            </a:r>
            <a:endParaRPr lang="en-US" sz="2800" b="0" i="0" u="none" strike="noStrike" cap="none" baseline="0" dirty="0">
              <a:solidFill>
                <a:schemeClr val="bg2"/>
              </a:solidFill>
              <a:latin typeface="Galdeano"/>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smtClean="0">
                <a:solidFill>
                  <a:schemeClr val="bg2"/>
                </a:solidFill>
                <a:latin typeface="Galdeano"/>
                <a:ea typeface="Calibri"/>
                <a:cs typeface="Calibri"/>
                <a:sym typeface="Calibri"/>
              </a:rPr>
              <a:t>Financials</a:t>
            </a:r>
          </a:p>
          <a:p>
            <a:pPr marL="228600" marR="0" lvl="0" indent="-228600" algn="l" rtl="0">
              <a:lnSpc>
                <a:spcPct val="90000"/>
              </a:lnSpc>
              <a:spcBef>
                <a:spcPts val="1000"/>
              </a:spcBef>
              <a:buClr>
                <a:schemeClr val="dk1"/>
              </a:buClr>
              <a:buSzPct val="100000"/>
              <a:buFont typeface="Arial"/>
              <a:buChar char="•"/>
            </a:pPr>
            <a:r>
              <a:rPr lang="en-US" sz="2800" dirty="0" smtClean="0">
                <a:solidFill>
                  <a:schemeClr val="bg2"/>
                </a:solidFill>
                <a:latin typeface="Galdeano"/>
                <a:ea typeface="Calibri"/>
                <a:cs typeface="Calibri"/>
                <a:sym typeface="Calibri"/>
              </a:rPr>
              <a:t>Risk Factors</a:t>
            </a:r>
            <a:endParaRPr lang="en-US" sz="2800" b="0" i="0" u="none" strike="noStrike" cap="none" baseline="0" dirty="0">
              <a:solidFill>
                <a:schemeClr val="bg2"/>
              </a:solidFill>
              <a:latin typeface="Galdeano"/>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a:solidFill>
                  <a:schemeClr val="bg2"/>
                </a:solidFill>
                <a:latin typeface="Galdeano"/>
                <a:ea typeface="Calibri"/>
                <a:cs typeface="Calibri"/>
                <a:sym typeface="Calibri"/>
              </a:rPr>
              <a:t>Risk Management</a:t>
            </a:r>
          </a:p>
        </p:txBody>
      </p:sp>
      <p:pic>
        <p:nvPicPr>
          <p:cNvPr id="672" name="Shape 672"/>
          <p:cNvPicPr preferRelativeResize="0"/>
          <p:nvPr/>
        </p:nvPicPr>
        <p:blipFill rotWithShape="1">
          <a:blip r:embed="rId3">
            <a:alphaModFix/>
          </a:blip>
          <a:srcRect/>
          <a:stretch/>
        </p:blipFill>
        <p:spPr>
          <a:xfrm>
            <a:off x="4648200" y="914400"/>
            <a:ext cx="3810000" cy="4343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Singapore Airlines （SIA）</a:t>
            </a:r>
          </a:p>
        </p:txBody>
      </p:sp>
      <p:sp>
        <p:nvSpPr>
          <p:cNvPr id="678" name="Shape 678"/>
          <p:cNvSpPr txBox="1">
            <a:spLocks noGrp="1"/>
          </p:cNvSpPr>
          <p:nvPr>
            <p:ph type="body" idx="4294967295"/>
          </p:nvPr>
        </p:nvSpPr>
        <p:spPr>
          <a:xfrm>
            <a:off x="228600" y="1211773"/>
            <a:ext cx="7886700" cy="435133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FFC000"/>
              </a:buClr>
              <a:buSzPct val="25000"/>
              <a:buFont typeface="Arial"/>
              <a:buNone/>
            </a:pPr>
            <a:r>
              <a:rPr lang="en-US" sz="2800" b="0" i="0" u="none" strike="noStrike" cap="none" baseline="0" dirty="0">
                <a:solidFill>
                  <a:srgbClr val="FFC000"/>
                </a:solidFill>
                <a:latin typeface="Galdeano"/>
                <a:ea typeface="Calibri"/>
                <a:cs typeface="Calibri"/>
                <a:sym typeface="Calibri"/>
              </a:rPr>
              <a:t>Singapore Airlines' Mission Statement </a:t>
            </a:r>
          </a:p>
          <a:p>
            <a:pPr marL="0" marR="0" lvl="0" indent="0" algn="ctr" rtl="0">
              <a:lnSpc>
                <a:spcPct val="90000"/>
              </a:lnSpc>
              <a:spcBef>
                <a:spcPts val="1000"/>
              </a:spcBef>
              <a:buClr>
                <a:schemeClr val="dk1"/>
              </a:buClr>
              <a:buFont typeface="Arial"/>
              <a:buNone/>
            </a:pPr>
            <a:endParaRPr sz="2800" b="0" i="0" u="none" strike="noStrike" cap="none" baseline="0" dirty="0">
              <a:solidFill>
                <a:schemeClr val="bg2"/>
              </a:solidFill>
              <a:latin typeface="Galdeano"/>
              <a:ea typeface="Calibri"/>
              <a:cs typeface="Calibri"/>
              <a:sym typeface="Calibri"/>
            </a:endParaRPr>
          </a:p>
          <a:p>
            <a:pPr marL="0" marR="0" lvl="0" indent="0" algn="ctr" rtl="0">
              <a:lnSpc>
                <a:spcPct val="90000"/>
              </a:lnSpc>
              <a:spcBef>
                <a:spcPts val="1000"/>
              </a:spcBef>
              <a:buClr>
                <a:schemeClr val="dk1"/>
              </a:buClr>
              <a:buSzPct val="25000"/>
              <a:buFont typeface="Arial"/>
              <a:buNone/>
            </a:pPr>
            <a:r>
              <a:rPr lang="en-US" sz="2800" b="0" i="1" u="none" strike="noStrike" cap="none" baseline="0" dirty="0">
                <a:solidFill>
                  <a:schemeClr val="bg2"/>
                </a:solidFill>
                <a:latin typeface="Galdeano"/>
                <a:ea typeface="Calibri"/>
                <a:cs typeface="Calibri"/>
                <a:sym typeface="Calibri"/>
              </a:rPr>
              <a:t>"Singapore Airlines is a global company dedicated to providing air transportation services of the highest quality and to maximizing returns for the benefit of its shareholders and employees."</a:t>
            </a:r>
          </a:p>
          <a:p>
            <a:pPr marL="228600" marR="0" lvl="0" indent="-50800" algn="l" rtl="0">
              <a:lnSpc>
                <a:spcPct val="90000"/>
              </a:lnSpc>
              <a:spcBef>
                <a:spcPts val="1000"/>
              </a:spcBef>
              <a:buClr>
                <a:schemeClr val="dk1"/>
              </a:buClr>
              <a:buFont typeface="Arial"/>
              <a:buNone/>
            </a:pPr>
            <a:endParaRPr sz="2800" b="0" i="0" u="none" strike="noStrike" cap="none" baseline="0" dirty="0">
              <a:solidFill>
                <a:schemeClr val="dk1"/>
              </a:solidFill>
              <a:latin typeface="Galdeano"/>
              <a:ea typeface="Calibri"/>
              <a:cs typeface="Calibri"/>
              <a:sym typeface="Calibri"/>
            </a:endParaRPr>
          </a:p>
        </p:txBody>
      </p:sp>
      <p:pic>
        <p:nvPicPr>
          <p:cNvPr id="679" name="Shape 679"/>
          <p:cNvPicPr preferRelativeResize="0"/>
          <p:nvPr/>
        </p:nvPicPr>
        <p:blipFill rotWithShape="1">
          <a:blip r:embed="rId3">
            <a:alphaModFix/>
          </a:blip>
          <a:srcRect/>
          <a:stretch/>
        </p:blipFill>
        <p:spPr>
          <a:xfrm>
            <a:off x="7453246" y="4438639"/>
            <a:ext cx="1690754" cy="2254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Shape 68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Singapore Airlines （SIA）</a:t>
            </a:r>
          </a:p>
        </p:txBody>
      </p:sp>
      <p:sp>
        <p:nvSpPr>
          <p:cNvPr id="684" name="Shape 684"/>
          <p:cNvSpPr txBox="1">
            <a:spLocks noGrp="1"/>
          </p:cNvSpPr>
          <p:nvPr>
            <p:ph type="body" idx="4294967295"/>
          </p:nvPr>
        </p:nvSpPr>
        <p:spPr>
          <a:xfrm>
            <a:off x="228600" y="1295400"/>
            <a:ext cx="7886700" cy="435133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Font typeface="Arial"/>
              <a:buChar char="•"/>
            </a:pPr>
            <a:r>
              <a:rPr lang="en-US" sz="2400" b="0" i="0" strike="noStrike" cap="none" baseline="0" dirty="0" smtClean="0">
                <a:solidFill>
                  <a:schemeClr val="bg2"/>
                </a:solidFill>
                <a:latin typeface="Galdeano"/>
                <a:ea typeface="Calibri"/>
                <a:cs typeface="Calibri"/>
                <a:sym typeface="Calibri"/>
              </a:rPr>
              <a:t>Singapore </a:t>
            </a:r>
            <a:r>
              <a:rPr lang="en-US" sz="2400" b="0" i="0" strike="noStrike" cap="none" baseline="0" dirty="0">
                <a:solidFill>
                  <a:schemeClr val="bg2"/>
                </a:solidFill>
                <a:latin typeface="Galdeano"/>
                <a:ea typeface="Calibri"/>
                <a:cs typeface="Calibri"/>
                <a:sym typeface="Calibri"/>
              </a:rPr>
              <a:t>Airlines began with the incorporation of Malayan Airways Limited (MAL) on 1 May 1947</a:t>
            </a:r>
          </a:p>
          <a:p>
            <a:pPr marL="228600" marR="0" lvl="0" indent="-228600" algn="l" rtl="0">
              <a:lnSpc>
                <a:spcPct val="80000"/>
              </a:lnSpc>
              <a:spcBef>
                <a:spcPts val="1000"/>
              </a:spcBef>
              <a:buClr>
                <a:schemeClr val="dk1"/>
              </a:buClr>
              <a:buSzPct val="100000"/>
              <a:buFont typeface="Arial"/>
              <a:buChar char="•"/>
            </a:pPr>
            <a:r>
              <a:rPr lang="en-US" sz="2400" b="0" i="0" strike="noStrike" cap="none" baseline="0" dirty="0">
                <a:solidFill>
                  <a:schemeClr val="bg2"/>
                </a:solidFill>
                <a:latin typeface="Galdeano"/>
                <a:ea typeface="Calibri"/>
                <a:cs typeface="Calibri"/>
                <a:sym typeface="Calibri"/>
              </a:rPr>
              <a:t>The flag carrier of Singapore, which operates from its hub at </a:t>
            </a:r>
            <a:r>
              <a:rPr lang="en-US" sz="2400" b="0" i="0" strike="noStrike" cap="none" baseline="0" dirty="0" err="1">
                <a:solidFill>
                  <a:schemeClr val="bg2"/>
                </a:solidFill>
                <a:latin typeface="Galdeano"/>
                <a:ea typeface="Calibri"/>
                <a:cs typeface="Calibri"/>
                <a:sym typeface="Calibri"/>
              </a:rPr>
              <a:t>Changi</a:t>
            </a:r>
            <a:r>
              <a:rPr lang="en-US" sz="2400" b="0" i="0" strike="noStrike" cap="none" baseline="0" dirty="0">
                <a:solidFill>
                  <a:schemeClr val="bg2"/>
                </a:solidFill>
                <a:latin typeface="Galdeano"/>
                <a:ea typeface="Calibri"/>
                <a:cs typeface="Calibri"/>
                <a:sym typeface="Calibri"/>
              </a:rPr>
              <a:t> Airport</a:t>
            </a:r>
          </a:p>
          <a:p>
            <a:pPr marL="228600" marR="0" lvl="0" indent="-228600" algn="l" rtl="0">
              <a:lnSpc>
                <a:spcPct val="80000"/>
              </a:lnSpc>
              <a:spcBef>
                <a:spcPts val="1000"/>
              </a:spcBef>
              <a:buClr>
                <a:schemeClr val="dk1"/>
              </a:buClr>
              <a:buSzPct val="100000"/>
              <a:buFont typeface="Arial"/>
              <a:buChar char="•"/>
            </a:pPr>
            <a:r>
              <a:rPr lang="en-US" sz="2400" b="0" i="0" strike="noStrike" cap="none" baseline="0" dirty="0">
                <a:solidFill>
                  <a:schemeClr val="bg2"/>
                </a:solidFill>
                <a:latin typeface="Galdeano"/>
                <a:ea typeface="Calibri"/>
                <a:cs typeface="Calibri"/>
                <a:sym typeface="Calibri"/>
              </a:rPr>
              <a:t>Subsidiaries: Scoot, </a:t>
            </a:r>
            <a:r>
              <a:rPr lang="en-US" sz="2400" b="0" i="0" strike="noStrike" cap="none" baseline="0" dirty="0" err="1">
                <a:solidFill>
                  <a:schemeClr val="bg2"/>
                </a:solidFill>
                <a:latin typeface="Galdeano"/>
                <a:ea typeface="Calibri"/>
                <a:cs typeface="Calibri"/>
                <a:sym typeface="Calibri"/>
              </a:rPr>
              <a:t>SilkAir</a:t>
            </a:r>
            <a:r>
              <a:rPr lang="en-US" sz="2400" b="0" i="0" strike="noStrike" cap="none" baseline="0" dirty="0">
                <a:solidFill>
                  <a:schemeClr val="bg2"/>
                </a:solidFill>
                <a:latin typeface="Galdeano"/>
                <a:ea typeface="Calibri"/>
                <a:cs typeface="Calibri"/>
                <a:sym typeface="Calibri"/>
              </a:rPr>
              <a:t>, Singapore Airlines Cargo</a:t>
            </a:r>
          </a:p>
          <a:p>
            <a:pPr marL="228600" marR="0" lvl="0" indent="-228600" algn="l" rtl="0">
              <a:lnSpc>
                <a:spcPct val="80000"/>
              </a:lnSpc>
              <a:spcBef>
                <a:spcPts val="1000"/>
              </a:spcBef>
              <a:buClr>
                <a:schemeClr val="dk1"/>
              </a:buClr>
              <a:buSzPct val="100000"/>
              <a:buFont typeface="Arial"/>
              <a:buChar char="•"/>
            </a:pPr>
            <a:r>
              <a:rPr lang="en-US" sz="2400" b="0" i="0" strike="noStrike" cap="none" baseline="0" dirty="0" smtClean="0">
                <a:solidFill>
                  <a:schemeClr val="bg2"/>
                </a:solidFill>
                <a:latin typeface="Galdeano"/>
                <a:ea typeface="Calibri"/>
                <a:cs typeface="Calibri"/>
                <a:sym typeface="Calibri"/>
              </a:rPr>
              <a:t>Majority-owned </a:t>
            </a:r>
            <a:r>
              <a:rPr lang="en-US" sz="2400" b="0" i="0" strike="noStrike" cap="none" baseline="0" dirty="0">
                <a:solidFill>
                  <a:schemeClr val="bg2"/>
                </a:solidFill>
                <a:latin typeface="Galdeano"/>
                <a:ea typeface="Calibri"/>
                <a:cs typeface="Calibri"/>
                <a:sym typeface="Calibri"/>
              </a:rPr>
              <a:t>by Singapore government investment and holding company </a:t>
            </a:r>
            <a:r>
              <a:rPr lang="en-US" sz="2400" b="0" i="0" strike="noStrike" cap="none" baseline="0" dirty="0" err="1">
                <a:solidFill>
                  <a:schemeClr val="bg2"/>
                </a:solidFill>
                <a:latin typeface="Galdeano"/>
                <a:ea typeface="Calibri"/>
                <a:cs typeface="Calibri"/>
                <a:sym typeface="Calibri"/>
              </a:rPr>
              <a:t>Temasek</a:t>
            </a:r>
            <a:r>
              <a:rPr lang="en-US" sz="2400" b="0" i="0" strike="noStrike" cap="none" baseline="0" dirty="0">
                <a:solidFill>
                  <a:schemeClr val="bg2"/>
                </a:solidFill>
                <a:latin typeface="Galdeano"/>
                <a:ea typeface="Calibri"/>
                <a:cs typeface="Calibri"/>
                <a:sym typeface="Calibri"/>
              </a:rPr>
              <a:t> Holdings which holds 56% of voting stock</a:t>
            </a:r>
          </a:p>
          <a:p>
            <a:pPr marL="228600" marR="0" lvl="0" indent="-228600" algn="l" rtl="0">
              <a:lnSpc>
                <a:spcPct val="80000"/>
              </a:lnSpc>
              <a:spcBef>
                <a:spcPts val="1000"/>
              </a:spcBef>
              <a:buClr>
                <a:schemeClr val="dk1"/>
              </a:buClr>
              <a:buSzPct val="100000"/>
              <a:buFont typeface="Arial"/>
              <a:buChar char="•"/>
            </a:pPr>
            <a:r>
              <a:rPr lang="en-US" sz="2400" b="0" i="0" strike="noStrike" cap="none" baseline="0" dirty="0">
                <a:solidFill>
                  <a:schemeClr val="bg2"/>
                </a:solidFill>
                <a:latin typeface="Galdeano"/>
                <a:ea typeface="Calibri"/>
                <a:cs typeface="Calibri"/>
                <a:sym typeface="Calibri"/>
              </a:rPr>
              <a:t>Has a strong presence in the Southeast Asia, East Asia, South Asia, and Oceania</a:t>
            </a:r>
          </a:p>
        </p:txBody>
      </p:sp>
      <p:pic>
        <p:nvPicPr>
          <p:cNvPr id="685" name="Shape 685"/>
          <p:cNvPicPr preferRelativeResize="0"/>
          <p:nvPr/>
        </p:nvPicPr>
        <p:blipFill rotWithShape="1">
          <a:blip r:embed="rId3">
            <a:alphaModFix/>
          </a:blip>
          <a:srcRect/>
          <a:stretch/>
        </p:blipFill>
        <p:spPr>
          <a:xfrm>
            <a:off x="8159170" y="5416105"/>
            <a:ext cx="984830" cy="131310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Board of Directors</a:t>
            </a:r>
          </a:p>
        </p:txBody>
      </p:sp>
      <p:graphicFrame>
        <p:nvGraphicFramePr>
          <p:cNvPr id="698" name="Shape 698"/>
          <p:cNvGraphicFramePr/>
          <p:nvPr>
            <p:extLst>
              <p:ext uri="{D42A27DB-BD31-4B8C-83A1-F6EECF244321}">
                <p14:modId xmlns:p14="http://schemas.microsoft.com/office/powerpoint/2010/main" val="4104255795"/>
              </p:ext>
            </p:extLst>
          </p:nvPr>
        </p:nvGraphicFramePr>
        <p:xfrm>
          <a:off x="228600" y="1523999"/>
          <a:ext cx="7886700" cy="6284100"/>
        </p:xfrm>
        <a:graphic>
          <a:graphicData uri="http://schemas.openxmlformats.org/drawingml/2006/table">
            <a:tbl>
              <a:tblPr>
                <a:noFill/>
                <a:tableStyleId>{032489CF-EA32-42FC-BD14-CFAEBF47FB32}</a:tableStyleId>
              </a:tblPr>
              <a:tblGrid>
                <a:gridCol w="2366000"/>
                <a:gridCol w="5520700"/>
              </a:tblGrid>
              <a:tr h="1139915">
                <a:tc>
                  <a:txBody>
                    <a:bodyPr/>
                    <a:lstStyle/>
                    <a:p>
                      <a:pPr marL="0" marR="0" lvl="0" indent="0" algn="l" rtl="0">
                        <a:spcBef>
                          <a:spcPts val="0"/>
                        </a:spcBef>
                        <a:buSzPct val="25000"/>
                        <a:buNone/>
                      </a:pPr>
                      <a:r>
                        <a:rPr lang="en-US" sz="1800" b="1" u="none" strike="noStrike" cap="none" baseline="0" dirty="0">
                          <a:latin typeface="Galdeano"/>
                        </a:rPr>
                        <a:t>Chairman</a:t>
                      </a:r>
                    </a:p>
                  </a:txBody>
                  <a:tcPr marL="68575" marR="68575" marT="45725" marB="45725" anchor="ctr">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800" u="none" strike="noStrike" cap="none" baseline="0" dirty="0" err="1">
                          <a:latin typeface="Galdeano"/>
                        </a:rPr>
                        <a:t>Mr</a:t>
                      </a:r>
                      <a:r>
                        <a:rPr lang="en-US" sz="1800" u="none" strike="noStrike" cap="none" baseline="0" dirty="0">
                          <a:latin typeface="Galdeano"/>
                        </a:rPr>
                        <a:t> </a:t>
                      </a:r>
                      <a:r>
                        <a:rPr lang="en-US" sz="1800" u="none" strike="noStrike" cap="none" baseline="0" dirty="0" smtClean="0">
                          <a:latin typeface="Galdeano"/>
                        </a:rPr>
                        <a:t>Stephen </a:t>
                      </a:r>
                      <a:r>
                        <a:rPr lang="en-US" sz="1800" u="none" strike="noStrike" cap="none" baseline="0" dirty="0">
                          <a:latin typeface="Galdeano"/>
                        </a:rPr>
                        <a:t>Lee </a:t>
                      </a:r>
                      <a:r>
                        <a:rPr lang="en-US" sz="1800" u="none" strike="noStrike" cap="none" baseline="0" dirty="0" err="1">
                          <a:latin typeface="Galdeano"/>
                        </a:rPr>
                        <a:t>Ching</a:t>
                      </a:r>
                      <a:r>
                        <a:rPr lang="en-US" sz="1800" u="none" strike="noStrike" cap="none" baseline="0" dirty="0">
                          <a:latin typeface="Galdeano"/>
                        </a:rPr>
                        <a:t> </a:t>
                      </a:r>
                      <a:r>
                        <a:rPr lang="en-US" sz="1800" u="none" strike="noStrike" cap="none" baseline="0" dirty="0" smtClean="0">
                          <a:latin typeface="Galdeano"/>
                        </a:rPr>
                        <a:t>Yen</a:t>
                      </a:r>
                    </a:p>
                    <a:p>
                      <a:pPr marL="0" marR="0" lvl="0" indent="0" algn="l" rtl="0">
                        <a:spcBef>
                          <a:spcPts val="0"/>
                        </a:spcBef>
                        <a:buSzPct val="25000"/>
                        <a:buNone/>
                      </a:pPr>
                      <a:r>
                        <a:rPr lang="en-US" sz="1800" u="none" strike="noStrike" cap="none" baseline="0" dirty="0" smtClean="0">
                          <a:latin typeface="Galdeano"/>
                        </a:rPr>
                        <a:t>Joined: 2004</a:t>
                      </a:r>
                    </a:p>
                    <a:p>
                      <a:pPr marL="0" marR="0" lvl="0" indent="0" algn="l" rtl="0">
                        <a:spcBef>
                          <a:spcPts val="0"/>
                        </a:spcBef>
                        <a:buSzPct val="25000"/>
                        <a:buNone/>
                      </a:pPr>
                      <a:r>
                        <a:rPr lang="en-US" sz="1800" u="none" strike="noStrike" cap="none" baseline="0" dirty="0" smtClean="0">
                          <a:latin typeface="Galdeano"/>
                        </a:rPr>
                        <a:t>Education: MBA from </a:t>
                      </a:r>
                    </a:p>
                    <a:p>
                      <a:pPr marL="0" marR="0" lvl="0" indent="0" algn="l" rtl="0">
                        <a:spcBef>
                          <a:spcPts val="0"/>
                        </a:spcBef>
                        <a:buSzPct val="25000"/>
                        <a:buNone/>
                      </a:pPr>
                      <a:r>
                        <a:rPr lang="en-US" sz="1800" u="none" strike="noStrike" cap="none" baseline="0" dirty="0" smtClean="0">
                          <a:latin typeface="Galdeano"/>
                        </a:rPr>
                        <a:t>Northwestern University</a:t>
                      </a:r>
                      <a:endParaRPr lang="en-US" sz="1800" u="none" strike="noStrike" cap="none" baseline="0" dirty="0">
                        <a:latin typeface="Galdeano"/>
                      </a:endParaRPr>
                    </a:p>
                  </a:txBody>
                  <a:tcPr marL="68575" marR="68575" marT="45725" marB="45725" anchor="ctr">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1929080">
                <a:tc>
                  <a:txBody>
                    <a:bodyPr/>
                    <a:lstStyle/>
                    <a:p>
                      <a:pPr marL="0" marR="0" lvl="0" indent="0" algn="l" rtl="0">
                        <a:spcBef>
                          <a:spcPts val="0"/>
                        </a:spcBef>
                        <a:buNone/>
                      </a:pPr>
                      <a:endParaRPr sz="1800" b="1" u="none" strike="noStrike" cap="none" baseline="0" dirty="0">
                        <a:latin typeface="Galdeano"/>
                      </a:endParaRPr>
                    </a:p>
                    <a:p>
                      <a:pPr marL="0" marR="0" lvl="0" indent="0" algn="l" rtl="0">
                        <a:spcBef>
                          <a:spcPts val="0"/>
                        </a:spcBef>
                        <a:buSzPct val="25000"/>
                        <a:buNone/>
                      </a:pPr>
                      <a:r>
                        <a:rPr lang="en-US" sz="1800" b="1" u="none" strike="noStrike" cap="none" baseline="0" dirty="0" smtClean="0">
                          <a:latin typeface="Galdeano"/>
                        </a:rPr>
                        <a:t>Chief </a:t>
                      </a:r>
                      <a:r>
                        <a:rPr lang="en-US" sz="1800" b="1" u="none" strike="noStrike" cap="none" baseline="0" dirty="0">
                          <a:latin typeface="Galdeano"/>
                        </a:rPr>
                        <a:t>Executive </a:t>
                      </a:r>
                      <a:r>
                        <a:rPr lang="en-US" sz="1800" b="1" u="none" strike="noStrike" cap="none" baseline="0" dirty="0" smtClean="0">
                          <a:latin typeface="Galdeano"/>
                        </a:rPr>
                        <a:t>Officer</a:t>
                      </a:r>
                      <a:endParaRPr lang="en-US" sz="1800" b="1" u="none" strike="noStrike" cap="none" baseline="0" dirty="0">
                        <a:latin typeface="Galdeano"/>
                      </a:endParaRPr>
                    </a:p>
                  </a:txBody>
                  <a:tcPr marL="68575" marR="68575" marT="45725" marB="45725" anchor="ctr">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None/>
                      </a:pPr>
                      <a:endParaRPr sz="1800" u="none" strike="noStrike" cap="none" baseline="0" dirty="0">
                        <a:latin typeface="Galdeano"/>
                      </a:endParaRPr>
                    </a:p>
                    <a:p>
                      <a:pPr marL="0" marR="0" lvl="0" indent="0" algn="l" rtl="0">
                        <a:spcBef>
                          <a:spcPts val="0"/>
                        </a:spcBef>
                        <a:buNone/>
                      </a:pPr>
                      <a:endParaRPr sz="1800" u="none" strike="noStrike" cap="none" baseline="0" dirty="0">
                        <a:latin typeface="Galdeano"/>
                      </a:endParaRPr>
                    </a:p>
                    <a:p>
                      <a:pPr marL="0" marR="0" lvl="0" indent="0" algn="l" rtl="0">
                        <a:spcBef>
                          <a:spcPts val="0"/>
                        </a:spcBef>
                        <a:buNone/>
                      </a:pPr>
                      <a:endParaRPr sz="1800" u="none" strike="noStrike" cap="none" baseline="0" dirty="0">
                        <a:latin typeface="Galdeano"/>
                      </a:endParaRPr>
                    </a:p>
                    <a:p>
                      <a:pPr marL="0" marR="0" lvl="0" indent="0" algn="l" rtl="0">
                        <a:spcBef>
                          <a:spcPts val="0"/>
                        </a:spcBef>
                        <a:buSzPct val="25000"/>
                        <a:buNone/>
                      </a:pPr>
                      <a:r>
                        <a:rPr lang="en-US" sz="1800" u="none" strike="noStrike" cap="none" baseline="0" dirty="0" err="1">
                          <a:latin typeface="Galdeano"/>
                        </a:rPr>
                        <a:t>Mr</a:t>
                      </a:r>
                      <a:r>
                        <a:rPr lang="en-US" sz="1800" u="none" strike="noStrike" cap="none" baseline="0" dirty="0">
                          <a:latin typeface="Galdeano"/>
                        </a:rPr>
                        <a:t> </a:t>
                      </a:r>
                      <a:r>
                        <a:rPr lang="en-US" sz="1800" u="none" strike="noStrike" cap="none" baseline="0" dirty="0" err="1">
                          <a:latin typeface="Galdeano"/>
                        </a:rPr>
                        <a:t>Goh</a:t>
                      </a:r>
                      <a:r>
                        <a:rPr lang="en-US" sz="1800" u="none" strike="noStrike" cap="none" baseline="0" dirty="0">
                          <a:latin typeface="Galdeano"/>
                        </a:rPr>
                        <a:t> </a:t>
                      </a:r>
                      <a:r>
                        <a:rPr lang="en-US" sz="1800" u="none" strike="noStrike" cap="none" baseline="0" dirty="0" err="1">
                          <a:latin typeface="Galdeano"/>
                        </a:rPr>
                        <a:t>Choon</a:t>
                      </a:r>
                      <a:r>
                        <a:rPr lang="en-US" sz="1800" u="none" strike="noStrike" cap="none" baseline="0" dirty="0">
                          <a:latin typeface="Galdeano"/>
                        </a:rPr>
                        <a:t> </a:t>
                      </a:r>
                      <a:r>
                        <a:rPr lang="en-US" sz="1800" u="none" strike="noStrike" cap="none" baseline="0" dirty="0" err="1" smtClean="0">
                          <a:latin typeface="Galdeano"/>
                        </a:rPr>
                        <a:t>Phong</a:t>
                      </a:r>
                      <a:endParaRPr lang="en-US" sz="1800" u="none" strike="noStrike" cap="none" baseline="0" dirty="0" smtClean="0">
                        <a:latin typeface="Galdeano"/>
                      </a:endParaRPr>
                    </a:p>
                    <a:p>
                      <a:pPr marL="0" marR="0" lvl="0" indent="0" algn="l" rtl="0">
                        <a:spcBef>
                          <a:spcPts val="0"/>
                        </a:spcBef>
                        <a:buSzPct val="25000"/>
                        <a:buNone/>
                      </a:pPr>
                      <a:r>
                        <a:rPr lang="en-US" sz="1800" u="none" strike="noStrike" cap="none" baseline="0" dirty="0" smtClean="0">
                          <a:latin typeface="Galdeano"/>
                        </a:rPr>
                        <a:t>Joined: 1990</a:t>
                      </a:r>
                    </a:p>
                    <a:p>
                      <a:pPr marL="0" marR="0" lvl="0" indent="0" algn="l" rtl="0">
                        <a:spcBef>
                          <a:spcPts val="0"/>
                        </a:spcBef>
                        <a:buSzPct val="25000"/>
                        <a:buNone/>
                      </a:pPr>
                      <a:r>
                        <a:rPr lang="en-US" sz="1800" u="none" strike="noStrike" cap="none" baseline="0" dirty="0" smtClean="0">
                          <a:latin typeface="Galdeano"/>
                        </a:rPr>
                        <a:t>Education:  </a:t>
                      </a:r>
                      <a:r>
                        <a:rPr lang="en-US" sz="1800" u="none" strike="noStrike" cap="none" baseline="0" dirty="0" err="1" smtClean="0">
                          <a:latin typeface="Galdeano"/>
                        </a:rPr>
                        <a:t>MSc</a:t>
                      </a:r>
                      <a:r>
                        <a:rPr lang="en-US" sz="1800" u="none" strike="noStrike" cap="none" baseline="0" dirty="0" smtClean="0">
                          <a:latin typeface="Galdeano"/>
                        </a:rPr>
                        <a:t>, </a:t>
                      </a:r>
                      <a:r>
                        <a:rPr lang="en-US" sz="1800" u="none" strike="noStrike" cap="none" baseline="0" dirty="0" err="1" smtClean="0">
                          <a:latin typeface="Galdeano"/>
                        </a:rPr>
                        <a:t>BSc</a:t>
                      </a:r>
                      <a:r>
                        <a:rPr lang="en-US" sz="1800" u="none" strike="noStrike" cap="none" baseline="0" dirty="0" smtClean="0">
                          <a:latin typeface="Galdeano"/>
                        </a:rPr>
                        <a:t> from </a:t>
                      </a:r>
                      <a:br>
                        <a:rPr lang="en-US" sz="1800" u="none" strike="noStrike" cap="none" baseline="0" dirty="0" smtClean="0">
                          <a:latin typeface="Galdeano"/>
                        </a:rPr>
                      </a:br>
                      <a:r>
                        <a:rPr lang="en-US" sz="1800" u="none" strike="noStrike" cap="none" baseline="0" dirty="0" smtClean="0">
                          <a:latin typeface="Galdeano"/>
                        </a:rPr>
                        <a:t>MIT</a:t>
                      </a:r>
                      <a:endParaRPr lang="en-US" sz="1800" u="none" strike="noStrike" cap="none" baseline="0" dirty="0">
                        <a:latin typeface="Galdeano"/>
                      </a:endParaRPr>
                    </a:p>
                  </a:txBody>
                  <a:tcPr marL="68575" marR="68575" marT="45725" marB="45725" anchor="ctr">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3083680">
                <a:tc>
                  <a:txBody>
                    <a:bodyPr/>
                    <a:lstStyle/>
                    <a:p>
                      <a:pPr marL="0" marR="0" lvl="0" indent="0" algn="l" rtl="0">
                        <a:spcBef>
                          <a:spcPts val="0"/>
                        </a:spcBef>
                        <a:buNone/>
                      </a:pPr>
                      <a:endParaRPr sz="1800" b="1" u="none" strike="noStrike" cap="none" baseline="0" dirty="0">
                        <a:latin typeface="Galdeano"/>
                      </a:endParaRPr>
                    </a:p>
                    <a:p>
                      <a:pPr marL="0" marR="0" lvl="0" indent="0" algn="l" rtl="0">
                        <a:spcBef>
                          <a:spcPts val="0"/>
                        </a:spcBef>
                        <a:buNone/>
                      </a:pPr>
                      <a:endParaRPr sz="1800" b="1" u="none" strike="noStrike" cap="none" baseline="0" dirty="0">
                        <a:latin typeface="Galdeano"/>
                      </a:endParaRPr>
                    </a:p>
                    <a:p>
                      <a:pPr marL="0" marR="0" lvl="0" indent="0" algn="l" rtl="0">
                        <a:spcBef>
                          <a:spcPts val="0"/>
                        </a:spcBef>
                        <a:buSzPct val="25000"/>
                        <a:buNone/>
                      </a:pPr>
                      <a:endParaRPr lang="en-US" sz="1800" b="1" u="none" strike="noStrike" cap="none" baseline="0" dirty="0" smtClean="0">
                        <a:latin typeface="Galdeano"/>
                      </a:endParaRPr>
                    </a:p>
                  </a:txBody>
                  <a:tcPr marL="68575" marR="68575"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endParaRPr lang="en-US" sz="1800" u="none" strike="noStrike" cap="none" baseline="0" dirty="0">
                        <a:latin typeface="Galdeano"/>
                      </a:endParaRPr>
                    </a:p>
                  </a:txBody>
                  <a:tcPr marL="68575" marR="68575" marT="45725" marB="45725" anchor="ctr">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bl>
          </a:graphicData>
        </a:graphic>
      </p:graphicFrame>
      <p:pic>
        <p:nvPicPr>
          <p:cNvPr id="699" name="Shape 699"/>
          <p:cNvPicPr preferRelativeResize="0"/>
          <p:nvPr/>
        </p:nvPicPr>
        <p:blipFill rotWithShape="1">
          <a:blip r:embed="rId3">
            <a:alphaModFix/>
          </a:blip>
          <a:srcRect/>
          <a:stretch/>
        </p:blipFill>
        <p:spPr>
          <a:xfrm>
            <a:off x="7342848" y="3809999"/>
            <a:ext cx="1690754" cy="2254339"/>
          </a:xfrm>
          <a:prstGeom prst="rect">
            <a:avLst/>
          </a:prstGeom>
          <a:noFill/>
          <a:ln>
            <a:noFill/>
          </a:ln>
        </p:spPr>
      </p:pic>
      <p:pic>
        <p:nvPicPr>
          <p:cNvPr id="700" name="Shape 700"/>
          <p:cNvPicPr preferRelativeResize="0"/>
          <p:nvPr/>
        </p:nvPicPr>
        <p:blipFill rotWithShape="1">
          <a:blip r:embed="rId4">
            <a:alphaModFix/>
          </a:blip>
          <a:srcRect/>
          <a:stretch/>
        </p:blipFill>
        <p:spPr>
          <a:xfrm>
            <a:off x="5791200" y="1447800"/>
            <a:ext cx="1371600" cy="1581864"/>
          </a:xfrm>
          <a:prstGeom prst="rect">
            <a:avLst/>
          </a:prstGeom>
          <a:noFill/>
          <a:ln>
            <a:noFill/>
          </a:ln>
        </p:spPr>
      </p:pic>
      <p:pic>
        <p:nvPicPr>
          <p:cNvPr id="701" name="Shape 701"/>
          <p:cNvPicPr preferRelativeResize="0"/>
          <p:nvPr/>
        </p:nvPicPr>
        <p:blipFill rotWithShape="1">
          <a:blip r:embed="rId5">
            <a:alphaModFix/>
          </a:blip>
          <a:srcRect/>
          <a:stretch/>
        </p:blipFill>
        <p:spPr>
          <a:xfrm>
            <a:off x="5791200" y="3581400"/>
            <a:ext cx="1371602" cy="186732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228600" y="609600"/>
            <a:ext cx="7886700" cy="47839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150" b="0" i="0" u="none" strike="noStrike" cap="none" baseline="0" dirty="0">
                <a:solidFill>
                  <a:schemeClr val="bg1"/>
                </a:solidFill>
                <a:latin typeface="Galdeano"/>
                <a:ea typeface="Calibri"/>
                <a:cs typeface="Calibri"/>
                <a:sym typeface="Calibri"/>
              </a:rPr>
              <a:t>As at 31 March 2014, the passenger route network for Singapore Airlines </a:t>
            </a:r>
            <a:r>
              <a:rPr lang="en-US" sz="2150" b="0" i="0" u="none" strike="noStrike" cap="none" baseline="0" dirty="0" smtClean="0">
                <a:solidFill>
                  <a:schemeClr val="bg1"/>
                </a:solidFill>
                <a:latin typeface="Galdeano"/>
                <a:ea typeface="Calibri"/>
                <a:cs typeface="Calibri"/>
                <a:sym typeface="Calibri"/>
              </a:rPr>
              <a:t>and its </a:t>
            </a:r>
            <a:r>
              <a:rPr lang="en-US" sz="2150" b="0" i="0" u="none" strike="noStrike" cap="none" baseline="0" dirty="0">
                <a:solidFill>
                  <a:schemeClr val="bg1"/>
                </a:solidFill>
                <a:latin typeface="Galdeano"/>
                <a:ea typeface="Calibri"/>
                <a:cs typeface="Calibri"/>
                <a:sym typeface="Calibri"/>
              </a:rPr>
              <a:t>regional subsidiary </a:t>
            </a:r>
            <a:r>
              <a:rPr lang="en-US" sz="2150" b="0" i="0" u="none" strike="noStrike" cap="none" baseline="0" dirty="0" err="1" smtClean="0">
                <a:solidFill>
                  <a:schemeClr val="bg1"/>
                </a:solidFill>
                <a:latin typeface="Galdeano"/>
                <a:ea typeface="Calibri"/>
                <a:cs typeface="Calibri"/>
                <a:sym typeface="Calibri"/>
              </a:rPr>
              <a:t>SilkAir</a:t>
            </a:r>
            <a:r>
              <a:rPr lang="en-US" sz="2150" b="0" i="0" u="none" strike="noStrike" cap="none" baseline="0" dirty="0" smtClean="0">
                <a:solidFill>
                  <a:schemeClr val="bg1"/>
                </a:solidFill>
                <a:latin typeface="Galdeano"/>
                <a:ea typeface="Calibri"/>
                <a:cs typeface="Calibri"/>
                <a:sym typeface="Calibri"/>
              </a:rPr>
              <a:t> </a:t>
            </a:r>
            <a:r>
              <a:rPr lang="en-US" sz="2150" b="0" i="0" u="none" strike="noStrike" cap="none" baseline="0" dirty="0">
                <a:solidFill>
                  <a:schemeClr val="bg1"/>
                </a:solidFill>
                <a:latin typeface="Galdeano"/>
                <a:ea typeface="Calibri"/>
                <a:cs typeface="Calibri"/>
                <a:sym typeface="Calibri"/>
              </a:rPr>
              <a:t>covers 100 destinations in 36 countries</a:t>
            </a:r>
          </a:p>
        </p:txBody>
      </p:sp>
      <p:pic>
        <p:nvPicPr>
          <p:cNvPr id="692" name="Shape 692"/>
          <p:cNvPicPr preferRelativeResize="0"/>
          <p:nvPr/>
        </p:nvPicPr>
        <p:blipFill rotWithShape="1">
          <a:blip r:embed="rId3">
            <a:alphaModFix/>
          </a:blip>
          <a:srcRect/>
          <a:stretch/>
        </p:blipFill>
        <p:spPr>
          <a:xfrm>
            <a:off x="417414" y="1295400"/>
            <a:ext cx="8345585" cy="48801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800" dirty="0" smtClean="0">
                <a:solidFill>
                  <a:schemeClr val="bg1"/>
                </a:solidFill>
                <a:latin typeface="Galdeano"/>
              </a:rPr>
              <a:t>SIA Fleet Profile</a:t>
            </a:r>
            <a:endParaRPr lang="zh-CN" altLang="en-US" sz="2800" dirty="0">
              <a:solidFill>
                <a:schemeClr val="bg1"/>
              </a:solidFill>
              <a:latin typeface="Galdeano"/>
            </a:endParaRPr>
          </a:p>
        </p:txBody>
      </p:sp>
      <p:pic>
        <p:nvPicPr>
          <p:cNvPr id="4" name="图片 3"/>
          <p:cNvPicPr>
            <a:picLocks noChangeAspect="1"/>
          </p:cNvPicPr>
          <p:nvPr/>
        </p:nvPicPr>
        <p:blipFill>
          <a:blip r:embed="rId2"/>
          <a:stretch>
            <a:fillRect/>
          </a:stretch>
        </p:blipFill>
        <p:spPr>
          <a:xfrm>
            <a:off x="1066800" y="990600"/>
            <a:ext cx="6553200" cy="5219796"/>
          </a:xfrm>
          <a:prstGeom prst="rect">
            <a:avLst/>
          </a:prstGeom>
        </p:spPr>
      </p:pic>
    </p:spTree>
    <p:extLst>
      <p:ext uri="{BB962C8B-B14F-4D97-AF65-F5344CB8AC3E}">
        <p14:creationId xmlns:p14="http://schemas.microsoft.com/office/powerpoint/2010/main" val="3886668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36892" y="304800"/>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Major Share Holders</a:t>
            </a:r>
          </a:p>
        </p:txBody>
      </p:sp>
      <p:pic>
        <p:nvPicPr>
          <p:cNvPr id="707" name="Shape 707"/>
          <p:cNvPicPr preferRelativeResize="0"/>
          <p:nvPr/>
        </p:nvPicPr>
        <p:blipFill rotWithShape="1">
          <a:blip r:embed="rId3">
            <a:alphaModFix/>
          </a:blip>
          <a:srcRect/>
          <a:stretch/>
        </p:blipFill>
        <p:spPr>
          <a:xfrm>
            <a:off x="457200" y="874936"/>
            <a:ext cx="7920724" cy="5212868"/>
          </a:xfrm>
          <a:prstGeom prst="rect">
            <a:avLst/>
          </a:prstGeom>
          <a:noFill/>
          <a:ln>
            <a:noFill/>
          </a:ln>
        </p:spPr>
      </p:pic>
      <p:pic>
        <p:nvPicPr>
          <p:cNvPr id="708" name="Shape 708"/>
          <p:cNvPicPr preferRelativeResize="0"/>
          <p:nvPr/>
        </p:nvPicPr>
        <p:blipFill rotWithShape="1">
          <a:blip r:embed="rId4">
            <a:alphaModFix/>
          </a:blip>
          <a:srcRect/>
          <a:stretch/>
        </p:blipFill>
        <p:spPr>
          <a:xfrm>
            <a:off x="8323592" y="0"/>
            <a:ext cx="744208" cy="8749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04800" y="228600"/>
            <a:ext cx="7886700" cy="854700"/>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buClr>
                <a:schemeClr val="dk1"/>
              </a:buClr>
              <a:buSzPct val="25000"/>
              <a:buFont typeface="Arial"/>
              <a:buNone/>
            </a:pPr>
            <a:r>
              <a:rPr lang="en-US" sz="3600" b="0" i="0" u="none" strike="noStrike" cap="none" baseline="0" dirty="0">
                <a:solidFill>
                  <a:schemeClr val="lt1"/>
                </a:solidFill>
                <a:latin typeface="Galdeano"/>
                <a:ea typeface="Galdeano"/>
                <a:cs typeface="Galdeano"/>
                <a:sym typeface="Galdeano"/>
              </a:rPr>
              <a:t>Commercial Airlines Profitability</a:t>
            </a:r>
          </a:p>
        </p:txBody>
      </p:sp>
      <p:sp>
        <p:nvSpPr>
          <p:cNvPr id="317" name="Shape 317"/>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7</a:t>
            </a:fld>
            <a:endParaRPr lang="en-US" sz="1000" b="0" i="0" u="none" strike="noStrike" cap="none" baseline="0">
              <a:solidFill>
                <a:schemeClr val="dk2"/>
              </a:solidFill>
              <a:latin typeface="Galdeano"/>
              <a:ea typeface="Galdeano"/>
              <a:cs typeface="Galdeano"/>
              <a:sym typeface="Galdeano"/>
            </a:endParaRPr>
          </a:p>
        </p:txBody>
      </p:sp>
      <p:pic>
        <p:nvPicPr>
          <p:cNvPr id="318" name="Shape 318"/>
          <p:cNvPicPr preferRelativeResize="0"/>
          <p:nvPr/>
        </p:nvPicPr>
        <p:blipFill rotWithShape="1">
          <a:blip r:embed="rId3">
            <a:alphaModFix/>
          </a:blip>
          <a:srcRect/>
          <a:stretch/>
        </p:blipFill>
        <p:spPr>
          <a:xfrm>
            <a:off x="1217875" y="1487975"/>
            <a:ext cx="6649349" cy="4154500"/>
          </a:xfrm>
          <a:prstGeom prst="rect">
            <a:avLst/>
          </a:prstGeom>
          <a:noFill/>
          <a:ln>
            <a:noFill/>
          </a:ln>
        </p:spPr>
      </p:pic>
      <p:sp>
        <p:nvSpPr>
          <p:cNvPr id="319" name="Shape 319"/>
          <p:cNvSpPr txBox="1"/>
          <p:nvPr/>
        </p:nvSpPr>
        <p:spPr>
          <a:xfrm>
            <a:off x="304800" y="304800"/>
            <a:ext cx="3000000" cy="3000000"/>
          </a:xfrm>
          <a:prstGeom prst="rect">
            <a:avLst/>
          </a:prstGeom>
          <a:noFill/>
          <a:ln>
            <a:noFill/>
          </a:ln>
        </p:spPr>
        <p:txBody>
          <a:bodyPr lIns="91425" tIns="91425" rIns="91425" bIns="91425" anchor="ctr" anchorCtr="0">
            <a:noAutofit/>
          </a:bodyPr>
          <a:lstStyle/>
          <a:p>
            <a:pPr marL="0" marR="0" lvl="0" indent="0" algn="r" rtl="0">
              <a:lnSpc>
                <a:spcPct val="115000"/>
              </a:lnSpc>
              <a:spcBef>
                <a:spcPts val="0"/>
              </a:spcBef>
              <a:buClr>
                <a:srgbClr val="1F1F1F"/>
              </a:buClr>
              <a:buSzPct val="25000"/>
              <a:buFont typeface="Calibri"/>
              <a:buNone/>
            </a:pPr>
            <a:r>
              <a:rPr lang="en-US" sz="1100" b="1" i="0" u="none" strike="noStrike" cap="none" baseline="0">
                <a:solidFill>
                  <a:srgbClr val="1F1F1F"/>
                </a:solidFill>
                <a:latin typeface="Calibri"/>
                <a:ea typeface="Calibri"/>
                <a:cs typeface="Calibri"/>
                <a:sym typeface="Calibri"/>
              </a:rPr>
              <a:t>Commercial airlines profitability</a:t>
            </a:r>
          </a:p>
          <a:p>
            <a:pPr marL="0" marR="0" lvl="0" indent="0" algn="l" rtl="0">
              <a:lnSpc>
                <a:spcPct val="115000"/>
              </a:lnSpc>
              <a:spcBef>
                <a:spcPts val="0"/>
              </a:spcBef>
              <a:buClr>
                <a:schemeClr val="dk1"/>
              </a:buClr>
              <a:buSzPct val="25000"/>
              <a:buFont typeface="Galdeano"/>
              <a:buNone/>
            </a:pPr>
            <a:r>
              <a:rPr lang="en-US" sz="1200" b="0" i="0" u="none" strike="noStrike" cap="none" baseline="0">
                <a:solidFill>
                  <a:schemeClr val="dk1"/>
                </a:solidFill>
                <a:latin typeface="Galdeano"/>
                <a:ea typeface="Galdeano"/>
                <a:cs typeface="Galdeano"/>
                <a:sym typeface="Galdeano"/>
              </a:rPr>
              <a:t>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228600" y="304800"/>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Stock Information </a:t>
            </a:r>
          </a:p>
        </p:txBody>
      </p:sp>
      <p:pic>
        <p:nvPicPr>
          <p:cNvPr id="714" name="Shape 714"/>
          <p:cNvPicPr preferRelativeResize="0">
            <a:picLocks noGrp="1"/>
          </p:cNvPicPr>
          <p:nvPr>
            <p:ph type="body" idx="4294967295"/>
          </p:nvPr>
        </p:nvPicPr>
        <p:blipFill rotWithShape="1">
          <a:blip r:embed="rId3">
            <a:alphaModFix/>
          </a:blip>
          <a:srcRect/>
          <a:stretch/>
        </p:blipFill>
        <p:spPr>
          <a:xfrm>
            <a:off x="228600" y="1066800"/>
            <a:ext cx="7924800" cy="3904444"/>
          </a:xfrm>
          <a:prstGeom prst="rect">
            <a:avLst/>
          </a:prstGeom>
          <a:noFill/>
          <a:ln>
            <a:noFill/>
          </a:ln>
        </p:spPr>
      </p:pic>
      <p:pic>
        <p:nvPicPr>
          <p:cNvPr id="715" name="Shape 715"/>
          <p:cNvPicPr preferRelativeResize="0"/>
          <p:nvPr/>
        </p:nvPicPr>
        <p:blipFill rotWithShape="1">
          <a:blip r:embed="rId4">
            <a:alphaModFix/>
          </a:blip>
          <a:srcRect/>
          <a:stretch/>
        </p:blipFill>
        <p:spPr>
          <a:xfrm>
            <a:off x="7453246" y="4971244"/>
            <a:ext cx="1690754" cy="17217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190500" y="408504"/>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Stock Price </a:t>
            </a:r>
          </a:p>
        </p:txBody>
      </p:sp>
      <p:pic>
        <p:nvPicPr>
          <p:cNvPr id="721" name="Shape 721"/>
          <p:cNvPicPr preferRelativeResize="0">
            <a:picLocks noGrp="1"/>
          </p:cNvPicPr>
          <p:nvPr>
            <p:ph type="body" idx="4294967295"/>
          </p:nvPr>
        </p:nvPicPr>
        <p:blipFill rotWithShape="1">
          <a:blip r:embed="rId3">
            <a:alphaModFix/>
          </a:blip>
          <a:srcRect/>
          <a:stretch/>
        </p:blipFill>
        <p:spPr>
          <a:xfrm>
            <a:off x="228600" y="990600"/>
            <a:ext cx="8162925" cy="5164138"/>
          </a:xfrm>
          <a:prstGeom prst="rect">
            <a:avLst/>
          </a:prstGeom>
          <a:noFill/>
          <a:ln>
            <a:noFill/>
          </a:ln>
        </p:spPr>
      </p:pic>
      <p:pic>
        <p:nvPicPr>
          <p:cNvPr id="722" name="Shape 722"/>
          <p:cNvPicPr preferRelativeResize="0"/>
          <p:nvPr/>
        </p:nvPicPr>
        <p:blipFill rotWithShape="1">
          <a:blip r:embed="rId4">
            <a:alphaModFix/>
          </a:blip>
          <a:srcRect/>
          <a:stretch/>
        </p:blipFill>
        <p:spPr>
          <a:xfrm>
            <a:off x="8077200" y="2"/>
            <a:ext cx="1066800" cy="129539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Shape 727"/>
          <p:cNvPicPr preferRelativeResize="0"/>
          <p:nvPr/>
        </p:nvPicPr>
        <p:blipFill rotWithShape="1">
          <a:blip r:embed="rId3">
            <a:alphaModFix/>
          </a:blip>
          <a:srcRect/>
          <a:stretch/>
        </p:blipFill>
        <p:spPr>
          <a:xfrm>
            <a:off x="457200" y="914400"/>
            <a:ext cx="8153400" cy="5138671"/>
          </a:xfrm>
          <a:prstGeom prst="rect">
            <a:avLst/>
          </a:prstGeom>
          <a:noFill/>
          <a:ln>
            <a:noFill/>
          </a:ln>
        </p:spPr>
      </p:pic>
      <p:sp>
        <p:nvSpPr>
          <p:cNvPr id="728" name="Shape 72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Financial Overview</a:t>
            </a: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Earnings </a:t>
            </a:r>
          </a:p>
        </p:txBody>
      </p:sp>
      <p:pic>
        <p:nvPicPr>
          <p:cNvPr id="734" name="Shape 734"/>
          <p:cNvPicPr preferRelativeResize="0">
            <a:picLocks noGrp="1"/>
          </p:cNvPicPr>
          <p:nvPr>
            <p:ph type="body" idx="4294967295"/>
          </p:nvPr>
        </p:nvPicPr>
        <p:blipFill rotWithShape="1">
          <a:blip r:embed="rId3">
            <a:alphaModFix/>
          </a:blip>
          <a:srcRect/>
          <a:stretch/>
        </p:blipFill>
        <p:spPr>
          <a:xfrm>
            <a:off x="533400" y="914400"/>
            <a:ext cx="8324850" cy="5032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Cost Structure  </a:t>
            </a:r>
          </a:p>
        </p:txBody>
      </p:sp>
      <p:pic>
        <p:nvPicPr>
          <p:cNvPr id="740" name="Shape 740"/>
          <p:cNvPicPr preferRelativeResize="0"/>
          <p:nvPr/>
        </p:nvPicPr>
        <p:blipFill rotWithShape="1">
          <a:blip r:embed="rId3">
            <a:alphaModFix/>
          </a:blip>
          <a:srcRect/>
          <a:stretch/>
        </p:blipFill>
        <p:spPr>
          <a:xfrm>
            <a:off x="685800" y="838200"/>
            <a:ext cx="7687077" cy="53720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77273" y="2653750"/>
            <a:ext cx="2204799" cy="155050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dirty="0">
                <a:solidFill>
                  <a:schemeClr val="bg2"/>
                </a:solidFill>
                <a:latin typeface="Galdeano"/>
                <a:ea typeface="Calibri"/>
                <a:cs typeface="Calibri"/>
                <a:sym typeface="Calibri"/>
              </a:rPr>
              <a:t>Financial Instruments</a:t>
            </a:r>
          </a:p>
        </p:txBody>
      </p:sp>
      <p:pic>
        <p:nvPicPr>
          <p:cNvPr id="746" name="Shape 746"/>
          <p:cNvPicPr preferRelativeResize="0">
            <a:picLocks noGrp="1"/>
          </p:cNvPicPr>
          <p:nvPr>
            <p:ph type="body" idx="1"/>
          </p:nvPr>
        </p:nvPicPr>
        <p:blipFill rotWithShape="1">
          <a:blip r:embed="rId3">
            <a:alphaModFix/>
          </a:blip>
          <a:srcRect/>
          <a:stretch/>
        </p:blipFill>
        <p:spPr>
          <a:xfrm>
            <a:off x="2501722" y="0"/>
            <a:ext cx="6732431" cy="6858000"/>
          </a:xfrm>
          <a:prstGeom prst="rect">
            <a:avLst/>
          </a:prstGeom>
          <a:noFill/>
          <a:ln>
            <a:noFill/>
          </a:ln>
        </p:spPr>
      </p:pic>
    </p:spTree>
    <p:extLst>
      <p:ext uri="{BB962C8B-B14F-4D97-AF65-F5344CB8AC3E}">
        <p14:creationId xmlns:p14="http://schemas.microsoft.com/office/powerpoint/2010/main" val="4223473531"/>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06916" y="2291694"/>
            <a:ext cx="2026684" cy="191877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b="0" i="0" u="none" strike="noStrike" cap="none" baseline="0" dirty="0">
                <a:solidFill>
                  <a:schemeClr val="bg2"/>
                </a:solidFill>
                <a:latin typeface="Galdeano"/>
                <a:ea typeface="Calibri"/>
                <a:cs typeface="Calibri"/>
                <a:sym typeface="Calibri"/>
              </a:rPr>
              <a:t>Statements of Financial Position</a:t>
            </a:r>
          </a:p>
        </p:txBody>
      </p:sp>
      <p:pic>
        <p:nvPicPr>
          <p:cNvPr id="752" name="Shape 752"/>
          <p:cNvPicPr preferRelativeResize="0"/>
          <p:nvPr/>
        </p:nvPicPr>
        <p:blipFill rotWithShape="1">
          <a:blip r:embed="rId3">
            <a:alphaModFix/>
          </a:blip>
          <a:srcRect/>
          <a:stretch/>
        </p:blipFill>
        <p:spPr>
          <a:xfrm>
            <a:off x="2221606" y="0"/>
            <a:ext cx="6922393" cy="6858000"/>
          </a:xfrm>
          <a:prstGeom prst="rect">
            <a:avLst/>
          </a:prstGeom>
          <a:noFill/>
          <a:ln>
            <a:noFill/>
          </a:ln>
        </p:spPr>
      </p:pic>
    </p:spTree>
    <p:extLst>
      <p:ext uri="{BB962C8B-B14F-4D97-AF65-F5344CB8AC3E}">
        <p14:creationId xmlns:p14="http://schemas.microsoft.com/office/powerpoint/2010/main" val="2873584997"/>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a:spLocks noGrp="1"/>
          </p:cNvSpPr>
          <p:nvPr>
            <p:ph type="title"/>
          </p:nvPr>
        </p:nvSpPr>
        <p:spPr>
          <a:xfrm>
            <a:off x="125569" y="2935234"/>
            <a:ext cx="2289219" cy="98752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800" b="0" i="0" u="none" strike="noStrike" cap="none" baseline="0" dirty="0">
                <a:solidFill>
                  <a:schemeClr val="bg2"/>
                </a:solidFill>
                <a:latin typeface="Galdeano"/>
                <a:ea typeface="Calibri"/>
                <a:cs typeface="Calibri"/>
                <a:sym typeface="Calibri"/>
              </a:rPr>
              <a:t>Consolidated Profit and Loss Account</a:t>
            </a:r>
          </a:p>
        </p:txBody>
      </p:sp>
      <p:pic>
        <p:nvPicPr>
          <p:cNvPr id="758" name="Shape 758"/>
          <p:cNvPicPr preferRelativeResize="0">
            <a:picLocks noGrp="1"/>
          </p:cNvPicPr>
          <p:nvPr>
            <p:ph type="body" idx="1"/>
          </p:nvPr>
        </p:nvPicPr>
        <p:blipFill rotWithShape="1">
          <a:blip r:embed="rId3">
            <a:alphaModFix/>
          </a:blip>
          <a:srcRect/>
          <a:stretch/>
        </p:blipFill>
        <p:spPr>
          <a:xfrm>
            <a:off x="2550017" y="0"/>
            <a:ext cx="6593981" cy="6858000"/>
          </a:xfrm>
          <a:prstGeom prst="rect">
            <a:avLst/>
          </a:prstGeom>
          <a:noFill/>
          <a:ln>
            <a:noFill/>
          </a:ln>
        </p:spPr>
      </p:pic>
    </p:spTree>
    <p:extLst>
      <p:ext uri="{BB962C8B-B14F-4D97-AF65-F5344CB8AC3E}">
        <p14:creationId xmlns:p14="http://schemas.microsoft.com/office/powerpoint/2010/main" val="2023943725"/>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300239" y="2755119"/>
            <a:ext cx="1438408" cy="134776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baseline="0" dirty="0">
                <a:solidFill>
                  <a:schemeClr val="bg2"/>
                </a:solidFill>
                <a:latin typeface="Galdeano"/>
                <a:ea typeface="Calibri"/>
                <a:cs typeface="Calibri"/>
                <a:sym typeface="Calibri"/>
              </a:rPr>
              <a:t>Cash Flow </a:t>
            </a:r>
          </a:p>
        </p:txBody>
      </p:sp>
      <p:pic>
        <p:nvPicPr>
          <p:cNvPr id="764" name="Shape 764"/>
          <p:cNvPicPr preferRelativeResize="0"/>
          <p:nvPr/>
        </p:nvPicPr>
        <p:blipFill rotWithShape="1">
          <a:blip r:embed="rId3">
            <a:alphaModFix/>
          </a:blip>
          <a:srcRect/>
          <a:stretch/>
        </p:blipFill>
        <p:spPr>
          <a:xfrm>
            <a:off x="2067060" y="0"/>
            <a:ext cx="7076941" cy="6858000"/>
          </a:xfrm>
          <a:prstGeom prst="rect">
            <a:avLst/>
          </a:prstGeom>
          <a:noFill/>
          <a:ln>
            <a:noFill/>
          </a:ln>
        </p:spPr>
      </p:pic>
    </p:spTree>
    <p:extLst>
      <p:ext uri="{BB962C8B-B14F-4D97-AF65-F5344CB8AC3E}">
        <p14:creationId xmlns:p14="http://schemas.microsoft.com/office/powerpoint/2010/main" val="3826685540"/>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136738" y="2766221"/>
            <a:ext cx="1834433"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600" b="0" i="0" u="none" strike="noStrike" cap="none" baseline="0" dirty="0">
                <a:solidFill>
                  <a:schemeClr val="bg2"/>
                </a:solidFill>
                <a:latin typeface="Galdeano"/>
                <a:ea typeface="Calibri"/>
                <a:cs typeface="Calibri"/>
                <a:sym typeface="Calibri"/>
              </a:rPr>
              <a:t>Cash Flow</a:t>
            </a:r>
            <a:br>
              <a:rPr lang="en-US" sz="3600" b="0" i="0" u="none" strike="noStrike" cap="none" baseline="0" dirty="0">
                <a:solidFill>
                  <a:schemeClr val="bg2"/>
                </a:solidFill>
                <a:latin typeface="Galdeano"/>
                <a:ea typeface="Calibri"/>
                <a:cs typeface="Calibri"/>
                <a:sym typeface="Calibri"/>
              </a:rPr>
            </a:br>
            <a:r>
              <a:rPr lang="en-US" sz="3600" b="0" i="0" u="none" strike="noStrike" cap="none" baseline="0" dirty="0">
                <a:solidFill>
                  <a:schemeClr val="bg2"/>
                </a:solidFill>
                <a:latin typeface="Galdeano"/>
                <a:ea typeface="Calibri"/>
                <a:cs typeface="Calibri"/>
                <a:sym typeface="Calibri"/>
              </a:rPr>
              <a:t>(cont’d) </a:t>
            </a:r>
          </a:p>
        </p:txBody>
      </p:sp>
      <p:pic>
        <p:nvPicPr>
          <p:cNvPr id="770" name="Shape 770"/>
          <p:cNvPicPr preferRelativeResize="0"/>
          <p:nvPr/>
        </p:nvPicPr>
        <p:blipFill rotWithShape="1">
          <a:blip r:embed="rId3">
            <a:alphaModFix/>
          </a:blip>
          <a:srcRect/>
          <a:stretch/>
        </p:blipFill>
        <p:spPr>
          <a:xfrm>
            <a:off x="1971172" y="0"/>
            <a:ext cx="7089116" cy="6858000"/>
          </a:xfrm>
          <a:prstGeom prst="rect">
            <a:avLst/>
          </a:prstGeom>
          <a:noFill/>
          <a:ln>
            <a:noFill/>
          </a:ln>
        </p:spPr>
      </p:pic>
    </p:spTree>
    <p:extLst>
      <p:ext uri="{BB962C8B-B14F-4D97-AF65-F5344CB8AC3E}">
        <p14:creationId xmlns:p14="http://schemas.microsoft.com/office/powerpoint/2010/main" val="370894865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228600" y="228600"/>
            <a:ext cx="7886700" cy="1259700"/>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buClr>
                <a:schemeClr val="dk1"/>
              </a:buClr>
              <a:buSzPct val="25000"/>
              <a:buFont typeface="Arial"/>
              <a:buNone/>
            </a:pPr>
            <a:r>
              <a:rPr lang="en-US" sz="3600" b="0" i="0" u="none" strike="noStrike" cap="none" baseline="0" dirty="0">
                <a:solidFill>
                  <a:schemeClr val="lt1"/>
                </a:solidFill>
                <a:latin typeface="Galdeano"/>
                <a:ea typeface="Galdeano"/>
                <a:cs typeface="Galdeano"/>
                <a:sym typeface="Galdeano"/>
              </a:rPr>
              <a:t>Airline net post-tax profit margins 2007-2014</a:t>
            </a:r>
          </a:p>
        </p:txBody>
      </p:sp>
      <p:sp>
        <p:nvSpPr>
          <p:cNvPr id="325" name="Shape 325"/>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8</a:t>
            </a:fld>
            <a:endParaRPr lang="en-US" sz="1000" b="0" i="0" u="none" strike="noStrike" cap="none" baseline="0">
              <a:solidFill>
                <a:schemeClr val="dk2"/>
              </a:solidFill>
              <a:latin typeface="Galdeano"/>
              <a:ea typeface="Galdeano"/>
              <a:cs typeface="Galdeano"/>
              <a:sym typeface="Galdeano"/>
            </a:endParaRPr>
          </a:p>
        </p:txBody>
      </p:sp>
      <p:pic>
        <p:nvPicPr>
          <p:cNvPr id="326" name="Shape 326"/>
          <p:cNvPicPr preferRelativeResize="0"/>
          <p:nvPr/>
        </p:nvPicPr>
        <p:blipFill rotWithShape="1">
          <a:blip r:embed="rId3">
            <a:alphaModFix/>
          </a:blip>
          <a:srcRect/>
          <a:stretch/>
        </p:blipFill>
        <p:spPr>
          <a:xfrm>
            <a:off x="1450787" y="1775450"/>
            <a:ext cx="5248275" cy="3486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title"/>
          </p:nvPr>
        </p:nvSpPr>
        <p:spPr>
          <a:xfrm>
            <a:off x="628650" y="365126"/>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baseline="0" dirty="0">
                <a:solidFill>
                  <a:schemeClr val="bg1"/>
                </a:solidFill>
                <a:latin typeface="Galdeano"/>
                <a:ea typeface="Calibri"/>
                <a:cs typeface="Calibri"/>
                <a:sym typeface="Calibri"/>
              </a:rPr>
              <a:t>Derivative </a:t>
            </a:r>
            <a:r>
              <a:rPr lang="en-US" sz="4000" b="0" i="0" u="none" strike="noStrike" cap="none" baseline="0" dirty="0" smtClean="0">
                <a:solidFill>
                  <a:schemeClr val="bg1"/>
                </a:solidFill>
                <a:latin typeface="Galdeano"/>
                <a:ea typeface="Calibri"/>
                <a:cs typeface="Calibri"/>
                <a:sym typeface="Calibri"/>
              </a:rPr>
              <a:t>Financial Instruments</a:t>
            </a:r>
            <a:endParaRPr lang="en-US" sz="4000" b="0" i="0" u="none" strike="noStrike" cap="none" baseline="0" dirty="0">
              <a:solidFill>
                <a:schemeClr val="bg1"/>
              </a:solidFill>
              <a:latin typeface="Galdeano"/>
              <a:ea typeface="Calibri"/>
              <a:cs typeface="Calibri"/>
              <a:sym typeface="Calibri"/>
            </a:endParaRPr>
          </a:p>
        </p:txBody>
      </p:sp>
      <p:pic>
        <p:nvPicPr>
          <p:cNvPr id="776" name="Shape 776"/>
          <p:cNvPicPr preferRelativeResize="0">
            <a:picLocks noGrp="1"/>
          </p:cNvPicPr>
          <p:nvPr>
            <p:ph type="body" idx="1"/>
          </p:nvPr>
        </p:nvPicPr>
        <p:blipFill rotWithShape="1">
          <a:blip r:embed="rId3">
            <a:alphaModFix/>
          </a:blip>
          <a:srcRect/>
          <a:stretch/>
        </p:blipFill>
        <p:spPr>
          <a:xfrm>
            <a:off x="628650" y="1577783"/>
            <a:ext cx="7485041" cy="4758621"/>
          </a:xfrm>
          <a:prstGeom prst="rect">
            <a:avLst/>
          </a:prstGeom>
          <a:noFill/>
          <a:ln>
            <a:noFill/>
          </a:ln>
        </p:spPr>
      </p:pic>
    </p:spTree>
    <p:extLst>
      <p:ext uri="{BB962C8B-B14F-4D97-AF65-F5344CB8AC3E}">
        <p14:creationId xmlns:p14="http://schemas.microsoft.com/office/powerpoint/2010/main" val="858896729"/>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Risk Management</a:t>
            </a:r>
          </a:p>
        </p:txBody>
      </p:sp>
      <p:sp>
        <p:nvSpPr>
          <p:cNvPr id="794" name="Shape 794"/>
          <p:cNvSpPr txBox="1">
            <a:spLocks noGrp="1"/>
          </p:cNvSpPr>
          <p:nvPr>
            <p:ph type="body" idx="4294967295"/>
          </p:nvPr>
        </p:nvSpPr>
        <p:spPr>
          <a:xfrm>
            <a:off x="457200" y="1524000"/>
            <a:ext cx="7886700" cy="4351338"/>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dk1"/>
              </a:buClr>
              <a:buSzPct val="25000"/>
              <a:buFont typeface="Arial"/>
              <a:buNone/>
            </a:pPr>
            <a:r>
              <a:rPr lang="en-US" sz="1950" b="0" i="0" u="none" strike="noStrike" cap="none" baseline="0" dirty="0">
                <a:solidFill>
                  <a:schemeClr val="bg2"/>
                </a:solidFill>
                <a:latin typeface="Galdeano"/>
                <a:ea typeface="Calibri"/>
                <a:cs typeface="Calibri"/>
                <a:sym typeface="Calibri"/>
              </a:rPr>
              <a:t>The Group’s airline operations carry certain financial and commodity risks, including the effects of changes in:</a:t>
            </a:r>
          </a:p>
          <a:p>
            <a:pPr marL="228600" marR="0" lvl="0" indent="-228600" algn="l" rtl="0">
              <a:lnSpc>
                <a:spcPct val="75000"/>
              </a:lnSpc>
              <a:spcBef>
                <a:spcPts val="1000"/>
              </a:spcBef>
              <a:buClr>
                <a:schemeClr val="dk1"/>
              </a:buClr>
              <a:buSzPct val="97500"/>
              <a:buFont typeface="Arial"/>
              <a:buChar char="•"/>
            </a:pPr>
            <a:r>
              <a:rPr lang="en-US" sz="1950" b="0" i="0" u="none" strike="noStrike" cap="none" baseline="0" dirty="0">
                <a:solidFill>
                  <a:schemeClr val="bg2"/>
                </a:solidFill>
                <a:latin typeface="Galdeano"/>
                <a:ea typeface="Calibri"/>
                <a:cs typeface="Calibri"/>
                <a:sym typeface="Calibri"/>
              </a:rPr>
              <a:t>Jet fuel prices</a:t>
            </a:r>
          </a:p>
          <a:p>
            <a:pPr marL="228600" marR="0" lvl="0" indent="-228600" algn="l" rtl="0">
              <a:lnSpc>
                <a:spcPct val="75000"/>
              </a:lnSpc>
              <a:spcBef>
                <a:spcPts val="1000"/>
              </a:spcBef>
              <a:buClr>
                <a:schemeClr val="dk1"/>
              </a:buClr>
              <a:buSzPct val="97500"/>
              <a:buFont typeface="Arial"/>
              <a:buChar char="•"/>
            </a:pPr>
            <a:r>
              <a:rPr lang="en-US" sz="1950" b="0" i="0" u="none" strike="noStrike" cap="none" baseline="0" dirty="0">
                <a:solidFill>
                  <a:schemeClr val="bg2"/>
                </a:solidFill>
                <a:latin typeface="Galdeano"/>
                <a:ea typeface="Calibri"/>
                <a:cs typeface="Calibri"/>
                <a:sym typeface="Calibri"/>
              </a:rPr>
              <a:t>Foreign currency exchange rates</a:t>
            </a:r>
          </a:p>
          <a:p>
            <a:pPr marL="228600" marR="0" lvl="0" indent="-228600" algn="l" rtl="0">
              <a:lnSpc>
                <a:spcPct val="75000"/>
              </a:lnSpc>
              <a:spcBef>
                <a:spcPts val="1000"/>
              </a:spcBef>
              <a:buClr>
                <a:schemeClr val="dk1"/>
              </a:buClr>
              <a:buSzPct val="97500"/>
              <a:buFont typeface="Arial"/>
              <a:buChar char="•"/>
            </a:pPr>
            <a:r>
              <a:rPr lang="en-US" sz="1950" b="0" i="0" u="none" strike="noStrike" cap="none" baseline="0" dirty="0">
                <a:solidFill>
                  <a:schemeClr val="bg2"/>
                </a:solidFill>
                <a:latin typeface="Galdeano"/>
                <a:ea typeface="Calibri"/>
                <a:cs typeface="Calibri"/>
                <a:sym typeface="Calibri"/>
              </a:rPr>
              <a:t>Interest rates </a:t>
            </a:r>
          </a:p>
          <a:p>
            <a:pPr marL="228600" marR="0" lvl="0" indent="-228600" algn="l" rtl="0">
              <a:lnSpc>
                <a:spcPct val="75000"/>
              </a:lnSpc>
              <a:spcBef>
                <a:spcPts val="1000"/>
              </a:spcBef>
              <a:buClr>
                <a:schemeClr val="dk1"/>
              </a:buClr>
              <a:buSzPct val="97500"/>
              <a:buFont typeface="Arial"/>
              <a:buChar char="•"/>
            </a:pPr>
            <a:r>
              <a:rPr lang="en-US" sz="1950" b="0" i="0" u="none" strike="noStrike" cap="none" baseline="0" dirty="0">
                <a:solidFill>
                  <a:schemeClr val="bg2"/>
                </a:solidFill>
                <a:latin typeface="Galdeano"/>
                <a:ea typeface="Calibri"/>
                <a:cs typeface="Calibri"/>
                <a:sym typeface="Calibri"/>
              </a:rPr>
              <a:t>The market value of its investments</a:t>
            </a:r>
          </a:p>
          <a:p>
            <a:pPr marL="228600" marR="0" lvl="0" indent="-104140" algn="l" rtl="0">
              <a:lnSpc>
                <a:spcPct val="75000"/>
              </a:lnSpc>
              <a:spcBef>
                <a:spcPts val="1000"/>
              </a:spcBef>
              <a:buClr>
                <a:schemeClr val="dk1"/>
              </a:buClr>
              <a:buFont typeface="Arial"/>
              <a:buNone/>
            </a:pPr>
            <a:endParaRPr sz="1950" b="0" i="0" u="none" strike="noStrike" cap="none" baseline="0" dirty="0">
              <a:solidFill>
                <a:schemeClr val="bg2"/>
              </a:solidFill>
              <a:latin typeface="Galdeano"/>
              <a:ea typeface="Calibri"/>
              <a:cs typeface="Calibri"/>
              <a:sym typeface="Calibri"/>
            </a:endParaRPr>
          </a:p>
          <a:p>
            <a:pPr marL="0" marR="0" lvl="0" indent="0" algn="l" rtl="0">
              <a:lnSpc>
                <a:spcPct val="75000"/>
              </a:lnSpc>
              <a:spcBef>
                <a:spcPts val="1000"/>
              </a:spcBef>
              <a:buClr>
                <a:schemeClr val="dk1"/>
              </a:buClr>
              <a:buSzPct val="25000"/>
              <a:buFont typeface="Arial"/>
              <a:buNone/>
            </a:pPr>
            <a:r>
              <a:rPr lang="en-US" sz="1950" b="0" i="0" u="none" strike="noStrike" cap="none" baseline="0" dirty="0">
                <a:solidFill>
                  <a:schemeClr val="bg2"/>
                </a:solidFill>
                <a:latin typeface="Galdeano"/>
                <a:ea typeface="Calibri"/>
                <a:cs typeface="Calibri"/>
                <a:sym typeface="Calibri"/>
              </a:rPr>
              <a:t>The Group’s overall risk management approach is to moderate the effects of such volatility on its financial performance through the use of derivatives to hedge specific exposures.</a:t>
            </a:r>
          </a:p>
          <a:p>
            <a:pPr marL="0" marR="0" lvl="0" indent="0" algn="l" rtl="0">
              <a:lnSpc>
                <a:spcPct val="75000"/>
              </a:lnSpc>
              <a:spcBef>
                <a:spcPts val="1000"/>
              </a:spcBef>
              <a:buClr>
                <a:schemeClr val="dk1"/>
              </a:buClr>
              <a:buFont typeface="Arial"/>
              <a:buNone/>
            </a:pPr>
            <a:endParaRPr sz="1950" b="0" i="0" u="none" strike="noStrike" cap="none" baseline="0" dirty="0">
              <a:solidFill>
                <a:schemeClr val="bg2"/>
              </a:solidFill>
              <a:latin typeface="Galdeano"/>
              <a:ea typeface="Calibri"/>
              <a:cs typeface="Calibri"/>
              <a:sym typeface="Calibri"/>
            </a:endParaRPr>
          </a:p>
          <a:p>
            <a:pPr marL="0" marR="0" lvl="0" indent="0" algn="l" rtl="0">
              <a:lnSpc>
                <a:spcPct val="75000"/>
              </a:lnSpc>
              <a:spcBef>
                <a:spcPts val="1000"/>
              </a:spcBef>
              <a:buClr>
                <a:schemeClr val="dk1"/>
              </a:buClr>
              <a:buSzPct val="25000"/>
              <a:buFont typeface="Arial"/>
              <a:buNone/>
            </a:pPr>
            <a:r>
              <a:rPr lang="en-US" sz="1950" b="0" i="0" u="none" strike="noStrike" cap="none" baseline="0" dirty="0">
                <a:solidFill>
                  <a:schemeClr val="bg2"/>
                </a:solidFill>
                <a:latin typeface="Galdeano"/>
                <a:ea typeface="Calibri"/>
                <a:cs typeface="Calibri"/>
                <a:sym typeface="Calibri"/>
              </a:rPr>
              <a:t>Financial risk management policies are periodically reviewed and approved by the Board Executive Committee (“BEC”).</a:t>
            </a:r>
          </a:p>
        </p:txBody>
      </p: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Jet Fuel Price</a:t>
            </a:r>
          </a:p>
        </p:txBody>
      </p:sp>
      <p:pic>
        <p:nvPicPr>
          <p:cNvPr id="800" name="Shape 800"/>
          <p:cNvPicPr preferRelativeResize="0">
            <a:picLocks noGrp="1"/>
          </p:cNvPicPr>
          <p:nvPr>
            <p:ph type="body" idx="4294967295"/>
          </p:nvPr>
        </p:nvPicPr>
        <p:blipFill rotWithShape="1">
          <a:blip r:embed="rId3">
            <a:alphaModFix/>
          </a:blip>
          <a:srcRect/>
          <a:stretch/>
        </p:blipFill>
        <p:spPr>
          <a:xfrm>
            <a:off x="914400" y="914400"/>
            <a:ext cx="7010400" cy="534511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228600" y="228600"/>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Jet Fuel Price Risk</a:t>
            </a:r>
          </a:p>
        </p:txBody>
      </p:sp>
      <p:sp>
        <p:nvSpPr>
          <p:cNvPr id="806" name="Shape 806"/>
          <p:cNvSpPr txBox="1">
            <a:spLocks noGrp="1"/>
          </p:cNvSpPr>
          <p:nvPr>
            <p:ph type="body" idx="4294967295"/>
          </p:nvPr>
        </p:nvSpPr>
        <p:spPr>
          <a:xfrm>
            <a:off x="457200" y="1219200"/>
            <a:ext cx="7886700" cy="5445125"/>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BEC provide the Group with protection against sudden and significant increases in jet fuel prices.</a:t>
            </a:r>
          </a:p>
          <a:p>
            <a:pPr marL="228600" marR="0" lvl="0" indent="-228600" algn="l" rtl="0">
              <a:lnSpc>
                <a:spcPct val="75000"/>
              </a:lnSpc>
              <a:spcBef>
                <a:spcPts val="100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The Group manages this fuel price risk by using swap, option, and collar contracts and hedging up to eight quarters forward using jet fuel swap, option and collar, Brent swap and crack swap contracts</a:t>
            </a:r>
            <a:r>
              <a:rPr lang="en-US" sz="2400" b="0" i="0" u="none" strike="noStrike" cap="none" baseline="0" dirty="0" smtClean="0">
                <a:solidFill>
                  <a:schemeClr val="bg2"/>
                </a:solidFill>
                <a:latin typeface="Galdeano"/>
                <a:ea typeface="Calibri"/>
                <a:cs typeface="Calibri"/>
                <a:sym typeface="Calibri"/>
              </a:rPr>
              <a:t>.</a:t>
            </a:r>
          </a:p>
          <a:p>
            <a:pPr marL="228600" marR="0" lvl="0" indent="-228600" algn="l" rtl="0">
              <a:lnSpc>
                <a:spcPct val="75000"/>
              </a:lnSpc>
              <a:spcBef>
                <a:spcPts val="1000"/>
              </a:spcBef>
              <a:buClr>
                <a:schemeClr val="dk1"/>
              </a:buClr>
              <a:buSzPct val="100000"/>
              <a:buFont typeface="Arial"/>
              <a:buChar char="•"/>
            </a:pPr>
            <a:endParaRPr lang="en-US" sz="2400" b="0" i="0" u="none" strike="noStrike" cap="none" baseline="0" dirty="0">
              <a:solidFill>
                <a:schemeClr val="bg2"/>
              </a:solidFill>
              <a:latin typeface="Galdeano"/>
              <a:ea typeface="Calibri"/>
              <a:cs typeface="Calibri"/>
              <a:sym typeface="Calibri"/>
            </a:endParaRPr>
          </a:p>
          <a:p>
            <a:pPr marL="0" marR="0" lvl="0" indent="0" algn="l" rtl="0">
              <a:lnSpc>
                <a:spcPct val="75000"/>
              </a:lnSpc>
              <a:spcBef>
                <a:spcPts val="1000"/>
              </a:spcBef>
              <a:buClr>
                <a:schemeClr val="dk1"/>
              </a:buClr>
              <a:buSzPct val="25000"/>
              <a:buFont typeface="Arial"/>
              <a:buNone/>
            </a:pPr>
            <a:r>
              <a:rPr lang="en-US" sz="2400" b="0" i="0" u="sng" strike="noStrike" cap="none" baseline="0" dirty="0" smtClean="0">
                <a:solidFill>
                  <a:schemeClr val="bg2"/>
                </a:solidFill>
                <a:latin typeface="Galdeano"/>
                <a:ea typeface="Calibri"/>
                <a:cs typeface="Calibri"/>
                <a:sym typeface="Calibri"/>
              </a:rPr>
              <a:t>Cash </a:t>
            </a:r>
            <a:r>
              <a:rPr lang="en-US" sz="2400" b="0" i="0" u="sng" strike="noStrike" cap="none" baseline="0" dirty="0">
                <a:solidFill>
                  <a:schemeClr val="bg2"/>
                </a:solidFill>
                <a:latin typeface="Galdeano"/>
                <a:ea typeface="Calibri"/>
                <a:cs typeface="Calibri"/>
                <a:sym typeface="Calibri"/>
              </a:rPr>
              <a:t>Flow Hedges:</a:t>
            </a:r>
          </a:p>
          <a:p>
            <a:pPr marL="0" marR="0" lvl="0" indent="0" algn="l" rtl="0">
              <a:lnSpc>
                <a:spcPct val="75000"/>
              </a:lnSpc>
              <a:spcBef>
                <a:spcPts val="1000"/>
              </a:spcBef>
              <a:buClr>
                <a:schemeClr val="dk1"/>
              </a:buClr>
              <a:buSzPct val="25000"/>
              <a:buFont typeface="Arial"/>
              <a:buNone/>
            </a:pPr>
            <a:r>
              <a:rPr lang="en-US" sz="2400" b="0" i="0" u="none" strike="noStrike" cap="none" baseline="0" dirty="0">
                <a:solidFill>
                  <a:schemeClr val="bg2"/>
                </a:solidFill>
                <a:latin typeface="Galdeano"/>
                <a:ea typeface="Calibri"/>
                <a:cs typeface="Calibri"/>
                <a:sym typeface="Calibri"/>
              </a:rPr>
              <a:t>The Group has applied cash flow hedge accounting to these derivatives as they are considered to be highly effective hedging instruments. A net fair value gain before tax of $85.5 million (2013: loss before tax of $309.6 million), with a related deferred tax charge of $13.8 million (2013: deferred tax credit of $92.0 million), is included in the fair value reserve in respect of these contracts.</a:t>
            </a:r>
          </a:p>
          <a:p>
            <a:pPr marL="0" marR="0" lvl="0" indent="0" algn="l" rtl="0">
              <a:lnSpc>
                <a:spcPct val="75000"/>
              </a:lnSpc>
              <a:spcBef>
                <a:spcPts val="1000"/>
              </a:spcBef>
              <a:buClr>
                <a:schemeClr val="dk1"/>
              </a:buClr>
              <a:buFont typeface="Arial"/>
              <a:buNone/>
            </a:pPr>
            <a:endParaRPr sz="2400" b="0" i="0" u="sng" strike="noStrike" cap="none" baseline="0" dirty="0">
              <a:solidFill>
                <a:schemeClr val="dk1"/>
              </a:solidFill>
              <a:latin typeface="Galdeano"/>
              <a:ea typeface="Calibri"/>
              <a:cs typeface="Calibri"/>
              <a:sym typeface="Calibri"/>
            </a:endParaRPr>
          </a:p>
          <a:p>
            <a:pPr marL="0" marR="0" lvl="0" indent="0" algn="l" rtl="0">
              <a:lnSpc>
                <a:spcPct val="75000"/>
              </a:lnSpc>
              <a:spcBef>
                <a:spcPts val="1000"/>
              </a:spcBef>
              <a:buClr>
                <a:schemeClr val="dk1"/>
              </a:buClr>
              <a:buFont typeface="Arial"/>
              <a:buNone/>
            </a:pPr>
            <a:endParaRPr sz="2400" b="0" i="0" u="sng" strike="noStrike" cap="none" baseline="0" dirty="0">
              <a:solidFill>
                <a:schemeClr val="dk1"/>
              </a:solidFill>
              <a:latin typeface="Galdeano"/>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152400" y="533400"/>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600" b="0" i="0" u="none" strike="noStrike" cap="none" baseline="0" dirty="0">
                <a:solidFill>
                  <a:schemeClr val="bg1"/>
                </a:solidFill>
                <a:latin typeface="Galdeano"/>
                <a:ea typeface="Calibri"/>
                <a:cs typeface="Calibri"/>
                <a:sym typeface="Calibri"/>
              </a:rPr>
              <a:t>Sensitivity </a:t>
            </a:r>
            <a:r>
              <a:rPr lang="en-US" sz="3600" b="0" i="0" u="none" strike="noStrike" cap="none" baseline="0" dirty="0" smtClean="0">
                <a:solidFill>
                  <a:schemeClr val="bg1"/>
                </a:solidFill>
                <a:latin typeface="Galdeano"/>
                <a:ea typeface="Calibri"/>
                <a:cs typeface="Calibri"/>
                <a:sym typeface="Calibri"/>
              </a:rPr>
              <a:t>Analysis </a:t>
            </a:r>
            <a:r>
              <a:rPr lang="en-US" sz="3600" b="0" i="0" u="none" strike="noStrike" cap="none" baseline="0" dirty="0">
                <a:solidFill>
                  <a:schemeClr val="bg1"/>
                </a:solidFill>
                <a:latin typeface="Galdeano"/>
                <a:ea typeface="Calibri"/>
                <a:cs typeface="Calibri"/>
                <a:sym typeface="Calibri"/>
              </a:rPr>
              <a:t>on </a:t>
            </a:r>
            <a:r>
              <a:rPr lang="en-US" sz="3600" b="0" i="0" u="none" strike="noStrike" cap="none" baseline="0" dirty="0" smtClean="0">
                <a:solidFill>
                  <a:schemeClr val="bg1"/>
                </a:solidFill>
                <a:latin typeface="Galdeano"/>
                <a:ea typeface="Calibri"/>
                <a:cs typeface="Calibri"/>
                <a:sym typeface="Calibri"/>
              </a:rPr>
              <a:t>Outstanding Fuel </a:t>
            </a:r>
            <a:r>
              <a:rPr lang="en-US" sz="3600" dirty="0">
                <a:solidFill>
                  <a:schemeClr val="bg1"/>
                </a:solidFill>
                <a:latin typeface="Galdeano"/>
                <a:ea typeface="Calibri"/>
                <a:cs typeface="Calibri"/>
                <a:sym typeface="Calibri"/>
              </a:rPr>
              <a:t>H</a:t>
            </a:r>
            <a:r>
              <a:rPr lang="en-US" sz="3600" b="0" i="0" u="none" strike="noStrike" cap="none" baseline="0" dirty="0" smtClean="0">
                <a:solidFill>
                  <a:schemeClr val="bg1"/>
                </a:solidFill>
                <a:latin typeface="Galdeano"/>
                <a:ea typeface="Calibri"/>
                <a:cs typeface="Calibri"/>
                <a:sym typeface="Calibri"/>
              </a:rPr>
              <a:t>edging </a:t>
            </a:r>
            <a:r>
              <a:rPr lang="en-US" sz="3600" dirty="0">
                <a:solidFill>
                  <a:schemeClr val="bg1"/>
                </a:solidFill>
                <a:latin typeface="Galdeano"/>
                <a:ea typeface="Calibri"/>
                <a:cs typeface="Calibri"/>
                <a:sym typeface="Calibri"/>
              </a:rPr>
              <a:t>C</a:t>
            </a:r>
            <a:r>
              <a:rPr lang="en-US" sz="3600" b="0" i="0" u="none" strike="noStrike" cap="none" baseline="0" dirty="0" smtClean="0">
                <a:solidFill>
                  <a:schemeClr val="bg1"/>
                </a:solidFill>
                <a:latin typeface="Galdeano"/>
                <a:ea typeface="Calibri"/>
                <a:cs typeface="Calibri"/>
                <a:sym typeface="Calibri"/>
              </a:rPr>
              <a:t>ontracts</a:t>
            </a:r>
            <a:r>
              <a:rPr lang="en-US" sz="3600" b="0" i="0" u="none" strike="noStrike" cap="none" baseline="0" dirty="0">
                <a:solidFill>
                  <a:schemeClr val="bg1"/>
                </a:solidFill>
                <a:latin typeface="Galdeano"/>
                <a:ea typeface="Calibri"/>
                <a:cs typeface="Calibri"/>
                <a:sym typeface="Calibri"/>
              </a:rPr>
              <a:t>:</a:t>
            </a:r>
          </a:p>
        </p:txBody>
      </p:sp>
      <p:pic>
        <p:nvPicPr>
          <p:cNvPr id="812" name="Shape 812"/>
          <p:cNvPicPr preferRelativeResize="0">
            <a:picLocks noGrp="1"/>
          </p:cNvPicPr>
          <p:nvPr>
            <p:ph type="body" idx="4294967295"/>
          </p:nvPr>
        </p:nvPicPr>
        <p:blipFill rotWithShape="1">
          <a:blip r:embed="rId3">
            <a:alphaModFix/>
          </a:blip>
          <a:srcRect/>
          <a:stretch/>
        </p:blipFill>
        <p:spPr>
          <a:xfrm>
            <a:off x="838200" y="2133600"/>
            <a:ext cx="7315200" cy="2895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Foreign Currency Risk</a:t>
            </a:r>
          </a:p>
        </p:txBody>
      </p:sp>
      <p:sp>
        <p:nvSpPr>
          <p:cNvPr id="818" name="Shape 818"/>
          <p:cNvSpPr txBox="1">
            <a:spLocks noGrp="1"/>
          </p:cNvSpPr>
          <p:nvPr>
            <p:ph type="body" idx="4294967295"/>
          </p:nvPr>
        </p:nvSpPr>
        <p:spPr>
          <a:xfrm>
            <a:off x="457200" y="1600200"/>
            <a:ext cx="8153400" cy="5051425"/>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The Group is exposed to the effects of foreign exchange rate fluctuations because of its foreign currency denominated operating revenues and expenses. </a:t>
            </a:r>
          </a:p>
          <a:p>
            <a:pPr marL="228600" marR="0" lvl="0" indent="-228600" algn="l" rtl="0">
              <a:lnSpc>
                <a:spcPct val="75000"/>
              </a:lnSpc>
              <a:spcBef>
                <a:spcPts val="100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For the financial year ended 31 March 2014, these accounted for 53.1% of total revenue (FY2012/13: 56.4%) and 66.9% of total operating expenses (FY2012/13: 68.7%).</a:t>
            </a:r>
          </a:p>
          <a:p>
            <a:pPr marL="0" marR="0" lvl="0" indent="0" algn="l" rtl="0">
              <a:lnSpc>
                <a:spcPct val="75000"/>
              </a:lnSpc>
              <a:spcBef>
                <a:spcPts val="1000"/>
              </a:spcBef>
              <a:buClr>
                <a:schemeClr val="dk1"/>
              </a:buClr>
              <a:buSzPct val="25000"/>
              <a:buFont typeface="Arial"/>
              <a:buNone/>
            </a:pPr>
            <a:r>
              <a:rPr lang="en-US" sz="2400" b="0" i="0" u="sng" strike="noStrike" cap="none" baseline="0" dirty="0" smtClean="0">
                <a:solidFill>
                  <a:schemeClr val="bg2"/>
                </a:solidFill>
                <a:latin typeface="Galdeano"/>
                <a:ea typeface="Calibri"/>
                <a:cs typeface="Calibri"/>
                <a:sym typeface="Calibri"/>
              </a:rPr>
              <a:t>Cash </a:t>
            </a:r>
            <a:r>
              <a:rPr lang="en-US" sz="2400" b="0" i="0" u="sng" strike="noStrike" cap="none" baseline="0" dirty="0">
                <a:solidFill>
                  <a:schemeClr val="bg2"/>
                </a:solidFill>
                <a:latin typeface="Galdeano"/>
                <a:ea typeface="Calibri"/>
                <a:cs typeface="Calibri"/>
                <a:sym typeface="Calibri"/>
              </a:rPr>
              <a:t>Flow Hedges:</a:t>
            </a:r>
          </a:p>
          <a:p>
            <a:pPr marL="228600" marR="0" lvl="0" indent="-228600" algn="l" rtl="0">
              <a:lnSpc>
                <a:spcPct val="75000"/>
              </a:lnSpc>
              <a:spcBef>
                <a:spcPts val="100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As </a:t>
            </a:r>
            <a:r>
              <a:rPr lang="en-US" sz="2400" dirty="0">
                <a:solidFill>
                  <a:schemeClr val="bg2"/>
                </a:solidFill>
                <a:latin typeface="Galdeano"/>
                <a:ea typeface="Calibri"/>
                <a:cs typeface="Calibri"/>
                <a:sym typeface="Calibri"/>
              </a:rPr>
              <a:t>of</a:t>
            </a:r>
            <a:r>
              <a:rPr lang="en-US" sz="2400" b="0" i="0" u="none" strike="noStrike" cap="none" baseline="0" dirty="0">
                <a:solidFill>
                  <a:schemeClr val="bg2"/>
                </a:solidFill>
                <a:latin typeface="Galdeano"/>
                <a:ea typeface="Calibri"/>
                <a:cs typeface="Calibri"/>
                <a:sym typeface="Calibri"/>
              </a:rPr>
              <a:t> 31 March 2014, the Company holds USD285.3 million (2013: USD256.0 million) in short-term deposits to hedge against foreign currency risk for a portion of the forecast USD capital expenditure in the next 10 months. A fair value loss of $0.4 million (2013: gain of $4.9 million) is included in the fair value reserve in respect of these contracts.</a:t>
            </a:r>
          </a:p>
        </p:txBody>
      </p:sp>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Foreign Currency Risk (cont'd)</a:t>
            </a:r>
          </a:p>
        </p:txBody>
      </p:sp>
      <p:sp>
        <p:nvSpPr>
          <p:cNvPr id="824" name="Shape 824"/>
          <p:cNvSpPr txBox="1">
            <a:spLocks noGrp="1"/>
          </p:cNvSpPr>
          <p:nvPr>
            <p:ph type="body" idx="4294967295"/>
          </p:nvPr>
        </p:nvSpPr>
        <p:spPr>
          <a:xfrm>
            <a:off x="533400" y="1219200"/>
            <a:ext cx="7886700" cy="43513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600" b="0" i="0" u="sng" strike="noStrike" cap="none" baseline="0" dirty="0">
                <a:solidFill>
                  <a:schemeClr val="bg2"/>
                </a:solidFill>
                <a:latin typeface="Galdeano"/>
                <a:ea typeface="Calibri"/>
                <a:cs typeface="Calibri"/>
                <a:sym typeface="Calibri"/>
              </a:rPr>
              <a:t>Fair value through profit or loss</a:t>
            </a:r>
          </a:p>
          <a:p>
            <a:pPr marL="228600" marR="0" lvl="0" indent="-228600" algn="l" rtl="0">
              <a:lnSpc>
                <a:spcPct val="80000"/>
              </a:lnSpc>
              <a:spcBef>
                <a:spcPts val="1000"/>
              </a:spcBef>
              <a:buClr>
                <a:schemeClr val="dk1"/>
              </a:buClr>
              <a:buSzPct val="100000"/>
              <a:buFont typeface="Arial"/>
              <a:buChar char="•"/>
            </a:pPr>
            <a:r>
              <a:rPr lang="en-US" sz="2600" b="0" i="0" u="none" strike="noStrike" cap="none" baseline="0" dirty="0">
                <a:solidFill>
                  <a:schemeClr val="bg2"/>
                </a:solidFill>
                <a:latin typeface="Galdeano"/>
                <a:ea typeface="Calibri"/>
                <a:cs typeface="Calibri"/>
                <a:sym typeface="Calibri"/>
              </a:rPr>
              <a:t>In addition, the Group has cross currency swap contracts in place with notional amounts ranging from $10.8 million to $47.0 million (2013: $17.5 million to $68.9 million) where it pays SGD and receives USD at USD/SGD exchange rates ranging from 1.3085 to 1.6990 (FY2012/13: 1.3085 to 1.6990). </a:t>
            </a:r>
          </a:p>
          <a:p>
            <a:pPr marL="228600" marR="0" lvl="0" indent="-228600" algn="l" rtl="0">
              <a:lnSpc>
                <a:spcPct val="80000"/>
              </a:lnSpc>
              <a:spcBef>
                <a:spcPts val="1000"/>
              </a:spcBef>
              <a:buClr>
                <a:schemeClr val="dk1"/>
              </a:buClr>
              <a:buSzPct val="100000"/>
              <a:buFont typeface="Arial"/>
              <a:buChar char="•"/>
            </a:pPr>
            <a:r>
              <a:rPr lang="en-US" sz="2600" b="0" i="0" u="none" strike="noStrike" cap="none" baseline="0" dirty="0">
                <a:solidFill>
                  <a:schemeClr val="bg2"/>
                </a:solidFill>
                <a:latin typeface="Galdeano"/>
                <a:ea typeface="Calibri"/>
                <a:cs typeface="Calibri"/>
                <a:sym typeface="Calibri"/>
              </a:rPr>
              <a:t>These contracts are used to protect the foreign exchange risk exposure of the Group’s USD-denominated finance lease commitments. The maturity period of these contracts ranges from 21 August 2015 to 14 February 2018.</a:t>
            </a: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152400" y="533400"/>
            <a:ext cx="7886700" cy="4783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baseline="0" dirty="0">
                <a:solidFill>
                  <a:schemeClr val="bg1"/>
                </a:solidFill>
                <a:latin typeface="Galdeano"/>
                <a:ea typeface="Calibri"/>
                <a:cs typeface="Calibri"/>
                <a:sym typeface="Calibri"/>
              </a:rPr>
              <a:t>Foreign Currency Sensitivity Analysis</a:t>
            </a:r>
          </a:p>
        </p:txBody>
      </p:sp>
      <p:pic>
        <p:nvPicPr>
          <p:cNvPr id="830" name="Shape 830"/>
          <p:cNvPicPr preferRelativeResize="0">
            <a:picLocks noGrp="1"/>
          </p:cNvPicPr>
          <p:nvPr>
            <p:ph type="body" idx="4294967295"/>
          </p:nvPr>
        </p:nvPicPr>
        <p:blipFill rotWithShape="1">
          <a:blip r:embed="rId3">
            <a:alphaModFix/>
          </a:blip>
          <a:srcRect/>
          <a:stretch/>
        </p:blipFill>
        <p:spPr>
          <a:xfrm>
            <a:off x="228600" y="1447800"/>
            <a:ext cx="8686800" cy="4648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Interest Rate Risk</a:t>
            </a:r>
          </a:p>
        </p:txBody>
      </p:sp>
      <p:sp>
        <p:nvSpPr>
          <p:cNvPr id="836" name="Shape 836"/>
          <p:cNvSpPr txBox="1">
            <a:spLocks noGrp="1"/>
          </p:cNvSpPr>
          <p:nvPr>
            <p:ph type="body" idx="4294967295"/>
          </p:nvPr>
        </p:nvSpPr>
        <p:spPr>
          <a:xfrm>
            <a:off x="457200" y="1728788"/>
            <a:ext cx="7886700" cy="5129212"/>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None/>
            </a:pPr>
            <a:r>
              <a:rPr lang="en-US" sz="2000" b="0" i="0" u="none" strike="noStrike" cap="none" baseline="0" dirty="0">
                <a:solidFill>
                  <a:schemeClr val="bg2"/>
                </a:solidFill>
                <a:latin typeface="Galdeano"/>
                <a:ea typeface="Calibri"/>
                <a:cs typeface="Calibri"/>
                <a:sym typeface="Calibri"/>
              </a:rPr>
              <a:t>The Group’s earnings are also affected by changes in interest rates due to the impact such changes have on interest income and expense from short-term deposits and other interest-bearing financial assets and liabilities.</a:t>
            </a:r>
          </a:p>
          <a:p>
            <a:pPr marL="228600" marR="0" lvl="0" indent="-77470" algn="l" rtl="0">
              <a:lnSpc>
                <a:spcPct val="80000"/>
              </a:lnSpc>
              <a:spcBef>
                <a:spcPts val="1000"/>
              </a:spcBef>
              <a:buClr>
                <a:schemeClr val="dk1"/>
              </a:buClr>
              <a:buFont typeface="Arial"/>
              <a:buNone/>
            </a:pPr>
            <a:endParaRPr sz="2000" b="0" i="0" u="none" strike="noStrike" cap="none" baseline="0" dirty="0">
              <a:solidFill>
                <a:schemeClr val="bg2"/>
              </a:solidFill>
              <a:latin typeface="Galdeano"/>
              <a:ea typeface="Calibri"/>
              <a:cs typeface="Calibri"/>
              <a:sym typeface="Calibri"/>
            </a:endParaRPr>
          </a:p>
          <a:p>
            <a:pPr marL="0" marR="0" lvl="0" indent="0" algn="l" rtl="0">
              <a:lnSpc>
                <a:spcPct val="80000"/>
              </a:lnSpc>
              <a:spcBef>
                <a:spcPts val="1000"/>
              </a:spcBef>
              <a:buClr>
                <a:schemeClr val="dk1"/>
              </a:buClr>
              <a:buSzPct val="25000"/>
              <a:buFont typeface="Arial"/>
              <a:buNone/>
            </a:pPr>
            <a:r>
              <a:rPr lang="en-US" sz="2000" b="0" i="0" u="sng" strike="noStrike" cap="none" baseline="0" dirty="0">
                <a:solidFill>
                  <a:schemeClr val="bg2"/>
                </a:solidFill>
                <a:latin typeface="Galdeano"/>
                <a:ea typeface="Calibri"/>
                <a:cs typeface="Calibri"/>
                <a:sym typeface="Calibri"/>
              </a:rPr>
              <a:t>Cash flow hedges</a:t>
            </a:r>
          </a:p>
          <a:p>
            <a:pPr marL="0" marR="0" lvl="0" indent="0" algn="l" rtl="0">
              <a:lnSpc>
                <a:spcPct val="80000"/>
              </a:lnSpc>
              <a:spcBef>
                <a:spcPts val="1000"/>
              </a:spcBef>
              <a:buClr>
                <a:schemeClr val="dk1"/>
              </a:buClr>
              <a:buSzPct val="25000"/>
              <a:buFont typeface="Arial"/>
              <a:buNone/>
            </a:pPr>
            <a:r>
              <a:rPr lang="en-US" sz="2000" b="0" i="0" u="none" strike="noStrike" cap="none" baseline="0" dirty="0">
                <a:solidFill>
                  <a:schemeClr val="bg2"/>
                </a:solidFill>
                <a:latin typeface="Galdeano"/>
                <a:ea typeface="Calibri"/>
                <a:cs typeface="Calibri"/>
                <a:sym typeface="Calibri"/>
              </a:rPr>
              <a:t>As at 31 March 2014, the Company has interest rate cap contracts at a strike rate of 6.50% (2013: 6.50%), maturing in three to four years, to hedge against risk of increase in aircraft lease rentals. </a:t>
            </a:r>
          </a:p>
          <a:p>
            <a:pPr marL="0" marR="0" lvl="0" indent="0" algn="l" rtl="0">
              <a:lnSpc>
                <a:spcPct val="80000"/>
              </a:lnSpc>
              <a:spcBef>
                <a:spcPts val="1000"/>
              </a:spcBef>
              <a:buClr>
                <a:schemeClr val="dk1"/>
              </a:buClr>
              <a:buSzPct val="25000"/>
              <a:buFont typeface="Arial"/>
              <a:buNone/>
            </a:pPr>
            <a:r>
              <a:rPr lang="en-US" sz="2000" b="0" i="0" u="none" strike="noStrike" cap="none" baseline="0" dirty="0">
                <a:solidFill>
                  <a:schemeClr val="bg2"/>
                </a:solidFill>
                <a:latin typeface="Galdeano"/>
                <a:ea typeface="Calibri"/>
                <a:cs typeface="Calibri"/>
                <a:sym typeface="Calibri"/>
              </a:rPr>
              <a:t>The cash flow hedges of the interest rate cap contracts are assessed to be highly effective. A net fair value loss before tax of $16.7 million (2013: $17.6million), with a related deferred tax credit of $2.8 million (2013: $3.0 million), is included in the fair value reserve in respect of these contracts.</a:t>
            </a:r>
          </a:p>
          <a:p>
            <a:pPr marL="0" marR="0" lvl="0" indent="0" algn="l" rtl="0">
              <a:lnSpc>
                <a:spcPct val="80000"/>
              </a:lnSpc>
              <a:spcBef>
                <a:spcPts val="1000"/>
              </a:spcBef>
              <a:buClr>
                <a:schemeClr val="dk1"/>
              </a:buClr>
              <a:buFont typeface="Arial"/>
              <a:buNone/>
            </a:pPr>
            <a:endParaRPr sz="2000" b="0" i="0" u="sng" strike="noStrike" cap="none" baseline="0" dirty="0">
              <a:solidFill>
                <a:schemeClr val="dk1"/>
              </a:solidFill>
              <a:latin typeface="Galdeano"/>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baseline="0" dirty="0">
                <a:solidFill>
                  <a:schemeClr val="bg1"/>
                </a:solidFill>
                <a:latin typeface="Galdeano"/>
                <a:ea typeface="Calibri"/>
                <a:cs typeface="Calibri"/>
                <a:sym typeface="Calibri"/>
              </a:rPr>
              <a:t>Interest </a:t>
            </a:r>
            <a:r>
              <a:rPr lang="en-US" sz="4000" b="0" i="0" u="none" strike="noStrike" cap="none" baseline="0" dirty="0" smtClean="0">
                <a:solidFill>
                  <a:schemeClr val="bg1"/>
                </a:solidFill>
                <a:latin typeface="Galdeano"/>
                <a:ea typeface="Calibri"/>
                <a:cs typeface="Calibri"/>
                <a:sym typeface="Calibri"/>
              </a:rPr>
              <a:t>Rate Sensitivity Analysis</a:t>
            </a:r>
            <a:endParaRPr lang="en-US" sz="4000" b="0" i="0" u="none" strike="noStrike" cap="none" baseline="0" dirty="0">
              <a:solidFill>
                <a:schemeClr val="bg1"/>
              </a:solidFill>
              <a:latin typeface="Galdeano"/>
              <a:ea typeface="Calibri"/>
              <a:cs typeface="Calibri"/>
              <a:sym typeface="Calibri"/>
            </a:endParaRPr>
          </a:p>
        </p:txBody>
      </p:sp>
      <p:pic>
        <p:nvPicPr>
          <p:cNvPr id="842" name="Shape 842"/>
          <p:cNvPicPr preferRelativeResize="0">
            <a:picLocks noGrp="1"/>
          </p:cNvPicPr>
          <p:nvPr>
            <p:ph type="body" idx="4294967295"/>
          </p:nvPr>
        </p:nvPicPr>
        <p:blipFill rotWithShape="1">
          <a:blip r:embed="rId3">
            <a:alphaModFix/>
          </a:blip>
          <a:srcRect/>
          <a:stretch/>
        </p:blipFill>
        <p:spPr>
          <a:xfrm>
            <a:off x="228600" y="990600"/>
            <a:ext cx="8686800" cy="4648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237650" y="304800"/>
            <a:ext cx="7886700" cy="478391"/>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Galdeano"/>
              <a:buNone/>
            </a:pPr>
            <a:r>
              <a:rPr lang="en-US" sz="3950" b="0" i="0" u="none" strike="noStrike" cap="none" baseline="0" dirty="0">
                <a:solidFill>
                  <a:srgbClr val="FFFFFF"/>
                </a:solidFill>
                <a:latin typeface="Galdeano"/>
                <a:ea typeface="Galdeano"/>
                <a:cs typeface="Galdeano"/>
                <a:sym typeface="Galdeano"/>
              </a:rPr>
              <a:t>Global Passenger Traffic</a:t>
            </a:r>
          </a:p>
        </p:txBody>
      </p:sp>
      <p:sp>
        <p:nvSpPr>
          <p:cNvPr id="332" name="Shape 332"/>
          <p:cNvSpPr txBox="1">
            <a:spLocks noGrp="1"/>
          </p:cNvSpPr>
          <p:nvPr>
            <p:ph type="sldNum" idx="12"/>
          </p:nvPr>
        </p:nvSpPr>
        <p:spPr>
          <a:xfrm>
            <a:off x="131578" y="6311901"/>
            <a:ext cx="352202"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Galdeano"/>
              <a:buNone/>
            </a:pPr>
            <a:fld id="{00000000-1234-1234-1234-123412341234}" type="slidenum">
              <a:rPr lang="en-US" sz="1000" b="0" i="0" u="none" strike="noStrike" cap="none" baseline="0">
                <a:solidFill>
                  <a:schemeClr val="dk2"/>
                </a:solidFill>
                <a:latin typeface="Galdeano"/>
                <a:ea typeface="Galdeano"/>
                <a:cs typeface="Galdeano"/>
                <a:sym typeface="Galdeano"/>
              </a:rPr>
              <a:pPr marL="0" marR="0" lvl="0" indent="0" algn="ctr" rtl="0">
                <a:spcBef>
                  <a:spcPts val="0"/>
                </a:spcBef>
                <a:buClr>
                  <a:schemeClr val="dk2"/>
                </a:buClr>
                <a:buSzPct val="25000"/>
                <a:buFont typeface="Galdeano"/>
                <a:buNone/>
              </a:pPr>
              <a:t>9</a:t>
            </a:fld>
            <a:endParaRPr lang="en-US" sz="1000" b="0" i="0" u="none" strike="noStrike" cap="none" baseline="0">
              <a:solidFill>
                <a:schemeClr val="dk2"/>
              </a:solidFill>
              <a:latin typeface="Galdeano"/>
              <a:ea typeface="Galdeano"/>
              <a:cs typeface="Galdeano"/>
              <a:sym typeface="Galdeano"/>
            </a:endParaRPr>
          </a:p>
        </p:txBody>
      </p:sp>
      <p:pic>
        <p:nvPicPr>
          <p:cNvPr id="333" name="Shape 333"/>
          <p:cNvPicPr preferRelativeResize="0"/>
          <p:nvPr/>
        </p:nvPicPr>
        <p:blipFill rotWithShape="1">
          <a:blip r:embed="rId3">
            <a:alphaModFix/>
          </a:blip>
          <a:srcRect/>
          <a:stretch/>
        </p:blipFill>
        <p:spPr>
          <a:xfrm>
            <a:off x="609600" y="993475"/>
            <a:ext cx="7514750" cy="43790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Market Rate Risk</a:t>
            </a:r>
          </a:p>
        </p:txBody>
      </p:sp>
      <p:sp>
        <p:nvSpPr>
          <p:cNvPr id="848" name="Shape 848"/>
          <p:cNvSpPr txBox="1">
            <a:spLocks noGrp="1"/>
          </p:cNvSpPr>
          <p:nvPr>
            <p:ph type="body" idx="4294967295"/>
          </p:nvPr>
        </p:nvSpPr>
        <p:spPr>
          <a:xfrm>
            <a:off x="457200" y="1981200"/>
            <a:ext cx="78867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dirty="0">
                <a:solidFill>
                  <a:schemeClr val="bg2"/>
                </a:solidFill>
                <a:latin typeface="Galdeano"/>
                <a:ea typeface="Calibri"/>
                <a:cs typeface="Calibri"/>
                <a:sym typeface="Calibri"/>
              </a:rPr>
              <a:t>At 31 March 2014, the Group and the Company own investments of $1,313.7 million (2013: $957.4 million) and $1,259.6 million (2013: $897.4 million) respectively, which are subject to market rate risk. The market risk associated with these investments is the potential loss resulting from a decrease in market prices.</a:t>
            </a:r>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Market Rate Risk (cont'd)</a:t>
            </a:r>
          </a:p>
        </p:txBody>
      </p:sp>
      <p:pic>
        <p:nvPicPr>
          <p:cNvPr id="854" name="Shape 854"/>
          <p:cNvPicPr preferRelativeResize="0"/>
          <p:nvPr/>
        </p:nvPicPr>
        <p:blipFill rotWithShape="1">
          <a:blip r:embed="rId3">
            <a:alphaModFix/>
          </a:blip>
          <a:srcRect/>
          <a:stretch/>
        </p:blipFill>
        <p:spPr>
          <a:xfrm>
            <a:off x="605048" y="2438400"/>
            <a:ext cx="7658904" cy="3168203"/>
          </a:xfrm>
          <a:prstGeom prst="rect">
            <a:avLst/>
          </a:prstGeom>
          <a:noFill/>
          <a:ln>
            <a:noFill/>
          </a:ln>
        </p:spPr>
      </p:pic>
      <p:sp>
        <p:nvSpPr>
          <p:cNvPr id="855" name="Shape 855"/>
          <p:cNvSpPr/>
          <p:nvPr/>
        </p:nvSpPr>
        <p:spPr>
          <a:xfrm>
            <a:off x="605048" y="1143000"/>
            <a:ext cx="813435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bg2"/>
                </a:solidFill>
                <a:latin typeface="Galdeano"/>
                <a:ea typeface="Calibri"/>
                <a:cs typeface="Calibri"/>
                <a:sym typeface="Calibri"/>
              </a:rPr>
              <a:t>Market price sensitivity analysis</a:t>
            </a:r>
          </a:p>
          <a:p>
            <a:pPr marL="0" marR="0" lvl="0" indent="0" algn="l" rtl="0">
              <a:spcBef>
                <a:spcPts val="0"/>
              </a:spcBef>
              <a:buSzPct val="25000"/>
              <a:buNone/>
            </a:pPr>
            <a:r>
              <a:rPr lang="en-US" sz="1800" b="0" i="0" u="none" strike="noStrike" cap="none" baseline="0" dirty="0">
                <a:solidFill>
                  <a:schemeClr val="bg2"/>
                </a:solidFill>
                <a:latin typeface="Galdeano"/>
                <a:ea typeface="Calibri"/>
                <a:cs typeface="Calibri"/>
                <a:sym typeface="Calibri"/>
              </a:rPr>
              <a:t>If prices for these investments increase or decrease by 1% with all other variables being held constant, the before </a:t>
            </a:r>
            <a:r>
              <a:rPr lang="en-US" sz="1800" b="0" i="0" u="none" strike="noStrike" cap="none" baseline="0" dirty="0" smtClean="0">
                <a:solidFill>
                  <a:schemeClr val="bg2"/>
                </a:solidFill>
                <a:latin typeface="Galdeano"/>
                <a:ea typeface="Calibri"/>
                <a:cs typeface="Calibri"/>
                <a:sym typeface="Calibri"/>
              </a:rPr>
              <a:t>tax effects </a:t>
            </a:r>
            <a:r>
              <a:rPr lang="en-US" sz="1800" b="0" i="0" u="none" strike="noStrike" cap="none" baseline="0" dirty="0">
                <a:solidFill>
                  <a:schemeClr val="bg2"/>
                </a:solidFill>
                <a:latin typeface="Galdeano"/>
                <a:ea typeface="Calibri"/>
                <a:cs typeface="Calibri"/>
                <a:sym typeface="Calibri"/>
              </a:rPr>
              <a:t>on equity are set out in the table below.</a:t>
            </a:r>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Liquidity Risk</a:t>
            </a:r>
          </a:p>
        </p:txBody>
      </p:sp>
      <p:sp>
        <p:nvSpPr>
          <p:cNvPr id="861" name="Shape 861"/>
          <p:cNvSpPr txBox="1">
            <a:spLocks noGrp="1"/>
          </p:cNvSpPr>
          <p:nvPr>
            <p:ph type="body" idx="4294967295"/>
          </p:nvPr>
        </p:nvSpPr>
        <p:spPr>
          <a:xfrm>
            <a:off x="533400" y="1066800"/>
            <a:ext cx="8610600"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smtClean="0">
                <a:solidFill>
                  <a:schemeClr val="bg2"/>
                </a:solidFill>
                <a:latin typeface="Galdeano"/>
                <a:ea typeface="Calibri"/>
                <a:cs typeface="Calibri"/>
                <a:sym typeface="Calibri"/>
              </a:rPr>
              <a:t>The Group’s holdings of cash and short-term deposits, together with committed funding facilities and net cash flow from operations, are expected to be sufficient to cover the cost of all firm aircraft deliveries due in the next financial year.</a:t>
            </a:r>
            <a:endParaRPr lang="en-US" sz="2000" b="0" i="0" u="none" strike="noStrike" cap="none" baseline="0" dirty="0">
              <a:solidFill>
                <a:schemeClr val="bg2"/>
              </a:solidFill>
              <a:latin typeface="Galdeano"/>
              <a:ea typeface="Calibri"/>
              <a:cs typeface="Calibri"/>
              <a:sym typeface="Calibri"/>
            </a:endParaRPr>
          </a:p>
        </p:txBody>
      </p:sp>
      <p:pic>
        <p:nvPicPr>
          <p:cNvPr id="862" name="Shape 862"/>
          <p:cNvPicPr preferRelativeResize="0"/>
          <p:nvPr/>
        </p:nvPicPr>
        <p:blipFill rotWithShape="1">
          <a:blip r:embed="rId3">
            <a:alphaModFix/>
          </a:blip>
          <a:srcRect/>
          <a:stretch/>
        </p:blipFill>
        <p:spPr>
          <a:xfrm>
            <a:off x="990600" y="2362200"/>
            <a:ext cx="6975771" cy="385722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Credit </a:t>
            </a:r>
            <a:r>
              <a:rPr lang="en-US" sz="4400" b="0" i="0" u="none" strike="noStrike" cap="none" baseline="0" dirty="0" smtClean="0">
                <a:solidFill>
                  <a:schemeClr val="bg1"/>
                </a:solidFill>
                <a:latin typeface="Galdeano"/>
                <a:ea typeface="Calibri"/>
                <a:cs typeface="Calibri"/>
                <a:sym typeface="Calibri"/>
              </a:rPr>
              <a:t>Risk</a:t>
            </a:r>
            <a:endParaRPr lang="en-US" sz="4400" b="0" i="0" u="none" strike="noStrike" cap="none" baseline="0" dirty="0">
              <a:solidFill>
                <a:schemeClr val="bg1"/>
              </a:solidFill>
              <a:latin typeface="Galdeano"/>
              <a:ea typeface="Calibri"/>
              <a:cs typeface="Calibri"/>
              <a:sym typeface="Calibri"/>
            </a:endParaRPr>
          </a:p>
        </p:txBody>
      </p:sp>
      <p:sp>
        <p:nvSpPr>
          <p:cNvPr id="868" name="Shape 868"/>
          <p:cNvSpPr txBox="1">
            <a:spLocks noGrp="1"/>
          </p:cNvSpPr>
          <p:nvPr>
            <p:ph type="body" idx="4294967295"/>
          </p:nvPr>
        </p:nvSpPr>
        <p:spPr>
          <a:xfrm>
            <a:off x="381000" y="1524000"/>
            <a:ext cx="8458200" cy="4343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smtClean="0">
                <a:solidFill>
                  <a:schemeClr val="bg2"/>
                </a:solidFill>
                <a:latin typeface="Galdeano"/>
                <a:ea typeface="Calibri"/>
                <a:cs typeface="Calibri"/>
                <a:sym typeface="Calibri"/>
              </a:rPr>
              <a:t>The maximum exposure to credit risk for the Group and the Company is represented by the carrying amount of each financial asset in the statement of financial position.</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smtClean="0">
                <a:solidFill>
                  <a:schemeClr val="bg2"/>
                </a:solidFill>
                <a:latin typeface="Galdeano"/>
                <a:ea typeface="Calibri"/>
                <a:cs typeface="Calibri"/>
                <a:sym typeface="Calibri"/>
              </a:rPr>
              <a:t>The Group has an independent Group Debts Review Committee to review the follow up actions on outstanding receivables monthly. </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smtClean="0">
                <a:solidFill>
                  <a:schemeClr val="bg2"/>
                </a:solidFill>
                <a:latin typeface="Galdeano"/>
                <a:ea typeface="Calibri"/>
                <a:cs typeface="Calibri"/>
                <a:sym typeface="Calibri"/>
              </a:rPr>
              <a:t>On a day-to-day basis, the respective Finance divisions have the primary responsibility for measuring and managing specific risk exposures.</a:t>
            </a:r>
            <a:endParaRPr lang="en-US" sz="2800" b="0" i="0" u="none" strike="noStrike" cap="none" baseline="0" dirty="0">
              <a:solidFill>
                <a:schemeClr val="bg2"/>
              </a:solidFill>
              <a:latin typeface="Galdeano"/>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Counterparty </a:t>
            </a:r>
            <a:r>
              <a:rPr lang="en-US" sz="4400" b="0" i="0" u="none" strike="noStrike" cap="none" baseline="0" dirty="0" smtClean="0">
                <a:solidFill>
                  <a:schemeClr val="bg1"/>
                </a:solidFill>
                <a:latin typeface="Galdeano"/>
                <a:ea typeface="Calibri"/>
                <a:cs typeface="Calibri"/>
                <a:sym typeface="Calibri"/>
              </a:rPr>
              <a:t>Risk</a:t>
            </a:r>
            <a:endParaRPr lang="en-US" sz="4400" b="0" i="0" u="none" strike="noStrike" cap="none" baseline="0" dirty="0">
              <a:solidFill>
                <a:schemeClr val="bg1"/>
              </a:solidFill>
              <a:latin typeface="Galdeano"/>
              <a:ea typeface="Calibri"/>
              <a:cs typeface="Calibri"/>
              <a:sym typeface="Calibri"/>
            </a:endParaRPr>
          </a:p>
        </p:txBody>
      </p:sp>
      <p:sp>
        <p:nvSpPr>
          <p:cNvPr id="874" name="Shape 874"/>
          <p:cNvSpPr txBox="1">
            <a:spLocks noGrp="1"/>
          </p:cNvSpPr>
          <p:nvPr>
            <p:ph type="body" idx="4294967295"/>
          </p:nvPr>
        </p:nvSpPr>
        <p:spPr>
          <a:xfrm>
            <a:off x="533400" y="2057400"/>
            <a:ext cx="7886700"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bg2"/>
                </a:solidFill>
                <a:latin typeface="Galdeano"/>
                <a:ea typeface="Calibri"/>
                <a:cs typeface="Calibri"/>
                <a:sym typeface="Calibri"/>
              </a:rPr>
              <a:t>Counterparty risk is the potential financial loss from a transaction that may arise in the event of default by the counterparty.</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a:solidFill>
                  <a:schemeClr val="bg2"/>
                </a:solidFill>
                <a:latin typeface="Galdeano"/>
                <a:ea typeface="Calibri"/>
                <a:cs typeface="Calibri"/>
                <a:sym typeface="Calibri"/>
              </a:rPr>
              <a:t>Surplus funds are invested in interest-bearing bank deposits and other high quality short-term liquid investments.</a:t>
            </a:r>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bg1"/>
                </a:solidFill>
                <a:latin typeface="Galdeano"/>
                <a:ea typeface="Calibri"/>
                <a:cs typeface="Calibri"/>
                <a:sym typeface="Calibri"/>
              </a:rPr>
              <a:t>Counterparty risk (cont’d)</a:t>
            </a:r>
          </a:p>
        </p:txBody>
      </p:sp>
      <p:sp>
        <p:nvSpPr>
          <p:cNvPr id="880" name="Shape 880"/>
          <p:cNvSpPr txBox="1">
            <a:spLocks noGrp="1"/>
          </p:cNvSpPr>
          <p:nvPr>
            <p:ph type="body" idx="4294967295"/>
          </p:nvPr>
        </p:nvSpPr>
        <p:spPr>
          <a:xfrm>
            <a:off x="228600" y="1066800"/>
            <a:ext cx="8686800" cy="435133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400" b="0" i="0" u="none" strike="noStrike" cap="none" baseline="0" dirty="0">
                <a:solidFill>
                  <a:schemeClr val="bg2"/>
                </a:solidFill>
                <a:latin typeface="Galdeano"/>
                <a:ea typeface="Calibri"/>
                <a:cs typeface="Calibri"/>
                <a:sym typeface="Calibri"/>
              </a:rPr>
              <a:t>The table below shows an analysis of credit risk exposures of balances that exceed 5% of the financial assets of the Group and the Company as at 31 March:</a:t>
            </a:r>
          </a:p>
        </p:txBody>
      </p:sp>
      <p:pic>
        <p:nvPicPr>
          <p:cNvPr id="881" name="Shape 881"/>
          <p:cNvPicPr preferRelativeResize="0"/>
          <p:nvPr/>
        </p:nvPicPr>
        <p:blipFill rotWithShape="1">
          <a:blip r:embed="rId3">
            <a:alphaModFix/>
          </a:blip>
          <a:srcRect/>
          <a:stretch/>
        </p:blipFill>
        <p:spPr>
          <a:xfrm>
            <a:off x="609600" y="2243517"/>
            <a:ext cx="7831058" cy="36269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96</a:t>
            </a:fld>
            <a:endParaRPr lang="en-US"/>
          </a:p>
        </p:txBody>
      </p:sp>
      <p:pic>
        <p:nvPicPr>
          <p:cNvPr id="4" name="Picture 4" descr="http://i.dailymail.co.uk/i/pix/2012/09/10/article-2200820-14F13DDC000005DC-567_964x62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84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5225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3431</Words>
  <Application>Microsoft Office PowerPoint</Application>
  <PresentationFormat>On-screen Show (4:3)</PresentationFormat>
  <Paragraphs>413</Paragraphs>
  <Slides>96</Slides>
  <Notes>89</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Waveform</vt:lpstr>
      <vt:lpstr>Office 主题</vt:lpstr>
      <vt:lpstr>Global Airline</vt:lpstr>
      <vt:lpstr>Agenda</vt:lpstr>
      <vt:lpstr>PowerPoint Presentation</vt:lpstr>
      <vt:lpstr>Airline Industry</vt:lpstr>
      <vt:lpstr>Industry Purpose</vt:lpstr>
      <vt:lpstr>Generic Business Model</vt:lpstr>
      <vt:lpstr>Commercial Airlines Profitability</vt:lpstr>
      <vt:lpstr>Airline net post-tax profit margins 2007-2014</vt:lpstr>
      <vt:lpstr>Global Passenger Traffic</vt:lpstr>
      <vt:lpstr>Global Freight Traffic</vt:lpstr>
      <vt:lpstr>Air Traffic</vt:lpstr>
      <vt:lpstr>Airlines Cost Structure</vt:lpstr>
      <vt:lpstr>Fuel Hedging</vt:lpstr>
      <vt:lpstr>Hedging Practices</vt:lpstr>
      <vt:lpstr>Hedging Contracts</vt:lpstr>
      <vt:lpstr>Jet Fuel and Crude Oil Price</vt:lpstr>
      <vt:lpstr>Risks</vt:lpstr>
      <vt:lpstr>Types of Risks</vt:lpstr>
      <vt:lpstr>Basis Risk</vt:lpstr>
      <vt:lpstr>Exchange Rate Risk</vt:lpstr>
      <vt:lpstr>Counterparty Risk</vt:lpstr>
      <vt:lpstr>Market Price &amp; Liquidity Risk</vt:lpstr>
      <vt:lpstr>Credit Risk</vt:lpstr>
      <vt:lpstr>Interest Rate Risk</vt:lpstr>
      <vt:lpstr>Economic Risk</vt:lpstr>
      <vt:lpstr>Fuel Risk</vt:lpstr>
      <vt:lpstr>Southwest  Airlines</vt:lpstr>
      <vt:lpstr>Agenda </vt:lpstr>
      <vt:lpstr>PowerPoint Presentation</vt:lpstr>
      <vt:lpstr>Company Overview</vt:lpstr>
      <vt:lpstr>Company Model </vt:lpstr>
      <vt:lpstr>Board of Directors</vt:lpstr>
      <vt:lpstr>Fleet Profile</vt:lpstr>
      <vt:lpstr>Stocks</vt:lpstr>
      <vt:lpstr>Stock Information</vt:lpstr>
      <vt:lpstr>Competitors Comparison</vt:lpstr>
      <vt:lpstr>Financial - Balance sheet</vt:lpstr>
      <vt:lpstr>PowerPoint Presentation</vt:lpstr>
      <vt:lpstr>Income Statement </vt:lpstr>
      <vt:lpstr>Income Statement </vt:lpstr>
      <vt:lpstr> </vt:lpstr>
      <vt:lpstr> </vt:lpstr>
      <vt:lpstr>Risk Factors </vt:lpstr>
      <vt:lpstr>Risk Factors (cont.)</vt:lpstr>
      <vt:lpstr>Risk Factors (cont.)</vt:lpstr>
      <vt:lpstr>Risk Factors (cont.)</vt:lpstr>
      <vt:lpstr>Risk management</vt:lpstr>
      <vt:lpstr>PowerPoint Presentation</vt:lpstr>
      <vt:lpstr>PowerPoint Presentation</vt:lpstr>
      <vt:lpstr>Hedging Governance Structure</vt:lpstr>
      <vt:lpstr>Risk Management Committee</vt:lpstr>
      <vt:lpstr>Types of Risks</vt:lpstr>
      <vt:lpstr>Fuel Expense </vt:lpstr>
      <vt:lpstr> Jet Fuel Hedging</vt:lpstr>
      <vt:lpstr>Derivatives Used</vt:lpstr>
      <vt:lpstr> </vt:lpstr>
      <vt:lpstr>Interest Rate Risk</vt:lpstr>
      <vt:lpstr> </vt:lpstr>
      <vt:lpstr> </vt:lpstr>
      <vt:lpstr>Credit Risk</vt:lpstr>
      <vt:lpstr>Liquidity Risk</vt:lpstr>
      <vt:lpstr>PowerPoint Presentation</vt:lpstr>
      <vt:lpstr>Agenda</vt:lpstr>
      <vt:lpstr>Singapore Airlines （SIA）</vt:lpstr>
      <vt:lpstr>Singapore Airlines （SIA）</vt:lpstr>
      <vt:lpstr>Board of Directors</vt:lpstr>
      <vt:lpstr>As at 31 March 2014, the passenger route network for Singapore Airlines and its regional subsidiary SilkAir covers 100 destinations in 36 countries</vt:lpstr>
      <vt:lpstr>SIA Fleet Profile</vt:lpstr>
      <vt:lpstr>Major Share Holders</vt:lpstr>
      <vt:lpstr>Stock Information </vt:lpstr>
      <vt:lpstr>Stock Price </vt:lpstr>
      <vt:lpstr>Financial Overview</vt:lpstr>
      <vt:lpstr>Earnings </vt:lpstr>
      <vt:lpstr>Cost Structure  </vt:lpstr>
      <vt:lpstr>Financial Instruments</vt:lpstr>
      <vt:lpstr>Statements of Financial Position</vt:lpstr>
      <vt:lpstr>Consolidated Profit and Loss Account</vt:lpstr>
      <vt:lpstr>Cash Flow </vt:lpstr>
      <vt:lpstr>Cash Flow (cont’d) </vt:lpstr>
      <vt:lpstr>Derivative Financial Instruments</vt:lpstr>
      <vt:lpstr>Risk Management</vt:lpstr>
      <vt:lpstr>Jet Fuel Price</vt:lpstr>
      <vt:lpstr>Jet Fuel Price Risk</vt:lpstr>
      <vt:lpstr>Sensitivity Analysis on Outstanding Fuel Hedging Contracts:</vt:lpstr>
      <vt:lpstr>Foreign Currency Risk</vt:lpstr>
      <vt:lpstr>Foreign Currency Risk (cont'd)</vt:lpstr>
      <vt:lpstr>Foreign Currency Sensitivity Analysis</vt:lpstr>
      <vt:lpstr>Interest Rate Risk</vt:lpstr>
      <vt:lpstr>Interest Rate Sensitivity Analysis</vt:lpstr>
      <vt:lpstr>Market Rate Risk</vt:lpstr>
      <vt:lpstr>Market Rate Risk (cont'd)</vt:lpstr>
      <vt:lpstr>Liquidity Risk</vt:lpstr>
      <vt:lpstr>Credit Risk</vt:lpstr>
      <vt:lpstr>Counterparty Risk</vt:lpstr>
      <vt:lpstr>Counterparty risk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Airline</dc:title>
  <dc:creator>Andy Kao</dc:creator>
  <cp:lastModifiedBy>gp</cp:lastModifiedBy>
  <cp:revision>18</cp:revision>
  <dcterms:modified xsi:type="dcterms:W3CDTF">2015-03-20T00:18:35Z</dcterms:modified>
</cp:coreProperties>
</file>