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325" r:id="rId15"/>
    <p:sldId id="318" r:id="rId16"/>
    <p:sldId id="319" r:id="rId17"/>
    <p:sldId id="320" r:id="rId18"/>
    <p:sldId id="321" r:id="rId19"/>
    <p:sldId id="322" r:id="rId20"/>
    <p:sldId id="323" r:id="rId21"/>
    <p:sldId id="324" r:id="rId22"/>
    <p:sldId id="329" r:id="rId23"/>
    <p:sldId id="330" r:id="rId24"/>
    <p:sldId id="331" r:id="rId25"/>
    <p:sldId id="332" r:id="rId26"/>
    <p:sldId id="333" r:id="rId27"/>
    <p:sldId id="334" r:id="rId28"/>
    <p:sldId id="335" r:id="rId29"/>
    <p:sldId id="336" r:id="rId30"/>
    <p:sldId id="337" r:id="rId31"/>
    <p:sldId id="338" r:id="rId32"/>
    <p:sldId id="339" r:id="rId33"/>
    <p:sldId id="340" r:id="rId34"/>
    <p:sldId id="341" r:id="rId35"/>
    <p:sldId id="342" r:id="rId36"/>
    <p:sldId id="343" r:id="rId37"/>
    <p:sldId id="344" r:id="rId38"/>
    <p:sldId id="345" r:id="rId39"/>
    <p:sldId id="346" r:id="rId40"/>
    <p:sldId id="347" r:id="rId41"/>
    <p:sldId id="348" r:id="rId42"/>
    <p:sldId id="349" r:id="rId43"/>
    <p:sldId id="350" r:id="rId44"/>
    <p:sldId id="351" r:id="rId45"/>
    <p:sldId id="352" r:id="rId46"/>
    <p:sldId id="353" r:id="rId47"/>
    <p:sldId id="354" r:id="rId48"/>
    <p:sldId id="269" r:id="rId49"/>
    <p:sldId id="270" r:id="rId50"/>
    <p:sldId id="271" r:id="rId51"/>
    <p:sldId id="272" r:id="rId52"/>
    <p:sldId id="273" r:id="rId53"/>
    <p:sldId id="274" r:id="rId54"/>
    <p:sldId id="275" r:id="rId55"/>
    <p:sldId id="276" r:id="rId56"/>
    <p:sldId id="277" r:id="rId57"/>
    <p:sldId id="278" r:id="rId58"/>
    <p:sldId id="279" r:id="rId59"/>
    <p:sldId id="280" r:id="rId60"/>
    <p:sldId id="285" r:id="rId61"/>
    <p:sldId id="286" r:id="rId62"/>
    <p:sldId id="287" r:id="rId63"/>
    <p:sldId id="288" r:id="rId64"/>
    <p:sldId id="289" r:id="rId65"/>
    <p:sldId id="290" r:id="rId66"/>
    <p:sldId id="291" r:id="rId67"/>
    <p:sldId id="292" r:id="rId68"/>
    <p:sldId id="293" r:id="rId69"/>
    <p:sldId id="294" r:id="rId70"/>
    <p:sldId id="315" r:id="rId71"/>
    <p:sldId id="316" r:id="rId72"/>
    <p:sldId id="356" r:id="rId73"/>
    <p:sldId id="357" r:id="rId74"/>
    <p:sldId id="296" r:id="rId75"/>
    <p:sldId id="297" r:id="rId76"/>
    <p:sldId id="298" r:id="rId77"/>
    <p:sldId id="299" r:id="rId78"/>
    <p:sldId id="300" r:id="rId79"/>
    <p:sldId id="301" r:id="rId80"/>
    <p:sldId id="302" r:id="rId81"/>
    <p:sldId id="303" r:id="rId82"/>
    <p:sldId id="304" r:id="rId83"/>
    <p:sldId id="305" r:id="rId84"/>
    <p:sldId id="306" r:id="rId85"/>
    <p:sldId id="307" r:id="rId86"/>
    <p:sldId id="308" r:id="rId87"/>
    <p:sldId id="360" r:id="rId88"/>
    <p:sldId id="358" r:id="rId89"/>
    <p:sldId id="359" r:id="rId90"/>
    <p:sldId id="309" r:id="rId91"/>
    <p:sldId id="310" r:id="rId92"/>
    <p:sldId id="311" r:id="rId93"/>
    <p:sldId id="312" r:id="rId94"/>
    <p:sldId id="313" r:id="rId95"/>
    <p:sldId id="314" r:id="rId96"/>
    <p:sldId id="355" r:id="rId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571" autoAdjust="0"/>
  </p:normalViewPr>
  <p:slideViewPr>
    <p:cSldViewPr>
      <p:cViewPr>
        <p:scale>
          <a:sx n="66" d="100"/>
          <a:sy n="66" d="100"/>
        </p:scale>
        <p:origin x="-342" y="-34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0422BF-C8DD-4A7C-AD21-D337E902CCB2}" type="datetimeFigureOut">
              <a:rPr lang="en-US" smtClean="0"/>
              <a:pPr/>
              <a:t>11/10/2010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D4D978-CD18-4681-B175-4A54335DF1F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a:ln/>
        </p:spPr>
      </p:sp>
      <p:sp>
        <p:nvSpPr>
          <p:cNvPr id="21507"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21508" name="Slide Number Placeholder 3"/>
          <p:cNvSpPr>
            <a:spLocks noGrp="1"/>
          </p:cNvSpPr>
          <p:nvPr>
            <p:ph type="sldNum" sz="quarter" idx="5"/>
          </p:nvPr>
        </p:nvSpPr>
        <p:spPr>
          <a:noFill/>
        </p:spPr>
        <p:txBody>
          <a:bodyPr/>
          <a:lstStyle/>
          <a:p>
            <a:fld id="{59F5ACB7-613B-4900-A337-BF8447C79E79}" type="slidenum">
              <a:rPr lang="zh-CN" altLang="en-US"/>
              <a:pPr/>
              <a:t>2</a:t>
            </a:fld>
            <a:endParaRPr lang="en-US"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A9E56E-5B48-4780-9875-CAEB06465970}" type="slidenum">
              <a:rPr lang="en-US" altLang="zh-TW"/>
              <a:pPr/>
              <a:t>17</a:t>
            </a:fld>
            <a:endParaRPr lang="en-US" altLang="zh-TW" dirty="0"/>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r>
              <a:rPr lang="en-US" dirty="0" smtClean="0"/>
              <a:t>SIA </a:t>
            </a:r>
            <a:r>
              <a:rPr lang="en-US" dirty="0"/>
              <a:t>is </a:t>
            </a:r>
            <a:r>
              <a:rPr lang="en-US" altLang="zh-TW" dirty="0"/>
              <a:t>wholly-owned subsidiary of the Singapore government through Temasek Hldgs (Pte) Ltd. And actually Singapore airline also have 4 subsidiary companies, which are Silk Air, Tradewinds Tour and Travel, SIA Engineering Company, SIA Cargo, and SATS. All 4 of them are in closely related business with Singapore Airline, for example, Trades Tour and Travel deals with travelling, SIA cargo deals with the cargo transportations, SATS deals with the baggage handling business. And they all work together to provide a full line of services to its customers.</a:t>
            </a:r>
          </a:p>
          <a:p>
            <a:endParaRPr lang="en-US" altLang="zh-TW" dirty="0"/>
          </a:p>
          <a:p>
            <a:r>
              <a:rPr lang="en-US" altLang="zh-TW" dirty="0"/>
              <a:t>Singapore Airline, being the parent company of the 4, accounts for about 75% of the total revenue of the group.</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9981CF-2351-428B-BB01-ECC0A6117C08}" type="slidenum">
              <a:rPr lang="en-US" altLang="zh-TW"/>
              <a:pPr/>
              <a:t>20</a:t>
            </a:fld>
            <a:endParaRPr lang="en-US" altLang="zh-TW" dirty="0"/>
          </a:p>
        </p:txBody>
      </p:sp>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p:txBody>
          <a:bodyPr/>
          <a:lstStyle/>
          <a:p>
            <a:r>
              <a:rPr lang="en-US" altLang="zh-TW" dirty="0"/>
              <a:t>One is the biggest competitive advantage for Singapore airline is Fleet Age. Fleet age is the length of time that an airplane has been flying for. While the industry average of fleet age is around 150 months or more than 12 years, the fleet age of Singapore Airline is around 80 months or 6 to 7 years. This graph shows that the fleet age of Singapore Airline is only about half of industry average. It can be expected that airplanes of Singapore Airline are generally newer, better, safer and will last longer. That is a big competitive advantage for SIA because airplanes are critically important assets for the airline companies.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pPr>
              <a:buFontTx/>
              <a:buChar char="-"/>
            </a:pPr>
            <a:r>
              <a:rPr lang="en-US" dirty="0" smtClean="0">
                <a:latin typeface="Arial" pitchFamily="34" charset="0"/>
              </a:rPr>
              <a:t> Use Secondary Airports</a:t>
            </a:r>
          </a:p>
          <a:p>
            <a:pPr>
              <a:buFontTx/>
              <a:buChar char="-"/>
            </a:pPr>
            <a:r>
              <a:rPr lang="en-US" dirty="0" smtClean="0">
                <a:latin typeface="Arial" pitchFamily="34" charset="0"/>
              </a:rPr>
              <a:t> Shortest turnaround time in the industry (10 minutes) (Industry average ~15-20 min)</a:t>
            </a:r>
          </a:p>
          <a:p>
            <a:pPr>
              <a:buFontTx/>
              <a:buChar char="-"/>
            </a:pPr>
            <a:r>
              <a:rPr lang="en-US" dirty="0" smtClean="0">
                <a:latin typeface="Arial" pitchFamily="34" charset="0"/>
              </a:rPr>
              <a:t> Low cost structure from it’s hedging</a:t>
            </a:r>
          </a:p>
          <a:p>
            <a:pPr>
              <a:buFontTx/>
              <a:buChar char="-"/>
            </a:pPr>
            <a:r>
              <a:rPr lang="en-US" dirty="0" smtClean="0">
                <a:latin typeface="Arial" pitchFamily="34" charset="0"/>
              </a:rPr>
              <a:t> </a:t>
            </a:r>
            <a:r>
              <a:rPr lang="en-US" dirty="0" smtClean="0">
                <a:latin typeface="Calibri" pitchFamily="34" charset="0"/>
              </a:rPr>
              <a:t>6.25 flights per day, or almost 11 hours and 45 minutes per day.</a:t>
            </a:r>
            <a:endParaRPr lang="en-US" dirty="0" smtClean="0">
              <a:latin typeface="Arial" pitchFamily="34" charset="0"/>
            </a:endParaRPr>
          </a:p>
        </p:txBody>
      </p:sp>
      <p:sp>
        <p:nvSpPr>
          <p:cNvPr id="86020" name="Slide Number Placeholder 3"/>
          <p:cNvSpPr>
            <a:spLocks noGrp="1"/>
          </p:cNvSpPr>
          <p:nvPr>
            <p:ph type="sldNum" sz="quarter" idx="5"/>
          </p:nvPr>
        </p:nvSpPr>
        <p:spPr>
          <a:noFill/>
        </p:spPr>
        <p:txBody>
          <a:bodyPr/>
          <a:lstStyle/>
          <a:p>
            <a:fld id="{4AB044BB-08E5-4715-8A1A-7BE5824AC509}" type="slidenum">
              <a:rPr lang="en-US"/>
              <a:pPr/>
              <a:t>54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p:cNvSpPr>
          <p:nvPr>
            <p:ph type="sldImg"/>
          </p:nvPr>
        </p:nvSpPr>
        <p:spPr>
          <a:ln/>
        </p:spPr>
      </p:sp>
      <p:sp>
        <p:nvSpPr>
          <p:cNvPr id="9011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90116" name="Slide Number Placeholder 3"/>
          <p:cNvSpPr>
            <a:spLocks noGrp="1"/>
          </p:cNvSpPr>
          <p:nvPr>
            <p:ph type="sldNum" sz="quarter" idx="5"/>
          </p:nvPr>
        </p:nvSpPr>
        <p:spPr>
          <a:noFill/>
        </p:spPr>
        <p:txBody>
          <a:bodyPr/>
          <a:lstStyle/>
          <a:p>
            <a:fld id="{45797CEC-0A1D-41E8-9BE0-084F147F38D4}" type="slidenum">
              <a:rPr lang="zh-CN" altLang="en-US"/>
              <a:pPr/>
              <a:t>55</a:t>
            </a:fld>
            <a:endParaRPr lang="en-US" altLang="zh-C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p:cNvSpPr>
          <p:nvPr>
            <p:ph type="sldImg"/>
          </p:nvPr>
        </p:nvSpPr>
        <p:spPr>
          <a:ln/>
        </p:spPr>
      </p:sp>
      <p:sp>
        <p:nvSpPr>
          <p:cNvPr id="92163"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92164" name="Slide Number Placeholder 3"/>
          <p:cNvSpPr>
            <a:spLocks noGrp="1"/>
          </p:cNvSpPr>
          <p:nvPr>
            <p:ph type="sldNum" sz="quarter" idx="5"/>
          </p:nvPr>
        </p:nvSpPr>
        <p:spPr>
          <a:noFill/>
        </p:spPr>
        <p:txBody>
          <a:bodyPr/>
          <a:lstStyle/>
          <a:p>
            <a:fld id="{BB18F413-AF4B-41F8-80D9-5E325DB64944}" type="slidenum">
              <a:rPr lang="zh-CN" altLang="en-US"/>
              <a:pPr/>
              <a:t>56</a:t>
            </a:fld>
            <a:endParaRPr lang="en-US" altLang="zh-CN"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p:cNvSpPr>
          <p:nvPr>
            <p:ph type="sldImg"/>
          </p:nvPr>
        </p:nvSpPr>
        <p:spPr>
          <a:ln/>
        </p:spPr>
      </p:sp>
      <p:sp>
        <p:nvSpPr>
          <p:cNvPr id="94211"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94212" name="Slide Number Placeholder 3"/>
          <p:cNvSpPr>
            <a:spLocks noGrp="1"/>
          </p:cNvSpPr>
          <p:nvPr>
            <p:ph type="sldNum" sz="quarter" idx="5"/>
          </p:nvPr>
        </p:nvSpPr>
        <p:spPr>
          <a:noFill/>
        </p:spPr>
        <p:txBody>
          <a:bodyPr/>
          <a:lstStyle/>
          <a:p>
            <a:fld id="{111E1287-11C2-439A-A533-D7A75B84997C}" type="slidenum">
              <a:rPr lang="zh-CN" altLang="en-US"/>
              <a:pPr/>
              <a:t>57</a:t>
            </a:fld>
            <a:endParaRPr lang="en-US" altLang="zh-CN"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2D1A07-0134-4D7B-8821-5F5B6C54146D}" type="slidenum">
              <a:rPr lang="zh-CN" altLang="en-US"/>
              <a:pPr/>
              <a:t>58</a:t>
            </a:fld>
            <a:endParaRPr lang="en-US" altLang="zh-CN" dirty="0"/>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a:xfrm>
            <a:off x="685800" y="4343673"/>
            <a:ext cx="5486400" cy="4114566"/>
          </a:xfrm>
        </p:spPr>
        <p:txBody>
          <a:bodyPr/>
          <a:lstStyle/>
          <a:p>
            <a:r>
              <a:rPr lang="en-US" altLang="zh-TW" dirty="0"/>
              <a:t>"Southwest is the only airline that has made money since 1973 with stock value up more than 500% since 1990" (1). Also, Southwest was the only airline to post a profit after the attacks on the World Trade Center. Southwest is able to compete with their market even though they are smaller because of their competitive advantage. This advantage leads to above average industry performance .</a:t>
            </a:r>
            <a:endParaRPr lang="en-US" altLang="zh-CN"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4E9D83-4060-4699-9B53-E7C2DFE78915}" type="slidenum">
              <a:rPr lang="zh-CN" altLang="en-US"/>
              <a:pPr/>
              <a:t>59</a:t>
            </a:fld>
            <a:endParaRPr lang="en-US" altLang="zh-CN" dirty="0"/>
          </a:p>
        </p:txBody>
      </p:sp>
      <p:sp>
        <p:nvSpPr>
          <p:cNvPr id="397314" name="Rectangle 2"/>
          <p:cNvSpPr>
            <a:spLocks noGrp="1" noRot="1" noChangeAspect="1" noChangeArrowheads="1" noTextEdit="1"/>
          </p:cNvSpPr>
          <p:nvPr>
            <p:ph type="sldImg"/>
          </p:nvPr>
        </p:nvSpPr>
        <p:spPr>
          <a:ln/>
        </p:spPr>
      </p:sp>
      <p:sp>
        <p:nvSpPr>
          <p:cNvPr id="397315" name="Rectangle 3"/>
          <p:cNvSpPr>
            <a:spLocks noGrp="1" noChangeArrowheads="1"/>
          </p:cNvSpPr>
          <p:nvPr>
            <p:ph type="body" idx="1"/>
          </p:nvPr>
        </p:nvSpPr>
        <p:spPr/>
        <p:txBody>
          <a:bodyPr/>
          <a:lstStyle/>
          <a:p>
            <a:r>
              <a:rPr lang="en-US" dirty="0"/>
              <a:t>Others may include service costs, airport gate </a:t>
            </a:r>
            <a:r>
              <a:rPr lang="en-US" dirty="0" smtClean="0"/>
              <a:t>fees</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7EC3D5F4-FE7A-4846-83FA-147527FF5F6A}" type="slidenum">
              <a:rPr lang="en-CA" smtClean="0"/>
              <a:pPr/>
              <a:t>61</a:t>
            </a:fld>
            <a:endParaRPr lang="en-CA"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7EC3D5F4-FE7A-4846-83FA-147527FF5F6A}" type="slidenum">
              <a:rPr lang="en-CA" smtClean="0"/>
              <a:pPr/>
              <a:t>64</a:t>
            </a:fld>
            <a:endParaRPr lang="en-C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A7C8A1-FA9A-4B0B-9026-0A453EC88BB0}" type="slidenum">
              <a:rPr lang="en-US" altLang="zh-TW"/>
              <a:pPr/>
              <a:t>3</a:t>
            </a:fld>
            <a:endParaRPr lang="en-US" altLang="zh-TW" dirty="0"/>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7EC3D5F4-FE7A-4846-83FA-147527FF5F6A}" type="slidenum">
              <a:rPr lang="en-CA" smtClean="0"/>
              <a:pPr/>
              <a:t>68</a:t>
            </a:fld>
            <a:endParaRPr lang="en-CA"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4AD4D978-CD18-4681-B175-4A54335DF1FB}" type="slidenum">
              <a:rPr lang="en-US" smtClean="0"/>
              <a:pPr/>
              <a:t>73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4AD4D978-CD18-4681-B175-4A54335DF1FB}" type="slidenum">
              <a:rPr lang="en-US" smtClean="0"/>
              <a:pPr/>
              <a:t>74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D4D978-CD18-4681-B175-4A54335DF1FB}" type="slidenum">
              <a:rPr lang="en-US" smtClean="0"/>
              <a:pPr/>
              <a:t>93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DFFE8B-3A5E-42C5-9F73-227B23819FAF}" type="slidenum">
              <a:rPr lang="en-US" altLang="zh-TW"/>
              <a:pPr/>
              <a:t>5</a:t>
            </a:fld>
            <a:endParaRPr lang="en-US" altLang="zh-TW" dirty="0"/>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EBCA3F-2F00-448E-9249-427EB6E38818}" type="slidenum">
              <a:rPr lang="en-US" altLang="zh-TW"/>
              <a:pPr/>
              <a:t>6</a:t>
            </a:fld>
            <a:endParaRPr lang="en-US" altLang="zh-TW" dirty="0"/>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pPr marL="228600" indent="-228600">
              <a:lnSpc>
                <a:spcPct val="80000"/>
              </a:lnSpc>
            </a:pPr>
            <a:endParaRPr lang="en-US" sz="10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81E500-F924-4ACC-99E4-6A581D6A216A}" type="slidenum">
              <a:rPr lang="en-US" altLang="zh-TW"/>
              <a:pPr/>
              <a:t>7</a:t>
            </a:fld>
            <a:endParaRPr lang="en-US" altLang="zh-TW"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pPr>
              <a:lnSpc>
                <a:spcPct val="80000"/>
              </a:lnSpc>
            </a:pPr>
            <a:endParaRPr lang="en-US" sz="8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35A8FA-8561-4A40-9949-92E0D3070206}" type="slidenum">
              <a:rPr lang="en-US" altLang="zh-TW"/>
              <a:pPr/>
              <a:t>8</a:t>
            </a:fld>
            <a:endParaRPr lang="en-US" altLang="zh-TW" dirty="0"/>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B14BA1-A687-4A37-95EA-160BAD37D224}" type="slidenum">
              <a:rPr lang="en-US" altLang="zh-TW"/>
              <a:pPr/>
              <a:t>11</a:t>
            </a:fld>
            <a:endParaRPr lang="en-US" altLang="zh-TW" dirty="0"/>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US" altLang="zh-TW" b="1" u="sng"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F102D4-4F2B-479F-AFD6-FE4E28BE5366}" type="slidenum">
              <a:rPr lang="en-US" altLang="zh-TW"/>
              <a:pPr/>
              <a:t>12</a:t>
            </a:fld>
            <a:endParaRPr lang="en-US" altLang="zh-TW" dirty="0"/>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4D3C0B-874D-464D-A678-2CF651C8A53A}" type="slidenum">
              <a:rPr lang="en-US" altLang="zh-TW"/>
              <a:pPr/>
              <a:t>13</a:t>
            </a:fld>
            <a:endParaRPr lang="en-US" altLang="zh-TW" dirty="0"/>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mbria"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04B17E7-C910-4811-A4D8-0AFFACB39E90}" type="datetimeFigureOut">
              <a:rPr lang="en-US" smtClean="0"/>
              <a:pPr/>
              <a:t>11/10/2010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CD6AB2-A7F6-46A3-A45B-811D6241A6A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4B17E7-C910-4811-A4D8-0AFFACB39E90}" type="datetimeFigureOut">
              <a:rPr lang="en-US" smtClean="0"/>
              <a:pPr/>
              <a:t>11/10/2010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4929EC-CDA5-4C63-BBC3-BDCD68B56341}" type="slidenum">
              <a:rPr lang="en-US" smtClean="0"/>
              <a:pPr/>
              <a:t>‹#›</a:t>
            </a:fld>
            <a:endParaRPr lang="en-US" dirty="0"/>
          </a:p>
        </p:txBody>
      </p:sp>
      <p:sp useBgFill="1">
        <p:nvSpPr>
          <p:cNvPr id="7" name="Rounded Rectangle 6"/>
          <p:cNvSpPr/>
          <p:nvPr userDrawn="1"/>
        </p:nvSpPr>
        <p:spPr>
          <a:xfrm>
            <a:off x="64008" y="69755"/>
            <a:ext cx="9013372" cy="6693408"/>
          </a:xfrm>
          <a:prstGeom prst="roundRect">
            <a:avLst>
              <a:gd name="adj" fmla="val 4929"/>
            </a:avLst>
          </a:prstGeom>
          <a:ln w="28575" cap="sq" cmpd="sng" algn="ctr">
            <a:solidFill>
              <a:schemeClr val="accent1"/>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graphicFrame>
        <p:nvGraphicFramePr>
          <p:cNvPr id="8" name="Table 7"/>
          <p:cNvGraphicFramePr>
            <a:graphicFrameLocks noGrp="1"/>
          </p:cNvGraphicFramePr>
          <p:nvPr userDrawn="1"/>
        </p:nvGraphicFramePr>
        <p:xfrm>
          <a:off x="467544" y="6381328"/>
          <a:ext cx="8208912" cy="304800"/>
        </p:xfrm>
        <a:graphic>
          <a:graphicData uri="http://schemas.openxmlformats.org/drawingml/2006/table">
            <a:tbl>
              <a:tblPr firstRow="1" bandRow="1">
                <a:tableStyleId>{5C22544A-7EE6-4342-B048-85BDC9FD1C3A}</a:tableStyleId>
              </a:tblPr>
              <a:tblGrid>
                <a:gridCol w="2736304"/>
                <a:gridCol w="2736304"/>
                <a:gridCol w="2736304"/>
              </a:tblGrid>
              <a:tr h="298832">
                <a:tc>
                  <a:txBody>
                    <a:bodyPr/>
                    <a:lstStyle/>
                    <a:p>
                      <a:pPr algn="ctr"/>
                      <a:r>
                        <a:rPr lang="en-US" sz="1400" b="0" spc="300" dirty="0" smtClean="0">
                          <a:latin typeface="Cambria" pitchFamily="18" charset="0"/>
                        </a:rPr>
                        <a:t>Industry Overview</a:t>
                      </a:r>
                      <a:endParaRPr lang="en-US" sz="1400" b="0" spc="300" dirty="0">
                        <a:latin typeface="Cambria" pitchFamily="18" charset="0"/>
                      </a:endParaRPr>
                    </a:p>
                  </a:txBody>
                  <a:tcPr>
                    <a:lnR w="76200" cap="flat" cmpd="sng" algn="ctr">
                      <a:solidFill>
                        <a:schemeClr val="bg1"/>
                      </a:solidFill>
                      <a:prstDash val="solid"/>
                      <a:round/>
                      <a:headEnd type="none" w="med" len="med"/>
                      <a:tailEnd type="none" w="med" len="med"/>
                    </a:lnR>
                  </a:tcPr>
                </a:tc>
                <a:tc>
                  <a:txBody>
                    <a:bodyPr/>
                    <a:lstStyle/>
                    <a:p>
                      <a:pPr algn="ctr"/>
                      <a:r>
                        <a:rPr lang="en-US" sz="1400" b="0" spc="300" dirty="0" smtClean="0">
                          <a:latin typeface="Cambria" pitchFamily="18" charset="0"/>
                        </a:rPr>
                        <a:t>Singapore Airlines</a:t>
                      </a:r>
                      <a:endParaRPr lang="en-US" sz="1400" b="0" spc="300" dirty="0">
                        <a:latin typeface="Cambria" pitchFamily="18" charset="0"/>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tcPr>
                </a:tc>
                <a:tc>
                  <a:txBody>
                    <a:bodyPr/>
                    <a:lstStyle/>
                    <a:p>
                      <a:pPr algn="ctr"/>
                      <a:r>
                        <a:rPr lang="en-US" sz="1400" b="0" spc="300" dirty="0" smtClean="0">
                          <a:latin typeface="Cambria" pitchFamily="18" charset="0"/>
                        </a:rPr>
                        <a:t>Southwest</a:t>
                      </a:r>
                      <a:r>
                        <a:rPr lang="en-US" sz="1400" b="0" spc="300" baseline="0" dirty="0" smtClean="0">
                          <a:latin typeface="Cambria" pitchFamily="18" charset="0"/>
                        </a:rPr>
                        <a:t> Airlines</a:t>
                      </a:r>
                      <a:endParaRPr lang="en-US" sz="1400" b="0" spc="300" dirty="0">
                        <a:latin typeface="Cambria" pitchFamily="18" charset="0"/>
                      </a:endParaRPr>
                    </a:p>
                  </a:txBody>
                  <a:tcPr>
                    <a:lnL w="76200" cap="flat" cmpd="sng" algn="ctr">
                      <a:solidFill>
                        <a:schemeClr val="bg1"/>
                      </a:solidFill>
                      <a:prstDash val="solid"/>
                      <a:round/>
                      <a:headEnd type="none" w="med" len="med"/>
                      <a:tailEnd type="none" w="med" len="med"/>
                    </a:lnL>
                  </a:tcPr>
                </a:tc>
              </a:tr>
            </a:tbl>
          </a:graphicData>
        </a:graphic>
      </p:graphicFrame>
    </p:spTree>
  </p:cSld>
  <p:clrMap bg1="lt1" tx1="dk1" bg2="lt2" tx2="dk2" accent1="accent1" accent2="accent2" accent3="accent3" accent4="accent4" accent5="accent5" accent6="accent6" hlink="hlink" folHlink="folHlink"/>
  <p:sldLayoutIdLst>
    <p:sldLayoutId id="2147483685" r:id="rId1"/>
    <p:sldLayoutId id="2147483686" r:id="rId2"/>
    <p:sldLayoutId id="214748369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548680"/>
            <a:ext cx="8352928" cy="1470025"/>
          </a:xfrm>
        </p:spPr>
        <p:txBody>
          <a:bodyPr/>
          <a:lstStyle/>
          <a:p>
            <a:pPr algn="l"/>
            <a:r>
              <a:rPr lang="en-US" dirty="0" smtClean="0"/>
              <a:t>Risk Management: Global Airlines</a:t>
            </a:r>
            <a:endParaRPr lang="en-US" dirty="0"/>
          </a:p>
        </p:txBody>
      </p:sp>
      <p:pic>
        <p:nvPicPr>
          <p:cNvPr id="122882" name="Picture 2" descr="http://www.allthingsdistributed.com/images/globe-europe.jpg"/>
          <p:cNvPicPr>
            <a:picLocks noChangeAspect="1" noChangeArrowheads="1"/>
          </p:cNvPicPr>
          <p:nvPr/>
        </p:nvPicPr>
        <p:blipFill>
          <a:blip r:embed="rId2" cstate="print"/>
          <a:srcRect/>
          <a:stretch>
            <a:fillRect/>
          </a:stretch>
        </p:blipFill>
        <p:spPr bwMode="auto">
          <a:xfrm>
            <a:off x="899592" y="1916832"/>
            <a:ext cx="3305175" cy="3295651"/>
          </a:xfrm>
          <a:prstGeom prst="rect">
            <a:avLst/>
          </a:prstGeom>
          <a:noFill/>
        </p:spPr>
      </p:pic>
      <p:sp>
        <p:nvSpPr>
          <p:cNvPr id="5" name="TextBox 4"/>
          <p:cNvSpPr txBox="1"/>
          <p:nvPr/>
        </p:nvSpPr>
        <p:spPr>
          <a:xfrm>
            <a:off x="4860032" y="2492896"/>
            <a:ext cx="2808312" cy="3046988"/>
          </a:xfrm>
          <a:prstGeom prst="rect">
            <a:avLst/>
          </a:prstGeom>
          <a:noFill/>
        </p:spPr>
        <p:txBody>
          <a:bodyPr wrap="square" rtlCol="0">
            <a:spAutoFit/>
          </a:bodyPr>
          <a:lstStyle/>
          <a:p>
            <a:r>
              <a:rPr lang="en-US" sz="2400" i="1" u="sng" dirty="0" smtClean="0">
                <a:latin typeface="Cambria" pitchFamily="18" charset="0"/>
              </a:rPr>
              <a:t>Presented By:</a:t>
            </a:r>
          </a:p>
          <a:p>
            <a:r>
              <a:rPr lang="en-US" sz="2400" dirty="0" smtClean="0">
                <a:latin typeface="Cambria" pitchFamily="18" charset="0"/>
              </a:rPr>
              <a:t>Manpreet Sidhu</a:t>
            </a:r>
          </a:p>
          <a:p>
            <a:r>
              <a:rPr lang="en-US" sz="2400" dirty="0" smtClean="0">
                <a:latin typeface="Cambria" pitchFamily="18" charset="0"/>
              </a:rPr>
              <a:t>Engin Vurgun</a:t>
            </a:r>
          </a:p>
          <a:p>
            <a:r>
              <a:rPr lang="en-US" sz="2400" dirty="0" smtClean="0">
                <a:latin typeface="Cambria" pitchFamily="18" charset="0"/>
              </a:rPr>
              <a:t>Nikola Gasic</a:t>
            </a:r>
          </a:p>
          <a:p>
            <a:endParaRPr lang="en-US" sz="2400" dirty="0" smtClean="0">
              <a:latin typeface="Cambria" pitchFamily="18" charset="0"/>
            </a:endParaRPr>
          </a:p>
          <a:p>
            <a:endParaRPr lang="en-US" sz="2400" dirty="0" smtClean="0">
              <a:latin typeface="Cambria" pitchFamily="18" charset="0"/>
            </a:endParaRPr>
          </a:p>
          <a:p>
            <a:endParaRPr lang="en-US" sz="2400" dirty="0" smtClean="0">
              <a:latin typeface="Cambria" pitchFamily="18" charset="0"/>
            </a:endParaRPr>
          </a:p>
          <a:p>
            <a:r>
              <a:rPr lang="en-US" sz="2400" dirty="0" smtClean="0">
                <a:latin typeface="Cambria" pitchFamily="18" charset="0"/>
              </a:rPr>
              <a:t>November 10, 2010</a:t>
            </a:r>
            <a:endParaRPr lang="en-US" sz="2400" dirty="0">
              <a:latin typeface="Cambria" pitchFamily="18" charset="0"/>
            </a:endParaRPr>
          </a:p>
        </p:txBody>
      </p:sp>
      <p:sp>
        <p:nvSpPr>
          <p:cNvPr id="6" name="Rectangle 5"/>
          <p:cNvSpPr/>
          <p:nvPr/>
        </p:nvSpPr>
        <p:spPr>
          <a:xfrm>
            <a:off x="395536" y="6309320"/>
            <a:ext cx="835292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US" altLang="zh-TW" dirty="0">
                <a:ea typeface="PMingLiU" pitchFamily="18" charset="-120"/>
              </a:rPr>
              <a:t>Major Risks Faced by Airlines</a:t>
            </a:r>
          </a:p>
        </p:txBody>
      </p:sp>
      <p:sp>
        <p:nvSpPr>
          <p:cNvPr id="176131" name="Rectangle 3"/>
          <p:cNvSpPr>
            <a:spLocks noGrp="1" noChangeArrowheads="1"/>
          </p:cNvSpPr>
          <p:nvPr>
            <p:ph idx="1"/>
          </p:nvPr>
        </p:nvSpPr>
        <p:spPr/>
        <p:txBody>
          <a:bodyPr/>
          <a:lstStyle/>
          <a:p>
            <a:r>
              <a:rPr lang="en-US" dirty="0"/>
              <a:t>Strategic risk</a:t>
            </a:r>
          </a:p>
          <a:p>
            <a:pPr lvl="1"/>
            <a:r>
              <a:rPr lang="en-US" dirty="0"/>
              <a:t>Business design choices</a:t>
            </a:r>
          </a:p>
          <a:p>
            <a:r>
              <a:rPr lang="en-US" dirty="0"/>
              <a:t>Financial risk </a:t>
            </a:r>
          </a:p>
          <a:p>
            <a:pPr lvl="1"/>
            <a:r>
              <a:rPr lang="en-US" dirty="0"/>
              <a:t>Variability of revenue and costs</a:t>
            </a:r>
          </a:p>
          <a:p>
            <a:r>
              <a:rPr lang="en-US" dirty="0"/>
              <a:t>Operational risk </a:t>
            </a:r>
          </a:p>
          <a:p>
            <a:pPr lvl="1"/>
            <a:r>
              <a:rPr lang="en-US" dirty="0"/>
              <a:t>Tactical aspects of running the business</a:t>
            </a:r>
          </a:p>
          <a:p>
            <a:r>
              <a:rPr lang="en-US" dirty="0"/>
              <a:t>Hazard risk</a:t>
            </a:r>
          </a:p>
          <a:p>
            <a:pPr lvl="1"/>
            <a:r>
              <a:rPr lang="en-US" dirty="0"/>
              <a:t> Safety of physical assets</a:t>
            </a:r>
          </a:p>
          <a:p>
            <a:endParaRPr lang="en-US" altLang="zh-TW" dirty="0">
              <a:ea typeface="PMingLiU" pitchFamily="18" charset="-120"/>
            </a:endParaRPr>
          </a:p>
        </p:txBody>
      </p:sp>
      <p:sp>
        <p:nvSpPr>
          <p:cNvPr id="4" name="Rectangle 3"/>
          <p:cNvSpPr/>
          <p:nvPr/>
        </p:nvSpPr>
        <p:spPr>
          <a:xfrm>
            <a:off x="3203848"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501650" y="260648"/>
            <a:ext cx="8642350" cy="1179512"/>
          </a:xfrm>
        </p:spPr>
        <p:txBody>
          <a:bodyPr>
            <a:normAutofit/>
          </a:bodyPr>
          <a:lstStyle/>
          <a:p>
            <a:pPr algn="l"/>
            <a:r>
              <a:rPr lang="en-US" altLang="zh-TW" sz="3400" dirty="0">
                <a:ea typeface="PMingLiU" pitchFamily="18" charset="-120"/>
              </a:rPr>
              <a:t>Risk Events Causing </a:t>
            </a:r>
            <a:r>
              <a:rPr lang="en-US" altLang="zh-TW" sz="3400" dirty="0" smtClean="0">
                <a:ea typeface="PMingLiU" pitchFamily="18" charset="-120"/>
              </a:rPr>
              <a:t>Stock </a:t>
            </a:r>
            <a:r>
              <a:rPr lang="en-US" altLang="zh-TW" sz="3400" dirty="0">
                <a:ea typeface="PMingLiU" pitchFamily="18" charset="-120"/>
              </a:rPr>
              <a:t>Drops 1991-2001</a:t>
            </a:r>
          </a:p>
        </p:txBody>
      </p:sp>
      <p:pic>
        <p:nvPicPr>
          <p:cNvPr id="174084" name="Picture 4"/>
          <p:cNvPicPr>
            <a:picLocks noChangeAspect="1" noChangeArrowheads="1"/>
          </p:cNvPicPr>
          <p:nvPr/>
        </p:nvPicPr>
        <p:blipFill>
          <a:blip r:embed="rId3" cstate="print"/>
          <a:srcRect/>
          <a:stretch>
            <a:fillRect/>
          </a:stretch>
        </p:blipFill>
        <p:spPr bwMode="auto">
          <a:xfrm>
            <a:off x="1371600" y="1447801"/>
            <a:ext cx="5795717" cy="4191000"/>
          </a:xfrm>
          <a:prstGeom prst="rect">
            <a:avLst/>
          </a:prstGeom>
          <a:noFill/>
        </p:spPr>
      </p:pic>
      <p:sp>
        <p:nvSpPr>
          <p:cNvPr id="4" name="Rectangle 3"/>
          <p:cNvSpPr/>
          <p:nvPr/>
        </p:nvSpPr>
        <p:spPr>
          <a:xfrm>
            <a:off x="3203848"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altLang="zh-TW" dirty="0">
                <a:ea typeface="PMingLiU" pitchFamily="18" charset="-120"/>
              </a:rPr>
              <a:t>Government Regulations</a:t>
            </a:r>
          </a:p>
        </p:txBody>
      </p:sp>
      <p:sp>
        <p:nvSpPr>
          <p:cNvPr id="162819" name="Rectangle 3"/>
          <p:cNvSpPr>
            <a:spLocks noGrp="1" noChangeArrowheads="1"/>
          </p:cNvSpPr>
          <p:nvPr>
            <p:ph idx="1"/>
          </p:nvPr>
        </p:nvSpPr>
        <p:spPr>
          <a:xfrm>
            <a:off x="457200" y="1600200"/>
            <a:ext cx="8229600" cy="4876800"/>
          </a:xfrm>
        </p:spPr>
        <p:txBody>
          <a:bodyPr/>
          <a:lstStyle/>
          <a:p>
            <a:r>
              <a:rPr lang="en-US" altLang="zh-TW" sz="2800" dirty="0">
                <a:ea typeface="PMingLiU" pitchFamily="18" charset="-120"/>
              </a:rPr>
              <a:t>Government has extensive regulation for economic, political, and safety concerns</a:t>
            </a:r>
          </a:p>
          <a:p>
            <a:endParaRPr lang="en-US" altLang="zh-TW" sz="2800" dirty="0">
              <a:ea typeface="PMingLiU" pitchFamily="18" charset="-120"/>
            </a:endParaRPr>
          </a:p>
          <a:p>
            <a:r>
              <a:rPr lang="en-US" altLang="zh-TW" sz="2800" dirty="0">
                <a:ea typeface="PMingLiU" pitchFamily="18" charset="-120"/>
              </a:rPr>
              <a:t>Some countries (e.g. US and Australia) have "deregulated" their airlines.</a:t>
            </a:r>
          </a:p>
          <a:p>
            <a:endParaRPr lang="en-US" altLang="zh-TW" sz="2800" dirty="0">
              <a:ea typeface="PMingLiU" pitchFamily="18" charset="-120"/>
            </a:endParaRPr>
          </a:p>
          <a:p>
            <a:r>
              <a:rPr lang="en-US" altLang="zh-TW" sz="2800" dirty="0">
                <a:ea typeface="PMingLiU" pitchFamily="18" charset="-120"/>
              </a:rPr>
              <a:t>The entry barriers for new airlines are lower in a deregulated market,</a:t>
            </a:r>
          </a:p>
          <a:p>
            <a:pPr lvl="1"/>
            <a:r>
              <a:rPr lang="en-US" altLang="zh-TW" sz="2400" dirty="0">
                <a:ea typeface="PMingLiU" pitchFamily="18" charset="-120"/>
              </a:rPr>
              <a:t>far greater competition</a:t>
            </a:r>
          </a:p>
          <a:p>
            <a:pPr lvl="1"/>
            <a:r>
              <a:rPr lang="en-US" altLang="zh-TW" sz="2400" dirty="0">
                <a:ea typeface="PMingLiU" pitchFamily="18" charset="-120"/>
              </a:rPr>
              <a:t>average fares tend to drop 20% or more.</a:t>
            </a:r>
          </a:p>
        </p:txBody>
      </p:sp>
      <p:sp>
        <p:nvSpPr>
          <p:cNvPr id="4" name="Rectangle 3"/>
          <p:cNvSpPr/>
          <p:nvPr/>
        </p:nvSpPr>
        <p:spPr>
          <a:xfrm>
            <a:off x="3203848"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US" altLang="zh-TW" dirty="0">
                <a:ea typeface="PMingLiU" pitchFamily="18" charset="-120"/>
              </a:rPr>
              <a:t>International Regulation </a:t>
            </a:r>
          </a:p>
        </p:txBody>
      </p:sp>
      <p:sp>
        <p:nvSpPr>
          <p:cNvPr id="164867" name="Rectangle 3"/>
          <p:cNvSpPr>
            <a:spLocks noGrp="1" noChangeArrowheads="1"/>
          </p:cNvSpPr>
          <p:nvPr>
            <p:ph idx="1"/>
          </p:nvPr>
        </p:nvSpPr>
        <p:spPr/>
        <p:txBody>
          <a:bodyPr>
            <a:normAutofit lnSpcReduction="10000"/>
          </a:bodyPr>
          <a:lstStyle/>
          <a:p>
            <a:pPr>
              <a:lnSpc>
                <a:spcPct val="80000"/>
              </a:lnSpc>
            </a:pPr>
            <a:r>
              <a:rPr lang="en-US" altLang="zh-TW" sz="2800" dirty="0">
                <a:ea typeface="PMingLiU" pitchFamily="18" charset="-120"/>
              </a:rPr>
              <a:t>Groups (e.g. </a:t>
            </a:r>
            <a:r>
              <a:rPr lang="en-US" altLang="zh-TW" sz="2800" u="sng" dirty="0">
                <a:ea typeface="PMingLiU" pitchFamily="18" charset="-120"/>
              </a:rPr>
              <a:t>International Civil Aviation Organization</a:t>
            </a:r>
            <a:r>
              <a:rPr lang="en-US" altLang="zh-TW" sz="2800" dirty="0">
                <a:ea typeface="PMingLiU" pitchFamily="18" charset="-120"/>
              </a:rPr>
              <a:t>) establish worldwide standards for safety and other vital concerns.</a:t>
            </a:r>
          </a:p>
          <a:p>
            <a:pPr>
              <a:lnSpc>
                <a:spcPct val="80000"/>
              </a:lnSpc>
            </a:pPr>
            <a:endParaRPr lang="en-US" altLang="zh-TW" sz="2800" dirty="0">
              <a:ea typeface="PMingLiU" pitchFamily="18" charset="-120"/>
            </a:endParaRPr>
          </a:p>
          <a:p>
            <a:pPr>
              <a:lnSpc>
                <a:spcPct val="80000"/>
              </a:lnSpc>
            </a:pPr>
            <a:r>
              <a:rPr lang="en-US" altLang="zh-TW" sz="2800" dirty="0">
                <a:ea typeface="PMingLiU" pitchFamily="18" charset="-120"/>
              </a:rPr>
              <a:t>Most international air traffic is regulated by bilateral agreements between countries.</a:t>
            </a:r>
          </a:p>
          <a:p>
            <a:pPr>
              <a:lnSpc>
                <a:spcPct val="80000"/>
              </a:lnSpc>
            </a:pPr>
            <a:endParaRPr lang="en-US" altLang="zh-TW" sz="2800" dirty="0">
              <a:ea typeface="PMingLiU" pitchFamily="18" charset="-120"/>
            </a:endParaRPr>
          </a:p>
          <a:p>
            <a:pPr>
              <a:lnSpc>
                <a:spcPct val="80000"/>
              </a:lnSpc>
            </a:pPr>
            <a:r>
              <a:rPr lang="en-US" altLang="zh-TW" sz="2800" dirty="0">
                <a:ea typeface="PMingLiU" pitchFamily="18" charset="-120"/>
              </a:rPr>
              <a:t>Bilateral agreements are based on the "</a:t>
            </a:r>
            <a:r>
              <a:rPr lang="en-US" altLang="zh-TW" sz="2800" u="sng" dirty="0">
                <a:ea typeface="PMingLiU" pitchFamily="18" charset="-120"/>
              </a:rPr>
              <a:t>freedoms of the air</a:t>
            </a:r>
            <a:r>
              <a:rPr lang="en-US" altLang="zh-TW" sz="2800" dirty="0">
                <a:ea typeface="PMingLiU" pitchFamily="18" charset="-120"/>
              </a:rPr>
              <a:t>“</a:t>
            </a:r>
          </a:p>
          <a:p>
            <a:pPr>
              <a:lnSpc>
                <a:spcPct val="80000"/>
              </a:lnSpc>
            </a:pPr>
            <a:endParaRPr lang="en-US" altLang="zh-TW" sz="2800" dirty="0">
              <a:ea typeface="PMingLiU" pitchFamily="18" charset="-120"/>
            </a:endParaRPr>
          </a:p>
          <a:p>
            <a:pPr>
              <a:lnSpc>
                <a:spcPct val="80000"/>
              </a:lnSpc>
            </a:pPr>
            <a:r>
              <a:rPr lang="en-US" altLang="zh-TW" sz="2800" dirty="0">
                <a:ea typeface="PMingLiU" pitchFamily="18" charset="-120"/>
              </a:rPr>
              <a:t>In the 1990s, "</a:t>
            </a:r>
            <a:r>
              <a:rPr lang="en-US" altLang="zh-TW" sz="2800" u="sng" dirty="0">
                <a:ea typeface="PMingLiU" pitchFamily="18" charset="-120"/>
              </a:rPr>
              <a:t>open skies</a:t>
            </a:r>
            <a:r>
              <a:rPr lang="en-US" altLang="zh-TW" sz="2800" dirty="0">
                <a:ea typeface="PMingLiU" pitchFamily="18" charset="-120"/>
              </a:rPr>
              <a:t>" agreements became more common</a:t>
            </a:r>
          </a:p>
        </p:txBody>
      </p:sp>
      <p:sp>
        <p:nvSpPr>
          <p:cNvPr id="6" name="Rectangle 5"/>
          <p:cNvSpPr/>
          <p:nvPr/>
        </p:nvSpPr>
        <p:spPr>
          <a:xfrm>
            <a:off x="3203848"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pic>
        <p:nvPicPr>
          <p:cNvPr id="205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pPr eaLnBrk="1" hangingPunct="1"/>
            <a:r>
              <a:rPr lang="en-US" dirty="0" smtClean="0"/>
              <a:t>Agenda</a:t>
            </a:r>
          </a:p>
        </p:txBody>
      </p:sp>
      <p:sp>
        <p:nvSpPr>
          <p:cNvPr id="3" name="Content Placeholder 2"/>
          <p:cNvSpPr>
            <a:spLocks noGrp="1"/>
          </p:cNvSpPr>
          <p:nvPr>
            <p:ph idx="1"/>
          </p:nvPr>
        </p:nvSpPr>
        <p:spPr>
          <a:xfrm>
            <a:off x="1907704" y="2897188"/>
            <a:ext cx="6552703" cy="3960812"/>
          </a:xfrm>
        </p:spPr>
        <p:txBody>
          <a:bodyPr rtlCol="0">
            <a:normAutofit/>
          </a:bodyPr>
          <a:lstStyle/>
          <a:p>
            <a:pPr eaLnBrk="1" fontAlgn="auto" hangingPunct="1">
              <a:spcAft>
                <a:spcPts val="0"/>
              </a:spcAft>
              <a:buFont typeface="Arial" pitchFamily="34" charset="0"/>
              <a:buChar char="•"/>
              <a:defRPr/>
            </a:pPr>
            <a:r>
              <a:rPr lang="en-US" dirty="0" smtClean="0"/>
              <a:t>General Information</a:t>
            </a:r>
          </a:p>
          <a:p>
            <a:pPr eaLnBrk="1" fontAlgn="auto" hangingPunct="1">
              <a:spcAft>
                <a:spcPts val="0"/>
              </a:spcAft>
              <a:buFont typeface="Arial" pitchFamily="34" charset="0"/>
              <a:buChar char="•"/>
              <a:defRPr/>
            </a:pPr>
            <a:r>
              <a:rPr lang="en-US" dirty="0" smtClean="0"/>
              <a:t>Risk management philosophies</a:t>
            </a:r>
          </a:p>
          <a:p>
            <a:pPr eaLnBrk="1" fontAlgn="auto" hangingPunct="1">
              <a:spcAft>
                <a:spcPts val="0"/>
              </a:spcAft>
              <a:buFont typeface="Arial" pitchFamily="34" charset="0"/>
              <a:buChar char="•"/>
              <a:defRPr/>
            </a:pPr>
            <a:r>
              <a:rPr lang="en-US" dirty="0" smtClean="0"/>
              <a:t>Financial statements </a:t>
            </a:r>
          </a:p>
          <a:p>
            <a:pPr eaLnBrk="1" fontAlgn="auto" hangingPunct="1">
              <a:spcAft>
                <a:spcPts val="0"/>
              </a:spcAft>
              <a:buFont typeface="Arial" pitchFamily="34" charset="0"/>
              <a:buChar char="•"/>
              <a:defRPr/>
            </a:pPr>
            <a:r>
              <a:rPr lang="en-US" dirty="0" smtClean="0"/>
              <a:t>Risk management strategies</a:t>
            </a:r>
            <a:endParaRPr lang="en-US" dirty="0"/>
          </a:p>
        </p:txBody>
      </p:sp>
      <p:grpSp>
        <p:nvGrpSpPr>
          <p:cNvPr id="4" name="Group 9"/>
          <p:cNvGrpSpPr>
            <a:grpSpLocks/>
          </p:cNvGrpSpPr>
          <p:nvPr/>
        </p:nvGrpSpPr>
        <p:grpSpPr bwMode="auto">
          <a:xfrm>
            <a:off x="1691680" y="1340768"/>
            <a:ext cx="5605462" cy="1079500"/>
            <a:chOff x="1691680" y="476672"/>
            <a:chExt cx="5605214" cy="1080120"/>
          </a:xfrm>
        </p:grpSpPr>
        <p:pic>
          <p:nvPicPr>
            <p:cNvPr id="5" name="Picture 5" descr="A.jpg"/>
            <p:cNvPicPr>
              <a:picLocks noChangeAspect="1"/>
            </p:cNvPicPr>
            <p:nvPr/>
          </p:nvPicPr>
          <p:blipFill>
            <a:blip r:embed="rId2" cstate="print"/>
            <a:srcRect/>
            <a:stretch>
              <a:fillRect/>
            </a:stretch>
          </p:blipFill>
          <p:spPr bwMode="auto">
            <a:xfrm>
              <a:off x="1691680" y="476672"/>
              <a:ext cx="1428750" cy="1066800"/>
            </a:xfrm>
            <a:prstGeom prst="rect">
              <a:avLst/>
            </a:prstGeom>
            <a:noFill/>
            <a:ln w="9525">
              <a:noFill/>
              <a:miter lim="800000"/>
              <a:headEnd/>
              <a:tailEnd/>
            </a:ln>
          </p:spPr>
        </p:pic>
        <p:pic>
          <p:nvPicPr>
            <p:cNvPr id="6" name="Picture 6" descr="B.jpg"/>
            <p:cNvPicPr>
              <a:picLocks noChangeAspect="1"/>
            </p:cNvPicPr>
            <p:nvPr/>
          </p:nvPicPr>
          <p:blipFill>
            <a:blip r:embed="rId3" cstate="print"/>
            <a:srcRect/>
            <a:stretch>
              <a:fillRect/>
            </a:stretch>
          </p:blipFill>
          <p:spPr bwMode="auto">
            <a:xfrm>
              <a:off x="4499992" y="476672"/>
              <a:ext cx="1428750" cy="1066800"/>
            </a:xfrm>
            <a:prstGeom prst="rect">
              <a:avLst/>
            </a:prstGeom>
            <a:noFill/>
            <a:ln w="9525">
              <a:noFill/>
              <a:miter lim="800000"/>
              <a:headEnd/>
              <a:tailEnd/>
            </a:ln>
          </p:spPr>
        </p:pic>
        <p:pic>
          <p:nvPicPr>
            <p:cNvPr id="7" name="Picture 7" descr="C.jpg"/>
            <p:cNvPicPr>
              <a:picLocks noChangeAspect="1"/>
            </p:cNvPicPr>
            <p:nvPr/>
          </p:nvPicPr>
          <p:blipFill>
            <a:blip r:embed="rId4" cstate="print"/>
            <a:srcRect/>
            <a:stretch>
              <a:fillRect/>
            </a:stretch>
          </p:blipFill>
          <p:spPr bwMode="auto">
            <a:xfrm>
              <a:off x="5868144" y="476672"/>
              <a:ext cx="1428750" cy="1066800"/>
            </a:xfrm>
            <a:prstGeom prst="rect">
              <a:avLst/>
            </a:prstGeom>
            <a:noFill/>
            <a:ln w="9525">
              <a:noFill/>
              <a:miter lim="800000"/>
              <a:headEnd/>
              <a:tailEnd/>
            </a:ln>
          </p:spPr>
        </p:pic>
        <p:pic>
          <p:nvPicPr>
            <p:cNvPr id="9" name="Picture 8" descr="D.jpg"/>
            <p:cNvPicPr>
              <a:picLocks noChangeAspect="1"/>
            </p:cNvPicPr>
            <p:nvPr/>
          </p:nvPicPr>
          <p:blipFill>
            <a:blip r:embed="rId5" cstate="print"/>
            <a:srcRect/>
            <a:stretch>
              <a:fillRect/>
            </a:stretch>
          </p:blipFill>
          <p:spPr bwMode="auto">
            <a:xfrm>
              <a:off x="3078555" y="476672"/>
              <a:ext cx="1446589" cy="1080120"/>
            </a:xfrm>
            <a:prstGeom prst="rect">
              <a:avLst/>
            </a:prstGeom>
            <a:noFill/>
            <a:ln w="9525">
              <a:noFill/>
              <a:miter lim="800000"/>
              <a:headEnd/>
              <a:tailEnd/>
            </a:ln>
          </p:spPr>
        </p:pic>
      </p:grpSp>
      <p:grpSp>
        <p:nvGrpSpPr>
          <p:cNvPr id="12" name="Group 11"/>
          <p:cNvGrpSpPr/>
          <p:nvPr/>
        </p:nvGrpSpPr>
        <p:grpSpPr>
          <a:xfrm>
            <a:off x="323528" y="6381328"/>
            <a:ext cx="8424936" cy="360040"/>
            <a:chOff x="323528" y="6381328"/>
            <a:chExt cx="8424936" cy="360040"/>
          </a:xfrm>
        </p:grpSpPr>
        <p:sp>
          <p:nvSpPr>
            <p:cNvPr id="10" name="Rectangle 9"/>
            <p:cNvSpPr/>
            <p:nvPr/>
          </p:nvSpPr>
          <p:spPr>
            <a:xfrm>
              <a:off x="5940152" y="6381328"/>
              <a:ext cx="2808312"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323528" y="6381328"/>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dirty="0" smtClean="0"/>
              <a:t>General Information</a:t>
            </a:r>
          </a:p>
        </p:txBody>
      </p:sp>
      <p:sp>
        <p:nvSpPr>
          <p:cNvPr id="33795" name="Content Placeholder 2"/>
          <p:cNvSpPr>
            <a:spLocks noGrp="1"/>
          </p:cNvSpPr>
          <p:nvPr>
            <p:ph idx="1"/>
          </p:nvPr>
        </p:nvSpPr>
        <p:spPr>
          <a:xfrm>
            <a:off x="285750" y="1357313"/>
            <a:ext cx="8401050" cy="4614862"/>
          </a:xfrm>
        </p:spPr>
        <p:txBody>
          <a:bodyPr>
            <a:normAutofit fontScale="92500" lnSpcReduction="10000"/>
          </a:bodyPr>
          <a:lstStyle/>
          <a:p>
            <a:pPr eaLnBrk="1" hangingPunct="1">
              <a:lnSpc>
                <a:spcPct val="90000"/>
              </a:lnSpc>
            </a:pPr>
            <a:r>
              <a:rPr lang="en-CA" dirty="0" smtClean="0"/>
              <a:t>Founded in 1947 as Malaysian Airlines</a:t>
            </a:r>
          </a:p>
          <a:p>
            <a:pPr>
              <a:lnSpc>
                <a:spcPct val="90000"/>
              </a:lnSpc>
            </a:pPr>
            <a:r>
              <a:rPr lang="en-US" altLang="zh-TW" dirty="0" smtClean="0">
                <a:ea typeface="PMingLiU" pitchFamily="18" charset="-120"/>
              </a:rPr>
              <a:t>Public company since 1972 in Singapore Stock Exchange</a:t>
            </a:r>
            <a:endParaRPr lang="en-CA" dirty="0" smtClean="0"/>
          </a:p>
          <a:p>
            <a:pPr eaLnBrk="1" hangingPunct="1">
              <a:lnSpc>
                <a:spcPct val="90000"/>
              </a:lnSpc>
            </a:pPr>
            <a:r>
              <a:rPr lang="en-CA" dirty="0" smtClean="0"/>
              <a:t>SIA’s passenger network covers 110 cities in 42 countries</a:t>
            </a:r>
          </a:p>
          <a:p>
            <a:pPr eaLnBrk="1" hangingPunct="1"/>
            <a:r>
              <a:rPr lang="en-US" dirty="0" smtClean="0"/>
              <a:t>Own parts of </a:t>
            </a:r>
          </a:p>
          <a:p>
            <a:pPr lvl="1" eaLnBrk="1" hangingPunct="1"/>
            <a:r>
              <a:rPr lang="en-CA" sz="2000" dirty="0" smtClean="0"/>
              <a:t>Singapore Airlines Cargo (100%)</a:t>
            </a:r>
          </a:p>
          <a:p>
            <a:pPr lvl="1" eaLnBrk="1" hangingPunct="1"/>
            <a:r>
              <a:rPr lang="en-CA" sz="2000" dirty="0" smtClean="0"/>
              <a:t>SIA Engineering Company (SIAEC) (81.9%)</a:t>
            </a:r>
          </a:p>
          <a:p>
            <a:pPr lvl="1" eaLnBrk="1" hangingPunct="1"/>
            <a:r>
              <a:rPr lang="en-CA" sz="2000" dirty="0" smtClean="0"/>
              <a:t>Singapore Airport Terminal Services (81.9%)</a:t>
            </a:r>
          </a:p>
          <a:p>
            <a:pPr lvl="1" eaLnBrk="1" hangingPunct="1"/>
            <a:r>
              <a:rPr lang="en-CA" sz="2000" dirty="0" smtClean="0"/>
              <a:t>SilkAir (100%)</a:t>
            </a:r>
          </a:p>
          <a:p>
            <a:pPr lvl="1" eaLnBrk="1" hangingPunct="1"/>
            <a:r>
              <a:rPr lang="en-CA" sz="2000" dirty="0" smtClean="0"/>
              <a:t>Singapore Flying College ( 100%)</a:t>
            </a:r>
          </a:p>
          <a:p>
            <a:pPr lvl="1" eaLnBrk="1" hangingPunct="1"/>
            <a:r>
              <a:rPr lang="en-CA" sz="2000" dirty="0" smtClean="0"/>
              <a:t>Virgin Atlantic Airways Limited (49%)</a:t>
            </a:r>
          </a:p>
          <a:p>
            <a:pPr eaLnBrk="1" hangingPunct="1"/>
            <a:endParaRPr lang="en-US" dirty="0" smtClean="0"/>
          </a:p>
        </p:txBody>
      </p:sp>
      <p:sp>
        <p:nvSpPr>
          <p:cNvPr id="4" name="Rectangle 3"/>
          <p:cNvSpPr/>
          <p:nvPr/>
        </p:nvSpPr>
        <p:spPr>
          <a:xfrm>
            <a:off x="323528" y="6381328"/>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940152" y="6381328"/>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p:txBody>
          <a:bodyPr>
            <a:normAutofit/>
          </a:bodyPr>
          <a:lstStyle/>
          <a:p>
            <a:r>
              <a:rPr lang="en-US" altLang="zh-TW" sz="3900" dirty="0">
                <a:ea typeface="PMingLiU" pitchFamily="18" charset="-120"/>
              </a:rPr>
              <a:t>Singapore Airline Company Structure</a:t>
            </a:r>
          </a:p>
        </p:txBody>
      </p:sp>
      <p:sp>
        <p:nvSpPr>
          <p:cNvPr id="290819" name="Rectangle 3"/>
          <p:cNvSpPr>
            <a:spLocks noGrp="1" noChangeArrowheads="1"/>
          </p:cNvSpPr>
          <p:nvPr>
            <p:ph idx="1"/>
          </p:nvPr>
        </p:nvSpPr>
        <p:spPr/>
        <p:txBody>
          <a:bodyPr/>
          <a:lstStyle/>
          <a:p>
            <a:r>
              <a:rPr lang="en-US" altLang="zh-TW" dirty="0">
                <a:ea typeface="PMingLiU" pitchFamily="18" charset="-120"/>
              </a:rPr>
              <a:t>Subsidiaries: SilkAir, Tradewinds Tour and Travel, SIA Engineering Company, SIA Cargo, and SATS </a:t>
            </a:r>
          </a:p>
          <a:p>
            <a:r>
              <a:rPr lang="en-US" altLang="zh-TW" dirty="0">
                <a:ea typeface="PMingLiU" pitchFamily="18" charset="-120"/>
              </a:rPr>
              <a:t>All the companies are in closely related business</a:t>
            </a:r>
          </a:p>
          <a:p>
            <a:r>
              <a:rPr lang="en-US" altLang="zh-TW" dirty="0">
                <a:ea typeface="PMingLiU" pitchFamily="18" charset="-120"/>
              </a:rPr>
              <a:t>SIA accounts for about 75% of the total revenue</a:t>
            </a:r>
          </a:p>
        </p:txBody>
      </p:sp>
      <p:sp>
        <p:nvSpPr>
          <p:cNvPr id="4" name="Rectangle 3"/>
          <p:cNvSpPr/>
          <p:nvPr/>
        </p:nvSpPr>
        <p:spPr>
          <a:xfrm>
            <a:off x="323528" y="6381328"/>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940152" y="6381328"/>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dirty="0" smtClean="0"/>
              <a:t>International Route Map</a:t>
            </a:r>
          </a:p>
        </p:txBody>
      </p:sp>
      <p:pic>
        <p:nvPicPr>
          <p:cNvPr id="5123" name="Picture 4" descr="8_mapa_ampliado"/>
          <p:cNvPicPr>
            <a:picLocks noChangeAspect="1" noChangeArrowheads="1"/>
          </p:cNvPicPr>
          <p:nvPr/>
        </p:nvPicPr>
        <p:blipFill>
          <a:blip r:embed="rId2" cstate="print"/>
          <a:srcRect/>
          <a:stretch>
            <a:fillRect/>
          </a:stretch>
        </p:blipFill>
        <p:spPr bwMode="auto">
          <a:xfrm>
            <a:off x="1619672" y="1700808"/>
            <a:ext cx="5783881" cy="3745011"/>
          </a:xfrm>
          <a:prstGeom prst="rect">
            <a:avLst/>
          </a:prstGeom>
          <a:noFill/>
          <a:ln w="9525">
            <a:noFill/>
            <a:miter lim="800000"/>
            <a:headEnd/>
            <a:tailEnd/>
          </a:ln>
        </p:spPr>
      </p:pic>
      <p:sp>
        <p:nvSpPr>
          <p:cNvPr id="4" name="Rectangle 3"/>
          <p:cNvSpPr/>
          <p:nvPr/>
        </p:nvSpPr>
        <p:spPr>
          <a:xfrm>
            <a:off x="323528" y="6381328"/>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940152" y="6381328"/>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smtClean="0"/>
              <a:t>Marketing and Branding</a:t>
            </a:r>
          </a:p>
        </p:txBody>
      </p:sp>
      <p:sp>
        <p:nvSpPr>
          <p:cNvPr id="35843" name="Content Placeholder 2"/>
          <p:cNvSpPr>
            <a:spLocks noGrp="1"/>
          </p:cNvSpPr>
          <p:nvPr>
            <p:ph idx="1"/>
          </p:nvPr>
        </p:nvSpPr>
        <p:spPr/>
        <p:txBody>
          <a:bodyPr/>
          <a:lstStyle/>
          <a:p>
            <a:r>
              <a:rPr lang="en-US" dirty="0" smtClean="0"/>
              <a:t>Company slogan “A great way to fly” </a:t>
            </a:r>
          </a:p>
          <a:p>
            <a:r>
              <a:rPr lang="en-US" dirty="0" smtClean="0"/>
              <a:t>Singapore emphasis </a:t>
            </a:r>
          </a:p>
          <a:p>
            <a:pPr>
              <a:buFontTx/>
              <a:buNone/>
            </a:pPr>
            <a:r>
              <a:rPr lang="en-US" dirty="0" smtClean="0"/>
              <a:t>    their staff</a:t>
            </a:r>
          </a:p>
          <a:p>
            <a:pPr lvl="1"/>
            <a:r>
              <a:rPr lang="en-US" dirty="0" smtClean="0"/>
              <a:t>Singapore Girls </a:t>
            </a:r>
          </a:p>
        </p:txBody>
      </p:sp>
      <p:pic>
        <p:nvPicPr>
          <p:cNvPr id="35844" name="Picture 3"/>
          <p:cNvPicPr>
            <a:picLocks noChangeAspect="1" noChangeArrowheads="1"/>
          </p:cNvPicPr>
          <p:nvPr/>
        </p:nvPicPr>
        <p:blipFill>
          <a:blip r:embed="rId2" cstate="print"/>
          <a:srcRect/>
          <a:stretch>
            <a:fillRect/>
          </a:stretch>
        </p:blipFill>
        <p:spPr bwMode="auto">
          <a:xfrm>
            <a:off x="5220072" y="2564904"/>
            <a:ext cx="2484276" cy="3312368"/>
          </a:xfrm>
          <a:prstGeom prst="rect">
            <a:avLst/>
          </a:prstGeom>
          <a:noFill/>
          <a:ln w="9525">
            <a:noFill/>
            <a:miter lim="800000"/>
            <a:headEnd/>
            <a:tailEnd/>
          </a:ln>
        </p:spPr>
      </p:pic>
      <p:pic>
        <p:nvPicPr>
          <p:cNvPr id="35845" name="Picture 4"/>
          <p:cNvPicPr>
            <a:picLocks noChangeAspect="1" noChangeArrowheads="1"/>
          </p:cNvPicPr>
          <p:nvPr/>
        </p:nvPicPr>
        <p:blipFill>
          <a:blip r:embed="rId3" cstate="print"/>
          <a:srcRect/>
          <a:stretch>
            <a:fillRect/>
          </a:stretch>
        </p:blipFill>
        <p:spPr bwMode="auto">
          <a:xfrm>
            <a:off x="2051720" y="4005064"/>
            <a:ext cx="2573910" cy="1876201"/>
          </a:xfrm>
          <a:prstGeom prst="rect">
            <a:avLst/>
          </a:prstGeom>
          <a:noFill/>
          <a:ln w="9525">
            <a:noFill/>
            <a:miter lim="800000"/>
            <a:headEnd/>
            <a:tailEnd/>
          </a:ln>
        </p:spPr>
      </p:pic>
      <p:sp>
        <p:nvSpPr>
          <p:cNvPr id="6" name="Rectangle 5"/>
          <p:cNvSpPr/>
          <p:nvPr/>
        </p:nvSpPr>
        <p:spPr>
          <a:xfrm>
            <a:off x="323528" y="6381328"/>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940152" y="6381328"/>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t>Agenda</a:t>
            </a:r>
          </a:p>
        </p:txBody>
      </p:sp>
      <p:sp>
        <p:nvSpPr>
          <p:cNvPr id="20483" name="Content Placeholder 2"/>
          <p:cNvSpPr>
            <a:spLocks noGrp="1"/>
          </p:cNvSpPr>
          <p:nvPr>
            <p:ph idx="1"/>
          </p:nvPr>
        </p:nvSpPr>
        <p:spPr/>
        <p:txBody>
          <a:bodyPr>
            <a:normAutofit fontScale="92500" lnSpcReduction="20000"/>
          </a:bodyPr>
          <a:lstStyle/>
          <a:p>
            <a:r>
              <a:rPr lang="en-US" dirty="0" smtClean="0"/>
              <a:t>Industry Introduction</a:t>
            </a:r>
          </a:p>
          <a:p>
            <a:r>
              <a:rPr lang="en-US" dirty="0" smtClean="0"/>
              <a:t>Singapore Airlines</a:t>
            </a:r>
          </a:p>
          <a:p>
            <a:pPr lvl="1"/>
            <a:r>
              <a:rPr lang="en-US" dirty="0" smtClean="0"/>
              <a:t>Introduction</a:t>
            </a:r>
          </a:p>
          <a:p>
            <a:pPr lvl="1"/>
            <a:r>
              <a:rPr lang="en-US" dirty="0" smtClean="0"/>
              <a:t>Risk Management Philosophies</a:t>
            </a:r>
          </a:p>
          <a:p>
            <a:pPr lvl="1"/>
            <a:r>
              <a:rPr lang="en-US" dirty="0" smtClean="0"/>
              <a:t>Financials</a:t>
            </a:r>
          </a:p>
          <a:p>
            <a:pPr lvl="1"/>
            <a:r>
              <a:rPr lang="en-US" dirty="0" smtClean="0"/>
              <a:t>Risk Management Strategies</a:t>
            </a:r>
          </a:p>
          <a:p>
            <a:r>
              <a:rPr lang="en-US" dirty="0" smtClean="0"/>
              <a:t>Southwest Airlines</a:t>
            </a:r>
          </a:p>
          <a:p>
            <a:pPr lvl="1"/>
            <a:r>
              <a:rPr lang="en-US" dirty="0" smtClean="0"/>
              <a:t>Introduction</a:t>
            </a:r>
          </a:p>
          <a:p>
            <a:pPr lvl="1"/>
            <a:r>
              <a:rPr lang="en-US" dirty="0" smtClean="0"/>
              <a:t>Financials</a:t>
            </a:r>
          </a:p>
          <a:p>
            <a:pPr lvl="1"/>
            <a:r>
              <a:rPr lang="en-US" dirty="0" smtClean="0"/>
              <a:t>Risk Management Strategies </a:t>
            </a:r>
          </a:p>
          <a:p>
            <a:pPr lvl="1"/>
            <a:endParaRPr lang="en-US" dirty="0" smtClean="0"/>
          </a:p>
        </p:txBody>
      </p:sp>
      <p:sp>
        <p:nvSpPr>
          <p:cNvPr id="4" name="Rectangle 3"/>
          <p:cNvSpPr/>
          <p:nvPr/>
        </p:nvSpPr>
        <p:spPr>
          <a:xfrm>
            <a:off x="467544" y="6381328"/>
            <a:ext cx="828092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228600" y="381000"/>
            <a:ext cx="8642350" cy="868363"/>
          </a:xfrm>
        </p:spPr>
        <p:txBody>
          <a:bodyPr>
            <a:noAutofit/>
          </a:bodyPr>
          <a:lstStyle/>
          <a:p>
            <a:r>
              <a:rPr lang="en-US" altLang="zh-TW" sz="4000" dirty="0">
                <a:ea typeface="PMingLiU" pitchFamily="18" charset="-120"/>
              </a:rPr>
              <a:t>Competitive </a:t>
            </a:r>
            <a:r>
              <a:rPr lang="en-US" altLang="zh-TW" sz="4000" dirty="0" smtClean="0">
                <a:ea typeface="PMingLiU" pitchFamily="18" charset="-120"/>
              </a:rPr>
              <a:t>Advantage :</a:t>
            </a:r>
            <a:br>
              <a:rPr lang="en-US" altLang="zh-TW" sz="4000" dirty="0" smtClean="0">
                <a:ea typeface="PMingLiU" pitchFamily="18" charset="-120"/>
              </a:rPr>
            </a:br>
            <a:r>
              <a:rPr lang="en-US" altLang="zh-TW" sz="4000" dirty="0" smtClean="0">
                <a:ea typeface="PMingLiU" pitchFamily="18" charset="-120"/>
              </a:rPr>
              <a:t> Fleet </a:t>
            </a:r>
            <a:r>
              <a:rPr lang="en-US" altLang="zh-TW" sz="4000" dirty="0">
                <a:ea typeface="PMingLiU" pitchFamily="18" charset="-120"/>
              </a:rPr>
              <a:t>Age Comparison</a:t>
            </a:r>
          </a:p>
        </p:txBody>
      </p:sp>
      <p:pic>
        <p:nvPicPr>
          <p:cNvPr id="286723" name="Picture 3"/>
          <p:cNvPicPr>
            <a:picLocks noGrp="1" noChangeAspect="1" noChangeArrowheads="1"/>
          </p:cNvPicPr>
          <p:nvPr>
            <p:ph idx="1"/>
          </p:nvPr>
        </p:nvPicPr>
        <p:blipFill>
          <a:blip r:embed="rId3" cstate="print"/>
          <a:srcRect/>
          <a:stretch>
            <a:fillRect/>
          </a:stretch>
        </p:blipFill>
        <p:spPr>
          <a:xfrm>
            <a:off x="2483768" y="2132856"/>
            <a:ext cx="4536504" cy="3326096"/>
          </a:xfrm>
          <a:noFill/>
          <a:ln/>
        </p:spPr>
      </p:pic>
      <p:sp>
        <p:nvSpPr>
          <p:cNvPr id="4" name="Rectangle 3"/>
          <p:cNvSpPr/>
          <p:nvPr/>
        </p:nvSpPr>
        <p:spPr>
          <a:xfrm>
            <a:off x="323528" y="6381328"/>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940152" y="6381328"/>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ctr" eaLnBrk="1" hangingPunct="1"/>
            <a:r>
              <a:rPr lang="en-US" dirty="0" smtClean="0"/>
              <a:t>Awards</a:t>
            </a:r>
          </a:p>
        </p:txBody>
      </p:sp>
      <p:sp>
        <p:nvSpPr>
          <p:cNvPr id="36867" name="Content Placeholder 2"/>
          <p:cNvSpPr>
            <a:spLocks noGrp="1"/>
          </p:cNvSpPr>
          <p:nvPr>
            <p:ph idx="1"/>
          </p:nvPr>
        </p:nvSpPr>
        <p:spPr/>
        <p:txBody>
          <a:bodyPr/>
          <a:lstStyle/>
          <a:p>
            <a:pPr eaLnBrk="1" hangingPunct="1"/>
            <a:r>
              <a:rPr lang="en-CA" dirty="0" smtClean="0"/>
              <a:t>Singapore airlines claims to be “Worlds Most Awarded Airline”</a:t>
            </a:r>
          </a:p>
          <a:p>
            <a:pPr eaLnBrk="1" hangingPunct="1"/>
            <a:r>
              <a:rPr lang="en-CA" dirty="0" smtClean="0"/>
              <a:t>Zagat Survey</a:t>
            </a:r>
          </a:p>
          <a:p>
            <a:pPr lvl="1" eaLnBrk="1" hangingPunct="1"/>
            <a:r>
              <a:rPr lang="en-CA" dirty="0" smtClean="0"/>
              <a:t>Placed first in premium and economy classes for comfort, service and food</a:t>
            </a:r>
          </a:p>
          <a:p>
            <a:pPr eaLnBrk="1" hangingPunct="1"/>
            <a:r>
              <a:rPr lang="en-CA" dirty="0" smtClean="0"/>
              <a:t>Fortune</a:t>
            </a:r>
          </a:p>
          <a:p>
            <a:pPr lvl="1" eaLnBrk="1" hangingPunct="1"/>
            <a:r>
              <a:rPr lang="en-CA" dirty="0" smtClean="0"/>
              <a:t>Was ranked 33</a:t>
            </a:r>
            <a:r>
              <a:rPr lang="en-CA" baseline="30000" dirty="0" smtClean="0"/>
              <a:t>rd</a:t>
            </a:r>
            <a:r>
              <a:rPr lang="en-CA" dirty="0" smtClean="0"/>
              <a:t> </a:t>
            </a:r>
            <a:r>
              <a:rPr lang="en-US" dirty="0" smtClean="0"/>
              <a:t>World’s Most Admired Companies rankings in 2009 by Fortunes</a:t>
            </a:r>
            <a:endParaRPr lang="en-CA" dirty="0" smtClean="0"/>
          </a:p>
          <a:p>
            <a:pPr eaLnBrk="1" hangingPunct="1"/>
            <a:endParaRPr lang="en-US" dirty="0" smtClean="0"/>
          </a:p>
        </p:txBody>
      </p:sp>
      <p:sp>
        <p:nvSpPr>
          <p:cNvPr id="4" name="Rectangle 3"/>
          <p:cNvSpPr/>
          <p:nvPr/>
        </p:nvSpPr>
        <p:spPr>
          <a:xfrm>
            <a:off x="323528" y="6381328"/>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940152" y="6381328"/>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dirty="0" smtClean="0"/>
              <a:t>Risk Management Philosophy</a:t>
            </a:r>
          </a:p>
        </p:txBody>
      </p:sp>
      <p:sp>
        <p:nvSpPr>
          <p:cNvPr id="6147" name="Content Placeholder 2"/>
          <p:cNvSpPr>
            <a:spLocks noGrp="1"/>
          </p:cNvSpPr>
          <p:nvPr>
            <p:ph idx="1"/>
          </p:nvPr>
        </p:nvSpPr>
        <p:spPr/>
        <p:txBody>
          <a:bodyPr/>
          <a:lstStyle/>
          <a:p>
            <a:pPr eaLnBrk="1" hangingPunct="1"/>
            <a:r>
              <a:rPr lang="en-US" dirty="0" smtClean="0"/>
              <a:t>Risk management embedded throughout organizational processes</a:t>
            </a:r>
          </a:p>
          <a:p>
            <a:pPr lvl="1" eaLnBrk="1" hangingPunct="1"/>
            <a:r>
              <a:rPr lang="en-US" dirty="0" smtClean="0"/>
              <a:t>Business unit bottom-up approach</a:t>
            </a:r>
          </a:p>
          <a:p>
            <a:pPr lvl="1" eaLnBrk="1" hangingPunct="1"/>
            <a:r>
              <a:rPr lang="en-US" dirty="0" smtClean="0"/>
              <a:t>Corporate committee bottom-down guidance</a:t>
            </a:r>
          </a:p>
          <a:p>
            <a:pPr lvl="1" eaLnBrk="1" hangingPunct="1">
              <a:buFont typeface="Arial" charset="0"/>
              <a:buNone/>
            </a:pPr>
            <a:endParaRPr lang="en-US" dirty="0" smtClean="0"/>
          </a:p>
          <a:p>
            <a:pPr eaLnBrk="1" hangingPunct="1"/>
            <a:r>
              <a:rPr lang="en-US" dirty="0" smtClean="0"/>
              <a:t>Formalized across the entire SIA Group</a:t>
            </a:r>
          </a:p>
          <a:p>
            <a:pPr eaLnBrk="1" hangingPunct="1">
              <a:buFont typeface="Arial" charset="0"/>
              <a:buNone/>
            </a:pPr>
            <a:endParaRPr lang="en-US" dirty="0" smtClean="0"/>
          </a:p>
        </p:txBody>
      </p:sp>
      <p:sp>
        <p:nvSpPr>
          <p:cNvPr id="4" name="Rectangle 3"/>
          <p:cNvSpPr/>
          <p:nvPr/>
        </p:nvSpPr>
        <p:spPr>
          <a:xfrm>
            <a:off x="323528" y="6381328"/>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940152" y="6381328"/>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dirty="0" smtClean="0"/>
              <a:t>Risk Management Philosophy</a:t>
            </a:r>
          </a:p>
        </p:txBody>
      </p:sp>
      <p:sp>
        <p:nvSpPr>
          <p:cNvPr id="7171" name="Content Placeholder 2"/>
          <p:cNvSpPr>
            <a:spLocks noGrp="1"/>
          </p:cNvSpPr>
          <p:nvPr>
            <p:ph idx="1"/>
          </p:nvPr>
        </p:nvSpPr>
        <p:spPr/>
        <p:txBody>
          <a:bodyPr/>
          <a:lstStyle/>
          <a:p>
            <a:pPr eaLnBrk="1" hangingPunct="1"/>
            <a:r>
              <a:rPr lang="en-US" dirty="0" smtClean="0"/>
              <a:t>Benchmarking against International Standard</a:t>
            </a:r>
          </a:p>
          <a:p>
            <a:pPr eaLnBrk="1" hangingPunct="1">
              <a:buFont typeface="Arial" charset="0"/>
              <a:buNone/>
            </a:pPr>
            <a:endParaRPr lang="en-US" dirty="0" smtClean="0"/>
          </a:p>
          <a:p>
            <a:pPr lvl="1" eaLnBrk="1" hangingPunct="1"/>
            <a:r>
              <a:rPr lang="en-US" dirty="0" smtClean="0"/>
              <a:t>ISO 31000: Risk Management – Principles and guidelines</a:t>
            </a:r>
          </a:p>
          <a:p>
            <a:pPr lvl="1" eaLnBrk="1" hangingPunct="1">
              <a:buFont typeface="Arial" charset="0"/>
              <a:buNone/>
            </a:pPr>
            <a:endParaRPr lang="en-US" dirty="0" smtClean="0"/>
          </a:p>
          <a:p>
            <a:pPr lvl="1" eaLnBrk="1" hangingPunct="1"/>
            <a:r>
              <a:rPr lang="en-US" dirty="0" smtClean="0"/>
              <a:t>Introduced in November 2009</a:t>
            </a:r>
          </a:p>
        </p:txBody>
      </p:sp>
      <p:sp>
        <p:nvSpPr>
          <p:cNvPr id="4" name="Rectangle 3"/>
          <p:cNvSpPr/>
          <p:nvPr/>
        </p:nvSpPr>
        <p:spPr>
          <a:xfrm>
            <a:off x="323528" y="6381328"/>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940152" y="6381328"/>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650" y="2133600"/>
            <a:ext cx="7993063" cy="3743325"/>
          </a:xfrm>
        </p:spPr>
        <p:txBody>
          <a:bodyPr rtlCol="0">
            <a:normAutofit/>
          </a:bodyPr>
          <a:lstStyle/>
          <a:p>
            <a:pPr eaLnBrk="1" fontAlgn="auto" hangingPunct="1">
              <a:spcAft>
                <a:spcPts val="0"/>
              </a:spcAft>
              <a:buFont typeface="Arial" pitchFamily="34" charset="0"/>
              <a:buChar char="•"/>
              <a:defRPr/>
            </a:pPr>
            <a:r>
              <a:rPr lang="en-US" dirty="0" smtClean="0"/>
              <a:t>Headquartered in Geneva, Switzerland</a:t>
            </a:r>
          </a:p>
          <a:p>
            <a:pPr eaLnBrk="1" fontAlgn="auto" hangingPunct="1">
              <a:spcAft>
                <a:spcPts val="0"/>
              </a:spcAft>
              <a:buFont typeface="Arial" pitchFamily="34" charset="0"/>
              <a:buChar char="•"/>
              <a:defRPr/>
            </a:pPr>
            <a:r>
              <a:rPr lang="en-US" dirty="0" smtClean="0"/>
              <a:t>Non-governmental organization</a:t>
            </a:r>
          </a:p>
          <a:p>
            <a:pPr eaLnBrk="1" fontAlgn="auto" hangingPunct="1">
              <a:spcAft>
                <a:spcPts val="0"/>
              </a:spcAft>
              <a:buFont typeface="Arial" pitchFamily="34" charset="0"/>
              <a:buChar char="•"/>
              <a:defRPr/>
            </a:pPr>
            <a:r>
              <a:rPr lang="en-US" dirty="0" smtClean="0"/>
              <a:t>Founded in 1947</a:t>
            </a:r>
          </a:p>
          <a:p>
            <a:pPr eaLnBrk="1" fontAlgn="auto" hangingPunct="1">
              <a:spcAft>
                <a:spcPts val="0"/>
              </a:spcAft>
              <a:buFont typeface="Arial" pitchFamily="34" charset="0"/>
              <a:buChar char="•"/>
              <a:defRPr/>
            </a:pPr>
            <a:r>
              <a:rPr lang="en-US" dirty="0" smtClean="0"/>
              <a:t>Sets worldwide standards on industrial and commercial activities</a:t>
            </a:r>
          </a:p>
          <a:p>
            <a:pPr eaLnBrk="1" fontAlgn="auto" hangingPunct="1">
              <a:spcAft>
                <a:spcPts val="0"/>
              </a:spcAft>
              <a:buFont typeface="Arial" pitchFamily="34" charset="0"/>
              <a:buChar char="•"/>
              <a:defRPr/>
            </a:pPr>
            <a:r>
              <a:rPr lang="en-US" dirty="0" smtClean="0"/>
              <a:t>Standards often become laws</a:t>
            </a:r>
          </a:p>
          <a:p>
            <a:pPr eaLnBrk="1" fontAlgn="auto" hangingPunct="1">
              <a:spcAft>
                <a:spcPts val="0"/>
              </a:spcAft>
              <a:buFont typeface="Arial" pitchFamily="34" charset="0"/>
              <a:buChar char="•"/>
              <a:defRPr/>
            </a:pPr>
            <a:endParaRPr lang="en-US" dirty="0"/>
          </a:p>
        </p:txBody>
      </p:sp>
      <p:pic>
        <p:nvPicPr>
          <p:cNvPr id="8195" name="Picture 5" descr="2000px-ISO_english_logo.svg.png"/>
          <p:cNvPicPr>
            <a:picLocks noChangeAspect="1"/>
          </p:cNvPicPr>
          <p:nvPr/>
        </p:nvPicPr>
        <p:blipFill>
          <a:blip r:embed="rId2" cstate="print"/>
          <a:srcRect/>
          <a:stretch>
            <a:fillRect/>
          </a:stretch>
        </p:blipFill>
        <p:spPr bwMode="auto">
          <a:xfrm>
            <a:off x="2339975" y="549275"/>
            <a:ext cx="3960813" cy="1357313"/>
          </a:xfrm>
          <a:prstGeom prst="rect">
            <a:avLst/>
          </a:prstGeom>
          <a:noFill/>
          <a:ln w="9525">
            <a:noFill/>
            <a:miter lim="800000"/>
            <a:headEnd/>
            <a:tailEnd/>
          </a:ln>
        </p:spPr>
      </p:pic>
      <p:sp>
        <p:nvSpPr>
          <p:cNvPr id="4" name="Rectangle 3"/>
          <p:cNvSpPr/>
          <p:nvPr/>
        </p:nvSpPr>
        <p:spPr>
          <a:xfrm>
            <a:off x="323528" y="6381328"/>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940152" y="6381328"/>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dirty="0" smtClean="0"/>
              <a:t>ISO 31000</a:t>
            </a:r>
          </a:p>
        </p:txBody>
      </p:sp>
      <p:sp>
        <p:nvSpPr>
          <p:cNvPr id="9219" name="Content Placeholder 2"/>
          <p:cNvSpPr>
            <a:spLocks noGrp="1"/>
          </p:cNvSpPr>
          <p:nvPr>
            <p:ph idx="1"/>
          </p:nvPr>
        </p:nvSpPr>
        <p:spPr>
          <a:xfrm>
            <a:off x="468313" y="1557338"/>
            <a:ext cx="8229600" cy="4957762"/>
          </a:xfrm>
        </p:spPr>
        <p:txBody>
          <a:bodyPr/>
          <a:lstStyle/>
          <a:p>
            <a:pPr eaLnBrk="1" hangingPunct="1"/>
            <a:r>
              <a:rPr lang="en-US" dirty="0" smtClean="0"/>
              <a:t>Generic guidelines on enterprise wide risk management</a:t>
            </a:r>
          </a:p>
          <a:p>
            <a:pPr eaLnBrk="1" hangingPunct="1">
              <a:buFont typeface="Arial" charset="0"/>
              <a:buNone/>
            </a:pPr>
            <a:endParaRPr lang="en-US" dirty="0" smtClean="0"/>
          </a:p>
          <a:p>
            <a:pPr eaLnBrk="1" hangingPunct="1"/>
            <a:r>
              <a:rPr lang="en-US" dirty="0" smtClean="0"/>
              <a:t>Defines risk as:</a:t>
            </a:r>
          </a:p>
          <a:p>
            <a:pPr lvl="1" eaLnBrk="1" hangingPunct="1">
              <a:buFont typeface="Arial" charset="0"/>
              <a:buNone/>
            </a:pPr>
            <a:r>
              <a:rPr lang="en-US" dirty="0" smtClean="0"/>
              <a:t>“effect of uncertainty on objectives”</a:t>
            </a:r>
          </a:p>
          <a:p>
            <a:pPr lvl="1" eaLnBrk="1" hangingPunct="1">
              <a:buFont typeface="Arial" charset="0"/>
              <a:buNone/>
            </a:pPr>
            <a:endParaRPr lang="en-US" dirty="0" smtClean="0"/>
          </a:p>
          <a:p>
            <a:pPr eaLnBrk="1" hangingPunct="1"/>
            <a:r>
              <a:rPr lang="en-US" dirty="0" smtClean="0"/>
              <a:t>provides a common approach in support of standards dealing with specific risks and/or sectors</a:t>
            </a:r>
          </a:p>
        </p:txBody>
      </p:sp>
      <p:sp>
        <p:nvSpPr>
          <p:cNvPr id="4" name="Rectangle 3"/>
          <p:cNvSpPr/>
          <p:nvPr/>
        </p:nvSpPr>
        <p:spPr>
          <a:xfrm>
            <a:off x="323528" y="6381328"/>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940152" y="6381328"/>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smtClean="0"/>
              <a:t>ISO 31000</a:t>
            </a:r>
          </a:p>
        </p:txBody>
      </p:sp>
      <p:sp>
        <p:nvSpPr>
          <p:cNvPr id="3" name="Content Placeholder 2"/>
          <p:cNvSpPr>
            <a:spLocks noGrp="1"/>
          </p:cNvSpPr>
          <p:nvPr>
            <p:ph idx="1"/>
          </p:nvPr>
        </p:nvSpPr>
        <p:spPr>
          <a:xfrm>
            <a:off x="468313" y="1628775"/>
            <a:ext cx="8229600" cy="4537075"/>
          </a:xfrm>
        </p:spPr>
        <p:txBody>
          <a:bodyPr rtlCol="0">
            <a:normAutofit lnSpcReduction="10000"/>
          </a:bodyPr>
          <a:lstStyle/>
          <a:p>
            <a:pPr eaLnBrk="1" fontAlgn="auto" hangingPunct="1">
              <a:spcAft>
                <a:spcPts val="0"/>
              </a:spcAft>
              <a:buFont typeface="Arial" pitchFamily="34" charset="0"/>
              <a:buChar char="•"/>
              <a:defRPr/>
            </a:pPr>
            <a:r>
              <a:rPr lang="en-US" dirty="0" smtClean="0"/>
              <a:t>“to be used by any public, private or community enterprise, association, group or individual”</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r>
              <a:rPr lang="en-US" dirty="0" smtClean="0"/>
              <a:t>Not specific to any industry or sector</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r>
              <a:rPr lang="en-US" dirty="0" smtClean="0"/>
              <a:t>“can be applied to any type of risk, whatever its nature, whether having positive or negative consequences”</a:t>
            </a:r>
            <a:endParaRPr lang="en-US" dirty="0"/>
          </a:p>
        </p:txBody>
      </p:sp>
      <p:sp>
        <p:nvSpPr>
          <p:cNvPr id="4" name="Rectangle 3"/>
          <p:cNvSpPr/>
          <p:nvPr/>
        </p:nvSpPr>
        <p:spPr>
          <a:xfrm>
            <a:off x="323528" y="6381328"/>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940152" y="6381328"/>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dirty="0" smtClean="0"/>
              <a:t>Financial Statements</a:t>
            </a:r>
          </a:p>
        </p:txBody>
      </p:sp>
      <p:pic>
        <p:nvPicPr>
          <p:cNvPr id="11267" name="Picture 3" descr="CoverPage.bmp"/>
          <p:cNvPicPr>
            <a:picLocks noChangeAspect="1"/>
          </p:cNvPicPr>
          <p:nvPr/>
        </p:nvPicPr>
        <p:blipFill>
          <a:blip r:embed="rId2" cstate="print"/>
          <a:srcRect/>
          <a:stretch>
            <a:fillRect/>
          </a:stretch>
        </p:blipFill>
        <p:spPr bwMode="auto">
          <a:xfrm>
            <a:off x="2915816" y="1340768"/>
            <a:ext cx="3528392" cy="4586607"/>
          </a:xfrm>
          <a:prstGeom prst="rect">
            <a:avLst/>
          </a:prstGeom>
          <a:noFill/>
          <a:ln w="9525">
            <a:noFill/>
            <a:miter lim="800000"/>
            <a:headEnd/>
            <a:tailEnd/>
          </a:ln>
        </p:spPr>
      </p:pic>
      <p:sp>
        <p:nvSpPr>
          <p:cNvPr id="4" name="Rectangle 3"/>
          <p:cNvSpPr/>
          <p:nvPr/>
        </p:nvSpPr>
        <p:spPr>
          <a:xfrm>
            <a:off x="323528" y="6381328"/>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940152" y="6381328"/>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2" cstate="print"/>
          <a:srcRect/>
          <a:stretch>
            <a:fillRect/>
          </a:stretch>
        </p:blipFill>
        <p:spPr bwMode="auto">
          <a:xfrm>
            <a:off x="2411760" y="620688"/>
            <a:ext cx="4572578" cy="5472608"/>
          </a:xfrm>
          <a:prstGeom prst="rect">
            <a:avLst/>
          </a:prstGeom>
          <a:noFill/>
          <a:ln w="9525">
            <a:noFill/>
            <a:miter lim="800000"/>
            <a:headEnd/>
            <a:tailEnd/>
          </a:ln>
        </p:spPr>
      </p:pic>
      <p:sp>
        <p:nvSpPr>
          <p:cNvPr id="3" name="Rectangle 2"/>
          <p:cNvSpPr/>
          <p:nvPr/>
        </p:nvSpPr>
        <p:spPr>
          <a:xfrm>
            <a:off x="323528" y="6381328"/>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940152" y="6381328"/>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1763688" y="2348880"/>
            <a:ext cx="5760938" cy="2334989"/>
          </a:xfrm>
          <a:prstGeom prst="rect">
            <a:avLst/>
          </a:prstGeom>
          <a:noFill/>
          <a:ln w="9525">
            <a:noFill/>
            <a:miter lim="800000"/>
            <a:headEnd/>
            <a:tailEnd/>
          </a:ln>
        </p:spPr>
      </p:pic>
      <p:sp>
        <p:nvSpPr>
          <p:cNvPr id="13315" name="Title 4"/>
          <p:cNvSpPr>
            <a:spLocks noGrp="1"/>
          </p:cNvSpPr>
          <p:nvPr>
            <p:ph type="title"/>
          </p:nvPr>
        </p:nvSpPr>
        <p:spPr/>
        <p:txBody>
          <a:bodyPr/>
          <a:lstStyle/>
          <a:p>
            <a:pPr eaLnBrk="1" hangingPunct="1"/>
            <a:r>
              <a:rPr lang="en-US" dirty="0" smtClean="0"/>
              <a:t>Fuel Cost</a:t>
            </a:r>
          </a:p>
        </p:txBody>
      </p:sp>
      <p:sp>
        <p:nvSpPr>
          <p:cNvPr id="4" name="Rectangle 3"/>
          <p:cNvSpPr/>
          <p:nvPr/>
        </p:nvSpPr>
        <p:spPr>
          <a:xfrm>
            <a:off x="323528" y="6381328"/>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940152" y="6309320"/>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ltLang="zh-TW" dirty="0">
                <a:ea typeface="PMingLiU" pitchFamily="18" charset="-120"/>
              </a:rPr>
              <a:t>Airlines</a:t>
            </a:r>
          </a:p>
        </p:txBody>
      </p:sp>
      <p:sp>
        <p:nvSpPr>
          <p:cNvPr id="152579" name="Rectangle 3"/>
          <p:cNvSpPr>
            <a:spLocks noGrp="1" noChangeArrowheads="1"/>
          </p:cNvSpPr>
          <p:nvPr>
            <p:ph idx="1"/>
          </p:nvPr>
        </p:nvSpPr>
        <p:spPr/>
        <p:txBody>
          <a:bodyPr>
            <a:normAutofit/>
          </a:bodyPr>
          <a:lstStyle/>
          <a:p>
            <a:r>
              <a:rPr lang="en-US" altLang="zh-TW" dirty="0">
                <a:ea typeface="PMingLiU" pitchFamily="18" charset="-120"/>
              </a:rPr>
              <a:t>Provide air transport services for passengers or </a:t>
            </a:r>
            <a:r>
              <a:rPr lang="en-US" altLang="zh-TW" dirty="0" smtClean="0">
                <a:ea typeface="PMingLiU" pitchFamily="18" charset="-120"/>
              </a:rPr>
              <a:t>freight</a:t>
            </a:r>
            <a:endParaRPr lang="en-US" altLang="zh-TW" dirty="0">
              <a:ea typeface="PMingLiU" pitchFamily="18" charset="-120"/>
            </a:endParaRPr>
          </a:p>
          <a:p>
            <a:r>
              <a:rPr lang="en-US" altLang="zh-TW" dirty="0">
                <a:ea typeface="PMingLiU" pitchFamily="18" charset="-120"/>
              </a:rPr>
              <a:t>Categories of airline services include:</a:t>
            </a:r>
          </a:p>
          <a:p>
            <a:pPr lvl="1"/>
            <a:r>
              <a:rPr lang="en-US" altLang="zh-TW" sz="3200" dirty="0">
                <a:ea typeface="PMingLiU" pitchFamily="18" charset="-120"/>
              </a:rPr>
              <a:t>International</a:t>
            </a:r>
          </a:p>
          <a:p>
            <a:pPr lvl="1"/>
            <a:r>
              <a:rPr lang="en-US" altLang="zh-TW" sz="3200" dirty="0">
                <a:ea typeface="PMingLiU" pitchFamily="18" charset="-120"/>
              </a:rPr>
              <a:t>National</a:t>
            </a:r>
          </a:p>
          <a:p>
            <a:pPr lvl="1"/>
            <a:r>
              <a:rPr lang="en-US" altLang="zh-TW" sz="3200" dirty="0">
                <a:ea typeface="PMingLiU" pitchFamily="18" charset="-120"/>
              </a:rPr>
              <a:t>Regional</a:t>
            </a:r>
          </a:p>
          <a:p>
            <a:pPr lvl="1"/>
            <a:r>
              <a:rPr lang="en-US" altLang="zh-TW" sz="3200" dirty="0">
                <a:ea typeface="PMingLiU" pitchFamily="18" charset="-120"/>
              </a:rPr>
              <a:t>Domestic</a:t>
            </a:r>
          </a:p>
        </p:txBody>
      </p:sp>
      <p:sp>
        <p:nvSpPr>
          <p:cNvPr id="4" name="Rectangle 3"/>
          <p:cNvSpPr/>
          <p:nvPr/>
        </p:nvSpPr>
        <p:spPr>
          <a:xfrm>
            <a:off x="3203848"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1691680" y="1556792"/>
            <a:ext cx="5616624" cy="3582902"/>
          </a:xfrm>
          <a:prstGeom prst="rect">
            <a:avLst/>
          </a:prstGeom>
          <a:noFill/>
          <a:ln w="9525">
            <a:noFill/>
            <a:miter lim="800000"/>
            <a:headEnd/>
            <a:tailEnd/>
          </a:ln>
        </p:spPr>
      </p:pic>
      <p:sp>
        <p:nvSpPr>
          <p:cNvPr id="3" name="Rectangle 2"/>
          <p:cNvSpPr/>
          <p:nvPr/>
        </p:nvSpPr>
        <p:spPr>
          <a:xfrm>
            <a:off x="323528" y="6381328"/>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940152" y="6309320"/>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2699792" y="476672"/>
            <a:ext cx="3455714" cy="5570471"/>
          </a:xfrm>
          <a:prstGeom prst="rect">
            <a:avLst/>
          </a:prstGeom>
          <a:noFill/>
          <a:ln w="9525">
            <a:noFill/>
            <a:miter lim="800000"/>
            <a:headEnd/>
            <a:tailEnd/>
          </a:ln>
        </p:spPr>
      </p:pic>
      <p:sp>
        <p:nvSpPr>
          <p:cNvPr id="3" name="Rectangle 2"/>
          <p:cNvSpPr/>
          <p:nvPr/>
        </p:nvSpPr>
        <p:spPr>
          <a:xfrm>
            <a:off x="323528" y="6381328"/>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940152" y="6381328"/>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smtClean="0"/>
              <a:t>Continued</a:t>
            </a:r>
          </a:p>
        </p:txBody>
      </p:sp>
      <p:pic>
        <p:nvPicPr>
          <p:cNvPr id="16387" name="Picture 2"/>
          <p:cNvPicPr>
            <a:picLocks noGrp="1" noChangeAspect="1" noChangeArrowheads="1"/>
          </p:cNvPicPr>
          <p:nvPr>
            <p:ph idx="1"/>
          </p:nvPr>
        </p:nvPicPr>
        <p:blipFill>
          <a:blip r:embed="rId2" cstate="print"/>
          <a:srcRect/>
          <a:stretch>
            <a:fillRect/>
          </a:stretch>
        </p:blipFill>
        <p:spPr>
          <a:xfrm>
            <a:off x="1835150" y="1773238"/>
            <a:ext cx="5545138" cy="2716212"/>
          </a:xfrm>
          <a:noFill/>
        </p:spPr>
      </p:pic>
      <p:sp>
        <p:nvSpPr>
          <p:cNvPr id="4" name="Rectangle 3"/>
          <p:cNvSpPr/>
          <p:nvPr/>
        </p:nvSpPr>
        <p:spPr>
          <a:xfrm>
            <a:off x="323528" y="6381328"/>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940152" y="6309320"/>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1979712" y="692696"/>
            <a:ext cx="5256584" cy="5088315"/>
          </a:xfrm>
          <a:prstGeom prst="rect">
            <a:avLst/>
          </a:prstGeom>
          <a:noFill/>
          <a:ln w="9525">
            <a:noFill/>
            <a:miter lim="800000"/>
            <a:headEnd/>
            <a:tailEnd/>
          </a:ln>
        </p:spPr>
      </p:pic>
      <p:sp>
        <p:nvSpPr>
          <p:cNvPr id="3" name="Rectangle 2"/>
          <p:cNvSpPr/>
          <p:nvPr/>
        </p:nvSpPr>
        <p:spPr>
          <a:xfrm>
            <a:off x="323528" y="6381328"/>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940152" y="6309320"/>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2" cstate="print"/>
          <a:srcRect/>
          <a:stretch>
            <a:fillRect/>
          </a:stretch>
        </p:blipFill>
        <p:spPr>
          <a:xfrm>
            <a:off x="2051720" y="620688"/>
            <a:ext cx="5241136" cy="5544467"/>
          </a:xfrm>
          <a:noFill/>
        </p:spPr>
      </p:pic>
      <p:sp>
        <p:nvSpPr>
          <p:cNvPr id="3" name="Rectangle 2"/>
          <p:cNvSpPr/>
          <p:nvPr/>
        </p:nvSpPr>
        <p:spPr>
          <a:xfrm>
            <a:off x="323528" y="6381328"/>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940152" y="6309320"/>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a:xfrm>
            <a:off x="539750" y="1844675"/>
            <a:ext cx="8229600" cy="1143000"/>
          </a:xfrm>
        </p:spPr>
        <p:txBody>
          <a:bodyPr/>
          <a:lstStyle/>
          <a:p>
            <a:pPr eaLnBrk="1" hangingPunct="1"/>
            <a:r>
              <a:rPr lang="en-US" dirty="0" smtClean="0"/>
              <a:t>Risks and Risk Management</a:t>
            </a:r>
          </a:p>
        </p:txBody>
      </p:sp>
      <p:grpSp>
        <p:nvGrpSpPr>
          <p:cNvPr id="2" name="Group 4"/>
          <p:cNvGrpSpPr>
            <a:grpSpLocks/>
          </p:cNvGrpSpPr>
          <p:nvPr/>
        </p:nvGrpSpPr>
        <p:grpSpPr bwMode="auto">
          <a:xfrm>
            <a:off x="5076056" y="2780928"/>
            <a:ext cx="2797175" cy="1066800"/>
            <a:chOff x="2627784" y="4221088"/>
            <a:chExt cx="2796902" cy="1066801"/>
          </a:xfrm>
        </p:grpSpPr>
        <p:pic>
          <p:nvPicPr>
            <p:cNvPr id="19460" name="Picture 4" descr="http://www.singaporeair.com/saa/en_UK/images/company_info/landing/ci_ir_graph_lg.jpg"/>
            <p:cNvPicPr>
              <a:picLocks noChangeAspect="1" noChangeArrowheads="1"/>
            </p:cNvPicPr>
            <p:nvPr/>
          </p:nvPicPr>
          <p:blipFill>
            <a:blip r:embed="rId2" cstate="print"/>
            <a:srcRect/>
            <a:stretch>
              <a:fillRect/>
            </a:stretch>
          </p:blipFill>
          <p:spPr bwMode="auto">
            <a:xfrm>
              <a:off x="2627784" y="4221088"/>
              <a:ext cx="1428750" cy="1066801"/>
            </a:xfrm>
            <a:prstGeom prst="rect">
              <a:avLst/>
            </a:prstGeom>
            <a:noFill/>
            <a:ln w="9525">
              <a:noFill/>
              <a:miter lim="800000"/>
              <a:headEnd/>
              <a:tailEnd/>
            </a:ln>
          </p:spPr>
        </p:pic>
        <p:pic>
          <p:nvPicPr>
            <p:cNvPr id="19461" name="Picture 6" descr="http://www.singaporeair.com/saa/en_UK/images/company_info/landing/ci_ir_handshake_lg.jpg"/>
            <p:cNvPicPr>
              <a:picLocks noChangeAspect="1" noChangeArrowheads="1"/>
            </p:cNvPicPr>
            <p:nvPr/>
          </p:nvPicPr>
          <p:blipFill>
            <a:blip r:embed="rId3" cstate="print"/>
            <a:srcRect/>
            <a:stretch>
              <a:fillRect/>
            </a:stretch>
          </p:blipFill>
          <p:spPr bwMode="auto">
            <a:xfrm>
              <a:off x="3995936" y="4221088"/>
              <a:ext cx="1428750" cy="1066801"/>
            </a:xfrm>
            <a:prstGeom prst="rect">
              <a:avLst/>
            </a:prstGeom>
            <a:noFill/>
            <a:ln w="9525">
              <a:noFill/>
              <a:miter lim="800000"/>
              <a:headEnd/>
              <a:tailEnd/>
            </a:ln>
          </p:spPr>
        </p:pic>
      </p:grpSp>
      <p:sp>
        <p:nvSpPr>
          <p:cNvPr id="6" name="Rectangle 5"/>
          <p:cNvSpPr/>
          <p:nvPr/>
        </p:nvSpPr>
        <p:spPr>
          <a:xfrm>
            <a:off x="323528" y="6381328"/>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940152" y="6309320"/>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dirty="0" smtClean="0"/>
              <a:t>Financial Risks</a:t>
            </a:r>
          </a:p>
        </p:txBody>
      </p:sp>
      <p:sp>
        <p:nvSpPr>
          <p:cNvPr id="20483" name="Content Placeholder 2"/>
          <p:cNvSpPr>
            <a:spLocks noGrp="1"/>
          </p:cNvSpPr>
          <p:nvPr>
            <p:ph idx="1"/>
          </p:nvPr>
        </p:nvSpPr>
        <p:spPr>
          <a:xfrm>
            <a:off x="457200" y="1600200"/>
            <a:ext cx="5122863" cy="4525963"/>
          </a:xfrm>
        </p:spPr>
        <p:txBody>
          <a:bodyPr/>
          <a:lstStyle/>
          <a:p>
            <a:pPr eaLnBrk="1" hangingPunct="1"/>
            <a:r>
              <a:rPr lang="en-US" dirty="0" smtClean="0"/>
              <a:t>Jet fuel price risk</a:t>
            </a:r>
          </a:p>
          <a:p>
            <a:pPr eaLnBrk="1" hangingPunct="1"/>
            <a:r>
              <a:rPr lang="en-US" dirty="0" smtClean="0"/>
              <a:t>Foreign currency risk</a:t>
            </a:r>
          </a:p>
          <a:p>
            <a:pPr eaLnBrk="1" hangingPunct="1"/>
            <a:r>
              <a:rPr lang="en-US" dirty="0" smtClean="0"/>
              <a:t>Interest rate risk</a:t>
            </a:r>
          </a:p>
          <a:p>
            <a:pPr eaLnBrk="1" hangingPunct="1"/>
            <a:r>
              <a:rPr lang="en-US" dirty="0" smtClean="0"/>
              <a:t>Market price risk</a:t>
            </a:r>
          </a:p>
          <a:p>
            <a:pPr eaLnBrk="1" hangingPunct="1"/>
            <a:r>
              <a:rPr lang="en-US" dirty="0" smtClean="0"/>
              <a:t>Liquidity risk</a:t>
            </a:r>
          </a:p>
          <a:p>
            <a:pPr eaLnBrk="1" hangingPunct="1"/>
            <a:r>
              <a:rPr lang="en-US" dirty="0" smtClean="0"/>
              <a:t>Credit risk</a:t>
            </a:r>
          </a:p>
        </p:txBody>
      </p:sp>
      <p:sp>
        <p:nvSpPr>
          <p:cNvPr id="4" name="Right Brace 3"/>
          <p:cNvSpPr/>
          <p:nvPr/>
        </p:nvSpPr>
        <p:spPr>
          <a:xfrm>
            <a:off x="5580063" y="1628775"/>
            <a:ext cx="431800" cy="1655763"/>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6" name="TextBox 5"/>
          <p:cNvSpPr txBox="1"/>
          <p:nvPr/>
        </p:nvSpPr>
        <p:spPr>
          <a:xfrm>
            <a:off x="6156176" y="2204864"/>
            <a:ext cx="1800200" cy="584775"/>
          </a:xfrm>
          <a:prstGeom prst="rect">
            <a:avLst/>
          </a:prstGeom>
          <a:noFill/>
        </p:spPr>
        <p:txBody>
          <a:bodyPr wrap="square" rtlCol="0">
            <a:spAutoFit/>
          </a:bodyPr>
          <a:lstStyle/>
          <a:p>
            <a:r>
              <a:rPr lang="en-US" sz="3200" dirty="0" smtClean="0">
                <a:latin typeface="Cambria" pitchFamily="18" charset="0"/>
              </a:rPr>
              <a:t>Focus</a:t>
            </a:r>
            <a:endParaRPr lang="en-US" sz="3200" dirty="0">
              <a:latin typeface="Cambria" pitchFamily="18" charset="0"/>
            </a:endParaRPr>
          </a:p>
        </p:txBody>
      </p:sp>
      <p:sp>
        <p:nvSpPr>
          <p:cNvPr id="7" name="Rectangle 6"/>
          <p:cNvSpPr/>
          <p:nvPr/>
        </p:nvSpPr>
        <p:spPr>
          <a:xfrm>
            <a:off x="323528" y="6381328"/>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940152" y="6309320"/>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smtClean="0"/>
              <a:t>Tools for Managing Risks</a:t>
            </a:r>
          </a:p>
        </p:txBody>
      </p:sp>
      <p:sp>
        <p:nvSpPr>
          <p:cNvPr id="21507" name="Content Placeholder 2"/>
          <p:cNvSpPr>
            <a:spLocks noGrp="1"/>
          </p:cNvSpPr>
          <p:nvPr>
            <p:ph idx="1"/>
          </p:nvPr>
        </p:nvSpPr>
        <p:spPr/>
        <p:txBody>
          <a:bodyPr/>
          <a:lstStyle/>
          <a:p>
            <a:pPr eaLnBrk="1" hangingPunct="1"/>
            <a:r>
              <a:rPr lang="en-US" dirty="0" smtClean="0"/>
              <a:t>Forward currency contracts</a:t>
            </a:r>
          </a:p>
          <a:p>
            <a:pPr eaLnBrk="1" hangingPunct="1"/>
            <a:r>
              <a:rPr lang="en-US" dirty="0" smtClean="0"/>
              <a:t>Foreign currency options</a:t>
            </a:r>
          </a:p>
          <a:p>
            <a:pPr eaLnBrk="1" hangingPunct="1"/>
            <a:r>
              <a:rPr lang="en-US" dirty="0" smtClean="0"/>
              <a:t>Cross currency swaps</a:t>
            </a:r>
          </a:p>
          <a:p>
            <a:pPr eaLnBrk="1" hangingPunct="1"/>
            <a:r>
              <a:rPr lang="en-US" dirty="0" smtClean="0"/>
              <a:t>Gasoil swaps</a:t>
            </a:r>
          </a:p>
          <a:p>
            <a:pPr eaLnBrk="1" hangingPunct="1"/>
            <a:r>
              <a:rPr lang="en-US" dirty="0" smtClean="0"/>
              <a:t>Regrade swaps</a:t>
            </a:r>
          </a:p>
          <a:p>
            <a:pPr eaLnBrk="1" hangingPunct="1"/>
            <a:endParaRPr lang="en-US" dirty="0" smtClean="0"/>
          </a:p>
        </p:txBody>
      </p:sp>
      <p:pic>
        <p:nvPicPr>
          <p:cNvPr id="21508" name="Picture 4" descr="http://paidcontent.org/images/editorial/_original/bloomberg-terminal-o.jpg"/>
          <p:cNvPicPr>
            <a:picLocks noChangeAspect="1" noChangeArrowheads="1"/>
          </p:cNvPicPr>
          <p:nvPr/>
        </p:nvPicPr>
        <p:blipFill>
          <a:blip r:embed="rId2" cstate="print"/>
          <a:srcRect/>
          <a:stretch>
            <a:fillRect/>
          </a:stretch>
        </p:blipFill>
        <p:spPr bwMode="auto">
          <a:xfrm>
            <a:off x="5148064" y="3717032"/>
            <a:ext cx="2736850" cy="2016125"/>
          </a:xfrm>
          <a:prstGeom prst="rect">
            <a:avLst/>
          </a:prstGeom>
          <a:noFill/>
          <a:ln w="9525">
            <a:noFill/>
            <a:miter lim="800000"/>
            <a:headEnd/>
            <a:tailEnd/>
          </a:ln>
        </p:spPr>
      </p:pic>
      <p:sp>
        <p:nvSpPr>
          <p:cNvPr id="5" name="Rectangle 4"/>
          <p:cNvSpPr/>
          <p:nvPr/>
        </p:nvSpPr>
        <p:spPr>
          <a:xfrm>
            <a:off x="323528" y="6381328"/>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5940152" y="6381328"/>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dirty="0" smtClean="0"/>
              <a:t>Derivatives</a:t>
            </a:r>
          </a:p>
        </p:txBody>
      </p:sp>
      <p:pic>
        <p:nvPicPr>
          <p:cNvPr id="22531" name="Picture 2"/>
          <p:cNvPicPr>
            <a:picLocks noGrp="1" noChangeAspect="1" noChangeArrowheads="1"/>
          </p:cNvPicPr>
          <p:nvPr>
            <p:ph idx="1"/>
          </p:nvPr>
        </p:nvPicPr>
        <p:blipFill>
          <a:blip r:embed="rId2" cstate="print"/>
          <a:srcRect/>
          <a:stretch>
            <a:fillRect/>
          </a:stretch>
        </p:blipFill>
        <p:spPr>
          <a:xfrm>
            <a:off x="1619250" y="2060575"/>
            <a:ext cx="5977086" cy="3019985"/>
          </a:xfrm>
          <a:noFill/>
        </p:spPr>
      </p:pic>
      <p:sp>
        <p:nvSpPr>
          <p:cNvPr id="4" name="Rectangle 3"/>
          <p:cNvSpPr/>
          <p:nvPr/>
        </p:nvSpPr>
        <p:spPr>
          <a:xfrm>
            <a:off x="323528" y="6381328"/>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940152" y="6309320"/>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dirty="0" smtClean="0"/>
              <a:t>Jet Fuel Price Risk</a:t>
            </a:r>
          </a:p>
        </p:txBody>
      </p:sp>
      <p:sp>
        <p:nvSpPr>
          <p:cNvPr id="23555" name="Content Placeholder 2"/>
          <p:cNvSpPr>
            <a:spLocks noGrp="1"/>
          </p:cNvSpPr>
          <p:nvPr>
            <p:ph idx="1"/>
          </p:nvPr>
        </p:nvSpPr>
        <p:spPr/>
        <p:txBody>
          <a:bodyPr/>
          <a:lstStyle/>
          <a:p>
            <a:pPr eaLnBrk="1" hangingPunct="1"/>
            <a:r>
              <a:rPr lang="en-US" dirty="0" smtClean="0"/>
              <a:t>Use swap and option contracts</a:t>
            </a:r>
          </a:p>
          <a:p>
            <a:pPr eaLnBrk="1" hangingPunct="1">
              <a:buFont typeface="Arial" charset="0"/>
              <a:buNone/>
            </a:pPr>
            <a:endParaRPr lang="en-US" dirty="0" smtClean="0"/>
          </a:p>
          <a:p>
            <a:pPr eaLnBrk="1" hangingPunct="1"/>
            <a:r>
              <a:rPr lang="en-US" dirty="0" smtClean="0"/>
              <a:t>Hedging up to 15 months forward</a:t>
            </a:r>
          </a:p>
          <a:p>
            <a:pPr lvl="1" eaLnBrk="1" hangingPunct="1"/>
            <a:r>
              <a:rPr lang="en-US" dirty="0" smtClean="0"/>
              <a:t>No longer entering into new gasoil hedges</a:t>
            </a:r>
          </a:p>
          <a:p>
            <a:pPr lvl="1" eaLnBrk="1" hangingPunct="1"/>
            <a:r>
              <a:rPr lang="en-US" dirty="0" smtClean="0"/>
              <a:t>Existing gasoil swaps to be rolled up into gasoil jet-fuel regrade</a:t>
            </a:r>
          </a:p>
        </p:txBody>
      </p:sp>
      <p:sp>
        <p:nvSpPr>
          <p:cNvPr id="4" name="Rectangle 3"/>
          <p:cNvSpPr/>
          <p:nvPr/>
        </p:nvSpPr>
        <p:spPr>
          <a:xfrm>
            <a:off x="323528" y="6381328"/>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940152" y="6381328"/>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Air Line Alliances</a:t>
            </a:r>
          </a:p>
        </p:txBody>
      </p:sp>
      <p:sp>
        <p:nvSpPr>
          <p:cNvPr id="24579" name="Content Placeholder 2"/>
          <p:cNvSpPr>
            <a:spLocks noGrp="1"/>
          </p:cNvSpPr>
          <p:nvPr>
            <p:ph idx="1"/>
          </p:nvPr>
        </p:nvSpPr>
        <p:spPr/>
        <p:txBody>
          <a:bodyPr>
            <a:normAutofit lnSpcReduction="10000"/>
          </a:bodyPr>
          <a:lstStyle/>
          <a:p>
            <a:r>
              <a:rPr lang="en-US" dirty="0" smtClean="0"/>
              <a:t>Star Alliance, Sky Team, Americas and Oneworld</a:t>
            </a:r>
          </a:p>
          <a:p>
            <a:r>
              <a:rPr lang="en-US" dirty="0" smtClean="0"/>
              <a:t>Cost Reduction</a:t>
            </a:r>
          </a:p>
          <a:p>
            <a:pPr lvl="1"/>
            <a:r>
              <a:rPr lang="en-US" dirty="0" smtClean="0"/>
              <a:t>Sales offices, maintenance facilities</a:t>
            </a:r>
          </a:p>
          <a:p>
            <a:r>
              <a:rPr lang="en-US" dirty="0" smtClean="0"/>
              <a:t>Traveler benefits</a:t>
            </a:r>
          </a:p>
          <a:p>
            <a:pPr lvl="1"/>
            <a:r>
              <a:rPr lang="en-US" dirty="0" smtClean="0"/>
              <a:t>More departure times </a:t>
            </a:r>
          </a:p>
          <a:p>
            <a:pPr lvl="1"/>
            <a:r>
              <a:rPr lang="en-US" dirty="0" smtClean="0"/>
              <a:t>Optimizes transfers</a:t>
            </a:r>
          </a:p>
          <a:p>
            <a:r>
              <a:rPr lang="en-US" dirty="0" smtClean="0"/>
              <a:t>Traveler disadvantages</a:t>
            </a:r>
          </a:p>
          <a:p>
            <a:pPr lvl="1"/>
            <a:r>
              <a:rPr lang="en-US" dirty="0" smtClean="0"/>
              <a:t>Less competition</a:t>
            </a:r>
          </a:p>
        </p:txBody>
      </p:sp>
      <p:sp>
        <p:nvSpPr>
          <p:cNvPr id="4" name="Rectangle 3"/>
          <p:cNvSpPr/>
          <p:nvPr/>
        </p:nvSpPr>
        <p:spPr>
          <a:xfrm>
            <a:off x="3203848"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dirty="0" smtClean="0"/>
              <a:t>Jet Fuel Price Risk</a:t>
            </a:r>
          </a:p>
        </p:txBody>
      </p:sp>
      <p:sp>
        <p:nvSpPr>
          <p:cNvPr id="24579" name="Content Placeholder 2"/>
          <p:cNvSpPr>
            <a:spLocks noGrp="1"/>
          </p:cNvSpPr>
          <p:nvPr>
            <p:ph idx="1"/>
          </p:nvPr>
        </p:nvSpPr>
        <p:spPr/>
        <p:txBody>
          <a:bodyPr/>
          <a:lstStyle/>
          <a:p>
            <a:pPr eaLnBrk="1" hangingPunct="1"/>
            <a:r>
              <a:rPr lang="en-US" dirty="0" smtClean="0"/>
              <a:t>Sensitivity analysis</a:t>
            </a:r>
          </a:p>
          <a:p>
            <a:pPr eaLnBrk="1" hangingPunct="1">
              <a:buFont typeface="Arial" charset="0"/>
              <a:buNone/>
            </a:pPr>
            <a:endParaRPr lang="en-US" dirty="0" smtClean="0"/>
          </a:p>
        </p:txBody>
      </p:sp>
      <p:pic>
        <p:nvPicPr>
          <p:cNvPr id="24580" name="Picture 3"/>
          <p:cNvPicPr>
            <a:picLocks noChangeAspect="1" noChangeArrowheads="1"/>
          </p:cNvPicPr>
          <p:nvPr/>
        </p:nvPicPr>
        <p:blipFill>
          <a:blip r:embed="rId2" cstate="print"/>
          <a:srcRect/>
          <a:stretch>
            <a:fillRect/>
          </a:stretch>
        </p:blipFill>
        <p:spPr bwMode="auto">
          <a:xfrm>
            <a:off x="1476375" y="2708275"/>
            <a:ext cx="5256213" cy="1233488"/>
          </a:xfrm>
          <a:prstGeom prst="rect">
            <a:avLst/>
          </a:prstGeom>
          <a:noFill/>
          <a:ln w="9525">
            <a:noFill/>
            <a:miter lim="800000"/>
            <a:headEnd/>
            <a:tailEnd/>
          </a:ln>
        </p:spPr>
      </p:pic>
      <p:pic>
        <p:nvPicPr>
          <p:cNvPr id="24581" name="Picture 5" descr="http://www.topnews.in/files/Aviation-Fuel.jpg"/>
          <p:cNvPicPr>
            <a:picLocks noChangeAspect="1" noChangeArrowheads="1"/>
          </p:cNvPicPr>
          <p:nvPr/>
        </p:nvPicPr>
        <p:blipFill>
          <a:blip r:embed="rId3" cstate="print"/>
          <a:srcRect/>
          <a:stretch>
            <a:fillRect/>
          </a:stretch>
        </p:blipFill>
        <p:spPr bwMode="auto">
          <a:xfrm>
            <a:off x="4716016" y="4077072"/>
            <a:ext cx="2879725" cy="1979613"/>
          </a:xfrm>
          <a:prstGeom prst="rect">
            <a:avLst/>
          </a:prstGeom>
          <a:noFill/>
          <a:ln w="9525">
            <a:noFill/>
            <a:miter lim="800000"/>
            <a:headEnd/>
            <a:tailEnd/>
          </a:ln>
        </p:spPr>
      </p:pic>
      <p:sp>
        <p:nvSpPr>
          <p:cNvPr id="6" name="Rectangle 5"/>
          <p:cNvSpPr/>
          <p:nvPr/>
        </p:nvSpPr>
        <p:spPr>
          <a:xfrm>
            <a:off x="323528" y="6381328"/>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940152" y="6309320"/>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dirty="0" smtClean="0"/>
              <a:t>Jet Fuel Price Risk</a:t>
            </a:r>
          </a:p>
        </p:txBody>
      </p:sp>
      <p:pic>
        <p:nvPicPr>
          <p:cNvPr id="25603" name="Picture 2"/>
          <p:cNvPicPr>
            <a:picLocks noGrp="1" noChangeAspect="1" noChangeArrowheads="1"/>
          </p:cNvPicPr>
          <p:nvPr>
            <p:ph idx="1"/>
          </p:nvPr>
        </p:nvPicPr>
        <p:blipFill>
          <a:blip r:embed="rId2" cstate="print"/>
          <a:srcRect/>
          <a:stretch>
            <a:fillRect/>
          </a:stretch>
        </p:blipFill>
        <p:spPr>
          <a:xfrm>
            <a:off x="1835696" y="2132856"/>
            <a:ext cx="5576888" cy="3994150"/>
          </a:xfrm>
          <a:noFill/>
        </p:spPr>
      </p:pic>
      <p:sp>
        <p:nvSpPr>
          <p:cNvPr id="25604" name="TextBox 4"/>
          <p:cNvSpPr txBox="1">
            <a:spLocks noChangeArrowheads="1"/>
          </p:cNvSpPr>
          <p:nvPr/>
        </p:nvSpPr>
        <p:spPr bwMode="auto">
          <a:xfrm>
            <a:off x="395288" y="1700213"/>
            <a:ext cx="8065144" cy="461665"/>
          </a:xfrm>
          <a:prstGeom prst="rect">
            <a:avLst/>
          </a:prstGeom>
          <a:noFill/>
          <a:ln w="9525">
            <a:noFill/>
            <a:miter lim="800000"/>
            <a:headEnd/>
            <a:tailEnd/>
          </a:ln>
        </p:spPr>
        <p:txBody>
          <a:bodyPr wrap="square">
            <a:spAutoFit/>
          </a:bodyPr>
          <a:lstStyle/>
          <a:p>
            <a:r>
              <a:rPr lang="en-US" sz="2400" dirty="0">
                <a:latin typeface="Cambria" pitchFamily="18" charset="0"/>
              </a:rPr>
              <a:t>Taken from analyst briefing on May 24, 2010</a:t>
            </a:r>
          </a:p>
        </p:txBody>
      </p:sp>
      <p:sp>
        <p:nvSpPr>
          <p:cNvPr id="5" name="Rectangle 4"/>
          <p:cNvSpPr/>
          <p:nvPr/>
        </p:nvSpPr>
        <p:spPr>
          <a:xfrm>
            <a:off x="323528" y="6381328"/>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5940152" y="6381328"/>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dirty="0" smtClean="0"/>
              <a:t>Jet Fuel Price Risk</a:t>
            </a:r>
          </a:p>
        </p:txBody>
      </p:sp>
      <p:sp>
        <p:nvSpPr>
          <p:cNvPr id="26627" name="Content Placeholder 2"/>
          <p:cNvSpPr>
            <a:spLocks noGrp="1"/>
          </p:cNvSpPr>
          <p:nvPr>
            <p:ph idx="1"/>
          </p:nvPr>
        </p:nvSpPr>
        <p:spPr/>
        <p:txBody>
          <a:bodyPr/>
          <a:lstStyle/>
          <a:p>
            <a:pPr eaLnBrk="1" hangingPunct="1"/>
            <a:r>
              <a:rPr lang="en-US" sz="2000" dirty="0" smtClean="0"/>
              <a:t>Q&amp;A from analyst briefing on May 24, 2010</a:t>
            </a:r>
          </a:p>
          <a:p>
            <a:pPr eaLnBrk="1" hangingPunct="1"/>
            <a:endParaRPr lang="en-US" sz="2000" dirty="0" smtClean="0"/>
          </a:p>
          <a:p>
            <a:pPr eaLnBrk="1" hangingPunct="1"/>
            <a:r>
              <a:rPr lang="en-US" sz="2000" u="sng" dirty="0" smtClean="0"/>
              <a:t>Question:</a:t>
            </a:r>
          </a:p>
          <a:p>
            <a:pPr eaLnBrk="1" hangingPunct="1">
              <a:buFont typeface="Arial" charset="0"/>
              <a:buNone/>
            </a:pPr>
            <a:endParaRPr lang="en-US" dirty="0" smtClean="0"/>
          </a:p>
        </p:txBody>
      </p:sp>
      <p:sp>
        <p:nvSpPr>
          <p:cNvPr id="26628" name="TextBox 5"/>
          <p:cNvSpPr txBox="1">
            <a:spLocks noChangeArrowheads="1"/>
          </p:cNvSpPr>
          <p:nvPr/>
        </p:nvSpPr>
        <p:spPr bwMode="auto">
          <a:xfrm>
            <a:off x="1042988" y="3068638"/>
            <a:ext cx="6842125" cy="1169987"/>
          </a:xfrm>
          <a:prstGeom prst="rect">
            <a:avLst/>
          </a:prstGeom>
          <a:noFill/>
          <a:ln w="9525">
            <a:noFill/>
            <a:miter lim="800000"/>
            <a:headEnd/>
            <a:tailEnd/>
          </a:ln>
        </p:spPr>
        <p:txBody>
          <a:bodyPr>
            <a:spAutoFit/>
          </a:bodyPr>
          <a:lstStyle/>
          <a:p>
            <a:r>
              <a:rPr lang="en-US" sz="1400" dirty="0">
                <a:latin typeface="Lucida Bright" pitchFamily="18" charset="0"/>
              </a:rPr>
              <a:t>Hi, good afternoon, Mark Webb, HSBC. Just a quick question on your fuel </a:t>
            </a:r>
          </a:p>
          <a:p>
            <a:r>
              <a:rPr lang="en-US" sz="1400" dirty="0">
                <a:latin typeface="Lucida Bright" pitchFamily="18" charset="0"/>
              </a:rPr>
              <a:t>hedging. Your aim is to hedge 20% for this year. How much have you </a:t>
            </a:r>
          </a:p>
          <a:p>
            <a:r>
              <a:rPr lang="en-US" sz="1400" dirty="0">
                <a:latin typeface="Lucida Bright" pitchFamily="18" charset="0"/>
              </a:rPr>
              <a:t>hedged at the moment? That’s the first question, and secondly do you think </a:t>
            </a:r>
          </a:p>
          <a:p>
            <a:r>
              <a:rPr lang="en-US" sz="1400" dirty="0">
                <a:latin typeface="Lucida Bright" pitchFamily="18" charset="0"/>
              </a:rPr>
              <a:t>opportunities like the recent fall in jet fuel prices is a good opportunity to </a:t>
            </a:r>
          </a:p>
          <a:p>
            <a:r>
              <a:rPr lang="en-US" sz="1400" dirty="0">
                <a:latin typeface="Lucida Bright" pitchFamily="18" charset="0"/>
              </a:rPr>
              <a:t>hedge more fuel? </a:t>
            </a:r>
          </a:p>
        </p:txBody>
      </p:sp>
      <p:sp>
        <p:nvSpPr>
          <p:cNvPr id="5" name="Rectangle 4"/>
          <p:cNvSpPr/>
          <p:nvPr/>
        </p:nvSpPr>
        <p:spPr>
          <a:xfrm>
            <a:off x="323528" y="6381328"/>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5940152" y="6381328"/>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dirty="0" smtClean="0"/>
              <a:t>Jet Fuel Price Risk</a:t>
            </a:r>
          </a:p>
        </p:txBody>
      </p:sp>
      <p:sp>
        <p:nvSpPr>
          <p:cNvPr id="27651" name="Content Placeholder 2"/>
          <p:cNvSpPr>
            <a:spLocks noGrp="1"/>
          </p:cNvSpPr>
          <p:nvPr>
            <p:ph idx="1"/>
          </p:nvPr>
        </p:nvSpPr>
        <p:spPr/>
        <p:txBody>
          <a:bodyPr/>
          <a:lstStyle/>
          <a:p>
            <a:pPr eaLnBrk="1" hangingPunct="1"/>
            <a:r>
              <a:rPr lang="en-US" sz="2000" dirty="0" smtClean="0"/>
              <a:t>Q&amp;A from analyst briefing on May 24, 2010</a:t>
            </a:r>
          </a:p>
          <a:p>
            <a:pPr eaLnBrk="1" hangingPunct="1"/>
            <a:endParaRPr lang="en-US" dirty="0" smtClean="0"/>
          </a:p>
        </p:txBody>
      </p:sp>
      <p:sp>
        <p:nvSpPr>
          <p:cNvPr id="27652" name="TextBox 3"/>
          <p:cNvSpPr txBox="1">
            <a:spLocks noChangeArrowheads="1"/>
          </p:cNvSpPr>
          <p:nvPr/>
        </p:nvSpPr>
        <p:spPr bwMode="auto">
          <a:xfrm>
            <a:off x="539750" y="2636838"/>
            <a:ext cx="6624638" cy="2032000"/>
          </a:xfrm>
          <a:prstGeom prst="rect">
            <a:avLst/>
          </a:prstGeom>
          <a:noFill/>
          <a:ln w="9525">
            <a:noFill/>
            <a:miter lim="800000"/>
            <a:headEnd/>
            <a:tailEnd/>
          </a:ln>
        </p:spPr>
        <p:txBody>
          <a:bodyPr>
            <a:spAutoFit/>
          </a:bodyPr>
          <a:lstStyle/>
          <a:p>
            <a:r>
              <a:rPr lang="en-US" sz="1400" b="1" dirty="0">
                <a:latin typeface="Lucida Bright" pitchFamily="18" charset="0"/>
              </a:rPr>
              <a:t>Mr. Chew Choon Seng (CEO)</a:t>
            </a:r>
            <a:r>
              <a:rPr lang="en-US" sz="1400" dirty="0">
                <a:latin typeface="Lucida Bright" pitchFamily="18" charset="0"/>
              </a:rPr>
              <a:t>: Well Mark, I think the words are very important. It is our intention to hedge at least 20%. We did not say we intend to hedge 20%. So at this juncture, </a:t>
            </a:r>
            <a:r>
              <a:rPr lang="en-US" sz="1400" b="1" dirty="0">
                <a:latin typeface="Lucida Bright" pitchFamily="18" charset="0"/>
              </a:rPr>
              <a:t>as you know we have always exercised what we call a wedge profile in our hedging, meaning further out in the horizon, it is the thin edge of the wedge and in the nearer quarters it would be the thick end of the wedge</a:t>
            </a:r>
            <a:r>
              <a:rPr lang="en-US" sz="1400" dirty="0">
                <a:latin typeface="Lucida Bright" pitchFamily="18" charset="0"/>
              </a:rPr>
              <a:t>. As I said, our mandate is to hedge on a full year basis anywhere between 20% to 60%, so when we say it’s our intention to hedge at least 1/5th , that is just describing the lower end of the hedging profile that we want to adopt.</a:t>
            </a:r>
          </a:p>
        </p:txBody>
      </p:sp>
      <p:pic>
        <p:nvPicPr>
          <p:cNvPr id="27653" name="Picture 4" descr="Singapore_Airlines!CEO!Chew_Choon_Seng!1-176x.jpg"/>
          <p:cNvPicPr>
            <a:picLocks noChangeAspect="1"/>
          </p:cNvPicPr>
          <p:nvPr/>
        </p:nvPicPr>
        <p:blipFill>
          <a:blip r:embed="rId2" cstate="print"/>
          <a:srcRect/>
          <a:stretch>
            <a:fillRect/>
          </a:stretch>
        </p:blipFill>
        <p:spPr bwMode="auto">
          <a:xfrm>
            <a:off x="7019925" y="4437112"/>
            <a:ext cx="1676400" cy="1733550"/>
          </a:xfrm>
          <a:prstGeom prst="rect">
            <a:avLst/>
          </a:prstGeom>
          <a:noFill/>
          <a:ln w="9525">
            <a:noFill/>
            <a:miter lim="800000"/>
            <a:headEnd/>
            <a:tailEnd/>
          </a:ln>
        </p:spPr>
      </p:pic>
      <p:sp>
        <p:nvSpPr>
          <p:cNvPr id="6" name="Rectangle 5"/>
          <p:cNvSpPr/>
          <p:nvPr/>
        </p:nvSpPr>
        <p:spPr>
          <a:xfrm>
            <a:off x="323528" y="6381328"/>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940152" y="6309320"/>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dirty="0" smtClean="0"/>
              <a:t>Foreign Currency Risk</a:t>
            </a:r>
          </a:p>
        </p:txBody>
      </p:sp>
      <p:sp>
        <p:nvSpPr>
          <p:cNvPr id="28675" name="Content Placeholder 2"/>
          <p:cNvSpPr>
            <a:spLocks noGrp="1"/>
          </p:cNvSpPr>
          <p:nvPr>
            <p:ph idx="1"/>
          </p:nvPr>
        </p:nvSpPr>
        <p:spPr/>
        <p:txBody>
          <a:bodyPr/>
          <a:lstStyle/>
          <a:p>
            <a:pPr eaLnBrk="1" hangingPunct="1"/>
            <a:r>
              <a:rPr lang="en-US" dirty="0" smtClean="0"/>
              <a:t>Foreign currency accounts for:</a:t>
            </a:r>
          </a:p>
          <a:p>
            <a:pPr lvl="1" eaLnBrk="1" hangingPunct="1"/>
            <a:r>
              <a:rPr lang="en-US" dirty="0" smtClean="0"/>
              <a:t>62.4% of total revenue</a:t>
            </a:r>
          </a:p>
          <a:p>
            <a:pPr lvl="1" eaLnBrk="1" hangingPunct="1"/>
            <a:r>
              <a:rPr lang="en-US" dirty="0" smtClean="0"/>
              <a:t>58.6% of total expense</a:t>
            </a:r>
          </a:p>
          <a:p>
            <a:pPr eaLnBrk="1" hangingPunct="1"/>
            <a:r>
              <a:rPr lang="en-US" dirty="0" smtClean="0"/>
              <a:t>Policy of matching as far as possible receipts and payments in each currency</a:t>
            </a:r>
          </a:p>
          <a:p>
            <a:pPr eaLnBrk="1" hangingPunct="1"/>
            <a:endParaRPr lang="en-US" dirty="0" smtClean="0"/>
          </a:p>
        </p:txBody>
      </p:sp>
      <p:sp>
        <p:nvSpPr>
          <p:cNvPr id="5" name="Rectangle 4"/>
          <p:cNvSpPr/>
          <p:nvPr/>
        </p:nvSpPr>
        <p:spPr>
          <a:xfrm>
            <a:off x="323528" y="6381328"/>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5940152" y="6309320"/>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4" descr="8_mapa_ampliado"/>
          <p:cNvPicPr>
            <a:picLocks noChangeAspect="1" noChangeArrowheads="1"/>
          </p:cNvPicPr>
          <p:nvPr/>
        </p:nvPicPr>
        <p:blipFill>
          <a:blip r:embed="rId2" cstate="print"/>
          <a:srcRect/>
          <a:stretch>
            <a:fillRect/>
          </a:stretch>
        </p:blipFill>
        <p:spPr bwMode="auto">
          <a:xfrm>
            <a:off x="5580112" y="4293096"/>
            <a:ext cx="3096344" cy="20048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dirty="0" smtClean="0"/>
              <a:t>Foreign Currency Risk</a:t>
            </a:r>
          </a:p>
        </p:txBody>
      </p:sp>
      <p:sp>
        <p:nvSpPr>
          <p:cNvPr id="29699" name="Content Placeholder 2"/>
          <p:cNvSpPr>
            <a:spLocks noGrp="1"/>
          </p:cNvSpPr>
          <p:nvPr>
            <p:ph idx="1"/>
          </p:nvPr>
        </p:nvSpPr>
        <p:spPr/>
        <p:txBody>
          <a:bodyPr/>
          <a:lstStyle/>
          <a:p>
            <a:pPr eaLnBrk="1" hangingPunct="1"/>
            <a:r>
              <a:rPr lang="en-US" dirty="0" smtClean="0"/>
              <a:t>USD payments are set aside 10 months prior to the payment date</a:t>
            </a:r>
          </a:p>
          <a:p>
            <a:pPr eaLnBrk="1" hangingPunct="1">
              <a:buFont typeface="Arial" charset="0"/>
              <a:buNone/>
            </a:pPr>
            <a:endParaRPr lang="en-US" dirty="0" smtClean="0"/>
          </a:p>
          <a:p>
            <a:pPr eaLnBrk="1" hangingPunct="1"/>
            <a:r>
              <a:rPr lang="en-US" dirty="0" smtClean="0"/>
              <a:t>Derivatives usage:</a:t>
            </a:r>
          </a:p>
          <a:p>
            <a:pPr lvl="1" eaLnBrk="1" hangingPunct="1"/>
            <a:r>
              <a:rPr lang="en-US" dirty="0" smtClean="0"/>
              <a:t>Foreign currency forwards</a:t>
            </a:r>
          </a:p>
          <a:p>
            <a:pPr lvl="1" eaLnBrk="1" hangingPunct="1"/>
            <a:r>
              <a:rPr lang="en-US" dirty="0" smtClean="0"/>
              <a:t>Foreign currency options</a:t>
            </a:r>
          </a:p>
          <a:p>
            <a:pPr lvl="1" eaLnBrk="1" hangingPunct="1"/>
            <a:r>
              <a:rPr lang="en-US" dirty="0" smtClean="0"/>
              <a:t>Settlement dates 1 month to 1 year</a:t>
            </a:r>
          </a:p>
        </p:txBody>
      </p:sp>
      <p:sp>
        <p:nvSpPr>
          <p:cNvPr id="4" name="Rectangle 3"/>
          <p:cNvSpPr/>
          <p:nvPr/>
        </p:nvSpPr>
        <p:spPr>
          <a:xfrm>
            <a:off x="323528" y="6381328"/>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940152" y="6309320"/>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dirty="0" smtClean="0"/>
              <a:t>Interest Rate Risk</a:t>
            </a:r>
          </a:p>
        </p:txBody>
      </p:sp>
      <p:sp>
        <p:nvSpPr>
          <p:cNvPr id="30723" name="Content Placeholder 2"/>
          <p:cNvSpPr>
            <a:spLocks noGrp="1"/>
          </p:cNvSpPr>
          <p:nvPr>
            <p:ph idx="1"/>
          </p:nvPr>
        </p:nvSpPr>
        <p:spPr/>
        <p:txBody>
          <a:bodyPr/>
          <a:lstStyle/>
          <a:p>
            <a:pPr eaLnBrk="1" hangingPunct="1"/>
            <a:r>
              <a:rPr lang="en-US" dirty="0" smtClean="0"/>
              <a:t>Sensitive to rates because of:</a:t>
            </a:r>
          </a:p>
          <a:p>
            <a:pPr eaLnBrk="1" hangingPunct="1">
              <a:buFont typeface="Arial" charset="0"/>
              <a:buNone/>
            </a:pPr>
            <a:endParaRPr lang="en-US" dirty="0" smtClean="0"/>
          </a:p>
          <a:p>
            <a:pPr lvl="1" eaLnBrk="1" hangingPunct="1"/>
            <a:r>
              <a:rPr lang="en-US" dirty="0" smtClean="0"/>
              <a:t>Short term deposits</a:t>
            </a:r>
          </a:p>
          <a:p>
            <a:pPr lvl="1" eaLnBrk="1" hangingPunct="1"/>
            <a:r>
              <a:rPr lang="en-US" dirty="0" smtClean="0"/>
              <a:t>Interest bearing assets</a:t>
            </a:r>
          </a:p>
          <a:p>
            <a:pPr lvl="1" eaLnBrk="1" hangingPunct="1"/>
            <a:r>
              <a:rPr lang="en-US" dirty="0" smtClean="0"/>
              <a:t>Interest bearing liabilities</a:t>
            </a:r>
          </a:p>
        </p:txBody>
      </p:sp>
      <p:sp>
        <p:nvSpPr>
          <p:cNvPr id="5" name="Rectangle 4"/>
          <p:cNvSpPr/>
          <p:nvPr/>
        </p:nvSpPr>
        <p:spPr>
          <a:xfrm>
            <a:off x="323528" y="6381328"/>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5940152" y="6309320"/>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7346" name="Picture 2" descr="http://www.affordablehousinginstitute.org/blogs/us/interest_rate_risk_small.jpg"/>
          <p:cNvPicPr>
            <a:picLocks noChangeAspect="1" noChangeArrowheads="1"/>
          </p:cNvPicPr>
          <p:nvPr/>
        </p:nvPicPr>
        <p:blipFill>
          <a:blip r:embed="rId2" cstate="print"/>
          <a:srcRect/>
          <a:stretch>
            <a:fillRect/>
          </a:stretch>
        </p:blipFill>
        <p:spPr bwMode="auto">
          <a:xfrm>
            <a:off x="5580112" y="3789040"/>
            <a:ext cx="3048000" cy="2028826"/>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dirty="0" smtClean="0"/>
              <a:t>Interest Rate Risk</a:t>
            </a:r>
          </a:p>
        </p:txBody>
      </p:sp>
      <p:sp>
        <p:nvSpPr>
          <p:cNvPr id="31747" name="Content Placeholder 2"/>
          <p:cNvSpPr>
            <a:spLocks noGrp="1"/>
          </p:cNvSpPr>
          <p:nvPr>
            <p:ph idx="1"/>
          </p:nvPr>
        </p:nvSpPr>
        <p:spPr/>
        <p:txBody>
          <a:bodyPr/>
          <a:lstStyle/>
          <a:p>
            <a:pPr eaLnBrk="1" hangingPunct="1"/>
            <a:r>
              <a:rPr lang="en-US" dirty="0" smtClean="0"/>
              <a:t>Use:</a:t>
            </a:r>
          </a:p>
          <a:p>
            <a:pPr lvl="1" eaLnBrk="1" hangingPunct="1"/>
            <a:r>
              <a:rPr lang="en-US" dirty="0" smtClean="0"/>
              <a:t>Interest rate swaps</a:t>
            </a:r>
          </a:p>
          <a:p>
            <a:pPr lvl="2" eaLnBrk="1" hangingPunct="1"/>
            <a:r>
              <a:rPr lang="en-US" dirty="0" smtClean="0"/>
              <a:t>Maturing October 2015</a:t>
            </a:r>
          </a:p>
          <a:p>
            <a:pPr lvl="2" eaLnBrk="1" hangingPunct="1"/>
            <a:r>
              <a:rPr lang="en-US" dirty="0" smtClean="0"/>
              <a:t>Interest range of 3.00% to 4.95%</a:t>
            </a:r>
          </a:p>
          <a:p>
            <a:pPr lvl="1" eaLnBrk="1" hangingPunct="1">
              <a:buFont typeface="Arial" charset="0"/>
              <a:buNone/>
            </a:pPr>
            <a:endParaRPr lang="en-US" dirty="0" smtClean="0"/>
          </a:p>
          <a:p>
            <a:pPr lvl="1" eaLnBrk="1" hangingPunct="1"/>
            <a:r>
              <a:rPr lang="en-US" dirty="0" smtClean="0"/>
              <a:t>Interest rate caps</a:t>
            </a:r>
          </a:p>
          <a:p>
            <a:pPr lvl="2" eaLnBrk="1" hangingPunct="1"/>
            <a:r>
              <a:rPr lang="en-US" dirty="0" smtClean="0"/>
              <a:t>Strike rate of 6.50%</a:t>
            </a:r>
          </a:p>
          <a:p>
            <a:pPr lvl="2" eaLnBrk="1" hangingPunct="1"/>
            <a:r>
              <a:rPr lang="en-US" dirty="0" smtClean="0"/>
              <a:t>Maturity of 7-8 years</a:t>
            </a:r>
          </a:p>
          <a:p>
            <a:pPr lvl="2" eaLnBrk="1" hangingPunct="1"/>
            <a:r>
              <a:rPr lang="en-US" dirty="0" smtClean="0"/>
              <a:t>Used to hedge the cost of leasing aircraft</a:t>
            </a:r>
          </a:p>
          <a:p>
            <a:pPr lvl="2" eaLnBrk="1" hangingPunct="1"/>
            <a:endParaRPr lang="en-US" dirty="0" smtClean="0"/>
          </a:p>
        </p:txBody>
      </p:sp>
      <p:sp>
        <p:nvSpPr>
          <p:cNvPr id="4" name="Rectangle 3"/>
          <p:cNvSpPr/>
          <p:nvPr/>
        </p:nvSpPr>
        <p:spPr>
          <a:xfrm>
            <a:off x="323528" y="6381328"/>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940152" y="6309320"/>
            <a:ext cx="2880320"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5949280"/>
            <a:ext cx="9144000" cy="90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9144000" cy="90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9330" name="Picture 2" descr="http://www.resortrentalsintl.com/blog/wp-content/uploads/southwestairlines.jpg"/>
          <p:cNvPicPr>
            <a:picLocks noChangeAspect="1" noChangeArrowheads="1"/>
          </p:cNvPicPr>
          <p:nvPr/>
        </p:nvPicPr>
        <p:blipFill>
          <a:blip r:embed="rId2" cstate="print"/>
          <a:srcRect/>
          <a:stretch>
            <a:fillRect/>
          </a:stretch>
        </p:blipFill>
        <p:spPr bwMode="auto">
          <a:xfrm>
            <a:off x="827584" y="1340768"/>
            <a:ext cx="7487198" cy="4392488"/>
          </a:xfrm>
          <a:prstGeom prst="rect">
            <a:avLst/>
          </a:prstGeom>
          <a:noFill/>
        </p:spPr>
      </p:pic>
      <p:sp>
        <p:nvSpPr>
          <p:cNvPr id="8" name="Rectangle 7"/>
          <p:cNvSpPr/>
          <p:nvPr/>
        </p:nvSpPr>
        <p:spPr>
          <a:xfrm rot="16200000">
            <a:off x="-3111556" y="3111556"/>
            <a:ext cx="6858000" cy="634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rot="16200000">
            <a:off x="5397556" y="3111556"/>
            <a:ext cx="6858000" cy="634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pPr eaLnBrk="1" hangingPunct="1"/>
            <a:r>
              <a:rPr lang="en-US" dirty="0" smtClean="0"/>
              <a:t>Agenda</a:t>
            </a:r>
          </a:p>
        </p:txBody>
      </p:sp>
      <p:sp>
        <p:nvSpPr>
          <p:cNvPr id="3" name="Content Placeholder 2"/>
          <p:cNvSpPr>
            <a:spLocks noGrp="1"/>
          </p:cNvSpPr>
          <p:nvPr>
            <p:ph idx="1"/>
          </p:nvPr>
        </p:nvSpPr>
        <p:spPr>
          <a:xfrm>
            <a:off x="1763713" y="1916113"/>
            <a:ext cx="5554662" cy="3960812"/>
          </a:xfrm>
        </p:spPr>
        <p:txBody>
          <a:bodyPr rtlCol="0">
            <a:normAutofit/>
          </a:bodyPr>
          <a:lstStyle/>
          <a:p>
            <a:pPr eaLnBrk="1" fontAlgn="auto" hangingPunct="1">
              <a:spcAft>
                <a:spcPts val="0"/>
              </a:spcAft>
              <a:buFont typeface="Arial" pitchFamily="34" charset="0"/>
              <a:buChar char="•"/>
              <a:defRPr/>
            </a:pPr>
            <a:r>
              <a:rPr lang="en-US" dirty="0" smtClean="0"/>
              <a:t>General Information</a:t>
            </a:r>
          </a:p>
          <a:p>
            <a:pPr eaLnBrk="1" fontAlgn="auto" hangingPunct="1">
              <a:spcAft>
                <a:spcPts val="0"/>
              </a:spcAft>
              <a:buNone/>
              <a:defRPr/>
            </a:pPr>
            <a:endParaRPr lang="en-US" dirty="0" smtClean="0"/>
          </a:p>
          <a:p>
            <a:pPr eaLnBrk="1" fontAlgn="auto" hangingPunct="1">
              <a:spcAft>
                <a:spcPts val="0"/>
              </a:spcAft>
              <a:buFont typeface="Arial" pitchFamily="34" charset="0"/>
              <a:buChar char="•"/>
              <a:defRPr/>
            </a:pPr>
            <a:r>
              <a:rPr lang="en-US" dirty="0" smtClean="0"/>
              <a:t>Financial statements </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Risk management strategies</a:t>
            </a:r>
            <a:endParaRPr lang="en-US" dirty="0"/>
          </a:p>
        </p:txBody>
      </p:sp>
      <p:sp>
        <p:nvSpPr>
          <p:cNvPr id="4" name="Rectangle 3"/>
          <p:cNvSpPr/>
          <p:nvPr/>
        </p:nvSpPr>
        <p:spPr>
          <a:xfrm>
            <a:off x="395536"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altLang="zh-TW" dirty="0">
                <a:ea typeface="PMingLiU" pitchFamily="18" charset="-120"/>
              </a:rPr>
              <a:t>Major Issues</a:t>
            </a:r>
          </a:p>
        </p:txBody>
      </p:sp>
      <p:sp>
        <p:nvSpPr>
          <p:cNvPr id="154627" name="Rectangle 3"/>
          <p:cNvSpPr>
            <a:spLocks noGrp="1" noChangeArrowheads="1"/>
          </p:cNvSpPr>
          <p:nvPr>
            <p:ph idx="1"/>
          </p:nvPr>
        </p:nvSpPr>
        <p:spPr/>
        <p:txBody>
          <a:bodyPr/>
          <a:lstStyle/>
          <a:p>
            <a:r>
              <a:rPr lang="en-US" altLang="zh-TW" b="1" dirty="0">
                <a:ea typeface="PMingLiU" pitchFamily="18" charset="-120"/>
              </a:rPr>
              <a:t>Weather </a:t>
            </a:r>
            <a:r>
              <a:rPr lang="en-US" altLang="zh-TW" dirty="0">
                <a:ea typeface="PMingLiU" pitchFamily="18" charset="-120"/>
              </a:rPr>
              <a:t> </a:t>
            </a:r>
          </a:p>
          <a:p>
            <a:r>
              <a:rPr lang="en-US" altLang="zh-TW" b="1" dirty="0">
                <a:ea typeface="PMingLiU" pitchFamily="18" charset="-120"/>
              </a:rPr>
              <a:t>Fuel Cost</a:t>
            </a:r>
            <a:r>
              <a:rPr lang="en-US" altLang="zh-TW" dirty="0">
                <a:ea typeface="PMingLiU" pitchFamily="18" charset="-120"/>
              </a:rPr>
              <a:t> </a:t>
            </a:r>
            <a:r>
              <a:rPr lang="en-US" altLang="zh-TW" dirty="0" smtClean="0">
                <a:ea typeface="PMingLiU" pitchFamily="18" charset="-120"/>
              </a:rPr>
              <a:t>-15-35% </a:t>
            </a:r>
            <a:r>
              <a:rPr lang="en-US" altLang="zh-TW" dirty="0">
                <a:ea typeface="PMingLiU" pitchFamily="18" charset="-120"/>
              </a:rPr>
              <a:t>of an airline's total costs</a:t>
            </a:r>
            <a:endParaRPr lang="en-US" altLang="zh-TW" b="1" dirty="0">
              <a:ea typeface="PMingLiU" pitchFamily="18" charset="-120"/>
            </a:endParaRPr>
          </a:p>
          <a:p>
            <a:r>
              <a:rPr lang="en-US" altLang="zh-TW" b="1" dirty="0">
                <a:ea typeface="PMingLiU" pitchFamily="18" charset="-120"/>
              </a:rPr>
              <a:t>Labor </a:t>
            </a:r>
            <a:r>
              <a:rPr lang="en-US" altLang="zh-TW" dirty="0">
                <a:ea typeface="PMingLiU" pitchFamily="18" charset="-120"/>
              </a:rPr>
              <a:t>- 40% of an airline's expenses </a:t>
            </a:r>
            <a:endParaRPr lang="en-US" altLang="zh-TW" b="1" dirty="0">
              <a:ea typeface="PMingLiU" pitchFamily="18" charset="-120"/>
            </a:endParaRPr>
          </a:p>
          <a:p>
            <a:r>
              <a:rPr lang="en-US" altLang="zh-TW" b="1" dirty="0">
                <a:ea typeface="PMingLiU" pitchFamily="18" charset="-120"/>
              </a:rPr>
              <a:t>Other</a:t>
            </a:r>
          </a:p>
          <a:p>
            <a:pPr lvl="1"/>
            <a:r>
              <a:rPr lang="en-US" altLang="zh-TW" dirty="0">
                <a:ea typeface="PMingLiU" pitchFamily="18" charset="-120"/>
              </a:rPr>
              <a:t>Airport capacity, route structures, technology, and costs to lease or buy the physical aircraft </a:t>
            </a:r>
          </a:p>
        </p:txBody>
      </p:sp>
      <p:sp>
        <p:nvSpPr>
          <p:cNvPr id="4" name="Rectangle 3"/>
          <p:cNvSpPr/>
          <p:nvPr/>
        </p:nvSpPr>
        <p:spPr>
          <a:xfrm>
            <a:off x="3203848"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History</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1971 – Founded, flights between Dallas, Houston and San An</a:t>
            </a:r>
            <a:r>
              <a:rPr lang="tr-TR" dirty="0" smtClean="0"/>
              <a:t>tonio.</a:t>
            </a:r>
          </a:p>
          <a:p>
            <a:r>
              <a:rPr lang="tr-TR" dirty="0" smtClean="0"/>
              <a:t>1977 – Stock is listed on the New York Stock Exchange as “LUV.” </a:t>
            </a:r>
          </a:p>
          <a:p>
            <a:r>
              <a:rPr lang="tr-TR" dirty="0" smtClean="0"/>
              <a:t>1988 – Celebrates the sixty year in a row as a recipient of the Best Consumer Satisfaction record of any continental U.S. Carrier. </a:t>
            </a:r>
          </a:p>
          <a:p>
            <a:r>
              <a:rPr lang="en-CA" dirty="0" smtClean="0"/>
              <a:t>largest U.S. carrier based on domestic passengers carried as of March 31, 2010.</a:t>
            </a:r>
            <a:endParaRPr lang="tr-TR" dirty="0" smtClean="0"/>
          </a:p>
          <a:p>
            <a:r>
              <a:rPr lang="en-CA" dirty="0" smtClean="0"/>
              <a:t>Southwest is the United States’ most successful low-fare, high frequency, point-to-point carrier</a:t>
            </a:r>
            <a:endParaRPr lang="tr-TR" dirty="0" smtClean="0"/>
          </a:p>
          <a:p>
            <a:endParaRPr lang="en-CA" dirty="0" smtClean="0"/>
          </a:p>
          <a:p>
            <a:endParaRPr lang="en-CA" dirty="0"/>
          </a:p>
        </p:txBody>
      </p:sp>
      <p:sp>
        <p:nvSpPr>
          <p:cNvPr id="4" name="Rectangle 3"/>
          <p:cNvSpPr/>
          <p:nvPr/>
        </p:nvSpPr>
        <p:spPr>
          <a:xfrm>
            <a:off x="395536"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Fact Sheet</a:t>
            </a:r>
            <a:endParaRPr lang="en-CA" dirty="0"/>
          </a:p>
        </p:txBody>
      </p:sp>
      <p:sp>
        <p:nvSpPr>
          <p:cNvPr id="3" name="Content Placeholder 2"/>
          <p:cNvSpPr>
            <a:spLocks noGrp="1"/>
          </p:cNvSpPr>
          <p:nvPr>
            <p:ph idx="1"/>
          </p:nvPr>
        </p:nvSpPr>
        <p:spPr/>
        <p:txBody>
          <a:bodyPr>
            <a:normAutofit fontScale="92500" lnSpcReduction="10000"/>
          </a:bodyPr>
          <a:lstStyle/>
          <a:p>
            <a:r>
              <a:rPr lang="tr-TR" dirty="0" smtClean="0"/>
              <a:t>Daily Departures – 3200 flights per day</a:t>
            </a:r>
          </a:p>
          <a:p>
            <a:r>
              <a:rPr lang="tr-TR" dirty="0" smtClean="0"/>
              <a:t>Flies 69 cities in 35 states.</a:t>
            </a:r>
          </a:p>
          <a:p>
            <a:r>
              <a:rPr lang="tr-TR" dirty="0" smtClean="0"/>
              <a:t>Employees - </a:t>
            </a:r>
            <a:r>
              <a:rPr lang="en-CA" dirty="0" smtClean="0"/>
              <a:t>35,000 total employees</a:t>
            </a:r>
            <a:endParaRPr lang="tr-TR" dirty="0" smtClean="0"/>
          </a:p>
          <a:p>
            <a:r>
              <a:rPr lang="tr-TR" dirty="0" smtClean="0"/>
              <a:t>Flies almost 100 million pass</a:t>
            </a:r>
            <a:r>
              <a:rPr lang="en-US" dirty="0" smtClean="0"/>
              <a:t>e</a:t>
            </a:r>
            <a:r>
              <a:rPr lang="tr-TR" dirty="0" smtClean="0"/>
              <a:t>ngers a year.</a:t>
            </a:r>
          </a:p>
          <a:p>
            <a:pPr lvl="1"/>
            <a:r>
              <a:rPr lang="en-CA" b="1" dirty="0" smtClean="0"/>
              <a:t>2009 Financial Statistics:</a:t>
            </a:r>
          </a:p>
          <a:p>
            <a:pPr lvl="2"/>
            <a:r>
              <a:rPr lang="en-CA" dirty="0" smtClean="0"/>
              <a:t>Net income: $99 million</a:t>
            </a:r>
          </a:p>
          <a:p>
            <a:pPr lvl="2"/>
            <a:r>
              <a:rPr lang="en-CA" dirty="0" smtClean="0"/>
              <a:t>Total passengers carried: 86 million</a:t>
            </a:r>
          </a:p>
          <a:p>
            <a:pPr lvl="2"/>
            <a:r>
              <a:rPr lang="en-CA" dirty="0" smtClean="0"/>
              <a:t>Total RPMs: 74.5 billion</a:t>
            </a:r>
            <a:r>
              <a:rPr lang="tr-TR" dirty="0" smtClean="0"/>
              <a:t> – (Revenue Passanger Mile)</a:t>
            </a:r>
          </a:p>
          <a:p>
            <a:pPr lvl="2"/>
            <a:r>
              <a:rPr lang="en-CA" dirty="0" smtClean="0"/>
              <a:t>Total operating revenue: $10.4 billion</a:t>
            </a:r>
          </a:p>
          <a:p>
            <a:pPr lvl="2"/>
            <a:r>
              <a:rPr lang="en-CA" dirty="0" smtClean="0"/>
              <a:t>Average passenger load factor: 76 </a:t>
            </a:r>
            <a:r>
              <a:rPr lang="tr-TR" dirty="0" smtClean="0"/>
              <a:t>%</a:t>
            </a:r>
            <a:endParaRPr lang="en-CA" dirty="0" smtClean="0"/>
          </a:p>
          <a:p>
            <a:pPr>
              <a:buNone/>
            </a:pPr>
            <a:endParaRPr lang="tr-TR" dirty="0" smtClean="0"/>
          </a:p>
        </p:txBody>
      </p:sp>
      <p:sp>
        <p:nvSpPr>
          <p:cNvPr id="4" name="Rectangle 3"/>
          <p:cNvSpPr/>
          <p:nvPr/>
        </p:nvSpPr>
        <p:spPr>
          <a:xfrm>
            <a:off x="395536"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Southwest Route Map</a:t>
            </a:r>
            <a:endParaRPr lang="en-CA" dirty="0"/>
          </a:p>
        </p:txBody>
      </p:sp>
      <p:pic>
        <p:nvPicPr>
          <p:cNvPr id="1028" name="Picture 4" descr="C:\Users\engin\Desktop\financial southwest.png"/>
          <p:cNvPicPr>
            <a:picLocks noChangeAspect="1" noChangeArrowheads="1"/>
          </p:cNvPicPr>
          <p:nvPr/>
        </p:nvPicPr>
        <p:blipFill>
          <a:blip r:embed="rId2" cstate="print"/>
          <a:srcRect/>
          <a:stretch>
            <a:fillRect/>
          </a:stretch>
        </p:blipFill>
        <p:spPr bwMode="auto">
          <a:xfrm>
            <a:off x="467544" y="1484784"/>
            <a:ext cx="7890019" cy="4248472"/>
          </a:xfrm>
          <a:prstGeom prst="rect">
            <a:avLst/>
          </a:prstGeom>
          <a:noFill/>
        </p:spPr>
      </p:pic>
      <p:sp>
        <p:nvSpPr>
          <p:cNvPr id="5" name="Rectangle 4"/>
          <p:cNvSpPr/>
          <p:nvPr/>
        </p:nvSpPr>
        <p:spPr>
          <a:xfrm>
            <a:off x="395536"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Company Fleet Profile</a:t>
            </a:r>
            <a:endParaRPr lang="en-CA" dirty="0"/>
          </a:p>
        </p:txBody>
      </p:sp>
      <p:sp>
        <p:nvSpPr>
          <p:cNvPr id="3" name="Content Placeholder 2"/>
          <p:cNvSpPr>
            <a:spLocks noGrp="1"/>
          </p:cNvSpPr>
          <p:nvPr>
            <p:ph idx="1"/>
          </p:nvPr>
        </p:nvSpPr>
        <p:spPr/>
        <p:txBody>
          <a:bodyPr>
            <a:normAutofit/>
          </a:bodyPr>
          <a:lstStyle/>
          <a:p>
            <a:r>
              <a:rPr lang="en-CA" dirty="0" smtClean="0"/>
              <a:t>Southwest currently operates 5</a:t>
            </a:r>
            <a:r>
              <a:rPr lang="tr-TR" dirty="0" smtClean="0"/>
              <a:t>37</a:t>
            </a:r>
            <a:r>
              <a:rPr lang="en-CA" dirty="0" smtClean="0"/>
              <a:t> Boeing 737 jets </a:t>
            </a:r>
            <a:r>
              <a:rPr lang="en-CA" i="1" dirty="0" smtClean="0"/>
              <a:t>(as of </a:t>
            </a:r>
            <a:r>
              <a:rPr lang="tr-TR" i="1" dirty="0" smtClean="0"/>
              <a:t>December 31</a:t>
            </a:r>
            <a:r>
              <a:rPr lang="en-CA" i="1" dirty="0" smtClean="0"/>
              <a:t>, 20</a:t>
            </a:r>
            <a:r>
              <a:rPr lang="tr-TR" i="1" dirty="0" smtClean="0"/>
              <a:t>09</a:t>
            </a:r>
            <a:r>
              <a:rPr lang="en-CA" i="1" dirty="0" smtClean="0"/>
              <a:t>)</a:t>
            </a:r>
            <a:r>
              <a:rPr lang="en-CA" dirty="0" smtClean="0"/>
              <a:t>.</a:t>
            </a:r>
            <a:endParaRPr lang="tr-TR" dirty="0" smtClean="0"/>
          </a:p>
          <a:p>
            <a:r>
              <a:rPr lang="en-CA" dirty="0" smtClean="0"/>
              <a:t>The Company’s fleet has an average age of approximately </a:t>
            </a:r>
            <a:r>
              <a:rPr lang="tr-TR" dirty="0" smtClean="0"/>
              <a:t>10.5</a:t>
            </a:r>
            <a:r>
              <a:rPr lang="en-CA" dirty="0" smtClean="0"/>
              <a:t> years.</a:t>
            </a:r>
            <a:endParaRPr lang="tr-TR" dirty="0" smtClean="0"/>
          </a:p>
          <a:p>
            <a:pPr>
              <a:buNone/>
            </a:pPr>
            <a:endParaRPr lang="tr-TR" dirty="0" smtClean="0"/>
          </a:p>
          <a:p>
            <a:pPr>
              <a:buNone/>
            </a:pPr>
            <a:endParaRPr lang="en-CA" dirty="0"/>
          </a:p>
        </p:txBody>
      </p:sp>
      <p:graphicFrame>
        <p:nvGraphicFramePr>
          <p:cNvPr id="5" name="Table 4"/>
          <p:cNvGraphicFramePr>
            <a:graphicFrameLocks noGrp="1"/>
          </p:cNvGraphicFramePr>
          <p:nvPr/>
        </p:nvGraphicFramePr>
        <p:xfrm>
          <a:off x="1259632" y="3933056"/>
          <a:ext cx="6480719" cy="1989192"/>
        </p:xfrm>
        <a:graphic>
          <a:graphicData uri="http://schemas.openxmlformats.org/drawingml/2006/table">
            <a:tbl>
              <a:tblPr firstRow="1" bandRow="1">
                <a:tableStyleId>{5C22544A-7EE6-4342-B048-85BDC9FD1C3A}</a:tableStyleId>
              </a:tblPr>
              <a:tblGrid>
                <a:gridCol w="1065170"/>
                <a:gridCol w="1065170"/>
                <a:gridCol w="1065170"/>
                <a:gridCol w="1199718"/>
                <a:gridCol w="1020321"/>
                <a:gridCol w="1065170"/>
              </a:tblGrid>
              <a:tr h="648072">
                <a:tc>
                  <a:txBody>
                    <a:bodyPr/>
                    <a:lstStyle/>
                    <a:p>
                      <a:r>
                        <a:rPr lang="tr-TR" sz="1600" dirty="0" smtClean="0">
                          <a:latin typeface="Cambria" pitchFamily="18" charset="0"/>
                        </a:rPr>
                        <a:t>737 Type</a:t>
                      </a:r>
                      <a:endParaRPr lang="en-CA" sz="1600" dirty="0">
                        <a:latin typeface="Cambria" pitchFamily="18" charset="0"/>
                      </a:endParaRPr>
                    </a:p>
                  </a:txBody>
                  <a:tcPr/>
                </a:tc>
                <a:tc>
                  <a:txBody>
                    <a:bodyPr/>
                    <a:lstStyle/>
                    <a:p>
                      <a:r>
                        <a:rPr lang="tr-TR" sz="1600" dirty="0" smtClean="0">
                          <a:latin typeface="Cambria" pitchFamily="18" charset="0"/>
                        </a:rPr>
                        <a:t>Seats</a:t>
                      </a:r>
                      <a:endParaRPr lang="en-CA" sz="1600" dirty="0">
                        <a:latin typeface="Cambria" pitchFamily="18" charset="0"/>
                      </a:endParaRPr>
                    </a:p>
                  </a:txBody>
                  <a:tcPr/>
                </a:tc>
                <a:tc>
                  <a:txBody>
                    <a:bodyPr/>
                    <a:lstStyle/>
                    <a:p>
                      <a:r>
                        <a:rPr lang="tr-TR" sz="1600" dirty="0" smtClean="0">
                          <a:latin typeface="Cambria" pitchFamily="18" charset="0"/>
                        </a:rPr>
                        <a:t>Average Age (yrs)</a:t>
                      </a:r>
                      <a:endParaRPr lang="en-CA" sz="1600" dirty="0">
                        <a:latin typeface="Cambria" pitchFamily="18" charset="0"/>
                      </a:endParaRPr>
                    </a:p>
                  </a:txBody>
                  <a:tcPr/>
                </a:tc>
                <a:tc>
                  <a:txBody>
                    <a:bodyPr/>
                    <a:lstStyle/>
                    <a:p>
                      <a:r>
                        <a:rPr lang="tr-TR" sz="1600" dirty="0" smtClean="0">
                          <a:latin typeface="Cambria" pitchFamily="18" charset="0"/>
                        </a:rPr>
                        <a:t>Number</a:t>
                      </a:r>
                      <a:r>
                        <a:rPr lang="tr-TR" sz="1600" baseline="0" dirty="0" smtClean="0">
                          <a:latin typeface="Cambria" pitchFamily="18" charset="0"/>
                        </a:rPr>
                        <a:t> of Aircraft</a:t>
                      </a:r>
                      <a:endParaRPr lang="en-CA" sz="1600" dirty="0">
                        <a:latin typeface="Cambria" pitchFamily="18" charset="0"/>
                      </a:endParaRPr>
                    </a:p>
                  </a:txBody>
                  <a:tcPr/>
                </a:tc>
                <a:tc>
                  <a:txBody>
                    <a:bodyPr/>
                    <a:lstStyle/>
                    <a:p>
                      <a:r>
                        <a:rPr lang="tr-TR" sz="1600" dirty="0" smtClean="0">
                          <a:latin typeface="Cambria" pitchFamily="18" charset="0"/>
                        </a:rPr>
                        <a:t>Number</a:t>
                      </a:r>
                      <a:r>
                        <a:rPr lang="tr-TR" sz="1600" baseline="0" dirty="0" smtClean="0">
                          <a:latin typeface="Cambria" pitchFamily="18" charset="0"/>
                        </a:rPr>
                        <a:t> Owned</a:t>
                      </a:r>
                      <a:endParaRPr lang="en-CA" sz="1600" dirty="0">
                        <a:latin typeface="Cambria" pitchFamily="18" charset="0"/>
                      </a:endParaRPr>
                    </a:p>
                  </a:txBody>
                  <a:tcPr/>
                </a:tc>
                <a:tc>
                  <a:txBody>
                    <a:bodyPr/>
                    <a:lstStyle/>
                    <a:p>
                      <a:r>
                        <a:rPr lang="tr-TR" sz="1600" dirty="0" smtClean="0">
                          <a:latin typeface="Cambria" pitchFamily="18" charset="0"/>
                        </a:rPr>
                        <a:t>Number Leased</a:t>
                      </a:r>
                      <a:endParaRPr lang="en-CA" sz="1600" dirty="0">
                        <a:latin typeface="Cambria" pitchFamily="18" charset="0"/>
                      </a:endParaRPr>
                    </a:p>
                  </a:txBody>
                  <a:tcPr/>
                </a:tc>
              </a:tr>
              <a:tr h="321266">
                <a:tc>
                  <a:txBody>
                    <a:bodyPr/>
                    <a:lstStyle/>
                    <a:p>
                      <a:r>
                        <a:rPr lang="tr-TR" sz="1600" dirty="0" smtClean="0">
                          <a:latin typeface="Cambria" pitchFamily="18" charset="0"/>
                        </a:rPr>
                        <a:t>300</a:t>
                      </a:r>
                    </a:p>
                  </a:txBody>
                  <a:tcPr/>
                </a:tc>
                <a:tc>
                  <a:txBody>
                    <a:bodyPr/>
                    <a:lstStyle/>
                    <a:p>
                      <a:r>
                        <a:rPr lang="tr-TR" sz="1600" dirty="0" smtClean="0">
                          <a:latin typeface="Cambria" pitchFamily="18" charset="0"/>
                        </a:rPr>
                        <a:t>137</a:t>
                      </a:r>
                      <a:endParaRPr lang="en-CA" sz="1600" dirty="0">
                        <a:latin typeface="Cambria" pitchFamily="18" charset="0"/>
                      </a:endParaRPr>
                    </a:p>
                  </a:txBody>
                  <a:tcPr/>
                </a:tc>
                <a:tc>
                  <a:txBody>
                    <a:bodyPr/>
                    <a:lstStyle/>
                    <a:p>
                      <a:r>
                        <a:rPr lang="tr-TR" sz="1600" dirty="0" smtClean="0">
                          <a:latin typeface="Cambria" pitchFamily="18" charset="0"/>
                        </a:rPr>
                        <a:t>18.0</a:t>
                      </a:r>
                      <a:endParaRPr lang="en-CA" sz="1600" dirty="0">
                        <a:latin typeface="Cambria" pitchFamily="18" charset="0"/>
                      </a:endParaRPr>
                    </a:p>
                  </a:txBody>
                  <a:tcPr/>
                </a:tc>
                <a:tc>
                  <a:txBody>
                    <a:bodyPr/>
                    <a:lstStyle/>
                    <a:p>
                      <a:r>
                        <a:rPr lang="tr-TR" sz="1600" dirty="0" smtClean="0">
                          <a:latin typeface="Cambria" pitchFamily="18" charset="0"/>
                        </a:rPr>
                        <a:t>172</a:t>
                      </a:r>
                      <a:endParaRPr lang="en-CA" sz="1600" dirty="0">
                        <a:latin typeface="Cambria" pitchFamily="18" charset="0"/>
                      </a:endParaRPr>
                    </a:p>
                  </a:txBody>
                  <a:tcPr/>
                </a:tc>
                <a:tc>
                  <a:txBody>
                    <a:bodyPr/>
                    <a:lstStyle/>
                    <a:p>
                      <a:r>
                        <a:rPr lang="tr-TR" sz="1600" dirty="0" smtClean="0">
                          <a:latin typeface="Cambria" pitchFamily="18" charset="0"/>
                        </a:rPr>
                        <a:t>104</a:t>
                      </a:r>
                      <a:endParaRPr lang="en-CA" sz="1600" dirty="0">
                        <a:latin typeface="Cambria" pitchFamily="18" charset="0"/>
                      </a:endParaRPr>
                    </a:p>
                  </a:txBody>
                  <a:tcPr/>
                </a:tc>
                <a:tc>
                  <a:txBody>
                    <a:bodyPr/>
                    <a:lstStyle/>
                    <a:p>
                      <a:r>
                        <a:rPr lang="tr-TR" sz="1600" dirty="0" smtClean="0">
                          <a:latin typeface="Cambria" pitchFamily="18" charset="0"/>
                        </a:rPr>
                        <a:t>68</a:t>
                      </a:r>
                      <a:endParaRPr lang="en-CA" sz="1600" dirty="0">
                        <a:latin typeface="Cambria" pitchFamily="18" charset="0"/>
                      </a:endParaRPr>
                    </a:p>
                  </a:txBody>
                  <a:tcPr/>
                </a:tc>
              </a:tr>
              <a:tr h="321266">
                <a:tc>
                  <a:txBody>
                    <a:bodyPr/>
                    <a:lstStyle/>
                    <a:p>
                      <a:r>
                        <a:rPr lang="tr-TR" sz="1600" dirty="0" smtClean="0">
                          <a:latin typeface="Cambria" pitchFamily="18" charset="0"/>
                        </a:rPr>
                        <a:t>500</a:t>
                      </a:r>
                      <a:endParaRPr lang="en-CA" sz="1600" dirty="0">
                        <a:latin typeface="Cambria" pitchFamily="18" charset="0"/>
                      </a:endParaRPr>
                    </a:p>
                  </a:txBody>
                  <a:tcPr/>
                </a:tc>
                <a:tc>
                  <a:txBody>
                    <a:bodyPr/>
                    <a:lstStyle/>
                    <a:p>
                      <a:r>
                        <a:rPr lang="tr-TR" sz="1600" dirty="0" smtClean="0">
                          <a:latin typeface="Cambria" pitchFamily="18" charset="0"/>
                        </a:rPr>
                        <a:t>122</a:t>
                      </a:r>
                      <a:endParaRPr lang="en-CA" sz="1600" dirty="0">
                        <a:latin typeface="Cambria" pitchFamily="18" charset="0"/>
                      </a:endParaRPr>
                    </a:p>
                  </a:txBody>
                  <a:tcPr/>
                </a:tc>
                <a:tc>
                  <a:txBody>
                    <a:bodyPr/>
                    <a:lstStyle/>
                    <a:p>
                      <a:r>
                        <a:rPr lang="tr-TR" sz="1600" dirty="0" smtClean="0">
                          <a:latin typeface="Cambria" pitchFamily="18" charset="0"/>
                        </a:rPr>
                        <a:t>18.7</a:t>
                      </a:r>
                      <a:endParaRPr lang="en-CA" sz="1600" dirty="0">
                        <a:latin typeface="Cambria" pitchFamily="18" charset="0"/>
                      </a:endParaRPr>
                    </a:p>
                  </a:txBody>
                  <a:tcPr/>
                </a:tc>
                <a:tc>
                  <a:txBody>
                    <a:bodyPr/>
                    <a:lstStyle/>
                    <a:p>
                      <a:r>
                        <a:rPr lang="tr-TR" sz="1600" dirty="0" smtClean="0">
                          <a:latin typeface="Cambria" pitchFamily="18" charset="0"/>
                        </a:rPr>
                        <a:t>25</a:t>
                      </a:r>
                      <a:endParaRPr lang="en-CA" sz="1600" dirty="0">
                        <a:latin typeface="Cambria" pitchFamily="18" charset="0"/>
                      </a:endParaRPr>
                    </a:p>
                  </a:txBody>
                  <a:tcPr/>
                </a:tc>
                <a:tc>
                  <a:txBody>
                    <a:bodyPr/>
                    <a:lstStyle/>
                    <a:p>
                      <a:r>
                        <a:rPr lang="tr-TR" sz="1600" dirty="0" smtClean="0">
                          <a:latin typeface="Cambria" pitchFamily="18" charset="0"/>
                        </a:rPr>
                        <a:t>16</a:t>
                      </a:r>
                      <a:endParaRPr lang="en-CA" sz="1600" dirty="0">
                        <a:latin typeface="Cambria" pitchFamily="18" charset="0"/>
                      </a:endParaRPr>
                    </a:p>
                  </a:txBody>
                  <a:tcPr/>
                </a:tc>
                <a:tc>
                  <a:txBody>
                    <a:bodyPr/>
                    <a:lstStyle/>
                    <a:p>
                      <a:r>
                        <a:rPr lang="tr-TR" sz="1600" dirty="0" smtClean="0">
                          <a:latin typeface="Cambria" pitchFamily="18" charset="0"/>
                        </a:rPr>
                        <a:t>9</a:t>
                      </a:r>
                      <a:endParaRPr lang="en-CA" sz="1600" dirty="0">
                        <a:latin typeface="Cambria" pitchFamily="18" charset="0"/>
                      </a:endParaRPr>
                    </a:p>
                  </a:txBody>
                  <a:tcPr/>
                </a:tc>
              </a:tr>
              <a:tr h="321266">
                <a:tc>
                  <a:txBody>
                    <a:bodyPr/>
                    <a:lstStyle/>
                    <a:p>
                      <a:r>
                        <a:rPr lang="tr-TR" sz="1600" dirty="0" smtClean="0">
                          <a:latin typeface="Cambria" pitchFamily="18" charset="0"/>
                        </a:rPr>
                        <a:t>700</a:t>
                      </a:r>
                      <a:endParaRPr lang="en-CA" sz="1600" dirty="0">
                        <a:latin typeface="Cambria" pitchFamily="18" charset="0"/>
                      </a:endParaRPr>
                    </a:p>
                  </a:txBody>
                  <a:tcPr/>
                </a:tc>
                <a:tc>
                  <a:txBody>
                    <a:bodyPr/>
                    <a:lstStyle/>
                    <a:p>
                      <a:r>
                        <a:rPr lang="tr-TR" sz="1600" dirty="0" smtClean="0">
                          <a:latin typeface="Cambria" pitchFamily="18" charset="0"/>
                        </a:rPr>
                        <a:t>137</a:t>
                      </a:r>
                      <a:endParaRPr lang="en-CA" sz="1600" dirty="0">
                        <a:latin typeface="Cambria" pitchFamily="18" charset="0"/>
                      </a:endParaRPr>
                    </a:p>
                  </a:txBody>
                  <a:tcPr/>
                </a:tc>
                <a:tc>
                  <a:txBody>
                    <a:bodyPr/>
                    <a:lstStyle/>
                    <a:p>
                      <a:r>
                        <a:rPr lang="tr-TR" sz="1600" dirty="0" smtClean="0">
                          <a:latin typeface="Cambria" pitchFamily="18" charset="0"/>
                        </a:rPr>
                        <a:t>6.1</a:t>
                      </a:r>
                      <a:endParaRPr lang="en-CA" sz="1600" dirty="0">
                        <a:latin typeface="Cambria" pitchFamily="18" charset="0"/>
                      </a:endParaRPr>
                    </a:p>
                  </a:txBody>
                  <a:tcPr>
                    <a:lnB w="12700" cap="flat" cmpd="sng" algn="ctr">
                      <a:solidFill>
                        <a:schemeClr val="tx1"/>
                      </a:solidFill>
                      <a:prstDash val="solid"/>
                      <a:round/>
                      <a:headEnd type="none" w="med" len="med"/>
                      <a:tailEnd type="none" w="med" len="med"/>
                    </a:lnB>
                  </a:tcPr>
                </a:tc>
                <a:tc>
                  <a:txBody>
                    <a:bodyPr/>
                    <a:lstStyle/>
                    <a:p>
                      <a:r>
                        <a:rPr lang="tr-TR" sz="1600" dirty="0" smtClean="0">
                          <a:latin typeface="Cambria" pitchFamily="18" charset="0"/>
                        </a:rPr>
                        <a:t>340</a:t>
                      </a:r>
                      <a:endParaRPr lang="en-CA" sz="1600" dirty="0">
                        <a:latin typeface="Cambria" pitchFamily="18" charset="0"/>
                      </a:endParaRPr>
                    </a:p>
                  </a:txBody>
                  <a:tcPr>
                    <a:lnB w="12700" cap="flat" cmpd="sng" algn="ctr">
                      <a:solidFill>
                        <a:schemeClr val="tx1"/>
                      </a:solidFill>
                      <a:prstDash val="solid"/>
                      <a:round/>
                      <a:headEnd type="none" w="med" len="med"/>
                      <a:tailEnd type="none" w="med" len="med"/>
                    </a:lnB>
                  </a:tcPr>
                </a:tc>
                <a:tc>
                  <a:txBody>
                    <a:bodyPr/>
                    <a:lstStyle/>
                    <a:p>
                      <a:r>
                        <a:rPr lang="tr-TR" sz="1600" dirty="0" smtClean="0">
                          <a:latin typeface="Cambria" pitchFamily="18" charset="0"/>
                        </a:rPr>
                        <a:t>320</a:t>
                      </a:r>
                      <a:endParaRPr lang="en-CA" sz="1600" dirty="0">
                        <a:latin typeface="Cambria" pitchFamily="18" charset="0"/>
                      </a:endParaRPr>
                    </a:p>
                  </a:txBody>
                  <a:tcPr>
                    <a:lnB w="12700" cap="flat" cmpd="sng" algn="ctr">
                      <a:solidFill>
                        <a:schemeClr val="tx1"/>
                      </a:solidFill>
                      <a:prstDash val="solid"/>
                      <a:round/>
                      <a:headEnd type="none" w="med" len="med"/>
                      <a:tailEnd type="none" w="med" len="med"/>
                    </a:lnB>
                  </a:tcPr>
                </a:tc>
                <a:tc>
                  <a:txBody>
                    <a:bodyPr/>
                    <a:lstStyle/>
                    <a:p>
                      <a:r>
                        <a:rPr lang="tr-TR" sz="1600" dirty="0" smtClean="0">
                          <a:latin typeface="Cambria" pitchFamily="18" charset="0"/>
                        </a:rPr>
                        <a:t>20</a:t>
                      </a:r>
                      <a:endParaRPr lang="en-CA" sz="1600" dirty="0">
                        <a:latin typeface="Cambria" pitchFamily="18" charset="0"/>
                      </a:endParaRPr>
                    </a:p>
                  </a:txBody>
                  <a:tcPr>
                    <a:lnB w="12700" cap="flat" cmpd="sng" algn="ctr">
                      <a:solidFill>
                        <a:schemeClr val="tx1"/>
                      </a:solidFill>
                      <a:prstDash val="solid"/>
                      <a:round/>
                      <a:headEnd type="none" w="med" len="med"/>
                      <a:tailEnd type="none" w="med" len="med"/>
                    </a:lnB>
                  </a:tcPr>
                </a:tc>
              </a:tr>
              <a:tr h="321266">
                <a:tc>
                  <a:txBody>
                    <a:bodyPr/>
                    <a:lstStyle/>
                    <a:p>
                      <a:r>
                        <a:rPr lang="tr-TR" sz="1600" dirty="0" smtClean="0">
                          <a:latin typeface="Cambria" pitchFamily="18" charset="0"/>
                        </a:rPr>
                        <a:t>Totals</a:t>
                      </a:r>
                      <a:endParaRPr lang="en-CA" sz="1600" dirty="0">
                        <a:latin typeface="Cambria" pitchFamily="18" charset="0"/>
                      </a:endParaRPr>
                    </a:p>
                  </a:txBody>
                  <a:tcPr/>
                </a:tc>
                <a:tc>
                  <a:txBody>
                    <a:bodyPr/>
                    <a:lstStyle/>
                    <a:p>
                      <a:endParaRPr lang="en-CA" sz="1600" dirty="0">
                        <a:latin typeface="Cambria" pitchFamily="18" charset="0"/>
                      </a:endParaRPr>
                    </a:p>
                  </a:txBody>
                  <a:tcPr/>
                </a:tc>
                <a:tc>
                  <a:txBody>
                    <a:bodyPr/>
                    <a:lstStyle/>
                    <a:p>
                      <a:r>
                        <a:rPr lang="tr-TR" sz="1600" dirty="0" smtClean="0">
                          <a:latin typeface="Cambria" pitchFamily="18" charset="0"/>
                        </a:rPr>
                        <a:t>10.5</a:t>
                      </a:r>
                      <a:endParaRPr lang="en-CA" sz="1600" dirty="0">
                        <a:latin typeface="Cambria"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600" dirty="0" smtClean="0">
                          <a:latin typeface="Cambria" pitchFamily="18" charset="0"/>
                        </a:rPr>
                        <a:t>537</a:t>
                      </a:r>
                      <a:endParaRPr lang="en-CA" sz="1600" dirty="0">
                        <a:latin typeface="Cambria"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600" dirty="0" smtClean="0">
                          <a:latin typeface="Cambria" pitchFamily="18" charset="0"/>
                        </a:rPr>
                        <a:t>440</a:t>
                      </a:r>
                      <a:endParaRPr lang="en-CA" sz="1600" dirty="0">
                        <a:latin typeface="Cambria"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600" dirty="0" smtClean="0">
                          <a:latin typeface="Cambria" pitchFamily="18" charset="0"/>
                        </a:rPr>
                        <a:t>97</a:t>
                      </a:r>
                      <a:endParaRPr lang="en-CA" sz="1600" dirty="0">
                        <a:latin typeface="Cambria"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Rectangle 5"/>
          <p:cNvSpPr/>
          <p:nvPr/>
        </p:nvSpPr>
        <p:spPr>
          <a:xfrm>
            <a:off x="395536"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dirty="0" smtClean="0"/>
              <a:t>Operating Strategy</a:t>
            </a:r>
          </a:p>
        </p:txBody>
      </p:sp>
      <p:sp>
        <p:nvSpPr>
          <p:cNvPr id="84995" name="Content Placeholder 2"/>
          <p:cNvSpPr>
            <a:spLocks noGrp="1"/>
          </p:cNvSpPr>
          <p:nvPr>
            <p:ph idx="1"/>
          </p:nvPr>
        </p:nvSpPr>
        <p:spPr/>
        <p:txBody>
          <a:bodyPr>
            <a:normAutofit lnSpcReduction="10000"/>
          </a:bodyPr>
          <a:lstStyle/>
          <a:p>
            <a:r>
              <a:rPr lang="en-CA" altLang="zh-TW" dirty="0" smtClean="0">
                <a:ea typeface="PMingLiU" pitchFamily="18" charset="-120"/>
              </a:rPr>
              <a:t>Point-to-point, rather than hub-and-spoke (Cheaper and more Efficient)</a:t>
            </a:r>
          </a:p>
          <a:p>
            <a:endParaRPr lang="en-US" altLang="zh-CN" dirty="0" smtClean="0">
              <a:ea typeface="宋体" pitchFamily="2" charset="-122"/>
            </a:endParaRPr>
          </a:p>
          <a:p>
            <a:r>
              <a:rPr lang="en-US" altLang="zh-CN" dirty="0" smtClean="0">
                <a:ea typeface="宋体" pitchFamily="2" charset="-122"/>
              </a:rPr>
              <a:t>Frequent, conveniently timed flights</a:t>
            </a:r>
          </a:p>
          <a:p>
            <a:pPr lvl="1"/>
            <a:r>
              <a:rPr lang="en-CA" dirty="0" smtClean="0">
                <a:solidFill>
                  <a:srgbClr val="0D0D0D"/>
                </a:solidFill>
              </a:rPr>
              <a:t>Decreased labour force to control CASM (cost per available seat mile) not related to passengers</a:t>
            </a:r>
            <a:endParaRPr lang="en-US" altLang="zh-CN" dirty="0" smtClean="0">
              <a:ea typeface="宋体" pitchFamily="2" charset="-122"/>
            </a:endParaRPr>
          </a:p>
          <a:p>
            <a:endParaRPr lang="en-US" altLang="zh-CN" dirty="0" smtClean="0">
              <a:ea typeface="宋体" pitchFamily="2" charset="-122"/>
            </a:endParaRPr>
          </a:p>
          <a:p>
            <a:r>
              <a:rPr lang="en-US" altLang="zh-CN" dirty="0" smtClean="0">
                <a:ea typeface="宋体" pitchFamily="2" charset="-122"/>
              </a:rPr>
              <a:t>Low fares </a:t>
            </a:r>
          </a:p>
          <a:p>
            <a:endParaRPr lang="en-US" dirty="0" smtClean="0"/>
          </a:p>
        </p:txBody>
      </p:sp>
      <p:sp>
        <p:nvSpPr>
          <p:cNvPr id="4" name="Rectangle 3"/>
          <p:cNvSpPr/>
          <p:nvPr/>
        </p:nvSpPr>
        <p:spPr>
          <a:xfrm>
            <a:off x="395536"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dirty="0" smtClean="0"/>
              <a:t>Competitors</a:t>
            </a:r>
          </a:p>
        </p:txBody>
      </p:sp>
      <p:sp>
        <p:nvSpPr>
          <p:cNvPr id="89091" name="Content Placeholder 2"/>
          <p:cNvSpPr>
            <a:spLocks noGrp="1"/>
          </p:cNvSpPr>
          <p:nvPr>
            <p:ph idx="1"/>
          </p:nvPr>
        </p:nvSpPr>
        <p:spPr/>
        <p:txBody>
          <a:bodyPr/>
          <a:lstStyle/>
          <a:p>
            <a:r>
              <a:rPr lang="en-US" dirty="0" smtClean="0"/>
              <a:t>AMR corporation</a:t>
            </a:r>
          </a:p>
          <a:p>
            <a:r>
              <a:rPr lang="en-US" dirty="0" smtClean="0"/>
              <a:t>Continental Airline</a:t>
            </a:r>
          </a:p>
          <a:p>
            <a:r>
              <a:rPr lang="en-US" dirty="0" smtClean="0"/>
              <a:t>JetBlue Airways</a:t>
            </a:r>
          </a:p>
        </p:txBody>
      </p:sp>
      <p:pic>
        <p:nvPicPr>
          <p:cNvPr id="89092" name="Picture 3" descr="Picture 5.png"/>
          <p:cNvPicPr>
            <a:picLocks noChangeAspect="1"/>
          </p:cNvPicPr>
          <p:nvPr/>
        </p:nvPicPr>
        <p:blipFill>
          <a:blip r:embed="rId3" cstate="print"/>
          <a:srcRect/>
          <a:stretch>
            <a:fillRect/>
          </a:stretch>
        </p:blipFill>
        <p:spPr bwMode="auto">
          <a:xfrm>
            <a:off x="2123728" y="3645025"/>
            <a:ext cx="4968552" cy="2195160"/>
          </a:xfrm>
          <a:prstGeom prst="rect">
            <a:avLst/>
          </a:prstGeom>
          <a:noFill/>
          <a:ln w="9525">
            <a:noFill/>
            <a:miter lim="800000"/>
            <a:headEnd/>
            <a:tailEnd/>
          </a:ln>
        </p:spPr>
      </p:pic>
      <p:sp>
        <p:nvSpPr>
          <p:cNvPr id="5" name="Rectangle 4"/>
          <p:cNvSpPr/>
          <p:nvPr/>
        </p:nvSpPr>
        <p:spPr>
          <a:xfrm>
            <a:off x="395536"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228600" y="457200"/>
            <a:ext cx="8642350" cy="868363"/>
          </a:xfrm>
        </p:spPr>
        <p:txBody>
          <a:bodyPr>
            <a:noAutofit/>
          </a:bodyPr>
          <a:lstStyle/>
          <a:p>
            <a:r>
              <a:rPr lang="en-CA" dirty="0" smtClean="0"/>
              <a:t>Southwest  Airlines Market Share</a:t>
            </a:r>
            <a:endParaRPr lang="en-US" dirty="0" smtClean="0"/>
          </a:p>
        </p:txBody>
      </p:sp>
      <p:pic>
        <p:nvPicPr>
          <p:cNvPr id="91139" name="Content Placeholder 4" descr="Screen shot 2010-03-24 at 5.04.16 PM.png"/>
          <p:cNvPicPr>
            <a:picLocks noGrp="1" noChangeAspect="1"/>
          </p:cNvPicPr>
          <p:nvPr>
            <p:ph idx="1"/>
          </p:nvPr>
        </p:nvPicPr>
        <p:blipFill>
          <a:blip r:embed="rId3" cstate="print"/>
          <a:srcRect b="7895"/>
          <a:stretch>
            <a:fillRect/>
          </a:stretch>
        </p:blipFill>
        <p:spPr>
          <a:xfrm>
            <a:off x="5545936" y="2420888"/>
            <a:ext cx="2086985" cy="2520280"/>
          </a:xfrm>
        </p:spPr>
      </p:pic>
      <p:sp>
        <p:nvSpPr>
          <p:cNvPr id="91140" name="TextBox 3"/>
          <p:cNvSpPr txBox="1">
            <a:spLocks noChangeArrowheads="1"/>
          </p:cNvSpPr>
          <p:nvPr/>
        </p:nvSpPr>
        <p:spPr bwMode="auto">
          <a:xfrm>
            <a:off x="457200" y="3124200"/>
            <a:ext cx="4724400" cy="1200329"/>
          </a:xfrm>
          <a:prstGeom prst="rect">
            <a:avLst/>
          </a:prstGeom>
          <a:noFill/>
          <a:ln w="9525">
            <a:noFill/>
            <a:miter lim="800000"/>
            <a:headEnd/>
            <a:tailEnd/>
          </a:ln>
        </p:spPr>
        <p:txBody>
          <a:bodyPr>
            <a:spAutoFit/>
          </a:bodyPr>
          <a:lstStyle/>
          <a:p>
            <a:pPr>
              <a:buFont typeface="Arial" pitchFamily="34" charset="0"/>
              <a:buChar char="•"/>
            </a:pPr>
            <a:r>
              <a:rPr lang="en-US" sz="2400" dirty="0">
                <a:latin typeface="Cambria" pitchFamily="18" charset="0"/>
              </a:rPr>
              <a:t>  Despite only operating in the United States, Southwest still remains a top controlling company</a:t>
            </a:r>
          </a:p>
        </p:txBody>
      </p:sp>
      <p:sp>
        <p:nvSpPr>
          <p:cNvPr id="5" name="Rectangle 4"/>
          <p:cNvSpPr/>
          <p:nvPr/>
        </p:nvSpPr>
        <p:spPr>
          <a:xfrm>
            <a:off x="395536"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228600" y="381000"/>
            <a:ext cx="8642350" cy="544513"/>
          </a:xfrm>
        </p:spPr>
        <p:txBody>
          <a:bodyPr>
            <a:noAutofit/>
          </a:bodyPr>
          <a:lstStyle/>
          <a:p>
            <a:r>
              <a:rPr lang="en-US" altLang="zh-CN" dirty="0" smtClean="0">
                <a:ea typeface="宋体" pitchFamily="2" charset="-122"/>
              </a:rPr>
              <a:t>Stock Performance</a:t>
            </a:r>
          </a:p>
        </p:txBody>
      </p:sp>
      <p:pic>
        <p:nvPicPr>
          <p:cNvPr id="87041" name="Picture 1"/>
          <p:cNvPicPr>
            <a:picLocks noChangeAspect="1" noChangeArrowheads="1"/>
          </p:cNvPicPr>
          <p:nvPr/>
        </p:nvPicPr>
        <p:blipFill>
          <a:blip r:embed="rId3" cstate="print"/>
          <a:srcRect l="62456" t="39586" r="7868" b="29988"/>
          <a:stretch>
            <a:fillRect/>
          </a:stretch>
        </p:blipFill>
        <p:spPr bwMode="auto">
          <a:xfrm>
            <a:off x="971600" y="2060848"/>
            <a:ext cx="7236296" cy="2967608"/>
          </a:xfrm>
          <a:prstGeom prst="rect">
            <a:avLst/>
          </a:prstGeom>
          <a:noFill/>
          <a:ln w="9525">
            <a:noFill/>
            <a:miter lim="800000"/>
            <a:headEnd/>
            <a:tailEnd/>
          </a:ln>
        </p:spPr>
      </p:pic>
      <p:sp>
        <p:nvSpPr>
          <p:cNvPr id="7" name="Rectangle 6"/>
          <p:cNvSpPr/>
          <p:nvPr/>
        </p:nvSpPr>
        <p:spPr>
          <a:xfrm>
            <a:off x="395536"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noAutofit/>
          </a:bodyPr>
          <a:lstStyle/>
          <a:p>
            <a:r>
              <a:rPr lang="en-US" altLang="zh-TW" dirty="0">
                <a:ea typeface="PMingLiU" pitchFamily="18" charset="-120"/>
              </a:rPr>
              <a:t>Above </a:t>
            </a:r>
            <a:r>
              <a:rPr lang="en-US" altLang="zh-TW" dirty="0" smtClean="0">
                <a:ea typeface="PMingLiU" pitchFamily="18" charset="-120"/>
              </a:rPr>
              <a:t>Average </a:t>
            </a:r>
            <a:r>
              <a:rPr lang="en-US" altLang="zh-TW" dirty="0">
                <a:ea typeface="PMingLiU" pitchFamily="18" charset="-120"/>
              </a:rPr>
              <a:t>I</a:t>
            </a:r>
            <a:r>
              <a:rPr lang="en-US" altLang="zh-TW" dirty="0" smtClean="0">
                <a:ea typeface="PMingLiU" pitchFamily="18" charset="-120"/>
              </a:rPr>
              <a:t>ndustry </a:t>
            </a:r>
            <a:r>
              <a:rPr lang="en-US" altLang="zh-TW" dirty="0">
                <a:ea typeface="PMingLiU" pitchFamily="18" charset="-120"/>
              </a:rPr>
              <a:t>P</a:t>
            </a:r>
            <a:r>
              <a:rPr lang="en-US" altLang="zh-TW" dirty="0" smtClean="0">
                <a:ea typeface="PMingLiU" pitchFamily="18" charset="-120"/>
              </a:rPr>
              <a:t>erformance </a:t>
            </a:r>
            <a:endParaRPr lang="en-US" altLang="zh-CN" dirty="0">
              <a:ea typeface="宋体" pitchFamily="2" charset="-122"/>
            </a:endParaRPr>
          </a:p>
        </p:txBody>
      </p:sp>
      <p:sp>
        <p:nvSpPr>
          <p:cNvPr id="278531" name="Rectangle 3"/>
          <p:cNvSpPr>
            <a:spLocks noGrp="1" noChangeArrowheads="1"/>
          </p:cNvSpPr>
          <p:nvPr>
            <p:ph idx="1"/>
          </p:nvPr>
        </p:nvSpPr>
        <p:spPr/>
        <p:txBody>
          <a:bodyPr/>
          <a:lstStyle/>
          <a:p>
            <a:pPr algn="ctr">
              <a:buFontTx/>
              <a:buNone/>
            </a:pPr>
            <a:endParaRPr lang="en-US" altLang="zh-TW" dirty="0">
              <a:ea typeface="PMingLiU" pitchFamily="18" charset="-120"/>
            </a:endParaRPr>
          </a:p>
          <a:p>
            <a:pPr algn="ctr">
              <a:buFontTx/>
              <a:buNone/>
            </a:pPr>
            <a:endParaRPr lang="en-US" altLang="zh-TW" dirty="0">
              <a:ea typeface="PMingLiU" pitchFamily="18" charset="-120"/>
            </a:endParaRPr>
          </a:p>
          <a:p>
            <a:pPr algn="ctr">
              <a:buFontTx/>
              <a:buNone/>
            </a:pPr>
            <a:r>
              <a:rPr lang="en-US" altLang="zh-TW" dirty="0">
                <a:ea typeface="PMingLiU" pitchFamily="18" charset="-120"/>
              </a:rPr>
              <a:t>"Southwest is the only airline that has </a:t>
            </a:r>
          </a:p>
          <a:p>
            <a:pPr algn="ctr">
              <a:buFontTx/>
              <a:buNone/>
            </a:pPr>
            <a:r>
              <a:rPr lang="en-US" altLang="zh-TW" dirty="0">
                <a:ea typeface="PMingLiU" pitchFamily="18" charset="-120"/>
              </a:rPr>
              <a:t>made money since 1973 with stock value</a:t>
            </a:r>
          </a:p>
          <a:p>
            <a:pPr algn="ctr">
              <a:buFontTx/>
              <a:buNone/>
            </a:pPr>
            <a:r>
              <a:rPr lang="en-US" altLang="zh-TW" dirty="0">
                <a:ea typeface="PMingLiU" pitchFamily="18" charset="-120"/>
              </a:rPr>
              <a:t>up more than 500% since 1990" </a:t>
            </a:r>
            <a:endParaRPr lang="en-US" altLang="zh-CN" dirty="0">
              <a:ea typeface="宋体" pitchFamily="2" charset="-122"/>
            </a:endParaRPr>
          </a:p>
        </p:txBody>
      </p:sp>
      <p:sp>
        <p:nvSpPr>
          <p:cNvPr id="4" name="Rectangle 3"/>
          <p:cNvSpPr/>
          <p:nvPr/>
        </p:nvSpPr>
        <p:spPr>
          <a:xfrm>
            <a:off x="395536"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normAutofit/>
          </a:bodyPr>
          <a:lstStyle/>
          <a:p>
            <a:r>
              <a:rPr lang="en-US" altLang="zh-CN" dirty="0">
                <a:ea typeface="宋体" pitchFamily="2" charset="-122"/>
              </a:rPr>
              <a:t>General Airline Cost Structure</a:t>
            </a:r>
          </a:p>
        </p:txBody>
      </p:sp>
      <p:pic>
        <p:nvPicPr>
          <p:cNvPr id="280579" name="Picture 3" descr="air_chart.gif (13296 bytes)"/>
          <p:cNvPicPr>
            <a:picLocks noGrp="1" noChangeAspect="1" noChangeArrowheads="1"/>
          </p:cNvPicPr>
          <p:nvPr>
            <p:ph idx="1"/>
          </p:nvPr>
        </p:nvPicPr>
        <p:blipFill>
          <a:blip r:embed="rId3" cstate="print"/>
          <a:srcRect/>
          <a:stretch>
            <a:fillRect/>
          </a:stretch>
        </p:blipFill>
        <p:spPr>
          <a:xfrm>
            <a:off x="2627784" y="2132856"/>
            <a:ext cx="3816424" cy="2618244"/>
          </a:xfrm>
          <a:noFill/>
          <a:ln/>
        </p:spPr>
      </p:pic>
      <p:sp>
        <p:nvSpPr>
          <p:cNvPr id="4" name="Rectangle 3"/>
          <p:cNvSpPr/>
          <p:nvPr/>
        </p:nvSpPr>
        <p:spPr>
          <a:xfrm>
            <a:off x="395536"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altLang="zh-TW" dirty="0">
                <a:ea typeface="PMingLiU" pitchFamily="18" charset="-120"/>
              </a:rPr>
              <a:t>Pressures from External Forces</a:t>
            </a:r>
          </a:p>
        </p:txBody>
      </p:sp>
      <p:sp>
        <p:nvSpPr>
          <p:cNvPr id="156675" name="Rectangle 3"/>
          <p:cNvSpPr>
            <a:spLocks noGrp="1" noChangeArrowheads="1"/>
          </p:cNvSpPr>
          <p:nvPr>
            <p:ph idx="1"/>
          </p:nvPr>
        </p:nvSpPr>
        <p:spPr>
          <a:xfrm>
            <a:off x="467544" y="1981200"/>
            <a:ext cx="8229600" cy="4876800"/>
          </a:xfrm>
        </p:spPr>
        <p:txBody>
          <a:bodyPr/>
          <a:lstStyle/>
          <a:p>
            <a:pPr>
              <a:lnSpc>
                <a:spcPct val="90000"/>
              </a:lnSpc>
            </a:pPr>
            <a:r>
              <a:rPr lang="en-US" altLang="zh-TW" dirty="0">
                <a:ea typeface="PMingLiU" pitchFamily="18" charset="-120"/>
              </a:rPr>
              <a:t>Threat of new </a:t>
            </a:r>
            <a:r>
              <a:rPr lang="en-US" altLang="zh-TW" dirty="0" smtClean="0">
                <a:ea typeface="PMingLiU" pitchFamily="18" charset="-120"/>
              </a:rPr>
              <a:t>entrants</a:t>
            </a:r>
            <a:endParaRPr lang="en-US" altLang="zh-TW" dirty="0">
              <a:ea typeface="PMingLiU" pitchFamily="18" charset="-120"/>
            </a:endParaRPr>
          </a:p>
          <a:p>
            <a:pPr>
              <a:lnSpc>
                <a:spcPct val="90000"/>
              </a:lnSpc>
            </a:pPr>
            <a:r>
              <a:rPr lang="en-US" altLang="zh-TW" dirty="0">
                <a:ea typeface="PMingLiU" pitchFamily="18" charset="-120"/>
              </a:rPr>
              <a:t>Power of </a:t>
            </a:r>
            <a:r>
              <a:rPr lang="en-US" altLang="zh-TW" dirty="0" smtClean="0">
                <a:ea typeface="PMingLiU" pitchFamily="18" charset="-120"/>
              </a:rPr>
              <a:t>suppliers</a:t>
            </a:r>
            <a:endParaRPr lang="en-US" altLang="zh-TW" dirty="0">
              <a:ea typeface="PMingLiU" pitchFamily="18" charset="-120"/>
            </a:endParaRPr>
          </a:p>
          <a:p>
            <a:pPr>
              <a:lnSpc>
                <a:spcPct val="90000"/>
              </a:lnSpc>
            </a:pPr>
            <a:r>
              <a:rPr lang="en-US" altLang="zh-TW" dirty="0">
                <a:ea typeface="PMingLiU" pitchFamily="18" charset="-120"/>
              </a:rPr>
              <a:t>Power of </a:t>
            </a:r>
            <a:r>
              <a:rPr lang="en-US" altLang="zh-TW" dirty="0" smtClean="0">
                <a:ea typeface="PMingLiU" pitchFamily="18" charset="-120"/>
              </a:rPr>
              <a:t>buyers</a:t>
            </a:r>
            <a:endParaRPr lang="en-US" altLang="zh-TW" dirty="0">
              <a:ea typeface="PMingLiU" pitchFamily="18" charset="-120"/>
            </a:endParaRPr>
          </a:p>
          <a:p>
            <a:pPr>
              <a:lnSpc>
                <a:spcPct val="90000"/>
              </a:lnSpc>
            </a:pPr>
            <a:r>
              <a:rPr lang="en-US" altLang="zh-TW" dirty="0">
                <a:ea typeface="PMingLiU" pitchFamily="18" charset="-120"/>
              </a:rPr>
              <a:t>Availability of </a:t>
            </a:r>
            <a:r>
              <a:rPr lang="en-US" altLang="zh-TW" dirty="0" smtClean="0">
                <a:ea typeface="PMingLiU" pitchFamily="18" charset="-120"/>
              </a:rPr>
              <a:t>substitutes</a:t>
            </a:r>
            <a:endParaRPr lang="en-US" altLang="zh-TW" dirty="0">
              <a:ea typeface="PMingLiU" pitchFamily="18" charset="-120"/>
            </a:endParaRPr>
          </a:p>
          <a:p>
            <a:pPr>
              <a:lnSpc>
                <a:spcPct val="90000"/>
              </a:lnSpc>
            </a:pPr>
            <a:r>
              <a:rPr lang="en-US" altLang="zh-TW" dirty="0">
                <a:ea typeface="PMingLiU" pitchFamily="18" charset="-120"/>
              </a:rPr>
              <a:t>Competitive rivalry</a:t>
            </a:r>
          </a:p>
        </p:txBody>
      </p:sp>
      <p:sp>
        <p:nvSpPr>
          <p:cNvPr id="4" name="Rectangle 3"/>
          <p:cNvSpPr/>
          <p:nvPr/>
        </p:nvSpPr>
        <p:spPr>
          <a:xfrm>
            <a:off x="3203848"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C:\Users\engin\Desktop\financial southwest.png"/>
          <p:cNvPicPr>
            <a:picLocks noChangeAspect="1" noChangeArrowheads="1"/>
          </p:cNvPicPr>
          <p:nvPr/>
        </p:nvPicPr>
        <p:blipFill>
          <a:blip r:embed="rId2" cstate="print"/>
          <a:srcRect/>
          <a:stretch>
            <a:fillRect/>
          </a:stretch>
        </p:blipFill>
        <p:spPr bwMode="auto">
          <a:xfrm>
            <a:off x="395536" y="1052736"/>
            <a:ext cx="8290305" cy="4267200"/>
          </a:xfrm>
          <a:prstGeom prst="rect">
            <a:avLst/>
          </a:prstGeom>
          <a:noFill/>
        </p:spPr>
      </p:pic>
      <p:sp>
        <p:nvSpPr>
          <p:cNvPr id="5" name="Rectangle 4"/>
          <p:cNvSpPr/>
          <p:nvPr/>
        </p:nvSpPr>
        <p:spPr>
          <a:xfrm>
            <a:off x="395536"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
            </a:r>
            <a:br>
              <a:rPr lang="tr-TR" dirty="0" smtClean="0"/>
            </a:br>
            <a:r>
              <a:rPr lang="tr-TR" sz="4900" dirty="0" smtClean="0"/>
              <a:t>Financial Data</a:t>
            </a:r>
            <a:br>
              <a:rPr lang="tr-TR" sz="4900" dirty="0" smtClean="0"/>
            </a:br>
            <a:r>
              <a:rPr lang="tr-TR" sz="4900" dirty="0" smtClean="0"/>
              <a:t>Comparision 2008 and 2009</a:t>
            </a:r>
            <a:r>
              <a:rPr lang="tr-TR" dirty="0" smtClean="0"/>
              <a:t/>
            </a:r>
            <a:br>
              <a:rPr lang="tr-TR" dirty="0" smtClean="0"/>
            </a:br>
            <a:endParaRPr lang="en-CA" dirty="0"/>
          </a:p>
        </p:txBody>
      </p:sp>
      <p:graphicFrame>
        <p:nvGraphicFramePr>
          <p:cNvPr id="4" name="Content Placeholder 3"/>
          <p:cNvGraphicFramePr>
            <a:graphicFrameLocks noGrp="1"/>
          </p:cNvGraphicFramePr>
          <p:nvPr>
            <p:ph idx="1"/>
          </p:nvPr>
        </p:nvGraphicFramePr>
        <p:xfrm>
          <a:off x="1043608" y="2348880"/>
          <a:ext cx="7200800" cy="2533650"/>
        </p:xfrm>
        <a:graphic>
          <a:graphicData uri="http://schemas.openxmlformats.org/drawingml/2006/table">
            <a:tbl>
              <a:tblPr/>
              <a:tblGrid>
                <a:gridCol w="2978433"/>
                <a:gridCol w="1016171"/>
                <a:gridCol w="1016171"/>
                <a:gridCol w="1086252"/>
                <a:gridCol w="1103773"/>
              </a:tblGrid>
              <a:tr h="252028">
                <a:tc>
                  <a:txBody>
                    <a:bodyPr/>
                    <a:lstStyle/>
                    <a:p>
                      <a:pPr algn="l" fontAlgn="b"/>
                      <a:endParaRPr lang="en-CA" sz="1600" b="0" i="0" u="none" strike="noStrike" dirty="0">
                        <a:solidFill>
                          <a:sysClr val="windowText" lastClr="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CA" sz="1600" b="0" i="0" u="none" strike="noStrike" dirty="0">
                          <a:solidFill>
                            <a:sysClr val="windowText" lastClr="000000"/>
                          </a:solidFill>
                          <a:latin typeface="Calibri"/>
                        </a:rPr>
                        <a:t>2009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CA" sz="1600" b="0" i="0" u="none" strike="noStrike" dirty="0">
                          <a:solidFill>
                            <a:sysClr val="windowText" lastClr="000000"/>
                          </a:solidFill>
                          <a:latin typeface="Calibri"/>
                        </a:rPr>
                        <a:t>2008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CA" sz="1600" b="0" i="0" u="none" strike="noStrike" dirty="0">
                          <a:solidFill>
                            <a:sysClr val="windowText" lastClr="000000"/>
                          </a:solidFill>
                          <a:latin typeface="Calibri"/>
                        </a:rPr>
                        <a:t>$ Reduction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CA" sz="1600" b="0" i="0" u="none" strike="noStrike" dirty="0">
                          <a:solidFill>
                            <a:sysClr val="windowText" lastClr="000000"/>
                          </a:solidFill>
                          <a:latin typeface="Calibri"/>
                        </a:rPr>
                        <a:t>% Reduction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52028">
                <a:tc>
                  <a:txBody>
                    <a:bodyPr/>
                    <a:lstStyle/>
                    <a:p>
                      <a:pPr algn="l" fontAlgn="b"/>
                      <a:r>
                        <a:rPr lang="en-CA" sz="1600" b="0" i="0" u="sng" strike="noStrike" dirty="0">
                          <a:solidFill>
                            <a:sysClr val="windowText" lastClr="000000"/>
                          </a:solidFill>
                          <a:latin typeface="Calibri"/>
                        </a:rPr>
                        <a:t>Financial Data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endParaRPr lang="en-CA" sz="1600" b="0" i="0" u="none" strike="noStrike" dirty="0">
                        <a:solidFill>
                          <a:sysClr val="windowText" lastClr="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endParaRPr lang="en-CA" sz="1600" b="0" i="0" u="none" strike="noStrike" dirty="0">
                        <a:solidFill>
                          <a:sysClr val="windowText" lastClr="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endParaRPr lang="en-CA" sz="1600" b="0" i="0" u="none" strike="noStrike" dirty="0">
                        <a:solidFill>
                          <a:sysClr val="windowText" lastClr="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endParaRPr lang="en-CA" sz="1600" b="0" i="0" u="none" strike="noStrike" dirty="0">
                        <a:solidFill>
                          <a:sysClr val="windowText" lastClr="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52028">
                <a:tc>
                  <a:txBody>
                    <a:bodyPr/>
                    <a:lstStyle/>
                    <a:p>
                      <a:pPr algn="l" fontAlgn="b"/>
                      <a:endParaRPr lang="en-CA" sz="1600" b="0" i="0" u="none" strike="noStrike" dirty="0">
                        <a:solidFill>
                          <a:sysClr val="windowText" lastClr="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endParaRPr lang="en-CA" sz="1600" b="0" i="0" u="none" strike="noStrike" dirty="0">
                        <a:solidFill>
                          <a:sysClr val="windowText" lastClr="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endParaRPr lang="en-CA" sz="1600" b="0" i="0" u="none" strike="noStrike" dirty="0">
                        <a:solidFill>
                          <a:sysClr val="windowText" lastClr="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endParaRPr lang="en-CA" sz="1600" b="0" i="0" u="none" strike="noStrike" dirty="0">
                        <a:solidFill>
                          <a:sysClr val="windowText" lastClr="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endParaRPr lang="en-CA" sz="1600" b="0" i="0" u="none" strike="noStrike" dirty="0">
                        <a:solidFill>
                          <a:sysClr val="windowText" lastClr="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52028">
                <a:tc>
                  <a:txBody>
                    <a:bodyPr/>
                    <a:lstStyle/>
                    <a:p>
                      <a:pPr algn="l" fontAlgn="b"/>
                      <a:r>
                        <a:rPr lang="en-CA" sz="1600" b="0" i="0" u="none" strike="noStrike" dirty="0">
                          <a:solidFill>
                            <a:sysClr val="windowText" lastClr="000000"/>
                          </a:solidFill>
                          <a:latin typeface="Calibri"/>
                        </a:rPr>
                        <a:t>Operating Revenues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b"/>
                      <a:r>
                        <a:rPr lang="en-CA" sz="1600" b="0" i="0" u="none" strike="noStrike" dirty="0">
                          <a:solidFill>
                            <a:sysClr val="windowText" lastClr="000000"/>
                          </a:solidFill>
                          <a:latin typeface="Calibri"/>
                        </a:rPr>
                        <a:t>10,350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b"/>
                      <a:r>
                        <a:rPr lang="en-CA" sz="1600" b="0" i="0" u="none" strike="noStrike" dirty="0">
                          <a:solidFill>
                            <a:sysClr val="windowText" lastClr="000000"/>
                          </a:solidFill>
                          <a:latin typeface="Calibri"/>
                        </a:rPr>
                        <a:t>11,023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b"/>
                      <a:r>
                        <a:rPr lang="en-CA" sz="1600" b="0" i="0" u="none" strike="noStrike" dirty="0">
                          <a:solidFill>
                            <a:sysClr val="windowText" lastClr="000000"/>
                          </a:solidFill>
                          <a:latin typeface="Calibri"/>
                        </a:rPr>
                        <a:t>673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b"/>
                      <a:r>
                        <a:rPr lang="en-CA" sz="1600" b="0" i="0" u="none" strike="noStrike" dirty="0">
                          <a:solidFill>
                            <a:sysClr val="windowText" lastClr="000000"/>
                          </a:solidFill>
                          <a:latin typeface="Calibri"/>
                        </a:rPr>
                        <a:t>6.11%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52028">
                <a:tc>
                  <a:txBody>
                    <a:bodyPr/>
                    <a:lstStyle/>
                    <a:p>
                      <a:pPr algn="l" fontAlgn="b"/>
                      <a:r>
                        <a:rPr lang="en-CA" sz="1600" b="0" i="0" u="none" strike="noStrike" dirty="0">
                          <a:solidFill>
                            <a:sysClr val="windowText" lastClr="000000"/>
                          </a:solidFill>
                          <a:latin typeface="Calibri"/>
                        </a:rPr>
                        <a:t>Operating Expenses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b"/>
                      <a:r>
                        <a:rPr lang="en-CA" sz="1600" b="0" i="0" u="sng" strike="noStrike" dirty="0">
                          <a:solidFill>
                            <a:sysClr val="windowText" lastClr="000000"/>
                          </a:solidFill>
                          <a:latin typeface="Calibri"/>
                        </a:rPr>
                        <a:t>10,088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b"/>
                      <a:r>
                        <a:rPr lang="en-CA" sz="1600" b="0" i="0" u="sng" strike="noStrike" dirty="0">
                          <a:solidFill>
                            <a:sysClr val="windowText" lastClr="000000"/>
                          </a:solidFill>
                          <a:latin typeface="Calibri"/>
                        </a:rPr>
                        <a:t>10,574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b"/>
                      <a:r>
                        <a:rPr lang="en-CA" sz="1600" b="0" i="0" u="none" strike="noStrike" dirty="0">
                          <a:solidFill>
                            <a:sysClr val="windowText" lastClr="000000"/>
                          </a:solidFill>
                          <a:latin typeface="Calibri"/>
                        </a:rPr>
                        <a:t>486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b"/>
                      <a:r>
                        <a:rPr lang="en-CA" sz="1600" b="0" i="0" u="none" strike="noStrike" dirty="0">
                          <a:solidFill>
                            <a:sysClr val="windowText" lastClr="000000"/>
                          </a:solidFill>
                          <a:latin typeface="Calibri"/>
                        </a:rPr>
                        <a:t>4.60%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52028">
                <a:tc>
                  <a:txBody>
                    <a:bodyPr/>
                    <a:lstStyle/>
                    <a:p>
                      <a:pPr algn="l" fontAlgn="b"/>
                      <a:r>
                        <a:rPr lang="en-CA" sz="1600" b="0" i="0" u="none" strike="noStrike" dirty="0">
                          <a:solidFill>
                            <a:sysClr val="windowText" lastClr="000000"/>
                          </a:solidFill>
                          <a:latin typeface="Calibri"/>
                        </a:rPr>
                        <a:t>Operating Income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b"/>
                      <a:r>
                        <a:rPr lang="en-CA" sz="1600" b="0" i="0" u="none" strike="noStrike" dirty="0">
                          <a:solidFill>
                            <a:sysClr val="windowText" lastClr="000000"/>
                          </a:solidFill>
                          <a:latin typeface="Calibri"/>
                        </a:rPr>
                        <a:t>262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b"/>
                      <a:r>
                        <a:rPr lang="en-CA" sz="1600" b="0" i="0" u="none" strike="noStrike" dirty="0">
                          <a:solidFill>
                            <a:sysClr val="windowText" lastClr="000000"/>
                          </a:solidFill>
                          <a:latin typeface="Calibri"/>
                        </a:rPr>
                        <a:t>449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b"/>
                      <a:r>
                        <a:rPr lang="en-CA" sz="1600" b="0" i="0" u="none" strike="noStrike" dirty="0">
                          <a:solidFill>
                            <a:sysClr val="windowText" lastClr="000000"/>
                          </a:solidFill>
                          <a:latin typeface="Calibri"/>
                        </a:rPr>
                        <a:t>187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b"/>
                      <a:r>
                        <a:rPr lang="en-CA" sz="1600" b="0" i="0" u="none" strike="noStrike" dirty="0">
                          <a:solidFill>
                            <a:sysClr val="windowText" lastClr="000000"/>
                          </a:solidFill>
                          <a:latin typeface="Calibri"/>
                        </a:rPr>
                        <a:t>41.65%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52028">
                <a:tc>
                  <a:txBody>
                    <a:bodyPr/>
                    <a:lstStyle/>
                    <a:p>
                      <a:pPr algn="l" fontAlgn="b"/>
                      <a:r>
                        <a:rPr lang="en-CA" sz="1600" b="0" i="0" u="none" strike="noStrike" dirty="0">
                          <a:solidFill>
                            <a:sysClr val="windowText" lastClr="000000"/>
                          </a:solidFill>
                          <a:latin typeface="Calibri"/>
                        </a:rPr>
                        <a:t>Other Expenses (Income) Net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b"/>
                      <a:r>
                        <a:rPr lang="en-CA" sz="1600" b="0" i="0" u="none" strike="noStrike" dirty="0">
                          <a:solidFill>
                            <a:sysClr val="windowText" lastClr="000000"/>
                          </a:solidFill>
                          <a:latin typeface="Calibri"/>
                        </a:rPr>
                        <a:t>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b"/>
                      <a:r>
                        <a:rPr lang="en-CA" sz="1600" b="0" i="0" u="none" strike="noStrike" dirty="0">
                          <a:solidFill>
                            <a:sysClr val="windowText" lastClr="000000"/>
                          </a:solidFill>
                          <a:latin typeface="Calibri"/>
                        </a:rPr>
                        <a:t>171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b"/>
                      <a:r>
                        <a:rPr lang="en-CA" sz="1600" b="0" i="0" u="none" strike="noStrike" dirty="0">
                          <a:solidFill>
                            <a:sysClr val="windowText" lastClr="000000"/>
                          </a:solidFill>
                          <a:latin typeface="Calibri"/>
                        </a:rPr>
                        <a:t>73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b"/>
                      <a:r>
                        <a:rPr lang="en-CA" sz="1600" b="0" i="0" u="none" strike="noStrike" dirty="0">
                          <a:solidFill>
                            <a:sysClr val="windowText" lastClr="000000"/>
                          </a:solidFill>
                          <a:latin typeface="Calibri"/>
                        </a:rPr>
                        <a:t>42.69%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52028">
                <a:tc>
                  <a:txBody>
                    <a:bodyPr/>
                    <a:lstStyle/>
                    <a:p>
                      <a:pPr algn="l" fontAlgn="b"/>
                      <a:r>
                        <a:rPr lang="en-CA" sz="1600" b="0" i="0" u="none" strike="noStrike" dirty="0">
                          <a:solidFill>
                            <a:sysClr val="windowText" lastClr="000000"/>
                          </a:solidFill>
                          <a:latin typeface="Calibri"/>
                        </a:rPr>
                        <a:t>Net Income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b"/>
                      <a:r>
                        <a:rPr lang="en-CA" sz="1600" b="0" i="0" u="none" strike="noStrike" dirty="0">
                          <a:solidFill>
                            <a:sysClr val="windowText" lastClr="000000"/>
                          </a:solidFill>
                          <a:latin typeface="Calibri"/>
                        </a:rPr>
                        <a:t>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b"/>
                      <a:r>
                        <a:rPr lang="en-CA" sz="1600" b="0" i="0" u="none" strike="noStrike" dirty="0">
                          <a:solidFill>
                            <a:sysClr val="windowText" lastClr="000000"/>
                          </a:solidFill>
                          <a:latin typeface="Calibri"/>
                        </a:rPr>
                        <a:t>178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b"/>
                      <a:r>
                        <a:rPr lang="en-CA" sz="1600" b="0" i="0" u="none" strike="noStrike" dirty="0">
                          <a:solidFill>
                            <a:sysClr val="windowText" lastClr="000000"/>
                          </a:solidFill>
                          <a:latin typeface="Calibri"/>
                        </a:rPr>
                        <a:t>79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b"/>
                      <a:r>
                        <a:rPr lang="en-CA" sz="1600" b="0" i="0" u="none" strike="noStrike" dirty="0">
                          <a:solidFill>
                            <a:sysClr val="windowText" lastClr="000000"/>
                          </a:solidFill>
                          <a:latin typeface="Calibri"/>
                        </a:rPr>
                        <a:t>44.38%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52028">
                <a:tc>
                  <a:txBody>
                    <a:bodyPr/>
                    <a:lstStyle/>
                    <a:p>
                      <a:pPr algn="l" fontAlgn="b"/>
                      <a:r>
                        <a:rPr lang="en-CA" sz="1600" b="0" i="0" u="none" strike="noStrike" dirty="0">
                          <a:solidFill>
                            <a:sysClr val="windowText" lastClr="000000"/>
                          </a:solidFill>
                          <a:latin typeface="Calibri"/>
                        </a:rPr>
                        <a:t>Net income per share, diluted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b"/>
                      <a:r>
                        <a:rPr lang="en-CA" sz="1600" b="0" i="0" u="none" strike="noStrike" dirty="0">
                          <a:solidFill>
                            <a:sysClr val="windowText" lastClr="000000"/>
                          </a:solidFill>
                          <a:latin typeface="Calibri"/>
                        </a:rPr>
                        <a:t>0.13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b"/>
                      <a:r>
                        <a:rPr lang="en-CA" sz="1600" b="0" i="0" u="none" strike="noStrike" dirty="0">
                          <a:solidFill>
                            <a:sysClr val="windowText" lastClr="000000"/>
                          </a:solidFill>
                          <a:latin typeface="Calibri"/>
                        </a:rPr>
                        <a:t>0.24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b"/>
                      <a:r>
                        <a:rPr lang="en-CA" sz="1600" b="0" i="0" u="none" strike="noStrike" dirty="0">
                          <a:solidFill>
                            <a:sysClr val="windowText" lastClr="000000"/>
                          </a:solidFill>
                          <a:latin typeface="Calibri"/>
                        </a:rPr>
                        <a:t>0.11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b"/>
                      <a:r>
                        <a:rPr lang="en-CA" sz="1600" b="0" i="0" u="none" strike="noStrike" dirty="0">
                          <a:solidFill>
                            <a:sysClr val="windowText" lastClr="000000"/>
                          </a:solidFill>
                          <a:latin typeface="Calibri"/>
                        </a:rPr>
                        <a:t>45.83%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52028">
                <a:tc>
                  <a:txBody>
                    <a:bodyPr/>
                    <a:lstStyle/>
                    <a:p>
                      <a:pPr algn="l" fontAlgn="b"/>
                      <a:r>
                        <a:rPr lang="en-CA" sz="1600" b="0" i="0" u="none" strike="noStrike" dirty="0">
                          <a:solidFill>
                            <a:sysClr val="windowText" lastClr="000000"/>
                          </a:solidFill>
                          <a:latin typeface="Calibri"/>
                        </a:rPr>
                        <a:t>Stockholders' equity at period-end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b"/>
                      <a:r>
                        <a:rPr lang="en-CA" sz="1600" b="0" i="0" u="none" strike="noStrike" dirty="0">
                          <a:solidFill>
                            <a:sysClr val="windowText" lastClr="000000"/>
                          </a:solidFill>
                          <a:latin typeface="Calibri"/>
                        </a:rPr>
                        <a:t>5,466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b"/>
                      <a:r>
                        <a:rPr lang="en-CA" sz="1600" b="0" i="0" u="none" strike="noStrike" dirty="0">
                          <a:solidFill>
                            <a:sysClr val="windowText" lastClr="000000"/>
                          </a:solidFill>
                          <a:latin typeface="Calibri"/>
                        </a:rPr>
                        <a:t>4,953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b"/>
                      <a:r>
                        <a:rPr lang="en-CA" sz="1600" b="0" i="0" u="none" strike="noStrike" dirty="0">
                          <a:solidFill>
                            <a:sysClr val="windowText" lastClr="000000"/>
                          </a:solidFill>
                          <a:latin typeface="Calibri"/>
                        </a:rPr>
                        <a:t>-513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b"/>
                      <a:r>
                        <a:rPr lang="en-CA" sz="1600" b="0" i="0" u="none" strike="noStrike" dirty="0">
                          <a:solidFill>
                            <a:sysClr val="windowText" lastClr="000000"/>
                          </a:solidFill>
                          <a:latin typeface="Calibri"/>
                        </a:rPr>
                        <a:t>-10.36%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bl>
          </a:graphicData>
        </a:graphic>
      </p:graphicFrame>
      <p:sp>
        <p:nvSpPr>
          <p:cNvPr id="5" name="Rectangle 4"/>
          <p:cNvSpPr/>
          <p:nvPr/>
        </p:nvSpPr>
        <p:spPr>
          <a:xfrm>
            <a:off x="395536"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CA" dirty="0"/>
          </a:p>
        </p:txBody>
      </p:sp>
      <p:pic>
        <p:nvPicPr>
          <p:cNvPr id="2052" name="Picture 4" descr="C:\Users\engin\Desktop\Operational southwest.png"/>
          <p:cNvPicPr>
            <a:picLocks noChangeAspect="1" noChangeArrowheads="1"/>
          </p:cNvPicPr>
          <p:nvPr/>
        </p:nvPicPr>
        <p:blipFill>
          <a:blip r:embed="rId2" cstate="print"/>
          <a:srcRect/>
          <a:stretch>
            <a:fillRect/>
          </a:stretch>
        </p:blipFill>
        <p:spPr bwMode="auto">
          <a:xfrm>
            <a:off x="381000" y="980816"/>
            <a:ext cx="8610600" cy="5210855"/>
          </a:xfrm>
          <a:prstGeom prst="rect">
            <a:avLst/>
          </a:prstGeom>
          <a:noFill/>
        </p:spPr>
      </p:pic>
      <p:pic>
        <p:nvPicPr>
          <p:cNvPr id="2053" name="Picture 5" descr="C:\Users\engin\Desktop\financial southwest.png"/>
          <p:cNvPicPr>
            <a:picLocks noChangeAspect="1" noChangeArrowheads="1"/>
          </p:cNvPicPr>
          <p:nvPr/>
        </p:nvPicPr>
        <p:blipFill>
          <a:blip r:embed="rId3" cstate="print"/>
          <a:srcRect/>
          <a:stretch>
            <a:fillRect/>
          </a:stretch>
        </p:blipFill>
        <p:spPr bwMode="auto">
          <a:xfrm>
            <a:off x="3347864" y="476672"/>
            <a:ext cx="5638801" cy="704850"/>
          </a:xfrm>
          <a:prstGeom prst="rect">
            <a:avLst/>
          </a:prstGeom>
          <a:noFill/>
        </p:spPr>
      </p:pic>
      <p:sp>
        <p:nvSpPr>
          <p:cNvPr id="7" name="Rectangle 6"/>
          <p:cNvSpPr/>
          <p:nvPr/>
        </p:nvSpPr>
        <p:spPr>
          <a:xfrm>
            <a:off x="395536"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
            </a:r>
            <a:br>
              <a:rPr lang="tr-TR" dirty="0" smtClean="0"/>
            </a:br>
            <a:r>
              <a:rPr lang="tr-TR" dirty="0" smtClean="0"/>
              <a:t>Operating Data</a:t>
            </a:r>
            <a:br>
              <a:rPr lang="tr-TR" dirty="0" smtClean="0"/>
            </a:br>
            <a:r>
              <a:rPr lang="tr-TR" dirty="0" smtClean="0"/>
              <a:t>Comparison of 2008 and 2009</a:t>
            </a:r>
            <a:br>
              <a:rPr lang="tr-TR" dirty="0" smtClean="0"/>
            </a:br>
            <a:endParaRPr lang="en-CA" dirty="0"/>
          </a:p>
        </p:txBody>
      </p:sp>
      <p:graphicFrame>
        <p:nvGraphicFramePr>
          <p:cNvPr id="4" name="Content Placeholder 3"/>
          <p:cNvGraphicFramePr>
            <a:graphicFrameLocks noGrp="1"/>
          </p:cNvGraphicFramePr>
          <p:nvPr>
            <p:ph idx="1"/>
          </p:nvPr>
        </p:nvGraphicFramePr>
        <p:xfrm>
          <a:off x="1259632" y="1484784"/>
          <a:ext cx="6753947" cy="4775835"/>
        </p:xfrm>
        <a:graphic>
          <a:graphicData uri="http://schemas.openxmlformats.org/drawingml/2006/table">
            <a:tbl>
              <a:tblPr>
                <a:tableStyleId>{B301B821-A1FF-4177-AEE7-76D212191A09}</a:tableStyleId>
              </a:tblPr>
              <a:tblGrid>
                <a:gridCol w="3340569"/>
                <a:gridCol w="1044999"/>
                <a:gridCol w="993605"/>
                <a:gridCol w="1374774"/>
              </a:tblGrid>
              <a:tr h="245340">
                <a:tc>
                  <a:txBody>
                    <a:bodyPr/>
                    <a:lstStyle/>
                    <a:p>
                      <a:pPr algn="l" fontAlgn="b"/>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CA" sz="1600" u="sng" strike="noStrike" dirty="0">
                          <a:latin typeface="Cambria" pitchFamily="18" charset="0"/>
                        </a:rPr>
                        <a:t>2009</a:t>
                      </a:r>
                      <a:endParaRPr lang="en-CA" sz="1600" b="0" i="0" u="sng"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CA" sz="1600" u="sng" strike="noStrike" dirty="0">
                          <a:latin typeface="Cambria" pitchFamily="18" charset="0"/>
                        </a:rPr>
                        <a:t>2008</a:t>
                      </a:r>
                      <a:endParaRPr lang="en-CA" sz="1600" b="0" i="0" u="sng"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CA" sz="1600" u="sng" strike="noStrike" dirty="0">
                          <a:latin typeface="Cambria" pitchFamily="18" charset="0"/>
                        </a:rPr>
                        <a:t>Change</a:t>
                      </a:r>
                      <a:endParaRPr lang="en-CA" sz="1600" b="0" i="0" u="sng"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45340">
                <a:tc>
                  <a:txBody>
                    <a:bodyPr/>
                    <a:lstStyle/>
                    <a:p>
                      <a:pPr algn="l" fontAlgn="b"/>
                      <a:r>
                        <a:rPr lang="en-CA" sz="1600" u="sng" strike="noStrike" dirty="0">
                          <a:latin typeface="Cambria" pitchFamily="18" charset="0"/>
                        </a:rPr>
                        <a:t>Operating Data</a:t>
                      </a:r>
                      <a:endParaRPr lang="en-CA" sz="1600" b="0" i="0" u="sng"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45340">
                <a:tc>
                  <a:txBody>
                    <a:bodyPr/>
                    <a:lstStyle/>
                    <a:p>
                      <a:pPr algn="l" fontAlgn="b"/>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477442">
                <a:tc>
                  <a:txBody>
                    <a:bodyPr/>
                    <a:lstStyle/>
                    <a:p>
                      <a:pPr algn="l" fontAlgn="b"/>
                      <a:r>
                        <a:rPr lang="en-CA" sz="1600" u="none" strike="noStrike" dirty="0">
                          <a:latin typeface="Cambria" pitchFamily="18" charset="0"/>
                        </a:rPr>
                        <a:t>Revenue </a:t>
                      </a:r>
                      <a:r>
                        <a:rPr lang="en-CA" sz="1600" u="none" strike="noStrike" dirty="0" smtClean="0">
                          <a:latin typeface="Cambria" pitchFamily="18" charset="0"/>
                        </a:rPr>
                        <a:t>Passengers </a:t>
                      </a:r>
                      <a:r>
                        <a:rPr lang="en-CA" sz="1600" u="none" strike="noStrike" dirty="0">
                          <a:latin typeface="Cambria" pitchFamily="18" charset="0"/>
                        </a:rPr>
                        <a:t>Carried</a:t>
                      </a:r>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CA" sz="1600" u="none" strike="noStrike" dirty="0">
                          <a:latin typeface="Cambria" pitchFamily="18" charset="0"/>
                        </a:rPr>
                        <a:t>86,310,229</a:t>
                      </a:r>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CA" sz="1600" u="none" strike="noStrike" dirty="0">
                          <a:latin typeface="Cambria" pitchFamily="18" charset="0"/>
                        </a:rPr>
                        <a:t>88,529,234</a:t>
                      </a:r>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CA" sz="1600" u="none" strike="noStrike" dirty="0">
                          <a:latin typeface="Cambria" pitchFamily="18" charset="0"/>
                        </a:rPr>
                        <a:t>-2.51%</a:t>
                      </a:r>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477442">
                <a:tc>
                  <a:txBody>
                    <a:bodyPr/>
                    <a:lstStyle/>
                    <a:p>
                      <a:pPr algn="l" fontAlgn="b"/>
                      <a:r>
                        <a:rPr lang="en-CA" sz="1600" u="none" strike="noStrike" dirty="0">
                          <a:latin typeface="Cambria" pitchFamily="18" charset="0"/>
                        </a:rPr>
                        <a:t>Revenue </a:t>
                      </a:r>
                      <a:r>
                        <a:rPr lang="en-CA" sz="1600" u="none" strike="noStrike" dirty="0" smtClean="0">
                          <a:latin typeface="Cambria" pitchFamily="18" charset="0"/>
                        </a:rPr>
                        <a:t>Passenger </a:t>
                      </a:r>
                      <a:r>
                        <a:rPr lang="en-CA" sz="1600" u="none" strike="noStrike" dirty="0">
                          <a:latin typeface="Cambria" pitchFamily="18" charset="0"/>
                        </a:rPr>
                        <a:t>miles (RPMs) (000s)</a:t>
                      </a:r>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CA" sz="1600" u="none" strike="noStrike" dirty="0">
                          <a:latin typeface="Cambria" pitchFamily="18" charset="0"/>
                        </a:rPr>
                        <a:t>74,456,710</a:t>
                      </a:r>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CA" sz="1600" u="none" strike="noStrike" dirty="0">
                          <a:latin typeface="Cambria" pitchFamily="18" charset="0"/>
                        </a:rPr>
                        <a:t>73,491,687</a:t>
                      </a:r>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CA" sz="1600" u="none" strike="noStrike" dirty="0">
                          <a:latin typeface="Cambria" pitchFamily="18" charset="0"/>
                        </a:rPr>
                        <a:t>1.31%</a:t>
                      </a:r>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477442">
                <a:tc>
                  <a:txBody>
                    <a:bodyPr/>
                    <a:lstStyle/>
                    <a:p>
                      <a:pPr algn="l" fontAlgn="b"/>
                      <a:r>
                        <a:rPr lang="en-CA" sz="1600" u="none" strike="noStrike" dirty="0">
                          <a:latin typeface="Cambria" pitchFamily="18" charset="0"/>
                        </a:rPr>
                        <a:t>Available Seat Miles (ASMs) (000s)</a:t>
                      </a:r>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CA" sz="1600" u="none" strike="noStrike" dirty="0">
                          <a:latin typeface="Cambria" pitchFamily="18" charset="0"/>
                        </a:rPr>
                        <a:t>98,001,550</a:t>
                      </a:r>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CA" sz="1600" u="none" strike="noStrike" dirty="0">
                          <a:latin typeface="Cambria" pitchFamily="18" charset="0"/>
                        </a:rPr>
                        <a:t>103,271,343</a:t>
                      </a:r>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CA" sz="1600" u="none" strike="noStrike" dirty="0">
                          <a:latin typeface="Cambria" pitchFamily="18" charset="0"/>
                        </a:rPr>
                        <a:t>-5.10%</a:t>
                      </a:r>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45340">
                <a:tc>
                  <a:txBody>
                    <a:bodyPr/>
                    <a:lstStyle/>
                    <a:p>
                      <a:pPr algn="l" fontAlgn="b"/>
                      <a:r>
                        <a:rPr lang="en-CA" sz="1600" u="none" strike="noStrike" dirty="0" smtClean="0">
                          <a:latin typeface="Cambria" pitchFamily="18" charset="0"/>
                        </a:rPr>
                        <a:t>Passenger </a:t>
                      </a:r>
                      <a:r>
                        <a:rPr lang="en-CA" sz="1600" u="none" strike="noStrike" dirty="0">
                          <a:latin typeface="Cambria" pitchFamily="18" charset="0"/>
                        </a:rPr>
                        <a:t>Load Factor</a:t>
                      </a:r>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CA" sz="1600" u="none" strike="noStrike" dirty="0">
                          <a:latin typeface="Cambria" pitchFamily="18" charset="0"/>
                        </a:rPr>
                        <a:t>76%</a:t>
                      </a:r>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CA" sz="1600" u="none" strike="noStrike" dirty="0">
                          <a:latin typeface="Cambria" pitchFamily="18" charset="0"/>
                        </a:rPr>
                        <a:t>71%</a:t>
                      </a:r>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CA" sz="1600" u="none" strike="noStrike" dirty="0">
                          <a:latin typeface="Cambria" pitchFamily="18" charset="0"/>
                        </a:rPr>
                        <a:t>6.74%</a:t>
                      </a:r>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45340">
                <a:tc>
                  <a:txBody>
                    <a:bodyPr/>
                    <a:lstStyle/>
                    <a:p>
                      <a:pPr algn="l" fontAlgn="b"/>
                      <a:r>
                        <a:rPr lang="en-CA" sz="1600" u="none" strike="noStrike" dirty="0">
                          <a:latin typeface="Cambria" pitchFamily="18" charset="0"/>
                        </a:rPr>
                        <a:t>Average </a:t>
                      </a:r>
                      <a:r>
                        <a:rPr lang="en-CA" sz="1600" u="none" strike="noStrike" dirty="0" smtClean="0">
                          <a:latin typeface="Cambria" pitchFamily="18" charset="0"/>
                        </a:rPr>
                        <a:t>Passenger </a:t>
                      </a:r>
                      <a:r>
                        <a:rPr lang="en-CA" sz="1600" u="none" strike="noStrike" dirty="0">
                          <a:latin typeface="Cambria" pitchFamily="18" charset="0"/>
                        </a:rPr>
                        <a:t>Fare</a:t>
                      </a:r>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CA" sz="1600" u="none" strike="noStrike" dirty="0">
                          <a:latin typeface="Cambria" pitchFamily="18" charset="0"/>
                        </a:rPr>
                        <a:t>$114.61</a:t>
                      </a:r>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CA" sz="1600" u="none" strike="noStrike" dirty="0">
                          <a:latin typeface="Cambria" pitchFamily="18" charset="0"/>
                        </a:rPr>
                        <a:t>$119.16</a:t>
                      </a:r>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CA" sz="1600" u="none" strike="noStrike" dirty="0">
                          <a:latin typeface="Cambria" pitchFamily="18" charset="0"/>
                        </a:rPr>
                        <a:t>-3.82%</a:t>
                      </a:r>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45340">
                <a:tc>
                  <a:txBody>
                    <a:bodyPr/>
                    <a:lstStyle/>
                    <a:p>
                      <a:pPr algn="l" fontAlgn="b"/>
                      <a:r>
                        <a:rPr lang="en-CA" sz="1600" u="none" strike="noStrike" dirty="0" smtClean="0">
                          <a:latin typeface="Cambria" pitchFamily="18" charset="0"/>
                        </a:rPr>
                        <a:t>Passenger </a:t>
                      </a:r>
                      <a:r>
                        <a:rPr lang="en-CA" sz="1600" u="none" strike="noStrike" dirty="0">
                          <a:latin typeface="Cambria" pitchFamily="18" charset="0"/>
                        </a:rPr>
                        <a:t>Revenue Yield per RPM</a:t>
                      </a:r>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CA" sz="1600" u="none" strike="noStrike" dirty="0">
                          <a:latin typeface="Cambria" pitchFamily="18" charset="0"/>
                        </a:rPr>
                        <a:t>13.29¢</a:t>
                      </a:r>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CA" sz="1600" u="none" strike="noStrike" dirty="0">
                          <a:latin typeface="Cambria" pitchFamily="18" charset="0"/>
                        </a:rPr>
                        <a:t>14.35¢</a:t>
                      </a:r>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CA" sz="1600" u="none" strike="noStrike" dirty="0">
                          <a:latin typeface="Cambria" pitchFamily="18" charset="0"/>
                        </a:rPr>
                        <a:t>-7.38%</a:t>
                      </a:r>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45340">
                <a:tc>
                  <a:txBody>
                    <a:bodyPr/>
                    <a:lstStyle/>
                    <a:p>
                      <a:pPr algn="l" fontAlgn="b"/>
                      <a:r>
                        <a:rPr lang="en-CA" sz="1600" u="none" strike="noStrike" dirty="0">
                          <a:latin typeface="Cambria" pitchFamily="18" charset="0"/>
                        </a:rPr>
                        <a:t>Operating Revenue Yield per ASM</a:t>
                      </a:r>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CA" sz="1600" u="none" strike="noStrike" dirty="0">
                          <a:latin typeface="Cambria" pitchFamily="18" charset="0"/>
                        </a:rPr>
                        <a:t>10.56¢</a:t>
                      </a:r>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CA" sz="1600" u="none" strike="noStrike" dirty="0">
                          <a:latin typeface="Cambria" pitchFamily="18" charset="0"/>
                        </a:rPr>
                        <a:t>10.67¢</a:t>
                      </a:r>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CA" sz="1600" u="none" strike="noStrike" dirty="0">
                          <a:latin typeface="Cambria" pitchFamily="18" charset="0"/>
                        </a:rPr>
                        <a:t>-1.00%</a:t>
                      </a:r>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45340">
                <a:tc>
                  <a:txBody>
                    <a:bodyPr/>
                    <a:lstStyle/>
                    <a:p>
                      <a:pPr algn="l" fontAlgn="b"/>
                      <a:r>
                        <a:rPr lang="en-CA" sz="1600" u="none" strike="noStrike" dirty="0">
                          <a:latin typeface="Cambria" pitchFamily="18" charset="0"/>
                        </a:rPr>
                        <a:t>Operating Expenses per ASM</a:t>
                      </a:r>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CA" sz="1600" u="none" strike="noStrike" dirty="0">
                          <a:latin typeface="Cambria" pitchFamily="18" charset="0"/>
                        </a:rPr>
                        <a:t>10.29¢</a:t>
                      </a:r>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CA" sz="1600" u="none" strike="noStrike" dirty="0">
                          <a:latin typeface="Cambria" pitchFamily="18" charset="0"/>
                        </a:rPr>
                        <a:t>10.24¢</a:t>
                      </a:r>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CA" sz="1600" u="none" strike="noStrike" dirty="0">
                          <a:latin typeface="Cambria" pitchFamily="18" charset="0"/>
                        </a:rPr>
                        <a:t>0.49%</a:t>
                      </a:r>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477442">
                <a:tc>
                  <a:txBody>
                    <a:bodyPr/>
                    <a:lstStyle/>
                    <a:p>
                      <a:pPr algn="l" fontAlgn="b"/>
                      <a:r>
                        <a:rPr lang="en-CA" sz="1600" u="none" strike="noStrike" dirty="0">
                          <a:latin typeface="Cambria" pitchFamily="18" charset="0"/>
                        </a:rPr>
                        <a:t>Average Fuel costs per gallon with taxes</a:t>
                      </a:r>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CA" sz="1600" u="none" strike="noStrike" dirty="0">
                          <a:latin typeface="Cambria" pitchFamily="18" charset="0"/>
                        </a:rPr>
                        <a:t>$2.12</a:t>
                      </a:r>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CA" sz="1600" u="none" strike="noStrike" dirty="0">
                          <a:latin typeface="Cambria" pitchFamily="18" charset="0"/>
                        </a:rPr>
                        <a:t>$2.44</a:t>
                      </a:r>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CA" sz="1600" u="none" strike="noStrike" dirty="0">
                          <a:latin typeface="Cambria" pitchFamily="18" charset="0"/>
                        </a:rPr>
                        <a:t>-13.11%</a:t>
                      </a:r>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45340">
                <a:tc>
                  <a:txBody>
                    <a:bodyPr/>
                    <a:lstStyle/>
                    <a:p>
                      <a:pPr algn="l" fontAlgn="b"/>
                      <a:r>
                        <a:rPr lang="en-CA" sz="1600" u="none" strike="noStrike" dirty="0">
                          <a:latin typeface="Cambria" pitchFamily="18" charset="0"/>
                        </a:rPr>
                        <a:t>Fuel consumed, in gallons (millions)</a:t>
                      </a:r>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CA" sz="1600" u="none" strike="noStrike" dirty="0">
                          <a:latin typeface="Cambria" pitchFamily="18" charset="0"/>
                        </a:rPr>
                        <a:t>1,428</a:t>
                      </a:r>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CA" sz="1600" u="none" strike="noStrike" dirty="0">
                          <a:latin typeface="Cambria" pitchFamily="18" charset="0"/>
                        </a:rPr>
                        <a:t>1,511</a:t>
                      </a:r>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CA" sz="1600" u="none" strike="noStrike" dirty="0">
                          <a:latin typeface="Cambria" pitchFamily="18" charset="0"/>
                        </a:rPr>
                        <a:t>-5.49%</a:t>
                      </a:r>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45340">
                <a:tc>
                  <a:txBody>
                    <a:bodyPr/>
                    <a:lstStyle/>
                    <a:p>
                      <a:pPr algn="l" fontAlgn="b"/>
                      <a:r>
                        <a:rPr lang="en-CA" sz="1600" u="none" strike="noStrike" dirty="0">
                          <a:latin typeface="Cambria" pitchFamily="18" charset="0"/>
                        </a:rPr>
                        <a:t>Fulltime Employees at period-end</a:t>
                      </a:r>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CA" sz="1600" u="none" strike="noStrike" dirty="0">
                          <a:latin typeface="Cambria" pitchFamily="18" charset="0"/>
                        </a:rPr>
                        <a:t>34,726</a:t>
                      </a:r>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CA" sz="1600" u="none" strike="noStrike" dirty="0">
                          <a:latin typeface="Cambria" pitchFamily="18" charset="0"/>
                        </a:rPr>
                        <a:t>35,499</a:t>
                      </a:r>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CA" sz="1600" u="none" strike="noStrike" dirty="0">
                          <a:latin typeface="Cambria" pitchFamily="18" charset="0"/>
                        </a:rPr>
                        <a:t>-2.18%</a:t>
                      </a:r>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45340">
                <a:tc>
                  <a:txBody>
                    <a:bodyPr/>
                    <a:lstStyle/>
                    <a:p>
                      <a:pPr algn="l" fontAlgn="b"/>
                      <a:r>
                        <a:rPr lang="en-CA" sz="1600" u="none" strike="noStrike" dirty="0">
                          <a:latin typeface="Cambria" pitchFamily="18" charset="0"/>
                        </a:rPr>
                        <a:t>Size of Fleet at period-end</a:t>
                      </a:r>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CA" sz="1600" u="none" strike="noStrike" dirty="0">
                          <a:latin typeface="Cambria" pitchFamily="18" charset="0"/>
                        </a:rPr>
                        <a:t>537</a:t>
                      </a:r>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CA" sz="1600" u="none" strike="noStrike" dirty="0">
                          <a:latin typeface="Cambria" pitchFamily="18" charset="0"/>
                        </a:rPr>
                        <a:t>537</a:t>
                      </a:r>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CA" sz="1600" u="none" strike="noStrike" dirty="0">
                          <a:latin typeface="Cambria" pitchFamily="18" charset="0"/>
                        </a:rPr>
                        <a:t>0.00%</a:t>
                      </a:r>
                      <a:endParaRPr lang="en-CA" sz="1600" b="0" i="0" u="none" strike="noStrike" dirty="0">
                        <a:solidFill>
                          <a:srgbClr val="FFFFFF"/>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bl>
          </a:graphicData>
        </a:graphic>
      </p:graphicFrame>
      <p:sp>
        <p:nvSpPr>
          <p:cNvPr id="5" name="Rectangle 4"/>
          <p:cNvSpPr/>
          <p:nvPr/>
        </p:nvSpPr>
        <p:spPr>
          <a:xfrm>
            <a:off x="395536"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5- Year Stock Price</a:t>
            </a:r>
            <a:endParaRPr lang="en-CA" dirty="0"/>
          </a:p>
        </p:txBody>
      </p:sp>
      <p:pic>
        <p:nvPicPr>
          <p:cNvPr id="3074" name="Picture 2" descr="C:\Users\engin\Desktop\luv stock.png"/>
          <p:cNvPicPr>
            <a:picLocks noChangeAspect="1" noChangeArrowheads="1"/>
          </p:cNvPicPr>
          <p:nvPr/>
        </p:nvPicPr>
        <p:blipFill>
          <a:blip r:embed="rId3" cstate="print"/>
          <a:srcRect/>
          <a:stretch>
            <a:fillRect/>
          </a:stretch>
        </p:blipFill>
        <p:spPr bwMode="auto">
          <a:xfrm>
            <a:off x="755576" y="1700808"/>
            <a:ext cx="7704856" cy="3645406"/>
          </a:xfrm>
          <a:prstGeom prst="rect">
            <a:avLst/>
          </a:prstGeom>
          <a:noFill/>
        </p:spPr>
      </p:pic>
      <p:sp>
        <p:nvSpPr>
          <p:cNvPr id="5" name="Rectangle 4"/>
          <p:cNvSpPr/>
          <p:nvPr/>
        </p:nvSpPr>
        <p:spPr>
          <a:xfrm>
            <a:off x="395536"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5-year Performance Comparison</a:t>
            </a:r>
            <a:endParaRPr lang="en-CA" dirty="0"/>
          </a:p>
        </p:txBody>
      </p:sp>
      <p:pic>
        <p:nvPicPr>
          <p:cNvPr id="2050" name="Picture 2" descr="C:\Users\engin\Desktop\financial southwest.png"/>
          <p:cNvPicPr>
            <a:picLocks noChangeAspect="1" noChangeArrowheads="1"/>
          </p:cNvPicPr>
          <p:nvPr/>
        </p:nvPicPr>
        <p:blipFill>
          <a:blip r:embed="rId2" cstate="print"/>
          <a:srcRect/>
          <a:stretch>
            <a:fillRect/>
          </a:stretch>
        </p:blipFill>
        <p:spPr bwMode="auto">
          <a:xfrm>
            <a:off x="539552" y="1124743"/>
            <a:ext cx="7992888" cy="5174081"/>
          </a:xfrm>
          <a:prstGeom prst="rect">
            <a:avLst/>
          </a:prstGeom>
          <a:noFill/>
        </p:spPr>
      </p:pic>
      <p:sp>
        <p:nvSpPr>
          <p:cNvPr id="5" name="Rectangle 4"/>
          <p:cNvSpPr/>
          <p:nvPr/>
        </p:nvSpPr>
        <p:spPr>
          <a:xfrm>
            <a:off x="395536"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Revenue Source in millions</a:t>
            </a:r>
            <a:endParaRPr lang="en-CA" dirty="0"/>
          </a:p>
        </p:txBody>
      </p:sp>
      <p:pic>
        <p:nvPicPr>
          <p:cNvPr id="4098" name="Picture 2" descr="C:\Users\engin\Desktop\Operational southwest.png"/>
          <p:cNvPicPr>
            <a:picLocks noChangeAspect="1" noChangeArrowheads="1"/>
          </p:cNvPicPr>
          <p:nvPr/>
        </p:nvPicPr>
        <p:blipFill>
          <a:blip r:embed="rId2" cstate="print"/>
          <a:srcRect/>
          <a:stretch>
            <a:fillRect/>
          </a:stretch>
        </p:blipFill>
        <p:spPr bwMode="auto">
          <a:xfrm>
            <a:off x="899592" y="2636913"/>
            <a:ext cx="7488832" cy="1728192"/>
          </a:xfrm>
          <a:prstGeom prst="rect">
            <a:avLst/>
          </a:prstGeom>
          <a:noFill/>
        </p:spPr>
      </p:pic>
      <p:sp>
        <p:nvSpPr>
          <p:cNvPr id="5" name="Rectangle 4"/>
          <p:cNvSpPr/>
          <p:nvPr/>
        </p:nvSpPr>
        <p:spPr>
          <a:xfrm>
            <a:off x="395536"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
            </a:r>
            <a:br>
              <a:rPr lang="tr-TR" dirty="0" smtClean="0"/>
            </a:br>
            <a:r>
              <a:rPr lang="tr-TR" sz="4900" dirty="0" smtClean="0"/>
              <a:t>Revenue Source</a:t>
            </a:r>
            <a:br>
              <a:rPr lang="tr-TR" sz="4900" dirty="0" smtClean="0"/>
            </a:br>
            <a:r>
              <a:rPr lang="tr-TR" sz="4900" dirty="0" smtClean="0"/>
              <a:t>Comparison 2008 and 2009</a:t>
            </a:r>
            <a:r>
              <a:rPr lang="tr-TR" dirty="0" smtClean="0"/>
              <a:t/>
            </a:r>
            <a:br>
              <a:rPr lang="tr-TR" dirty="0" smtClean="0"/>
            </a:br>
            <a:endParaRPr lang="en-CA" dirty="0"/>
          </a:p>
        </p:txBody>
      </p:sp>
      <p:graphicFrame>
        <p:nvGraphicFramePr>
          <p:cNvPr id="4" name="Content Placeholder 3"/>
          <p:cNvGraphicFramePr>
            <a:graphicFrameLocks noGrp="1"/>
          </p:cNvGraphicFramePr>
          <p:nvPr>
            <p:ph idx="1"/>
          </p:nvPr>
        </p:nvGraphicFramePr>
        <p:xfrm>
          <a:off x="1187624" y="2492896"/>
          <a:ext cx="6681937" cy="2752328"/>
        </p:xfrm>
        <a:graphic>
          <a:graphicData uri="http://schemas.openxmlformats.org/drawingml/2006/table">
            <a:tbl>
              <a:tblPr/>
              <a:tblGrid>
                <a:gridCol w="2785954"/>
                <a:gridCol w="1262385"/>
                <a:gridCol w="1262385"/>
                <a:gridCol w="1371213"/>
              </a:tblGrid>
              <a:tr h="344041">
                <a:tc>
                  <a:txBody>
                    <a:bodyPr/>
                    <a:lstStyle/>
                    <a:p>
                      <a:pPr algn="l" fontAlgn="b"/>
                      <a:endParaRPr lang="en-CA" sz="1600" b="0" i="0" u="none" strike="noStrike" dirty="0">
                        <a:solidFill>
                          <a:sysClr val="windowText" lastClr="000000"/>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CA" sz="1600" b="0" i="0" u="none" strike="noStrike" dirty="0">
                          <a:solidFill>
                            <a:sysClr val="windowText" lastClr="000000"/>
                          </a:solidFill>
                          <a:latin typeface="Cambria" pitchFamily="18" charset="0"/>
                        </a:rPr>
                        <a:t>2009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CA" sz="1600" b="0" i="0" u="none" strike="noStrike" dirty="0">
                          <a:solidFill>
                            <a:sysClr val="windowText" lastClr="000000"/>
                          </a:solidFill>
                          <a:latin typeface="Cambria" pitchFamily="18" charset="0"/>
                        </a:rPr>
                        <a:t>2008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CA" sz="1600" b="0" i="0" u="none" strike="noStrike" dirty="0">
                          <a:solidFill>
                            <a:sysClr val="windowText" lastClr="000000"/>
                          </a:solidFill>
                          <a:latin typeface="Cambria" pitchFamily="18" charset="0"/>
                        </a:rPr>
                        <a:t>Change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44041">
                <a:tc>
                  <a:txBody>
                    <a:bodyPr/>
                    <a:lstStyle/>
                    <a:p>
                      <a:pPr algn="l" fontAlgn="b"/>
                      <a:r>
                        <a:rPr lang="en-CA" sz="1600" b="0" i="0" u="none" strike="noStrike" dirty="0">
                          <a:solidFill>
                            <a:sysClr val="windowText" lastClr="000000"/>
                          </a:solidFill>
                          <a:latin typeface="Cambria" pitchFamily="18" charset="0"/>
                        </a:rPr>
                        <a:t>Operating Revenues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endParaRPr lang="en-CA" sz="1600" b="0" i="0" u="none" strike="noStrike" dirty="0">
                        <a:solidFill>
                          <a:sysClr val="windowText" lastClr="000000"/>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endParaRPr lang="en-CA" sz="1600" b="0" i="0" u="none" strike="noStrike" dirty="0">
                        <a:solidFill>
                          <a:sysClr val="windowText" lastClr="000000"/>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endParaRPr lang="en-CA" sz="1600" b="0" i="0" u="none" strike="noStrike" dirty="0">
                        <a:solidFill>
                          <a:sysClr val="windowText" lastClr="000000"/>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44041">
                <a:tc>
                  <a:txBody>
                    <a:bodyPr/>
                    <a:lstStyle/>
                    <a:p>
                      <a:pPr algn="l" fontAlgn="b"/>
                      <a:endParaRPr lang="en-CA" sz="1600" b="0" i="0" u="none" strike="noStrike" dirty="0">
                        <a:solidFill>
                          <a:sysClr val="windowText" lastClr="000000"/>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endParaRPr lang="en-CA" sz="1600" b="0" i="0" u="none" strike="noStrike" dirty="0">
                        <a:solidFill>
                          <a:sysClr val="windowText" lastClr="000000"/>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endParaRPr lang="en-CA" sz="1600" b="0" i="0" u="none" strike="noStrike" dirty="0">
                        <a:solidFill>
                          <a:sysClr val="windowText" lastClr="000000"/>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endParaRPr lang="en-CA" sz="1600" b="0" i="0" u="none" strike="noStrike" dirty="0">
                        <a:solidFill>
                          <a:sysClr val="windowText" lastClr="000000"/>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44041">
                <a:tc>
                  <a:txBody>
                    <a:bodyPr/>
                    <a:lstStyle/>
                    <a:p>
                      <a:pPr algn="l" fontAlgn="b"/>
                      <a:r>
                        <a:rPr lang="en-CA" sz="1600" b="0" i="0" u="none" strike="noStrike" dirty="0">
                          <a:solidFill>
                            <a:sysClr val="windowText" lastClr="000000"/>
                          </a:solidFill>
                          <a:latin typeface="Cambria" pitchFamily="18" charset="0"/>
                        </a:rPr>
                        <a:t>Passenger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CA" sz="1600" b="0" i="0" u="none" strike="noStrike" dirty="0">
                          <a:solidFill>
                            <a:sysClr val="windowText" lastClr="000000"/>
                          </a:solidFill>
                          <a:latin typeface="Cambria" pitchFamily="18" charset="0"/>
                        </a:rPr>
                        <a:t>$9,892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CA" sz="1600" b="0" i="0" u="none" strike="noStrike" dirty="0">
                          <a:solidFill>
                            <a:sysClr val="windowText" lastClr="000000"/>
                          </a:solidFill>
                          <a:latin typeface="Cambria" pitchFamily="18" charset="0"/>
                        </a:rPr>
                        <a:t>$10,549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CA" sz="1600" b="0" i="0" u="none" strike="noStrike" dirty="0">
                          <a:solidFill>
                            <a:sysClr val="windowText" lastClr="000000"/>
                          </a:solidFill>
                          <a:latin typeface="Cambria" pitchFamily="18" charset="0"/>
                        </a:rPr>
                        <a:t>-6.23%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44041">
                <a:tc>
                  <a:txBody>
                    <a:bodyPr/>
                    <a:lstStyle/>
                    <a:p>
                      <a:pPr algn="l" fontAlgn="b"/>
                      <a:r>
                        <a:rPr lang="en-CA" sz="1600" b="0" i="0" u="none" strike="noStrike" dirty="0">
                          <a:solidFill>
                            <a:sysClr val="windowText" lastClr="000000"/>
                          </a:solidFill>
                          <a:latin typeface="Cambria" pitchFamily="18" charset="0"/>
                        </a:rPr>
                        <a:t>Freight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CA" sz="1600" b="0" i="0" u="none" strike="noStrike" dirty="0">
                          <a:solidFill>
                            <a:sysClr val="windowText" lastClr="000000"/>
                          </a:solidFill>
                          <a:latin typeface="Cambria" pitchFamily="18" charset="0"/>
                        </a:rPr>
                        <a:t>$118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CA" sz="1600" b="0" i="0" u="none" strike="noStrike" dirty="0">
                          <a:solidFill>
                            <a:sysClr val="windowText" lastClr="000000"/>
                          </a:solidFill>
                          <a:latin typeface="Cambria" pitchFamily="18" charset="0"/>
                        </a:rPr>
                        <a:t>$145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CA" sz="1600" b="0" i="0" u="none" strike="noStrike" dirty="0">
                          <a:solidFill>
                            <a:sysClr val="windowText" lastClr="000000"/>
                          </a:solidFill>
                          <a:latin typeface="Cambria" pitchFamily="18" charset="0"/>
                        </a:rPr>
                        <a:t>-18.62%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44041">
                <a:tc>
                  <a:txBody>
                    <a:bodyPr/>
                    <a:lstStyle/>
                    <a:p>
                      <a:pPr algn="l" fontAlgn="b"/>
                      <a:r>
                        <a:rPr lang="en-CA" sz="1600" b="0" i="0" u="none" strike="noStrike" dirty="0">
                          <a:solidFill>
                            <a:sysClr val="windowText" lastClr="000000"/>
                          </a:solidFill>
                          <a:latin typeface="Cambria" pitchFamily="18" charset="0"/>
                        </a:rPr>
                        <a:t>Other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CA" sz="1600" b="0" i="0" u="none" strike="noStrike" dirty="0">
                          <a:solidFill>
                            <a:sysClr val="windowText" lastClr="000000"/>
                          </a:solidFill>
                          <a:latin typeface="Cambria" pitchFamily="18" charset="0"/>
                        </a:rPr>
                        <a:t>$340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CA" sz="1600" b="0" i="0" u="none" strike="noStrike" dirty="0">
                          <a:solidFill>
                            <a:sysClr val="windowText" lastClr="000000"/>
                          </a:solidFill>
                          <a:latin typeface="Cambria" pitchFamily="18" charset="0"/>
                        </a:rPr>
                        <a:t>$329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CA" sz="1600" b="0" i="0" u="none" strike="noStrike" dirty="0">
                          <a:solidFill>
                            <a:sysClr val="windowText" lastClr="000000"/>
                          </a:solidFill>
                          <a:latin typeface="Cambria" pitchFamily="18" charset="0"/>
                        </a:rPr>
                        <a:t>3.34%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44041">
                <a:tc>
                  <a:txBody>
                    <a:bodyPr/>
                    <a:lstStyle/>
                    <a:p>
                      <a:pPr algn="l" fontAlgn="b"/>
                      <a:endParaRPr lang="en-CA" sz="1600" b="0" i="0" u="none" strike="noStrike" dirty="0">
                        <a:solidFill>
                          <a:sysClr val="windowText" lastClr="000000"/>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CA" sz="1600" b="0" i="0" u="none" strike="noStrike" dirty="0">
                          <a:solidFill>
                            <a:sysClr val="windowText" lastClr="000000"/>
                          </a:solidFill>
                          <a:latin typeface="Cambria" pitchFamily="18"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CA" sz="1600" b="0" i="0" u="none" strike="noStrike" dirty="0">
                          <a:solidFill>
                            <a:sysClr val="windowText" lastClr="000000"/>
                          </a:solidFill>
                          <a:latin typeface="Cambria" pitchFamily="18"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CA" sz="1600" b="0" i="0" u="none" strike="noStrike" dirty="0">
                          <a:solidFill>
                            <a:sysClr val="windowText" lastClr="000000"/>
                          </a:solidFill>
                          <a:latin typeface="Cambria" pitchFamily="18"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44041">
                <a:tc>
                  <a:txBody>
                    <a:bodyPr/>
                    <a:lstStyle/>
                    <a:p>
                      <a:pPr algn="l" fontAlgn="b"/>
                      <a:r>
                        <a:rPr lang="en-CA" sz="1600" b="0" i="0" u="none" strike="noStrike" dirty="0">
                          <a:solidFill>
                            <a:sysClr val="windowText" lastClr="000000"/>
                          </a:solidFill>
                          <a:latin typeface="Cambria" pitchFamily="18" charset="0"/>
                        </a:rPr>
                        <a:t>Total Operating Revenues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CA" sz="1600" b="0" i="0" u="none" strike="noStrike" dirty="0">
                          <a:solidFill>
                            <a:sysClr val="windowText" lastClr="000000"/>
                          </a:solidFill>
                          <a:latin typeface="Cambria" pitchFamily="18" charset="0"/>
                        </a:rPr>
                        <a:t>$10,350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CA" sz="1600" b="0" i="0" u="none" strike="noStrike" dirty="0">
                          <a:solidFill>
                            <a:sysClr val="windowText" lastClr="000000"/>
                          </a:solidFill>
                          <a:latin typeface="Cambria" pitchFamily="18" charset="0"/>
                        </a:rPr>
                        <a:t>$11,023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CA" sz="1600" b="0" i="0" u="none" strike="noStrike" dirty="0">
                          <a:solidFill>
                            <a:sysClr val="windowText" lastClr="000000"/>
                          </a:solidFill>
                          <a:latin typeface="Cambria" pitchFamily="18" charset="0"/>
                        </a:rPr>
                        <a:t>-6.11%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bl>
          </a:graphicData>
        </a:graphic>
      </p:graphicFrame>
      <p:sp>
        <p:nvSpPr>
          <p:cNvPr id="5" name="Rectangle 4"/>
          <p:cNvSpPr/>
          <p:nvPr/>
        </p:nvSpPr>
        <p:spPr>
          <a:xfrm>
            <a:off x="395536"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Operating Expenses in Millions</a:t>
            </a:r>
            <a:endParaRPr lang="en-CA" dirty="0"/>
          </a:p>
        </p:txBody>
      </p:sp>
      <p:pic>
        <p:nvPicPr>
          <p:cNvPr id="5123" name="Picture 3"/>
          <p:cNvPicPr>
            <a:picLocks noGrp="1" noChangeAspect="1" noChangeArrowheads="1"/>
          </p:cNvPicPr>
          <p:nvPr>
            <p:ph idx="1"/>
          </p:nvPr>
        </p:nvPicPr>
        <p:blipFill>
          <a:blip r:embed="rId3" cstate="print"/>
          <a:srcRect/>
          <a:stretch>
            <a:fillRect/>
          </a:stretch>
        </p:blipFill>
        <p:spPr bwMode="auto">
          <a:xfrm>
            <a:off x="5943600" y="2209800"/>
            <a:ext cx="2495238" cy="580952"/>
          </a:xfrm>
          <a:prstGeom prst="rect">
            <a:avLst/>
          </a:prstGeom>
          <a:noFill/>
          <a:ln w="9525">
            <a:noFill/>
            <a:miter lim="800000"/>
            <a:headEnd/>
            <a:tailEnd/>
          </a:ln>
        </p:spPr>
      </p:pic>
      <p:pic>
        <p:nvPicPr>
          <p:cNvPr id="5122" name="Picture 2" descr="C:\Users\engin\Desktop\Operational southwest.png"/>
          <p:cNvPicPr>
            <a:picLocks noChangeAspect="1" noChangeArrowheads="1"/>
          </p:cNvPicPr>
          <p:nvPr/>
        </p:nvPicPr>
        <p:blipFill>
          <a:blip r:embed="rId4" cstate="print"/>
          <a:srcRect/>
          <a:stretch>
            <a:fillRect/>
          </a:stretch>
        </p:blipFill>
        <p:spPr bwMode="auto">
          <a:xfrm>
            <a:off x="533400" y="2642592"/>
            <a:ext cx="7760626" cy="2298576"/>
          </a:xfrm>
          <a:prstGeom prst="rect">
            <a:avLst/>
          </a:prstGeom>
          <a:noFill/>
        </p:spPr>
      </p:pic>
      <p:sp>
        <p:nvSpPr>
          <p:cNvPr id="5" name="Rectangle 4"/>
          <p:cNvSpPr/>
          <p:nvPr/>
        </p:nvSpPr>
        <p:spPr>
          <a:xfrm>
            <a:off x="395536"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dirty="0" smtClean="0"/>
              <a:t>Operating Expenses</a:t>
            </a:r>
            <a:br>
              <a:rPr lang="tr-TR" dirty="0" smtClean="0"/>
            </a:br>
            <a:r>
              <a:rPr lang="tr-TR" dirty="0" smtClean="0"/>
              <a:t>Comparision 2008 and 2009</a:t>
            </a:r>
            <a:endParaRPr lang="en-CA" dirty="0"/>
          </a:p>
        </p:txBody>
      </p:sp>
      <p:graphicFrame>
        <p:nvGraphicFramePr>
          <p:cNvPr id="4" name="Content Placeholder 3"/>
          <p:cNvGraphicFramePr>
            <a:graphicFrameLocks noGrp="1"/>
          </p:cNvGraphicFramePr>
          <p:nvPr>
            <p:ph idx="1"/>
          </p:nvPr>
        </p:nvGraphicFramePr>
        <p:xfrm>
          <a:off x="834008" y="1981199"/>
          <a:ext cx="7194376" cy="3824067"/>
        </p:xfrm>
        <a:graphic>
          <a:graphicData uri="http://schemas.openxmlformats.org/drawingml/2006/table">
            <a:tbl>
              <a:tblPr/>
              <a:tblGrid>
                <a:gridCol w="2934816"/>
                <a:gridCol w="1895402"/>
                <a:gridCol w="1182079"/>
                <a:gridCol w="1182079"/>
              </a:tblGrid>
              <a:tr h="298522">
                <a:tc>
                  <a:txBody>
                    <a:bodyPr/>
                    <a:lstStyle/>
                    <a:p>
                      <a:pPr algn="l" fontAlgn="b"/>
                      <a:endParaRPr lang="en-CA" sz="1600" b="0" i="0" u="none" strike="noStrike" dirty="0">
                        <a:solidFill>
                          <a:sysClr val="windowText" lastClr="000000"/>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CA" sz="1600" b="0" i="0" u="none" strike="noStrike" dirty="0">
                          <a:solidFill>
                            <a:sysClr val="windowText" lastClr="000000"/>
                          </a:solidFill>
                          <a:latin typeface="Cambria" pitchFamily="18" charset="0"/>
                        </a:rPr>
                        <a:t>2009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CA" sz="1600" b="0" i="0" u="none" strike="noStrike" dirty="0">
                          <a:solidFill>
                            <a:sysClr val="windowText" lastClr="000000"/>
                          </a:solidFill>
                          <a:latin typeface="Cambria" pitchFamily="18" charset="0"/>
                        </a:rPr>
                        <a:t>2008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CA" sz="1600" b="0" i="0" u="none" strike="noStrike" dirty="0">
                          <a:solidFill>
                            <a:sysClr val="windowText" lastClr="000000"/>
                          </a:solidFill>
                          <a:latin typeface="Cambria" pitchFamily="18" charset="0"/>
                        </a:rPr>
                        <a:t>Change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98522">
                <a:tc>
                  <a:txBody>
                    <a:bodyPr/>
                    <a:lstStyle/>
                    <a:p>
                      <a:pPr algn="l" fontAlgn="b"/>
                      <a:r>
                        <a:rPr lang="en-CA" sz="1600" b="0" i="0" u="none" strike="noStrike" dirty="0">
                          <a:solidFill>
                            <a:sysClr val="windowText" lastClr="000000"/>
                          </a:solidFill>
                          <a:latin typeface="Cambria" pitchFamily="18" charset="0"/>
                        </a:rPr>
                        <a:t>Operating Expenses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endParaRPr lang="en-CA" sz="1600" b="0" i="0" u="none" strike="noStrike" dirty="0">
                        <a:solidFill>
                          <a:sysClr val="windowText" lastClr="000000"/>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endParaRPr lang="en-CA" sz="1600" b="0" i="0" u="none" strike="noStrike" dirty="0">
                        <a:solidFill>
                          <a:sysClr val="windowText" lastClr="000000"/>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endParaRPr lang="en-CA" sz="1600" b="0" i="0" u="none" strike="noStrike" dirty="0">
                        <a:solidFill>
                          <a:sysClr val="windowText" lastClr="000000"/>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98522">
                <a:tc>
                  <a:txBody>
                    <a:bodyPr/>
                    <a:lstStyle/>
                    <a:p>
                      <a:pPr algn="l" fontAlgn="b"/>
                      <a:endParaRPr lang="en-CA" sz="1600" b="0" i="0" u="none" strike="noStrike" dirty="0">
                        <a:solidFill>
                          <a:sysClr val="windowText" lastClr="000000"/>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endParaRPr lang="en-CA" sz="1600" b="0" i="0" u="none" strike="noStrike" dirty="0">
                        <a:solidFill>
                          <a:sysClr val="windowText" lastClr="000000"/>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endParaRPr lang="en-CA" sz="1600" b="0" i="0" u="none" strike="noStrike" dirty="0">
                        <a:solidFill>
                          <a:sysClr val="windowText" lastClr="000000"/>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endParaRPr lang="en-CA" sz="1600" b="0" i="0" u="none" strike="noStrike" dirty="0">
                        <a:solidFill>
                          <a:sysClr val="windowText" lastClr="000000"/>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98522">
                <a:tc>
                  <a:txBody>
                    <a:bodyPr/>
                    <a:lstStyle/>
                    <a:p>
                      <a:pPr algn="l" fontAlgn="b"/>
                      <a:r>
                        <a:rPr lang="en-CA" sz="1600" b="0" i="0" u="none" strike="noStrike" dirty="0">
                          <a:solidFill>
                            <a:sysClr val="windowText" lastClr="000000"/>
                          </a:solidFill>
                          <a:latin typeface="Cambria" pitchFamily="18" charset="0"/>
                        </a:rPr>
                        <a:t>Salaries, Wages, and Benefits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CA" sz="1600" b="0" i="0" u="none" strike="noStrike" dirty="0">
                          <a:solidFill>
                            <a:sysClr val="windowText" lastClr="000000"/>
                          </a:solidFill>
                          <a:latin typeface="Cambria" pitchFamily="18" charset="0"/>
                        </a:rPr>
                        <a:t>3,468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CA" sz="1600" b="0" i="0" u="none" strike="noStrike" dirty="0">
                          <a:solidFill>
                            <a:sysClr val="windowText" lastClr="000000"/>
                          </a:solidFill>
                          <a:latin typeface="Cambria" pitchFamily="18" charset="0"/>
                        </a:rPr>
                        <a:t>3,340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CA" sz="1600" b="0" i="0" u="none" strike="noStrike" dirty="0">
                          <a:solidFill>
                            <a:sysClr val="windowText" lastClr="000000"/>
                          </a:solidFill>
                          <a:latin typeface="Cambria" pitchFamily="18" charset="0"/>
                        </a:rPr>
                        <a:t>3.83%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98522">
                <a:tc>
                  <a:txBody>
                    <a:bodyPr/>
                    <a:lstStyle/>
                    <a:p>
                      <a:pPr algn="l" fontAlgn="b"/>
                      <a:r>
                        <a:rPr lang="en-CA" sz="1600" b="0" i="0" u="none" strike="noStrike" dirty="0">
                          <a:solidFill>
                            <a:sysClr val="windowText" lastClr="000000"/>
                          </a:solidFill>
                          <a:latin typeface="Cambria" pitchFamily="18" charset="0"/>
                        </a:rPr>
                        <a:t>Fuel and Oil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CA" sz="1600" b="0" i="0" u="none" strike="noStrike" dirty="0">
                          <a:solidFill>
                            <a:sysClr val="windowText" lastClr="000000"/>
                          </a:solidFill>
                          <a:latin typeface="Cambria" pitchFamily="18" charset="0"/>
                        </a:rPr>
                        <a:t>3,044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CA" sz="1600" b="0" i="0" u="none" strike="noStrike" dirty="0">
                          <a:solidFill>
                            <a:sysClr val="windowText" lastClr="000000"/>
                          </a:solidFill>
                          <a:latin typeface="Cambria" pitchFamily="18" charset="0"/>
                        </a:rPr>
                        <a:t>3,713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CA" sz="1600" b="0" i="0" u="none" strike="noStrike" dirty="0">
                          <a:solidFill>
                            <a:sysClr val="windowText" lastClr="000000"/>
                          </a:solidFill>
                          <a:latin typeface="Cambria" pitchFamily="18" charset="0"/>
                        </a:rPr>
                        <a:t>-18.02%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540325">
                <a:tc>
                  <a:txBody>
                    <a:bodyPr/>
                    <a:lstStyle/>
                    <a:p>
                      <a:pPr algn="l" fontAlgn="b"/>
                      <a:r>
                        <a:rPr lang="en-CA" sz="1600" b="0" i="0" u="none" strike="noStrike" dirty="0">
                          <a:solidFill>
                            <a:sysClr val="windowText" lastClr="000000"/>
                          </a:solidFill>
                          <a:latin typeface="Cambria" pitchFamily="18" charset="0"/>
                        </a:rPr>
                        <a:t>Maintenance </a:t>
                      </a:r>
                      <a:r>
                        <a:rPr lang="en-CA" sz="1600" b="0" i="0" u="none" strike="noStrike" dirty="0" smtClean="0">
                          <a:solidFill>
                            <a:sysClr val="windowText" lastClr="000000"/>
                          </a:solidFill>
                          <a:latin typeface="Cambria" pitchFamily="18" charset="0"/>
                        </a:rPr>
                        <a:t>materials </a:t>
                      </a:r>
                      <a:r>
                        <a:rPr lang="en-CA" sz="1600" b="0" i="0" u="none" strike="noStrike" dirty="0">
                          <a:solidFill>
                            <a:sysClr val="windowText" lastClr="000000"/>
                          </a:solidFill>
                          <a:latin typeface="Cambria" pitchFamily="18" charset="0"/>
                        </a:rPr>
                        <a:t>and repairs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CA" sz="1600" b="0" i="0" u="none" strike="noStrike" dirty="0">
                          <a:solidFill>
                            <a:sysClr val="windowText" lastClr="000000"/>
                          </a:solidFill>
                          <a:latin typeface="Cambria" pitchFamily="18" charset="0"/>
                        </a:rPr>
                        <a:t>719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CA" sz="1600" b="0" i="0" u="none" strike="noStrike" dirty="0">
                          <a:solidFill>
                            <a:sysClr val="windowText" lastClr="000000"/>
                          </a:solidFill>
                          <a:latin typeface="Cambria" pitchFamily="18" charset="0"/>
                        </a:rPr>
                        <a:t>721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CA" sz="1600" b="0" i="0" u="none" strike="noStrike" dirty="0">
                          <a:solidFill>
                            <a:sysClr val="windowText" lastClr="000000"/>
                          </a:solidFill>
                          <a:latin typeface="Cambria" pitchFamily="18" charset="0"/>
                        </a:rPr>
                        <a:t>-0.28%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98522">
                <a:tc>
                  <a:txBody>
                    <a:bodyPr/>
                    <a:lstStyle/>
                    <a:p>
                      <a:pPr algn="l" fontAlgn="b"/>
                      <a:r>
                        <a:rPr lang="en-CA" sz="1600" b="0" i="0" u="none" strike="noStrike" dirty="0">
                          <a:solidFill>
                            <a:sysClr val="windowText" lastClr="000000"/>
                          </a:solidFill>
                          <a:latin typeface="Cambria" pitchFamily="18" charset="0"/>
                        </a:rPr>
                        <a:t>Aircraft Rentals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CA" sz="1600" b="0" i="0" u="none" strike="noStrike" dirty="0">
                          <a:solidFill>
                            <a:sysClr val="windowText" lastClr="000000"/>
                          </a:solidFill>
                          <a:latin typeface="Cambria" pitchFamily="18" charset="0"/>
                        </a:rPr>
                        <a:t>186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CA" sz="1600" b="0" i="0" u="none" strike="noStrike" dirty="0">
                          <a:solidFill>
                            <a:sysClr val="windowText" lastClr="000000"/>
                          </a:solidFill>
                          <a:latin typeface="Cambria" pitchFamily="18" charset="0"/>
                        </a:rPr>
                        <a:t>154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CA" sz="1600" b="0" i="0" u="none" strike="noStrike" dirty="0">
                          <a:solidFill>
                            <a:sysClr val="windowText" lastClr="000000"/>
                          </a:solidFill>
                          <a:latin typeface="Cambria" pitchFamily="18" charset="0"/>
                        </a:rPr>
                        <a:t>20.78%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98522">
                <a:tc>
                  <a:txBody>
                    <a:bodyPr/>
                    <a:lstStyle/>
                    <a:p>
                      <a:pPr algn="l" fontAlgn="b"/>
                      <a:r>
                        <a:rPr lang="en-CA" sz="1600" b="0" i="0" u="none" strike="noStrike" dirty="0">
                          <a:solidFill>
                            <a:sysClr val="windowText" lastClr="000000"/>
                          </a:solidFill>
                          <a:latin typeface="Cambria" pitchFamily="18" charset="0"/>
                        </a:rPr>
                        <a:t>Landing fees and other rentals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CA" sz="1600" b="0" i="0" u="none" strike="noStrike" dirty="0">
                          <a:solidFill>
                            <a:sysClr val="windowText" lastClr="000000"/>
                          </a:solidFill>
                          <a:latin typeface="Cambria" pitchFamily="18" charset="0"/>
                        </a:rPr>
                        <a:t>718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CA" sz="1600" b="0" i="0" u="none" strike="noStrike" dirty="0">
                          <a:solidFill>
                            <a:sysClr val="windowText" lastClr="000000"/>
                          </a:solidFill>
                          <a:latin typeface="Cambria" pitchFamily="18" charset="0"/>
                        </a:rPr>
                        <a:t>662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CA" sz="1600" b="0" i="0" u="none" strike="noStrike" dirty="0">
                          <a:solidFill>
                            <a:sysClr val="windowText" lastClr="000000"/>
                          </a:solidFill>
                          <a:latin typeface="Cambria" pitchFamily="18" charset="0"/>
                        </a:rPr>
                        <a:t>8.46%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98522">
                <a:tc>
                  <a:txBody>
                    <a:bodyPr/>
                    <a:lstStyle/>
                    <a:p>
                      <a:pPr algn="l" fontAlgn="b"/>
                      <a:r>
                        <a:rPr lang="en-CA" sz="1600" b="0" i="0" u="none" strike="noStrike" dirty="0">
                          <a:solidFill>
                            <a:sysClr val="windowText" lastClr="000000"/>
                          </a:solidFill>
                          <a:latin typeface="Cambria" pitchFamily="18" charset="0"/>
                        </a:rPr>
                        <a:t>Depreciation and amortization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CA" sz="1600" b="0" i="0" u="none" strike="noStrike" dirty="0">
                          <a:solidFill>
                            <a:sysClr val="windowText" lastClr="000000"/>
                          </a:solidFill>
                          <a:latin typeface="Cambria" pitchFamily="18" charset="0"/>
                        </a:rPr>
                        <a:t>616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CA" sz="1600" b="0" i="0" u="none" strike="noStrike" dirty="0">
                          <a:solidFill>
                            <a:sysClr val="windowText" lastClr="000000"/>
                          </a:solidFill>
                          <a:latin typeface="Cambria" pitchFamily="18" charset="0"/>
                        </a:rPr>
                        <a:t>599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CA" sz="1600" b="0" i="0" u="none" strike="noStrike" dirty="0">
                          <a:solidFill>
                            <a:sysClr val="windowText" lastClr="000000"/>
                          </a:solidFill>
                          <a:latin typeface="Cambria" pitchFamily="18" charset="0"/>
                        </a:rPr>
                        <a:t>2.84%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98522">
                <a:tc>
                  <a:txBody>
                    <a:bodyPr/>
                    <a:lstStyle/>
                    <a:p>
                      <a:pPr algn="l" fontAlgn="b"/>
                      <a:r>
                        <a:rPr lang="en-CA" sz="1600" b="0" i="0" u="none" strike="noStrike" dirty="0">
                          <a:solidFill>
                            <a:sysClr val="windowText" lastClr="000000"/>
                          </a:solidFill>
                          <a:latin typeface="Cambria" pitchFamily="18" charset="0"/>
                        </a:rPr>
                        <a:t>Other operating expenses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CA" sz="1600" b="0" i="0" u="none" strike="noStrike" dirty="0">
                          <a:solidFill>
                            <a:sysClr val="windowText" lastClr="000000"/>
                          </a:solidFill>
                          <a:latin typeface="Cambria" pitchFamily="18" charset="0"/>
                        </a:rPr>
                        <a:t>1,337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CA" sz="1600" b="0" i="0" u="none" strike="noStrike" dirty="0">
                          <a:solidFill>
                            <a:sysClr val="windowText" lastClr="000000"/>
                          </a:solidFill>
                          <a:latin typeface="Cambria" pitchFamily="18" charset="0"/>
                        </a:rPr>
                        <a:t>1,385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CA" sz="1600" b="0" i="0" u="none" strike="noStrike" dirty="0">
                          <a:solidFill>
                            <a:sysClr val="windowText" lastClr="000000"/>
                          </a:solidFill>
                          <a:latin typeface="Cambria" pitchFamily="18" charset="0"/>
                        </a:rPr>
                        <a:t>-3.47%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98522">
                <a:tc>
                  <a:txBody>
                    <a:bodyPr/>
                    <a:lstStyle/>
                    <a:p>
                      <a:pPr algn="l" fontAlgn="b"/>
                      <a:endParaRPr lang="en-CA" sz="1600" b="0" i="0" u="none" strike="noStrike" dirty="0">
                        <a:solidFill>
                          <a:sysClr val="windowText" lastClr="000000"/>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endParaRPr lang="en-CA" sz="1600" b="0" i="0" u="none" strike="noStrike" dirty="0">
                        <a:solidFill>
                          <a:sysClr val="windowText" lastClr="000000"/>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endParaRPr lang="en-CA" sz="1600" b="0" i="0" u="none" strike="noStrike" dirty="0">
                        <a:solidFill>
                          <a:sysClr val="windowText" lastClr="000000"/>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endParaRPr lang="en-CA" sz="1600" b="0" i="0" u="none" strike="noStrike" dirty="0">
                        <a:solidFill>
                          <a:sysClr val="windowText" lastClr="000000"/>
                        </a:solidFill>
                        <a:latin typeface="Cambria"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98522">
                <a:tc>
                  <a:txBody>
                    <a:bodyPr/>
                    <a:lstStyle/>
                    <a:p>
                      <a:pPr algn="l" fontAlgn="b"/>
                      <a:r>
                        <a:rPr lang="en-CA" sz="1600" b="0" i="0" u="none" strike="noStrike" dirty="0">
                          <a:solidFill>
                            <a:sysClr val="windowText" lastClr="000000"/>
                          </a:solidFill>
                          <a:latin typeface="Cambria" pitchFamily="18" charset="0"/>
                        </a:rPr>
                        <a:t>Total Operating expenses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CA" sz="1600" b="0" i="0" u="none" strike="noStrike" dirty="0">
                          <a:solidFill>
                            <a:sysClr val="windowText" lastClr="000000"/>
                          </a:solidFill>
                          <a:latin typeface="Cambria" pitchFamily="18" charset="0"/>
                        </a:rPr>
                        <a:t>10,088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CA" sz="1600" b="0" i="0" u="none" strike="noStrike" dirty="0">
                          <a:solidFill>
                            <a:sysClr val="windowText" lastClr="000000"/>
                          </a:solidFill>
                          <a:latin typeface="Cambria" pitchFamily="18" charset="0"/>
                        </a:rPr>
                        <a:t>10,574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CA" sz="1600" b="0" i="0" u="none" strike="noStrike" dirty="0">
                          <a:solidFill>
                            <a:sysClr val="windowText" lastClr="000000"/>
                          </a:solidFill>
                          <a:latin typeface="Cambria" pitchFamily="18" charset="0"/>
                        </a:rPr>
                        <a:t>-4.60%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bl>
          </a:graphicData>
        </a:graphic>
      </p:graphicFrame>
      <p:sp>
        <p:nvSpPr>
          <p:cNvPr id="5" name="Rectangle 4"/>
          <p:cNvSpPr/>
          <p:nvPr/>
        </p:nvSpPr>
        <p:spPr>
          <a:xfrm>
            <a:off x="395536"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altLang="zh-TW" dirty="0">
                <a:ea typeface="PMingLiU" pitchFamily="18" charset="-120"/>
              </a:rPr>
              <a:t>Key Success Factor</a:t>
            </a:r>
          </a:p>
        </p:txBody>
      </p:sp>
      <p:sp>
        <p:nvSpPr>
          <p:cNvPr id="158723" name="Rectangle 3"/>
          <p:cNvSpPr>
            <a:spLocks noGrp="1" noChangeArrowheads="1"/>
          </p:cNvSpPr>
          <p:nvPr>
            <p:ph idx="1"/>
          </p:nvPr>
        </p:nvSpPr>
        <p:spPr>
          <a:xfrm>
            <a:off x="501650" y="2132856"/>
            <a:ext cx="8642350" cy="4471987"/>
          </a:xfrm>
        </p:spPr>
        <p:txBody>
          <a:bodyPr/>
          <a:lstStyle/>
          <a:p>
            <a:r>
              <a:rPr lang="en-US" altLang="zh-TW" dirty="0">
                <a:ea typeface="PMingLiU" pitchFamily="18" charset="-120"/>
              </a:rPr>
              <a:t>Attracting </a:t>
            </a:r>
            <a:r>
              <a:rPr lang="en-US" altLang="zh-TW" dirty="0" smtClean="0">
                <a:ea typeface="PMingLiU" pitchFamily="18" charset="-120"/>
              </a:rPr>
              <a:t>customers</a:t>
            </a:r>
            <a:endParaRPr lang="en-US" altLang="zh-TW" dirty="0">
              <a:ea typeface="PMingLiU" pitchFamily="18" charset="-120"/>
            </a:endParaRPr>
          </a:p>
          <a:p>
            <a:r>
              <a:rPr lang="en-US" altLang="zh-TW" dirty="0">
                <a:ea typeface="PMingLiU" pitchFamily="18" charset="-120"/>
              </a:rPr>
              <a:t>Managing its </a:t>
            </a:r>
            <a:r>
              <a:rPr lang="en-US" altLang="zh-TW" dirty="0" smtClean="0">
                <a:ea typeface="PMingLiU" pitchFamily="18" charset="-120"/>
              </a:rPr>
              <a:t>fleet</a:t>
            </a:r>
            <a:endParaRPr lang="en-US" altLang="zh-TW" dirty="0">
              <a:ea typeface="PMingLiU" pitchFamily="18" charset="-120"/>
            </a:endParaRPr>
          </a:p>
          <a:p>
            <a:r>
              <a:rPr lang="en-US" altLang="zh-TW" dirty="0">
                <a:ea typeface="PMingLiU" pitchFamily="18" charset="-120"/>
              </a:rPr>
              <a:t>Managing its </a:t>
            </a:r>
            <a:r>
              <a:rPr lang="en-US" altLang="zh-TW" dirty="0" smtClean="0">
                <a:ea typeface="PMingLiU" pitchFamily="18" charset="-120"/>
              </a:rPr>
              <a:t>people</a:t>
            </a:r>
            <a:endParaRPr lang="en-CA" altLang="zh-TW" dirty="0">
              <a:ea typeface="PMingLiU" pitchFamily="18" charset="-120"/>
            </a:endParaRPr>
          </a:p>
          <a:p>
            <a:r>
              <a:rPr lang="en-CA" altLang="zh-TW" dirty="0" smtClean="0">
                <a:ea typeface="PMingLiU" pitchFamily="18" charset="-120"/>
              </a:rPr>
              <a:t>Managing </a:t>
            </a:r>
            <a:r>
              <a:rPr lang="en-CA" altLang="zh-TW" dirty="0">
                <a:ea typeface="PMingLiU" pitchFamily="18" charset="-120"/>
              </a:rPr>
              <a:t>its finances</a:t>
            </a:r>
            <a:endParaRPr lang="en-US" altLang="zh-TW" dirty="0">
              <a:ea typeface="PMingLiU" pitchFamily="18" charset="-120"/>
            </a:endParaRPr>
          </a:p>
        </p:txBody>
      </p:sp>
      <p:sp>
        <p:nvSpPr>
          <p:cNvPr id="4" name="Rectangle 3"/>
          <p:cNvSpPr/>
          <p:nvPr/>
        </p:nvSpPr>
        <p:spPr>
          <a:xfrm>
            <a:off x="3203848"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Company’s estimated fair value of remaining fuel derivative contracts</a:t>
            </a:r>
            <a:endParaRPr lang="en-CA" dirty="0"/>
          </a:p>
        </p:txBody>
      </p:sp>
      <p:sp>
        <p:nvSpPr>
          <p:cNvPr id="3" name="Content Placeholder 2"/>
          <p:cNvSpPr>
            <a:spLocks noGrp="1"/>
          </p:cNvSpPr>
          <p:nvPr>
            <p:ph idx="1"/>
          </p:nvPr>
        </p:nvSpPr>
        <p:spPr/>
        <p:txBody>
          <a:bodyPr/>
          <a:lstStyle/>
          <a:p>
            <a:r>
              <a:rPr lang="tr-TR" dirty="0" smtClean="0"/>
              <a:t>AOCI – Accumulated other Comprehensive Income</a:t>
            </a:r>
            <a:endParaRPr lang="en-CA" dirty="0"/>
          </a:p>
        </p:txBody>
      </p:sp>
      <p:pic>
        <p:nvPicPr>
          <p:cNvPr id="39938" name="Picture 2" descr="C:\Users\engin\Desktop\financial southwest.png"/>
          <p:cNvPicPr>
            <a:picLocks noChangeAspect="1" noChangeArrowheads="1"/>
          </p:cNvPicPr>
          <p:nvPr/>
        </p:nvPicPr>
        <p:blipFill>
          <a:blip r:embed="rId2" cstate="print"/>
          <a:srcRect/>
          <a:stretch>
            <a:fillRect/>
          </a:stretch>
        </p:blipFill>
        <p:spPr bwMode="auto">
          <a:xfrm>
            <a:off x="1043608" y="3140968"/>
            <a:ext cx="6840760" cy="2257299"/>
          </a:xfrm>
          <a:prstGeom prst="rect">
            <a:avLst/>
          </a:prstGeom>
          <a:noFill/>
        </p:spPr>
      </p:pic>
      <p:sp>
        <p:nvSpPr>
          <p:cNvPr id="5" name="Rectangle 4"/>
          <p:cNvSpPr/>
          <p:nvPr/>
        </p:nvSpPr>
        <p:spPr>
          <a:xfrm>
            <a:off x="395536"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
            </a:r>
            <a:br>
              <a:rPr lang="tr-TR" dirty="0" smtClean="0"/>
            </a:br>
            <a:r>
              <a:rPr lang="tr-TR" dirty="0" smtClean="0"/>
              <a:t>Sensitivity table for Jet fuel Prices at different crude oil assumptions as of January 20,2010</a:t>
            </a:r>
            <a:endParaRPr lang="en-CA" dirty="0"/>
          </a:p>
        </p:txBody>
      </p:sp>
      <p:pic>
        <p:nvPicPr>
          <p:cNvPr id="40962" name="Picture 2" descr="C:\Users\engin\Desktop\financial southwest.png"/>
          <p:cNvPicPr>
            <a:picLocks noChangeAspect="1" noChangeArrowheads="1"/>
          </p:cNvPicPr>
          <p:nvPr/>
        </p:nvPicPr>
        <p:blipFill>
          <a:blip r:embed="rId2" cstate="print"/>
          <a:srcRect/>
          <a:stretch>
            <a:fillRect/>
          </a:stretch>
        </p:blipFill>
        <p:spPr bwMode="auto">
          <a:xfrm>
            <a:off x="539552" y="2492896"/>
            <a:ext cx="7824879" cy="3568700"/>
          </a:xfrm>
          <a:prstGeom prst="rect">
            <a:avLst/>
          </a:prstGeom>
          <a:noFill/>
        </p:spPr>
      </p:pic>
      <p:sp>
        <p:nvSpPr>
          <p:cNvPr id="5" name="Rectangle 4"/>
          <p:cNvSpPr/>
          <p:nvPr/>
        </p:nvSpPr>
        <p:spPr>
          <a:xfrm>
            <a:off x="395536"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
            </a:r>
            <a:br>
              <a:rPr lang="tr-TR" dirty="0" smtClean="0"/>
            </a:br>
            <a:r>
              <a:rPr lang="tr-TR" dirty="0" smtClean="0"/>
              <a:t>Company’s meterial expected contractual obligations and commitments as of Dec 31, 2009</a:t>
            </a:r>
            <a:endParaRPr lang="en-CA"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23528" y="2132856"/>
            <a:ext cx="8424936" cy="3144089"/>
          </a:xfrm>
          <a:prstGeom prst="rect">
            <a:avLst/>
          </a:prstGeom>
          <a:noFill/>
          <a:ln w="9525">
            <a:noFill/>
            <a:miter lim="800000"/>
            <a:headEnd/>
            <a:tailEnd/>
          </a:ln>
        </p:spPr>
      </p:pic>
      <p:sp>
        <p:nvSpPr>
          <p:cNvPr id="4" name="Rectangle 3"/>
          <p:cNvSpPr/>
          <p:nvPr/>
        </p:nvSpPr>
        <p:spPr>
          <a:xfrm>
            <a:off x="395536"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
            </a:r>
            <a:br>
              <a:rPr lang="tr-TR" dirty="0" smtClean="0"/>
            </a:br>
            <a:r>
              <a:rPr lang="tr-TR" dirty="0" smtClean="0"/>
              <a:t/>
            </a:r>
            <a:br>
              <a:rPr lang="tr-TR" dirty="0" smtClean="0"/>
            </a:br>
            <a:r>
              <a:rPr lang="tr-TR" dirty="0" smtClean="0"/>
              <a:t/>
            </a:r>
            <a:br>
              <a:rPr lang="tr-TR" dirty="0" smtClean="0"/>
            </a:br>
            <a:r>
              <a:rPr lang="tr-TR" dirty="0" smtClean="0"/>
              <a:t>Company’s estimated obligations related to its fuel derivative positions for the years 2010 through 2013</a:t>
            </a:r>
            <a:br>
              <a:rPr lang="tr-TR" dirty="0" smtClean="0"/>
            </a:br>
            <a:r>
              <a:rPr lang="tr-TR" dirty="0" smtClean="0"/>
              <a:t/>
            </a:r>
            <a:br>
              <a:rPr lang="tr-TR" dirty="0" smtClean="0"/>
            </a:br>
            <a:r>
              <a:rPr lang="tr-TR" dirty="0" smtClean="0"/>
              <a:t>As of December 31, 2009 </a:t>
            </a:r>
            <a:br>
              <a:rPr lang="tr-TR" dirty="0" smtClean="0"/>
            </a:br>
            <a:r>
              <a:rPr lang="tr-TR" dirty="0" smtClean="0"/>
              <a:t>(in millions)</a:t>
            </a:r>
            <a:endParaRPr lang="en-CA"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467544" y="3717032"/>
            <a:ext cx="8229600" cy="1944216"/>
          </a:xfrm>
          <a:prstGeom prst="rect">
            <a:avLst/>
          </a:prstGeom>
          <a:noFill/>
          <a:ln w="9525">
            <a:noFill/>
            <a:miter lim="800000"/>
            <a:headEnd/>
            <a:tailEnd/>
          </a:ln>
        </p:spPr>
      </p:pic>
      <p:sp>
        <p:nvSpPr>
          <p:cNvPr id="4" name="Rectangle 3"/>
          <p:cNvSpPr/>
          <p:nvPr/>
        </p:nvSpPr>
        <p:spPr>
          <a:xfrm>
            <a:off x="395536"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Risk Factors</a:t>
            </a:r>
            <a:endParaRPr lang="en-CA" dirty="0"/>
          </a:p>
        </p:txBody>
      </p:sp>
      <p:sp>
        <p:nvSpPr>
          <p:cNvPr id="3" name="Content Placeholder 2"/>
          <p:cNvSpPr>
            <a:spLocks noGrp="1"/>
          </p:cNvSpPr>
          <p:nvPr>
            <p:ph idx="1"/>
          </p:nvPr>
        </p:nvSpPr>
        <p:spPr/>
        <p:txBody>
          <a:bodyPr>
            <a:normAutofit fontScale="92500" lnSpcReduction="20000"/>
          </a:bodyPr>
          <a:lstStyle/>
          <a:p>
            <a:pPr marL="514350" indent="-514350">
              <a:buAutoNum type="arabicParenR"/>
            </a:pPr>
            <a:r>
              <a:rPr lang="tr-TR" dirty="0" smtClean="0"/>
              <a:t>Fuel prices</a:t>
            </a:r>
          </a:p>
          <a:p>
            <a:pPr marL="514350" indent="-514350">
              <a:buAutoNum type="arabicParenR"/>
            </a:pPr>
            <a:r>
              <a:rPr lang="tr-TR" dirty="0" smtClean="0"/>
              <a:t>Economic condition</a:t>
            </a:r>
          </a:p>
          <a:p>
            <a:pPr marL="514350" indent="-514350">
              <a:buAutoNum type="arabicParenR"/>
            </a:pPr>
            <a:r>
              <a:rPr lang="tr-TR" dirty="0" smtClean="0"/>
              <a:t>Company’s low cost structure</a:t>
            </a:r>
          </a:p>
          <a:p>
            <a:pPr marL="514350" indent="-514350">
              <a:buAutoNum type="arabicParenR"/>
            </a:pPr>
            <a:r>
              <a:rPr lang="tr-TR" dirty="0" smtClean="0"/>
              <a:t>Unstable credit, capital, and energy markets</a:t>
            </a:r>
          </a:p>
          <a:p>
            <a:pPr marL="514350" indent="-514350">
              <a:buAutoNum type="arabicParenR"/>
            </a:pPr>
            <a:r>
              <a:rPr lang="tr-TR" dirty="0" smtClean="0"/>
              <a:t>The company is very dependent on </a:t>
            </a:r>
            <a:r>
              <a:rPr lang="en-US" dirty="0" smtClean="0"/>
              <a:t>B</a:t>
            </a:r>
            <a:r>
              <a:rPr lang="tr-TR" dirty="0" smtClean="0"/>
              <a:t>oeing</a:t>
            </a:r>
          </a:p>
          <a:p>
            <a:pPr marL="514350" indent="-514350">
              <a:buAutoNum type="arabicParenR"/>
            </a:pPr>
            <a:r>
              <a:rPr lang="tr-TR" dirty="0" smtClean="0"/>
              <a:t>Airline business is </a:t>
            </a:r>
            <a:r>
              <a:rPr lang="en-US" dirty="0" smtClean="0"/>
              <a:t>l</a:t>
            </a:r>
            <a:r>
              <a:rPr lang="tr-TR" dirty="0" smtClean="0"/>
              <a:t>abor </a:t>
            </a:r>
            <a:r>
              <a:rPr lang="en-US" dirty="0" smtClean="0"/>
              <a:t>i</a:t>
            </a:r>
            <a:r>
              <a:rPr lang="tr-TR" dirty="0" smtClean="0"/>
              <a:t>ntensive</a:t>
            </a:r>
          </a:p>
          <a:p>
            <a:pPr marL="514350" indent="-514350">
              <a:buAutoNum type="arabicParenR"/>
            </a:pPr>
            <a:r>
              <a:rPr lang="tr-TR" dirty="0" smtClean="0"/>
              <a:t>Security concerns</a:t>
            </a:r>
          </a:p>
          <a:p>
            <a:pPr marL="514350" indent="-514350">
              <a:buAutoNum type="arabicParenR"/>
            </a:pPr>
            <a:r>
              <a:rPr lang="tr-TR" dirty="0" smtClean="0"/>
              <a:t>Airport capacity constraints and air traffic control inefficiencies</a:t>
            </a:r>
          </a:p>
          <a:p>
            <a:pPr marL="514350" indent="-514350">
              <a:buAutoNum type="arabicParenR"/>
            </a:pPr>
            <a:r>
              <a:rPr lang="tr-TR" dirty="0" smtClean="0"/>
              <a:t>Global conditions</a:t>
            </a:r>
            <a:endParaRPr lang="en-CA" dirty="0"/>
          </a:p>
        </p:txBody>
      </p:sp>
      <p:sp>
        <p:nvSpPr>
          <p:cNvPr id="4" name="Rectangle 3"/>
          <p:cNvSpPr/>
          <p:nvPr/>
        </p:nvSpPr>
        <p:spPr>
          <a:xfrm>
            <a:off x="395536"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1) Fuel Prices</a:t>
            </a:r>
            <a:endParaRPr lang="en-CA" dirty="0"/>
          </a:p>
        </p:txBody>
      </p:sp>
      <p:sp>
        <p:nvSpPr>
          <p:cNvPr id="3" name="Content Placeholder 2"/>
          <p:cNvSpPr>
            <a:spLocks noGrp="1"/>
          </p:cNvSpPr>
          <p:nvPr>
            <p:ph idx="1"/>
          </p:nvPr>
        </p:nvSpPr>
        <p:spPr/>
        <p:txBody>
          <a:bodyPr>
            <a:normAutofit fontScale="92500" lnSpcReduction="10000"/>
          </a:bodyPr>
          <a:lstStyle/>
          <a:p>
            <a:r>
              <a:rPr lang="tr-TR" dirty="0" smtClean="0"/>
              <a:t>Airlines are inherently dependent upon energy to operate</a:t>
            </a:r>
          </a:p>
          <a:p>
            <a:r>
              <a:rPr lang="tr-TR" dirty="0" smtClean="0"/>
              <a:t>The cost of fuel is largely unpredictable (why?)</a:t>
            </a:r>
          </a:p>
          <a:p>
            <a:pPr lvl="1"/>
            <a:r>
              <a:rPr lang="tr-TR" dirty="0" smtClean="0"/>
              <a:t>Fuel Prices can be impacted by political and economic factors such as</a:t>
            </a:r>
          </a:p>
          <a:p>
            <a:pPr lvl="2"/>
            <a:r>
              <a:rPr lang="tr-TR" dirty="0" smtClean="0"/>
              <a:t>Dependency on foreign imports of crude oil and the potential for hostilities or other co</a:t>
            </a:r>
            <a:r>
              <a:rPr lang="en-US" dirty="0" smtClean="0"/>
              <a:t>n</a:t>
            </a:r>
            <a:r>
              <a:rPr lang="tr-TR" dirty="0" smtClean="0"/>
              <a:t>flicts in oil producing areas</a:t>
            </a:r>
          </a:p>
          <a:p>
            <a:pPr lvl="2"/>
            <a:r>
              <a:rPr lang="tr-TR" dirty="0" smtClean="0"/>
              <a:t>Limited refining capacity</a:t>
            </a:r>
          </a:p>
          <a:p>
            <a:pPr lvl="2"/>
            <a:r>
              <a:rPr lang="tr-TR" dirty="0" smtClean="0"/>
              <a:t>Changes in governmental policies on fuel production, transportation, and marketing.</a:t>
            </a:r>
          </a:p>
          <a:p>
            <a:pPr lvl="1">
              <a:buNone/>
            </a:pPr>
            <a:endParaRPr lang="tr-TR" dirty="0" smtClean="0"/>
          </a:p>
          <a:p>
            <a:pPr lvl="1"/>
            <a:endParaRPr lang="en-CA" dirty="0"/>
          </a:p>
        </p:txBody>
      </p:sp>
      <p:sp>
        <p:nvSpPr>
          <p:cNvPr id="4" name="Rectangle 3"/>
          <p:cNvSpPr/>
          <p:nvPr/>
        </p:nvSpPr>
        <p:spPr>
          <a:xfrm>
            <a:off x="395536"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Fuel and Oil Expenses in Detail</a:t>
            </a:r>
            <a:endParaRPr lang="en-CA" dirty="0"/>
          </a:p>
        </p:txBody>
      </p:sp>
      <p:pic>
        <p:nvPicPr>
          <p:cNvPr id="8" name="Picture 2"/>
          <p:cNvPicPr>
            <a:picLocks noGrp="1" noChangeAspect="1" noChangeArrowheads="1"/>
          </p:cNvPicPr>
          <p:nvPr>
            <p:ph idx="1"/>
          </p:nvPr>
        </p:nvPicPr>
        <p:blipFill>
          <a:blip r:embed="rId2" cstate="print"/>
          <a:srcRect/>
          <a:stretch>
            <a:fillRect/>
          </a:stretch>
        </p:blipFill>
        <p:spPr bwMode="auto">
          <a:xfrm>
            <a:off x="852952" y="2133600"/>
            <a:ext cx="7438096" cy="2879576"/>
          </a:xfrm>
          <a:prstGeom prst="rect">
            <a:avLst/>
          </a:prstGeom>
          <a:noFill/>
          <a:ln w="9525">
            <a:noFill/>
            <a:miter lim="800000"/>
            <a:headEnd/>
            <a:tailEnd/>
          </a:ln>
        </p:spPr>
      </p:pic>
      <p:sp>
        <p:nvSpPr>
          <p:cNvPr id="4" name="Rectangle 3"/>
          <p:cNvSpPr/>
          <p:nvPr/>
        </p:nvSpPr>
        <p:spPr>
          <a:xfrm>
            <a:off x="395536"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2) Economic Condition</a:t>
            </a:r>
            <a:endParaRPr lang="en-CA" dirty="0"/>
          </a:p>
        </p:txBody>
      </p:sp>
      <p:sp>
        <p:nvSpPr>
          <p:cNvPr id="3" name="Content Placeholder 2"/>
          <p:cNvSpPr>
            <a:spLocks noGrp="1"/>
          </p:cNvSpPr>
          <p:nvPr>
            <p:ph idx="1"/>
          </p:nvPr>
        </p:nvSpPr>
        <p:spPr/>
        <p:txBody>
          <a:bodyPr/>
          <a:lstStyle/>
          <a:p>
            <a:pPr>
              <a:buNone/>
            </a:pPr>
            <a:r>
              <a:rPr lang="tr-TR" dirty="0" smtClean="0"/>
              <a:t>Why it is important ?</a:t>
            </a:r>
          </a:p>
          <a:p>
            <a:pPr lvl="1"/>
            <a:r>
              <a:rPr lang="tr-TR" dirty="0" smtClean="0"/>
              <a:t>It affects Customer travel patterns and related re</a:t>
            </a:r>
            <a:r>
              <a:rPr lang="en-US" dirty="0" smtClean="0"/>
              <a:t>v</a:t>
            </a:r>
            <a:r>
              <a:rPr lang="tr-TR" dirty="0" smtClean="0"/>
              <a:t>enues. (customers cut back travel expenses)</a:t>
            </a:r>
          </a:p>
          <a:p>
            <a:pPr lvl="1"/>
            <a:r>
              <a:rPr lang="tr-TR" dirty="0" smtClean="0"/>
              <a:t>It also impact</a:t>
            </a:r>
            <a:r>
              <a:rPr lang="en-US" dirty="0" smtClean="0"/>
              <a:t>s</a:t>
            </a:r>
            <a:r>
              <a:rPr lang="tr-TR" dirty="0" smtClean="0"/>
              <a:t> the ability of airlines to raise fares to counteract increased fuel, labor, and other cost. </a:t>
            </a:r>
          </a:p>
          <a:p>
            <a:pPr>
              <a:buNone/>
            </a:pPr>
            <a:r>
              <a:rPr lang="tr-TR" dirty="0" smtClean="0"/>
              <a:t>		</a:t>
            </a:r>
            <a:endParaRPr lang="en-CA" dirty="0"/>
          </a:p>
        </p:txBody>
      </p:sp>
      <p:sp>
        <p:nvSpPr>
          <p:cNvPr id="4" name="Rectangle 3"/>
          <p:cNvSpPr/>
          <p:nvPr/>
        </p:nvSpPr>
        <p:spPr>
          <a:xfrm>
            <a:off x="395536"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3) Company’s low cost structure</a:t>
            </a:r>
            <a:endParaRPr lang="en-CA" dirty="0"/>
          </a:p>
        </p:txBody>
      </p:sp>
      <p:sp>
        <p:nvSpPr>
          <p:cNvPr id="3" name="Content Placeholder 2"/>
          <p:cNvSpPr>
            <a:spLocks noGrp="1"/>
          </p:cNvSpPr>
          <p:nvPr>
            <p:ph idx="1"/>
          </p:nvPr>
        </p:nvSpPr>
        <p:spPr/>
        <p:txBody>
          <a:bodyPr/>
          <a:lstStyle/>
          <a:p>
            <a:pPr>
              <a:buNone/>
            </a:pPr>
            <a:r>
              <a:rPr lang="tr-TR" dirty="0" smtClean="0"/>
              <a:t>Why it is important ? </a:t>
            </a:r>
          </a:p>
          <a:p>
            <a:pPr lvl="1"/>
            <a:r>
              <a:rPr lang="tr-TR" dirty="0" smtClean="0"/>
              <a:t>It is </a:t>
            </a:r>
            <a:r>
              <a:rPr lang="en-US" dirty="0" smtClean="0"/>
              <a:t>the </a:t>
            </a:r>
            <a:r>
              <a:rPr lang="tr-TR" dirty="0" smtClean="0"/>
              <a:t>company’s main competitive advantage. It enables the Company to offer low fares and drive traffic volume.</a:t>
            </a:r>
          </a:p>
          <a:p>
            <a:pPr lvl="1"/>
            <a:r>
              <a:rPr lang="tr-TR" dirty="0" smtClean="0"/>
              <a:t>However if oil, fuel, </a:t>
            </a:r>
            <a:r>
              <a:rPr lang="en-US" dirty="0" smtClean="0"/>
              <a:t>and </a:t>
            </a:r>
            <a:r>
              <a:rPr lang="tr-TR" dirty="0" smtClean="0"/>
              <a:t>labor costs increase, the company can loose its competitive advantage. </a:t>
            </a:r>
            <a:endParaRPr lang="en-CA" dirty="0"/>
          </a:p>
        </p:txBody>
      </p:sp>
      <p:sp>
        <p:nvSpPr>
          <p:cNvPr id="4" name="Rectangle 3"/>
          <p:cNvSpPr/>
          <p:nvPr/>
        </p:nvSpPr>
        <p:spPr>
          <a:xfrm>
            <a:off x="395536"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4) Unstable Credit, Capital, and Energy Markets</a:t>
            </a:r>
            <a:endParaRPr lang="en-CA" dirty="0"/>
          </a:p>
        </p:txBody>
      </p:sp>
      <p:sp>
        <p:nvSpPr>
          <p:cNvPr id="3" name="Content Placeholder 2"/>
          <p:cNvSpPr>
            <a:spLocks noGrp="1"/>
          </p:cNvSpPr>
          <p:nvPr>
            <p:ph idx="1"/>
          </p:nvPr>
        </p:nvSpPr>
        <p:spPr/>
        <p:txBody>
          <a:bodyPr>
            <a:normAutofit fontScale="92500" lnSpcReduction="10000"/>
          </a:bodyPr>
          <a:lstStyle/>
          <a:p>
            <a:r>
              <a:rPr lang="tr-TR" dirty="0" smtClean="0"/>
              <a:t>Could result in future pressure on the Company’s credit ratings.</a:t>
            </a:r>
          </a:p>
          <a:p>
            <a:pPr lvl="1"/>
            <a:r>
              <a:rPr lang="tr-TR" dirty="0" smtClean="0"/>
              <a:t>Why it is important? </a:t>
            </a:r>
          </a:p>
          <a:p>
            <a:pPr lvl="2"/>
            <a:r>
              <a:rPr lang="tr-TR" dirty="0" smtClean="0"/>
              <a:t>Impact the company’s abilitiy to obtain financing on ac</a:t>
            </a:r>
            <a:r>
              <a:rPr lang="en-US" dirty="0" smtClean="0"/>
              <a:t>ce</a:t>
            </a:r>
            <a:r>
              <a:rPr lang="tr-TR" dirty="0" smtClean="0"/>
              <a:t>ptable terms.</a:t>
            </a:r>
          </a:p>
          <a:p>
            <a:pPr lvl="2"/>
            <a:r>
              <a:rPr lang="tr-TR" dirty="0" smtClean="0"/>
              <a:t>Impact on the Company’s li</a:t>
            </a:r>
            <a:r>
              <a:rPr lang="en-US" dirty="0" smtClean="0"/>
              <a:t>q</a:t>
            </a:r>
            <a:r>
              <a:rPr lang="tr-TR" dirty="0" smtClean="0"/>
              <a:t>uidity in general</a:t>
            </a:r>
          </a:p>
          <a:p>
            <a:pPr lvl="2"/>
            <a:r>
              <a:rPr lang="tr-TR" dirty="0" smtClean="0"/>
              <a:t>Availabity and cost of </a:t>
            </a:r>
            <a:r>
              <a:rPr lang="en-US" dirty="0" smtClean="0"/>
              <a:t>i</a:t>
            </a:r>
            <a:r>
              <a:rPr lang="tr-TR" dirty="0" smtClean="0"/>
              <a:t>nsurance. </a:t>
            </a:r>
          </a:p>
          <a:p>
            <a:pPr lvl="1">
              <a:buNone/>
            </a:pPr>
            <a:r>
              <a:rPr lang="tr-TR" dirty="0" smtClean="0"/>
              <a:t>EX: Standard </a:t>
            </a:r>
            <a:r>
              <a:rPr lang="en-US" dirty="0" smtClean="0"/>
              <a:t>&amp; </a:t>
            </a:r>
            <a:r>
              <a:rPr lang="tr-TR" dirty="0" smtClean="0"/>
              <a:t>Poor’s and Fitch downgraded the company’s credit rating from BBB + to BBB because of lower demand, and continued volatility in fuel prices.</a:t>
            </a:r>
          </a:p>
        </p:txBody>
      </p:sp>
      <p:sp>
        <p:nvSpPr>
          <p:cNvPr id="4" name="Rectangle 3"/>
          <p:cNvSpPr/>
          <p:nvPr/>
        </p:nvSpPr>
        <p:spPr>
          <a:xfrm>
            <a:off x="395536"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US" altLang="zh-TW" dirty="0">
                <a:ea typeface="PMingLiU" pitchFamily="18" charset="-120"/>
              </a:rPr>
              <a:t>Industry Profit Pattern</a:t>
            </a:r>
          </a:p>
        </p:txBody>
      </p:sp>
      <p:sp>
        <p:nvSpPr>
          <p:cNvPr id="160771" name="Rectangle 3"/>
          <p:cNvSpPr>
            <a:spLocks noGrp="1" noChangeArrowheads="1"/>
          </p:cNvSpPr>
          <p:nvPr>
            <p:ph idx="1"/>
          </p:nvPr>
        </p:nvSpPr>
        <p:spPr>
          <a:xfrm>
            <a:off x="457200" y="1600200"/>
            <a:ext cx="8229600" cy="4953000"/>
          </a:xfrm>
        </p:spPr>
        <p:txBody>
          <a:bodyPr/>
          <a:lstStyle/>
          <a:p>
            <a:r>
              <a:rPr lang="en-US" altLang="zh-TW" dirty="0">
                <a:ea typeface="PMingLiU" pitchFamily="18" charset="-120"/>
              </a:rPr>
              <a:t>Cyclical industry</a:t>
            </a:r>
          </a:p>
          <a:p>
            <a:endParaRPr lang="en-US" altLang="zh-TW" dirty="0">
              <a:ea typeface="PMingLiU" pitchFamily="18" charset="-120"/>
            </a:endParaRPr>
          </a:p>
          <a:p>
            <a:r>
              <a:rPr lang="en-US" altLang="zh-TW" dirty="0">
                <a:ea typeface="PMingLiU" pitchFamily="18" charset="-120"/>
              </a:rPr>
              <a:t>Four or five years of poor performance precede five or six years of improved performance. </a:t>
            </a:r>
          </a:p>
          <a:p>
            <a:endParaRPr lang="en-US" altLang="zh-TW" dirty="0">
              <a:ea typeface="PMingLiU" pitchFamily="18" charset="-120"/>
            </a:endParaRPr>
          </a:p>
          <a:p>
            <a:r>
              <a:rPr lang="en-US" altLang="zh-TW" dirty="0">
                <a:ea typeface="PMingLiU" pitchFamily="18" charset="-120"/>
              </a:rPr>
              <a:t>Mature industry </a:t>
            </a:r>
            <a:r>
              <a:rPr lang="en-US" altLang="zh-TW" dirty="0">
                <a:ea typeface="PMingLiU" pitchFamily="18" charset="-120"/>
                <a:sym typeface="Wingdings" pitchFamily="2" charset="2"/>
              </a:rPr>
              <a:t></a:t>
            </a:r>
            <a:r>
              <a:rPr lang="en-US" altLang="zh-TW" dirty="0">
                <a:ea typeface="PMingLiU" pitchFamily="18" charset="-120"/>
              </a:rPr>
              <a:t> consolidation trend</a:t>
            </a:r>
          </a:p>
        </p:txBody>
      </p:sp>
      <p:sp>
        <p:nvSpPr>
          <p:cNvPr id="4" name="Rectangle 3"/>
          <p:cNvSpPr/>
          <p:nvPr/>
        </p:nvSpPr>
        <p:spPr>
          <a:xfrm>
            <a:off x="3203848"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5) High </a:t>
            </a:r>
            <a:r>
              <a:rPr lang="en-US" dirty="0" smtClean="0"/>
              <a:t>D</a:t>
            </a:r>
            <a:r>
              <a:rPr lang="tr-TR" dirty="0" smtClean="0"/>
              <a:t>ependence on Boeing</a:t>
            </a:r>
            <a:endParaRPr lang="en-CA" dirty="0"/>
          </a:p>
        </p:txBody>
      </p:sp>
      <p:sp>
        <p:nvSpPr>
          <p:cNvPr id="3" name="Content Placeholder 2"/>
          <p:cNvSpPr>
            <a:spLocks noGrp="1"/>
          </p:cNvSpPr>
          <p:nvPr>
            <p:ph idx="1"/>
          </p:nvPr>
        </p:nvSpPr>
        <p:spPr/>
        <p:txBody>
          <a:bodyPr/>
          <a:lstStyle/>
          <a:p>
            <a:r>
              <a:rPr lang="tr-TR" dirty="0" smtClean="0"/>
              <a:t>Boeing is the only aircraft and engine supplier for the company. </a:t>
            </a:r>
          </a:p>
          <a:p>
            <a:pPr lvl="1"/>
            <a:r>
              <a:rPr lang="tr-TR" dirty="0" smtClean="0"/>
              <a:t>Supplier (Boeing) has the power. </a:t>
            </a:r>
          </a:p>
          <a:p>
            <a:pPr lvl="1">
              <a:buNone/>
            </a:pPr>
            <a:endParaRPr lang="tr-TR" dirty="0" smtClean="0"/>
          </a:p>
          <a:p>
            <a:pPr lvl="1">
              <a:buNone/>
            </a:pPr>
            <a:r>
              <a:rPr lang="tr-TR" dirty="0" smtClean="0"/>
              <a:t>What if Boeing were unable or unwilling to provide adequate support for its products ? </a:t>
            </a:r>
          </a:p>
        </p:txBody>
      </p:sp>
      <p:sp>
        <p:nvSpPr>
          <p:cNvPr id="4" name="Rectangle 3"/>
          <p:cNvSpPr/>
          <p:nvPr/>
        </p:nvSpPr>
        <p:spPr>
          <a:xfrm>
            <a:off x="395536"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6) The Airline Business is Labor Intensive</a:t>
            </a:r>
            <a:endParaRPr lang="en-CA" dirty="0"/>
          </a:p>
        </p:txBody>
      </p:sp>
      <p:sp>
        <p:nvSpPr>
          <p:cNvPr id="3" name="Content Placeholder 2"/>
          <p:cNvSpPr>
            <a:spLocks noGrp="1"/>
          </p:cNvSpPr>
          <p:nvPr>
            <p:ph idx="1"/>
          </p:nvPr>
        </p:nvSpPr>
        <p:spPr/>
        <p:txBody>
          <a:bodyPr/>
          <a:lstStyle/>
          <a:p>
            <a:r>
              <a:rPr lang="tr-TR" dirty="0" smtClean="0"/>
              <a:t>Salaries, wages, and benefits represented approximately 34 % of the Company’s operating expenses.</a:t>
            </a:r>
          </a:p>
          <a:p>
            <a:pPr lvl="1"/>
            <a:r>
              <a:rPr lang="tr-TR" dirty="0" smtClean="0"/>
              <a:t>82 % of its employees were represented for collective bargaining purposes by Labor Unions</a:t>
            </a:r>
          </a:p>
          <a:p>
            <a:pPr lvl="1"/>
            <a:endParaRPr lang="tr-TR" dirty="0" smtClean="0"/>
          </a:p>
          <a:p>
            <a:pPr lvl="1">
              <a:buNone/>
            </a:pPr>
            <a:r>
              <a:rPr lang="tr-TR" dirty="0" smtClean="0"/>
              <a:t>What may happen if there are conflicts between the union and the company ? (Ex: Strike)</a:t>
            </a:r>
          </a:p>
        </p:txBody>
      </p:sp>
      <p:sp>
        <p:nvSpPr>
          <p:cNvPr id="4" name="Rectangle 3"/>
          <p:cNvSpPr/>
          <p:nvPr/>
        </p:nvSpPr>
        <p:spPr>
          <a:xfrm>
            <a:off x="395536"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7) Security Concerns</a:t>
            </a:r>
            <a:endParaRPr lang="en-CA" dirty="0"/>
          </a:p>
        </p:txBody>
      </p:sp>
      <p:sp>
        <p:nvSpPr>
          <p:cNvPr id="3" name="Content Placeholder 2"/>
          <p:cNvSpPr>
            <a:spLocks noGrp="1"/>
          </p:cNvSpPr>
          <p:nvPr>
            <p:ph idx="1"/>
          </p:nvPr>
        </p:nvSpPr>
        <p:spPr/>
        <p:txBody>
          <a:bodyPr/>
          <a:lstStyle/>
          <a:p>
            <a:r>
              <a:rPr lang="tr-TR" dirty="0" smtClean="0"/>
              <a:t>Threatened or actual terrorist attacts.</a:t>
            </a:r>
          </a:p>
          <a:p>
            <a:pPr lvl="1"/>
            <a:r>
              <a:rPr lang="tr-TR" dirty="0" smtClean="0"/>
              <a:t>Ex: 9/11, Volcanic er</a:t>
            </a:r>
            <a:r>
              <a:rPr lang="en-US" dirty="0" smtClean="0"/>
              <a:t>u</a:t>
            </a:r>
            <a:r>
              <a:rPr lang="tr-TR" dirty="0" smtClean="0"/>
              <a:t>ptions</a:t>
            </a:r>
          </a:p>
          <a:p>
            <a:pPr lvl="2">
              <a:buNone/>
            </a:pPr>
            <a:endParaRPr lang="tr-TR" dirty="0" smtClean="0"/>
          </a:p>
          <a:p>
            <a:pPr lvl="2"/>
            <a:r>
              <a:rPr lang="tr-TR" dirty="0" smtClean="0"/>
              <a:t>It will affect the demand for air travel.</a:t>
            </a:r>
          </a:p>
          <a:p>
            <a:pPr lvl="2"/>
            <a:r>
              <a:rPr lang="tr-TR" dirty="0" smtClean="0"/>
              <a:t>Also, it will increase the security and safety cost of the company. </a:t>
            </a:r>
          </a:p>
          <a:p>
            <a:endParaRPr lang="en-CA" dirty="0"/>
          </a:p>
        </p:txBody>
      </p:sp>
      <p:sp>
        <p:nvSpPr>
          <p:cNvPr id="4" name="Rectangle 3"/>
          <p:cNvSpPr/>
          <p:nvPr/>
        </p:nvSpPr>
        <p:spPr>
          <a:xfrm>
            <a:off x="395536"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8) Airport Capacity </a:t>
            </a:r>
            <a:r>
              <a:rPr lang="en-US" dirty="0" smtClean="0"/>
              <a:t>C</a:t>
            </a:r>
            <a:r>
              <a:rPr lang="tr-TR" dirty="0" smtClean="0"/>
              <a:t>onstraints and </a:t>
            </a:r>
            <a:r>
              <a:rPr lang="en-US" dirty="0" smtClean="0"/>
              <a:t>A</a:t>
            </a:r>
            <a:r>
              <a:rPr lang="tr-TR" dirty="0" smtClean="0"/>
              <a:t>ir </a:t>
            </a:r>
            <a:r>
              <a:rPr lang="en-US" dirty="0" smtClean="0"/>
              <a:t>T</a:t>
            </a:r>
            <a:r>
              <a:rPr lang="tr-TR" dirty="0" smtClean="0"/>
              <a:t>raffic </a:t>
            </a:r>
            <a:r>
              <a:rPr lang="en-US" dirty="0" smtClean="0"/>
              <a:t>C</a:t>
            </a:r>
            <a:r>
              <a:rPr lang="tr-TR" dirty="0" smtClean="0"/>
              <a:t>ontrol </a:t>
            </a:r>
            <a:r>
              <a:rPr lang="en-US" dirty="0" smtClean="0"/>
              <a:t>I</a:t>
            </a:r>
            <a:r>
              <a:rPr lang="tr-TR" dirty="0" smtClean="0"/>
              <a:t>nefficiencies</a:t>
            </a:r>
            <a:endParaRPr lang="en-CA" dirty="0"/>
          </a:p>
        </p:txBody>
      </p:sp>
      <p:sp>
        <p:nvSpPr>
          <p:cNvPr id="3" name="Content Placeholder 2"/>
          <p:cNvSpPr>
            <a:spLocks noGrp="1"/>
          </p:cNvSpPr>
          <p:nvPr>
            <p:ph idx="1"/>
          </p:nvPr>
        </p:nvSpPr>
        <p:spPr/>
        <p:txBody>
          <a:bodyPr>
            <a:normAutofit lnSpcReduction="10000"/>
          </a:bodyPr>
          <a:lstStyle/>
          <a:p>
            <a:r>
              <a:rPr lang="tr-TR" dirty="0" smtClean="0"/>
              <a:t>Airport Capacity constraints increase the airport rates and charges.</a:t>
            </a:r>
          </a:p>
          <a:p>
            <a:pPr lvl="1"/>
            <a:r>
              <a:rPr lang="tr-TR" dirty="0" smtClean="0"/>
              <a:t>Limited gate capacity</a:t>
            </a:r>
          </a:p>
          <a:p>
            <a:pPr lvl="1"/>
            <a:r>
              <a:rPr lang="tr-TR" dirty="0" smtClean="0"/>
              <a:t>Increase in taxes</a:t>
            </a:r>
          </a:p>
          <a:p>
            <a:pPr lvl="1"/>
            <a:r>
              <a:rPr lang="tr-TR" dirty="0" smtClean="0"/>
              <a:t>Decrease the service that can be offered by the Airline Companies.</a:t>
            </a:r>
          </a:p>
          <a:p>
            <a:pPr lvl="1"/>
            <a:endParaRPr lang="tr-TR" dirty="0" smtClean="0"/>
          </a:p>
          <a:p>
            <a:r>
              <a:rPr lang="tr-TR" dirty="0" smtClean="0"/>
              <a:t>Therefore, They should choose </a:t>
            </a:r>
            <a:r>
              <a:rPr lang="en-US" dirty="0" smtClean="0"/>
              <a:t>their</a:t>
            </a:r>
            <a:r>
              <a:rPr lang="tr-TR" dirty="0" smtClean="0"/>
              <a:t> destination routes very carefully. </a:t>
            </a:r>
          </a:p>
        </p:txBody>
      </p:sp>
      <p:sp>
        <p:nvSpPr>
          <p:cNvPr id="4" name="Rectangle 3"/>
          <p:cNvSpPr/>
          <p:nvPr/>
        </p:nvSpPr>
        <p:spPr>
          <a:xfrm>
            <a:off x="395536"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9) Global Conditions</a:t>
            </a:r>
            <a:endParaRPr lang="en-CA" dirty="0"/>
          </a:p>
        </p:txBody>
      </p:sp>
      <p:sp>
        <p:nvSpPr>
          <p:cNvPr id="3" name="Content Placeholder 2"/>
          <p:cNvSpPr>
            <a:spLocks noGrp="1"/>
          </p:cNvSpPr>
          <p:nvPr>
            <p:ph idx="1"/>
          </p:nvPr>
        </p:nvSpPr>
        <p:spPr/>
        <p:txBody>
          <a:bodyPr>
            <a:normAutofit fontScale="85000" lnSpcReduction="20000"/>
          </a:bodyPr>
          <a:lstStyle/>
          <a:p>
            <a:r>
              <a:rPr lang="tr-TR" dirty="0" smtClean="0"/>
              <a:t>Adverse wea</a:t>
            </a:r>
            <a:r>
              <a:rPr lang="en-US" dirty="0" smtClean="0"/>
              <a:t>t</a:t>
            </a:r>
            <a:r>
              <a:rPr lang="tr-TR" dirty="0" smtClean="0"/>
              <a:t>her and natural disasters</a:t>
            </a:r>
          </a:p>
          <a:p>
            <a:r>
              <a:rPr lang="tr-TR" dirty="0" smtClean="0"/>
              <a:t>Outbreaks of disease</a:t>
            </a:r>
          </a:p>
          <a:p>
            <a:r>
              <a:rPr lang="tr-TR" dirty="0" smtClean="0"/>
              <a:t>Changes in consumer preferences, perceptions, spending patterns, or demographic trends.</a:t>
            </a:r>
          </a:p>
          <a:p>
            <a:r>
              <a:rPr lang="tr-TR" dirty="0" smtClean="0"/>
              <a:t>Actual and potential disruptions in the air traffic control system</a:t>
            </a:r>
          </a:p>
          <a:p>
            <a:r>
              <a:rPr lang="tr-TR" dirty="0" smtClean="0"/>
              <a:t>Changes in the competitive environment due to industry consolidation, industry bankruptcies, and other factors.</a:t>
            </a:r>
          </a:p>
          <a:p>
            <a:r>
              <a:rPr lang="tr-TR" dirty="0" smtClean="0"/>
              <a:t>Actual or threatened war, terrorist attacks, and political instability.</a:t>
            </a:r>
            <a:endParaRPr lang="en-CA" dirty="0"/>
          </a:p>
        </p:txBody>
      </p:sp>
      <p:sp>
        <p:nvSpPr>
          <p:cNvPr id="4" name="Rectangle 3"/>
          <p:cNvSpPr/>
          <p:nvPr/>
        </p:nvSpPr>
        <p:spPr>
          <a:xfrm>
            <a:off x="395536"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Company Hedging Governance </a:t>
            </a:r>
            <a:r>
              <a:rPr lang="en-US" dirty="0" smtClean="0"/>
              <a:t>S</a:t>
            </a:r>
            <a:r>
              <a:rPr lang="tr-TR" dirty="0" smtClean="0"/>
              <a:t>tructure</a:t>
            </a:r>
            <a:endParaRPr lang="en-CA" dirty="0"/>
          </a:p>
        </p:txBody>
      </p:sp>
      <p:sp>
        <p:nvSpPr>
          <p:cNvPr id="3" name="Content Placeholder 2"/>
          <p:cNvSpPr>
            <a:spLocks noGrp="1"/>
          </p:cNvSpPr>
          <p:nvPr>
            <p:ph idx="1"/>
          </p:nvPr>
        </p:nvSpPr>
        <p:spPr/>
        <p:txBody>
          <a:bodyPr>
            <a:normAutofit fontScale="92500" lnSpcReduction="20000"/>
          </a:bodyPr>
          <a:lstStyle/>
          <a:p>
            <a:r>
              <a:rPr lang="tr-TR" dirty="0" smtClean="0"/>
              <a:t>Create and maintain a comprehensive risk management policy</a:t>
            </a:r>
          </a:p>
          <a:p>
            <a:r>
              <a:rPr lang="tr-TR" dirty="0" smtClean="0"/>
              <a:t>Provide for proper authorization by the appropriate levels of management</a:t>
            </a:r>
          </a:p>
          <a:p>
            <a:r>
              <a:rPr lang="tr-TR" dirty="0" smtClean="0"/>
              <a:t>Provide for proper segregation of duties</a:t>
            </a:r>
          </a:p>
          <a:p>
            <a:r>
              <a:rPr lang="tr-TR" dirty="0" smtClean="0"/>
              <a:t>Maintain an appropriate level of knowledge regarding the execution of and the accounting for derivative instruments</a:t>
            </a:r>
          </a:p>
          <a:p>
            <a:r>
              <a:rPr lang="tr-TR" dirty="0" smtClean="0"/>
              <a:t>Have key performance indicators in place in order to adequately measure the performance of its hedging activities</a:t>
            </a:r>
            <a:endParaRPr lang="en-CA" dirty="0"/>
          </a:p>
        </p:txBody>
      </p:sp>
      <p:sp>
        <p:nvSpPr>
          <p:cNvPr id="4" name="Rectangle 3"/>
          <p:cNvSpPr/>
          <p:nvPr/>
        </p:nvSpPr>
        <p:spPr>
          <a:xfrm>
            <a:off x="395536"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Jet Fuel Price Risk</a:t>
            </a:r>
            <a:endParaRPr lang="en-CA" dirty="0"/>
          </a:p>
        </p:txBody>
      </p:sp>
      <p:sp>
        <p:nvSpPr>
          <p:cNvPr id="3" name="Content Placeholder 2"/>
          <p:cNvSpPr>
            <a:spLocks noGrp="1"/>
          </p:cNvSpPr>
          <p:nvPr>
            <p:ph idx="1"/>
          </p:nvPr>
        </p:nvSpPr>
        <p:spPr/>
        <p:txBody>
          <a:bodyPr>
            <a:normAutofit fontScale="92500" lnSpcReduction="20000"/>
          </a:bodyPr>
          <a:lstStyle/>
          <a:p>
            <a:r>
              <a:rPr lang="tr-TR" dirty="0" smtClean="0"/>
              <a:t>Company uses various derivative instruments, including crude oil, unleaded gasoline, and heating oil-based derivatives, to attemp to reduce the risk of its exposure to Jet Fuel price increases.</a:t>
            </a:r>
          </a:p>
          <a:p>
            <a:r>
              <a:rPr lang="tr-TR" dirty="0" smtClean="0"/>
              <a:t>These instruments primarily consist of purchased call options, collar structures, and fixed – price swap agreements.</a:t>
            </a:r>
          </a:p>
          <a:p>
            <a:r>
              <a:rPr lang="tr-TR" dirty="0" smtClean="0"/>
              <a:t>The company does not purchase or hold any derivative financial instruments  for trading purposes.</a:t>
            </a:r>
          </a:p>
          <a:p>
            <a:pPr>
              <a:buNone/>
            </a:pPr>
            <a:endParaRPr lang="tr-TR" dirty="0" smtClean="0"/>
          </a:p>
          <a:p>
            <a:pPr>
              <a:buNone/>
            </a:pPr>
            <a:endParaRPr lang="en-CA" dirty="0"/>
          </a:p>
        </p:txBody>
      </p:sp>
      <p:sp>
        <p:nvSpPr>
          <p:cNvPr id="4" name="Rectangle 3"/>
          <p:cNvSpPr/>
          <p:nvPr/>
        </p:nvSpPr>
        <p:spPr>
          <a:xfrm>
            <a:off x="395536"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Jet Fuel Price Risk Cont</a:t>
            </a:r>
            <a:endParaRPr lang="en-CA" dirty="0"/>
          </a:p>
        </p:txBody>
      </p:sp>
      <p:sp>
        <p:nvSpPr>
          <p:cNvPr id="3" name="Content Placeholder 2"/>
          <p:cNvSpPr>
            <a:spLocks noGrp="1"/>
          </p:cNvSpPr>
          <p:nvPr>
            <p:ph idx="1"/>
          </p:nvPr>
        </p:nvSpPr>
        <p:spPr/>
        <p:txBody>
          <a:bodyPr/>
          <a:lstStyle/>
          <a:p>
            <a:r>
              <a:rPr lang="tr-TR" dirty="0" smtClean="0"/>
              <a:t>The company must estimate the future prices of jet fuel because there is not a reliable forward market for jet fuel.</a:t>
            </a:r>
          </a:p>
          <a:p>
            <a:r>
              <a:rPr lang="tr-TR" dirty="0" smtClean="0"/>
              <a:t>Forward jet fuel prices are estimated with data from market forward prices of like commodities. (Crude Oil, Heating Oil, Unleaded Gasoline)</a:t>
            </a:r>
            <a:endParaRPr lang="en-CA" dirty="0"/>
          </a:p>
        </p:txBody>
      </p:sp>
      <p:sp>
        <p:nvSpPr>
          <p:cNvPr id="4" name="Rectangle 3"/>
          <p:cNvSpPr/>
          <p:nvPr/>
        </p:nvSpPr>
        <p:spPr>
          <a:xfrm>
            <a:off x="395536"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Jet Fuel Price Risk cont</a:t>
            </a:r>
            <a:endParaRPr lang="en-CA" dirty="0"/>
          </a:p>
        </p:txBody>
      </p:sp>
      <p:sp>
        <p:nvSpPr>
          <p:cNvPr id="3" name="Content Placeholder 2"/>
          <p:cNvSpPr>
            <a:spLocks noGrp="1"/>
          </p:cNvSpPr>
          <p:nvPr>
            <p:ph idx="1"/>
          </p:nvPr>
        </p:nvSpPr>
        <p:spPr/>
        <p:txBody>
          <a:bodyPr/>
          <a:lstStyle/>
          <a:p>
            <a:pPr>
              <a:buNone/>
            </a:pPr>
            <a:r>
              <a:rPr lang="tr-TR" dirty="0" smtClean="0"/>
              <a:t>The company expects to consume approximately 1.4 billion gallons of jet fuel in 2010.</a:t>
            </a:r>
          </a:p>
          <a:p>
            <a:pPr>
              <a:buNone/>
            </a:pPr>
            <a:r>
              <a:rPr lang="tr-TR" dirty="0" smtClean="0"/>
              <a:t>Therefore, a change in jet fuel prices of just on cent per gallon would impact the company’s “Fuel and Oil expense” by approximately 14 million per year. </a:t>
            </a:r>
            <a:endParaRPr lang="en-CA" dirty="0"/>
          </a:p>
        </p:txBody>
      </p:sp>
      <p:sp>
        <p:nvSpPr>
          <p:cNvPr id="4" name="Rectangle 3"/>
          <p:cNvSpPr/>
          <p:nvPr/>
        </p:nvSpPr>
        <p:spPr>
          <a:xfrm>
            <a:off x="395536"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Jet Fuel Price Risk cont</a:t>
            </a:r>
            <a:endParaRPr lang="en-CA" dirty="0"/>
          </a:p>
        </p:txBody>
      </p:sp>
      <p:sp>
        <p:nvSpPr>
          <p:cNvPr id="3" name="Content Placeholder 2"/>
          <p:cNvSpPr>
            <a:spLocks noGrp="1"/>
          </p:cNvSpPr>
          <p:nvPr>
            <p:ph idx="1"/>
          </p:nvPr>
        </p:nvSpPr>
        <p:spPr/>
        <p:txBody>
          <a:bodyPr/>
          <a:lstStyle/>
          <a:p>
            <a:r>
              <a:rPr lang="tr-TR" dirty="0" smtClean="0"/>
              <a:t>As of December 31, 2008,  contracts approximately 10 % of its anticipated jet fuel purchases for each year from 2010 through 2013. </a:t>
            </a:r>
          </a:p>
          <a:p>
            <a:r>
              <a:rPr lang="tr-TR" dirty="0" smtClean="0"/>
              <a:t>At the end of 2008,  Fuel prices decline. </a:t>
            </a:r>
          </a:p>
          <a:p>
            <a:r>
              <a:rPr lang="tr-TR" dirty="0" smtClean="0"/>
              <a:t>Company reduced its fuel hedging losses by entering into additional derivative contracts (fixed –price SWAP derivatives)</a:t>
            </a:r>
          </a:p>
          <a:p>
            <a:pPr>
              <a:buNone/>
            </a:pPr>
            <a:endParaRPr lang="en-CA" dirty="0"/>
          </a:p>
        </p:txBody>
      </p:sp>
      <p:sp>
        <p:nvSpPr>
          <p:cNvPr id="4" name="Rectangle 3"/>
          <p:cNvSpPr/>
          <p:nvPr/>
        </p:nvSpPr>
        <p:spPr>
          <a:xfrm>
            <a:off x="395536"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t>Profits</a:t>
            </a:r>
          </a:p>
        </p:txBody>
      </p:sp>
      <p:pic>
        <p:nvPicPr>
          <p:cNvPr id="28675" name="Picture 2"/>
          <p:cNvPicPr>
            <a:picLocks noGrp="1" noChangeAspect="1" noChangeArrowheads="1"/>
          </p:cNvPicPr>
          <p:nvPr>
            <p:ph idx="1"/>
          </p:nvPr>
        </p:nvPicPr>
        <p:blipFill>
          <a:blip r:embed="rId2" cstate="print"/>
          <a:srcRect/>
          <a:stretch>
            <a:fillRect/>
          </a:stretch>
        </p:blipFill>
        <p:spPr>
          <a:xfrm>
            <a:off x="2339752" y="2132856"/>
            <a:ext cx="4376781" cy="2592288"/>
          </a:xfrm>
          <a:noFill/>
        </p:spPr>
      </p:pic>
      <p:sp>
        <p:nvSpPr>
          <p:cNvPr id="4" name="Rectangle 3"/>
          <p:cNvSpPr/>
          <p:nvPr/>
        </p:nvSpPr>
        <p:spPr>
          <a:xfrm>
            <a:off x="3203848"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For</a:t>
            </a:r>
            <a:r>
              <a:rPr lang="en-US" dirty="0" smtClean="0"/>
              <a:t>e</a:t>
            </a:r>
            <a:r>
              <a:rPr lang="tr-TR" dirty="0" smtClean="0"/>
              <a:t>casted % of Jet fuel consumption and Fuel Hedged</a:t>
            </a:r>
            <a:endParaRPr lang="en-CA"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533400" y="3276600"/>
            <a:ext cx="7637074" cy="2053315"/>
          </a:xfrm>
          <a:prstGeom prst="rect">
            <a:avLst/>
          </a:prstGeom>
          <a:noFill/>
          <a:ln w="9525">
            <a:noFill/>
            <a:miter lim="800000"/>
            <a:headEnd/>
            <a:tailEnd/>
          </a:ln>
        </p:spPr>
      </p:pic>
      <p:sp>
        <p:nvSpPr>
          <p:cNvPr id="5" name="TextBox 4"/>
          <p:cNvSpPr txBox="1"/>
          <p:nvPr/>
        </p:nvSpPr>
        <p:spPr>
          <a:xfrm>
            <a:off x="685800" y="1676400"/>
            <a:ext cx="7848600" cy="1477328"/>
          </a:xfrm>
          <a:prstGeom prst="rect">
            <a:avLst/>
          </a:prstGeom>
          <a:noFill/>
        </p:spPr>
        <p:txBody>
          <a:bodyPr wrap="square" rtlCol="0">
            <a:spAutoFit/>
          </a:bodyPr>
          <a:lstStyle/>
          <a:p>
            <a:r>
              <a:rPr lang="tr-TR" dirty="0" smtClean="0">
                <a:latin typeface="Cambria" pitchFamily="18" charset="0"/>
              </a:rPr>
              <a:t>For 2009, the company had fuel derivative in place related to approximately 27 % of its fuel consumption.</a:t>
            </a:r>
          </a:p>
          <a:p>
            <a:endParaRPr lang="tr-TR" dirty="0" smtClean="0">
              <a:latin typeface="Cambria" pitchFamily="18" charset="0"/>
            </a:endParaRPr>
          </a:p>
          <a:p>
            <a:r>
              <a:rPr lang="tr-TR" dirty="0" smtClean="0">
                <a:latin typeface="Cambria" pitchFamily="18" charset="0"/>
              </a:rPr>
              <a:t>For 2010, the company had derivative contracts in place for approximately 50 % of its estimated 2010 fuel consumption.</a:t>
            </a:r>
          </a:p>
        </p:txBody>
      </p:sp>
      <p:sp>
        <p:nvSpPr>
          <p:cNvPr id="6" name="Rectangle 5"/>
          <p:cNvSpPr/>
          <p:nvPr/>
        </p:nvSpPr>
        <p:spPr>
          <a:xfrm>
            <a:off x="395536"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tr-TR" dirty="0" smtClean="0"/>
              <a:t/>
            </a:r>
            <a:br>
              <a:rPr lang="tr-TR" dirty="0" smtClean="0"/>
            </a:br>
            <a:r>
              <a:rPr lang="tr-TR" dirty="0" smtClean="0"/>
              <a:t/>
            </a:r>
            <a:br>
              <a:rPr lang="tr-TR" dirty="0" smtClean="0"/>
            </a:br>
            <a:r>
              <a:rPr lang="tr-TR" dirty="0" smtClean="0"/>
              <a:t>All </a:t>
            </a:r>
            <a:r>
              <a:rPr lang="en-US" dirty="0" smtClean="0"/>
              <a:t>A</a:t>
            </a:r>
            <a:r>
              <a:rPr lang="tr-TR" dirty="0" smtClean="0"/>
              <a:t>ssets and Liabilities </a:t>
            </a:r>
            <a:r>
              <a:rPr lang="en-US" dirty="0" smtClean="0"/>
              <a:t>A</a:t>
            </a:r>
            <a:r>
              <a:rPr lang="tr-TR" dirty="0" smtClean="0"/>
              <a:t>ssociated with </a:t>
            </a:r>
            <a:r>
              <a:rPr lang="en-US" dirty="0" smtClean="0"/>
              <a:t>H</a:t>
            </a:r>
            <a:r>
              <a:rPr lang="tr-TR" dirty="0" smtClean="0"/>
              <a:t>edging </a:t>
            </a:r>
            <a:r>
              <a:rPr lang="en-US" dirty="0" smtClean="0"/>
              <a:t>I</a:t>
            </a:r>
            <a:r>
              <a:rPr lang="tr-TR" dirty="0" smtClean="0"/>
              <a:t>nstruments in Balance Sheet</a:t>
            </a:r>
            <a:br>
              <a:rPr lang="tr-TR" dirty="0" smtClean="0"/>
            </a:br>
            <a:endParaRPr lang="en-CA" dirty="0"/>
          </a:p>
        </p:txBody>
      </p:sp>
      <p:pic>
        <p:nvPicPr>
          <p:cNvPr id="2050" name="Picture 2"/>
          <p:cNvPicPr>
            <a:picLocks noChangeAspect="1" noChangeArrowheads="1"/>
          </p:cNvPicPr>
          <p:nvPr/>
        </p:nvPicPr>
        <p:blipFill>
          <a:blip r:embed="rId2" cstate="print"/>
          <a:srcRect/>
          <a:stretch>
            <a:fillRect/>
          </a:stretch>
        </p:blipFill>
        <p:spPr bwMode="auto">
          <a:xfrm>
            <a:off x="1115616" y="1988840"/>
            <a:ext cx="7200800" cy="4395936"/>
          </a:xfrm>
          <a:prstGeom prst="rect">
            <a:avLst/>
          </a:prstGeom>
          <a:noFill/>
          <a:ln w="9525">
            <a:noFill/>
            <a:miter lim="800000"/>
            <a:headEnd/>
            <a:tailEnd/>
          </a:ln>
        </p:spPr>
      </p:pic>
      <p:sp>
        <p:nvSpPr>
          <p:cNvPr id="5" name="Rectangle 4"/>
          <p:cNvSpPr/>
          <p:nvPr/>
        </p:nvSpPr>
        <p:spPr>
          <a:xfrm>
            <a:off x="395536"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323528" y="1844825"/>
            <a:ext cx="8424936" cy="2880319"/>
          </a:xfrm>
          <a:prstGeom prst="rect">
            <a:avLst/>
          </a:prstGeom>
          <a:noFill/>
          <a:ln w="9525">
            <a:noFill/>
            <a:miter lim="800000"/>
            <a:headEnd/>
            <a:tailEnd/>
          </a:ln>
        </p:spPr>
      </p:pic>
      <p:sp>
        <p:nvSpPr>
          <p:cNvPr id="4" name="Rectangle 3"/>
          <p:cNvSpPr/>
          <p:nvPr/>
        </p:nvSpPr>
        <p:spPr>
          <a:xfrm>
            <a:off x="395536"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noAutofit/>
          </a:bodyPr>
          <a:lstStyle/>
          <a:p>
            <a:r>
              <a:rPr lang="tr-TR" sz="3600" dirty="0" smtClean="0"/>
              <a:t>Derivative Instruments and Consolidated Statement of Operations</a:t>
            </a:r>
            <a:endParaRPr lang="en-CA" sz="3600" dirty="0"/>
          </a:p>
        </p:txBody>
      </p:sp>
      <p:pic>
        <p:nvPicPr>
          <p:cNvPr id="4098" name="Picture 2"/>
          <p:cNvPicPr>
            <a:picLocks noChangeAspect="1" noChangeArrowheads="1"/>
          </p:cNvPicPr>
          <p:nvPr/>
        </p:nvPicPr>
        <p:blipFill>
          <a:blip r:embed="rId3" cstate="print"/>
          <a:srcRect/>
          <a:stretch>
            <a:fillRect/>
          </a:stretch>
        </p:blipFill>
        <p:spPr bwMode="auto">
          <a:xfrm>
            <a:off x="1115616" y="1772816"/>
            <a:ext cx="6840760" cy="4233066"/>
          </a:xfrm>
          <a:prstGeom prst="rect">
            <a:avLst/>
          </a:prstGeom>
          <a:noFill/>
          <a:ln w="9525">
            <a:noFill/>
            <a:miter lim="800000"/>
            <a:headEnd/>
            <a:tailEnd/>
          </a:ln>
        </p:spPr>
      </p:pic>
      <p:sp>
        <p:nvSpPr>
          <p:cNvPr id="6" name="Rectangle 5"/>
          <p:cNvSpPr/>
          <p:nvPr/>
        </p:nvSpPr>
        <p:spPr>
          <a:xfrm>
            <a:off x="395536"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Interest Rate Risk</a:t>
            </a:r>
            <a:endParaRPr lang="en-CA" dirty="0"/>
          </a:p>
        </p:txBody>
      </p:sp>
      <p:sp>
        <p:nvSpPr>
          <p:cNvPr id="3" name="Content Placeholder 2"/>
          <p:cNvSpPr>
            <a:spLocks noGrp="1"/>
          </p:cNvSpPr>
          <p:nvPr>
            <p:ph idx="1"/>
          </p:nvPr>
        </p:nvSpPr>
        <p:spPr/>
        <p:txBody>
          <a:bodyPr/>
          <a:lstStyle/>
          <a:p>
            <a:r>
              <a:rPr lang="tr-TR" dirty="0" smtClean="0"/>
              <a:t>The company uses Interest Rate SWAP</a:t>
            </a:r>
            <a:r>
              <a:rPr lang="en-US" dirty="0" smtClean="0"/>
              <a:t>s</a:t>
            </a:r>
            <a:r>
              <a:rPr lang="tr-TR" dirty="0" smtClean="0"/>
              <a:t> to hedge the risk. </a:t>
            </a:r>
          </a:p>
          <a:p>
            <a:r>
              <a:rPr lang="tr-TR" dirty="0" smtClean="0"/>
              <a:t>The Primary objective for the Company’s use of these interest rate hedges </a:t>
            </a:r>
            <a:r>
              <a:rPr lang="en-US" dirty="0" smtClean="0"/>
              <a:t>is</a:t>
            </a:r>
            <a:r>
              <a:rPr lang="tr-TR" dirty="0" smtClean="0"/>
              <a:t> to reduce the volatility of net Interest income by better matching the repricing of its assets and liabilities.</a:t>
            </a:r>
            <a:endParaRPr lang="en-CA" dirty="0"/>
          </a:p>
        </p:txBody>
      </p:sp>
      <p:sp>
        <p:nvSpPr>
          <p:cNvPr id="4" name="Rectangle 3"/>
          <p:cNvSpPr/>
          <p:nvPr/>
        </p:nvSpPr>
        <p:spPr>
          <a:xfrm>
            <a:off x="395536"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Interest Rate SWAPs</a:t>
            </a:r>
            <a:endParaRPr lang="en-CA" dirty="0"/>
          </a:p>
        </p:txBody>
      </p:sp>
      <p:sp>
        <p:nvSpPr>
          <p:cNvPr id="3" name="Content Placeholder 2"/>
          <p:cNvSpPr>
            <a:spLocks noGrp="1"/>
          </p:cNvSpPr>
          <p:nvPr>
            <p:ph idx="1"/>
          </p:nvPr>
        </p:nvSpPr>
        <p:spPr/>
        <p:txBody>
          <a:bodyPr/>
          <a:lstStyle/>
          <a:p>
            <a:r>
              <a:rPr lang="tr-TR" dirty="0" smtClean="0"/>
              <a:t>Table contains the floating rates paid during 2009, based on actual and forward rates at December 31, 2009.</a:t>
            </a:r>
            <a:endParaRPr lang="en-CA" dirty="0"/>
          </a:p>
        </p:txBody>
      </p:sp>
      <p:pic>
        <p:nvPicPr>
          <p:cNvPr id="5123" name="Picture 3"/>
          <p:cNvPicPr>
            <a:picLocks noChangeAspect="1" noChangeArrowheads="1"/>
          </p:cNvPicPr>
          <p:nvPr/>
        </p:nvPicPr>
        <p:blipFill>
          <a:blip r:embed="rId2" cstate="print"/>
          <a:srcRect/>
          <a:stretch>
            <a:fillRect/>
          </a:stretch>
        </p:blipFill>
        <p:spPr bwMode="auto">
          <a:xfrm>
            <a:off x="457200" y="3505201"/>
            <a:ext cx="8161337" cy="2012032"/>
          </a:xfrm>
          <a:prstGeom prst="rect">
            <a:avLst/>
          </a:prstGeom>
          <a:noFill/>
          <a:ln w="9525">
            <a:noFill/>
            <a:miter lim="800000"/>
            <a:headEnd/>
            <a:tailEnd/>
          </a:ln>
        </p:spPr>
      </p:pic>
      <p:sp>
        <p:nvSpPr>
          <p:cNvPr id="5" name="Rectangle 4"/>
          <p:cNvSpPr/>
          <p:nvPr/>
        </p:nvSpPr>
        <p:spPr>
          <a:xfrm>
            <a:off x="395536" y="6381328"/>
            <a:ext cx="5544616" cy="3600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971600" y="2276872"/>
            <a:ext cx="2818656" cy="1440160"/>
          </a:xfrm>
        </p:spPr>
        <p:txBody>
          <a:bodyPr/>
          <a:lstStyle/>
          <a:p>
            <a:r>
              <a:rPr lang="en-US" dirty="0" smtClean="0"/>
              <a:t>Questions?</a:t>
            </a:r>
            <a:endParaRPr lang="en-US" dirty="0"/>
          </a:p>
        </p:txBody>
      </p:sp>
      <p:sp>
        <p:nvSpPr>
          <p:cNvPr id="4" name="Rectangle 3"/>
          <p:cNvSpPr/>
          <p:nvPr/>
        </p:nvSpPr>
        <p:spPr>
          <a:xfrm>
            <a:off x="395536" y="6309320"/>
            <a:ext cx="828092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345</TotalTime>
  <Words>3180</Words>
  <Application>Microsoft Office PowerPoint</Application>
  <PresentationFormat>On-screen Show (4:3)</PresentationFormat>
  <Paragraphs>589</Paragraphs>
  <Slides>96</Slides>
  <Notes>23</Notes>
  <HiddenSlides>0</HiddenSlides>
  <MMClips>0</MMClips>
  <ScaleCrop>false</ScaleCrop>
  <HeadingPairs>
    <vt:vector size="4" baseType="variant">
      <vt:variant>
        <vt:lpstr>Theme</vt:lpstr>
      </vt:variant>
      <vt:variant>
        <vt:i4>1</vt:i4>
      </vt:variant>
      <vt:variant>
        <vt:lpstr>Slide Titles</vt:lpstr>
      </vt:variant>
      <vt:variant>
        <vt:i4>96</vt:i4>
      </vt:variant>
    </vt:vector>
  </HeadingPairs>
  <TitlesOfParts>
    <vt:vector size="97" baseType="lpstr">
      <vt:lpstr>Office Theme</vt:lpstr>
      <vt:lpstr>Risk Management: Global Airlines</vt:lpstr>
      <vt:lpstr>Agenda</vt:lpstr>
      <vt:lpstr>Airlines</vt:lpstr>
      <vt:lpstr>Air Line Alliances</vt:lpstr>
      <vt:lpstr>Major Issues</vt:lpstr>
      <vt:lpstr>Pressures from External Forces</vt:lpstr>
      <vt:lpstr>Key Success Factor</vt:lpstr>
      <vt:lpstr>Industry Profit Pattern</vt:lpstr>
      <vt:lpstr>Profits</vt:lpstr>
      <vt:lpstr>Major Risks Faced by Airlines</vt:lpstr>
      <vt:lpstr>Risk Events Causing Stock Drops 1991-2001</vt:lpstr>
      <vt:lpstr>Government Regulations</vt:lpstr>
      <vt:lpstr>International Regulation </vt:lpstr>
      <vt:lpstr>Slide 14</vt:lpstr>
      <vt:lpstr>Agenda</vt:lpstr>
      <vt:lpstr>General Information</vt:lpstr>
      <vt:lpstr>Singapore Airline Company Structure</vt:lpstr>
      <vt:lpstr>International Route Map</vt:lpstr>
      <vt:lpstr>Marketing and Branding</vt:lpstr>
      <vt:lpstr>Competitive Advantage :  Fleet Age Comparison</vt:lpstr>
      <vt:lpstr>Awards</vt:lpstr>
      <vt:lpstr>Risk Management Philosophy</vt:lpstr>
      <vt:lpstr>Risk Management Philosophy</vt:lpstr>
      <vt:lpstr>Slide 24</vt:lpstr>
      <vt:lpstr>ISO 31000</vt:lpstr>
      <vt:lpstr>ISO 31000</vt:lpstr>
      <vt:lpstr>Financial Statements</vt:lpstr>
      <vt:lpstr>Slide 28</vt:lpstr>
      <vt:lpstr>Fuel Cost</vt:lpstr>
      <vt:lpstr>Slide 30</vt:lpstr>
      <vt:lpstr>Slide 31</vt:lpstr>
      <vt:lpstr>Continued</vt:lpstr>
      <vt:lpstr>Slide 33</vt:lpstr>
      <vt:lpstr>Slide 34</vt:lpstr>
      <vt:lpstr>Risks and Risk Management</vt:lpstr>
      <vt:lpstr>Financial Risks</vt:lpstr>
      <vt:lpstr>Tools for Managing Risks</vt:lpstr>
      <vt:lpstr>Derivatives</vt:lpstr>
      <vt:lpstr>Jet Fuel Price Risk</vt:lpstr>
      <vt:lpstr>Jet Fuel Price Risk</vt:lpstr>
      <vt:lpstr>Jet Fuel Price Risk</vt:lpstr>
      <vt:lpstr>Jet Fuel Price Risk</vt:lpstr>
      <vt:lpstr>Jet Fuel Price Risk</vt:lpstr>
      <vt:lpstr>Foreign Currency Risk</vt:lpstr>
      <vt:lpstr>Foreign Currency Risk</vt:lpstr>
      <vt:lpstr>Interest Rate Risk</vt:lpstr>
      <vt:lpstr>Interest Rate Risk</vt:lpstr>
      <vt:lpstr>Slide 48</vt:lpstr>
      <vt:lpstr>Agenda</vt:lpstr>
      <vt:lpstr>History</vt:lpstr>
      <vt:lpstr>Fact Sheet</vt:lpstr>
      <vt:lpstr>Southwest Route Map</vt:lpstr>
      <vt:lpstr>Company Fleet Profile</vt:lpstr>
      <vt:lpstr>Operating Strategy</vt:lpstr>
      <vt:lpstr>Competitors</vt:lpstr>
      <vt:lpstr>Southwest  Airlines Market Share</vt:lpstr>
      <vt:lpstr>Stock Performance</vt:lpstr>
      <vt:lpstr>Above Average Industry Performance </vt:lpstr>
      <vt:lpstr>General Airline Cost Structure</vt:lpstr>
      <vt:lpstr>Slide 60</vt:lpstr>
      <vt:lpstr> Financial Data Comparision 2008 and 2009 </vt:lpstr>
      <vt:lpstr>Slide 62</vt:lpstr>
      <vt:lpstr> Operating Data Comparison of 2008 and 2009 </vt:lpstr>
      <vt:lpstr>5- Year Stock Price</vt:lpstr>
      <vt:lpstr>5-year Performance Comparison</vt:lpstr>
      <vt:lpstr>Revenue Source in millions</vt:lpstr>
      <vt:lpstr> Revenue Source Comparison 2008 and 2009 </vt:lpstr>
      <vt:lpstr>Operating Expenses in Millions</vt:lpstr>
      <vt:lpstr>Operating Expenses Comparision 2008 and 2009</vt:lpstr>
      <vt:lpstr>Company’s estimated fair value of remaining fuel derivative contracts</vt:lpstr>
      <vt:lpstr> Sensitivity table for Jet fuel Prices at different crude oil assumptions as of January 20,2010</vt:lpstr>
      <vt:lpstr> Company’s meterial expected contractual obligations and commitments as of Dec 31, 2009</vt:lpstr>
      <vt:lpstr>   Company’s estimated obligations related to its fuel derivative positions for the years 2010 through 2013  As of December 31, 2009  (in millions)</vt:lpstr>
      <vt:lpstr>Risk Factors</vt:lpstr>
      <vt:lpstr>1) Fuel Prices</vt:lpstr>
      <vt:lpstr>Fuel and Oil Expenses in Detail</vt:lpstr>
      <vt:lpstr>2) Economic Condition</vt:lpstr>
      <vt:lpstr>3) Company’s low cost structure</vt:lpstr>
      <vt:lpstr>4) Unstable Credit, Capital, and Energy Markets</vt:lpstr>
      <vt:lpstr>5) High Dependence on Boeing</vt:lpstr>
      <vt:lpstr>6) The Airline Business is Labor Intensive</vt:lpstr>
      <vt:lpstr>7) Security Concerns</vt:lpstr>
      <vt:lpstr>8) Airport Capacity Constraints and Air Traffic Control Inefficiencies</vt:lpstr>
      <vt:lpstr>9) Global Conditions</vt:lpstr>
      <vt:lpstr>Company Hedging Governance Structure</vt:lpstr>
      <vt:lpstr>Jet Fuel Price Risk</vt:lpstr>
      <vt:lpstr>Jet Fuel Price Risk Cont</vt:lpstr>
      <vt:lpstr>Jet Fuel Price Risk cont</vt:lpstr>
      <vt:lpstr>Jet Fuel Price Risk cont</vt:lpstr>
      <vt:lpstr>Forecasted % of Jet fuel consumption and Fuel Hedged</vt:lpstr>
      <vt:lpstr>  All Assets and Liabilities Associated with Hedging Instruments in Balance Sheet </vt:lpstr>
      <vt:lpstr>Slide 92</vt:lpstr>
      <vt:lpstr>Derivative Instruments and Consolidated Statement of Operations</vt:lpstr>
      <vt:lpstr>Interest Rate Risk</vt:lpstr>
      <vt:lpstr>Interest Rate SWAPs</vt:lpstr>
      <vt:lpstr>Thank You!</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gp</cp:lastModifiedBy>
  <cp:revision>63</cp:revision>
  <dcterms:created xsi:type="dcterms:W3CDTF">2010-11-10T06:33:03Z</dcterms:created>
  <dcterms:modified xsi:type="dcterms:W3CDTF">2010-11-11T02:29:57Z</dcterms:modified>
</cp:coreProperties>
</file>