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1"/>
  </p:notesMasterIdLst>
  <p:sldIdLst>
    <p:sldId id="256" r:id="rId2"/>
    <p:sldId id="258" r:id="rId3"/>
    <p:sldId id="259" r:id="rId4"/>
    <p:sldId id="293" r:id="rId5"/>
    <p:sldId id="373" r:id="rId6"/>
    <p:sldId id="295" r:id="rId7"/>
    <p:sldId id="370" r:id="rId8"/>
    <p:sldId id="371" r:id="rId9"/>
    <p:sldId id="372" r:id="rId10"/>
    <p:sldId id="296" r:id="rId11"/>
    <p:sldId id="365" r:id="rId12"/>
    <p:sldId id="305" r:id="rId13"/>
    <p:sldId id="297" r:id="rId14"/>
    <p:sldId id="298" r:id="rId15"/>
    <p:sldId id="369" r:id="rId16"/>
    <p:sldId id="301" r:id="rId17"/>
    <p:sldId id="300" r:id="rId18"/>
    <p:sldId id="302" r:id="rId19"/>
    <p:sldId id="299" r:id="rId20"/>
    <p:sldId id="303" r:id="rId21"/>
    <p:sldId id="304" r:id="rId22"/>
    <p:sldId id="292" r:id="rId23"/>
    <p:sldId id="260" r:id="rId24"/>
    <p:sldId id="261" r:id="rId25"/>
    <p:sldId id="262" r:id="rId26"/>
    <p:sldId id="263" r:id="rId27"/>
    <p:sldId id="264" r:id="rId28"/>
    <p:sldId id="280" r:id="rId29"/>
    <p:sldId id="265" r:id="rId30"/>
    <p:sldId id="281" r:id="rId31"/>
    <p:sldId id="374" r:id="rId32"/>
    <p:sldId id="375" r:id="rId33"/>
    <p:sldId id="266" r:id="rId34"/>
    <p:sldId id="289" r:id="rId35"/>
    <p:sldId id="268" r:id="rId36"/>
    <p:sldId id="282" r:id="rId37"/>
    <p:sldId id="269" r:id="rId38"/>
    <p:sldId id="283" r:id="rId39"/>
    <p:sldId id="270" r:id="rId40"/>
    <p:sldId id="273" r:id="rId41"/>
    <p:sldId id="285" r:id="rId42"/>
    <p:sldId id="271" r:id="rId43"/>
    <p:sldId id="291" r:id="rId44"/>
    <p:sldId id="267" r:id="rId45"/>
    <p:sldId id="284" r:id="rId46"/>
    <p:sldId id="376" r:id="rId47"/>
    <p:sldId id="377" r:id="rId48"/>
    <p:sldId id="378"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79" r:id="rId79"/>
    <p:sldId id="380" r:id="rId80"/>
    <p:sldId id="381" r:id="rId81"/>
    <p:sldId id="278" r:id="rId82"/>
    <p:sldId id="336" r:id="rId83"/>
    <p:sldId id="337" r:id="rId84"/>
    <p:sldId id="338" r:id="rId85"/>
    <p:sldId id="339" r:id="rId86"/>
    <p:sldId id="341" r:id="rId87"/>
    <p:sldId id="342" r:id="rId88"/>
    <p:sldId id="343" r:id="rId89"/>
    <p:sldId id="344" r:id="rId90"/>
    <p:sldId id="345" r:id="rId91"/>
    <p:sldId id="346" r:id="rId92"/>
    <p:sldId id="347" r:id="rId93"/>
    <p:sldId id="348" r:id="rId94"/>
    <p:sldId id="349" r:id="rId95"/>
    <p:sldId id="350" r:id="rId96"/>
    <p:sldId id="353" r:id="rId97"/>
    <p:sldId id="354" r:id="rId98"/>
    <p:sldId id="355" r:id="rId99"/>
    <p:sldId id="356" r:id="rId100"/>
    <p:sldId id="357" r:id="rId101"/>
    <p:sldId id="358" r:id="rId102"/>
    <p:sldId id="351" r:id="rId103"/>
    <p:sldId id="352" r:id="rId104"/>
    <p:sldId id="359" r:id="rId105"/>
    <p:sldId id="360" r:id="rId106"/>
    <p:sldId id="361" r:id="rId107"/>
    <p:sldId id="362" r:id="rId108"/>
    <p:sldId id="340" r:id="rId109"/>
    <p:sldId id="382" r:id="rId1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146" autoAdjust="0"/>
  </p:normalViewPr>
  <p:slideViewPr>
    <p:cSldViewPr>
      <p:cViewPr>
        <p:scale>
          <a:sx n="70" d="100"/>
          <a:sy n="70" d="100"/>
        </p:scale>
        <p:origin x="-840" y="-204"/>
      </p:cViewPr>
      <p:guideLst>
        <p:guide orient="horz" pos="2160"/>
        <p:guide pos="2880"/>
      </p:guideLst>
    </p:cSldViewPr>
  </p:slideViewPr>
  <p:notesTextViewPr>
    <p:cViewPr>
      <p:scale>
        <a:sx n="1" d="1"/>
        <a:sy n="1" d="1"/>
      </p:scale>
      <p:origin x="0" y="0"/>
    </p:cViewPr>
  </p:notesTextViewPr>
  <p:sorterViewPr>
    <p:cViewPr>
      <p:scale>
        <a:sx n="100" d="100"/>
        <a:sy n="100" d="100"/>
      </p:scale>
      <p:origin x="0" y="1881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1"/>
          <c:order val="0"/>
          <c:tx>
            <c:strRef>
              <c:f>Sheet1!$B$1</c:f>
              <c:strCache>
                <c:ptCount val="1"/>
                <c:pt idx="0">
                  <c:v>2008</c:v>
                </c:pt>
              </c:strCache>
            </c:strRef>
          </c:tx>
          <c:cat>
            <c:strRef>
              <c:f>Sheet1!$A$2:$A$7</c:f>
              <c:strCache>
                <c:ptCount val="6"/>
                <c:pt idx="0">
                  <c:v>AAA</c:v>
                </c:pt>
                <c:pt idx="1">
                  <c:v>AA</c:v>
                </c:pt>
                <c:pt idx="2">
                  <c:v>A</c:v>
                </c:pt>
                <c:pt idx="3">
                  <c:v>BBB</c:v>
                </c:pt>
                <c:pt idx="4">
                  <c:v>BB</c:v>
                </c:pt>
                <c:pt idx="5">
                  <c:v>Unrated</c:v>
                </c:pt>
              </c:strCache>
            </c:strRef>
          </c:cat>
          <c:val>
            <c:numRef>
              <c:f>Sheet1!$B$2:$B$7</c:f>
              <c:numCache>
                <c:formatCode>General</c:formatCode>
                <c:ptCount val="6"/>
                <c:pt idx="0">
                  <c:v>19940</c:v>
                </c:pt>
                <c:pt idx="1">
                  <c:v>106838</c:v>
                </c:pt>
                <c:pt idx="2">
                  <c:v>92379</c:v>
                </c:pt>
                <c:pt idx="3">
                  <c:v>51199</c:v>
                </c:pt>
                <c:pt idx="4">
                  <c:v>30402</c:v>
                </c:pt>
                <c:pt idx="5">
                  <c:v>2693</c:v>
                </c:pt>
              </c:numCache>
            </c:numRef>
          </c:val>
        </c:ser>
        <c:ser>
          <c:idx val="0"/>
          <c:order val="1"/>
          <c:tx>
            <c:strRef>
              <c:f>Sheet1!$C$1</c:f>
              <c:strCache>
                <c:ptCount val="1"/>
                <c:pt idx="0">
                  <c:v>2009</c:v>
                </c:pt>
              </c:strCache>
            </c:strRef>
          </c:tx>
          <c:cat>
            <c:strRef>
              <c:f>Sheet1!$A$2:$A$7</c:f>
              <c:strCache>
                <c:ptCount val="6"/>
                <c:pt idx="0">
                  <c:v>AAA</c:v>
                </c:pt>
                <c:pt idx="1">
                  <c:v>AA</c:v>
                </c:pt>
                <c:pt idx="2">
                  <c:v>A</c:v>
                </c:pt>
                <c:pt idx="3">
                  <c:v>BBB</c:v>
                </c:pt>
                <c:pt idx="4">
                  <c:v>BB</c:v>
                </c:pt>
                <c:pt idx="5">
                  <c:v>Unrated</c:v>
                </c:pt>
              </c:strCache>
            </c:strRef>
          </c:cat>
          <c:val>
            <c:numRef>
              <c:f>Sheet1!$C$2:$C$7</c:f>
              <c:numCache>
                <c:formatCode>General</c:formatCode>
                <c:ptCount val="6"/>
                <c:pt idx="0">
                  <c:v>11251</c:v>
                </c:pt>
                <c:pt idx="1">
                  <c:v>32074</c:v>
                </c:pt>
                <c:pt idx="2">
                  <c:v>132068</c:v>
                </c:pt>
                <c:pt idx="3">
                  <c:v>23556</c:v>
                </c:pt>
                <c:pt idx="4">
                  <c:v>16971</c:v>
                </c:pt>
                <c:pt idx="5">
                  <c:v>1786</c:v>
                </c:pt>
              </c:numCache>
            </c:numRef>
          </c:val>
        </c:ser>
        <c:dLbls/>
        <c:axId val="73790208"/>
        <c:axId val="73792512"/>
      </c:barChart>
      <c:catAx>
        <c:axId val="73790208"/>
        <c:scaling>
          <c:orientation val="minMax"/>
        </c:scaling>
        <c:axPos val="b"/>
        <c:tickLblPos val="nextTo"/>
        <c:crossAx val="73792512"/>
        <c:crosses val="autoZero"/>
        <c:auto val="1"/>
        <c:lblAlgn val="ctr"/>
        <c:lblOffset val="100"/>
      </c:catAx>
      <c:valAx>
        <c:axId val="73792512"/>
        <c:scaling>
          <c:orientation val="minMax"/>
        </c:scaling>
        <c:axPos val="l"/>
        <c:majorGridlines/>
        <c:numFmt formatCode="General" sourceLinked="1"/>
        <c:tickLblPos val="nextTo"/>
        <c:crossAx val="73790208"/>
        <c:crosses val="autoZero"/>
        <c:crossBetween val="between"/>
      </c:valAx>
    </c:plotArea>
    <c:legend>
      <c:legendPos val="r"/>
    </c:legend>
    <c:plotVisOnly val="1"/>
    <c:dispBlanksAs val="gap"/>
  </c:chart>
  <c:txPr>
    <a:bodyPr/>
    <a:lstStyle/>
    <a:p>
      <a:pPr>
        <a:defRPr sz="20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A57DA2-6BD1-48B3-A77D-7C7AD00D28D8}" type="datetimeFigureOut">
              <a:rPr lang="en-US" smtClean="0"/>
              <a:pPr/>
              <a:t>11/17/2010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4E8C54-EE14-4AD7-8EBE-7842E62DFBF7}" type="slidenum">
              <a:rPr lang="en-US" smtClean="0"/>
              <a:pPr/>
              <a:t>‹#›</a:t>
            </a:fld>
            <a:endParaRPr lang="en-US"/>
          </a:p>
        </p:txBody>
      </p:sp>
    </p:spTree>
    <p:extLst>
      <p:ext uri="{BB962C8B-B14F-4D97-AF65-F5344CB8AC3E}">
        <p14:creationId xmlns:p14="http://schemas.microsoft.com/office/powerpoint/2010/main" xmlns="" val="617531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Net long positions; market making requires large capital commitments; all are marked to market – declines in asset values have a direct and immediate impact on earnings when the positions are </a:t>
            </a:r>
            <a:r>
              <a:rPr lang="en-US" sz="1200" kern="1200" dirty="0" err="1" smtClean="0">
                <a:solidFill>
                  <a:schemeClr val="tx1"/>
                </a:solidFill>
                <a:latin typeface="+mn-lt"/>
                <a:ea typeface="+mn-ea"/>
                <a:cs typeface="+mn-cs"/>
              </a:rPr>
              <a:t>unhedged</a:t>
            </a:r>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D54E8C54-EE14-4AD7-8EBE-7842E62DFBF7}" type="slidenum">
              <a:rPr lang="en-US" smtClean="0"/>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917300-1130-47DE-AC9A-53BB21EA0AAE}" type="datetime1">
              <a:rPr lang="en-US" smtClean="0"/>
              <a:pPr/>
              <a:t>11/17/2010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14BA61-C75A-4B95-8124-83BDD42BCF41}" type="slidenum">
              <a:rPr lang="en-US" smtClean="0"/>
              <a:pPr/>
              <a:t>‹#›</a:t>
            </a:fld>
            <a:endParaRPr lang="en-US"/>
          </a:p>
        </p:txBody>
      </p:sp>
    </p:spTree>
    <p:extLst>
      <p:ext uri="{BB962C8B-B14F-4D97-AF65-F5344CB8AC3E}">
        <p14:creationId xmlns:p14="http://schemas.microsoft.com/office/powerpoint/2010/main" xmlns="" val="3432174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34D194-E881-487E-9B4A-C003450363F9}" type="datetime1">
              <a:rPr lang="en-US" smtClean="0"/>
              <a:pPr/>
              <a:t>11/17/2010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14BA61-C75A-4B95-8124-83BDD42BCF41}" type="slidenum">
              <a:rPr lang="en-US" smtClean="0"/>
              <a:pPr/>
              <a:t>‹#›</a:t>
            </a:fld>
            <a:endParaRPr lang="en-US"/>
          </a:p>
        </p:txBody>
      </p:sp>
    </p:spTree>
    <p:extLst>
      <p:ext uri="{BB962C8B-B14F-4D97-AF65-F5344CB8AC3E}">
        <p14:creationId xmlns:p14="http://schemas.microsoft.com/office/powerpoint/2010/main" xmlns="" val="2296373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0B15D6-498B-4CB7-8D07-B0898B3AA04E}" type="datetime1">
              <a:rPr lang="en-US" smtClean="0"/>
              <a:pPr/>
              <a:t>11/17/2010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14BA61-C75A-4B95-8124-83BDD42BCF41}" type="slidenum">
              <a:rPr lang="en-US" smtClean="0"/>
              <a:pPr/>
              <a:t>‹#›</a:t>
            </a:fld>
            <a:endParaRPr lang="en-US"/>
          </a:p>
        </p:txBody>
      </p:sp>
    </p:spTree>
    <p:extLst>
      <p:ext uri="{BB962C8B-B14F-4D97-AF65-F5344CB8AC3E}">
        <p14:creationId xmlns:p14="http://schemas.microsoft.com/office/powerpoint/2010/main" xmlns="" val="3878620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D40343-6661-49DB-8D63-517A6572C6C5}" type="datetime1">
              <a:rPr lang="en-US" smtClean="0"/>
              <a:pPr/>
              <a:t>11/17/2010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14BA61-C75A-4B95-8124-83BDD42BCF41}" type="slidenum">
              <a:rPr lang="en-US" smtClean="0"/>
              <a:pPr/>
              <a:t>‹#›</a:t>
            </a:fld>
            <a:endParaRPr lang="en-US"/>
          </a:p>
        </p:txBody>
      </p:sp>
    </p:spTree>
    <p:extLst>
      <p:ext uri="{BB962C8B-B14F-4D97-AF65-F5344CB8AC3E}">
        <p14:creationId xmlns:p14="http://schemas.microsoft.com/office/powerpoint/2010/main" xmlns="" val="1410904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B302BA-C688-4377-9DF2-B30BAB860105}" type="datetime1">
              <a:rPr lang="en-US" smtClean="0"/>
              <a:pPr/>
              <a:t>11/17/2010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14BA61-C75A-4B95-8124-83BDD42BCF41}" type="slidenum">
              <a:rPr lang="en-US" smtClean="0"/>
              <a:pPr/>
              <a:t>‹#›</a:t>
            </a:fld>
            <a:endParaRPr lang="en-US"/>
          </a:p>
        </p:txBody>
      </p:sp>
    </p:spTree>
    <p:extLst>
      <p:ext uri="{BB962C8B-B14F-4D97-AF65-F5344CB8AC3E}">
        <p14:creationId xmlns:p14="http://schemas.microsoft.com/office/powerpoint/2010/main" xmlns="" val="3629878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45B948-A486-419C-B225-1E2229169195}" type="datetime1">
              <a:rPr lang="en-US" smtClean="0"/>
              <a:pPr/>
              <a:t>11/17/2010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14BA61-C75A-4B95-8124-83BDD42BCF41}" type="slidenum">
              <a:rPr lang="en-US" smtClean="0"/>
              <a:pPr/>
              <a:t>‹#›</a:t>
            </a:fld>
            <a:endParaRPr lang="en-US"/>
          </a:p>
        </p:txBody>
      </p:sp>
    </p:spTree>
    <p:extLst>
      <p:ext uri="{BB962C8B-B14F-4D97-AF65-F5344CB8AC3E}">
        <p14:creationId xmlns:p14="http://schemas.microsoft.com/office/powerpoint/2010/main" xmlns="" val="1989204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5176ED-1401-409E-8227-106264C01FCD}" type="datetime1">
              <a:rPr lang="en-US" smtClean="0"/>
              <a:pPr/>
              <a:t>11/17/2010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14BA61-C75A-4B95-8124-83BDD42BCF41}" type="slidenum">
              <a:rPr lang="en-US" smtClean="0"/>
              <a:pPr/>
              <a:t>‹#›</a:t>
            </a:fld>
            <a:endParaRPr lang="en-US"/>
          </a:p>
        </p:txBody>
      </p:sp>
    </p:spTree>
    <p:extLst>
      <p:ext uri="{BB962C8B-B14F-4D97-AF65-F5344CB8AC3E}">
        <p14:creationId xmlns:p14="http://schemas.microsoft.com/office/powerpoint/2010/main" xmlns="" val="2327203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8A390D-7732-48C2-9003-8B7F662AB2F4}" type="datetime1">
              <a:rPr lang="en-US" smtClean="0"/>
              <a:pPr/>
              <a:t>11/17/2010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14BA61-C75A-4B95-8124-83BDD42BCF41}" type="slidenum">
              <a:rPr lang="en-US" smtClean="0"/>
              <a:pPr/>
              <a:t>‹#›</a:t>
            </a:fld>
            <a:endParaRPr lang="en-US"/>
          </a:p>
        </p:txBody>
      </p:sp>
    </p:spTree>
    <p:extLst>
      <p:ext uri="{BB962C8B-B14F-4D97-AF65-F5344CB8AC3E}">
        <p14:creationId xmlns:p14="http://schemas.microsoft.com/office/powerpoint/2010/main" xmlns="" val="882355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D45426-2EF2-474C-8337-717CA83A06D8}" type="datetime1">
              <a:rPr lang="en-US" smtClean="0"/>
              <a:pPr/>
              <a:t>11/17/2010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14BA61-C75A-4B95-8124-83BDD42BCF41}" type="slidenum">
              <a:rPr lang="en-US" smtClean="0"/>
              <a:pPr/>
              <a:t>‹#›</a:t>
            </a:fld>
            <a:endParaRPr lang="en-US"/>
          </a:p>
        </p:txBody>
      </p:sp>
    </p:spTree>
    <p:extLst>
      <p:ext uri="{BB962C8B-B14F-4D97-AF65-F5344CB8AC3E}">
        <p14:creationId xmlns:p14="http://schemas.microsoft.com/office/powerpoint/2010/main" xmlns="" val="2288430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74ADEC-D371-4640-B6EF-2BD47DC1DF41}" type="datetime1">
              <a:rPr lang="en-US" smtClean="0"/>
              <a:pPr/>
              <a:t>11/17/2010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14BA61-C75A-4B95-8124-83BDD42BCF41}" type="slidenum">
              <a:rPr lang="en-US" smtClean="0"/>
              <a:pPr/>
              <a:t>‹#›</a:t>
            </a:fld>
            <a:endParaRPr lang="en-US"/>
          </a:p>
        </p:txBody>
      </p:sp>
    </p:spTree>
    <p:extLst>
      <p:ext uri="{BB962C8B-B14F-4D97-AF65-F5344CB8AC3E}">
        <p14:creationId xmlns:p14="http://schemas.microsoft.com/office/powerpoint/2010/main" xmlns="" val="629191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A9BAB0-658B-43F5-99C7-05C89C54C554}" type="datetime1">
              <a:rPr lang="en-US" smtClean="0"/>
              <a:pPr/>
              <a:t>11/17/2010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14BA61-C75A-4B95-8124-83BDD42BCF41}" type="slidenum">
              <a:rPr lang="en-US" smtClean="0"/>
              <a:pPr/>
              <a:t>‹#›</a:t>
            </a:fld>
            <a:endParaRPr lang="en-US"/>
          </a:p>
        </p:txBody>
      </p:sp>
    </p:spTree>
    <p:extLst>
      <p:ext uri="{BB962C8B-B14F-4D97-AF65-F5344CB8AC3E}">
        <p14:creationId xmlns:p14="http://schemas.microsoft.com/office/powerpoint/2010/main" xmlns="" val="595228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200" y="411162"/>
            <a:ext cx="7467600" cy="731838"/>
          </a:xfrm>
          <a:prstGeom prst="rect">
            <a:avLst/>
          </a:prstGeom>
        </p:spPr>
        <p:txBody>
          <a:bodyPr vert="horz" lIns="91440" tIns="45720" rIns="91440" bIns="45720" rtlCol="0" anchor="t" anchorCtr="0">
            <a:normAutofit/>
          </a:bodyPr>
          <a:lstStyle/>
          <a:p>
            <a:r>
              <a:rPr lang="en-US" dirty="0" smtClean="0"/>
              <a:t>Click to edit Master title style </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8B9719-CA04-4398-AFB2-EE725E6A3721}" type="datetime1">
              <a:rPr lang="en-US" smtClean="0"/>
              <a:pPr/>
              <a:t>11/17/2010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14BA61-C75A-4B95-8124-83BDD42BCF41}" type="slidenum">
              <a:rPr lang="en-US" smtClean="0"/>
              <a:pPr/>
              <a:t>‹#›</a:t>
            </a:fld>
            <a:endParaRPr lang="en-US"/>
          </a:p>
        </p:txBody>
      </p:sp>
      <p:pic>
        <p:nvPicPr>
          <p:cNvPr id="1026" name="Picture 2" descr="http://topnews.in/files/Goldman-Sachs1.jpg"/>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a:stretch>
            <a:fillRect/>
          </a:stretch>
        </p:blipFill>
        <p:spPr bwMode="auto">
          <a:xfrm>
            <a:off x="139700" y="444500"/>
            <a:ext cx="850900" cy="850900"/>
          </a:xfrm>
          <a:prstGeom prst="rect">
            <a:avLst/>
          </a:prstGeom>
          <a:noFill/>
          <a:extLst>
            <a:ext uri="{909E8E84-426E-40DD-AFC4-6F175D3DCCD1}">
              <a14:hiddenFill xmlns:a14="http://schemas.microsoft.com/office/drawing/2010/main" xmlns="">
                <a:solidFill>
                  <a:srgbClr val="FFFFFF"/>
                </a:solidFill>
              </a14:hiddenFill>
            </a:ext>
          </a:extLst>
        </p:spPr>
      </p:pic>
      <p:cxnSp>
        <p:nvCxnSpPr>
          <p:cNvPr id="8" name="Straight Connector 7"/>
          <p:cNvCxnSpPr/>
          <p:nvPr userDrawn="1"/>
        </p:nvCxnSpPr>
        <p:spPr>
          <a:xfrm>
            <a:off x="1219200" y="304800"/>
            <a:ext cx="7467600" cy="0"/>
          </a:xfrm>
          <a:prstGeom prst="line">
            <a:avLst/>
          </a:prstGeom>
          <a:ln w="825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1524000" y="6248400"/>
            <a:ext cx="7162800" cy="0"/>
          </a:xfrm>
          <a:prstGeom prst="line">
            <a:avLst/>
          </a:prstGeom>
          <a:ln w="825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1219200" y="1295400"/>
            <a:ext cx="74676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14" cstate="print">
            <a:extLst>
              <a:ext uri="{28A0092B-C50C-407E-A947-70E740481C1C}">
                <a14:useLocalDpi xmlns:a14="http://schemas.microsoft.com/office/drawing/2010/main" xmlns="" val="0"/>
              </a:ext>
            </a:extLst>
          </a:blip>
          <a:stretch>
            <a:fillRect/>
          </a:stretch>
        </p:blipFill>
        <p:spPr>
          <a:xfrm>
            <a:off x="0" y="5822755"/>
            <a:ext cx="1666788" cy="851289"/>
          </a:xfrm>
          <a:prstGeom prst="rect">
            <a:avLst/>
          </a:prstGeom>
        </p:spPr>
      </p:pic>
    </p:spTree>
    <p:extLst>
      <p:ext uri="{BB962C8B-B14F-4D97-AF65-F5344CB8AC3E}">
        <p14:creationId xmlns:p14="http://schemas.microsoft.com/office/powerpoint/2010/main" xmlns="" val="19782457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spcBef>
          <a:spcPct val="0"/>
        </a:spcBef>
        <a:buNone/>
        <a:defRPr sz="2800" b="1" kern="1200">
          <a:solidFill>
            <a:schemeClr val="tx2">
              <a:lumMod val="75000"/>
            </a:schemeClr>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Goldman Sachs Risk Management</a:t>
            </a:r>
            <a:endParaRPr lang="en-US" dirty="0"/>
          </a:p>
        </p:txBody>
      </p:sp>
      <p:sp>
        <p:nvSpPr>
          <p:cNvPr id="3" name="Subtitle 2"/>
          <p:cNvSpPr>
            <a:spLocks noGrp="1"/>
          </p:cNvSpPr>
          <p:nvPr>
            <p:ph type="subTitle" idx="1"/>
          </p:nvPr>
        </p:nvSpPr>
        <p:spPr/>
        <p:txBody>
          <a:bodyPr>
            <a:normAutofit fontScale="70000" lnSpcReduction="20000"/>
          </a:bodyPr>
          <a:lstStyle/>
          <a:p>
            <a:pPr algn="l"/>
            <a:r>
              <a:rPr lang="en-US" dirty="0" smtClean="0"/>
              <a:t>November 17 2010		</a:t>
            </a:r>
          </a:p>
          <a:p>
            <a:pPr algn="r"/>
            <a:r>
              <a:rPr lang="en-US" dirty="0" smtClean="0"/>
              <a:t>Presented by:</a:t>
            </a:r>
          </a:p>
          <a:p>
            <a:pPr algn="r"/>
            <a:r>
              <a:rPr lang="en-US" dirty="0" smtClean="0"/>
              <a:t>Ken Forsyth</a:t>
            </a:r>
          </a:p>
          <a:p>
            <a:pPr algn="r"/>
            <a:r>
              <a:rPr lang="en-US" dirty="0" smtClean="0"/>
              <a:t>Jeremy Poon</a:t>
            </a:r>
          </a:p>
          <a:p>
            <a:pPr algn="r"/>
            <a:r>
              <a:rPr lang="en-US" dirty="0" smtClean="0"/>
              <a:t>Jamie Macdonald</a:t>
            </a:r>
            <a:endParaRPr lang="en-US" dirty="0"/>
          </a:p>
        </p:txBody>
      </p:sp>
      <p:sp>
        <p:nvSpPr>
          <p:cNvPr id="4" name="Rectangle 3"/>
          <p:cNvSpPr/>
          <p:nvPr/>
        </p:nvSpPr>
        <p:spPr>
          <a:xfrm>
            <a:off x="1143000" y="1219200"/>
            <a:ext cx="7620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2042264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1143000" y="381000"/>
            <a:ext cx="4040188" cy="639762"/>
          </a:xfrm>
        </p:spPr>
        <p:txBody>
          <a:bodyPr>
            <a:normAutofit/>
          </a:bodyPr>
          <a:lstStyle/>
          <a:p>
            <a:r>
              <a:rPr lang="en-US" sz="2800" dirty="0" smtClean="0">
                <a:solidFill>
                  <a:srgbClr val="1F497D">
                    <a:lumMod val="75000"/>
                  </a:srgbClr>
                </a:solidFill>
                <a:ea typeface="+mj-ea"/>
              </a:rPr>
              <a:t>Investment Banking</a:t>
            </a:r>
            <a:endParaRPr lang="en-US" sz="2800" dirty="0"/>
          </a:p>
        </p:txBody>
      </p:sp>
      <p:sp>
        <p:nvSpPr>
          <p:cNvPr id="3" name="Content Placeholder 2"/>
          <p:cNvSpPr>
            <a:spLocks noGrp="1"/>
          </p:cNvSpPr>
          <p:nvPr>
            <p:ph sz="half" idx="2"/>
          </p:nvPr>
        </p:nvSpPr>
        <p:spPr>
          <a:xfrm>
            <a:off x="609600" y="1524000"/>
            <a:ext cx="8077200" cy="4785395"/>
          </a:xfrm>
        </p:spPr>
        <p:txBody>
          <a:bodyPr>
            <a:normAutofit/>
          </a:bodyPr>
          <a:lstStyle/>
          <a:p>
            <a:r>
              <a:rPr lang="en-US" sz="2800" dirty="0" smtClean="0"/>
              <a:t>Financial Advisory</a:t>
            </a:r>
          </a:p>
          <a:p>
            <a:pPr lvl="1"/>
            <a:r>
              <a:rPr lang="en-US" sz="2400" dirty="0" smtClean="0"/>
              <a:t>Mergers and Acquisitions</a:t>
            </a:r>
          </a:p>
          <a:p>
            <a:pPr lvl="1"/>
            <a:r>
              <a:rPr lang="en-US" sz="2400" dirty="0" smtClean="0"/>
              <a:t>Divestitures, corporate defense </a:t>
            </a:r>
          </a:p>
          <a:p>
            <a:pPr lvl="1"/>
            <a:r>
              <a:rPr lang="en-US" sz="2400" dirty="0" smtClean="0"/>
              <a:t>Financial Restructuring</a:t>
            </a:r>
          </a:p>
          <a:p>
            <a:r>
              <a:rPr lang="en-US" sz="2800" dirty="0" smtClean="0"/>
              <a:t>Underwriting </a:t>
            </a:r>
          </a:p>
          <a:p>
            <a:pPr lvl="1"/>
            <a:r>
              <a:rPr lang="en-US" sz="2400" dirty="0" smtClean="0"/>
              <a:t>Debt and Equity Underwriting Services</a:t>
            </a:r>
          </a:p>
          <a:p>
            <a:pPr lvl="1"/>
            <a:r>
              <a:rPr lang="en-US" sz="2400" dirty="0" smtClean="0"/>
              <a:t>Public offerings, private placements</a:t>
            </a:r>
          </a:p>
          <a:p>
            <a:pPr lvl="1"/>
            <a:r>
              <a:rPr lang="en-US" sz="2400" dirty="0" smtClean="0"/>
              <a:t>Underwrite a wide range of securities &amp; financial instruments</a:t>
            </a:r>
          </a:p>
        </p:txBody>
      </p:sp>
    </p:spTree>
    <p:extLst>
      <p:ext uri="{BB962C8B-B14F-4D97-AF65-F5344CB8AC3E}">
        <p14:creationId xmlns:p14="http://schemas.microsoft.com/office/powerpoint/2010/main" xmlns="" val="137266381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Dodd-Frank Wall Street Reform Act</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dirty="0" smtClean="0"/>
              <a:t>Title IV – Regulation of Advisors to Hedge Funds</a:t>
            </a:r>
          </a:p>
          <a:p>
            <a:pPr>
              <a:buNone/>
            </a:pPr>
            <a:r>
              <a:rPr lang="en-US" dirty="0" smtClean="0"/>
              <a:t>and Others</a:t>
            </a:r>
          </a:p>
          <a:p>
            <a:r>
              <a:rPr lang="en-US" dirty="0" smtClean="0"/>
              <a:t>Introduces significant regulation of hedge funds by increasing reporting requirements</a:t>
            </a:r>
          </a:p>
          <a:p>
            <a:pPr>
              <a:buNone/>
            </a:pPr>
            <a:r>
              <a:rPr lang="en-US" dirty="0" smtClean="0"/>
              <a:t>Title VI – Improvements to Regulation (Volcker)</a:t>
            </a:r>
          </a:p>
          <a:p>
            <a:pPr>
              <a:buNone/>
            </a:pPr>
            <a:r>
              <a:rPr lang="en-US" dirty="0" smtClean="0"/>
              <a:t>Title VII – Wall Street Transparency and</a:t>
            </a:r>
          </a:p>
          <a:p>
            <a:pPr>
              <a:buNone/>
            </a:pPr>
            <a:r>
              <a:rPr lang="en-US" dirty="0" smtClean="0"/>
              <a:t>Accountability</a:t>
            </a:r>
          </a:p>
          <a:p>
            <a:r>
              <a:rPr lang="en-US" dirty="0" smtClean="0"/>
              <a:t>Focuses on increasing regulation of OTC swaps markets (CDS &amp; CDs)</a:t>
            </a:r>
          </a:p>
          <a:p>
            <a:r>
              <a:rPr lang="en-US" dirty="0" smtClean="0"/>
              <a:t>Encourages trading through exchanges or clearinghouses </a:t>
            </a:r>
          </a:p>
          <a:p>
            <a:pPr>
              <a:buNone/>
            </a:pPr>
            <a:endParaRPr lang="en-US" dirty="0" smtClean="0"/>
          </a:p>
        </p:txBody>
      </p:sp>
    </p:spTree>
    <p:extLst>
      <p:ext uri="{BB962C8B-B14F-4D97-AF65-F5344CB8AC3E}">
        <p14:creationId xmlns:p14="http://schemas.microsoft.com/office/powerpoint/2010/main" xmlns="" val="212168765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Dodd-Frank Wall Street Reform Act</a:t>
            </a:r>
            <a:endParaRPr lang="en-US" dirty="0"/>
          </a:p>
        </p:txBody>
      </p:sp>
      <p:sp>
        <p:nvSpPr>
          <p:cNvPr id="3" name="Content Placeholder 2"/>
          <p:cNvSpPr>
            <a:spLocks noGrp="1"/>
          </p:cNvSpPr>
          <p:nvPr>
            <p:ph idx="1"/>
          </p:nvPr>
        </p:nvSpPr>
        <p:spPr/>
        <p:txBody>
          <a:bodyPr/>
          <a:lstStyle/>
          <a:p>
            <a:pPr>
              <a:buNone/>
            </a:pPr>
            <a:r>
              <a:rPr lang="en-US" dirty="0" smtClean="0"/>
              <a:t>Title IX – Investor Protections and Improvements</a:t>
            </a:r>
          </a:p>
          <a:p>
            <a:pPr>
              <a:buNone/>
            </a:pPr>
            <a:r>
              <a:rPr lang="en-US" dirty="0" smtClean="0"/>
              <a:t>to the Regulation of Securities</a:t>
            </a:r>
          </a:p>
          <a:p>
            <a:r>
              <a:rPr lang="en-US" dirty="0" smtClean="0"/>
              <a:t>Subtitle C: Involves expanding the regulation of credit rating agencies </a:t>
            </a:r>
          </a:p>
          <a:p>
            <a:r>
              <a:rPr lang="en-US" dirty="0" smtClean="0"/>
              <a:t>Subtitle D: Improving the transparency and  securitization of asset-backed securities</a:t>
            </a:r>
            <a:endParaRPr lang="en-US" dirty="0"/>
          </a:p>
        </p:txBody>
      </p:sp>
    </p:spTree>
    <p:extLst>
      <p:ext uri="{BB962C8B-B14F-4D97-AF65-F5344CB8AC3E}">
        <p14:creationId xmlns:p14="http://schemas.microsoft.com/office/powerpoint/2010/main" xmlns="" val="353188349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Volcker Proposal</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Proposal introduced by former Federal Reserve Chairman Paul Volcker</a:t>
            </a:r>
          </a:p>
          <a:p>
            <a:pPr lvl="1"/>
            <a:r>
              <a:rPr lang="en-US" dirty="0" smtClean="0"/>
              <a:t>Chairman under Jimmy Carter and Ronald Reagan Administration</a:t>
            </a:r>
          </a:p>
          <a:p>
            <a:pPr lvl="1"/>
            <a:r>
              <a:rPr lang="en-US" dirty="0" smtClean="0"/>
              <a:t>Graduate of Princeton, Harvard, &amp; LSE</a:t>
            </a:r>
          </a:p>
          <a:p>
            <a:r>
              <a:rPr lang="en-US" dirty="0" smtClean="0"/>
              <a:t>Mr. Volcker was appointed as the chair of the President’s Economic Recovery Advisory Board in February 2009</a:t>
            </a:r>
          </a:p>
          <a:p>
            <a:r>
              <a:rPr lang="en-US" dirty="0" smtClean="0"/>
              <a:t>Board created to advise Obama Administration on economic recovery matters</a:t>
            </a:r>
          </a:p>
          <a:p>
            <a:endParaRPr lang="en-US" dirty="0"/>
          </a:p>
        </p:txBody>
      </p:sp>
    </p:spTree>
    <p:extLst>
      <p:ext uri="{BB962C8B-B14F-4D97-AF65-F5344CB8AC3E}">
        <p14:creationId xmlns:p14="http://schemas.microsoft.com/office/powerpoint/2010/main" xmlns="" val="275115655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Volcker Proposal</a:t>
            </a:r>
            <a:endParaRPr lang="en-US" dirty="0"/>
          </a:p>
        </p:txBody>
      </p:sp>
      <p:sp>
        <p:nvSpPr>
          <p:cNvPr id="3" name="Content Placeholder 2"/>
          <p:cNvSpPr>
            <a:spLocks noGrp="1"/>
          </p:cNvSpPr>
          <p:nvPr>
            <p:ph idx="1"/>
          </p:nvPr>
        </p:nvSpPr>
        <p:spPr/>
        <p:txBody>
          <a:bodyPr>
            <a:normAutofit fontScale="92500"/>
          </a:bodyPr>
          <a:lstStyle/>
          <a:p>
            <a:pPr>
              <a:buNone/>
            </a:pPr>
            <a:r>
              <a:rPr lang="en-US" dirty="0" smtClean="0"/>
              <a:t>The proposal will aim to do the following:</a:t>
            </a:r>
          </a:p>
          <a:p>
            <a:pPr marL="914400" lvl="1" indent="-514350">
              <a:buFont typeface="+mj-lt"/>
              <a:buAutoNum type="arabicPeriod"/>
            </a:pPr>
            <a:r>
              <a:rPr lang="en-US" dirty="0" smtClean="0"/>
              <a:t>Limit the Scope – Ensure that no bank or financial institution that contains a bank will own, invest in or sponsor a hedge fund or a private equity fund, or proprietary trading operation unrelated to serving customers for its own profit.</a:t>
            </a:r>
          </a:p>
          <a:p>
            <a:pPr marL="914400" lvl="1" indent="-514350">
              <a:buFont typeface="+mj-lt"/>
              <a:buAutoNum type="arabicPeriod"/>
            </a:pPr>
            <a:r>
              <a:rPr lang="en-US" dirty="0" smtClean="0"/>
              <a:t>Limit the Size – Limit the consolidation of our financial sector and place broader limits on the excessive growth or the market share of liabilities at the largest financial firms.</a:t>
            </a:r>
            <a:endParaRPr lang="en-US" dirty="0"/>
          </a:p>
        </p:txBody>
      </p:sp>
    </p:spTree>
    <p:extLst>
      <p:ext uri="{BB962C8B-B14F-4D97-AF65-F5344CB8AC3E}">
        <p14:creationId xmlns:p14="http://schemas.microsoft.com/office/powerpoint/2010/main" xmlns="" val="228230542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Regulatory Effect on Goldman Sachs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Goldman is well known for having one of the most aggressive and profitable proprietary trading outfits on Wall Street</a:t>
            </a:r>
          </a:p>
          <a:p>
            <a:r>
              <a:rPr lang="en-US" dirty="0" smtClean="0"/>
              <a:t>Generates about 10% of total revenue for the firm</a:t>
            </a:r>
          </a:p>
          <a:p>
            <a:r>
              <a:rPr lang="en-US" dirty="0" smtClean="0"/>
              <a:t>Dodd-Frank Act allows banks at least four years to comply with a potential extension of up to 3 years</a:t>
            </a:r>
          </a:p>
          <a:p>
            <a:r>
              <a:rPr lang="en-US" dirty="0" smtClean="0"/>
              <a:t>Reports indicate that Goldman and other Wall Street firms are disbanding proprietary units early…</a:t>
            </a:r>
          </a:p>
          <a:p>
            <a:pPr>
              <a:buNone/>
            </a:pPr>
            <a:endParaRPr lang="en-US" dirty="0" smtClean="0"/>
          </a:p>
          <a:p>
            <a:endParaRPr lang="en-US" dirty="0"/>
          </a:p>
        </p:txBody>
      </p:sp>
    </p:spTree>
    <p:extLst>
      <p:ext uri="{BB962C8B-B14F-4D97-AF65-F5344CB8AC3E}">
        <p14:creationId xmlns:p14="http://schemas.microsoft.com/office/powerpoint/2010/main" xmlns="" val="198603999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Will it Work?</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Does Goldman really intend on ridding of </a:t>
            </a:r>
          </a:p>
          <a:p>
            <a:pPr>
              <a:buNone/>
            </a:pPr>
            <a:r>
              <a:rPr lang="en-US" dirty="0" smtClean="0"/>
              <a:t>such a profitable unit?</a:t>
            </a:r>
          </a:p>
          <a:p>
            <a:r>
              <a:rPr lang="en-US" dirty="0" smtClean="0"/>
              <a:t>Wall street insiders say they are merely disguising activity</a:t>
            </a:r>
          </a:p>
          <a:p>
            <a:pPr lvl="1"/>
            <a:r>
              <a:rPr lang="en-US" dirty="0" smtClean="0"/>
              <a:t>Ex. JP Morgan Chief Investment Office supposedly a hedging operation, but makes massive bets with JP Morgan’s capital</a:t>
            </a:r>
          </a:p>
          <a:p>
            <a:r>
              <a:rPr lang="en-US" dirty="0" smtClean="0"/>
              <a:t>Loophole in the bill = definition of “principal”</a:t>
            </a:r>
          </a:p>
          <a:p>
            <a:endParaRPr lang="en-US" dirty="0"/>
          </a:p>
        </p:txBody>
      </p:sp>
    </p:spTree>
    <p:extLst>
      <p:ext uri="{BB962C8B-B14F-4D97-AF65-F5344CB8AC3E}">
        <p14:creationId xmlns:p14="http://schemas.microsoft.com/office/powerpoint/2010/main" xmlns="" val="28045927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Goldman Sachs Capital Partners</a:t>
            </a:r>
            <a:endParaRPr lang="en-US" dirty="0"/>
          </a:p>
        </p:txBody>
      </p:sp>
      <p:sp>
        <p:nvSpPr>
          <p:cNvPr id="3" name="Content Placeholder 2"/>
          <p:cNvSpPr>
            <a:spLocks noGrp="1"/>
          </p:cNvSpPr>
          <p:nvPr>
            <p:ph idx="1"/>
          </p:nvPr>
        </p:nvSpPr>
        <p:spPr/>
        <p:txBody>
          <a:bodyPr/>
          <a:lstStyle/>
          <a:p>
            <a:r>
              <a:rPr lang="en-US" dirty="0" smtClean="0"/>
              <a:t>GSCP is the private equity arm of the bank</a:t>
            </a:r>
          </a:p>
          <a:p>
            <a:r>
              <a:rPr lang="en-US" dirty="0" smtClean="0"/>
              <a:t>Currently holds $40B in assets</a:t>
            </a:r>
          </a:p>
          <a:p>
            <a:r>
              <a:rPr lang="en-US" dirty="0" smtClean="0"/>
              <a:t>If and when forced to disband:</a:t>
            </a:r>
          </a:p>
          <a:p>
            <a:pPr lvl="1"/>
            <a:r>
              <a:rPr lang="en-US" dirty="0" smtClean="0"/>
              <a:t>Seller friendly economic climate</a:t>
            </a:r>
          </a:p>
          <a:p>
            <a:pPr lvl="1"/>
            <a:r>
              <a:rPr lang="en-US" dirty="0" smtClean="0"/>
              <a:t>Fire sale prices</a:t>
            </a:r>
          </a:p>
          <a:p>
            <a:pPr lvl="1"/>
            <a:r>
              <a:rPr lang="en-US" dirty="0" smtClean="0"/>
              <a:t>What sort of impact would this have on revenue?</a:t>
            </a:r>
            <a:endParaRPr lang="en-US" dirty="0"/>
          </a:p>
        </p:txBody>
      </p:sp>
    </p:spTree>
    <p:extLst>
      <p:ext uri="{BB962C8B-B14F-4D97-AF65-F5344CB8AC3E}">
        <p14:creationId xmlns:p14="http://schemas.microsoft.com/office/powerpoint/2010/main" xmlns="" val="35130740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Goldman Sachs Asset Management</a:t>
            </a:r>
            <a:endParaRPr lang="en-US" dirty="0"/>
          </a:p>
        </p:txBody>
      </p:sp>
      <p:sp>
        <p:nvSpPr>
          <p:cNvPr id="3" name="Content Placeholder 2"/>
          <p:cNvSpPr>
            <a:spLocks noGrp="1"/>
          </p:cNvSpPr>
          <p:nvPr>
            <p:ph idx="1"/>
          </p:nvPr>
        </p:nvSpPr>
        <p:spPr/>
        <p:txBody>
          <a:bodyPr/>
          <a:lstStyle/>
          <a:p>
            <a:r>
              <a:rPr lang="en-US" dirty="0" smtClean="0"/>
              <a:t>As of 2009, 9</a:t>
            </a:r>
            <a:r>
              <a:rPr lang="en-US" baseline="30000" dirty="0" smtClean="0"/>
              <a:t>th</a:t>
            </a:r>
            <a:r>
              <a:rPr lang="en-US" dirty="0" smtClean="0"/>
              <a:t> largest Hedge Fund with $20.59B assets under management</a:t>
            </a:r>
          </a:p>
          <a:p>
            <a:r>
              <a:rPr lang="en-US" dirty="0" smtClean="0"/>
              <a:t>What sort of impact would it have on revenues?</a:t>
            </a:r>
          </a:p>
          <a:p>
            <a:endParaRPr lang="en-US" dirty="0"/>
          </a:p>
        </p:txBody>
      </p:sp>
    </p:spTree>
    <p:extLst>
      <p:ext uri="{BB962C8B-B14F-4D97-AF65-F5344CB8AC3E}">
        <p14:creationId xmlns:p14="http://schemas.microsoft.com/office/powerpoint/2010/main" xmlns="" val="360187188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Use of Estimates</a:t>
            </a:r>
            <a:endParaRPr lang="en-US" dirty="0"/>
          </a:p>
        </p:txBody>
      </p:sp>
      <p:sp>
        <p:nvSpPr>
          <p:cNvPr id="3" name="Content Placeholder 2"/>
          <p:cNvSpPr>
            <a:spLocks noGrp="1"/>
          </p:cNvSpPr>
          <p:nvPr>
            <p:ph idx="1"/>
          </p:nvPr>
        </p:nvSpPr>
        <p:spPr/>
        <p:txBody>
          <a:bodyPr>
            <a:normAutofit/>
          </a:bodyPr>
          <a:lstStyle/>
          <a:p>
            <a:r>
              <a:rPr lang="en-CA" sz="2800" dirty="0" smtClean="0"/>
              <a:t>Goldman admits the inherent difficulty in predicting costs that may arise out of litigation and regulatory proceedings, but offers estimating techniques as follows:</a:t>
            </a:r>
          </a:p>
          <a:p>
            <a:pPr lvl="1"/>
            <a:r>
              <a:rPr lang="en-CA" sz="2400" dirty="0" smtClean="0"/>
              <a:t>Precedent cases</a:t>
            </a:r>
          </a:p>
          <a:p>
            <a:pPr lvl="1"/>
            <a:r>
              <a:rPr lang="en-CA" sz="2400" dirty="0" smtClean="0"/>
              <a:t>Estimate of probable losses after considering the progress of each case</a:t>
            </a:r>
          </a:p>
          <a:p>
            <a:pPr lvl="1"/>
            <a:r>
              <a:rPr lang="en-CA" sz="2400" dirty="0" smtClean="0"/>
              <a:t>Firm’s experience in similar proceedings</a:t>
            </a:r>
          </a:p>
          <a:p>
            <a:pPr lvl="1"/>
            <a:r>
              <a:rPr lang="en-CA" sz="2400" dirty="0" smtClean="0"/>
              <a:t>Advice of legal counsel</a:t>
            </a:r>
          </a:p>
        </p:txBody>
      </p:sp>
    </p:spTree>
    <p:extLst>
      <p:ext uri="{BB962C8B-B14F-4D97-AF65-F5344CB8AC3E}">
        <p14:creationId xmlns:p14="http://schemas.microsoft.com/office/powerpoint/2010/main" xmlns="" val="187182713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2819400"/>
            <a:ext cx="8229600" cy="2133600"/>
          </a:xfrm>
        </p:spPr>
        <p:txBody>
          <a:bodyPr/>
          <a:lstStyle/>
          <a:p>
            <a:pPr marL="0" indent="0" algn="ctr">
              <a:buNone/>
            </a:pPr>
            <a:r>
              <a:rPr lang="en-US" dirty="0" smtClean="0"/>
              <a:t>Thank you for listening</a:t>
            </a:r>
            <a:endParaRPr lang="en-US" dirty="0"/>
          </a:p>
        </p:txBody>
      </p:sp>
      <p:sp>
        <p:nvSpPr>
          <p:cNvPr id="4" name="Slide Number Placeholder 3"/>
          <p:cNvSpPr>
            <a:spLocks noGrp="1"/>
          </p:cNvSpPr>
          <p:nvPr>
            <p:ph type="sldNum" sz="quarter" idx="12"/>
          </p:nvPr>
        </p:nvSpPr>
        <p:spPr/>
        <p:txBody>
          <a:bodyPr/>
          <a:lstStyle/>
          <a:p>
            <a:fld id="{F514BA61-C75A-4B95-8124-83BDD42BCF41}" type="slidenum">
              <a:rPr lang="en-US" smtClean="0"/>
              <a:pPr/>
              <a:t>109</a:t>
            </a:fld>
            <a:endParaRPr lang="en-US"/>
          </a:p>
        </p:txBody>
      </p:sp>
      <p:sp>
        <p:nvSpPr>
          <p:cNvPr id="5" name="Rectangle 4"/>
          <p:cNvSpPr/>
          <p:nvPr/>
        </p:nvSpPr>
        <p:spPr>
          <a:xfrm>
            <a:off x="1143000" y="152400"/>
            <a:ext cx="76962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0035655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M&amp;A League Table</a:t>
            </a:r>
            <a:endParaRPr lang="en-US" dirty="0"/>
          </a:p>
        </p:txBody>
      </p:sp>
      <p:sp>
        <p:nvSpPr>
          <p:cNvPr id="7" name="Slide Number Placeholder 6"/>
          <p:cNvSpPr>
            <a:spLocks noGrp="1"/>
          </p:cNvSpPr>
          <p:nvPr>
            <p:ph type="sldNum" sz="quarter" idx="12"/>
          </p:nvPr>
        </p:nvSpPr>
        <p:spPr/>
        <p:txBody>
          <a:bodyPr/>
          <a:lstStyle/>
          <a:p>
            <a:fld id="{F514BA61-C75A-4B95-8124-83BDD42BCF41}" type="slidenum">
              <a:rPr lang="en-US" smtClean="0"/>
              <a:pPr/>
              <a:t>11</a:t>
            </a:fld>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420906"/>
            <a:ext cx="9144000" cy="3989294"/>
          </a:xfrm>
          <a:prstGeom prst="rect">
            <a:avLst/>
          </a:prstGeom>
        </p:spPr>
      </p:pic>
    </p:spTree>
    <p:extLst>
      <p:ext uri="{BB962C8B-B14F-4D97-AF65-F5344CB8AC3E}">
        <p14:creationId xmlns:p14="http://schemas.microsoft.com/office/powerpoint/2010/main" xmlns="" val="1855624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1219200" y="304800"/>
            <a:ext cx="7466583" cy="639762"/>
          </a:xfrm>
        </p:spPr>
        <p:txBody>
          <a:bodyPr>
            <a:noAutofit/>
          </a:bodyPr>
          <a:lstStyle/>
          <a:p>
            <a:r>
              <a:rPr lang="en-US" sz="2800" dirty="0" smtClean="0">
                <a:solidFill>
                  <a:srgbClr val="1F497D">
                    <a:lumMod val="75000"/>
                  </a:srgbClr>
                </a:solidFill>
                <a:ea typeface="+mj-ea"/>
              </a:rPr>
              <a:t>Asset Management &amp; Security Services</a:t>
            </a:r>
            <a:endParaRPr lang="en-US" sz="2800" dirty="0"/>
          </a:p>
        </p:txBody>
      </p:sp>
      <p:sp>
        <p:nvSpPr>
          <p:cNvPr id="6" name="Content Placeholder 5"/>
          <p:cNvSpPr>
            <a:spLocks noGrp="1"/>
          </p:cNvSpPr>
          <p:nvPr>
            <p:ph sz="quarter" idx="4"/>
          </p:nvPr>
        </p:nvSpPr>
        <p:spPr>
          <a:xfrm>
            <a:off x="457200" y="1386805"/>
            <a:ext cx="8229601" cy="4785395"/>
          </a:xfrm>
        </p:spPr>
        <p:txBody>
          <a:bodyPr>
            <a:normAutofit/>
          </a:bodyPr>
          <a:lstStyle/>
          <a:p>
            <a:r>
              <a:rPr lang="en-US" sz="2800" dirty="0" smtClean="0"/>
              <a:t>Asset Management</a:t>
            </a:r>
          </a:p>
          <a:p>
            <a:pPr lvl="1"/>
            <a:r>
              <a:rPr lang="en-US" sz="2400" dirty="0" smtClean="0"/>
              <a:t>Investment advisory services, financial planning and investment products across all major asset classes and exchanges</a:t>
            </a:r>
          </a:p>
          <a:p>
            <a:pPr lvl="1"/>
            <a:r>
              <a:rPr lang="en-US" sz="2400" dirty="0" smtClean="0"/>
              <a:t>Management of merchant banking funds</a:t>
            </a:r>
          </a:p>
          <a:p>
            <a:r>
              <a:rPr lang="en-US" sz="2800" dirty="0" smtClean="0"/>
              <a:t>Securities Services</a:t>
            </a:r>
          </a:p>
          <a:p>
            <a:pPr lvl="1"/>
            <a:r>
              <a:rPr lang="en-US" sz="2400" dirty="0" smtClean="0"/>
              <a:t>Prime Brokerage</a:t>
            </a:r>
          </a:p>
          <a:p>
            <a:pPr lvl="1"/>
            <a:r>
              <a:rPr lang="en-US" sz="2400" dirty="0" smtClean="0"/>
              <a:t>Financing Services</a:t>
            </a:r>
          </a:p>
          <a:p>
            <a:pPr lvl="1"/>
            <a:r>
              <a:rPr lang="en-US" sz="2400" dirty="0" smtClean="0"/>
              <a:t>Securities Lending</a:t>
            </a:r>
            <a:endParaRPr lang="en-US" sz="2400" dirty="0"/>
          </a:p>
        </p:txBody>
      </p:sp>
    </p:spTree>
    <p:extLst>
      <p:ext uri="{BB962C8B-B14F-4D97-AF65-F5344CB8AC3E}">
        <p14:creationId xmlns:p14="http://schemas.microsoft.com/office/powerpoint/2010/main" xmlns="" val="529373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Trading &amp; Principle Investments</a:t>
            </a:r>
            <a:endParaRPr lang="en-US" dirty="0"/>
          </a:p>
        </p:txBody>
      </p:sp>
      <p:sp>
        <p:nvSpPr>
          <p:cNvPr id="3" name="Content Placeholder 2"/>
          <p:cNvSpPr>
            <a:spLocks noGrp="1"/>
          </p:cNvSpPr>
          <p:nvPr>
            <p:ph idx="1"/>
          </p:nvPr>
        </p:nvSpPr>
        <p:spPr/>
        <p:txBody>
          <a:bodyPr/>
          <a:lstStyle/>
          <a:p>
            <a:r>
              <a:rPr lang="en-US" dirty="0" smtClean="0"/>
              <a:t>Fixed Income, Currency &amp; Commodities</a:t>
            </a:r>
          </a:p>
          <a:p>
            <a:pPr lvl="1"/>
            <a:r>
              <a:rPr lang="en-US" dirty="0" smtClean="0"/>
              <a:t>Commodities &amp; commodity derivatives</a:t>
            </a:r>
          </a:p>
          <a:p>
            <a:pPr lvl="1"/>
            <a:r>
              <a:rPr lang="en-US" dirty="0" smtClean="0"/>
              <a:t>Credit products, derivatives, investment-grade, high-yield, and distressed debt among many others</a:t>
            </a:r>
          </a:p>
          <a:p>
            <a:pPr lvl="1"/>
            <a:r>
              <a:rPr lang="en-US" dirty="0" smtClean="0"/>
              <a:t>Currencies &amp; currency derivatives</a:t>
            </a:r>
          </a:p>
          <a:p>
            <a:pPr lvl="1"/>
            <a:r>
              <a:rPr lang="en-US" dirty="0" smtClean="0"/>
              <a:t>Interest rate derivatives</a:t>
            </a:r>
          </a:p>
          <a:p>
            <a:pPr lvl="1"/>
            <a:r>
              <a:rPr lang="en-US" dirty="0" smtClean="0"/>
              <a:t>Mortgage-related securities and loan products and other asset backed instruments</a:t>
            </a:r>
          </a:p>
        </p:txBody>
      </p:sp>
    </p:spTree>
    <p:extLst>
      <p:ext uri="{BB962C8B-B14F-4D97-AF65-F5344CB8AC3E}">
        <p14:creationId xmlns:p14="http://schemas.microsoft.com/office/powerpoint/2010/main" xmlns="" val="4021598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Trading &amp; Principal Investments</a:t>
            </a:r>
            <a:endParaRPr lang="en-US" dirty="0"/>
          </a:p>
        </p:txBody>
      </p:sp>
      <p:sp>
        <p:nvSpPr>
          <p:cNvPr id="3" name="Content Placeholder 2"/>
          <p:cNvSpPr>
            <a:spLocks noGrp="1"/>
          </p:cNvSpPr>
          <p:nvPr>
            <p:ph idx="1"/>
          </p:nvPr>
        </p:nvSpPr>
        <p:spPr/>
        <p:txBody>
          <a:bodyPr>
            <a:normAutofit fontScale="92500"/>
          </a:bodyPr>
          <a:lstStyle/>
          <a:p>
            <a:r>
              <a:rPr lang="en-US" dirty="0" smtClean="0"/>
              <a:t>Equities</a:t>
            </a:r>
          </a:p>
          <a:p>
            <a:pPr lvl="1"/>
            <a:r>
              <a:rPr lang="en-US" dirty="0" smtClean="0"/>
              <a:t>Equity securities and derivatives</a:t>
            </a:r>
          </a:p>
          <a:p>
            <a:pPr lvl="1"/>
            <a:r>
              <a:rPr lang="en-US" dirty="0" smtClean="0"/>
              <a:t>Equities and options exchange-based market-making activities</a:t>
            </a:r>
          </a:p>
          <a:p>
            <a:pPr lvl="1"/>
            <a:r>
              <a:rPr lang="en-US" dirty="0" smtClean="0"/>
              <a:t>Securities, futures and options clearing services</a:t>
            </a:r>
          </a:p>
          <a:p>
            <a:pPr lvl="1"/>
            <a:r>
              <a:rPr lang="en-US" dirty="0" smtClean="0"/>
              <a:t>Insurance Activities</a:t>
            </a:r>
          </a:p>
          <a:p>
            <a:r>
              <a:rPr lang="en-US" dirty="0" smtClean="0"/>
              <a:t>Principal Investments</a:t>
            </a:r>
          </a:p>
          <a:p>
            <a:pPr lvl="1"/>
            <a:r>
              <a:rPr lang="en-US" dirty="0" smtClean="0"/>
              <a:t>In connection with merchant banking activities</a:t>
            </a:r>
          </a:p>
          <a:p>
            <a:pPr lvl="1"/>
            <a:r>
              <a:rPr lang="en-US" dirty="0" smtClean="0"/>
              <a:t>ICBC (come back to this)</a:t>
            </a:r>
            <a:endParaRPr lang="en-US" dirty="0"/>
          </a:p>
        </p:txBody>
      </p:sp>
    </p:spTree>
    <p:extLst>
      <p:ext uri="{BB962C8B-B14F-4D97-AF65-F5344CB8AC3E}">
        <p14:creationId xmlns:p14="http://schemas.microsoft.com/office/powerpoint/2010/main" xmlns="" val="3019273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Operations by Segment in Q3</a:t>
            </a:r>
            <a:endParaRPr lang="en-US" dirty="0"/>
          </a:p>
        </p:txBody>
      </p:sp>
      <p:sp>
        <p:nvSpPr>
          <p:cNvPr id="4" name="Slide Number Placeholder 3"/>
          <p:cNvSpPr>
            <a:spLocks noGrp="1"/>
          </p:cNvSpPr>
          <p:nvPr>
            <p:ph type="sldNum" sz="quarter" idx="12"/>
          </p:nvPr>
        </p:nvSpPr>
        <p:spPr/>
        <p:txBody>
          <a:bodyPr/>
          <a:lstStyle/>
          <a:p>
            <a:fld id="{F514BA61-C75A-4B95-8124-83BDD42BCF41}" type="slidenum">
              <a:rPr lang="en-US" smtClean="0"/>
              <a:pPr/>
              <a:t>15</a:t>
            </a:fld>
            <a:endParaRPr lang="en-US"/>
          </a:p>
        </p:txBody>
      </p:sp>
      <p:pic>
        <p:nvPicPr>
          <p:cNvPr id="10242" name="Picture 2"/>
          <p:cNvPicPr>
            <a:picLocks noGrp="1" noChangeAspect="1" noChangeArrowheads="1"/>
          </p:cNvPicPr>
          <p:nvPr>
            <p:ph idx="1"/>
          </p:nvPr>
        </p:nvPicPr>
        <p:blipFill>
          <a:blip r:embed="rId2" cstate="print"/>
          <a:srcRect/>
          <a:stretch>
            <a:fillRect/>
          </a:stretch>
        </p:blipFill>
        <p:spPr bwMode="auto">
          <a:xfrm>
            <a:off x="990600" y="1524000"/>
            <a:ext cx="7203428" cy="4343400"/>
          </a:xfrm>
          <a:prstGeom prst="rect">
            <a:avLst/>
          </a:prstGeom>
          <a:noFill/>
          <a:ln w="9525">
            <a:noFill/>
            <a:miter lim="800000"/>
            <a:headEnd/>
            <a:tailEnd/>
          </a:ln>
        </p:spPr>
      </p:pic>
    </p:spTree>
    <p:extLst>
      <p:ext uri="{BB962C8B-B14F-4D97-AF65-F5344CB8AC3E}">
        <p14:creationId xmlns:p14="http://schemas.microsoft.com/office/powerpoint/2010/main" xmlns="" val="2342616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Earnings Breakdown</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61547" y="1604708"/>
            <a:ext cx="7909361" cy="4110292"/>
          </a:xfrm>
          <a:prstGeom prst="rect">
            <a:avLst/>
          </a:prstGeom>
        </p:spPr>
      </p:pic>
    </p:spTree>
    <p:extLst>
      <p:ext uri="{BB962C8B-B14F-4D97-AF65-F5344CB8AC3E}">
        <p14:creationId xmlns:p14="http://schemas.microsoft.com/office/powerpoint/2010/main" xmlns="" val="2666245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219200" y="-27384"/>
            <a:ext cx="7636768" cy="3384376"/>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1485850" y="3356992"/>
            <a:ext cx="6686550" cy="2724150"/>
          </a:xfrm>
          <a:prstGeom prst="rect">
            <a:avLst/>
          </a:prstGeom>
          <a:noFill/>
          <a:ln w="9525">
            <a:noFill/>
            <a:miter lim="800000"/>
            <a:headEnd/>
            <a:tailEnd/>
          </a:ln>
        </p:spPr>
      </p:pic>
    </p:spTree>
    <p:extLst>
      <p:ext uri="{BB962C8B-B14F-4D97-AF65-F5344CB8AC3E}">
        <p14:creationId xmlns:p14="http://schemas.microsoft.com/office/powerpoint/2010/main" xmlns="" val="675736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 y="1"/>
          <a:ext cx="9144003" cy="6857998"/>
        </p:xfrm>
        <a:graphic>
          <a:graphicData uri="http://schemas.openxmlformats.org/drawingml/2006/table">
            <a:tbl>
              <a:tblPr/>
              <a:tblGrid>
                <a:gridCol w="1894114"/>
                <a:gridCol w="1328058"/>
                <a:gridCol w="1328058"/>
                <a:gridCol w="1328058"/>
                <a:gridCol w="1328058"/>
                <a:gridCol w="1937657"/>
              </a:tblGrid>
              <a:tr h="1097278">
                <a:tc>
                  <a:txBody>
                    <a:bodyPr/>
                    <a:lstStyle/>
                    <a:p>
                      <a:pPr algn="l" fontAlgn="b"/>
                      <a:r>
                        <a:rPr lang="en-US" sz="1400" b="1" i="0" u="none" strike="noStrike" dirty="0">
                          <a:solidFill>
                            <a:srgbClr val="000000"/>
                          </a:solidFill>
                          <a:latin typeface="Calibri"/>
                        </a:rPr>
                        <a:t> </a:t>
                      </a:r>
                    </a:p>
                  </a:txBody>
                  <a:tcPr marL="9525" marR="9525" marT="9525" marB="0" anchor="ctr">
                    <a:lnL>
                      <a:noFill/>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7375D"/>
                    </a:solidFill>
                  </a:tcPr>
                </a:tc>
                <a:tc>
                  <a:txBody>
                    <a:bodyPr/>
                    <a:lstStyle/>
                    <a:p>
                      <a:pPr algn="ctr" fontAlgn="b"/>
                      <a:r>
                        <a:rPr lang="en-US" sz="1400" b="1" i="0" u="none" strike="noStrike">
                          <a:solidFill>
                            <a:srgbClr val="000000"/>
                          </a:solidFill>
                          <a:latin typeface="Calibri"/>
                        </a:rPr>
                        <a:t>1Q</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38ED5"/>
                    </a:solidFill>
                  </a:tcPr>
                </a:tc>
                <a:tc>
                  <a:txBody>
                    <a:bodyPr/>
                    <a:lstStyle/>
                    <a:p>
                      <a:pPr algn="ctr" fontAlgn="b"/>
                      <a:r>
                        <a:rPr lang="en-US" sz="1400" b="1" i="0" u="none" strike="noStrike">
                          <a:solidFill>
                            <a:srgbClr val="000000"/>
                          </a:solidFill>
                          <a:latin typeface="Calibri"/>
                        </a:rPr>
                        <a:t>2Q</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38ED5"/>
                    </a:solidFill>
                  </a:tcPr>
                </a:tc>
                <a:tc>
                  <a:txBody>
                    <a:bodyPr/>
                    <a:lstStyle/>
                    <a:p>
                      <a:pPr algn="ctr" fontAlgn="b"/>
                      <a:r>
                        <a:rPr lang="en-US" sz="1400" b="1" i="0" u="none" strike="noStrike">
                          <a:solidFill>
                            <a:srgbClr val="000000"/>
                          </a:solidFill>
                          <a:latin typeface="Calibri"/>
                        </a:rPr>
                        <a:t>3Q</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38ED5"/>
                    </a:solidFill>
                  </a:tcPr>
                </a:tc>
                <a:tc>
                  <a:txBody>
                    <a:bodyPr/>
                    <a:lstStyle/>
                    <a:p>
                      <a:pPr algn="ctr" fontAlgn="b"/>
                      <a:r>
                        <a:rPr lang="en-US" sz="1400" b="1" i="0" u="none" strike="noStrike">
                          <a:solidFill>
                            <a:srgbClr val="000000"/>
                          </a:solidFill>
                          <a:latin typeface="Calibri"/>
                        </a:rPr>
                        <a:t>Total</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38ED5"/>
                    </a:solidFill>
                  </a:tcPr>
                </a:tc>
                <a:tc>
                  <a:txBody>
                    <a:bodyPr/>
                    <a:lstStyle/>
                    <a:p>
                      <a:pPr algn="ctr" fontAlgn="b"/>
                      <a:r>
                        <a:rPr lang="en-US" sz="1400" b="1" i="0" u="none" strike="noStrike" dirty="0">
                          <a:solidFill>
                            <a:srgbClr val="000000"/>
                          </a:solidFill>
                          <a:latin typeface="Calibri"/>
                        </a:rPr>
                        <a:t>Trading Revenue as a % of Total Revenue</a:t>
                      </a:r>
                    </a:p>
                  </a:txBody>
                  <a:tcPr marL="9525" marR="9525" marT="9525" marB="0" anchor="ctr">
                    <a:lnL w="63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38ED5"/>
                    </a:solidFill>
                  </a:tcPr>
                </a:tc>
              </a:tr>
              <a:tr h="384048">
                <a:tc>
                  <a:txBody>
                    <a:bodyPr/>
                    <a:lstStyle/>
                    <a:p>
                      <a:pPr algn="l" fontAlgn="b"/>
                      <a:r>
                        <a:rPr lang="en-US" sz="1400" b="1" i="0" u="none" strike="noStrike" dirty="0" smtClean="0">
                          <a:solidFill>
                            <a:srgbClr val="F2F2F2"/>
                          </a:solidFill>
                          <a:latin typeface="Calibri"/>
                        </a:rPr>
                        <a:t>  Credit Suisse</a:t>
                      </a:r>
                      <a:endParaRPr lang="en-US" sz="1400" b="1" i="0" u="none" strike="noStrike" dirty="0">
                        <a:solidFill>
                          <a:srgbClr val="F2F2F2"/>
                        </a:solidFill>
                        <a:latin typeface="Calibri"/>
                      </a:endParaRP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7375D"/>
                    </a:solidFill>
                  </a:tcPr>
                </a:tc>
                <a:tc>
                  <a:txBody>
                    <a:bodyPr/>
                    <a:lstStyle/>
                    <a:p>
                      <a:pPr algn="ctr" fontAlgn="b"/>
                      <a:r>
                        <a:rPr lang="en-US" sz="1400" b="0" i="0" u="none" strike="noStrike">
                          <a:solidFill>
                            <a:srgbClr val="000000"/>
                          </a:solidFill>
                          <a:latin typeface="Calibri"/>
                        </a:rPr>
                        <a:t>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7375D"/>
                    </a:solidFill>
                  </a:tcPr>
                </a:tc>
                <a:tc>
                  <a:txBody>
                    <a:bodyPr/>
                    <a:lstStyle/>
                    <a:p>
                      <a:pPr algn="ctr" fontAlgn="b"/>
                      <a:r>
                        <a:rPr lang="en-US" sz="1400" b="0" i="0" u="none" strike="noStrike">
                          <a:solidFill>
                            <a:srgbClr val="000000"/>
                          </a:solidFill>
                          <a:latin typeface="Calibri"/>
                        </a:rPr>
                        <a:t>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7375D"/>
                    </a:solidFill>
                  </a:tcPr>
                </a:tc>
                <a:tc>
                  <a:txBody>
                    <a:bodyPr/>
                    <a:lstStyle/>
                    <a:p>
                      <a:pPr algn="ctr" fontAlgn="b"/>
                      <a:r>
                        <a:rPr lang="en-US" sz="1400" b="0" i="0" u="none" strike="noStrike">
                          <a:solidFill>
                            <a:srgbClr val="000000"/>
                          </a:solidFill>
                          <a:latin typeface="Calibri"/>
                        </a:rPr>
                        <a:t>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7375D"/>
                    </a:solidFill>
                  </a:tcPr>
                </a:tc>
                <a:tc>
                  <a:txBody>
                    <a:bodyPr/>
                    <a:lstStyle/>
                    <a:p>
                      <a:pPr algn="ctr" fontAlgn="b"/>
                      <a:r>
                        <a:rPr lang="en-US" sz="1400" b="1" i="0" u="none" strike="noStrike">
                          <a:solidFill>
                            <a:srgbClr val="000000"/>
                          </a:solidFill>
                          <a:latin typeface="Calibri"/>
                        </a:rPr>
                        <a:t>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7375D"/>
                    </a:solidFill>
                  </a:tcPr>
                </a:tc>
                <a:tc>
                  <a:txBody>
                    <a:bodyPr/>
                    <a:lstStyle/>
                    <a:p>
                      <a:pPr algn="ctr" fontAlgn="b"/>
                      <a:r>
                        <a:rPr lang="en-US" sz="1400" b="0" i="0" u="none" strike="noStrike">
                          <a:solidFill>
                            <a:srgbClr val="000000"/>
                          </a:solidFill>
                          <a:latin typeface="Calibri"/>
                        </a:rPr>
                        <a:t> </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7375D"/>
                    </a:solidFill>
                  </a:tcPr>
                </a:tc>
              </a:tr>
              <a:tr h="384048">
                <a:tc>
                  <a:txBody>
                    <a:bodyPr/>
                    <a:lstStyle/>
                    <a:p>
                      <a:pPr algn="l" fontAlgn="b"/>
                      <a:r>
                        <a:rPr lang="en-US" sz="1400" b="0" i="0" u="none" strike="noStrike" dirty="0">
                          <a:solidFill>
                            <a:srgbClr val="000000"/>
                          </a:solidFill>
                          <a:latin typeface="Calibri"/>
                        </a:rPr>
                        <a:t>  </a:t>
                      </a:r>
                      <a:r>
                        <a:rPr lang="en-US" sz="1400" b="0" i="0" u="none" strike="noStrike" dirty="0" smtClean="0">
                          <a:solidFill>
                            <a:srgbClr val="000000"/>
                          </a:solidFill>
                          <a:latin typeface="Calibri"/>
                        </a:rPr>
                        <a:t>  Trading </a:t>
                      </a:r>
                      <a:r>
                        <a:rPr lang="en-US" sz="1400" b="0" i="0" u="none" strike="noStrike" dirty="0">
                          <a:solidFill>
                            <a:srgbClr val="000000"/>
                          </a:solidFill>
                          <a:latin typeface="Calibri"/>
                        </a:rPr>
                        <a:t>Revenue</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38ED5"/>
                    </a:solidFill>
                  </a:tcPr>
                </a:tc>
                <a:tc>
                  <a:txBody>
                    <a:bodyPr/>
                    <a:lstStyle/>
                    <a:p>
                      <a:pPr algn="ctr" fontAlgn="b"/>
                      <a:r>
                        <a:rPr lang="en-US" sz="1400" b="0" i="0" u="none" strike="noStrike">
                          <a:solidFill>
                            <a:srgbClr val="000000"/>
                          </a:solidFill>
                          <a:latin typeface="Calibri"/>
                        </a:rPr>
                        <a:t>$3,453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1400" b="0" i="0" u="none" strike="noStrike">
                          <a:solidFill>
                            <a:srgbClr val="000000"/>
                          </a:solidFill>
                          <a:latin typeface="Calibri"/>
                        </a:rPr>
                        <a:t>$3,629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1400" b="0" i="0" u="none" strike="noStrike">
                          <a:solidFill>
                            <a:srgbClr val="000000"/>
                          </a:solidFill>
                          <a:latin typeface="Calibri"/>
                        </a:rPr>
                        <a:t>$938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1400" b="1" i="0" u="none" strike="noStrike">
                          <a:solidFill>
                            <a:srgbClr val="000000"/>
                          </a:solidFill>
                          <a:latin typeface="Calibri"/>
                        </a:rPr>
                        <a:t>$8,020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endParaRPr lang="en-US" sz="1400" b="1" i="0" u="none" strike="noStrike">
                        <a:solidFill>
                          <a:srgbClr val="000000"/>
                        </a:solidFill>
                        <a:latin typeface="Calibri"/>
                      </a:endParaRP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384048">
                <a:tc>
                  <a:txBody>
                    <a:bodyPr/>
                    <a:lstStyle/>
                    <a:p>
                      <a:pPr algn="l" fontAlgn="b"/>
                      <a:r>
                        <a:rPr lang="en-US" sz="1400" b="0" i="0" u="none" strike="noStrike" dirty="0">
                          <a:solidFill>
                            <a:srgbClr val="000000"/>
                          </a:solidFill>
                          <a:latin typeface="Calibri"/>
                        </a:rPr>
                        <a:t>  </a:t>
                      </a:r>
                      <a:r>
                        <a:rPr lang="en-US" sz="1400" b="0" i="0" u="none" strike="noStrike" dirty="0" smtClean="0">
                          <a:solidFill>
                            <a:srgbClr val="000000"/>
                          </a:solidFill>
                          <a:latin typeface="Calibri"/>
                        </a:rPr>
                        <a:t>  Total </a:t>
                      </a:r>
                      <a:r>
                        <a:rPr lang="en-US" sz="1400" b="0" i="0" u="none" strike="noStrike" dirty="0">
                          <a:solidFill>
                            <a:srgbClr val="000000"/>
                          </a:solidFill>
                          <a:latin typeface="Calibri"/>
                        </a:rPr>
                        <a:t>Revenue</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38ED5"/>
                    </a:solidFill>
                  </a:tcPr>
                </a:tc>
                <a:tc>
                  <a:txBody>
                    <a:bodyPr/>
                    <a:lstStyle/>
                    <a:p>
                      <a:pPr algn="ctr" fontAlgn="b"/>
                      <a:r>
                        <a:rPr lang="en-US" sz="1400" b="0" i="0" u="none" strike="noStrike">
                          <a:solidFill>
                            <a:srgbClr val="000000"/>
                          </a:solidFill>
                          <a:latin typeface="Calibri"/>
                        </a:rPr>
                        <a:t>$8,961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r>
                        <a:rPr lang="en-US" sz="1400" b="0" i="0" u="none" strike="noStrike">
                          <a:solidFill>
                            <a:srgbClr val="000000"/>
                          </a:solidFill>
                          <a:latin typeface="Calibri"/>
                        </a:rPr>
                        <a:t>$8,420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r>
                        <a:rPr lang="en-US" sz="1400" b="0" i="0" u="none" strike="noStrike">
                          <a:solidFill>
                            <a:srgbClr val="000000"/>
                          </a:solidFill>
                          <a:latin typeface="Calibri"/>
                        </a:rPr>
                        <a:t>$6,284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r>
                        <a:rPr lang="en-US" sz="1400" b="1" i="0" u="none" strike="noStrike">
                          <a:solidFill>
                            <a:srgbClr val="000000"/>
                          </a:solidFill>
                          <a:latin typeface="Calibri"/>
                        </a:rPr>
                        <a:t>$23,665</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r>
                        <a:rPr lang="en-US" sz="1400" b="1" i="0" u="none" strike="noStrike">
                          <a:solidFill>
                            <a:srgbClr val="000000"/>
                          </a:solidFill>
                          <a:latin typeface="Calibri"/>
                        </a:rPr>
                        <a:t>33.89%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384048">
                <a:tc>
                  <a:txBody>
                    <a:bodyPr/>
                    <a:lstStyle/>
                    <a:p>
                      <a:pPr algn="l" fontAlgn="b"/>
                      <a:r>
                        <a:rPr lang="en-US" sz="1400" b="1" i="0" u="none" strike="noStrike" dirty="0" smtClean="0">
                          <a:solidFill>
                            <a:srgbClr val="F2F2F2"/>
                          </a:solidFill>
                          <a:latin typeface="Calibri"/>
                        </a:rPr>
                        <a:t>  Deutsche</a:t>
                      </a:r>
                      <a:endParaRPr lang="en-US" sz="1400" b="1" i="0" u="none" strike="noStrike" dirty="0">
                        <a:solidFill>
                          <a:srgbClr val="F2F2F2"/>
                        </a:solidFill>
                        <a:latin typeface="Calibri"/>
                      </a:endParaRP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7375D"/>
                    </a:solidFill>
                  </a:tcPr>
                </a:tc>
                <a:tc>
                  <a:txBody>
                    <a:bodyPr/>
                    <a:lstStyle/>
                    <a:p>
                      <a:pPr algn="ctr" fontAlgn="b"/>
                      <a:r>
                        <a:rPr lang="en-US" sz="1400" b="0" i="0" u="none" strike="noStrike">
                          <a:solidFill>
                            <a:srgbClr val="F2F2F2"/>
                          </a:solidFill>
                          <a:latin typeface="Calibri"/>
                        </a:rPr>
                        <a:t>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7375D"/>
                    </a:solidFill>
                  </a:tcPr>
                </a:tc>
                <a:tc>
                  <a:txBody>
                    <a:bodyPr/>
                    <a:lstStyle/>
                    <a:p>
                      <a:pPr algn="ctr" fontAlgn="b"/>
                      <a:r>
                        <a:rPr lang="en-US" sz="1400" b="0" i="0" u="none" strike="noStrike">
                          <a:solidFill>
                            <a:srgbClr val="F2F2F2"/>
                          </a:solidFill>
                          <a:latin typeface="Calibri"/>
                        </a:rPr>
                        <a:t>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7375D"/>
                    </a:solidFill>
                  </a:tcPr>
                </a:tc>
                <a:tc>
                  <a:txBody>
                    <a:bodyPr/>
                    <a:lstStyle/>
                    <a:p>
                      <a:pPr algn="ctr" fontAlgn="b"/>
                      <a:r>
                        <a:rPr lang="en-US" sz="1400" b="0" i="0" u="none" strike="noStrike">
                          <a:solidFill>
                            <a:srgbClr val="F2F2F2"/>
                          </a:solidFill>
                          <a:latin typeface="Calibri"/>
                        </a:rPr>
                        <a:t>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7375D"/>
                    </a:solidFill>
                  </a:tcPr>
                </a:tc>
                <a:tc>
                  <a:txBody>
                    <a:bodyPr/>
                    <a:lstStyle/>
                    <a:p>
                      <a:pPr algn="ctr" fontAlgn="b"/>
                      <a:r>
                        <a:rPr lang="en-US" sz="1400" b="1" i="0" u="none" strike="noStrike">
                          <a:solidFill>
                            <a:srgbClr val="F2F2F2"/>
                          </a:solidFill>
                          <a:latin typeface="Calibri"/>
                        </a:rPr>
                        <a:t>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7375D"/>
                    </a:solidFill>
                  </a:tcPr>
                </a:tc>
                <a:tc>
                  <a:txBody>
                    <a:bodyPr/>
                    <a:lstStyle/>
                    <a:p>
                      <a:pPr algn="ctr" fontAlgn="b"/>
                      <a:r>
                        <a:rPr lang="en-US" sz="1400" b="1" i="0" u="none" strike="noStrike">
                          <a:solidFill>
                            <a:srgbClr val="F2F2F2"/>
                          </a:solidFill>
                          <a:latin typeface="Calibri"/>
                        </a:rPr>
                        <a:t> </a:t>
                      </a:r>
                    </a:p>
                  </a:txBody>
                  <a:tcPr marL="9525" marR="9525" marT="9525" marB="0" anchor="ctr">
                    <a:lnL w="6350" cap="flat" cmpd="sng" algn="ctr">
                      <a:solidFill>
                        <a:srgbClr val="FFFFFF"/>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7375D"/>
                    </a:solidFill>
                  </a:tcPr>
                </a:tc>
              </a:tr>
              <a:tr h="384048">
                <a:tc>
                  <a:txBody>
                    <a:bodyPr/>
                    <a:lstStyle/>
                    <a:p>
                      <a:pPr algn="l" fontAlgn="b"/>
                      <a:r>
                        <a:rPr lang="en-US" sz="1400" b="0" i="0" u="none" strike="noStrike" dirty="0">
                          <a:solidFill>
                            <a:srgbClr val="000000"/>
                          </a:solidFill>
                          <a:latin typeface="Calibri"/>
                        </a:rPr>
                        <a:t>  </a:t>
                      </a:r>
                      <a:r>
                        <a:rPr lang="en-US" sz="1400" b="0" i="0" u="none" strike="noStrike" dirty="0" smtClean="0">
                          <a:solidFill>
                            <a:srgbClr val="000000"/>
                          </a:solidFill>
                          <a:latin typeface="Calibri"/>
                        </a:rPr>
                        <a:t>  Trading </a:t>
                      </a:r>
                      <a:r>
                        <a:rPr lang="en-US" sz="1400" b="0" i="0" u="none" strike="noStrike" dirty="0">
                          <a:solidFill>
                            <a:srgbClr val="000000"/>
                          </a:solidFill>
                          <a:latin typeface="Calibri"/>
                        </a:rPr>
                        <a:t>Revenue</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38ED5"/>
                    </a:solidFill>
                  </a:tcPr>
                </a:tc>
                <a:tc>
                  <a:txBody>
                    <a:bodyPr/>
                    <a:lstStyle/>
                    <a:p>
                      <a:pPr algn="ctr" fontAlgn="b"/>
                      <a:r>
                        <a:rPr lang="en-US" sz="1400" b="0" i="0" u="none" strike="noStrike">
                          <a:solidFill>
                            <a:srgbClr val="000000"/>
                          </a:solidFill>
                          <a:latin typeface="Calibri"/>
                        </a:rPr>
                        <a:t>$4,746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r>
                        <a:rPr lang="en-US" sz="1400" b="0" i="0" u="none" strike="noStrike">
                          <a:solidFill>
                            <a:srgbClr val="000000"/>
                          </a:solidFill>
                          <a:latin typeface="Calibri"/>
                        </a:rPr>
                        <a:t>$2,776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r>
                        <a:rPr lang="en-US" sz="1400" b="0" i="0" u="none" strike="noStrike">
                          <a:solidFill>
                            <a:srgbClr val="000000"/>
                          </a:solidFill>
                          <a:latin typeface="Calibri"/>
                        </a:rPr>
                        <a:t>$2,886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r>
                        <a:rPr lang="en-US" sz="1400" b="1" i="0" u="none" strike="noStrike">
                          <a:solidFill>
                            <a:srgbClr val="000000"/>
                          </a:solidFill>
                          <a:latin typeface="Calibri"/>
                        </a:rPr>
                        <a:t>$10,408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endParaRPr lang="en-US" sz="1400" b="1" i="0" u="none" strike="noStrike">
                        <a:solidFill>
                          <a:srgbClr val="000000"/>
                        </a:solidFill>
                        <a:latin typeface="Calibri"/>
                      </a:endParaRP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384048">
                <a:tc>
                  <a:txBody>
                    <a:bodyPr/>
                    <a:lstStyle/>
                    <a:p>
                      <a:pPr algn="l" fontAlgn="b"/>
                      <a:r>
                        <a:rPr lang="en-US" sz="1400" b="0" i="0" u="none" strike="noStrike" dirty="0">
                          <a:solidFill>
                            <a:srgbClr val="000000"/>
                          </a:solidFill>
                          <a:latin typeface="Calibri"/>
                        </a:rPr>
                        <a:t>  </a:t>
                      </a:r>
                      <a:r>
                        <a:rPr lang="en-US" sz="1400" b="0" i="0" u="none" strike="noStrike" dirty="0" smtClean="0">
                          <a:solidFill>
                            <a:srgbClr val="000000"/>
                          </a:solidFill>
                          <a:latin typeface="Calibri"/>
                        </a:rPr>
                        <a:t>  Total </a:t>
                      </a:r>
                      <a:r>
                        <a:rPr lang="en-US" sz="1400" b="0" i="0" u="none" strike="noStrike" dirty="0">
                          <a:solidFill>
                            <a:srgbClr val="000000"/>
                          </a:solidFill>
                          <a:latin typeface="Calibri"/>
                        </a:rPr>
                        <a:t>Revenue</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38ED5"/>
                    </a:solidFill>
                  </a:tcPr>
                </a:tc>
                <a:tc>
                  <a:txBody>
                    <a:bodyPr/>
                    <a:lstStyle/>
                    <a:p>
                      <a:pPr algn="ctr" fontAlgn="b"/>
                      <a:r>
                        <a:rPr lang="en-US" sz="1400" b="0" i="0" u="none" strike="noStrike">
                          <a:solidFill>
                            <a:srgbClr val="000000"/>
                          </a:solidFill>
                          <a:latin typeface="Calibri"/>
                        </a:rPr>
                        <a:t>$8,999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1400" b="0" i="0" u="none" strike="noStrike">
                          <a:solidFill>
                            <a:srgbClr val="000000"/>
                          </a:solidFill>
                          <a:latin typeface="Calibri"/>
                        </a:rPr>
                        <a:t>$7,155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1400" b="0" i="0" u="none" strike="noStrike">
                          <a:solidFill>
                            <a:srgbClr val="000000"/>
                          </a:solidFill>
                          <a:latin typeface="Calibri"/>
                        </a:rPr>
                        <a:t>$4,985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1400" b="1" i="0" u="none" strike="noStrike">
                          <a:solidFill>
                            <a:srgbClr val="000000"/>
                          </a:solidFill>
                          <a:latin typeface="Calibri"/>
                        </a:rPr>
                        <a:t>$21,139</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1400" b="1" i="0" u="none" strike="noStrike">
                          <a:solidFill>
                            <a:srgbClr val="000000"/>
                          </a:solidFill>
                          <a:latin typeface="Calibri"/>
                        </a:rPr>
                        <a:t>49.24%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384048">
                <a:tc>
                  <a:txBody>
                    <a:bodyPr/>
                    <a:lstStyle/>
                    <a:p>
                      <a:pPr algn="l" fontAlgn="b"/>
                      <a:r>
                        <a:rPr lang="en-US" sz="1400" b="1" i="0" u="none" strike="noStrike" dirty="0" smtClean="0">
                          <a:solidFill>
                            <a:srgbClr val="F2F2F2"/>
                          </a:solidFill>
                          <a:latin typeface="Calibri"/>
                        </a:rPr>
                        <a:t>  RBC</a:t>
                      </a:r>
                      <a:endParaRPr lang="en-US" sz="1400" b="1" i="0" u="none" strike="noStrike" dirty="0">
                        <a:solidFill>
                          <a:srgbClr val="F2F2F2"/>
                        </a:solidFill>
                        <a:latin typeface="Calibri"/>
                      </a:endParaRP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7375D"/>
                    </a:solidFill>
                  </a:tcPr>
                </a:tc>
                <a:tc>
                  <a:txBody>
                    <a:bodyPr/>
                    <a:lstStyle/>
                    <a:p>
                      <a:pPr algn="ctr" fontAlgn="b"/>
                      <a:r>
                        <a:rPr lang="en-US" sz="1400" b="0" i="0" u="none" strike="noStrike">
                          <a:solidFill>
                            <a:srgbClr val="F2F2F2"/>
                          </a:solidFill>
                          <a:latin typeface="Calibri"/>
                        </a:rPr>
                        <a:t>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7375D"/>
                    </a:solidFill>
                  </a:tcPr>
                </a:tc>
                <a:tc>
                  <a:txBody>
                    <a:bodyPr/>
                    <a:lstStyle/>
                    <a:p>
                      <a:pPr algn="ctr" fontAlgn="b"/>
                      <a:r>
                        <a:rPr lang="en-US" sz="1400" b="0" i="0" u="none" strike="noStrike">
                          <a:solidFill>
                            <a:srgbClr val="F2F2F2"/>
                          </a:solidFill>
                          <a:latin typeface="Calibri"/>
                        </a:rPr>
                        <a:t>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7375D"/>
                    </a:solidFill>
                  </a:tcPr>
                </a:tc>
                <a:tc>
                  <a:txBody>
                    <a:bodyPr/>
                    <a:lstStyle/>
                    <a:p>
                      <a:pPr algn="ctr" fontAlgn="b"/>
                      <a:r>
                        <a:rPr lang="en-US" sz="1400" b="0" i="0" u="none" strike="noStrike">
                          <a:solidFill>
                            <a:srgbClr val="F2F2F2"/>
                          </a:solidFill>
                          <a:latin typeface="Calibri"/>
                        </a:rPr>
                        <a:t>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7375D"/>
                    </a:solidFill>
                  </a:tcPr>
                </a:tc>
                <a:tc>
                  <a:txBody>
                    <a:bodyPr/>
                    <a:lstStyle/>
                    <a:p>
                      <a:pPr algn="ctr" fontAlgn="b"/>
                      <a:r>
                        <a:rPr lang="en-US" sz="1400" b="1" i="0" u="none" strike="noStrike">
                          <a:solidFill>
                            <a:srgbClr val="F2F2F2"/>
                          </a:solidFill>
                          <a:latin typeface="Calibri"/>
                        </a:rPr>
                        <a:t>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7375D"/>
                    </a:solidFill>
                  </a:tcPr>
                </a:tc>
                <a:tc>
                  <a:txBody>
                    <a:bodyPr/>
                    <a:lstStyle/>
                    <a:p>
                      <a:pPr algn="ctr" fontAlgn="b"/>
                      <a:r>
                        <a:rPr lang="en-US" sz="1400" b="1" i="0" u="none" strike="noStrike">
                          <a:solidFill>
                            <a:srgbClr val="F2F2F2"/>
                          </a:solidFill>
                          <a:latin typeface="Calibri"/>
                        </a:rPr>
                        <a:t> </a:t>
                      </a:r>
                    </a:p>
                  </a:txBody>
                  <a:tcPr marL="9525" marR="9525" marT="9525" marB="0" anchor="ctr">
                    <a:lnL w="6350" cap="flat" cmpd="sng" algn="ctr">
                      <a:solidFill>
                        <a:srgbClr val="FFFFFF"/>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7375D"/>
                    </a:solidFill>
                  </a:tcPr>
                </a:tc>
              </a:tr>
              <a:tr h="384048">
                <a:tc>
                  <a:txBody>
                    <a:bodyPr/>
                    <a:lstStyle/>
                    <a:p>
                      <a:pPr algn="l" fontAlgn="b"/>
                      <a:r>
                        <a:rPr lang="en-US" sz="1400" b="0" i="0" u="none" strike="noStrike" dirty="0">
                          <a:solidFill>
                            <a:srgbClr val="000000"/>
                          </a:solidFill>
                          <a:latin typeface="Calibri"/>
                        </a:rPr>
                        <a:t>  </a:t>
                      </a:r>
                      <a:r>
                        <a:rPr lang="en-US" sz="1400" b="0" i="0" u="none" strike="noStrike" dirty="0" smtClean="0">
                          <a:solidFill>
                            <a:srgbClr val="000000"/>
                          </a:solidFill>
                          <a:latin typeface="Calibri"/>
                        </a:rPr>
                        <a:t>  Trading </a:t>
                      </a:r>
                      <a:r>
                        <a:rPr lang="en-US" sz="1400" b="0" i="0" u="none" strike="noStrike" dirty="0">
                          <a:solidFill>
                            <a:srgbClr val="000000"/>
                          </a:solidFill>
                          <a:latin typeface="Calibri"/>
                        </a:rPr>
                        <a:t>Revenue</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38ED5"/>
                    </a:solidFill>
                  </a:tcPr>
                </a:tc>
                <a:tc>
                  <a:txBody>
                    <a:bodyPr/>
                    <a:lstStyle/>
                    <a:p>
                      <a:pPr algn="ctr" fontAlgn="b"/>
                      <a:r>
                        <a:rPr lang="en-US" sz="1400" b="0" i="0" u="none" strike="noStrike">
                          <a:solidFill>
                            <a:srgbClr val="000000"/>
                          </a:solidFill>
                          <a:latin typeface="Calibri"/>
                        </a:rPr>
                        <a:t>$1,041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1400" b="0" i="0" u="none" strike="noStrike">
                          <a:solidFill>
                            <a:srgbClr val="000000"/>
                          </a:solidFill>
                          <a:latin typeface="Calibri"/>
                        </a:rPr>
                        <a:t>$936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1400" b="0" i="0" u="none" strike="noStrike">
                          <a:solidFill>
                            <a:srgbClr val="000000"/>
                          </a:solidFill>
                          <a:latin typeface="Calibri"/>
                        </a:rPr>
                        <a:t>$125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1400" b="1" i="0" u="none" strike="noStrike">
                          <a:solidFill>
                            <a:srgbClr val="000000"/>
                          </a:solidFill>
                          <a:latin typeface="Calibri"/>
                        </a:rPr>
                        <a:t>$2,102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endParaRPr lang="en-US" sz="1400" b="1" i="0" u="none" strike="noStrike">
                        <a:solidFill>
                          <a:srgbClr val="000000"/>
                        </a:solidFill>
                        <a:latin typeface="Calibri"/>
                      </a:endParaRP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384048">
                <a:tc>
                  <a:txBody>
                    <a:bodyPr/>
                    <a:lstStyle/>
                    <a:p>
                      <a:pPr algn="l" fontAlgn="b"/>
                      <a:r>
                        <a:rPr lang="en-US" sz="1400" b="0" i="0" u="none" strike="noStrike" dirty="0">
                          <a:solidFill>
                            <a:srgbClr val="000000"/>
                          </a:solidFill>
                          <a:latin typeface="Calibri"/>
                        </a:rPr>
                        <a:t>  </a:t>
                      </a:r>
                      <a:r>
                        <a:rPr lang="en-US" sz="1400" b="0" i="0" u="none" strike="noStrike" dirty="0" smtClean="0">
                          <a:solidFill>
                            <a:srgbClr val="000000"/>
                          </a:solidFill>
                          <a:latin typeface="Calibri"/>
                        </a:rPr>
                        <a:t>  Total </a:t>
                      </a:r>
                      <a:r>
                        <a:rPr lang="en-US" sz="1400" b="0" i="0" u="none" strike="noStrike" dirty="0">
                          <a:solidFill>
                            <a:srgbClr val="000000"/>
                          </a:solidFill>
                          <a:latin typeface="Calibri"/>
                        </a:rPr>
                        <a:t>Revenue</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38ED5"/>
                    </a:solidFill>
                  </a:tcPr>
                </a:tc>
                <a:tc>
                  <a:txBody>
                    <a:bodyPr/>
                    <a:lstStyle/>
                    <a:p>
                      <a:pPr algn="ctr" fontAlgn="b"/>
                      <a:r>
                        <a:rPr lang="en-US" sz="1400" b="0" i="0" u="none" strike="noStrike">
                          <a:solidFill>
                            <a:srgbClr val="000000"/>
                          </a:solidFill>
                          <a:latin typeface="Calibri"/>
                        </a:rPr>
                        <a:t>$7,334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r>
                        <a:rPr lang="en-US" sz="1400" b="0" i="0" u="none" strike="noStrike">
                          <a:solidFill>
                            <a:srgbClr val="000000"/>
                          </a:solidFill>
                          <a:latin typeface="Calibri"/>
                        </a:rPr>
                        <a:t>$6,967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r>
                        <a:rPr lang="en-US" sz="1400" b="0" i="0" u="none" strike="noStrike">
                          <a:solidFill>
                            <a:srgbClr val="000000"/>
                          </a:solidFill>
                          <a:latin typeface="Calibri"/>
                        </a:rPr>
                        <a:t>$6,827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r>
                        <a:rPr lang="en-US" sz="1400" b="1" i="0" u="none" strike="noStrike">
                          <a:solidFill>
                            <a:srgbClr val="000000"/>
                          </a:solidFill>
                          <a:latin typeface="Calibri"/>
                        </a:rPr>
                        <a:t>$21,128</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r>
                        <a:rPr lang="en-US" sz="1400" b="1" i="0" u="none" strike="noStrike">
                          <a:solidFill>
                            <a:srgbClr val="000000"/>
                          </a:solidFill>
                          <a:latin typeface="Calibri"/>
                        </a:rPr>
                        <a:t>9.95%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384048">
                <a:tc>
                  <a:txBody>
                    <a:bodyPr/>
                    <a:lstStyle/>
                    <a:p>
                      <a:pPr algn="l" fontAlgn="b"/>
                      <a:r>
                        <a:rPr lang="en-US" sz="1400" b="1" i="0" u="none" strike="noStrike" dirty="0" smtClean="0">
                          <a:solidFill>
                            <a:srgbClr val="F2F2F2"/>
                          </a:solidFill>
                          <a:latin typeface="Calibri"/>
                        </a:rPr>
                        <a:t>  Morgan </a:t>
                      </a:r>
                      <a:r>
                        <a:rPr lang="en-US" sz="1400" b="1" i="0" u="none" strike="noStrike" dirty="0">
                          <a:solidFill>
                            <a:srgbClr val="F2F2F2"/>
                          </a:solidFill>
                          <a:latin typeface="Calibri"/>
                        </a:rPr>
                        <a:t>Stanley</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7375D"/>
                    </a:solidFill>
                  </a:tcPr>
                </a:tc>
                <a:tc>
                  <a:txBody>
                    <a:bodyPr/>
                    <a:lstStyle/>
                    <a:p>
                      <a:pPr algn="ctr" fontAlgn="b"/>
                      <a:r>
                        <a:rPr lang="en-US" sz="1400" b="0" i="0" u="none" strike="noStrike">
                          <a:solidFill>
                            <a:srgbClr val="F2F2F2"/>
                          </a:solidFill>
                          <a:latin typeface="Calibri"/>
                        </a:rPr>
                        <a:t>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7375D"/>
                    </a:solidFill>
                  </a:tcPr>
                </a:tc>
                <a:tc>
                  <a:txBody>
                    <a:bodyPr/>
                    <a:lstStyle/>
                    <a:p>
                      <a:pPr algn="ctr" fontAlgn="b"/>
                      <a:r>
                        <a:rPr lang="en-US" sz="1400" b="0" i="0" u="none" strike="noStrike">
                          <a:solidFill>
                            <a:srgbClr val="F2F2F2"/>
                          </a:solidFill>
                          <a:latin typeface="Calibri"/>
                        </a:rPr>
                        <a:t>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7375D"/>
                    </a:solidFill>
                  </a:tcPr>
                </a:tc>
                <a:tc>
                  <a:txBody>
                    <a:bodyPr/>
                    <a:lstStyle/>
                    <a:p>
                      <a:pPr algn="ctr" fontAlgn="b"/>
                      <a:r>
                        <a:rPr lang="en-US" sz="1400" b="0" i="0" u="none" strike="noStrike">
                          <a:solidFill>
                            <a:srgbClr val="F2F2F2"/>
                          </a:solidFill>
                          <a:latin typeface="Calibri"/>
                        </a:rPr>
                        <a:t>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7375D"/>
                    </a:solidFill>
                  </a:tcPr>
                </a:tc>
                <a:tc>
                  <a:txBody>
                    <a:bodyPr/>
                    <a:lstStyle/>
                    <a:p>
                      <a:pPr algn="ctr" fontAlgn="b"/>
                      <a:r>
                        <a:rPr lang="en-US" sz="1400" b="1" i="0" u="none" strike="noStrike">
                          <a:solidFill>
                            <a:srgbClr val="F2F2F2"/>
                          </a:solidFill>
                          <a:latin typeface="Calibri"/>
                        </a:rPr>
                        <a:t>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7375D"/>
                    </a:solidFill>
                  </a:tcPr>
                </a:tc>
                <a:tc>
                  <a:txBody>
                    <a:bodyPr/>
                    <a:lstStyle/>
                    <a:p>
                      <a:pPr algn="ctr" fontAlgn="b"/>
                      <a:r>
                        <a:rPr lang="en-US" sz="1400" b="1" i="0" u="none" strike="noStrike">
                          <a:solidFill>
                            <a:srgbClr val="F2F2F2"/>
                          </a:solidFill>
                          <a:latin typeface="Calibri"/>
                        </a:rPr>
                        <a:t> </a:t>
                      </a:r>
                    </a:p>
                  </a:txBody>
                  <a:tcPr marL="9525" marR="9525" marT="9525" marB="0" anchor="ctr">
                    <a:lnL w="6350" cap="flat" cmpd="sng" algn="ctr">
                      <a:solidFill>
                        <a:srgbClr val="FFFFFF"/>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7375D"/>
                    </a:solidFill>
                  </a:tcPr>
                </a:tc>
              </a:tr>
              <a:tr h="384048">
                <a:tc>
                  <a:txBody>
                    <a:bodyPr/>
                    <a:lstStyle/>
                    <a:p>
                      <a:pPr algn="l" fontAlgn="b"/>
                      <a:r>
                        <a:rPr lang="en-US" sz="1400" b="0" i="0" u="none" strike="noStrike" dirty="0">
                          <a:solidFill>
                            <a:srgbClr val="000000"/>
                          </a:solidFill>
                          <a:latin typeface="Calibri"/>
                        </a:rPr>
                        <a:t>  </a:t>
                      </a:r>
                      <a:r>
                        <a:rPr lang="en-US" sz="1400" b="0" i="0" u="none" strike="noStrike" dirty="0" smtClean="0">
                          <a:solidFill>
                            <a:srgbClr val="000000"/>
                          </a:solidFill>
                          <a:latin typeface="Calibri"/>
                        </a:rPr>
                        <a:t>  Trading </a:t>
                      </a:r>
                      <a:r>
                        <a:rPr lang="en-US" sz="1400" b="0" i="0" u="none" strike="noStrike" dirty="0">
                          <a:solidFill>
                            <a:srgbClr val="000000"/>
                          </a:solidFill>
                          <a:latin typeface="Calibri"/>
                        </a:rPr>
                        <a:t>Revenue</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38ED5"/>
                    </a:solidFill>
                  </a:tcPr>
                </a:tc>
                <a:tc>
                  <a:txBody>
                    <a:bodyPr/>
                    <a:lstStyle/>
                    <a:p>
                      <a:pPr algn="ctr" fontAlgn="b"/>
                      <a:r>
                        <a:rPr lang="en-US" sz="1400" b="0" i="0" u="none" strike="noStrike">
                          <a:solidFill>
                            <a:srgbClr val="000000"/>
                          </a:solidFill>
                          <a:latin typeface="Calibri"/>
                        </a:rPr>
                        <a:t>$3,411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r>
                        <a:rPr lang="en-US" sz="1400" b="0" i="0" u="none" strike="noStrike">
                          <a:solidFill>
                            <a:srgbClr val="000000"/>
                          </a:solidFill>
                          <a:latin typeface="Calibri"/>
                        </a:rPr>
                        <a:t>$3,353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r>
                        <a:rPr lang="en-US" sz="1400" b="0" i="0" u="none" strike="noStrike">
                          <a:solidFill>
                            <a:srgbClr val="000000"/>
                          </a:solidFill>
                          <a:latin typeface="Calibri"/>
                        </a:rPr>
                        <a:t>$1,439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r>
                        <a:rPr lang="en-US" sz="1400" b="1" i="0" u="none" strike="noStrike">
                          <a:solidFill>
                            <a:srgbClr val="000000"/>
                          </a:solidFill>
                          <a:latin typeface="Calibri"/>
                        </a:rPr>
                        <a:t>$8,203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endParaRPr lang="en-US" sz="1400" b="1" i="0" u="none" strike="noStrike">
                        <a:solidFill>
                          <a:srgbClr val="000000"/>
                        </a:solidFill>
                        <a:latin typeface="Calibri"/>
                      </a:endParaRP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384048">
                <a:tc>
                  <a:txBody>
                    <a:bodyPr/>
                    <a:lstStyle/>
                    <a:p>
                      <a:pPr algn="l" fontAlgn="b"/>
                      <a:r>
                        <a:rPr lang="en-US" sz="1400" b="0" i="0" u="none" strike="noStrike" dirty="0">
                          <a:solidFill>
                            <a:srgbClr val="000000"/>
                          </a:solidFill>
                          <a:latin typeface="Calibri"/>
                        </a:rPr>
                        <a:t>  </a:t>
                      </a:r>
                      <a:r>
                        <a:rPr lang="en-US" sz="1400" b="0" i="0" u="none" strike="noStrike" dirty="0" smtClean="0">
                          <a:solidFill>
                            <a:srgbClr val="000000"/>
                          </a:solidFill>
                          <a:latin typeface="Calibri"/>
                        </a:rPr>
                        <a:t>  Total </a:t>
                      </a:r>
                      <a:r>
                        <a:rPr lang="en-US" sz="1400" b="0" i="0" u="none" strike="noStrike" dirty="0">
                          <a:solidFill>
                            <a:srgbClr val="000000"/>
                          </a:solidFill>
                          <a:latin typeface="Calibri"/>
                        </a:rPr>
                        <a:t>Revenue</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38ED5"/>
                    </a:solidFill>
                  </a:tcPr>
                </a:tc>
                <a:tc>
                  <a:txBody>
                    <a:bodyPr/>
                    <a:lstStyle/>
                    <a:p>
                      <a:pPr algn="ctr" fontAlgn="b"/>
                      <a:r>
                        <a:rPr lang="en-US" sz="1400" b="0" i="0" u="none" strike="noStrike">
                          <a:solidFill>
                            <a:srgbClr val="000000"/>
                          </a:solidFill>
                          <a:latin typeface="Calibri"/>
                        </a:rPr>
                        <a:t>$9,078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1400" b="0" i="0" u="none" strike="noStrike">
                          <a:solidFill>
                            <a:srgbClr val="000000"/>
                          </a:solidFill>
                          <a:latin typeface="Calibri"/>
                        </a:rPr>
                        <a:t>$7,953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1400" b="0" i="0" u="none" strike="noStrike">
                          <a:solidFill>
                            <a:srgbClr val="000000"/>
                          </a:solidFill>
                          <a:latin typeface="Calibri"/>
                        </a:rPr>
                        <a:t>$6,779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1400" b="1" i="0" u="none" strike="noStrike">
                          <a:solidFill>
                            <a:srgbClr val="000000"/>
                          </a:solidFill>
                          <a:latin typeface="Calibri"/>
                        </a:rPr>
                        <a:t>$23,810</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1400" b="1" i="0" u="none" strike="noStrike">
                          <a:solidFill>
                            <a:srgbClr val="000000"/>
                          </a:solidFill>
                          <a:latin typeface="Calibri"/>
                        </a:rPr>
                        <a:t>34.45%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384048">
                <a:tc>
                  <a:txBody>
                    <a:bodyPr/>
                    <a:lstStyle/>
                    <a:p>
                      <a:pPr algn="l" fontAlgn="b"/>
                      <a:r>
                        <a:rPr lang="en-US" sz="1400" b="1" i="0" u="none" strike="noStrike" dirty="0" smtClean="0">
                          <a:solidFill>
                            <a:srgbClr val="F2F2F2"/>
                          </a:solidFill>
                          <a:latin typeface="Calibri"/>
                        </a:rPr>
                        <a:t>  Goldman </a:t>
                      </a:r>
                      <a:r>
                        <a:rPr lang="en-US" sz="1400" b="1" i="0" u="none" strike="noStrike" dirty="0">
                          <a:solidFill>
                            <a:srgbClr val="F2F2F2"/>
                          </a:solidFill>
                          <a:latin typeface="Calibri"/>
                        </a:rPr>
                        <a:t>Sachs</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7375D"/>
                    </a:solidFill>
                  </a:tcPr>
                </a:tc>
                <a:tc>
                  <a:txBody>
                    <a:bodyPr/>
                    <a:lstStyle/>
                    <a:p>
                      <a:pPr algn="ctr" fontAlgn="b"/>
                      <a:r>
                        <a:rPr lang="en-US" sz="1400" b="0" i="0" u="none" strike="noStrike">
                          <a:solidFill>
                            <a:srgbClr val="F2F2F2"/>
                          </a:solidFill>
                          <a:latin typeface="Calibri"/>
                        </a:rPr>
                        <a:t>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7375D"/>
                    </a:solidFill>
                  </a:tcPr>
                </a:tc>
                <a:tc>
                  <a:txBody>
                    <a:bodyPr/>
                    <a:lstStyle/>
                    <a:p>
                      <a:pPr algn="ctr" fontAlgn="b"/>
                      <a:r>
                        <a:rPr lang="en-US" sz="1400" b="0" i="0" u="none" strike="noStrike">
                          <a:solidFill>
                            <a:srgbClr val="F2F2F2"/>
                          </a:solidFill>
                          <a:latin typeface="Calibri"/>
                        </a:rPr>
                        <a:t>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7375D"/>
                    </a:solidFill>
                  </a:tcPr>
                </a:tc>
                <a:tc>
                  <a:txBody>
                    <a:bodyPr/>
                    <a:lstStyle/>
                    <a:p>
                      <a:pPr algn="ctr" fontAlgn="b"/>
                      <a:r>
                        <a:rPr lang="en-US" sz="1400" b="0" i="0" u="none" strike="noStrike">
                          <a:solidFill>
                            <a:srgbClr val="F2F2F2"/>
                          </a:solidFill>
                          <a:latin typeface="Calibri"/>
                        </a:rPr>
                        <a:t>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7375D"/>
                    </a:solidFill>
                  </a:tcPr>
                </a:tc>
                <a:tc>
                  <a:txBody>
                    <a:bodyPr/>
                    <a:lstStyle/>
                    <a:p>
                      <a:pPr algn="ctr" fontAlgn="b"/>
                      <a:r>
                        <a:rPr lang="en-US" sz="1400" b="1" i="0" u="none" strike="noStrike">
                          <a:solidFill>
                            <a:srgbClr val="F2F2F2"/>
                          </a:solidFill>
                          <a:latin typeface="Calibri"/>
                        </a:rPr>
                        <a:t>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7375D"/>
                    </a:solidFill>
                  </a:tcPr>
                </a:tc>
                <a:tc>
                  <a:txBody>
                    <a:bodyPr/>
                    <a:lstStyle/>
                    <a:p>
                      <a:pPr algn="ctr" fontAlgn="b"/>
                      <a:r>
                        <a:rPr lang="en-US" sz="1400" b="1" i="0" u="none" strike="noStrike">
                          <a:solidFill>
                            <a:srgbClr val="F2F2F2"/>
                          </a:solidFill>
                          <a:latin typeface="Calibri"/>
                        </a:rPr>
                        <a:t> </a:t>
                      </a:r>
                    </a:p>
                  </a:txBody>
                  <a:tcPr marL="9525" marR="9525" marT="9525" marB="0" anchor="ctr">
                    <a:lnL w="6350" cap="flat" cmpd="sng" algn="ctr">
                      <a:solidFill>
                        <a:srgbClr val="FFFFFF"/>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7375D"/>
                    </a:solidFill>
                  </a:tcPr>
                </a:tc>
              </a:tr>
              <a:tr h="384048">
                <a:tc>
                  <a:txBody>
                    <a:bodyPr/>
                    <a:lstStyle/>
                    <a:p>
                      <a:pPr algn="l" fontAlgn="b"/>
                      <a:r>
                        <a:rPr lang="en-US" sz="1400" b="0" i="0" u="none" strike="noStrike" dirty="0">
                          <a:solidFill>
                            <a:srgbClr val="000000"/>
                          </a:solidFill>
                          <a:latin typeface="Calibri"/>
                        </a:rPr>
                        <a:t>  </a:t>
                      </a:r>
                      <a:r>
                        <a:rPr lang="en-US" sz="1400" b="0" i="0" u="none" strike="noStrike" dirty="0" smtClean="0">
                          <a:solidFill>
                            <a:srgbClr val="000000"/>
                          </a:solidFill>
                          <a:latin typeface="Calibri"/>
                        </a:rPr>
                        <a:t>  Trading </a:t>
                      </a:r>
                      <a:r>
                        <a:rPr lang="en-US" sz="1400" b="0" i="0" u="none" strike="noStrike" dirty="0">
                          <a:solidFill>
                            <a:srgbClr val="000000"/>
                          </a:solidFill>
                          <a:latin typeface="Calibri"/>
                        </a:rPr>
                        <a:t>Revenue</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38ED5"/>
                    </a:solidFill>
                  </a:tcPr>
                </a:tc>
                <a:tc>
                  <a:txBody>
                    <a:bodyPr/>
                    <a:lstStyle/>
                    <a:p>
                      <a:pPr algn="ctr" fontAlgn="b"/>
                      <a:r>
                        <a:rPr lang="en-US" sz="1400" b="0" i="0" u="none" strike="noStrike">
                          <a:solidFill>
                            <a:srgbClr val="000000"/>
                          </a:solidFill>
                          <a:latin typeface="Calibri"/>
                        </a:rPr>
                        <a:t>$10,250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1400" b="0" i="0" u="none" strike="noStrike">
                          <a:solidFill>
                            <a:srgbClr val="000000"/>
                          </a:solidFill>
                          <a:latin typeface="Calibri"/>
                        </a:rPr>
                        <a:t>$6,551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1400" b="0" i="0" u="none" strike="noStrike">
                          <a:solidFill>
                            <a:srgbClr val="000000"/>
                          </a:solidFill>
                          <a:latin typeface="Calibri"/>
                        </a:rPr>
                        <a:t>$6,380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1400" b="1" i="0" u="none" strike="noStrike">
                          <a:solidFill>
                            <a:srgbClr val="000000"/>
                          </a:solidFill>
                          <a:latin typeface="Calibri"/>
                        </a:rPr>
                        <a:t>$23,181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endParaRPr lang="en-US" sz="1400" b="1" i="0" u="none" strike="noStrike">
                        <a:solidFill>
                          <a:srgbClr val="000000"/>
                        </a:solidFill>
                        <a:latin typeface="Calibri"/>
                      </a:endParaRP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384048">
                <a:tc>
                  <a:txBody>
                    <a:bodyPr/>
                    <a:lstStyle/>
                    <a:p>
                      <a:pPr algn="l" fontAlgn="b"/>
                      <a:r>
                        <a:rPr lang="en-US" sz="1400" b="0" i="0" u="none" strike="noStrike" dirty="0">
                          <a:solidFill>
                            <a:srgbClr val="000000"/>
                          </a:solidFill>
                          <a:latin typeface="Calibri"/>
                        </a:rPr>
                        <a:t>  </a:t>
                      </a:r>
                      <a:r>
                        <a:rPr lang="en-US" sz="1400" b="0" i="0" u="none" strike="noStrike" dirty="0" smtClean="0">
                          <a:solidFill>
                            <a:srgbClr val="000000"/>
                          </a:solidFill>
                          <a:latin typeface="Calibri"/>
                        </a:rPr>
                        <a:t>  Total </a:t>
                      </a:r>
                      <a:r>
                        <a:rPr lang="en-US" sz="1400" b="0" i="0" u="none" strike="noStrike" dirty="0">
                          <a:solidFill>
                            <a:srgbClr val="000000"/>
                          </a:solidFill>
                          <a:latin typeface="Calibri"/>
                        </a:rPr>
                        <a:t>Revenue</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538ED5"/>
                    </a:solidFill>
                  </a:tcPr>
                </a:tc>
                <a:tc>
                  <a:txBody>
                    <a:bodyPr/>
                    <a:lstStyle/>
                    <a:p>
                      <a:pPr algn="ctr" fontAlgn="b"/>
                      <a:r>
                        <a:rPr lang="en-US" sz="1400" b="0" i="0" u="none" strike="noStrike">
                          <a:solidFill>
                            <a:srgbClr val="000000"/>
                          </a:solidFill>
                          <a:latin typeface="Calibri"/>
                        </a:rPr>
                        <a:t>$12,775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pPr algn="ctr" fontAlgn="b"/>
                      <a:r>
                        <a:rPr lang="en-US" sz="1400" b="0" i="0" u="none" strike="noStrike">
                          <a:solidFill>
                            <a:srgbClr val="000000"/>
                          </a:solidFill>
                          <a:latin typeface="Calibri"/>
                        </a:rPr>
                        <a:t>$8,841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pPr algn="ctr" fontAlgn="b"/>
                      <a:r>
                        <a:rPr lang="en-US" sz="1400" b="0" i="0" u="none" strike="noStrike">
                          <a:solidFill>
                            <a:srgbClr val="000000"/>
                          </a:solidFill>
                          <a:latin typeface="Calibri"/>
                        </a:rPr>
                        <a:t>$8,903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pPr algn="ctr" fontAlgn="b"/>
                      <a:r>
                        <a:rPr lang="en-US" sz="1400" b="1" i="0" u="none" strike="noStrike">
                          <a:solidFill>
                            <a:srgbClr val="000000"/>
                          </a:solidFill>
                          <a:latin typeface="Calibri"/>
                        </a:rPr>
                        <a:t>$30,519</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pPr algn="ctr" fontAlgn="b"/>
                      <a:r>
                        <a:rPr lang="en-US" sz="1400" b="1" i="0" u="none" strike="noStrike" dirty="0">
                          <a:solidFill>
                            <a:srgbClr val="000000"/>
                          </a:solidFill>
                          <a:latin typeface="Calibri"/>
                        </a:rPr>
                        <a:t>75.96%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Tree>
    <p:extLst>
      <p:ext uri="{BB962C8B-B14F-4D97-AF65-F5344CB8AC3E}">
        <p14:creationId xmlns:p14="http://schemas.microsoft.com/office/powerpoint/2010/main" xmlns="" val="1833547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a:stretch>
            <a:fillRect/>
          </a:stretch>
        </p:blipFill>
        <p:spPr bwMode="auto">
          <a:xfrm>
            <a:off x="1219200" y="404664"/>
            <a:ext cx="7551518" cy="5287201"/>
          </a:xfrm>
          <a:prstGeom prst="rect">
            <a:avLst/>
          </a:prstGeom>
          <a:noFill/>
          <a:ln w="9525">
            <a:noFill/>
            <a:miter lim="800000"/>
            <a:headEnd/>
            <a:tailEnd/>
          </a:ln>
        </p:spPr>
      </p:pic>
    </p:spTree>
    <p:extLst>
      <p:ext uri="{BB962C8B-B14F-4D97-AF65-F5344CB8AC3E}">
        <p14:creationId xmlns:p14="http://schemas.microsoft.com/office/powerpoint/2010/main" xmlns="" val="1134400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fontScale="92500" lnSpcReduction="10000"/>
          </a:bodyPr>
          <a:lstStyle/>
          <a:p>
            <a:pPr>
              <a:lnSpc>
                <a:spcPct val="150000"/>
              </a:lnSpc>
            </a:pPr>
            <a:r>
              <a:rPr lang="en-US" sz="2800" dirty="0" smtClean="0"/>
              <a:t>Overview of Goldman Sachs </a:t>
            </a:r>
          </a:p>
          <a:p>
            <a:pPr>
              <a:lnSpc>
                <a:spcPct val="150000"/>
              </a:lnSpc>
            </a:pPr>
            <a:r>
              <a:rPr lang="en-US" sz="2800" dirty="0" smtClean="0"/>
              <a:t>Market risk</a:t>
            </a:r>
          </a:p>
          <a:p>
            <a:pPr>
              <a:lnSpc>
                <a:spcPct val="150000"/>
              </a:lnSpc>
            </a:pPr>
            <a:r>
              <a:rPr lang="en-US" sz="2800" dirty="0"/>
              <a:t>Credit risk</a:t>
            </a:r>
          </a:p>
          <a:p>
            <a:pPr>
              <a:lnSpc>
                <a:spcPct val="150000"/>
              </a:lnSpc>
            </a:pPr>
            <a:r>
              <a:rPr lang="en-US" sz="2800" dirty="0"/>
              <a:t>Liquidity </a:t>
            </a:r>
            <a:r>
              <a:rPr lang="en-US" sz="2800" dirty="0" smtClean="0"/>
              <a:t>risk</a:t>
            </a:r>
          </a:p>
          <a:p>
            <a:pPr>
              <a:lnSpc>
                <a:spcPct val="150000"/>
              </a:lnSpc>
            </a:pPr>
            <a:r>
              <a:rPr lang="en-US" sz="2800" dirty="0"/>
              <a:t>Operational </a:t>
            </a:r>
            <a:r>
              <a:rPr lang="en-US" sz="2800" dirty="0" smtClean="0"/>
              <a:t>Risk</a:t>
            </a:r>
          </a:p>
          <a:p>
            <a:pPr>
              <a:lnSpc>
                <a:spcPct val="150000"/>
              </a:lnSpc>
            </a:pPr>
            <a:r>
              <a:rPr lang="en-US" sz="2800" dirty="0" smtClean="0"/>
              <a:t>Regulatory risk</a:t>
            </a:r>
          </a:p>
          <a:p>
            <a:pPr>
              <a:lnSpc>
                <a:spcPct val="150000"/>
              </a:lnSpc>
            </a:pPr>
            <a:r>
              <a:rPr lang="en-US" sz="2800" dirty="0" smtClean="0"/>
              <a:t>Conclusion</a:t>
            </a:r>
            <a:endParaRPr lang="en-US" sz="2800" dirty="0"/>
          </a:p>
        </p:txBody>
      </p:sp>
      <p:sp>
        <p:nvSpPr>
          <p:cNvPr id="4" name="Slide Number Placeholder 3"/>
          <p:cNvSpPr>
            <a:spLocks noGrp="1"/>
          </p:cNvSpPr>
          <p:nvPr>
            <p:ph type="sldNum" sz="quarter" idx="12"/>
          </p:nvPr>
        </p:nvSpPr>
        <p:spPr/>
        <p:txBody>
          <a:bodyPr/>
          <a:lstStyle/>
          <a:p>
            <a:fld id="{F514BA61-C75A-4B95-8124-83BDD42BCF41}"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Trading Revenue</a:t>
            </a:r>
            <a:endParaRPr lang="en-US" dirty="0"/>
          </a:p>
        </p:txBody>
      </p:sp>
      <p:sp>
        <p:nvSpPr>
          <p:cNvPr id="3" name="Content Placeholder 2"/>
          <p:cNvSpPr>
            <a:spLocks noGrp="1"/>
          </p:cNvSpPr>
          <p:nvPr>
            <p:ph idx="1"/>
          </p:nvPr>
        </p:nvSpPr>
        <p:spPr/>
        <p:txBody>
          <a:bodyPr/>
          <a:lstStyle/>
          <a:p>
            <a:r>
              <a:rPr lang="en-US" dirty="0" smtClean="0"/>
              <a:t>High volume transactions in large, highly liquid markets for smaller spreads and fees</a:t>
            </a:r>
          </a:p>
          <a:p>
            <a:r>
              <a:rPr lang="en-US" dirty="0" smtClean="0"/>
              <a:t>Transactions undertaken in less liquid markets where spreads and fees are generally larger</a:t>
            </a:r>
          </a:p>
          <a:p>
            <a:r>
              <a:rPr lang="en-US" dirty="0" smtClean="0"/>
              <a:t>Structuring and execution of complex transactions</a:t>
            </a:r>
            <a:endParaRPr lang="en-US" dirty="0"/>
          </a:p>
        </p:txBody>
      </p:sp>
    </p:spTree>
    <p:extLst>
      <p:ext uri="{BB962C8B-B14F-4D97-AF65-F5344CB8AC3E}">
        <p14:creationId xmlns:p14="http://schemas.microsoft.com/office/powerpoint/2010/main" xmlns="" val="3562659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Goldman, MBS &amp; TARP</a:t>
            </a:r>
            <a:endParaRPr lang="en-US" dirty="0"/>
          </a:p>
        </p:txBody>
      </p:sp>
      <p:sp>
        <p:nvSpPr>
          <p:cNvPr id="3" name="Content Placeholder 2"/>
          <p:cNvSpPr>
            <a:spLocks noGrp="1"/>
          </p:cNvSpPr>
          <p:nvPr>
            <p:ph idx="1"/>
          </p:nvPr>
        </p:nvSpPr>
        <p:spPr/>
        <p:txBody>
          <a:bodyPr/>
          <a:lstStyle/>
          <a:p>
            <a:r>
              <a:rPr lang="en-US" dirty="0" smtClean="0"/>
              <a:t>One of many who were involved in the structuring and issuing of MBS</a:t>
            </a:r>
          </a:p>
          <a:p>
            <a:r>
              <a:rPr lang="en-US" dirty="0" smtClean="0"/>
              <a:t>Received massive public pressure for betting against the securities they created</a:t>
            </a:r>
          </a:p>
          <a:p>
            <a:r>
              <a:rPr lang="en-US" dirty="0" smtClean="0"/>
              <a:t>Received $10B preferred stock investment from the U.S. Treasury</a:t>
            </a:r>
          </a:p>
          <a:p>
            <a:r>
              <a:rPr lang="en-US" dirty="0" smtClean="0"/>
              <a:t>Goldman repaid TARP funds in June 2009</a:t>
            </a:r>
            <a:endParaRPr lang="en-US" dirty="0"/>
          </a:p>
        </p:txBody>
      </p:sp>
    </p:spTree>
    <p:extLst>
      <p:ext uri="{BB962C8B-B14F-4D97-AF65-F5344CB8AC3E}">
        <p14:creationId xmlns:p14="http://schemas.microsoft.com/office/powerpoint/2010/main" xmlns="" val="12227945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590800"/>
            <a:ext cx="8229600" cy="3535363"/>
          </a:xfrm>
        </p:spPr>
        <p:txBody>
          <a:bodyPr>
            <a:normAutofit/>
          </a:bodyPr>
          <a:lstStyle/>
          <a:p>
            <a:pPr algn="ctr">
              <a:buNone/>
            </a:pPr>
            <a:r>
              <a:rPr lang="en-US" sz="4000" dirty="0" smtClean="0"/>
              <a:t>Market Risk</a:t>
            </a:r>
            <a:endParaRPr lang="en-US" sz="4000" dirty="0"/>
          </a:p>
        </p:txBody>
      </p:sp>
      <p:sp>
        <p:nvSpPr>
          <p:cNvPr id="4" name="Slide Number Placeholder 3"/>
          <p:cNvSpPr>
            <a:spLocks noGrp="1"/>
          </p:cNvSpPr>
          <p:nvPr>
            <p:ph type="sldNum" sz="quarter" idx="12"/>
          </p:nvPr>
        </p:nvSpPr>
        <p:spPr/>
        <p:txBody>
          <a:bodyPr/>
          <a:lstStyle/>
          <a:p>
            <a:fld id="{F514BA61-C75A-4B95-8124-83BDD42BCF41}" type="slidenum">
              <a:rPr lang="en-US" smtClean="0"/>
              <a:pPr/>
              <a:t>22</a:t>
            </a:fld>
            <a:endParaRPr lang="en-US"/>
          </a:p>
        </p:txBody>
      </p:sp>
    </p:spTree>
    <p:extLst>
      <p:ext uri="{BB962C8B-B14F-4D97-AF65-F5344CB8AC3E}">
        <p14:creationId xmlns:p14="http://schemas.microsoft.com/office/powerpoint/2010/main" xmlns="" val="29074209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Market Risk</a:t>
            </a:r>
            <a:endParaRPr lang="en-US" dirty="0"/>
          </a:p>
        </p:txBody>
      </p:sp>
      <p:sp>
        <p:nvSpPr>
          <p:cNvPr id="3" name="Content Placeholder 2"/>
          <p:cNvSpPr>
            <a:spLocks noGrp="1"/>
          </p:cNvSpPr>
          <p:nvPr>
            <p:ph idx="1"/>
          </p:nvPr>
        </p:nvSpPr>
        <p:spPr/>
        <p:txBody>
          <a:bodyPr/>
          <a:lstStyle/>
          <a:p>
            <a:r>
              <a:rPr lang="en-US" dirty="0" smtClean="0"/>
              <a:t>Market risk is the potential for changes in the market value of trading and investment positions</a:t>
            </a:r>
          </a:p>
          <a:p>
            <a:r>
              <a:rPr lang="en-US" dirty="0" smtClean="0"/>
              <a:t>Primary exposures include interest rates, currencies, equities (and other asset prices), and commodities</a:t>
            </a:r>
          </a:p>
          <a:p>
            <a:pPr>
              <a:buNone/>
            </a:pPr>
            <a:endParaRPr lang="en-US" dirty="0"/>
          </a:p>
        </p:txBody>
      </p:sp>
      <p:sp>
        <p:nvSpPr>
          <p:cNvPr id="4" name="Slide Number Placeholder 3"/>
          <p:cNvSpPr>
            <a:spLocks noGrp="1"/>
          </p:cNvSpPr>
          <p:nvPr>
            <p:ph type="sldNum" sz="quarter" idx="12"/>
          </p:nvPr>
        </p:nvSpPr>
        <p:spPr/>
        <p:txBody>
          <a:bodyPr/>
          <a:lstStyle/>
          <a:p>
            <a:fld id="{F514BA61-C75A-4B95-8124-83BDD42BCF41}"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Market Risk cont’d</a:t>
            </a:r>
            <a:endParaRPr lang="en-US" dirty="0"/>
          </a:p>
        </p:txBody>
      </p:sp>
      <p:sp>
        <p:nvSpPr>
          <p:cNvPr id="3" name="Content Placeholder 2"/>
          <p:cNvSpPr>
            <a:spLocks noGrp="1"/>
          </p:cNvSpPr>
          <p:nvPr>
            <p:ph idx="1"/>
          </p:nvPr>
        </p:nvSpPr>
        <p:spPr/>
        <p:txBody>
          <a:bodyPr>
            <a:normAutofit lnSpcReduction="10000"/>
          </a:bodyPr>
          <a:lstStyle/>
          <a:p>
            <a:r>
              <a:rPr lang="en-US" dirty="0" smtClean="0"/>
              <a:t>High sensitivity to the business environments being operated in</a:t>
            </a:r>
          </a:p>
          <a:p>
            <a:r>
              <a:rPr lang="en-US" dirty="0" smtClean="0"/>
              <a:t>These depend on:</a:t>
            </a:r>
          </a:p>
          <a:p>
            <a:pPr lvl="1"/>
            <a:r>
              <a:rPr lang="en-US" dirty="0" smtClean="0"/>
              <a:t>Global GDP growth</a:t>
            </a:r>
          </a:p>
          <a:p>
            <a:pPr lvl="1"/>
            <a:r>
              <a:rPr lang="en-US" dirty="0" smtClean="0"/>
              <a:t>Efficient capital markets</a:t>
            </a:r>
          </a:p>
          <a:p>
            <a:pPr lvl="1"/>
            <a:r>
              <a:rPr lang="en-US" dirty="0" smtClean="0"/>
              <a:t>Low inflation</a:t>
            </a:r>
          </a:p>
          <a:p>
            <a:pPr lvl="1"/>
            <a:r>
              <a:rPr lang="en-US" dirty="0" smtClean="0"/>
              <a:t>High business and investor confidence</a:t>
            </a:r>
          </a:p>
          <a:p>
            <a:pPr lvl="1"/>
            <a:r>
              <a:rPr lang="en-US" dirty="0" smtClean="0"/>
              <a:t>Geopolitical conditions</a:t>
            </a:r>
          </a:p>
          <a:p>
            <a:pPr lvl="1"/>
            <a:r>
              <a:rPr lang="en-US" dirty="0" smtClean="0"/>
              <a:t>Business earnings</a:t>
            </a:r>
          </a:p>
          <a:p>
            <a:pPr>
              <a:buNone/>
            </a:pPr>
            <a:endParaRPr lang="en-US" dirty="0"/>
          </a:p>
        </p:txBody>
      </p:sp>
      <p:sp>
        <p:nvSpPr>
          <p:cNvPr id="4" name="Slide Number Placeholder 3"/>
          <p:cNvSpPr>
            <a:spLocks noGrp="1"/>
          </p:cNvSpPr>
          <p:nvPr>
            <p:ph type="sldNum" sz="quarter" idx="12"/>
          </p:nvPr>
        </p:nvSpPr>
        <p:spPr/>
        <p:txBody>
          <a:bodyPr/>
          <a:lstStyle/>
          <a:p>
            <a:fld id="{F514BA61-C75A-4B95-8124-83BDD42BCF41}"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risk effect on Investment Banking</a:t>
            </a:r>
            <a:endParaRPr lang="en-US" dirty="0"/>
          </a:p>
        </p:txBody>
      </p:sp>
      <p:sp>
        <p:nvSpPr>
          <p:cNvPr id="3" name="Content Placeholder 2"/>
          <p:cNvSpPr>
            <a:spLocks noGrp="1"/>
          </p:cNvSpPr>
          <p:nvPr>
            <p:ph idx="1"/>
          </p:nvPr>
        </p:nvSpPr>
        <p:spPr/>
        <p:txBody>
          <a:bodyPr/>
          <a:lstStyle/>
          <a:p>
            <a:r>
              <a:rPr lang="en-US" dirty="0" smtClean="0"/>
              <a:t>Market for M&amp;A and underwriting is limited by investor and CEO confidence in the economy</a:t>
            </a:r>
          </a:p>
          <a:p>
            <a:r>
              <a:rPr lang="en-US" dirty="0" smtClean="0"/>
              <a:t>Clients are also highly dependent on liquid credit markets to finance major transactions</a:t>
            </a:r>
          </a:p>
          <a:p>
            <a:r>
              <a:rPr lang="en-US" dirty="0" smtClean="0"/>
              <a:t>These large transactions are the major driver of Goldman’s M&amp;A revenue</a:t>
            </a:r>
            <a:endParaRPr lang="en-US" dirty="0"/>
          </a:p>
        </p:txBody>
      </p:sp>
      <p:sp>
        <p:nvSpPr>
          <p:cNvPr id="4" name="Slide Number Placeholder 3"/>
          <p:cNvSpPr>
            <a:spLocks noGrp="1"/>
          </p:cNvSpPr>
          <p:nvPr>
            <p:ph type="sldNum" sz="quarter" idx="12"/>
          </p:nvPr>
        </p:nvSpPr>
        <p:spPr/>
        <p:txBody>
          <a:bodyPr/>
          <a:lstStyle/>
          <a:p>
            <a:fld id="{F514BA61-C75A-4B95-8124-83BDD42BCF41}"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risk effect on Trading &amp; Arbitrage</a:t>
            </a:r>
            <a:endParaRPr lang="en-US" dirty="0"/>
          </a:p>
        </p:txBody>
      </p:sp>
      <p:sp>
        <p:nvSpPr>
          <p:cNvPr id="3" name="Content Placeholder 2"/>
          <p:cNvSpPr>
            <a:spLocks noGrp="1"/>
          </p:cNvSpPr>
          <p:nvPr>
            <p:ph idx="1"/>
          </p:nvPr>
        </p:nvSpPr>
        <p:spPr/>
        <p:txBody>
          <a:bodyPr/>
          <a:lstStyle/>
          <a:p>
            <a:r>
              <a:rPr lang="en-US" dirty="0" smtClean="0"/>
              <a:t>Trading &amp; Arbitrage opportunities depend on market volatility</a:t>
            </a:r>
          </a:p>
          <a:p>
            <a:r>
              <a:rPr lang="en-US" dirty="0" smtClean="0"/>
              <a:t>A volatile market can therefore increase trading revenues</a:t>
            </a:r>
          </a:p>
          <a:p>
            <a:r>
              <a:rPr lang="en-US" dirty="0" smtClean="0"/>
              <a:t>Conversely increased volatility increases </a:t>
            </a:r>
            <a:r>
              <a:rPr lang="en-US" dirty="0" err="1" smtClean="0"/>
              <a:t>VaR</a:t>
            </a:r>
            <a:r>
              <a:rPr lang="en-US" dirty="0" smtClean="0"/>
              <a:t> as trading activity becomes more risky – this may force the firm to reduce trading activities to reduce </a:t>
            </a:r>
            <a:r>
              <a:rPr lang="en-US" dirty="0" err="1" smtClean="0"/>
              <a:t>VaR</a:t>
            </a:r>
            <a:endParaRPr lang="en-US" dirty="0"/>
          </a:p>
        </p:txBody>
      </p:sp>
      <p:sp>
        <p:nvSpPr>
          <p:cNvPr id="4" name="Slide Number Placeholder 3"/>
          <p:cNvSpPr>
            <a:spLocks noGrp="1"/>
          </p:cNvSpPr>
          <p:nvPr>
            <p:ph type="sldNum" sz="quarter" idx="12"/>
          </p:nvPr>
        </p:nvSpPr>
        <p:spPr/>
        <p:txBody>
          <a:bodyPr/>
          <a:lstStyle/>
          <a:p>
            <a:fld id="{F514BA61-C75A-4B95-8124-83BDD42BCF41}"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Risk effect on Asset Management</a:t>
            </a:r>
            <a:endParaRPr lang="en-US" dirty="0"/>
          </a:p>
        </p:txBody>
      </p:sp>
      <p:sp>
        <p:nvSpPr>
          <p:cNvPr id="3" name="Content Placeholder 2"/>
          <p:cNvSpPr>
            <a:spLocks noGrp="1"/>
          </p:cNvSpPr>
          <p:nvPr>
            <p:ph idx="1"/>
          </p:nvPr>
        </p:nvSpPr>
        <p:spPr/>
        <p:txBody>
          <a:bodyPr/>
          <a:lstStyle/>
          <a:p>
            <a:r>
              <a:rPr lang="en-US" dirty="0" smtClean="0"/>
              <a:t>Asset Management fees are directly based on the value of client’s portfolios</a:t>
            </a:r>
          </a:p>
          <a:p>
            <a:r>
              <a:rPr lang="en-US" dirty="0" smtClean="0"/>
              <a:t>Uncertainty, volatility, adverse economic conditions and lower asset values can reduce these values and ultimately lower revenues</a:t>
            </a:r>
          </a:p>
          <a:p>
            <a:r>
              <a:rPr lang="en-US" dirty="0" smtClean="0"/>
              <a:t>Risk of inability to attract new clients or hold onto existing clients</a:t>
            </a:r>
            <a:endParaRPr lang="en-US" dirty="0"/>
          </a:p>
        </p:txBody>
      </p:sp>
      <p:sp>
        <p:nvSpPr>
          <p:cNvPr id="4" name="Slide Number Placeholder 3"/>
          <p:cNvSpPr>
            <a:spLocks noGrp="1"/>
          </p:cNvSpPr>
          <p:nvPr>
            <p:ph type="sldNum" sz="quarter" idx="12"/>
          </p:nvPr>
        </p:nvSpPr>
        <p:spPr/>
        <p:txBody>
          <a:bodyPr/>
          <a:lstStyle/>
          <a:p>
            <a:fld id="{F514BA61-C75A-4B95-8124-83BDD42BCF41}" type="slidenum">
              <a:rPr lang="en-US" smtClean="0"/>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Market Risk is Managed</a:t>
            </a:r>
            <a:endParaRPr lang="en-US" dirty="0"/>
          </a:p>
        </p:txBody>
      </p:sp>
      <p:sp>
        <p:nvSpPr>
          <p:cNvPr id="3" name="Content Placeholder 2"/>
          <p:cNvSpPr>
            <a:spLocks noGrp="1"/>
          </p:cNvSpPr>
          <p:nvPr>
            <p:ph idx="1"/>
          </p:nvPr>
        </p:nvSpPr>
        <p:spPr/>
        <p:txBody>
          <a:bodyPr/>
          <a:lstStyle/>
          <a:p>
            <a:r>
              <a:rPr lang="en-US" dirty="0" smtClean="0"/>
              <a:t>Diversify exposures</a:t>
            </a:r>
          </a:p>
          <a:p>
            <a:r>
              <a:rPr lang="en-US" dirty="0" smtClean="0"/>
              <a:t>Control Position Sizes</a:t>
            </a:r>
          </a:p>
          <a:p>
            <a:r>
              <a:rPr lang="en-US" dirty="0" smtClean="0"/>
              <a:t>Economic hedges in related securities or derivatives</a:t>
            </a:r>
          </a:p>
          <a:p>
            <a:pPr lvl="1"/>
            <a:r>
              <a:rPr lang="en-US" dirty="0" smtClean="0"/>
              <a:t>E.g. hedging a portfolio of common stocks by taking an offsetting position in an equity index</a:t>
            </a:r>
            <a:endParaRPr lang="en-US" dirty="0"/>
          </a:p>
        </p:txBody>
      </p:sp>
      <p:sp>
        <p:nvSpPr>
          <p:cNvPr id="4" name="Slide Number Placeholder 3"/>
          <p:cNvSpPr>
            <a:spLocks noGrp="1"/>
          </p:cNvSpPr>
          <p:nvPr>
            <p:ph type="sldNum" sz="quarter" idx="12"/>
          </p:nvPr>
        </p:nvSpPr>
        <p:spPr/>
        <p:txBody>
          <a:bodyPr/>
          <a:lstStyle/>
          <a:p>
            <a:fld id="{F514BA61-C75A-4B95-8124-83BDD42BCF41}"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Tools for Managing Market Risk</a:t>
            </a:r>
            <a:endParaRPr lang="en-US" dirty="0"/>
          </a:p>
        </p:txBody>
      </p:sp>
      <p:sp>
        <p:nvSpPr>
          <p:cNvPr id="3" name="Content Placeholder 2"/>
          <p:cNvSpPr>
            <a:spLocks noGrp="1"/>
          </p:cNvSpPr>
          <p:nvPr>
            <p:ph idx="1"/>
          </p:nvPr>
        </p:nvSpPr>
        <p:spPr/>
        <p:txBody>
          <a:bodyPr>
            <a:normAutofit lnSpcReduction="10000"/>
          </a:bodyPr>
          <a:lstStyle/>
          <a:p>
            <a:r>
              <a:rPr lang="en-US" dirty="0" err="1" smtClean="0"/>
              <a:t>VaR</a:t>
            </a:r>
            <a:r>
              <a:rPr lang="en-US" dirty="0" smtClean="0"/>
              <a:t>; Value at Risk is a summary of market risk exposure</a:t>
            </a:r>
          </a:p>
          <a:p>
            <a:r>
              <a:rPr lang="en-US" dirty="0" smtClean="0"/>
              <a:t>Sensitivity/scenario analyses, stress tests, other analytical tools to measure effect of variables such as widening credit spreads, decline in equity markets, emerging market moves</a:t>
            </a:r>
          </a:p>
          <a:p>
            <a:r>
              <a:rPr lang="en-US" dirty="0" smtClean="0"/>
              <a:t>Inventory position limits for selected business units</a:t>
            </a:r>
            <a:endParaRPr lang="en-US" dirty="0"/>
          </a:p>
        </p:txBody>
      </p:sp>
      <p:sp>
        <p:nvSpPr>
          <p:cNvPr id="4" name="Slide Number Placeholder 3"/>
          <p:cNvSpPr>
            <a:spLocks noGrp="1"/>
          </p:cNvSpPr>
          <p:nvPr>
            <p:ph type="sldNum" sz="quarter" idx="12"/>
          </p:nvPr>
        </p:nvSpPr>
        <p:spPr/>
        <p:txBody>
          <a:bodyPr/>
          <a:lstStyle/>
          <a:p>
            <a:fld id="{F514BA61-C75A-4B95-8124-83BDD42BCF41}"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590800"/>
            <a:ext cx="8229600" cy="3535363"/>
          </a:xfrm>
        </p:spPr>
        <p:txBody>
          <a:bodyPr>
            <a:normAutofit/>
          </a:bodyPr>
          <a:lstStyle/>
          <a:p>
            <a:pPr algn="ctr">
              <a:buNone/>
            </a:pPr>
            <a:r>
              <a:rPr lang="en-US" sz="4000" dirty="0" smtClean="0"/>
              <a:t>Goldman Sachs</a:t>
            </a:r>
            <a:r>
              <a:rPr lang="en-US" sz="4000" dirty="0"/>
              <a:t> </a:t>
            </a:r>
            <a:r>
              <a:rPr lang="en-US" sz="4000" dirty="0" smtClean="0"/>
              <a:t>Overview</a:t>
            </a:r>
          </a:p>
        </p:txBody>
      </p:sp>
      <p:sp>
        <p:nvSpPr>
          <p:cNvPr id="4" name="Slide Number Placeholder 3"/>
          <p:cNvSpPr>
            <a:spLocks noGrp="1"/>
          </p:cNvSpPr>
          <p:nvPr>
            <p:ph type="sldNum" sz="quarter" idx="12"/>
          </p:nvPr>
        </p:nvSpPr>
        <p:spPr/>
        <p:txBody>
          <a:bodyPr/>
          <a:lstStyle/>
          <a:p>
            <a:fld id="{F514BA61-C75A-4B95-8124-83BDD42BCF41}"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VaR</a:t>
            </a:r>
            <a:endParaRPr lang="en-US" dirty="0"/>
          </a:p>
        </p:txBody>
      </p:sp>
      <p:sp>
        <p:nvSpPr>
          <p:cNvPr id="3" name="Content Placeholder 2"/>
          <p:cNvSpPr>
            <a:spLocks noGrp="1"/>
          </p:cNvSpPr>
          <p:nvPr>
            <p:ph idx="1"/>
          </p:nvPr>
        </p:nvSpPr>
        <p:spPr/>
        <p:txBody>
          <a:bodyPr/>
          <a:lstStyle/>
          <a:p>
            <a:r>
              <a:rPr lang="en-US" dirty="0" smtClean="0"/>
              <a:t>Potential loss in value of trading positions due to adverse market movements</a:t>
            </a:r>
          </a:p>
          <a:p>
            <a:r>
              <a:rPr lang="en-US" dirty="0" smtClean="0"/>
              <a:t>A one-day time horizon is used with a 95% confidence interval</a:t>
            </a:r>
          </a:p>
        </p:txBody>
      </p:sp>
      <p:sp>
        <p:nvSpPr>
          <p:cNvPr id="4" name="Slide Number Placeholder 3"/>
          <p:cNvSpPr>
            <a:spLocks noGrp="1"/>
          </p:cNvSpPr>
          <p:nvPr>
            <p:ph type="sldNum" sz="quarter" idx="12"/>
          </p:nvPr>
        </p:nvSpPr>
        <p:spPr/>
        <p:txBody>
          <a:bodyPr/>
          <a:lstStyle/>
          <a:p>
            <a:fld id="{F514BA61-C75A-4B95-8124-83BDD42BCF41}"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a:t>
            </a:r>
            <a:r>
              <a:rPr lang="en-US" dirty="0" err="1" smtClean="0"/>
              <a:t>VaR</a:t>
            </a:r>
            <a:endParaRPr lang="en-US" dirty="0"/>
          </a:p>
        </p:txBody>
      </p:sp>
      <p:sp>
        <p:nvSpPr>
          <p:cNvPr id="3" name="Content Placeholder 2"/>
          <p:cNvSpPr>
            <a:spLocks noGrp="1"/>
          </p:cNvSpPr>
          <p:nvPr>
            <p:ph idx="1"/>
          </p:nvPr>
        </p:nvSpPr>
        <p:spPr/>
        <p:txBody>
          <a:bodyPr/>
          <a:lstStyle/>
          <a:p>
            <a:r>
              <a:rPr lang="en-US" dirty="0" smtClean="0"/>
              <a:t>Covers linear and nonlinear risk exposures</a:t>
            </a:r>
          </a:p>
          <a:p>
            <a:r>
              <a:rPr lang="en-US" dirty="0" smtClean="0"/>
              <a:t>Responds to the change in the composition of trading portfolios</a:t>
            </a:r>
          </a:p>
          <a:p>
            <a:r>
              <a:rPr lang="en-US" dirty="0" smtClean="0"/>
              <a:t>Estimates aggregate risk</a:t>
            </a:r>
          </a:p>
          <a:p>
            <a:r>
              <a:rPr lang="en-US" dirty="0" smtClean="0"/>
              <a:t>Reflects risk reduction due to diversification </a:t>
            </a:r>
            <a:endParaRPr lang="en-US" dirty="0"/>
          </a:p>
        </p:txBody>
      </p:sp>
      <p:sp>
        <p:nvSpPr>
          <p:cNvPr id="4" name="Slide Number Placeholder 3"/>
          <p:cNvSpPr>
            <a:spLocks noGrp="1"/>
          </p:cNvSpPr>
          <p:nvPr>
            <p:ph type="sldNum" sz="quarter" idx="12"/>
          </p:nvPr>
        </p:nvSpPr>
        <p:spPr/>
        <p:txBody>
          <a:bodyPr/>
          <a:lstStyle/>
          <a:p>
            <a:fld id="{F514BA61-C75A-4B95-8124-83BDD42BCF41}" type="slidenum">
              <a:rPr lang="en-US" smtClean="0"/>
              <a:pPr/>
              <a:t>31</a:t>
            </a:fld>
            <a:endParaRPr lang="en-US"/>
          </a:p>
        </p:txBody>
      </p:sp>
    </p:spTree>
    <p:extLst>
      <p:ext uri="{BB962C8B-B14F-4D97-AF65-F5344CB8AC3E}">
        <p14:creationId xmlns:p14="http://schemas.microsoft.com/office/powerpoint/2010/main" xmlns="" val="2772727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Weaknesses of </a:t>
            </a:r>
            <a:r>
              <a:rPr lang="en-US" dirty="0" err="1" smtClean="0"/>
              <a:t>VaR</a:t>
            </a:r>
            <a:endParaRPr lang="en-US" dirty="0"/>
          </a:p>
        </p:txBody>
      </p:sp>
      <p:sp>
        <p:nvSpPr>
          <p:cNvPr id="3" name="Content Placeholder 2"/>
          <p:cNvSpPr>
            <a:spLocks noGrp="1"/>
          </p:cNvSpPr>
          <p:nvPr>
            <p:ph idx="1"/>
          </p:nvPr>
        </p:nvSpPr>
        <p:spPr/>
        <p:txBody>
          <a:bodyPr/>
          <a:lstStyle/>
          <a:p>
            <a:r>
              <a:rPr lang="en-US" dirty="0" smtClean="0"/>
              <a:t>Past changes do not necessarily reflect future performance</a:t>
            </a:r>
          </a:p>
          <a:p>
            <a:r>
              <a:rPr lang="en-US" dirty="0" smtClean="0"/>
              <a:t>Trading gains/losses due to market movements may differ from the model</a:t>
            </a:r>
          </a:p>
          <a:p>
            <a:endParaRPr lang="en-US" dirty="0"/>
          </a:p>
        </p:txBody>
      </p:sp>
      <p:sp>
        <p:nvSpPr>
          <p:cNvPr id="4" name="Slide Number Placeholder 3"/>
          <p:cNvSpPr>
            <a:spLocks noGrp="1"/>
          </p:cNvSpPr>
          <p:nvPr>
            <p:ph type="sldNum" sz="quarter" idx="12"/>
          </p:nvPr>
        </p:nvSpPr>
        <p:spPr/>
        <p:txBody>
          <a:bodyPr/>
          <a:lstStyle/>
          <a:p>
            <a:fld id="{F514BA61-C75A-4B95-8124-83BDD42BCF41}" type="slidenum">
              <a:rPr lang="en-US" smtClean="0"/>
              <a:pPr/>
              <a:t>32</a:t>
            </a:fld>
            <a:endParaRPr lang="en-US"/>
          </a:p>
        </p:txBody>
      </p:sp>
    </p:spTree>
    <p:extLst>
      <p:ext uri="{BB962C8B-B14F-4D97-AF65-F5344CB8AC3E}">
        <p14:creationId xmlns:p14="http://schemas.microsoft.com/office/powerpoint/2010/main" xmlns="" val="21793630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VaR</a:t>
            </a:r>
            <a:endParaRPr lang="en-US" dirty="0"/>
          </a:p>
        </p:txBody>
      </p:sp>
      <p:sp>
        <p:nvSpPr>
          <p:cNvPr id="3" name="Content Placeholder 2"/>
          <p:cNvSpPr>
            <a:spLocks noGrp="1"/>
          </p:cNvSpPr>
          <p:nvPr>
            <p:ph idx="1"/>
          </p:nvPr>
        </p:nvSpPr>
        <p:spPr/>
        <p:txBody>
          <a:bodyPr>
            <a:normAutofit/>
          </a:bodyPr>
          <a:lstStyle/>
          <a:p>
            <a:r>
              <a:rPr lang="en-US" dirty="0" smtClean="0"/>
              <a:t>Components of Goldman’s </a:t>
            </a:r>
            <a:r>
              <a:rPr lang="en-US" dirty="0" err="1" smtClean="0"/>
              <a:t>VaR</a:t>
            </a:r>
            <a:r>
              <a:rPr lang="en-US" dirty="0" smtClean="0"/>
              <a:t>:</a:t>
            </a:r>
          </a:p>
          <a:p>
            <a:pPr lvl="1"/>
            <a:r>
              <a:rPr lang="en-US" dirty="0" smtClean="0"/>
              <a:t>Interest rate risk arises primarily from exposure to changes in level, slope, and curvature of the yield curve; interest rate volatility, mortgage prepayment speeds, and credit spreads</a:t>
            </a:r>
          </a:p>
          <a:p>
            <a:pPr lvl="1"/>
            <a:r>
              <a:rPr lang="en-US" dirty="0" smtClean="0"/>
              <a:t>Equity price risk arises from exposure to individual equity prices, baskets of equities, and equity indices</a:t>
            </a:r>
          </a:p>
        </p:txBody>
      </p:sp>
      <p:sp>
        <p:nvSpPr>
          <p:cNvPr id="4" name="Slide Number Placeholder 3"/>
          <p:cNvSpPr>
            <a:spLocks noGrp="1"/>
          </p:cNvSpPr>
          <p:nvPr>
            <p:ph type="sldNum" sz="quarter" idx="12"/>
          </p:nvPr>
        </p:nvSpPr>
        <p:spPr/>
        <p:txBody>
          <a:bodyPr/>
          <a:lstStyle/>
          <a:p>
            <a:fld id="{F514BA61-C75A-4B95-8124-83BDD42BCF41}" type="slidenum">
              <a:rPr lang="en-US" smtClean="0"/>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VaR</a:t>
            </a:r>
            <a:endParaRPr lang="en-US" dirty="0"/>
          </a:p>
        </p:txBody>
      </p:sp>
      <p:sp>
        <p:nvSpPr>
          <p:cNvPr id="3" name="Content Placeholder 2"/>
          <p:cNvSpPr>
            <a:spLocks noGrp="1"/>
          </p:cNvSpPr>
          <p:nvPr>
            <p:ph idx="1"/>
          </p:nvPr>
        </p:nvSpPr>
        <p:spPr/>
        <p:txBody>
          <a:bodyPr/>
          <a:lstStyle/>
          <a:p>
            <a:r>
              <a:rPr lang="en-US" dirty="0" smtClean="0"/>
              <a:t>Components of Goldman’s </a:t>
            </a:r>
            <a:r>
              <a:rPr lang="en-US" dirty="0" err="1" smtClean="0"/>
              <a:t>VaR</a:t>
            </a:r>
            <a:endParaRPr lang="en-US" dirty="0" smtClean="0"/>
          </a:p>
          <a:p>
            <a:pPr lvl="1"/>
            <a:r>
              <a:rPr lang="en-US" dirty="0" smtClean="0"/>
              <a:t>Currency rate risks arise from changes in spot and forward prices and volatility of currency rates</a:t>
            </a:r>
          </a:p>
          <a:p>
            <a:pPr lvl="1"/>
            <a:r>
              <a:rPr lang="en-US" dirty="0" smtClean="0"/>
              <a:t>Commodity price risk arises from changes in spot prices, forward prices, and volatilities of various commodities</a:t>
            </a:r>
          </a:p>
        </p:txBody>
      </p:sp>
      <p:sp>
        <p:nvSpPr>
          <p:cNvPr id="4" name="Slide Number Placeholder 3"/>
          <p:cNvSpPr>
            <a:spLocks noGrp="1"/>
          </p:cNvSpPr>
          <p:nvPr>
            <p:ph type="sldNum" sz="quarter" idx="12"/>
          </p:nvPr>
        </p:nvSpPr>
        <p:spPr/>
        <p:txBody>
          <a:bodyPr/>
          <a:lstStyle/>
          <a:p>
            <a:fld id="{F514BA61-C75A-4B95-8124-83BDD42BCF41}"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Average Daily </a:t>
            </a:r>
            <a:r>
              <a:rPr lang="en-US" dirty="0" err="1" smtClean="0"/>
              <a:t>VaR</a:t>
            </a:r>
            <a:r>
              <a:rPr lang="en-US" dirty="0" smtClean="0"/>
              <a:t> at year-end</a:t>
            </a:r>
            <a:endParaRPr lang="en-US" dirty="0"/>
          </a:p>
        </p:txBody>
      </p:sp>
      <p:sp>
        <p:nvSpPr>
          <p:cNvPr id="4" name="Slide Number Placeholder 3"/>
          <p:cNvSpPr>
            <a:spLocks noGrp="1"/>
          </p:cNvSpPr>
          <p:nvPr>
            <p:ph type="sldNum" sz="quarter" idx="12"/>
          </p:nvPr>
        </p:nvSpPr>
        <p:spPr/>
        <p:txBody>
          <a:bodyPr/>
          <a:lstStyle/>
          <a:p>
            <a:fld id="{F514BA61-C75A-4B95-8124-83BDD42BCF41}" type="slidenum">
              <a:rPr lang="en-US" smtClean="0"/>
              <a:pPr/>
              <a:t>35</a:t>
            </a:fld>
            <a:endParaRPr lang="en-US"/>
          </a:p>
        </p:txBody>
      </p:sp>
      <p:pic>
        <p:nvPicPr>
          <p:cNvPr id="5" name="Content Placeholder 4"/>
          <p:cNvPicPr>
            <a:picLocks noGrp="1"/>
          </p:cNvPicPr>
          <p:nvPr>
            <p:ph idx="1"/>
          </p:nvPr>
        </p:nvPicPr>
        <p:blipFill>
          <a:blip r:embed="rId2" cstate="print"/>
          <a:srcRect/>
          <a:stretch>
            <a:fillRect/>
          </a:stretch>
        </p:blipFill>
        <p:spPr bwMode="auto">
          <a:xfrm>
            <a:off x="66745" y="1600200"/>
            <a:ext cx="9077255" cy="3962400"/>
          </a:xfrm>
          <a:prstGeom prst="rect">
            <a:avLst/>
          </a:prstGeom>
          <a:noFill/>
          <a:ln w="9525">
            <a:noFill/>
            <a:miter lim="800000"/>
            <a:headEnd/>
            <a:tailEnd/>
          </a:ln>
        </p:spPr>
      </p:pic>
      <p:sp>
        <p:nvSpPr>
          <p:cNvPr id="6" name="Rectangle 5"/>
          <p:cNvSpPr/>
          <p:nvPr/>
        </p:nvSpPr>
        <p:spPr>
          <a:xfrm>
            <a:off x="152400" y="4495800"/>
            <a:ext cx="87630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smtClean="0">
                <a:solidFill>
                  <a:schemeClr val="tx1"/>
                </a:solidFill>
              </a:rPr>
              <a:t>VaR</a:t>
            </a:r>
            <a:r>
              <a:rPr lang="en-US" sz="2000" dirty="0" smtClean="0">
                <a:solidFill>
                  <a:schemeClr val="tx1"/>
                </a:solidFill>
              </a:rPr>
              <a:t> increased from 180 to 218 from 08 to 09. Due to increase in interest rates category (widening spreads) and reduction in diversification benefit across risk categories.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Average Daily </a:t>
            </a:r>
            <a:r>
              <a:rPr lang="en-US" dirty="0" err="1" smtClean="0"/>
              <a:t>VaR</a:t>
            </a:r>
            <a:r>
              <a:rPr lang="en-US" dirty="0" smtClean="0"/>
              <a:t> at Q3 2010</a:t>
            </a:r>
            <a:endParaRPr lang="en-US" dirty="0"/>
          </a:p>
        </p:txBody>
      </p:sp>
      <p:sp>
        <p:nvSpPr>
          <p:cNvPr id="4" name="Slide Number Placeholder 3"/>
          <p:cNvSpPr>
            <a:spLocks noGrp="1"/>
          </p:cNvSpPr>
          <p:nvPr>
            <p:ph type="sldNum" sz="quarter" idx="12"/>
          </p:nvPr>
        </p:nvSpPr>
        <p:spPr/>
        <p:txBody>
          <a:bodyPr/>
          <a:lstStyle/>
          <a:p>
            <a:fld id="{F514BA61-C75A-4B95-8124-83BDD42BCF41}" type="slidenum">
              <a:rPr lang="en-US" smtClean="0"/>
              <a:pPr/>
              <a:t>36</a:t>
            </a:fld>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304800" y="1371600"/>
            <a:ext cx="8580000"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Year-end Daily </a:t>
            </a:r>
            <a:r>
              <a:rPr lang="en-US" dirty="0" err="1" smtClean="0"/>
              <a:t>VaR</a:t>
            </a:r>
            <a:endParaRPr lang="en-US" dirty="0"/>
          </a:p>
        </p:txBody>
      </p:sp>
      <p:sp>
        <p:nvSpPr>
          <p:cNvPr id="4" name="Slide Number Placeholder 3"/>
          <p:cNvSpPr>
            <a:spLocks noGrp="1"/>
          </p:cNvSpPr>
          <p:nvPr>
            <p:ph type="sldNum" sz="quarter" idx="12"/>
          </p:nvPr>
        </p:nvSpPr>
        <p:spPr/>
        <p:txBody>
          <a:bodyPr/>
          <a:lstStyle/>
          <a:p>
            <a:fld id="{F514BA61-C75A-4B95-8124-83BDD42BCF41}" type="slidenum">
              <a:rPr lang="en-US" smtClean="0"/>
              <a:pPr/>
              <a:t>37</a:t>
            </a:fld>
            <a:endParaRPr lang="en-US"/>
          </a:p>
        </p:txBody>
      </p:sp>
      <p:pic>
        <p:nvPicPr>
          <p:cNvPr id="5" name="Content Placeholder 4"/>
          <p:cNvPicPr>
            <a:picLocks noGrp="1"/>
          </p:cNvPicPr>
          <p:nvPr>
            <p:ph idx="1"/>
          </p:nvPr>
        </p:nvPicPr>
        <p:blipFill>
          <a:blip r:embed="rId2" cstate="print"/>
          <a:srcRect/>
          <a:stretch>
            <a:fillRect/>
          </a:stretch>
        </p:blipFill>
        <p:spPr bwMode="auto">
          <a:xfrm>
            <a:off x="228599" y="1600200"/>
            <a:ext cx="8762715" cy="4038600"/>
          </a:xfrm>
          <a:prstGeom prst="rect">
            <a:avLst/>
          </a:prstGeom>
          <a:noFill/>
          <a:ln w="9525">
            <a:noFill/>
            <a:miter lim="800000"/>
            <a:headEnd/>
            <a:tailEnd/>
          </a:ln>
        </p:spPr>
      </p:pic>
      <p:sp>
        <p:nvSpPr>
          <p:cNvPr id="6" name="Rectangle 5"/>
          <p:cNvSpPr/>
          <p:nvPr/>
        </p:nvSpPr>
        <p:spPr>
          <a:xfrm>
            <a:off x="152400" y="4572000"/>
            <a:ext cx="87630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smtClean="0">
                <a:solidFill>
                  <a:schemeClr val="tx1"/>
                </a:solidFill>
              </a:rPr>
              <a:t>VaR</a:t>
            </a:r>
            <a:r>
              <a:rPr lang="en-US" sz="2000" dirty="0" smtClean="0">
                <a:solidFill>
                  <a:schemeClr val="tx1"/>
                </a:solidFill>
              </a:rPr>
              <a:t> as of December 2009 decreased due to a large reduction in interest rate category and a reduction in currency rates category (lower volatility in FX markets), offset partially by an increase in equity prices category (due to higher levels of exposure).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Q3 2010 Daily </a:t>
            </a:r>
            <a:r>
              <a:rPr lang="en-US" dirty="0" err="1" smtClean="0"/>
              <a:t>VaR</a:t>
            </a:r>
            <a:endParaRPr lang="en-US" dirty="0"/>
          </a:p>
        </p:txBody>
      </p:sp>
      <p:sp>
        <p:nvSpPr>
          <p:cNvPr id="4" name="Slide Number Placeholder 3"/>
          <p:cNvSpPr>
            <a:spLocks noGrp="1"/>
          </p:cNvSpPr>
          <p:nvPr>
            <p:ph type="sldNum" sz="quarter" idx="12"/>
          </p:nvPr>
        </p:nvSpPr>
        <p:spPr/>
        <p:txBody>
          <a:bodyPr/>
          <a:lstStyle/>
          <a:p>
            <a:fld id="{F514BA61-C75A-4B95-8124-83BDD42BCF41}" type="slidenum">
              <a:rPr lang="en-US" smtClean="0"/>
              <a:pPr/>
              <a:t>38</a:t>
            </a:fld>
            <a:endParaRPr lang="en-US"/>
          </a:p>
        </p:txBody>
      </p:sp>
      <p:pic>
        <p:nvPicPr>
          <p:cNvPr id="3074" name="Picture 2"/>
          <p:cNvPicPr>
            <a:picLocks noGrp="1" noChangeAspect="1" noChangeArrowheads="1"/>
          </p:cNvPicPr>
          <p:nvPr>
            <p:ph idx="1"/>
          </p:nvPr>
        </p:nvPicPr>
        <p:blipFill>
          <a:blip r:embed="rId2" cstate="print"/>
          <a:srcRect/>
          <a:stretch>
            <a:fillRect/>
          </a:stretch>
        </p:blipFill>
        <p:spPr bwMode="auto">
          <a:xfrm>
            <a:off x="304800" y="1600200"/>
            <a:ext cx="8584874"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p:cNvPicPr>
          <p:nvPr>
            <p:ph idx="1"/>
          </p:nvPr>
        </p:nvPicPr>
        <p:blipFill>
          <a:blip r:embed="rId2" cstate="print"/>
          <a:srcRect/>
          <a:stretch>
            <a:fillRect/>
          </a:stretch>
        </p:blipFill>
        <p:spPr bwMode="auto">
          <a:xfrm>
            <a:off x="152400" y="1371600"/>
            <a:ext cx="8782916" cy="38100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Daily Trading Net Revenues in 2009</a:t>
            </a:r>
            <a:endParaRPr lang="en-US" dirty="0"/>
          </a:p>
        </p:txBody>
      </p:sp>
      <p:sp>
        <p:nvSpPr>
          <p:cNvPr id="4" name="Slide Number Placeholder 3"/>
          <p:cNvSpPr>
            <a:spLocks noGrp="1"/>
          </p:cNvSpPr>
          <p:nvPr>
            <p:ph type="sldNum" sz="quarter" idx="12"/>
          </p:nvPr>
        </p:nvSpPr>
        <p:spPr/>
        <p:txBody>
          <a:bodyPr/>
          <a:lstStyle/>
          <a:p>
            <a:fld id="{F514BA61-C75A-4B95-8124-83BDD42BCF41}" type="slidenum">
              <a:rPr lang="en-US" smtClean="0"/>
              <a:pPr/>
              <a:t>39</a:t>
            </a:fld>
            <a:endParaRPr lang="en-US"/>
          </a:p>
        </p:txBody>
      </p:sp>
      <p:sp>
        <p:nvSpPr>
          <p:cNvPr id="6" name="Rectangle 5"/>
          <p:cNvSpPr/>
          <p:nvPr/>
        </p:nvSpPr>
        <p:spPr>
          <a:xfrm>
            <a:off x="152400" y="5257800"/>
            <a:ext cx="8763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rPr>
              <a:t>Daily trading revenues are compared with prior day </a:t>
            </a:r>
            <a:r>
              <a:rPr lang="en-US" sz="2000" dirty="0" err="1" smtClean="0">
                <a:solidFill>
                  <a:schemeClr val="tx1"/>
                </a:solidFill>
              </a:rPr>
              <a:t>VaR</a:t>
            </a:r>
            <a:r>
              <a:rPr lang="en-US" sz="2000" dirty="0" smtClean="0">
                <a:solidFill>
                  <a:schemeClr val="tx1"/>
                </a:solidFill>
              </a:rPr>
              <a:t> for risk management purposes. In 2009, daily trading losses did not exceed </a:t>
            </a:r>
            <a:r>
              <a:rPr lang="en-US" sz="2000" dirty="0" err="1" smtClean="0">
                <a:solidFill>
                  <a:schemeClr val="tx1"/>
                </a:solidFill>
              </a:rPr>
              <a:t>VaR</a:t>
            </a:r>
            <a:r>
              <a:rPr lang="en-US" sz="2000" dirty="0" smtClean="0">
                <a:solidFill>
                  <a:schemeClr val="tx1"/>
                </a:solidFill>
              </a:rPr>
              <a:t> on any day.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Founded in 1869 by Marcus Goldman</a:t>
            </a:r>
          </a:p>
          <a:p>
            <a:pPr lvl="1"/>
            <a:r>
              <a:rPr lang="en-US" dirty="0" smtClean="0"/>
              <a:t>Son in law, Samuel Sachs, joined in 1882</a:t>
            </a:r>
          </a:p>
          <a:p>
            <a:r>
              <a:rPr lang="en-US" dirty="0" smtClean="0"/>
              <a:t>One of 18 Primary Dealers</a:t>
            </a:r>
          </a:p>
          <a:p>
            <a:r>
              <a:rPr lang="en-US" dirty="0" smtClean="0"/>
              <a:t>IPO in 1999 → As of 2009, 67% of GS owned by shareholders</a:t>
            </a:r>
          </a:p>
          <a:p>
            <a:r>
              <a:rPr lang="en-US" dirty="0" smtClean="0"/>
              <a:t>September 21, 2008 following the collapse of Lehman Brothers, Goldman became a bank holding company</a:t>
            </a:r>
          </a:p>
          <a:p>
            <a:pPr lvl="1"/>
            <a:r>
              <a:rPr lang="en-US" dirty="0" smtClean="0"/>
              <a:t>Now under the supervision of bank regulators</a:t>
            </a:r>
          </a:p>
          <a:p>
            <a:pPr lvl="1"/>
            <a:r>
              <a:rPr lang="en-US" dirty="0" smtClean="0"/>
              <a:t>Easier access to capital</a:t>
            </a:r>
          </a:p>
          <a:p>
            <a:endParaRPr lang="en-US" dirty="0" smtClean="0"/>
          </a:p>
          <a:p>
            <a:endParaRPr lang="en-US" dirty="0"/>
          </a:p>
        </p:txBody>
      </p:sp>
    </p:spTree>
    <p:extLst>
      <p:ext uri="{BB962C8B-B14F-4D97-AF65-F5344CB8AC3E}">
        <p14:creationId xmlns:p14="http://schemas.microsoft.com/office/powerpoint/2010/main" xmlns="" val="22264165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Trading Net Revenues in 2008</a:t>
            </a:r>
            <a:endParaRPr lang="en-US" dirty="0"/>
          </a:p>
        </p:txBody>
      </p:sp>
      <p:sp>
        <p:nvSpPr>
          <p:cNvPr id="4" name="Slide Number Placeholder 3"/>
          <p:cNvSpPr>
            <a:spLocks noGrp="1"/>
          </p:cNvSpPr>
          <p:nvPr>
            <p:ph type="sldNum" sz="quarter" idx="12"/>
          </p:nvPr>
        </p:nvSpPr>
        <p:spPr/>
        <p:txBody>
          <a:bodyPr/>
          <a:lstStyle/>
          <a:p>
            <a:fld id="{F514BA61-C75A-4B95-8124-83BDD42BCF41}" type="slidenum">
              <a:rPr lang="en-US" smtClean="0"/>
              <a:pPr/>
              <a:t>40</a:t>
            </a:fld>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152399" y="1371600"/>
            <a:ext cx="8886971" cy="4191000"/>
          </a:xfrm>
          <a:prstGeom prst="rect">
            <a:avLst/>
          </a:prstGeom>
          <a:noFill/>
          <a:ln w="9525">
            <a:noFill/>
            <a:miter lim="800000"/>
            <a:headEnd/>
            <a:tailEnd/>
          </a:ln>
        </p:spPr>
      </p:pic>
      <p:sp>
        <p:nvSpPr>
          <p:cNvPr id="5" name="Rectangle 4"/>
          <p:cNvSpPr/>
          <p:nvPr/>
        </p:nvSpPr>
        <p:spPr>
          <a:xfrm>
            <a:off x="152400" y="5486400"/>
            <a:ext cx="876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rPr>
              <a:t>In 2008, daily trading losses exceeded </a:t>
            </a:r>
            <a:r>
              <a:rPr lang="en-US" sz="2000" dirty="0" err="1" smtClean="0">
                <a:solidFill>
                  <a:schemeClr val="tx1"/>
                </a:solidFill>
              </a:rPr>
              <a:t>VaR</a:t>
            </a:r>
            <a:r>
              <a:rPr lang="en-US" sz="2000" dirty="0" smtClean="0">
                <a:solidFill>
                  <a:schemeClr val="tx1"/>
                </a:solidFill>
              </a:rPr>
              <a:t> on 13 occasions.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Trading Net Revenues during Q3</a:t>
            </a:r>
            <a:endParaRPr lang="en-US" dirty="0"/>
          </a:p>
        </p:txBody>
      </p:sp>
      <p:sp>
        <p:nvSpPr>
          <p:cNvPr id="4" name="Slide Number Placeholder 3"/>
          <p:cNvSpPr>
            <a:spLocks noGrp="1"/>
          </p:cNvSpPr>
          <p:nvPr>
            <p:ph type="sldNum" sz="quarter" idx="12"/>
          </p:nvPr>
        </p:nvSpPr>
        <p:spPr/>
        <p:txBody>
          <a:bodyPr/>
          <a:lstStyle/>
          <a:p>
            <a:fld id="{F514BA61-C75A-4B95-8124-83BDD42BCF41}" type="slidenum">
              <a:rPr lang="en-US" smtClean="0"/>
              <a:pPr/>
              <a:t>41</a:t>
            </a:fld>
            <a:endParaRPr lang="en-US"/>
          </a:p>
        </p:txBody>
      </p:sp>
      <p:pic>
        <p:nvPicPr>
          <p:cNvPr id="6146" name="Picture 2"/>
          <p:cNvPicPr>
            <a:picLocks noGrp="1" noChangeAspect="1" noChangeArrowheads="1"/>
          </p:cNvPicPr>
          <p:nvPr>
            <p:ph idx="1"/>
          </p:nvPr>
        </p:nvPicPr>
        <p:blipFill>
          <a:blip r:embed="rId2" cstate="print"/>
          <a:srcRect/>
          <a:stretch>
            <a:fillRect/>
          </a:stretch>
        </p:blipFill>
        <p:spPr bwMode="auto">
          <a:xfrm>
            <a:off x="288649" y="1371600"/>
            <a:ext cx="8474351" cy="4343400"/>
          </a:xfrm>
          <a:prstGeom prst="rect">
            <a:avLst/>
          </a:prstGeom>
          <a:noFill/>
          <a:ln w="9525">
            <a:noFill/>
            <a:miter lim="800000"/>
            <a:headEnd/>
            <a:tailEnd/>
          </a:ln>
        </p:spPr>
      </p:pic>
      <p:sp>
        <p:nvSpPr>
          <p:cNvPr id="6" name="Rectangle 5"/>
          <p:cNvSpPr/>
          <p:nvPr/>
        </p:nvSpPr>
        <p:spPr>
          <a:xfrm>
            <a:off x="152400" y="5562600"/>
            <a:ext cx="876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rPr>
              <a:t>Daily trading losses did not exceed </a:t>
            </a:r>
            <a:r>
              <a:rPr lang="en-US" sz="2000" dirty="0" err="1" smtClean="0">
                <a:solidFill>
                  <a:schemeClr val="tx1"/>
                </a:solidFill>
              </a:rPr>
              <a:t>VaR</a:t>
            </a:r>
            <a:r>
              <a:rPr lang="en-US" sz="2000" dirty="0" smtClean="0">
                <a:solidFill>
                  <a:schemeClr val="tx1"/>
                </a:solidFill>
              </a:rPr>
              <a:t> on any one day.</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of </a:t>
            </a:r>
            <a:r>
              <a:rPr lang="en-US" dirty="0" err="1" smtClean="0"/>
              <a:t>VaR</a:t>
            </a:r>
            <a:endParaRPr lang="en-US" dirty="0"/>
          </a:p>
        </p:txBody>
      </p:sp>
      <p:sp>
        <p:nvSpPr>
          <p:cNvPr id="3" name="Content Placeholder 2"/>
          <p:cNvSpPr>
            <a:spLocks noGrp="1"/>
          </p:cNvSpPr>
          <p:nvPr>
            <p:ph idx="1"/>
          </p:nvPr>
        </p:nvSpPr>
        <p:spPr>
          <a:xfrm>
            <a:off x="457200" y="1447800"/>
            <a:ext cx="8229600" cy="2057400"/>
          </a:xfrm>
        </p:spPr>
        <p:txBody>
          <a:bodyPr>
            <a:normAutofit/>
          </a:bodyPr>
          <a:lstStyle/>
          <a:p>
            <a:r>
              <a:rPr lang="en-US" dirty="0" smtClean="0"/>
              <a:t>The interest rates category is by far the largest component, at 44% and 68% of pre-diversification effect </a:t>
            </a:r>
            <a:r>
              <a:rPr lang="en-US" dirty="0" err="1" smtClean="0"/>
              <a:t>VaR</a:t>
            </a:r>
            <a:r>
              <a:rPr lang="en-US" dirty="0" smtClean="0"/>
              <a:t> in 2009 and 2008 respectively</a:t>
            </a:r>
          </a:p>
        </p:txBody>
      </p:sp>
      <p:sp>
        <p:nvSpPr>
          <p:cNvPr id="4" name="Slide Number Placeholder 3"/>
          <p:cNvSpPr>
            <a:spLocks noGrp="1"/>
          </p:cNvSpPr>
          <p:nvPr>
            <p:ph type="sldNum" sz="quarter" idx="12"/>
          </p:nvPr>
        </p:nvSpPr>
        <p:spPr/>
        <p:txBody>
          <a:bodyPr/>
          <a:lstStyle/>
          <a:p>
            <a:fld id="{F514BA61-C75A-4B95-8124-83BDD42BCF41}" type="slidenum">
              <a:rPr lang="en-US" smtClean="0"/>
              <a:pPr/>
              <a:t>42</a:t>
            </a:fld>
            <a:endParaRPr lang="en-US"/>
          </a:p>
        </p:txBody>
      </p:sp>
      <p:graphicFrame>
        <p:nvGraphicFramePr>
          <p:cNvPr id="5" name="Table 4"/>
          <p:cNvGraphicFramePr>
            <a:graphicFrameLocks noGrp="1"/>
          </p:cNvGraphicFramePr>
          <p:nvPr/>
        </p:nvGraphicFramePr>
        <p:xfrm>
          <a:off x="609602" y="3581400"/>
          <a:ext cx="8001000" cy="2311253"/>
        </p:xfrm>
        <a:graphic>
          <a:graphicData uri="http://schemas.openxmlformats.org/drawingml/2006/table">
            <a:tbl>
              <a:tblPr/>
              <a:tblGrid>
                <a:gridCol w="3106036"/>
                <a:gridCol w="1223741"/>
                <a:gridCol w="1223741"/>
                <a:gridCol w="1223741"/>
                <a:gridCol w="1223741"/>
              </a:tblGrid>
              <a:tr h="151111">
                <a:tc>
                  <a:txBody>
                    <a:bodyPr/>
                    <a:lstStyle/>
                    <a:p>
                      <a:pPr algn="l" fontAlgn="b"/>
                      <a:r>
                        <a:rPr lang="en-US" sz="1600" b="0" i="0" u="none" strike="noStrike">
                          <a:solidFill>
                            <a:srgbClr val="000000"/>
                          </a:solidFill>
                          <a:latin typeface="Calibri"/>
                        </a:rPr>
                        <a:t> </a:t>
                      </a:r>
                    </a:p>
                  </a:txBody>
                  <a:tcPr marL="8727" marR="8727" marT="872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2009</a:t>
                      </a:r>
                    </a:p>
                  </a:txBody>
                  <a:tcPr marL="8727" marR="8727" marT="8727"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a:t>
                      </a:r>
                    </a:p>
                  </a:txBody>
                  <a:tcPr marL="8727" marR="8727" marT="872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2008</a:t>
                      </a:r>
                    </a:p>
                  </a:txBody>
                  <a:tcPr marL="8727" marR="8727" marT="8727"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a:t>
                      </a:r>
                    </a:p>
                  </a:txBody>
                  <a:tcPr marL="8727" marR="8727" marT="8727" marB="0" anchor="b">
                    <a:lnL>
                      <a:noFill/>
                    </a:lnL>
                    <a:lnR>
                      <a:noFill/>
                    </a:lnR>
                    <a:lnT>
                      <a:noFill/>
                    </a:lnT>
                    <a:lnB w="6350" cap="flat" cmpd="sng" algn="ctr">
                      <a:solidFill>
                        <a:srgbClr val="000000"/>
                      </a:solidFill>
                      <a:prstDash val="solid"/>
                      <a:round/>
                      <a:headEnd type="none" w="med" len="med"/>
                      <a:tailEnd type="none" w="med" len="med"/>
                    </a:lnB>
                  </a:tcPr>
                </a:tc>
              </a:tr>
              <a:tr h="294098">
                <a:tc>
                  <a:txBody>
                    <a:bodyPr/>
                    <a:lstStyle/>
                    <a:p>
                      <a:pPr algn="l" fontAlgn="b"/>
                      <a:r>
                        <a:rPr lang="en-US" sz="1600" b="0" i="0" u="none" strike="noStrike">
                          <a:solidFill>
                            <a:srgbClr val="000000"/>
                          </a:solidFill>
                          <a:latin typeface="Calibri"/>
                        </a:rPr>
                        <a:t>Interest Rates</a:t>
                      </a:r>
                    </a:p>
                  </a:txBody>
                  <a:tcPr marL="8727" marR="8727" marT="872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600" b="0" i="0" u="none" strike="noStrike">
                          <a:solidFill>
                            <a:srgbClr val="000000"/>
                          </a:solidFill>
                          <a:latin typeface="Calibri"/>
                        </a:rPr>
                        <a:t>                  122 </a:t>
                      </a:r>
                    </a:p>
                  </a:txBody>
                  <a:tcPr marL="8727" marR="8727" marT="872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latin typeface="Calibri"/>
                        </a:rPr>
                        <a:t>44%</a:t>
                      </a:r>
                    </a:p>
                  </a:txBody>
                  <a:tcPr marL="8727" marR="8727" marT="872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600" b="0" i="0" u="none" strike="noStrike">
                          <a:solidFill>
                            <a:srgbClr val="000000"/>
                          </a:solidFill>
                          <a:latin typeface="Calibri"/>
                        </a:rPr>
                        <a:t>                  228 </a:t>
                      </a:r>
                    </a:p>
                  </a:txBody>
                  <a:tcPr marL="8727" marR="8727" marT="872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latin typeface="Calibri"/>
                        </a:rPr>
                        <a:t>68%</a:t>
                      </a:r>
                    </a:p>
                  </a:txBody>
                  <a:tcPr marL="8727" marR="8727" marT="8727" marB="0" anchor="b">
                    <a:lnL>
                      <a:noFill/>
                    </a:lnL>
                    <a:lnR>
                      <a:noFill/>
                    </a:lnR>
                    <a:lnT w="6350" cap="flat" cmpd="sng" algn="ctr">
                      <a:solidFill>
                        <a:srgbClr val="000000"/>
                      </a:solidFill>
                      <a:prstDash val="solid"/>
                      <a:round/>
                      <a:headEnd type="none" w="med" len="med"/>
                      <a:tailEnd type="none" w="med" len="med"/>
                    </a:lnT>
                    <a:lnB>
                      <a:noFill/>
                    </a:lnB>
                  </a:tcPr>
                </a:tc>
              </a:tr>
              <a:tr h="294098">
                <a:tc>
                  <a:txBody>
                    <a:bodyPr/>
                    <a:lstStyle/>
                    <a:p>
                      <a:pPr algn="l" fontAlgn="b"/>
                      <a:r>
                        <a:rPr lang="en-US" sz="1600" b="0" i="0" u="none" strike="noStrike">
                          <a:solidFill>
                            <a:srgbClr val="000000"/>
                          </a:solidFill>
                          <a:latin typeface="Calibri"/>
                        </a:rPr>
                        <a:t>Equity Prices</a:t>
                      </a:r>
                    </a:p>
                  </a:txBody>
                  <a:tcPr marL="8727" marR="8727" marT="872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solidFill>
                            <a:srgbClr val="000000"/>
                          </a:solidFill>
                          <a:latin typeface="Calibri"/>
                        </a:rPr>
                        <a:t>                    99 </a:t>
                      </a:r>
                    </a:p>
                  </a:txBody>
                  <a:tcPr marL="8727" marR="8727" marT="872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600" b="0" i="0" u="none" strike="noStrike">
                          <a:solidFill>
                            <a:srgbClr val="000000"/>
                          </a:solidFill>
                          <a:latin typeface="Calibri"/>
                        </a:rPr>
                        <a:t>36%</a:t>
                      </a:r>
                    </a:p>
                  </a:txBody>
                  <a:tcPr marL="8727" marR="8727" marT="872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solidFill>
                            <a:srgbClr val="000000"/>
                          </a:solidFill>
                          <a:latin typeface="Calibri"/>
                        </a:rPr>
                        <a:t>                    38 </a:t>
                      </a:r>
                    </a:p>
                  </a:txBody>
                  <a:tcPr marL="8727" marR="8727" marT="872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600" b="0" i="0" u="none" strike="noStrike">
                          <a:solidFill>
                            <a:srgbClr val="000000"/>
                          </a:solidFill>
                          <a:latin typeface="Calibri"/>
                        </a:rPr>
                        <a:t>11%</a:t>
                      </a:r>
                    </a:p>
                  </a:txBody>
                  <a:tcPr marL="8727" marR="8727" marT="8727" marB="0" anchor="b">
                    <a:lnL>
                      <a:noFill/>
                    </a:lnL>
                    <a:lnR>
                      <a:noFill/>
                    </a:lnR>
                    <a:lnT>
                      <a:noFill/>
                    </a:lnT>
                    <a:lnB>
                      <a:noFill/>
                    </a:lnB>
                  </a:tcPr>
                </a:tc>
              </a:tr>
              <a:tr h="294098">
                <a:tc>
                  <a:txBody>
                    <a:bodyPr/>
                    <a:lstStyle/>
                    <a:p>
                      <a:pPr algn="l" fontAlgn="b"/>
                      <a:r>
                        <a:rPr lang="en-US" sz="1600" b="0" i="0" u="none" strike="noStrike">
                          <a:solidFill>
                            <a:srgbClr val="000000"/>
                          </a:solidFill>
                          <a:latin typeface="Calibri"/>
                        </a:rPr>
                        <a:t>Currency Rates</a:t>
                      </a:r>
                    </a:p>
                  </a:txBody>
                  <a:tcPr marL="8727" marR="8727" marT="872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solidFill>
                            <a:srgbClr val="000000"/>
                          </a:solidFill>
                          <a:latin typeface="Calibri"/>
                        </a:rPr>
                        <a:t>                    21 </a:t>
                      </a:r>
                    </a:p>
                  </a:txBody>
                  <a:tcPr marL="8727" marR="8727" marT="872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600" b="0" i="0" u="none" strike="noStrike">
                          <a:solidFill>
                            <a:srgbClr val="000000"/>
                          </a:solidFill>
                          <a:latin typeface="Calibri"/>
                        </a:rPr>
                        <a:t>8%</a:t>
                      </a:r>
                    </a:p>
                  </a:txBody>
                  <a:tcPr marL="8727" marR="8727" marT="872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solidFill>
                            <a:srgbClr val="000000"/>
                          </a:solidFill>
                          <a:latin typeface="Calibri"/>
                        </a:rPr>
                        <a:t>                    36 </a:t>
                      </a:r>
                    </a:p>
                  </a:txBody>
                  <a:tcPr marL="8727" marR="8727" marT="872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600" b="0" i="0" u="none" strike="noStrike">
                          <a:solidFill>
                            <a:srgbClr val="000000"/>
                          </a:solidFill>
                          <a:latin typeface="Calibri"/>
                        </a:rPr>
                        <a:t>11%</a:t>
                      </a:r>
                    </a:p>
                  </a:txBody>
                  <a:tcPr marL="8727" marR="8727" marT="8727" marB="0" anchor="b">
                    <a:lnL>
                      <a:noFill/>
                    </a:lnL>
                    <a:lnR>
                      <a:noFill/>
                    </a:lnR>
                    <a:lnT>
                      <a:noFill/>
                    </a:lnT>
                    <a:lnB>
                      <a:noFill/>
                    </a:lnB>
                  </a:tcPr>
                </a:tc>
              </a:tr>
              <a:tr h="294098">
                <a:tc>
                  <a:txBody>
                    <a:bodyPr/>
                    <a:lstStyle/>
                    <a:p>
                      <a:pPr algn="l" fontAlgn="b"/>
                      <a:r>
                        <a:rPr lang="en-US" sz="1600" b="0" i="0" u="none" strike="noStrike">
                          <a:solidFill>
                            <a:srgbClr val="000000"/>
                          </a:solidFill>
                          <a:latin typeface="Calibri"/>
                        </a:rPr>
                        <a:t>Commodity Prices</a:t>
                      </a:r>
                    </a:p>
                  </a:txBody>
                  <a:tcPr marL="8727" marR="8727" marT="872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solidFill>
                            <a:srgbClr val="000000"/>
                          </a:solidFill>
                          <a:latin typeface="Calibri"/>
                        </a:rPr>
                        <a:t>                    33 </a:t>
                      </a:r>
                    </a:p>
                  </a:txBody>
                  <a:tcPr marL="8727" marR="8727" marT="8727"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12%</a:t>
                      </a:r>
                    </a:p>
                  </a:txBody>
                  <a:tcPr marL="8727" marR="8727" marT="872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solidFill>
                            <a:srgbClr val="000000"/>
                          </a:solidFill>
                          <a:latin typeface="Calibri"/>
                        </a:rPr>
                        <a:t>                    33 </a:t>
                      </a:r>
                    </a:p>
                  </a:txBody>
                  <a:tcPr marL="8727" marR="8727" marT="8727"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10%</a:t>
                      </a:r>
                    </a:p>
                  </a:txBody>
                  <a:tcPr marL="8727" marR="8727" marT="8727" marB="0" anchor="b">
                    <a:lnL>
                      <a:noFill/>
                    </a:lnL>
                    <a:lnR>
                      <a:noFill/>
                    </a:lnR>
                    <a:lnT>
                      <a:noFill/>
                    </a:lnT>
                    <a:lnB>
                      <a:noFill/>
                    </a:lnB>
                  </a:tcPr>
                </a:tc>
              </a:tr>
              <a:tr h="294098">
                <a:tc>
                  <a:txBody>
                    <a:bodyPr/>
                    <a:lstStyle/>
                    <a:p>
                      <a:pPr algn="l" fontAlgn="b"/>
                      <a:r>
                        <a:rPr lang="en-US" sz="1600" b="0" i="0" u="none" strike="noStrike">
                          <a:solidFill>
                            <a:srgbClr val="000000"/>
                          </a:solidFill>
                          <a:latin typeface="Calibri"/>
                        </a:rPr>
                        <a:t>Pre-Diversification VaR</a:t>
                      </a:r>
                    </a:p>
                  </a:txBody>
                  <a:tcPr marL="78546" marR="8727" marT="872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1" i="0" u="none" strike="noStrike">
                          <a:solidFill>
                            <a:srgbClr val="000000"/>
                          </a:solidFill>
                          <a:latin typeface="Calibri"/>
                        </a:rPr>
                        <a:t>                  275 </a:t>
                      </a:r>
                    </a:p>
                  </a:txBody>
                  <a:tcPr marL="8727" marR="8727" marT="872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600" b="0" i="0" u="none" strike="noStrike">
                          <a:solidFill>
                            <a:srgbClr val="000000"/>
                          </a:solidFill>
                          <a:latin typeface="Calibri"/>
                        </a:rPr>
                        <a:t> </a:t>
                      </a:r>
                    </a:p>
                  </a:txBody>
                  <a:tcPr marL="8727" marR="8727" marT="872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1" i="0" u="none" strike="noStrike">
                          <a:solidFill>
                            <a:srgbClr val="000000"/>
                          </a:solidFill>
                          <a:latin typeface="Calibri"/>
                        </a:rPr>
                        <a:t>                  335 </a:t>
                      </a:r>
                    </a:p>
                  </a:txBody>
                  <a:tcPr marL="8727" marR="8727" marT="872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latin typeface="Calibri"/>
                      </a:endParaRPr>
                    </a:p>
                  </a:txBody>
                  <a:tcPr marL="8727" marR="8727" marT="8727" marB="0" anchor="b">
                    <a:lnL>
                      <a:noFill/>
                    </a:lnL>
                    <a:lnR>
                      <a:noFill/>
                    </a:lnR>
                    <a:lnT>
                      <a:noFill/>
                    </a:lnT>
                    <a:lnB>
                      <a:noFill/>
                    </a:lnB>
                  </a:tcPr>
                </a:tc>
              </a:tr>
              <a:tr h="294098">
                <a:tc>
                  <a:txBody>
                    <a:bodyPr/>
                    <a:lstStyle/>
                    <a:p>
                      <a:pPr algn="l" fontAlgn="b"/>
                      <a:r>
                        <a:rPr lang="en-US" sz="1600" b="0" i="0" u="none" strike="noStrike">
                          <a:solidFill>
                            <a:srgbClr val="000000"/>
                          </a:solidFill>
                          <a:latin typeface="Calibri"/>
                        </a:rPr>
                        <a:t>Diversification Effect</a:t>
                      </a:r>
                    </a:p>
                  </a:txBody>
                  <a:tcPr marL="8727" marR="8727" marT="872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solidFill>
                            <a:srgbClr val="000000"/>
                          </a:solidFill>
                          <a:latin typeface="Calibri"/>
                        </a:rPr>
                        <a:t>               (122)</a:t>
                      </a:r>
                    </a:p>
                  </a:txBody>
                  <a:tcPr marL="8727" marR="8727" marT="8727"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a:t>
                      </a:r>
                    </a:p>
                  </a:txBody>
                  <a:tcPr marL="8727" marR="8727" marT="872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solidFill>
                            <a:srgbClr val="000000"/>
                          </a:solidFill>
                          <a:latin typeface="Calibri"/>
                        </a:rPr>
                        <a:t>                  (91)</a:t>
                      </a:r>
                    </a:p>
                  </a:txBody>
                  <a:tcPr marL="8727" marR="8727" marT="8727"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latin typeface="Calibri"/>
                      </a:endParaRPr>
                    </a:p>
                  </a:txBody>
                  <a:tcPr marL="8727" marR="8727" marT="8727" marB="0" anchor="b">
                    <a:lnL>
                      <a:noFill/>
                    </a:lnL>
                    <a:lnR>
                      <a:noFill/>
                    </a:lnR>
                    <a:lnT>
                      <a:noFill/>
                    </a:lnT>
                    <a:lnB>
                      <a:noFill/>
                    </a:lnB>
                  </a:tcPr>
                </a:tc>
              </a:tr>
              <a:tr h="294098">
                <a:tc>
                  <a:txBody>
                    <a:bodyPr/>
                    <a:lstStyle/>
                    <a:p>
                      <a:pPr algn="l" fontAlgn="b"/>
                      <a:r>
                        <a:rPr lang="en-US" sz="1600" b="0" i="0" u="none" strike="noStrike">
                          <a:solidFill>
                            <a:srgbClr val="000000"/>
                          </a:solidFill>
                          <a:latin typeface="Calibri"/>
                        </a:rPr>
                        <a:t>Total VaR</a:t>
                      </a:r>
                    </a:p>
                  </a:txBody>
                  <a:tcPr marL="78546" marR="8727" marT="872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1" i="0" u="none" strike="noStrike">
                          <a:solidFill>
                            <a:srgbClr val="000000"/>
                          </a:solidFill>
                          <a:latin typeface="Calibri"/>
                        </a:rPr>
                        <a:t>                  153 </a:t>
                      </a:r>
                    </a:p>
                  </a:txBody>
                  <a:tcPr marL="8727" marR="8727" marT="872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600" b="0" i="0" u="none" strike="noStrike">
                          <a:solidFill>
                            <a:srgbClr val="000000"/>
                          </a:solidFill>
                          <a:latin typeface="Calibri"/>
                        </a:rPr>
                        <a:t> </a:t>
                      </a:r>
                    </a:p>
                  </a:txBody>
                  <a:tcPr marL="8727" marR="8727" marT="872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1" i="0" u="none" strike="noStrike">
                          <a:solidFill>
                            <a:srgbClr val="000000"/>
                          </a:solidFill>
                          <a:latin typeface="Calibri"/>
                        </a:rPr>
                        <a:t>                  244 </a:t>
                      </a:r>
                    </a:p>
                  </a:txBody>
                  <a:tcPr marL="8727" marR="8727" marT="872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dirty="0">
                        <a:solidFill>
                          <a:srgbClr val="000000"/>
                        </a:solidFill>
                        <a:latin typeface="Calibri"/>
                      </a:endParaRPr>
                    </a:p>
                  </a:txBody>
                  <a:tcPr marL="8727" marR="8727" marT="8727"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of </a:t>
            </a:r>
            <a:r>
              <a:rPr lang="en-US" dirty="0" err="1" smtClean="0"/>
              <a:t>VaR</a:t>
            </a:r>
            <a:endParaRPr lang="en-US" dirty="0"/>
          </a:p>
        </p:txBody>
      </p:sp>
      <p:sp>
        <p:nvSpPr>
          <p:cNvPr id="3" name="Content Placeholder 2"/>
          <p:cNvSpPr>
            <a:spLocks noGrp="1"/>
          </p:cNvSpPr>
          <p:nvPr>
            <p:ph idx="1"/>
          </p:nvPr>
        </p:nvSpPr>
        <p:spPr>
          <a:xfrm>
            <a:off x="457200" y="1600201"/>
            <a:ext cx="8229600" cy="1219200"/>
          </a:xfrm>
        </p:spPr>
        <p:txBody>
          <a:bodyPr/>
          <a:lstStyle/>
          <a:p>
            <a:r>
              <a:rPr lang="en-US" dirty="0" smtClean="0"/>
              <a:t>In Q3 this composition changed dramatically:</a:t>
            </a:r>
            <a:endParaRPr lang="en-US" dirty="0"/>
          </a:p>
        </p:txBody>
      </p:sp>
      <p:sp>
        <p:nvSpPr>
          <p:cNvPr id="4" name="Slide Number Placeholder 3"/>
          <p:cNvSpPr>
            <a:spLocks noGrp="1"/>
          </p:cNvSpPr>
          <p:nvPr>
            <p:ph type="sldNum" sz="quarter" idx="12"/>
          </p:nvPr>
        </p:nvSpPr>
        <p:spPr/>
        <p:txBody>
          <a:bodyPr/>
          <a:lstStyle/>
          <a:p>
            <a:fld id="{F514BA61-C75A-4B95-8124-83BDD42BCF41}" type="slidenum">
              <a:rPr lang="en-US" smtClean="0"/>
              <a:pPr/>
              <a:t>43</a:t>
            </a:fld>
            <a:endParaRPr lang="en-US"/>
          </a:p>
        </p:txBody>
      </p:sp>
      <p:graphicFrame>
        <p:nvGraphicFramePr>
          <p:cNvPr id="5" name="Table 4"/>
          <p:cNvGraphicFramePr>
            <a:graphicFrameLocks noGrp="1"/>
          </p:cNvGraphicFramePr>
          <p:nvPr/>
        </p:nvGraphicFramePr>
        <p:xfrm>
          <a:off x="838200" y="2819400"/>
          <a:ext cx="7559039" cy="2743200"/>
        </p:xfrm>
        <a:graphic>
          <a:graphicData uri="http://schemas.openxmlformats.org/drawingml/2006/table">
            <a:tbl>
              <a:tblPr/>
              <a:tblGrid>
                <a:gridCol w="4635907"/>
                <a:gridCol w="1461566"/>
                <a:gridCol w="1461566"/>
              </a:tblGrid>
              <a:tr h="457200">
                <a:tc>
                  <a:txBody>
                    <a:bodyPr/>
                    <a:lstStyle/>
                    <a:p>
                      <a:pPr algn="l" fontAlgn="b"/>
                      <a:r>
                        <a:rPr lang="en-US" sz="2600" b="0" i="0" u="none" strike="noStrike">
                          <a:solidFill>
                            <a:srgbClr val="000000"/>
                          </a:solidFill>
                          <a:latin typeface="Calibri"/>
                        </a:rPr>
                        <a:t> </a:t>
                      </a:r>
                    </a:p>
                  </a:txBody>
                  <a:tcPr marL="22860" marR="22860" marT="2286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600" b="0" i="0" u="none" strike="noStrike">
                          <a:solidFill>
                            <a:srgbClr val="000000"/>
                          </a:solidFill>
                          <a:latin typeface="Calibri"/>
                        </a:rPr>
                        <a:t>Q3</a:t>
                      </a:r>
                    </a:p>
                  </a:txBody>
                  <a:tcPr marL="22860" marR="22860" marT="2286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600" b="0" i="0" u="none" strike="noStrike">
                          <a:solidFill>
                            <a:srgbClr val="000000"/>
                          </a:solidFill>
                          <a:latin typeface="Calibri"/>
                        </a:rPr>
                        <a:t>%</a:t>
                      </a:r>
                    </a:p>
                  </a:txBody>
                  <a:tcPr marL="22860" marR="22860" marT="22860" marB="0" anchor="b">
                    <a:lnL>
                      <a:noFill/>
                    </a:lnL>
                    <a:lnR>
                      <a:noFill/>
                    </a:lnR>
                    <a:lnT>
                      <a:noFill/>
                    </a:lnT>
                    <a:lnB w="6350" cap="flat" cmpd="sng" algn="ctr">
                      <a:solidFill>
                        <a:srgbClr val="000000"/>
                      </a:solidFill>
                      <a:prstDash val="solid"/>
                      <a:round/>
                      <a:headEnd type="none" w="med" len="med"/>
                      <a:tailEnd type="none" w="med" len="med"/>
                    </a:lnB>
                  </a:tcPr>
                </a:tc>
              </a:tr>
              <a:tr h="457200">
                <a:tc>
                  <a:txBody>
                    <a:bodyPr/>
                    <a:lstStyle/>
                    <a:p>
                      <a:pPr algn="l" fontAlgn="b"/>
                      <a:r>
                        <a:rPr lang="en-US" sz="2600" b="0" i="0" u="none" strike="noStrike">
                          <a:solidFill>
                            <a:srgbClr val="000000"/>
                          </a:solidFill>
                          <a:latin typeface="Calibri"/>
                        </a:rPr>
                        <a:t>Interest Rates</a:t>
                      </a:r>
                    </a:p>
                  </a:txBody>
                  <a:tcPr marL="22860" marR="22860" marT="2286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2600" b="0" i="0" u="none" strike="noStrike">
                          <a:solidFill>
                            <a:srgbClr val="000000"/>
                          </a:solidFill>
                          <a:latin typeface="Calibri"/>
                        </a:rPr>
                        <a:t>85</a:t>
                      </a:r>
                    </a:p>
                  </a:txBody>
                  <a:tcPr marL="22860" marR="22860" marT="2286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2600" b="0" i="0" u="none" strike="noStrike">
                          <a:solidFill>
                            <a:srgbClr val="000000"/>
                          </a:solidFill>
                          <a:latin typeface="Calibri"/>
                        </a:rPr>
                        <a:t>33%</a:t>
                      </a:r>
                    </a:p>
                  </a:txBody>
                  <a:tcPr marL="22860" marR="22860" marT="22860" marB="0" anchor="b">
                    <a:lnL>
                      <a:noFill/>
                    </a:lnL>
                    <a:lnR>
                      <a:noFill/>
                    </a:lnR>
                    <a:lnT w="6350" cap="flat" cmpd="sng" algn="ctr">
                      <a:solidFill>
                        <a:srgbClr val="000000"/>
                      </a:solidFill>
                      <a:prstDash val="solid"/>
                      <a:round/>
                      <a:headEnd type="none" w="med" len="med"/>
                      <a:tailEnd type="none" w="med" len="med"/>
                    </a:lnT>
                    <a:lnB>
                      <a:noFill/>
                    </a:lnB>
                  </a:tcPr>
                </a:tc>
              </a:tr>
              <a:tr h="457200">
                <a:tc>
                  <a:txBody>
                    <a:bodyPr/>
                    <a:lstStyle/>
                    <a:p>
                      <a:pPr algn="l" fontAlgn="b"/>
                      <a:r>
                        <a:rPr lang="en-US" sz="2600" b="0" i="0" u="none" strike="noStrike">
                          <a:solidFill>
                            <a:srgbClr val="000000"/>
                          </a:solidFill>
                          <a:latin typeface="Calibri"/>
                        </a:rPr>
                        <a:t>Equity Prices</a:t>
                      </a:r>
                    </a:p>
                  </a:txBody>
                  <a:tcPr marL="22860" marR="22860" marT="22860" marB="0" anchor="b">
                    <a:lnL>
                      <a:noFill/>
                    </a:lnL>
                    <a:lnR>
                      <a:noFill/>
                    </a:lnR>
                    <a:lnT>
                      <a:noFill/>
                    </a:lnT>
                    <a:lnB>
                      <a:noFill/>
                    </a:lnB>
                  </a:tcPr>
                </a:tc>
                <a:tc>
                  <a:txBody>
                    <a:bodyPr/>
                    <a:lstStyle/>
                    <a:p>
                      <a:pPr algn="r" fontAlgn="b"/>
                      <a:r>
                        <a:rPr lang="en-US" sz="2600" b="0" i="0" u="none" strike="noStrike">
                          <a:solidFill>
                            <a:srgbClr val="000000"/>
                          </a:solidFill>
                          <a:latin typeface="Calibri"/>
                        </a:rPr>
                        <a:t>64</a:t>
                      </a:r>
                    </a:p>
                  </a:txBody>
                  <a:tcPr marL="22860" marR="22860" marT="22860" marB="0" anchor="b">
                    <a:lnL>
                      <a:noFill/>
                    </a:lnL>
                    <a:lnR>
                      <a:noFill/>
                    </a:lnR>
                    <a:lnT>
                      <a:noFill/>
                    </a:lnT>
                    <a:lnB>
                      <a:noFill/>
                    </a:lnB>
                  </a:tcPr>
                </a:tc>
                <a:tc>
                  <a:txBody>
                    <a:bodyPr/>
                    <a:lstStyle/>
                    <a:p>
                      <a:pPr algn="r" fontAlgn="b"/>
                      <a:r>
                        <a:rPr lang="en-US" sz="2600" b="0" i="0" u="none" strike="noStrike">
                          <a:solidFill>
                            <a:srgbClr val="000000"/>
                          </a:solidFill>
                          <a:latin typeface="Calibri"/>
                        </a:rPr>
                        <a:t>25%</a:t>
                      </a:r>
                    </a:p>
                  </a:txBody>
                  <a:tcPr marL="22860" marR="22860" marT="22860" marB="0" anchor="b">
                    <a:lnL>
                      <a:noFill/>
                    </a:lnL>
                    <a:lnR>
                      <a:noFill/>
                    </a:lnR>
                    <a:lnT>
                      <a:noFill/>
                    </a:lnT>
                    <a:lnB>
                      <a:noFill/>
                    </a:lnB>
                  </a:tcPr>
                </a:tc>
              </a:tr>
              <a:tr h="457200">
                <a:tc>
                  <a:txBody>
                    <a:bodyPr/>
                    <a:lstStyle/>
                    <a:p>
                      <a:pPr algn="l" fontAlgn="b"/>
                      <a:r>
                        <a:rPr lang="en-US" sz="2600" b="0" i="0" u="none" strike="noStrike">
                          <a:solidFill>
                            <a:srgbClr val="000000"/>
                          </a:solidFill>
                          <a:latin typeface="Calibri"/>
                        </a:rPr>
                        <a:t>Currency Rates</a:t>
                      </a:r>
                    </a:p>
                  </a:txBody>
                  <a:tcPr marL="22860" marR="22860" marT="22860" marB="0" anchor="b">
                    <a:lnL>
                      <a:noFill/>
                    </a:lnL>
                    <a:lnR>
                      <a:noFill/>
                    </a:lnR>
                    <a:lnT>
                      <a:noFill/>
                    </a:lnT>
                    <a:lnB>
                      <a:noFill/>
                    </a:lnB>
                  </a:tcPr>
                </a:tc>
                <a:tc>
                  <a:txBody>
                    <a:bodyPr/>
                    <a:lstStyle/>
                    <a:p>
                      <a:pPr algn="r" fontAlgn="b"/>
                      <a:r>
                        <a:rPr lang="en-US" sz="2600" b="0" i="0" u="none" strike="noStrike">
                          <a:solidFill>
                            <a:srgbClr val="000000"/>
                          </a:solidFill>
                          <a:latin typeface="Calibri"/>
                        </a:rPr>
                        <a:t>42</a:t>
                      </a:r>
                    </a:p>
                  </a:txBody>
                  <a:tcPr marL="22860" marR="22860" marT="22860" marB="0" anchor="b">
                    <a:lnL>
                      <a:noFill/>
                    </a:lnL>
                    <a:lnR>
                      <a:noFill/>
                    </a:lnR>
                    <a:lnT>
                      <a:noFill/>
                    </a:lnT>
                    <a:lnB>
                      <a:noFill/>
                    </a:lnB>
                  </a:tcPr>
                </a:tc>
                <a:tc>
                  <a:txBody>
                    <a:bodyPr/>
                    <a:lstStyle/>
                    <a:p>
                      <a:pPr algn="r" fontAlgn="b"/>
                      <a:r>
                        <a:rPr lang="en-US" sz="2600" b="0" i="0" u="none" strike="noStrike">
                          <a:solidFill>
                            <a:srgbClr val="000000"/>
                          </a:solidFill>
                          <a:latin typeface="Calibri"/>
                        </a:rPr>
                        <a:t>16%</a:t>
                      </a:r>
                    </a:p>
                  </a:txBody>
                  <a:tcPr marL="22860" marR="22860" marT="22860" marB="0" anchor="b">
                    <a:lnL>
                      <a:noFill/>
                    </a:lnL>
                    <a:lnR>
                      <a:noFill/>
                    </a:lnR>
                    <a:lnT>
                      <a:noFill/>
                    </a:lnT>
                    <a:lnB>
                      <a:noFill/>
                    </a:lnB>
                  </a:tcPr>
                </a:tc>
              </a:tr>
              <a:tr h="457200">
                <a:tc>
                  <a:txBody>
                    <a:bodyPr/>
                    <a:lstStyle/>
                    <a:p>
                      <a:pPr algn="l" fontAlgn="b"/>
                      <a:r>
                        <a:rPr lang="en-US" sz="2600" b="0" i="0" u="none" strike="noStrike">
                          <a:solidFill>
                            <a:srgbClr val="000000"/>
                          </a:solidFill>
                          <a:latin typeface="Calibri"/>
                        </a:rPr>
                        <a:t>Commodity Prices</a:t>
                      </a:r>
                    </a:p>
                  </a:txBody>
                  <a:tcPr marL="22860" marR="22860" marT="22860" marB="0" anchor="b">
                    <a:lnL>
                      <a:noFill/>
                    </a:lnL>
                    <a:lnR>
                      <a:noFill/>
                    </a:lnR>
                    <a:lnT>
                      <a:noFill/>
                    </a:lnT>
                    <a:lnB>
                      <a:noFill/>
                    </a:lnB>
                  </a:tcPr>
                </a:tc>
                <a:tc>
                  <a:txBody>
                    <a:bodyPr/>
                    <a:lstStyle/>
                    <a:p>
                      <a:pPr algn="r" fontAlgn="b"/>
                      <a:r>
                        <a:rPr lang="en-US" sz="2600" b="0" i="0" u="none" strike="noStrike">
                          <a:solidFill>
                            <a:srgbClr val="000000"/>
                          </a:solidFill>
                          <a:latin typeface="Calibri"/>
                        </a:rPr>
                        <a:t>65</a:t>
                      </a:r>
                    </a:p>
                  </a:txBody>
                  <a:tcPr marL="22860" marR="22860" marT="2286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2600" b="0" i="0" u="none" strike="noStrike">
                          <a:solidFill>
                            <a:srgbClr val="000000"/>
                          </a:solidFill>
                          <a:latin typeface="Calibri"/>
                        </a:rPr>
                        <a:t>25%</a:t>
                      </a:r>
                    </a:p>
                  </a:txBody>
                  <a:tcPr marL="22860" marR="22860" marT="22860" marB="0" anchor="b">
                    <a:lnL>
                      <a:noFill/>
                    </a:lnL>
                    <a:lnR>
                      <a:noFill/>
                    </a:lnR>
                    <a:lnT>
                      <a:noFill/>
                    </a:lnT>
                    <a:lnB>
                      <a:noFill/>
                    </a:lnB>
                  </a:tcPr>
                </a:tc>
              </a:tr>
              <a:tr h="457200">
                <a:tc>
                  <a:txBody>
                    <a:bodyPr/>
                    <a:lstStyle/>
                    <a:p>
                      <a:pPr algn="l" fontAlgn="b"/>
                      <a:r>
                        <a:rPr lang="en-US" sz="2600" b="1" i="0" u="none" strike="noStrike">
                          <a:solidFill>
                            <a:srgbClr val="000000"/>
                          </a:solidFill>
                          <a:latin typeface="Calibri"/>
                        </a:rPr>
                        <a:t>Pre-diversification VaR</a:t>
                      </a:r>
                    </a:p>
                  </a:txBody>
                  <a:tcPr marL="22860" marR="22860" marT="22860" marB="0" anchor="b">
                    <a:lnL>
                      <a:noFill/>
                    </a:lnL>
                    <a:lnR>
                      <a:noFill/>
                    </a:lnR>
                    <a:lnT>
                      <a:noFill/>
                    </a:lnT>
                    <a:lnB>
                      <a:noFill/>
                    </a:lnB>
                  </a:tcPr>
                </a:tc>
                <a:tc>
                  <a:txBody>
                    <a:bodyPr/>
                    <a:lstStyle/>
                    <a:p>
                      <a:pPr algn="r" fontAlgn="b"/>
                      <a:r>
                        <a:rPr lang="en-US" sz="2600" b="1" i="0" u="none" strike="noStrike">
                          <a:solidFill>
                            <a:srgbClr val="000000"/>
                          </a:solidFill>
                          <a:latin typeface="Calibri"/>
                        </a:rPr>
                        <a:t>256</a:t>
                      </a:r>
                    </a:p>
                  </a:txBody>
                  <a:tcPr marL="22860" marR="22860" marT="2286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2600" b="0" i="0" u="none" strike="noStrike" dirty="0">
                        <a:solidFill>
                          <a:srgbClr val="000000"/>
                        </a:solidFill>
                        <a:latin typeface="Calibri"/>
                      </a:endParaRPr>
                    </a:p>
                  </a:txBody>
                  <a:tcPr marL="22860" marR="22860" marT="22860"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a:t>
            </a:r>
            <a:r>
              <a:rPr lang="en-US" dirty="0" err="1" smtClean="0"/>
              <a:t>VaR</a:t>
            </a:r>
            <a:r>
              <a:rPr lang="en-US" dirty="0" smtClean="0"/>
              <a:t> during 2009</a:t>
            </a:r>
            <a:endParaRPr lang="en-US" dirty="0"/>
          </a:p>
        </p:txBody>
      </p:sp>
      <p:sp>
        <p:nvSpPr>
          <p:cNvPr id="4" name="Slide Number Placeholder 3"/>
          <p:cNvSpPr>
            <a:spLocks noGrp="1"/>
          </p:cNvSpPr>
          <p:nvPr>
            <p:ph type="sldNum" sz="quarter" idx="12"/>
          </p:nvPr>
        </p:nvSpPr>
        <p:spPr/>
        <p:txBody>
          <a:bodyPr/>
          <a:lstStyle/>
          <a:p>
            <a:fld id="{F514BA61-C75A-4B95-8124-83BDD42BCF41}" type="slidenum">
              <a:rPr lang="en-US" smtClean="0"/>
              <a:pPr/>
              <a:t>44</a:t>
            </a:fld>
            <a:endParaRPr lang="en-US"/>
          </a:p>
        </p:txBody>
      </p:sp>
      <p:pic>
        <p:nvPicPr>
          <p:cNvPr id="5" name="Content Placeholder 4"/>
          <p:cNvPicPr>
            <a:picLocks noGrp="1"/>
          </p:cNvPicPr>
          <p:nvPr>
            <p:ph idx="1"/>
          </p:nvPr>
        </p:nvPicPr>
        <p:blipFill>
          <a:blip r:embed="rId2" cstate="print"/>
          <a:srcRect/>
          <a:stretch>
            <a:fillRect/>
          </a:stretch>
        </p:blipFill>
        <p:spPr bwMode="auto">
          <a:xfrm>
            <a:off x="304800" y="1295400"/>
            <a:ext cx="8529114" cy="4038600"/>
          </a:xfrm>
          <a:prstGeom prst="rect">
            <a:avLst/>
          </a:prstGeom>
          <a:noFill/>
          <a:ln w="9525">
            <a:noFill/>
            <a:miter lim="800000"/>
            <a:headEnd/>
            <a:tailEnd/>
          </a:ln>
        </p:spPr>
      </p:pic>
      <p:sp>
        <p:nvSpPr>
          <p:cNvPr id="6" name="Oval 5"/>
          <p:cNvSpPr/>
          <p:nvPr/>
        </p:nvSpPr>
        <p:spPr>
          <a:xfrm>
            <a:off x="914400" y="2362200"/>
            <a:ext cx="3886200" cy="1174865"/>
          </a:xfrm>
          <a:prstGeom prst="ellipse">
            <a:avLst/>
          </a:prstGeom>
          <a:noFill/>
          <a:ln w="349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2400" y="5257800"/>
            <a:ext cx="8763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smtClean="0">
                <a:solidFill>
                  <a:schemeClr val="tx1"/>
                </a:solidFill>
              </a:rPr>
              <a:t>VaR</a:t>
            </a:r>
            <a:r>
              <a:rPr lang="en-US" sz="2000" dirty="0" smtClean="0">
                <a:solidFill>
                  <a:schemeClr val="tx1"/>
                </a:solidFill>
              </a:rPr>
              <a:t> at year-end was lower than in the previous year but average daily </a:t>
            </a:r>
            <a:r>
              <a:rPr lang="en-US" sz="2000" dirty="0" err="1" smtClean="0">
                <a:solidFill>
                  <a:schemeClr val="tx1"/>
                </a:solidFill>
              </a:rPr>
              <a:t>VaR</a:t>
            </a:r>
            <a:r>
              <a:rPr lang="en-US" sz="2000" dirty="0" smtClean="0">
                <a:solidFill>
                  <a:schemeClr val="tx1"/>
                </a:solidFill>
              </a:rPr>
              <a:t> was much higher in 09 than in 08 </a:t>
            </a:r>
            <a:r>
              <a:rPr lang="en-US" sz="2000" dirty="0" err="1" smtClean="0">
                <a:solidFill>
                  <a:schemeClr val="tx1"/>
                </a:solidFill>
              </a:rPr>
              <a:t>VaR</a:t>
            </a:r>
            <a:r>
              <a:rPr lang="en-US" sz="2000" dirty="0" smtClean="0">
                <a:solidFill>
                  <a:schemeClr val="tx1"/>
                </a:solidFill>
              </a:rPr>
              <a:t> – was very high in the first to quarters of 2009</a:t>
            </a:r>
            <a:endParaRPr lang="en-US" sz="20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a:t>
            </a:r>
            <a:r>
              <a:rPr lang="en-US" dirty="0" err="1" smtClean="0"/>
              <a:t>VaR</a:t>
            </a:r>
            <a:r>
              <a:rPr lang="en-US" dirty="0" smtClean="0"/>
              <a:t> since Q4 2009</a:t>
            </a:r>
            <a:endParaRPr lang="en-US" dirty="0"/>
          </a:p>
        </p:txBody>
      </p:sp>
      <p:sp>
        <p:nvSpPr>
          <p:cNvPr id="4" name="Slide Number Placeholder 3"/>
          <p:cNvSpPr>
            <a:spLocks noGrp="1"/>
          </p:cNvSpPr>
          <p:nvPr>
            <p:ph type="sldNum" sz="quarter" idx="12"/>
          </p:nvPr>
        </p:nvSpPr>
        <p:spPr/>
        <p:txBody>
          <a:bodyPr/>
          <a:lstStyle/>
          <a:p>
            <a:fld id="{F514BA61-C75A-4B95-8124-83BDD42BCF41}" type="slidenum">
              <a:rPr lang="en-US" smtClean="0"/>
              <a:pPr/>
              <a:t>45</a:t>
            </a:fld>
            <a:endParaRPr lang="en-US"/>
          </a:p>
        </p:txBody>
      </p:sp>
      <p:pic>
        <p:nvPicPr>
          <p:cNvPr id="5122" name="Picture 2"/>
          <p:cNvPicPr>
            <a:picLocks noGrp="1" noChangeAspect="1" noChangeArrowheads="1"/>
          </p:cNvPicPr>
          <p:nvPr>
            <p:ph idx="1"/>
          </p:nvPr>
        </p:nvPicPr>
        <p:blipFill>
          <a:blip r:embed="rId2" cstate="print"/>
          <a:srcRect/>
          <a:stretch>
            <a:fillRect/>
          </a:stretch>
        </p:blipFill>
        <p:spPr bwMode="auto">
          <a:xfrm>
            <a:off x="476404" y="1524000"/>
            <a:ext cx="8286596"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Market Risk Measures</a:t>
            </a:r>
            <a:endParaRPr lang="en-US" dirty="0"/>
          </a:p>
        </p:txBody>
      </p:sp>
      <p:sp>
        <p:nvSpPr>
          <p:cNvPr id="3" name="Content Placeholder 2"/>
          <p:cNvSpPr>
            <a:spLocks noGrp="1"/>
          </p:cNvSpPr>
          <p:nvPr>
            <p:ph idx="1"/>
          </p:nvPr>
        </p:nvSpPr>
        <p:spPr/>
        <p:txBody>
          <a:bodyPr>
            <a:normAutofit lnSpcReduction="10000"/>
          </a:bodyPr>
          <a:lstStyle/>
          <a:p>
            <a:r>
              <a:rPr lang="en-US" dirty="0" err="1" smtClean="0"/>
              <a:t>VaR</a:t>
            </a:r>
            <a:r>
              <a:rPr lang="en-US" dirty="0" smtClean="0"/>
              <a:t> does not include the impact of changes in the credit spreads of derivative counter-parties or Goldman’s own credit spreads</a:t>
            </a:r>
          </a:p>
          <a:p>
            <a:r>
              <a:rPr lang="en-US" dirty="0" smtClean="0"/>
              <a:t>A one basis point increase in these credit spreads would produce a $1M loss of net revenue and a one basis point decrease would produce an $8M gain for net revenue</a:t>
            </a:r>
            <a:endParaRPr lang="en-US" dirty="0"/>
          </a:p>
        </p:txBody>
      </p:sp>
      <p:sp>
        <p:nvSpPr>
          <p:cNvPr id="4" name="Slide Number Placeholder 3"/>
          <p:cNvSpPr>
            <a:spLocks noGrp="1"/>
          </p:cNvSpPr>
          <p:nvPr>
            <p:ph type="sldNum" sz="quarter" idx="12"/>
          </p:nvPr>
        </p:nvSpPr>
        <p:spPr/>
        <p:txBody>
          <a:bodyPr/>
          <a:lstStyle/>
          <a:p>
            <a:fld id="{F514BA61-C75A-4B95-8124-83BDD42BCF41}" type="slidenum">
              <a:rPr lang="en-US" smtClean="0"/>
              <a:pPr/>
              <a:t>46</a:t>
            </a:fld>
            <a:endParaRPr lang="en-US"/>
          </a:p>
        </p:txBody>
      </p:sp>
    </p:spTree>
    <p:extLst>
      <p:ext uri="{BB962C8B-B14F-4D97-AF65-F5344CB8AC3E}">
        <p14:creationId xmlns:p14="http://schemas.microsoft.com/office/powerpoint/2010/main" xmlns="" val="11591955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Market Risk Measures</a:t>
            </a:r>
            <a:endParaRPr lang="en-US" dirty="0"/>
          </a:p>
        </p:txBody>
      </p:sp>
      <p:sp>
        <p:nvSpPr>
          <p:cNvPr id="3" name="Content Placeholder 2"/>
          <p:cNvSpPr>
            <a:spLocks noGrp="1"/>
          </p:cNvSpPr>
          <p:nvPr>
            <p:ph idx="1"/>
          </p:nvPr>
        </p:nvSpPr>
        <p:spPr/>
        <p:txBody>
          <a:bodyPr/>
          <a:lstStyle/>
          <a:p>
            <a:r>
              <a:rPr lang="en-US" dirty="0" smtClean="0"/>
              <a:t>For inventory positions not included in </a:t>
            </a:r>
            <a:r>
              <a:rPr lang="en-US" dirty="0" err="1" smtClean="0"/>
              <a:t>VaR</a:t>
            </a:r>
            <a:r>
              <a:rPr lang="en-US" dirty="0" smtClean="0"/>
              <a:t>, sensitivity analysis is used, Goldman analyzes the effect on net revenues of a 10% decline in the underlying value of the positions</a:t>
            </a:r>
            <a:endParaRPr lang="en-US" dirty="0"/>
          </a:p>
        </p:txBody>
      </p:sp>
      <p:sp>
        <p:nvSpPr>
          <p:cNvPr id="4" name="Slide Number Placeholder 3"/>
          <p:cNvSpPr>
            <a:spLocks noGrp="1"/>
          </p:cNvSpPr>
          <p:nvPr>
            <p:ph type="sldNum" sz="quarter" idx="12"/>
          </p:nvPr>
        </p:nvSpPr>
        <p:spPr/>
        <p:txBody>
          <a:bodyPr/>
          <a:lstStyle/>
          <a:p>
            <a:fld id="{F514BA61-C75A-4B95-8124-83BDD42BCF41}" type="slidenum">
              <a:rPr lang="en-US" smtClean="0"/>
              <a:pPr/>
              <a:t>47</a:t>
            </a:fld>
            <a:endParaRPr lang="en-US"/>
          </a:p>
        </p:txBody>
      </p:sp>
    </p:spTree>
    <p:extLst>
      <p:ext uri="{BB962C8B-B14F-4D97-AF65-F5344CB8AC3E}">
        <p14:creationId xmlns:p14="http://schemas.microsoft.com/office/powerpoint/2010/main" xmlns="" val="3953769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Sensitivity of Other Positions</a:t>
            </a:r>
            <a:endParaRPr lang="en-US" dirty="0"/>
          </a:p>
        </p:txBody>
      </p:sp>
      <p:sp>
        <p:nvSpPr>
          <p:cNvPr id="4" name="Slide Number Placeholder 3"/>
          <p:cNvSpPr>
            <a:spLocks noGrp="1"/>
          </p:cNvSpPr>
          <p:nvPr>
            <p:ph type="sldNum" sz="quarter" idx="12"/>
          </p:nvPr>
        </p:nvSpPr>
        <p:spPr/>
        <p:txBody>
          <a:bodyPr/>
          <a:lstStyle/>
          <a:p>
            <a:fld id="{F514BA61-C75A-4B95-8124-83BDD42BCF41}" type="slidenum">
              <a:rPr lang="en-US" smtClean="0"/>
              <a:pPr/>
              <a:t>48</a:t>
            </a:fld>
            <a:endParaRPr lang="en-US"/>
          </a:p>
        </p:txBody>
      </p:sp>
      <p:pic>
        <p:nvPicPr>
          <p:cNvPr id="5" name="Content Placeholder 4"/>
          <p:cNvPicPr>
            <a:picLocks noGrp="1"/>
          </p:cNvPicPr>
          <p:nvPr>
            <p:ph idx="1"/>
          </p:nvPr>
        </p:nvPicPr>
        <p:blipFill>
          <a:blip r:embed="rId2" cstate="print"/>
          <a:srcRect/>
          <a:stretch>
            <a:fillRect/>
          </a:stretch>
        </p:blipFill>
        <p:spPr bwMode="auto">
          <a:xfrm>
            <a:off x="228600" y="1524000"/>
            <a:ext cx="8646242" cy="3352800"/>
          </a:xfrm>
          <a:prstGeom prst="rect">
            <a:avLst/>
          </a:prstGeom>
          <a:noFill/>
          <a:ln w="9525">
            <a:noFill/>
            <a:miter lim="800000"/>
            <a:headEnd/>
            <a:tailEnd/>
          </a:ln>
        </p:spPr>
      </p:pic>
    </p:spTree>
    <p:extLst>
      <p:ext uri="{BB962C8B-B14F-4D97-AF65-F5344CB8AC3E}">
        <p14:creationId xmlns:p14="http://schemas.microsoft.com/office/powerpoint/2010/main" xmlns="" val="354454182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590800"/>
            <a:ext cx="8229600" cy="3535363"/>
          </a:xfrm>
        </p:spPr>
        <p:txBody>
          <a:bodyPr>
            <a:normAutofit/>
          </a:bodyPr>
          <a:lstStyle/>
          <a:p>
            <a:pPr algn="ctr">
              <a:buNone/>
            </a:pPr>
            <a:r>
              <a:rPr lang="en-US" sz="4000" dirty="0" smtClean="0"/>
              <a:t>Credit Risks</a:t>
            </a:r>
          </a:p>
        </p:txBody>
      </p:sp>
      <p:sp>
        <p:nvSpPr>
          <p:cNvPr id="4" name="Slide Number Placeholder 3"/>
          <p:cNvSpPr>
            <a:spLocks noGrp="1"/>
          </p:cNvSpPr>
          <p:nvPr>
            <p:ph type="sldNum" sz="quarter" idx="12"/>
          </p:nvPr>
        </p:nvSpPr>
        <p:spPr/>
        <p:txBody>
          <a:bodyPr/>
          <a:lstStyle/>
          <a:p>
            <a:fld id="{F514BA61-C75A-4B95-8124-83BDD42BCF41}" type="slidenum">
              <a:rPr lang="en-US" smtClean="0"/>
              <a:pPr/>
              <a:t>49</a:t>
            </a:fld>
            <a:endParaRPr lang="en-US"/>
          </a:p>
        </p:txBody>
      </p:sp>
    </p:spTree>
    <p:extLst>
      <p:ext uri="{BB962C8B-B14F-4D97-AF65-F5344CB8AC3E}">
        <p14:creationId xmlns:p14="http://schemas.microsoft.com/office/powerpoint/2010/main" xmlns="" val="36931102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Offices in over 30 countries</a:t>
            </a:r>
            <a:r>
              <a:rPr lang="en-US" dirty="0"/>
              <a:t> </a:t>
            </a:r>
            <a:r>
              <a:rPr lang="en-US" dirty="0" smtClean="0"/>
              <a:t>with 32,500 staff members</a:t>
            </a:r>
            <a:endParaRPr lang="en-US" dirty="0"/>
          </a:p>
          <a:p>
            <a:r>
              <a:rPr lang="en-US" dirty="0" smtClean="0"/>
              <a:t>44% of revenue generated outside of the Americas</a:t>
            </a:r>
          </a:p>
          <a:p>
            <a:r>
              <a:rPr lang="en-US" dirty="0" smtClean="0"/>
              <a:t>CEO Lloyd </a:t>
            </a:r>
            <a:r>
              <a:rPr lang="en-US" dirty="0" err="1" smtClean="0"/>
              <a:t>Blankfein</a:t>
            </a:r>
            <a:endParaRPr lang="en-US" dirty="0" smtClean="0"/>
          </a:p>
          <a:p>
            <a:pPr lvl="1"/>
            <a:r>
              <a:rPr lang="en-US" dirty="0" smtClean="0"/>
              <a:t>Former trader at Goldman</a:t>
            </a:r>
          </a:p>
          <a:p>
            <a:pPr lvl="1"/>
            <a:r>
              <a:rPr lang="en-US" dirty="0" smtClean="0"/>
              <a:t>BA JD from Harvard</a:t>
            </a:r>
          </a:p>
          <a:p>
            <a:r>
              <a:rPr lang="en-US" dirty="0" smtClean="0"/>
              <a:t>2009 Net Income of 13.39B</a:t>
            </a:r>
          </a:p>
          <a:p>
            <a:r>
              <a:rPr lang="en-US" dirty="0" smtClean="0"/>
              <a:t>Total Assets of 910B as of 3Q</a:t>
            </a:r>
          </a:p>
          <a:p>
            <a:r>
              <a:rPr lang="en-US" dirty="0" smtClean="0"/>
              <a:t>Market Cap of 84.3B</a:t>
            </a:r>
          </a:p>
          <a:p>
            <a:endParaRPr lang="en-US" dirty="0" smtClean="0"/>
          </a:p>
          <a:p>
            <a:endParaRPr lang="en-US" dirty="0"/>
          </a:p>
        </p:txBody>
      </p:sp>
    </p:spTree>
    <p:extLst>
      <p:ext uri="{BB962C8B-B14F-4D97-AF65-F5344CB8AC3E}">
        <p14:creationId xmlns:p14="http://schemas.microsoft.com/office/powerpoint/2010/main" xmlns="" val="18397618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credit risk</a:t>
            </a:r>
            <a:endParaRPr lang="en-US" dirty="0"/>
          </a:p>
        </p:txBody>
      </p:sp>
      <p:sp>
        <p:nvSpPr>
          <p:cNvPr id="3" name="Content Placeholder 2"/>
          <p:cNvSpPr>
            <a:spLocks noGrp="1"/>
          </p:cNvSpPr>
          <p:nvPr>
            <p:ph idx="1"/>
          </p:nvPr>
        </p:nvSpPr>
        <p:spPr/>
        <p:txBody>
          <a:bodyPr/>
          <a:lstStyle/>
          <a:p>
            <a:r>
              <a:rPr lang="en-US" dirty="0" smtClean="0"/>
              <a:t>The loss that GS would incur if </a:t>
            </a:r>
          </a:p>
          <a:p>
            <a:pPr lvl="1"/>
            <a:r>
              <a:rPr lang="en-US" dirty="0" smtClean="0"/>
              <a:t>Counterparty in a security of other financial instrument defaults on GS</a:t>
            </a:r>
          </a:p>
          <a:p>
            <a:pPr lvl="1"/>
            <a:r>
              <a:rPr lang="en-US" dirty="0" smtClean="0"/>
              <a:t>Value of securities GS holds decrease due to decrease in credit quality / ratings</a:t>
            </a:r>
          </a:p>
          <a:p>
            <a:pPr lvl="2"/>
            <a:r>
              <a:rPr lang="en-US" dirty="0" smtClean="0"/>
              <a:t>Securities include OTC derivatives</a:t>
            </a:r>
          </a:p>
          <a:p>
            <a:pPr marL="457200" lvl="1" indent="0">
              <a:buNone/>
            </a:pPr>
            <a:endParaRPr lang="en-US" dirty="0" smtClean="0"/>
          </a:p>
        </p:txBody>
      </p:sp>
      <p:sp>
        <p:nvSpPr>
          <p:cNvPr id="4" name="Slide Number Placeholder 3"/>
          <p:cNvSpPr>
            <a:spLocks noGrp="1"/>
          </p:cNvSpPr>
          <p:nvPr>
            <p:ph type="sldNum" sz="quarter" idx="12"/>
          </p:nvPr>
        </p:nvSpPr>
        <p:spPr/>
        <p:txBody>
          <a:bodyPr/>
          <a:lstStyle/>
          <a:p>
            <a:fld id="{F514BA61-C75A-4B95-8124-83BDD42BCF41}" type="slidenum">
              <a:rPr lang="en-US" smtClean="0"/>
              <a:pPr/>
              <a:t>50</a:t>
            </a:fld>
            <a:endParaRPr lang="en-US"/>
          </a:p>
        </p:txBody>
      </p:sp>
    </p:spTree>
    <p:extLst>
      <p:ext uri="{BB962C8B-B14F-4D97-AF65-F5344CB8AC3E}">
        <p14:creationId xmlns:p14="http://schemas.microsoft.com/office/powerpoint/2010/main" xmlns="" val="2869362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of Credit Risk</a:t>
            </a:r>
            <a:endParaRPr lang="en-US" dirty="0"/>
          </a:p>
        </p:txBody>
      </p:sp>
      <p:sp>
        <p:nvSpPr>
          <p:cNvPr id="3" name="Content Placeholder 2"/>
          <p:cNvSpPr>
            <a:spLocks noGrp="1"/>
          </p:cNvSpPr>
          <p:nvPr>
            <p:ph idx="1"/>
          </p:nvPr>
        </p:nvSpPr>
        <p:spPr/>
        <p:txBody>
          <a:bodyPr>
            <a:normAutofit lnSpcReduction="10000"/>
          </a:bodyPr>
          <a:lstStyle/>
          <a:p>
            <a:r>
              <a:rPr lang="en-US" dirty="0" smtClean="0"/>
              <a:t>Arises from running its core businesses</a:t>
            </a:r>
          </a:p>
          <a:p>
            <a:pPr lvl="1"/>
            <a:r>
              <a:rPr lang="en-US" dirty="0" smtClean="0"/>
              <a:t>Trading</a:t>
            </a:r>
          </a:p>
          <a:p>
            <a:pPr lvl="2"/>
            <a:r>
              <a:rPr lang="en-US" dirty="0" smtClean="0"/>
              <a:t>OTC Derivatives, Counterparties in trades, </a:t>
            </a:r>
            <a:r>
              <a:rPr lang="en-US" dirty="0" err="1" smtClean="0"/>
              <a:t>etc</a:t>
            </a:r>
            <a:endParaRPr lang="en-US" dirty="0" smtClean="0"/>
          </a:p>
          <a:p>
            <a:pPr lvl="1"/>
            <a:r>
              <a:rPr lang="en-US" dirty="0" smtClean="0"/>
              <a:t>Investing (Principal investments)</a:t>
            </a:r>
          </a:p>
          <a:p>
            <a:pPr lvl="2"/>
            <a:r>
              <a:rPr lang="en-US" dirty="0" smtClean="0"/>
              <a:t>Issues faced by all Hedge funds &amp; PE firms</a:t>
            </a:r>
          </a:p>
          <a:p>
            <a:pPr lvl="3"/>
            <a:r>
              <a:rPr lang="en-US" dirty="0" smtClean="0"/>
              <a:t>Investments defaulting, portfolio companies’ client defaulting, </a:t>
            </a:r>
            <a:r>
              <a:rPr lang="en-US" dirty="0" err="1" smtClean="0"/>
              <a:t>etc</a:t>
            </a:r>
            <a:endParaRPr lang="en-US" dirty="0" smtClean="0"/>
          </a:p>
          <a:p>
            <a:pPr lvl="1"/>
            <a:r>
              <a:rPr lang="en-US" dirty="0" smtClean="0"/>
              <a:t>Financing Activities </a:t>
            </a:r>
          </a:p>
          <a:p>
            <a:pPr lvl="2"/>
            <a:r>
              <a:rPr lang="en-US" dirty="0" smtClean="0"/>
              <a:t>Used to win investment banking mandates, as competitors (JPM, </a:t>
            </a:r>
            <a:r>
              <a:rPr lang="en-US" dirty="0" err="1" smtClean="0"/>
              <a:t>BoA</a:t>
            </a:r>
            <a:r>
              <a:rPr lang="en-US" dirty="0" smtClean="0"/>
              <a:t> ML, Citi, </a:t>
            </a:r>
            <a:r>
              <a:rPr lang="en-US" dirty="0" err="1" smtClean="0"/>
              <a:t>etc</a:t>
            </a:r>
            <a:r>
              <a:rPr lang="en-US" dirty="0" smtClean="0"/>
              <a:t>) all have huge balance sheets to be used to win mandates. </a:t>
            </a:r>
            <a:endParaRPr lang="en-US" dirty="0"/>
          </a:p>
        </p:txBody>
      </p:sp>
      <p:sp>
        <p:nvSpPr>
          <p:cNvPr id="4" name="Slide Number Placeholder 3"/>
          <p:cNvSpPr>
            <a:spLocks noGrp="1"/>
          </p:cNvSpPr>
          <p:nvPr>
            <p:ph type="sldNum" sz="quarter" idx="12"/>
          </p:nvPr>
        </p:nvSpPr>
        <p:spPr/>
        <p:txBody>
          <a:bodyPr/>
          <a:lstStyle/>
          <a:p>
            <a:fld id="{F514BA61-C75A-4B95-8124-83BDD42BCF41}" type="slidenum">
              <a:rPr lang="en-US" smtClean="0"/>
              <a:pPr/>
              <a:t>51</a:t>
            </a:fld>
            <a:endParaRPr lang="en-US"/>
          </a:p>
        </p:txBody>
      </p:sp>
    </p:spTree>
    <p:extLst>
      <p:ext uri="{BB962C8B-B14F-4D97-AF65-F5344CB8AC3E}">
        <p14:creationId xmlns:p14="http://schemas.microsoft.com/office/powerpoint/2010/main" xmlns="" val="193034095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Credit Risks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significant amount of GS’ credit is concentrated within the financial services industry</a:t>
            </a:r>
          </a:p>
          <a:p>
            <a:pPr lvl="1"/>
            <a:r>
              <a:rPr lang="en-US" dirty="0" smtClean="0"/>
              <a:t>Significant amount of counterparties are firms within the same industry </a:t>
            </a:r>
          </a:p>
          <a:p>
            <a:r>
              <a:rPr lang="en-US" dirty="0" smtClean="0"/>
              <a:t>Netting agreements with counterparties in regards to payables and receivables</a:t>
            </a:r>
          </a:p>
          <a:p>
            <a:pPr lvl="1"/>
            <a:r>
              <a:rPr lang="en-US" dirty="0" smtClean="0"/>
              <a:t>Similar to how in interest rate swaps work</a:t>
            </a:r>
          </a:p>
          <a:p>
            <a:pPr lvl="1"/>
            <a:r>
              <a:rPr lang="en-US" dirty="0" smtClean="0"/>
              <a:t>Only the net amount between A/R and A/P changes hand</a:t>
            </a:r>
          </a:p>
          <a:p>
            <a:endParaRPr lang="en-US" dirty="0"/>
          </a:p>
        </p:txBody>
      </p:sp>
      <p:sp>
        <p:nvSpPr>
          <p:cNvPr id="4" name="Slide Number Placeholder 3"/>
          <p:cNvSpPr>
            <a:spLocks noGrp="1"/>
          </p:cNvSpPr>
          <p:nvPr>
            <p:ph type="sldNum" sz="quarter" idx="12"/>
          </p:nvPr>
        </p:nvSpPr>
        <p:spPr/>
        <p:txBody>
          <a:bodyPr/>
          <a:lstStyle/>
          <a:p>
            <a:fld id="{F514BA61-C75A-4B95-8124-83BDD42BCF41}" type="slidenum">
              <a:rPr lang="en-US" smtClean="0"/>
              <a:pPr/>
              <a:t>52</a:t>
            </a:fld>
            <a:endParaRPr lang="en-US"/>
          </a:p>
        </p:txBody>
      </p:sp>
    </p:spTree>
    <p:extLst>
      <p:ext uri="{BB962C8B-B14F-4D97-AF65-F5344CB8AC3E}">
        <p14:creationId xmlns:p14="http://schemas.microsoft.com/office/powerpoint/2010/main" xmlns="" val="257777066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Credit Risks (2)</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For select clients / firms:</a:t>
            </a:r>
          </a:p>
          <a:p>
            <a:pPr lvl="1"/>
            <a:r>
              <a:rPr lang="en-US" dirty="0" smtClean="0"/>
              <a:t>Obtain upfront or contingent collaterals</a:t>
            </a:r>
          </a:p>
          <a:p>
            <a:pPr lvl="1"/>
            <a:r>
              <a:rPr lang="en-US" dirty="0" smtClean="0"/>
              <a:t>Have 3</a:t>
            </a:r>
            <a:r>
              <a:rPr lang="en-US" baseline="30000" dirty="0" smtClean="0"/>
              <a:t>rd</a:t>
            </a:r>
            <a:r>
              <a:rPr lang="en-US" dirty="0" smtClean="0"/>
              <a:t> party as guarantor for the counterparties’ obligations</a:t>
            </a:r>
          </a:p>
          <a:p>
            <a:pPr lvl="1"/>
            <a:r>
              <a:rPr lang="en-US" dirty="0" smtClean="0"/>
              <a:t>Transfer credit risk through hedging with available derivatives</a:t>
            </a:r>
          </a:p>
          <a:p>
            <a:pPr lvl="2"/>
            <a:r>
              <a:rPr lang="en-US" dirty="0"/>
              <a:t>I</a:t>
            </a:r>
            <a:r>
              <a:rPr lang="en-US" dirty="0" smtClean="0"/>
              <a:t>f no direct hedges are available, structure a new derivatives contract to hedge the risk</a:t>
            </a:r>
          </a:p>
          <a:p>
            <a:r>
              <a:rPr lang="en-US" dirty="0" smtClean="0"/>
              <a:t>There is no credit exposure bigger than 2% of the firm’s balance sheet other than US government securities</a:t>
            </a:r>
          </a:p>
          <a:p>
            <a:endParaRPr lang="en-US" dirty="0"/>
          </a:p>
        </p:txBody>
      </p:sp>
      <p:sp>
        <p:nvSpPr>
          <p:cNvPr id="4" name="Slide Number Placeholder 3"/>
          <p:cNvSpPr>
            <a:spLocks noGrp="1"/>
          </p:cNvSpPr>
          <p:nvPr>
            <p:ph type="sldNum" sz="quarter" idx="12"/>
          </p:nvPr>
        </p:nvSpPr>
        <p:spPr/>
        <p:txBody>
          <a:bodyPr/>
          <a:lstStyle/>
          <a:p>
            <a:fld id="{F514BA61-C75A-4B95-8124-83BDD42BCF41}" type="slidenum">
              <a:rPr lang="en-US" smtClean="0"/>
              <a:pPr/>
              <a:t>53</a:t>
            </a:fld>
            <a:endParaRPr lang="en-US"/>
          </a:p>
        </p:txBody>
      </p:sp>
    </p:spTree>
    <p:extLst>
      <p:ext uri="{BB962C8B-B14F-4D97-AF65-F5344CB8AC3E}">
        <p14:creationId xmlns:p14="http://schemas.microsoft.com/office/powerpoint/2010/main" xmlns="" val="47929466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Measures of Credit Risks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Potential Exposure to credit risks</a:t>
            </a:r>
          </a:p>
          <a:p>
            <a:pPr lvl="1"/>
            <a:r>
              <a:rPr lang="en-US" dirty="0" smtClean="0"/>
              <a:t>Estimate credit exposure within a given confidence level, during the life of the transaction and market movements</a:t>
            </a:r>
          </a:p>
          <a:p>
            <a:r>
              <a:rPr lang="en-US" dirty="0" smtClean="0"/>
              <a:t>Changes in Credit Spread</a:t>
            </a:r>
          </a:p>
          <a:p>
            <a:pPr lvl="1"/>
            <a:r>
              <a:rPr lang="en-US" dirty="0" smtClean="0"/>
              <a:t>VAR</a:t>
            </a:r>
          </a:p>
          <a:p>
            <a:r>
              <a:rPr lang="en-US" dirty="0" smtClean="0"/>
              <a:t>Scenario Analysis</a:t>
            </a:r>
          </a:p>
          <a:p>
            <a:pPr lvl="1"/>
            <a:r>
              <a:rPr lang="en-US" dirty="0" smtClean="0"/>
              <a:t>To supplement the other measures</a:t>
            </a:r>
          </a:p>
          <a:p>
            <a:pPr lvl="1"/>
            <a:r>
              <a:rPr lang="en-US" dirty="0" smtClean="0"/>
              <a:t>Credit Spread widening scenarios</a:t>
            </a:r>
          </a:p>
          <a:p>
            <a:pPr lvl="1"/>
            <a:r>
              <a:rPr lang="en-US" dirty="0" smtClean="0"/>
              <a:t>Stress tests</a:t>
            </a:r>
          </a:p>
        </p:txBody>
      </p:sp>
      <p:sp>
        <p:nvSpPr>
          <p:cNvPr id="4" name="Slide Number Placeholder 3"/>
          <p:cNvSpPr>
            <a:spLocks noGrp="1"/>
          </p:cNvSpPr>
          <p:nvPr>
            <p:ph type="sldNum" sz="quarter" idx="12"/>
          </p:nvPr>
        </p:nvSpPr>
        <p:spPr/>
        <p:txBody>
          <a:bodyPr/>
          <a:lstStyle/>
          <a:p>
            <a:fld id="{F514BA61-C75A-4B95-8124-83BDD42BCF41}" type="slidenum">
              <a:rPr lang="en-US" smtClean="0"/>
              <a:pPr/>
              <a:t>54</a:t>
            </a:fld>
            <a:endParaRPr lang="en-US"/>
          </a:p>
        </p:txBody>
      </p:sp>
    </p:spTree>
    <p:extLst>
      <p:ext uri="{BB962C8B-B14F-4D97-AF65-F5344CB8AC3E}">
        <p14:creationId xmlns:p14="http://schemas.microsoft.com/office/powerpoint/2010/main" xmlns="" val="353912624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Exposure in OTC Derivatives</a:t>
            </a:r>
            <a:endParaRPr lang="en-US" dirty="0"/>
          </a:p>
        </p:txBody>
      </p:sp>
      <p:sp>
        <p:nvSpPr>
          <p:cNvPr id="4" name="Slide Number Placeholder 3"/>
          <p:cNvSpPr>
            <a:spLocks noGrp="1"/>
          </p:cNvSpPr>
          <p:nvPr>
            <p:ph type="sldNum" sz="quarter" idx="12"/>
          </p:nvPr>
        </p:nvSpPr>
        <p:spPr/>
        <p:txBody>
          <a:bodyPr/>
          <a:lstStyle/>
          <a:p>
            <a:fld id="{F514BA61-C75A-4B95-8124-83BDD42BCF41}" type="slidenum">
              <a:rPr lang="en-US" smtClean="0"/>
              <a:pPr/>
              <a:t>55</a:t>
            </a:fld>
            <a:endParaRPr lang="en-US"/>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1524000"/>
            <a:ext cx="8727775" cy="434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Oval 2"/>
          <p:cNvSpPr/>
          <p:nvPr/>
        </p:nvSpPr>
        <p:spPr>
          <a:xfrm>
            <a:off x="6858000" y="3421039"/>
            <a:ext cx="990600"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858000" y="5562600"/>
            <a:ext cx="990600"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391298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OTC Derivatives Exposure by Grade</a:t>
            </a:r>
            <a:endParaRPr lang="en-US" dirty="0"/>
          </a:p>
        </p:txBody>
      </p:sp>
      <p:sp>
        <p:nvSpPr>
          <p:cNvPr id="4" name="Slide Number Placeholder 3"/>
          <p:cNvSpPr>
            <a:spLocks noGrp="1"/>
          </p:cNvSpPr>
          <p:nvPr>
            <p:ph type="sldNum" sz="quarter" idx="12"/>
          </p:nvPr>
        </p:nvSpPr>
        <p:spPr/>
        <p:txBody>
          <a:bodyPr/>
          <a:lstStyle/>
          <a:p>
            <a:fld id="{F514BA61-C75A-4B95-8124-83BDD42BCF41}" type="slidenum">
              <a:rPr lang="en-US" smtClean="0"/>
              <a:pPr/>
              <a:t>56</a:t>
            </a:fld>
            <a:endParaRPr lang="en-US"/>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319178179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24386524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514600"/>
            <a:ext cx="7772400" cy="1470025"/>
          </a:xfrm>
        </p:spPr>
        <p:txBody>
          <a:bodyPr/>
          <a:lstStyle/>
          <a:p>
            <a:r>
              <a:rPr lang="en-US" dirty="0" smtClean="0"/>
              <a:t>Liquidity Risks</a:t>
            </a:r>
            <a:endParaRPr lang="en-US" dirty="0"/>
          </a:p>
        </p:txBody>
      </p:sp>
    </p:spTree>
    <p:extLst>
      <p:ext uri="{BB962C8B-B14F-4D97-AF65-F5344CB8AC3E}">
        <p14:creationId xmlns:p14="http://schemas.microsoft.com/office/powerpoint/2010/main" xmlns="" val="365015276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Liquidity Risk</a:t>
            </a:r>
            <a:endParaRPr lang="en-US" dirty="0"/>
          </a:p>
        </p:txBody>
      </p:sp>
      <p:sp>
        <p:nvSpPr>
          <p:cNvPr id="3" name="Content Placeholder 2"/>
          <p:cNvSpPr>
            <a:spLocks noGrp="1"/>
          </p:cNvSpPr>
          <p:nvPr>
            <p:ph idx="1"/>
          </p:nvPr>
        </p:nvSpPr>
        <p:spPr/>
        <p:txBody>
          <a:bodyPr>
            <a:normAutofit/>
          </a:bodyPr>
          <a:lstStyle/>
          <a:p>
            <a:r>
              <a:rPr lang="en-US" sz="2800" dirty="0" smtClean="0"/>
              <a:t>Since the financial meltdown, Goldman Sachs and many other financial institutions have taken a renewed interest in managing liquidity risk </a:t>
            </a:r>
            <a:endParaRPr lang="en-US" sz="2800" dirty="0"/>
          </a:p>
          <a:p>
            <a:r>
              <a:rPr lang="en-US" sz="2800" dirty="0" smtClean="0"/>
              <a:t>For GS, there have been significant change in the size of its liquid assets reserve</a:t>
            </a:r>
            <a:endParaRPr lang="en-US" sz="2800" dirty="0"/>
          </a:p>
        </p:txBody>
      </p:sp>
      <p:sp>
        <p:nvSpPr>
          <p:cNvPr id="4" name="Slide Number Placeholder 3"/>
          <p:cNvSpPr>
            <a:spLocks noGrp="1"/>
          </p:cNvSpPr>
          <p:nvPr>
            <p:ph type="sldNum" sz="quarter" idx="12"/>
          </p:nvPr>
        </p:nvSpPr>
        <p:spPr/>
        <p:txBody>
          <a:bodyPr/>
          <a:lstStyle/>
          <a:p>
            <a:fld id="{F514BA61-C75A-4B95-8124-83BDD42BCF41}" type="slidenum">
              <a:rPr lang="en-US" smtClean="0"/>
              <a:pPr/>
              <a:t>58</a:t>
            </a:fld>
            <a:endParaRPr lang="en-US"/>
          </a:p>
        </p:txBody>
      </p:sp>
      <p:pic>
        <p:nvPicPr>
          <p:cNvPr id="5" name="Picture 4"/>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54480" y="3801611"/>
            <a:ext cx="4998720" cy="2325370"/>
          </a:xfrm>
          <a:prstGeom prst="rect">
            <a:avLst/>
          </a:prstGeom>
          <a:noFill/>
          <a:ln>
            <a:noFill/>
          </a:ln>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07728" y="4025086"/>
            <a:ext cx="2285999" cy="18784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102946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of liquidity</a:t>
            </a:r>
            <a:endParaRPr lang="en-US" dirty="0"/>
          </a:p>
        </p:txBody>
      </p:sp>
      <p:sp>
        <p:nvSpPr>
          <p:cNvPr id="3" name="Content Placeholder 2"/>
          <p:cNvSpPr>
            <a:spLocks noGrp="1"/>
          </p:cNvSpPr>
          <p:nvPr>
            <p:ph idx="1"/>
          </p:nvPr>
        </p:nvSpPr>
        <p:spPr/>
        <p:txBody>
          <a:bodyPr>
            <a:normAutofit/>
          </a:bodyPr>
          <a:lstStyle/>
          <a:p>
            <a:r>
              <a:rPr lang="en-US" dirty="0" smtClean="0"/>
              <a:t>Excess liquidity to prepare for:</a:t>
            </a:r>
          </a:p>
          <a:p>
            <a:pPr lvl="1"/>
            <a:r>
              <a:rPr lang="en-US" dirty="0" smtClean="0"/>
              <a:t>Upcoming maturity of debts</a:t>
            </a:r>
          </a:p>
          <a:p>
            <a:pPr lvl="2"/>
            <a:r>
              <a:rPr lang="en-US" dirty="0" smtClean="0"/>
              <a:t>Long term debt, commercial paper, promissory notes, term deposits, and other funding sources</a:t>
            </a:r>
          </a:p>
          <a:p>
            <a:pPr lvl="1"/>
            <a:r>
              <a:rPr lang="en-US" dirty="0" smtClean="0"/>
              <a:t>Potential buyback of outstanding unsecured funding</a:t>
            </a:r>
          </a:p>
          <a:p>
            <a:pPr lvl="1"/>
            <a:r>
              <a:rPr lang="en-US" dirty="0" smtClean="0"/>
              <a:t>Potential withdrawal of client deposits </a:t>
            </a:r>
          </a:p>
          <a:p>
            <a:pPr lvl="2"/>
            <a:r>
              <a:rPr lang="en-US" dirty="0" smtClean="0"/>
              <a:t>GS, as a bank holding company, will have to worry about bank runs</a:t>
            </a:r>
          </a:p>
        </p:txBody>
      </p:sp>
      <p:sp>
        <p:nvSpPr>
          <p:cNvPr id="4" name="Slide Number Placeholder 3"/>
          <p:cNvSpPr>
            <a:spLocks noGrp="1"/>
          </p:cNvSpPr>
          <p:nvPr>
            <p:ph type="sldNum" sz="quarter" idx="12"/>
          </p:nvPr>
        </p:nvSpPr>
        <p:spPr/>
        <p:txBody>
          <a:bodyPr/>
          <a:lstStyle/>
          <a:p>
            <a:fld id="{F514BA61-C75A-4B95-8124-83BDD42BCF41}" type="slidenum">
              <a:rPr lang="en-US" smtClean="0"/>
              <a:pPr/>
              <a:t>59</a:t>
            </a:fld>
            <a:endParaRPr lang="en-US"/>
          </a:p>
        </p:txBody>
      </p:sp>
    </p:spTree>
    <p:extLst>
      <p:ext uri="{BB962C8B-B14F-4D97-AF65-F5344CB8AC3E}">
        <p14:creationId xmlns:p14="http://schemas.microsoft.com/office/powerpoint/2010/main" xmlns="" val="2507525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pPr>
              <a:buNone/>
            </a:pPr>
            <a:r>
              <a:rPr lang="en-US" dirty="0" smtClean="0"/>
              <a:t>	Global investment banking and securities firm operating in three main financial services areas:</a:t>
            </a:r>
          </a:p>
          <a:p>
            <a:pPr lvl="1"/>
            <a:r>
              <a:rPr lang="en-US" dirty="0" smtClean="0"/>
              <a:t>Investment Banking</a:t>
            </a:r>
          </a:p>
          <a:p>
            <a:pPr lvl="1"/>
            <a:r>
              <a:rPr lang="en-US" dirty="0" smtClean="0"/>
              <a:t>Trading and Principle Investments</a:t>
            </a:r>
          </a:p>
          <a:p>
            <a:pPr lvl="1"/>
            <a:r>
              <a:rPr lang="en-US" dirty="0" smtClean="0"/>
              <a:t>Asset Management  and Securities Services</a:t>
            </a:r>
          </a:p>
          <a:p>
            <a:pPr>
              <a:buNone/>
            </a:pPr>
            <a:r>
              <a:rPr lang="en-US" dirty="0" smtClean="0"/>
              <a:t>	…mainly for institutional clients; however, some PCS.</a:t>
            </a:r>
          </a:p>
        </p:txBody>
      </p:sp>
    </p:spTree>
    <p:extLst>
      <p:ext uri="{BB962C8B-B14F-4D97-AF65-F5344CB8AC3E}">
        <p14:creationId xmlns:p14="http://schemas.microsoft.com/office/powerpoint/2010/main" xmlns="" val="38194255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of liquidity(2)</a:t>
            </a:r>
            <a:endParaRPr lang="en-US" dirty="0"/>
          </a:p>
        </p:txBody>
      </p:sp>
      <p:sp>
        <p:nvSpPr>
          <p:cNvPr id="3" name="Content Placeholder 2"/>
          <p:cNvSpPr>
            <a:spLocks noGrp="1"/>
          </p:cNvSpPr>
          <p:nvPr>
            <p:ph idx="1"/>
          </p:nvPr>
        </p:nvSpPr>
        <p:spPr/>
        <p:txBody>
          <a:bodyPr>
            <a:normAutofit/>
          </a:bodyPr>
          <a:lstStyle/>
          <a:p>
            <a:r>
              <a:rPr lang="en-US" dirty="0" smtClean="0"/>
              <a:t>Excess liquidity to prepare for:</a:t>
            </a:r>
          </a:p>
          <a:p>
            <a:pPr lvl="1"/>
            <a:r>
              <a:rPr lang="en-US" dirty="0" smtClean="0"/>
              <a:t>Adverse changes in the quality of underlying assets used for financing</a:t>
            </a:r>
          </a:p>
          <a:p>
            <a:pPr lvl="1"/>
            <a:r>
              <a:rPr lang="en-US" dirty="0" smtClean="0"/>
              <a:t>Outflow of cash from OTC derivatives, when counterparty takes delivery</a:t>
            </a:r>
            <a:endParaRPr lang="en-US" dirty="0"/>
          </a:p>
          <a:p>
            <a:pPr lvl="1"/>
            <a:r>
              <a:rPr lang="en-US" dirty="0" smtClean="0"/>
              <a:t>Collateral related issues</a:t>
            </a:r>
          </a:p>
          <a:p>
            <a:pPr lvl="1"/>
            <a:r>
              <a:rPr lang="en-US" dirty="0" smtClean="0"/>
              <a:t>Cash outflow from prime brokerage</a:t>
            </a:r>
          </a:p>
          <a:p>
            <a:pPr lvl="1"/>
            <a:r>
              <a:rPr lang="en-US" dirty="0" smtClean="0"/>
              <a:t>Tax payments to the government, and other fines and expenses</a:t>
            </a:r>
          </a:p>
        </p:txBody>
      </p:sp>
      <p:sp>
        <p:nvSpPr>
          <p:cNvPr id="4" name="Slide Number Placeholder 3"/>
          <p:cNvSpPr>
            <a:spLocks noGrp="1"/>
          </p:cNvSpPr>
          <p:nvPr>
            <p:ph type="sldNum" sz="quarter" idx="12"/>
          </p:nvPr>
        </p:nvSpPr>
        <p:spPr/>
        <p:txBody>
          <a:bodyPr/>
          <a:lstStyle/>
          <a:p>
            <a:fld id="{F514BA61-C75A-4B95-8124-83BDD42BCF41}" type="slidenum">
              <a:rPr lang="en-US" smtClean="0"/>
              <a:pPr/>
              <a:t>60</a:t>
            </a:fld>
            <a:endParaRPr lang="en-US"/>
          </a:p>
        </p:txBody>
      </p:sp>
    </p:spTree>
    <p:extLst>
      <p:ext uri="{BB962C8B-B14F-4D97-AF65-F5344CB8AC3E}">
        <p14:creationId xmlns:p14="http://schemas.microsoft.com/office/powerpoint/2010/main" xmlns="" val="268196934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Makeup of Liquidity Reserve</a:t>
            </a:r>
            <a:endParaRPr lang="en-US" dirty="0"/>
          </a:p>
        </p:txBody>
      </p:sp>
      <p:sp>
        <p:nvSpPr>
          <p:cNvPr id="3" name="Content Placeholder 2"/>
          <p:cNvSpPr>
            <a:spLocks noGrp="1"/>
          </p:cNvSpPr>
          <p:nvPr>
            <p:ph idx="1"/>
          </p:nvPr>
        </p:nvSpPr>
        <p:spPr/>
        <p:txBody>
          <a:bodyPr>
            <a:normAutofit fontScale="92500"/>
          </a:bodyPr>
          <a:lstStyle/>
          <a:p>
            <a:r>
              <a:rPr lang="en-US" dirty="0" smtClean="0"/>
              <a:t>Cash reserve kept in highly liquid securities that allows same day conversion to cash</a:t>
            </a:r>
          </a:p>
          <a:p>
            <a:r>
              <a:rPr lang="en-US" dirty="0" smtClean="0"/>
              <a:t>Consists of:</a:t>
            </a:r>
          </a:p>
          <a:p>
            <a:pPr lvl="1"/>
            <a:r>
              <a:rPr lang="en-US" dirty="0" smtClean="0"/>
              <a:t>Foreign Sovereign securities – ‘unencumbered’ bonds, overnight cash deposits </a:t>
            </a:r>
          </a:p>
          <a:p>
            <a:pPr lvl="2"/>
            <a:r>
              <a:rPr lang="en-US" dirty="0" smtClean="0"/>
              <a:t>Only Japan, French, German, UK</a:t>
            </a:r>
          </a:p>
          <a:p>
            <a:pPr lvl="1"/>
            <a:r>
              <a:rPr lang="en-US" dirty="0" smtClean="0"/>
              <a:t>US Government and agency securities, also US Agency backed mortgage-backed security</a:t>
            </a:r>
          </a:p>
          <a:p>
            <a:pPr lvl="2"/>
            <a:r>
              <a:rPr lang="en-US" dirty="0" smtClean="0"/>
              <a:t>All can be used as collateral to borrow from Federal Reserve</a:t>
            </a:r>
          </a:p>
          <a:p>
            <a:pPr lvl="2"/>
            <a:endParaRPr lang="en-US" dirty="0" smtClean="0"/>
          </a:p>
        </p:txBody>
      </p:sp>
      <p:sp>
        <p:nvSpPr>
          <p:cNvPr id="4" name="Slide Number Placeholder 3"/>
          <p:cNvSpPr>
            <a:spLocks noGrp="1"/>
          </p:cNvSpPr>
          <p:nvPr>
            <p:ph type="sldNum" sz="quarter" idx="12"/>
          </p:nvPr>
        </p:nvSpPr>
        <p:spPr/>
        <p:txBody>
          <a:bodyPr/>
          <a:lstStyle/>
          <a:p>
            <a:fld id="{F514BA61-C75A-4B95-8124-83BDD42BCF41}" type="slidenum">
              <a:rPr lang="en-US" smtClean="0"/>
              <a:pPr/>
              <a:t>61</a:t>
            </a:fld>
            <a:endParaRPr lang="en-US"/>
          </a:p>
        </p:txBody>
      </p:sp>
    </p:spTree>
    <p:extLst>
      <p:ext uri="{BB962C8B-B14F-4D97-AF65-F5344CB8AC3E}">
        <p14:creationId xmlns:p14="http://schemas.microsoft.com/office/powerpoint/2010/main" xmlns="" val="377864131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regarding ‘Global Core Excess’ </a:t>
            </a:r>
            <a:endParaRPr lang="en-US" dirty="0"/>
          </a:p>
        </p:txBody>
      </p:sp>
      <p:sp>
        <p:nvSpPr>
          <p:cNvPr id="3" name="Content Placeholder 2"/>
          <p:cNvSpPr>
            <a:spLocks noGrp="1"/>
          </p:cNvSpPr>
          <p:nvPr>
            <p:ph idx="1"/>
          </p:nvPr>
        </p:nvSpPr>
        <p:spPr/>
        <p:txBody>
          <a:bodyPr>
            <a:normAutofit/>
          </a:bodyPr>
          <a:lstStyle/>
          <a:p>
            <a:r>
              <a:rPr lang="en-US" sz="2000" dirty="0"/>
              <a:t>‘Global Core Excess’ is not to be used for any other purpose than provide liquidity</a:t>
            </a:r>
          </a:p>
          <a:p>
            <a:pPr lvl="1"/>
            <a:r>
              <a:rPr lang="en-US" sz="1800" dirty="0"/>
              <a:t>No speculation with the </a:t>
            </a:r>
            <a:r>
              <a:rPr lang="en-US" sz="1800" dirty="0" smtClean="0"/>
              <a:t>reserve</a:t>
            </a:r>
          </a:p>
          <a:p>
            <a:r>
              <a:rPr lang="en-US" sz="2000" dirty="0" smtClean="0"/>
              <a:t>In addition to $166 billion reserve, GS has an additional $40 billion worth of unencumbered securities from operations</a:t>
            </a:r>
          </a:p>
          <a:p>
            <a:pPr lvl="1"/>
            <a:r>
              <a:rPr lang="en-US" sz="1800" dirty="0" smtClean="0"/>
              <a:t>which can be used to provide liquidity, given the that $166 billion is not enough</a:t>
            </a:r>
          </a:p>
          <a:p>
            <a:pPr lvl="1"/>
            <a:r>
              <a:rPr lang="en-US" sz="1800" dirty="0" smtClean="0"/>
              <a:t>However, at that point, $40 billion probably won’t make a difference</a:t>
            </a:r>
          </a:p>
          <a:p>
            <a:pPr lvl="1"/>
            <a:endParaRPr lang="en-US" sz="1400" dirty="0"/>
          </a:p>
        </p:txBody>
      </p:sp>
      <p:sp>
        <p:nvSpPr>
          <p:cNvPr id="4" name="Slide Number Placeholder 3"/>
          <p:cNvSpPr>
            <a:spLocks noGrp="1"/>
          </p:cNvSpPr>
          <p:nvPr>
            <p:ph type="sldNum" sz="quarter" idx="12"/>
          </p:nvPr>
        </p:nvSpPr>
        <p:spPr/>
        <p:txBody>
          <a:bodyPr/>
          <a:lstStyle/>
          <a:p>
            <a:fld id="{F514BA61-C75A-4B95-8124-83BDD42BCF41}" type="slidenum">
              <a:rPr lang="en-US" smtClean="0"/>
              <a:pPr/>
              <a:t>62</a:t>
            </a:fld>
            <a:endParaRPr lang="en-US"/>
          </a:p>
        </p:txBody>
      </p:sp>
      <p:pic>
        <p:nvPicPr>
          <p:cNvPr id="5" name="Picture 4"/>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19200" y="4267200"/>
            <a:ext cx="6781800" cy="1600200"/>
          </a:xfrm>
          <a:prstGeom prst="rect">
            <a:avLst/>
          </a:prstGeom>
          <a:noFill/>
          <a:ln>
            <a:noFill/>
          </a:ln>
        </p:spPr>
      </p:pic>
    </p:spTree>
    <p:extLst>
      <p:ext uri="{BB962C8B-B14F-4D97-AF65-F5344CB8AC3E}">
        <p14:creationId xmlns:p14="http://schemas.microsoft.com/office/powerpoint/2010/main" xmlns="" val="101801744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Asset - Liability Management</a:t>
            </a:r>
            <a:endParaRPr lang="en-US" dirty="0"/>
          </a:p>
        </p:txBody>
      </p:sp>
      <p:sp>
        <p:nvSpPr>
          <p:cNvPr id="3" name="Content Placeholder 2"/>
          <p:cNvSpPr>
            <a:spLocks noGrp="1"/>
          </p:cNvSpPr>
          <p:nvPr>
            <p:ph idx="1"/>
          </p:nvPr>
        </p:nvSpPr>
        <p:spPr/>
        <p:txBody>
          <a:bodyPr>
            <a:normAutofit/>
          </a:bodyPr>
          <a:lstStyle/>
          <a:p>
            <a:r>
              <a:rPr lang="en-US" dirty="0" smtClean="0"/>
              <a:t>Assets</a:t>
            </a:r>
          </a:p>
          <a:p>
            <a:pPr lvl="1"/>
            <a:r>
              <a:rPr lang="en-US" sz="2400" dirty="0" smtClean="0"/>
              <a:t>All inventory are marked to market on a daily basis</a:t>
            </a:r>
          </a:p>
          <a:p>
            <a:pPr lvl="1"/>
            <a:r>
              <a:rPr lang="en-US" sz="2400" dirty="0" smtClean="0"/>
              <a:t>Inventories include all bonds, equities, and derivatives contracts it holds from the operation of its business </a:t>
            </a:r>
          </a:p>
          <a:p>
            <a:pPr lvl="1"/>
            <a:r>
              <a:rPr lang="en-US" sz="2400" dirty="0" smtClean="0"/>
              <a:t>Where possible, inventory is aged and limited to ensure each business unit (trading desk) does not hold onto inventories of an extended period of time.</a:t>
            </a:r>
          </a:p>
        </p:txBody>
      </p:sp>
      <p:sp>
        <p:nvSpPr>
          <p:cNvPr id="4" name="Slide Number Placeholder 3"/>
          <p:cNvSpPr>
            <a:spLocks noGrp="1"/>
          </p:cNvSpPr>
          <p:nvPr>
            <p:ph type="sldNum" sz="quarter" idx="12"/>
          </p:nvPr>
        </p:nvSpPr>
        <p:spPr/>
        <p:txBody>
          <a:bodyPr/>
          <a:lstStyle/>
          <a:p>
            <a:fld id="{F514BA61-C75A-4B95-8124-83BDD42BCF41}" type="slidenum">
              <a:rPr lang="en-US" smtClean="0"/>
              <a:pPr/>
              <a:t>63</a:t>
            </a:fld>
            <a:endParaRPr lang="en-US"/>
          </a:p>
        </p:txBody>
      </p:sp>
    </p:spTree>
    <p:extLst>
      <p:ext uri="{BB962C8B-B14F-4D97-AF65-F5344CB8AC3E}">
        <p14:creationId xmlns:p14="http://schemas.microsoft.com/office/powerpoint/2010/main" xmlns="" val="285500210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 Structure</a:t>
            </a:r>
            <a:endParaRPr lang="en-US" dirty="0"/>
          </a:p>
        </p:txBody>
      </p:sp>
      <p:sp>
        <p:nvSpPr>
          <p:cNvPr id="3" name="Content Placeholder 2"/>
          <p:cNvSpPr>
            <a:spLocks noGrp="1"/>
          </p:cNvSpPr>
          <p:nvPr>
            <p:ph idx="1"/>
          </p:nvPr>
        </p:nvSpPr>
        <p:spPr/>
        <p:txBody>
          <a:bodyPr>
            <a:normAutofit/>
          </a:bodyPr>
          <a:lstStyle/>
          <a:p>
            <a:r>
              <a:rPr lang="en-US" dirty="0" smtClean="0"/>
              <a:t>Liabilities managed under 3 principles:</a:t>
            </a:r>
          </a:p>
          <a:p>
            <a:pPr lvl="1"/>
            <a:r>
              <a:rPr lang="en-US" dirty="0" smtClean="0"/>
              <a:t>Term Structures</a:t>
            </a:r>
          </a:p>
          <a:p>
            <a:pPr lvl="2"/>
            <a:r>
              <a:rPr lang="en-US" dirty="0" smtClean="0"/>
              <a:t>Manage maturity of both secured and unsecured debts so they do no mature at the same time</a:t>
            </a:r>
          </a:p>
          <a:p>
            <a:pPr lvl="2"/>
            <a:r>
              <a:rPr lang="en-US" dirty="0" smtClean="0"/>
              <a:t>Create a stream of maturing debts rather than blocks of maturing debts</a:t>
            </a:r>
          </a:p>
        </p:txBody>
      </p:sp>
      <p:sp>
        <p:nvSpPr>
          <p:cNvPr id="4" name="Slide Number Placeholder 3"/>
          <p:cNvSpPr>
            <a:spLocks noGrp="1"/>
          </p:cNvSpPr>
          <p:nvPr>
            <p:ph type="sldNum" sz="quarter" idx="12"/>
          </p:nvPr>
        </p:nvSpPr>
        <p:spPr/>
        <p:txBody>
          <a:bodyPr/>
          <a:lstStyle/>
          <a:p>
            <a:fld id="{F514BA61-C75A-4B95-8124-83BDD42BCF41}" type="slidenum">
              <a:rPr lang="en-US" smtClean="0"/>
              <a:pPr/>
              <a:t>64</a:t>
            </a:fld>
            <a:endParaRPr lang="en-US"/>
          </a:p>
        </p:txBody>
      </p:sp>
    </p:spTree>
    <p:extLst>
      <p:ext uri="{BB962C8B-B14F-4D97-AF65-F5344CB8AC3E}">
        <p14:creationId xmlns:p14="http://schemas.microsoft.com/office/powerpoint/2010/main" xmlns="" val="353499815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Equal payments of debt</a:t>
            </a:r>
            <a:endParaRPr lang="en-US" dirty="0"/>
          </a:p>
        </p:txBody>
      </p:sp>
      <p:sp>
        <p:nvSpPr>
          <p:cNvPr id="4" name="Slide Number Placeholder 3"/>
          <p:cNvSpPr>
            <a:spLocks noGrp="1"/>
          </p:cNvSpPr>
          <p:nvPr>
            <p:ph type="sldNum" sz="quarter" idx="12"/>
          </p:nvPr>
        </p:nvSpPr>
        <p:spPr/>
        <p:txBody>
          <a:bodyPr/>
          <a:lstStyle/>
          <a:p>
            <a:fld id="{F514BA61-C75A-4B95-8124-83BDD42BCF41}" type="slidenum">
              <a:rPr lang="en-US" smtClean="0"/>
              <a:pPr/>
              <a:t>65</a:t>
            </a:fld>
            <a:endParaRPr lang="en-US"/>
          </a:p>
        </p:txBody>
      </p:sp>
      <p:pic>
        <p:nvPicPr>
          <p:cNvPr id="5"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 y="1676400"/>
            <a:ext cx="8201404" cy="3962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1006615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Asset - Liability Management (3)</a:t>
            </a:r>
            <a:endParaRPr lang="en-US" dirty="0"/>
          </a:p>
        </p:txBody>
      </p:sp>
      <p:sp>
        <p:nvSpPr>
          <p:cNvPr id="3" name="Content Placeholder 2"/>
          <p:cNvSpPr>
            <a:spLocks noGrp="1"/>
          </p:cNvSpPr>
          <p:nvPr>
            <p:ph idx="1"/>
          </p:nvPr>
        </p:nvSpPr>
        <p:spPr/>
        <p:txBody>
          <a:bodyPr>
            <a:normAutofit lnSpcReduction="10000"/>
          </a:bodyPr>
          <a:lstStyle/>
          <a:p>
            <a:pPr lvl="1"/>
            <a:r>
              <a:rPr lang="en-US" dirty="0"/>
              <a:t>Funding </a:t>
            </a:r>
            <a:r>
              <a:rPr lang="en-US" dirty="0" smtClean="0"/>
              <a:t>Sources</a:t>
            </a:r>
          </a:p>
          <a:p>
            <a:pPr lvl="2"/>
            <a:r>
              <a:rPr lang="en-US" dirty="0" smtClean="0"/>
              <a:t>Funds will be raised through all channels</a:t>
            </a:r>
          </a:p>
          <a:p>
            <a:pPr lvl="2"/>
            <a:r>
              <a:rPr lang="en-US" dirty="0" smtClean="0"/>
              <a:t>Issuance of corporate bonds in both the US and internationally</a:t>
            </a:r>
          </a:p>
          <a:p>
            <a:pPr lvl="2"/>
            <a:r>
              <a:rPr lang="en-US" dirty="0" smtClean="0"/>
              <a:t>Short-term U.S. and non-U.S. Commercial Paper</a:t>
            </a:r>
          </a:p>
          <a:p>
            <a:pPr lvl="2"/>
            <a:r>
              <a:rPr lang="en-US" dirty="0" smtClean="0"/>
              <a:t>Bonds and commercial paper will be sold </a:t>
            </a:r>
            <a:r>
              <a:rPr lang="en-US" dirty="0" err="1" smtClean="0"/>
              <a:t>maily</a:t>
            </a:r>
            <a:r>
              <a:rPr lang="en-US" dirty="0" smtClean="0"/>
              <a:t> through own sales team which already has a global reach</a:t>
            </a:r>
          </a:p>
          <a:p>
            <a:pPr lvl="3"/>
            <a:r>
              <a:rPr lang="en-US" dirty="0" smtClean="0"/>
              <a:t>Occasionally through other financial institutions</a:t>
            </a:r>
          </a:p>
          <a:p>
            <a:pPr lvl="2"/>
            <a:r>
              <a:rPr lang="en-US" dirty="0" smtClean="0"/>
              <a:t>There is a limit as to how much debt a single owner may own</a:t>
            </a:r>
            <a:endParaRPr lang="en-US" dirty="0"/>
          </a:p>
          <a:p>
            <a:pPr lvl="2"/>
            <a:endParaRPr lang="en-US" dirty="0" smtClean="0"/>
          </a:p>
        </p:txBody>
      </p:sp>
      <p:sp>
        <p:nvSpPr>
          <p:cNvPr id="4" name="Slide Number Placeholder 3"/>
          <p:cNvSpPr>
            <a:spLocks noGrp="1"/>
          </p:cNvSpPr>
          <p:nvPr>
            <p:ph type="sldNum" sz="quarter" idx="12"/>
          </p:nvPr>
        </p:nvSpPr>
        <p:spPr/>
        <p:txBody>
          <a:bodyPr/>
          <a:lstStyle/>
          <a:p>
            <a:fld id="{F514BA61-C75A-4B95-8124-83BDD42BCF41}" type="slidenum">
              <a:rPr lang="en-US" smtClean="0"/>
              <a:pPr/>
              <a:t>66</a:t>
            </a:fld>
            <a:endParaRPr lang="en-US"/>
          </a:p>
        </p:txBody>
      </p:sp>
    </p:spTree>
    <p:extLst>
      <p:ext uri="{BB962C8B-B14F-4D97-AF65-F5344CB8AC3E}">
        <p14:creationId xmlns:p14="http://schemas.microsoft.com/office/powerpoint/2010/main" xmlns="" val="393386250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Asset - Liability Management </a:t>
            </a:r>
            <a:r>
              <a:rPr lang="en-US" dirty="0" smtClean="0"/>
              <a:t>(4)</a:t>
            </a:r>
            <a:endParaRPr lang="en-US" dirty="0"/>
          </a:p>
        </p:txBody>
      </p:sp>
      <p:sp>
        <p:nvSpPr>
          <p:cNvPr id="3" name="Content Placeholder 2"/>
          <p:cNvSpPr>
            <a:spLocks noGrp="1"/>
          </p:cNvSpPr>
          <p:nvPr>
            <p:ph idx="1"/>
          </p:nvPr>
        </p:nvSpPr>
        <p:spPr/>
        <p:txBody>
          <a:bodyPr>
            <a:normAutofit/>
          </a:bodyPr>
          <a:lstStyle/>
          <a:p>
            <a:r>
              <a:rPr lang="en-US" dirty="0"/>
              <a:t>Structured Protection</a:t>
            </a:r>
            <a:endParaRPr lang="en-US" dirty="0" smtClean="0"/>
          </a:p>
          <a:p>
            <a:pPr lvl="1"/>
            <a:r>
              <a:rPr lang="en-US" dirty="0" smtClean="0"/>
              <a:t>All liabilities are structured to avoid refinancing or repurchase its debts before maturity</a:t>
            </a:r>
          </a:p>
          <a:p>
            <a:pPr lvl="2"/>
            <a:r>
              <a:rPr lang="en-US" dirty="0" smtClean="0"/>
              <a:t>Significant preparation is made to ensure made to ensure debtors cannot request for more collateral in the case of a credit downgrade by a rating agency</a:t>
            </a:r>
          </a:p>
          <a:p>
            <a:pPr lvl="2"/>
            <a:r>
              <a:rPr lang="en-US" dirty="0" smtClean="0"/>
              <a:t>As seen by AIG, a credit downgrade can require significant upfront cash ($10b in AIG’s case)</a:t>
            </a:r>
            <a:endParaRPr lang="en-US" dirty="0"/>
          </a:p>
        </p:txBody>
      </p:sp>
      <p:sp>
        <p:nvSpPr>
          <p:cNvPr id="4" name="Slide Number Placeholder 3"/>
          <p:cNvSpPr>
            <a:spLocks noGrp="1"/>
          </p:cNvSpPr>
          <p:nvPr>
            <p:ph type="sldNum" sz="quarter" idx="12"/>
          </p:nvPr>
        </p:nvSpPr>
        <p:spPr/>
        <p:txBody>
          <a:bodyPr/>
          <a:lstStyle/>
          <a:p>
            <a:fld id="{F514BA61-C75A-4B95-8124-83BDD42BCF41}" type="slidenum">
              <a:rPr lang="en-US" smtClean="0"/>
              <a:pPr/>
              <a:t>67</a:t>
            </a:fld>
            <a:endParaRPr lang="en-US"/>
          </a:p>
        </p:txBody>
      </p:sp>
    </p:spTree>
    <p:extLst>
      <p:ext uri="{BB962C8B-B14F-4D97-AF65-F5344CB8AC3E}">
        <p14:creationId xmlns:p14="http://schemas.microsoft.com/office/powerpoint/2010/main" xmlns="" val="332694312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Secured Financing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GS tends to prefer to operate on secured financing</a:t>
            </a:r>
          </a:p>
          <a:p>
            <a:pPr lvl="1"/>
            <a:r>
              <a:rPr lang="en-US" dirty="0" smtClean="0"/>
              <a:t>Less sensitive to credit ratings of company</a:t>
            </a:r>
          </a:p>
          <a:p>
            <a:pPr lvl="1"/>
            <a:r>
              <a:rPr lang="en-US" dirty="0" smtClean="0"/>
              <a:t>Substantial part of its liabilities are in the form of long term secured financing</a:t>
            </a:r>
          </a:p>
          <a:p>
            <a:pPr lvl="2"/>
            <a:r>
              <a:rPr lang="en-US" dirty="0" smtClean="0"/>
              <a:t>Average life is 100 days</a:t>
            </a:r>
          </a:p>
          <a:p>
            <a:r>
              <a:rPr lang="en-US" dirty="0" smtClean="0"/>
              <a:t>Recognize that overnight secured funding will evaporate as the economy plunges / loses confidence</a:t>
            </a:r>
          </a:p>
          <a:p>
            <a:r>
              <a:rPr lang="en-US" dirty="0" smtClean="0"/>
              <a:t>All financing is done evenly among multiple sources, to reduce any counterparty risks</a:t>
            </a:r>
            <a:endParaRPr lang="en-US" dirty="0"/>
          </a:p>
        </p:txBody>
      </p:sp>
      <p:sp>
        <p:nvSpPr>
          <p:cNvPr id="4" name="Slide Number Placeholder 3"/>
          <p:cNvSpPr>
            <a:spLocks noGrp="1"/>
          </p:cNvSpPr>
          <p:nvPr>
            <p:ph type="sldNum" sz="quarter" idx="12"/>
          </p:nvPr>
        </p:nvSpPr>
        <p:spPr/>
        <p:txBody>
          <a:bodyPr/>
          <a:lstStyle/>
          <a:p>
            <a:fld id="{F514BA61-C75A-4B95-8124-83BDD42BCF41}" type="slidenum">
              <a:rPr lang="en-US" smtClean="0"/>
              <a:pPr/>
              <a:t>68</a:t>
            </a:fld>
            <a:endParaRPr lang="en-US"/>
          </a:p>
        </p:txBody>
      </p:sp>
    </p:spTree>
    <p:extLst>
      <p:ext uri="{BB962C8B-B14F-4D97-AF65-F5344CB8AC3E}">
        <p14:creationId xmlns:p14="http://schemas.microsoft.com/office/powerpoint/2010/main" xmlns="" val="72136718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Unsecured financing</a:t>
            </a:r>
            <a:endParaRPr lang="en-US" dirty="0"/>
          </a:p>
        </p:txBody>
      </p:sp>
      <p:sp>
        <p:nvSpPr>
          <p:cNvPr id="3" name="Content Placeholder 2"/>
          <p:cNvSpPr>
            <a:spLocks noGrp="1"/>
          </p:cNvSpPr>
          <p:nvPr>
            <p:ph idx="1"/>
          </p:nvPr>
        </p:nvSpPr>
        <p:spPr/>
        <p:txBody>
          <a:bodyPr>
            <a:normAutofit/>
          </a:bodyPr>
          <a:lstStyle/>
          <a:p>
            <a:r>
              <a:rPr lang="en-US" dirty="0" smtClean="0"/>
              <a:t>Issuance of short term promissory notes</a:t>
            </a:r>
          </a:p>
          <a:p>
            <a:pPr lvl="1"/>
            <a:r>
              <a:rPr lang="en-US" dirty="0" smtClean="0"/>
              <a:t>Current total at $37.5 billion </a:t>
            </a:r>
          </a:p>
          <a:p>
            <a:pPr lvl="1"/>
            <a:r>
              <a:rPr lang="en-US" dirty="0" smtClean="0"/>
              <a:t>Preference over commercial paper due to the fact that GS does not make market in. </a:t>
            </a:r>
          </a:p>
          <a:p>
            <a:r>
              <a:rPr lang="en-US" dirty="0" smtClean="0"/>
              <a:t>Long term unsecured boring average at 7 years in length</a:t>
            </a:r>
          </a:p>
          <a:p>
            <a:pPr lvl="1"/>
            <a:r>
              <a:rPr lang="en-US" dirty="0" smtClean="0"/>
              <a:t>As debt matures, will be converted into short-term floating rate obligations to mitigate interest risks</a:t>
            </a:r>
          </a:p>
          <a:p>
            <a:endParaRPr lang="en-US" dirty="0" smtClean="0"/>
          </a:p>
          <a:p>
            <a:pPr lvl="1"/>
            <a:endParaRPr lang="en-US" dirty="0"/>
          </a:p>
        </p:txBody>
      </p:sp>
      <p:sp>
        <p:nvSpPr>
          <p:cNvPr id="4" name="Slide Number Placeholder 3"/>
          <p:cNvSpPr>
            <a:spLocks noGrp="1"/>
          </p:cNvSpPr>
          <p:nvPr>
            <p:ph type="sldNum" sz="quarter" idx="12"/>
          </p:nvPr>
        </p:nvSpPr>
        <p:spPr/>
        <p:txBody>
          <a:bodyPr/>
          <a:lstStyle/>
          <a:p>
            <a:fld id="{F514BA61-C75A-4B95-8124-83BDD42BCF41}" type="slidenum">
              <a:rPr lang="en-US" smtClean="0"/>
              <a:pPr/>
              <a:t>69</a:t>
            </a:fld>
            <a:endParaRPr lang="en-US"/>
          </a:p>
        </p:txBody>
      </p:sp>
    </p:spTree>
    <p:extLst>
      <p:ext uri="{BB962C8B-B14F-4D97-AF65-F5344CB8AC3E}">
        <p14:creationId xmlns:p14="http://schemas.microsoft.com/office/powerpoint/2010/main" xmlns="" val="36753135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Q3 Results from Operations</a:t>
            </a:r>
            <a:endParaRPr lang="en-US" dirty="0"/>
          </a:p>
        </p:txBody>
      </p:sp>
      <p:sp>
        <p:nvSpPr>
          <p:cNvPr id="4" name="Slide Number Placeholder 3"/>
          <p:cNvSpPr>
            <a:spLocks noGrp="1"/>
          </p:cNvSpPr>
          <p:nvPr>
            <p:ph type="sldNum" sz="quarter" idx="12"/>
          </p:nvPr>
        </p:nvSpPr>
        <p:spPr/>
        <p:txBody>
          <a:bodyPr/>
          <a:lstStyle/>
          <a:p>
            <a:fld id="{F514BA61-C75A-4B95-8124-83BDD42BCF41}" type="slidenum">
              <a:rPr lang="en-US" smtClean="0"/>
              <a:pPr/>
              <a:t>7</a:t>
            </a:fld>
            <a:endParaRPr lang="en-US"/>
          </a:p>
        </p:txBody>
      </p:sp>
      <p:pic>
        <p:nvPicPr>
          <p:cNvPr id="7170" name="Picture 2"/>
          <p:cNvPicPr>
            <a:picLocks noGrp="1" noChangeAspect="1" noChangeArrowheads="1"/>
          </p:cNvPicPr>
          <p:nvPr>
            <p:ph idx="1"/>
          </p:nvPr>
        </p:nvPicPr>
        <p:blipFill>
          <a:blip r:embed="rId2" cstate="print"/>
          <a:srcRect/>
          <a:stretch>
            <a:fillRect/>
          </a:stretch>
        </p:blipFill>
        <p:spPr bwMode="auto">
          <a:xfrm>
            <a:off x="381000" y="1752600"/>
            <a:ext cx="8114479" cy="4038600"/>
          </a:xfrm>
          <a:prstGeom prst="rect">
            <a:avLst/>
          </a:prstGeom>
          <a:noFill/>
          <a:ln w="9525">
            <a:noFill/>
            <a:miter lim="800000"/>
            <a:headEnd/>
            <a:tailEnd/>
          </a:ln>
        </p:spPr>
      </p:pic>
    </p:spTree>
    <p:extLst>
      <p:ext uri="{BB962C8B-B14F-4D97-AF65-F5344CB8AC3E}">
        <p14:creationId xmlns:p14="http://schemas.microsoft.com/office/powerpoint/2010/main" xmlns="" val="19732058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57200"/>
            <a:ext cx="7467600" cy="731838"/>
          </a:xfrm>
        </p:spPr>
        <p:txBody>
          <a:bodyPr/>
          <a:lstStyle/>
          <a:p>
            <a:r>
              <a:rPr lang="en-US" dirty="0" smtClean="0"/>
              <a:t>Fixed Rate to Floating Rate</a:t>
            </a:r>
            <a:endParaRPr lang="en-US" dirty="0"/>
          </a:p>
        </p:txBody>
      </p:sp>
      <p:sp>
        <p:nvSpPr>
          <p:cNvPr id="4" name="Slide Number Placeholder 3"/>
          <p:cNvSpPr>
            <a:spLocks noGrp="1"/>
          </p:cNvSpPr>
          <p:nvPr>
            <p:ph type="sldNum" sz="quarter" idx="12"/>
          </p:nvPr>
        </p:nvSpPr>
        <p:spPr/>
        <p:txBody>
          <a:bodyPr/>
          <a:lstStyle/>
          <a:p>
            <a:fld id="{F514BA61-C75A-4B95-8124-83BDD42BCF41}" type="slidenum">
              <a:rPr lang="en-US" smtClean="0"/>
              <a:pPr/>
              <a:t>70</a:t>
            </a:fld>
            <a:endParaRPr lang="en-US"/>
          </a:p>
        </p:txBody>
      </p:sp>
      <p:pic>
        <p:nvPicPr>
          <p:cNvPr id="5"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4434" y="1524000"/>
            <a:ext cx="8201404" cy="441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4662822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Deposits</a:t>
            </a:r>
            <a:endParaRPr lang="en-US" dirty="0"/>
          </a:p>
        </p:txBody>
      </p:sp>
      <p:sp>
        <p:nvSpPr>
          <p:cNvPr id="3" name="Content Placeholder 2"/>
          <p:cNvSpPr>
            <a:spLocks noGrp="1"/>
          </p:cNvSpPr>
          <p:nvPr>
            <p:ph idx="1"/>
          </p:nvPr>
        </p:nvSpPr>
        <p:spPr/>
        <p:txBody>
          <a:bodyPr>
            <a:normAutofit fontScale="92500"/>
          </a:bodyPr>
          <a:lstStyle/>
          <a:p>
            <a:r>
              <a:rPr lang="en-US" dirty="0" smtClean="0"/>
              <a:t>Goldman Sachs, as a bank holding company, will have to worry about bank runs</a:t>
            </a:r>
          </a:p>
          <a:p>
            <a:r>
              <a:rPr lang="en-US" dirty="0" smtClean="0"/>
              <a:t>Currently $39.4b in deposits as of Q4 2009</a:t>
            </a:r>
          </a:p>
          <a:p>
            <a:pPr lvl="1"/>
            <a:r>
              <a:rPr lang="en-US" dirty="0" smtClean="0"/>
              <a:t>This amount can be covered by the ‘Global Core Excess’ cash reserve</a:t>
            </a:r>
          </a:p>
          <a:p>
            <a:pPr lvl="1"/>
            <a:r>
              <a:rPr lang="en-US" dirty="0" smtClean="0"/>
              <a:t>Access to Federal Reserve Bank funding programs and discount windows to fund any run to liquidity</a:t>
            </a:r>
          </a:p>
          <a:p>
            <a:pPr lvl="2"/>
            <a:r>
              <a:rPr lang="en-US" dirty="0" smtClean="0"/>
              <a:t>However, these fund sources are not included in internal stress tests and analysis of liquidity</a:t>
            </a:r>
          </a:p>
          <a:p>
            <a:endParaRPr lang="en-US" dirty="0" smtClean="0"/>
          </a:p>
          <a:p>
            <a:pPr lvl="1"/>
            <a:endParaRPr lang="en-US" dirty="0"/>
          </a:p>
        </p:txBody>
      </p:sp>
      <p:sp>
        <p:nvSpPr>
          <p:cNvPr id="4" name="Slide Number Placeholder 3"/>
          <p:cNvSpPr>
            <a:spLocks noGrp="1"/>
          </p:cNvSpPr>
          <p:nvPr>
            <p:ph type="sldNum" sz="quarter" idx="12"/>
          </p:nvPr>
        </p:nvSpPr>
        <p:spPr/>
        <p:txBody>
          <a:bodyPr/>
          <a:lstStyle/>
          <a:p>
            <a:fld id="{F514BA61-C75A-4B95-8124-83BDD42BCF41}" type="slidenum">
              <a:rPr lang="en-US" smtClean="0"/>
              <a:pPr/>
              <a:t>71</a:t>
            </a:fld>
            <a:endParaRPr lang="en-US"/>
          </a:p>
        </p:txBody>
      </p:sp>
    </p:spTree>
    <p:extLst>
      <p:ext uri="{BB962C8B-B14F-4D97-AF65-F5344CB8AC3E}">
        <p14:creationId xmlns:p14="http://schemas.microsoft.com/office/powerpoint/2010/main" xmlns="" val="21923323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 Programs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conversion to become a bank holding company grants Goldman Sachs access to programs established by the Government to counter the economic downturn</a:t>
            </a:r>
          </a:p>
          <a:p>
            <a:r>
              <a:rPr lang="en-US" dirty="0" smtClean="0"/>
              <a:t>TARP has been repaid </a:t>
            </a:r>
          </a:p>
          <a:p>
            <a:pPr lvl="1"/>
            <a:r>
              <a:rPr lang="en-US" dirty="0" smtClean="0"/>
              <a:t>However, GS still involved with the government</a:t>
            </a:r>
          </a:p>
          <a:p>
            <a:pPr lvl="1"/>
            <a:r>
              <a:rPr lang="en-US" dirty="0" smtClean="0"/>
              <a:t>$20.76b of senior unsecured debt guaranteed by FDIC through the TLGP</a:t>
            </a:r>
          </a:p>
          <a:p>
            <a:pPr lvl="2"/>
            <a:r>
              <a:rPr lang="en-US" dirty="0" smtClean="0"/>
              <a:t>Temporary Liquidity Guarantee Program</a:t>
            </a:r>
          </a:p>
          <a:p>
            <a:pPr lvl="2"/>
            <a:r>
              <a:rPr lang="en-US" dirty="0" smtClean="0"/>
              <a:t>All of the debt will mature by June 15, 2012</a:t>
            </a:r>
          </a:p>
          <a:p>
            <a:pPr lvl="2"/>
            <a:r>
              <a:rPr lang="en-US" dirty="0" smtClean="0"/>
              <a:t>No issuance of new debt under TLGP since Mar 2009</a:t>
            </a:r>
          </a:p>
          <a:p>
            <a:pPr lvl="1"/>
            <a:endParaRPr lang="en-US" dirty="0"/>
          </a:p>
        </p:txBody>
      </p:sp>
      <p:sp>
        <p:nvSpPr>
          <p:cNvPr id="4" name="Slide Number Placeholder 3"/>
          <p:cNvSpPr>
            <a:spLocks noGrp="1"/>
          </p:cNvSpPr>
          <p:nvPr>
            <p:ph type="sldNum" sz="quarter" idx="12"/>
          </p:nvPr>
        </p:nvSpPr>
        <p:spPr/>
        <p:txBody>
          <a:bodyPr/>
          <a:lstStyle/>
          <a:p>
            <a:fld id="{F514BA61-C75A-4B95-8124-83BDD42BCF41}" type="slidenum">
              <a:rPr lang="en-US" smtClean="0"/>
              <a:pPr/>
              <a:t>72</a:t>
            </a:fld>
            <a:endParaRPr lang="en-US"/>
          </a:p>
        </p:txBody>
      </p:sp>
    </p:spTree>
    <p:extLst>
      <p:ext uri="{BB962C8B-B14F-4D97-AF65-F5344CB8AC3E}">
        <p14:creationId xmlns:p14="http://schemas.microsoft.com/office/powerpoint/2010/main" xmlns="" val="303319355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 Policy</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Goal is to have enough capital (unsecured long-term borrowings + Shareholder’s equity) to fund balance sheet for </a:t>
            </a:r>
            <a:r>
              <a:rPr lang="en-US" dirty="0" err="1" smtClean="0"/>
              <a:t>atleast</a:t>
            </a:r>
            <a:r>
              <a:rPr lang="en-US" dirty="0" smtClean="0"/>
              <a:t> 1 year</a:t>
            </a:r>
          </a:p>
          <a:p>
            <a:pPr lvl="1"/>
            <a:r>
              <a:rPr lang="en-US" dirty="0" smtClean="0"/>
              <a:t>Avoid asset sales (other than ‘Global Core Excess’)</a:t>
            </a:r>
          </a:p>
          <a:p>
            <a:r>
              <a:rPr lang="en-US" dirty="0" smtClean="0"/>
              <a:t>Borrowings is planned with respect to these considerations</a:t>
            </a:r>
          </a:p>
          <a:p>
            <a:pPr lvl="1"/>
            <a:r>
              <a:rPr lang="en-US" dirty="0" smtClean="0"/>
              <a:t>Trading assets that (they believe) cannot be funded on a secured basis </a:t>
            </a:r>
          </a:p>
          <a:p>
            <a:pPr lvl="1"/>
            <a:r>
              <a:rPr lang="en-US" dirty="0" smtClean="0"/>
              <a:t>Derivative and other margin / collateral requirements</a:t>
            </a:r>
          </a:p>
          <a:p>
            <a:pPr lvl="1"/>
            <a:r>
              <a:rPr lang="en-US" dirty="0" smtClean="0"/>
              <a:t>Goodwill and other identifiable intangible assets</a:t>
            </a:r>
          </a:p>
          <a:p>
            <a:pPr lvl="1"/>
            <a:r>
              <a:rPr lang="en-US" dirty="0" smtClean="0"/>
              <a:t>Illiquid assets and unplanned subsidiary cash requirement</a:t>
            </a:r>
          </a:p>
          <a:p>
            <a:pPr lvl="1"/>
            <a:r>
              <a:rPr lang="en-US" dirty="0" smtClean="0"/>
              <a:t>Anticipated cash outflow from unfunded loan commitments</a:t>
            </a:r>
          </a:p>
          <a:p>
            <a:pPr lvl="1"/>
            <a:endParaRPr lang="en-US" dirty="0" smtClean="0"/>
          </a:p>
          <a:p>
            <a:endParaRPr lang="en-US" dirty="0" smtClean="0"/>
          </a:p>
          <a:p>
            <a:pPr lvl="1"/>
            <a:endParaRPr lang="en-US" dirty="0"/>
          </a:p>
        </p:txBody>
      </p:sp>
      <p:sp>
        <p:nvSpPr>
          <p:cNvPr id="4" name="Slide Number Placeholder 3"/>
          <p:cNvSpPr>
            <a:spLocks noGrp="1"/>
          </p:cNvSpPr>
          <p:nvPr>
            <p:ph type="sldNum" sz="quarter" idx="12"/>
          </p:nvPr>
        </p:nvSpPr>
        <p:spPr/>
        <p:txBody>
          <a:bodyPr/>
          <a:lstStyle/>
          <a:p>
            <a:fld id="{F514BA61-C75A-4B95-8124-83BDD42BCF41}" type="slidenum">
              <a:rPr lang="en-US" smtClean="0"/>
              <a:pPr/>
              <a:t>73</a:t>
            </a:fld>
            <a:endParaRPr lang="en-US"/>
          </a:p>
        </p:txBody>
      </p:sp>
    </p:spTree>
    <p:extLst>
      <p:ext uri="{BB962C8B-B14F-4D97-AF65-F5344CB8AC3E}">
        <p14:creationId xmlns:p14="http://schemas.microsoft.com/office/powerpoint/2010/main" xmlns="" val="265515828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Assets unfunded by secured financing</a:t>
            </a:r>
            <a:endParaRPr lang="en-US" dirty="0"/>
          </a:p>
        </p:txBody>
      </p:sp>
      <p:sp>
        <p:nvSpPr>
          <p:cNvPr id="4" name="Slide Number Placeholder 3"/>
          <p:cNvSpPr>
            <a:spLocks noGrp="1"/>
          </p:cNvSpPr>
          <p:nvPr>
            <p:ph type="sldNum" sz="quarter" idx="12"/>
          </p:nvPr>
        </p:nvSpPr>
        <p:spPr/>
        <p:txBody>
          <a:bodyPr/>
          <a:lstStyle/>
          <a:p>
            <a:fld id="{F514BA61-C75A-4B95-8124-83BDD42BCF41}" type="slidenum">
              <a:rPr lang="en-US" smtClean="0"/>
              <a:pPr/>
              <a:t>74</a:t>
            </a:fld>
            <a:endParaRPr lang="en-US"/>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19200" y="1447800"/>
            <a:ext cx="7296150" cy="44939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8899177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Subsidiary Funding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Each subsidiary operates on their own budget and income</a:t>
            </a:r>
          </a:p>
          <a:p>
            <a:pPr lvl="1"/>
            <a:r>
              <a:rPr lang="en-US" dirty="0" smtClean="0"/>
              <a:t>Unless legally allowed, funding are not freely available</a:t>
            </a:r>
          </a:p>
          <a:p>
            <a:pPr lvl="1"/>
            <a:r>
              <a:rPr lang="en-US" dirty="0" smtClean="0"/>
              <a:t>Many subsidiaries are not allowed to give money back to parent company until maturity of financing agreement</a:t>
            </a:r>
          </a:p>
          <a:p>
            <a:pPr lvl="1"/>
            <a:r>
              <a:rPr lang="en-US" dirty="0" smtClean="0"/>
              <a:t>Significant amount of cash are invested in such </a:t>
            </a:r>
            <a:r>
              <a:rPr lang="en-US" dirty="0" err="1" smtClean="0"/>
              <a:t>subdiaries</a:t>
            </a:r>
            <a:endParaRPr lang="en-US" dirty="0" smtClean="0"/>
          </a:p>
          <a:p>
            <a:pPr lvl="2"/>
            <a:r>
              <a:rPr lang="en-US" dirty="0" smtClean="0"/>
              <a:t>Roughly $100b of loans in addition to equity investments</a:t>
            </a:r>
            <a:endParaRPr lang="en-US" dirty="0"/>
          </a:p>
        </p:txBody>
      </p:sp>
      <p:sp>
        <p:nvSpPr>
          <p:cNvPr id="4" name="Slide Number Placeholder 3"/>
          <p:cNvSpPr>
            <a:spLocks noGrp="1"/>
          </p:cNvSpPr>
          <p:nvPr>
            <p:ph type="sldNum" sz="quarter" idx="12"/>
          </p:nvPr>
        </p:nvSpPr>
        <p:spPr/>
        <p:txBody>
          <a:bodyPr/>
          <a:lstStyle/>
          <a:p>
            <a:fld id="{F514BA61-C75A-4B95-8124-83BDD42BCF41}" type="slidenum">
              <a:rPr lang="en-US" smtClean="0"/>
              <a:pPr/>
              <a:t>75</a:t>
            </a:fld>
            <a:endParaRPr lang="en-US"/>
          </a:p>
        </p:txBody>
      </p:sp>
    </p:spTree>
    <p:extLst>
      <p:ext uri="{BB962C8B-B14F-4D97-AF65-F5344CB8AC3E}">
        <p14:creationId xmlns:p14="http://schemas.microsoft.com/office/powerpoint/2010/main" xmlns="" val="307842227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 Ratings</a:t>
            </a:r>
            <a:endParaRPr lang="en-US" dirty="0"/>
          </a:p>
        </p:txBody>
      </p:sp>
      <p:sp>
        <p:nvSpPr>
          <p:cNvPr id="3" name="Content Placeholder 2"/>
          <p:cNvSpPr>
            <a:spLocks noGrp="1"/>
          </p:cNvSpPr>
          <p:nvPr>
            <p:ph idx="1"/>
          </p:nvPr>
        </p:nvSpPr>
        <p:spPr/>
        <p:txBody>
          <a:bodyPr>
            <a:normAutofit/>
          </a:bodyPr>
          <a:lstStyle/>
          <a:p>
            <a:r>
              <a:rPr lang="en-US" sz="2800" dirty="0" smtClean="0"/>
              <a:t>Credit Ratings play a huge role in securing financing for the company. </a:t>
            </a:r>
            <a:endParaRPr lang="en-US" sz="2800" dirty="0"/>
          </a:p>
          <a:p>
            <a:pPr lvl="1"/>
            <a:r>
              <a:rPr lang="en-US" sz="2400" dirty="0" smtClean="0"/>
              <a:t>Just being downgraded a notch by a rating agency can have  significant adverse effects on the cost of borrowing for GS</a:t>
            </a:r>
          </a:p>
          <a:p>
            <a:pPr lvl="2"/>
            <a:r>
              <a:rPr lang="en-US" sz="2000" dirty="0" smtClean="0"/>
              <a:t>Particularly important for GS in the areas of OTC derivatives and other long term transactions in various markets</a:t>
            </a:r>
          </a:p>
          <a:p>
            <a:pPr lvl="1"/>
            <a:endParaRPr lang="en-US" sz="2400" dirty="0"/>
          </a:p>
        </p:txBody>
      </p:sp>
      <p:sp>
        <p:nvSpPr>
          <p:cNvPr id="4" name="Slide Number Placeholder 3"/>
          <p:cNvSpPr>
            <a:spLocks noGrp="1"/>
          </p:cNvSpPr>
          <p:nvPr>
            <p:ph type="sldNum" sz="quarter" idx="12"/>
          </p:nvPr>
        </p:nvSpPr>
        <p:spPr/>
        <p:txBody>
          <a:bodyPr/>
          <a:lstStyle/>
          <a:p>
            <a:fld id="{F514BA61-C75A-4B95-8124-83BDD42BCF41}" type="slidenum">
              <a:rPr lang="en-US" smtClean="0"/>
              <a:pPr/>
              <a:t>76</a:t>
            </a:fld>
            <a:endParaRPr lang="en-US"/>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4343400"/>
            <a:ext cx="9567193" cy="160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2256047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 Downgrade</a:t>
            </a:r>
            <a:endParaRPr lang="en-US" dirty="0"/>
          </a:p>
        </p:txBody>
      </p:sp>
      <p:sp>
        <p:nvSpPr>
          <p:cNvPr id="3" name="Content Placeholder 2"/>
          <p:cNvSpPr>
            <a:spLocks noGrp="1"/>
          </p:cNvSpPr>
          <p:nvPr>
            <p:ph idx="1"/>
          </p:nvPr>
        </p:nvSpPr>
        <p:spPr/>
        <p:txBody>
          <a:bodyPr>
            <a:normAutofit fontScale="92500" lnSpcReduction="10000"/>
          </a:bodyPr>
          <a:lstStyle/>
          <a:p>
            <a:pPr lvl="1"/>
            <a:r>
              <a:rPr lang="en-US" dirty="0"/>
              <a:t>GS’ non-cumulative preferred stock got downgraded by Moody’s from A3 to Baa2 and Trust Preferred from A2 to A3</a:t>
            </a:r>
          </a:p>
          <a:p>
            <a:pPr lvl="2"/>
            <a:r>
              <a:rPr lang="en-US" dirty="0" smtClean="0"/>
              <a:t>Debtors and counterparties could have asked for an additional $1.12b collateral in the case of a one notch downgrade</a:t>
            </a:r>
          </a:p>
          <a:p>
            <a:pPr lvl="3"/>
            <a:r>
              <a:rPr lang="en-US" dirty="0" smtClean="0"/>
              <a:t>$2.36b additional collateral in the case of a two notch downgrade.</a:t>
            </a:r>
          </a:p>
          <a:p>
            <a:pPr lvl="2"/>
            <a:r>
              <a:rPr lang="en-US" dirty="0" smtClean="0"/>
              <a:t>GS evaluates its liquidity needs in the situation of a two notch downgrade</a:t>
            </a:r>
          </a:p>
          <a:p>
            <a:pPr lvl="1"/>
            <a:r>
              <a:rPr lang="en-US" dirty="0" smtClean="0"/>
              <a:t>AIG got downgraded from AAA to AA, and required $10.5b in additional collateral overnight.  </a:t>
            </a:r>
            <a:endParaRPr lang="en-US" dirty="0"/>
          </a:p>
        </p:txBody>
      </p:sp>
      <p:sp>
        <p:nvSpPr>
          <p:cNvPr id="4" name="Slide Number Placeholder 3"/>
          <p:cNvSpPr>
            <a:spLocks noGrp="1"/>
          </p:cNvSpPr>
          <p:nvPr>
            <p:ph type="sldNum" sz="quarter" idx="12"/>
          </p:nvPr>
        </p:nvSpPr>
        <p:spPr/>
        <p:txBody>
          <a:bodyPr/>
          <a:lstStyle/>
          <a:p>
            <a:fld id="{F514BA61-C75A-4B95-8124-83BDD42BCF41}" type="slidenum">
              <a:rPr lang="en-US" smtClean="0"/>
              <a:pPr/>
              <a:t>77</a:t>
            </a:fld>
            <a:endParaRPr lang="en-US"/>
          </a:p>
        </p:txBody>
      </p:sp>
    </p:spTree>
    <p:extLst>
      <p:ext uri="{BB962C8B-B14F-4D97-AF65-F5344CB8AC3E}">
        <p14:creationId xmlns:p14="http://schemas.microsoft.com/office/powerpoint/2010/main" xmlns="" val="126684048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590800"/>
            <a:ext cx="8229600" cy="3535363"/>
          </a:xfrm>
        </p:spPr>
        <p:txBody>
          <a:bodyPr>
            <a:normAutofit/>
          </a:bodyPr>
          <a:lstStyle/>
          <a:p>
            <a:pPr algn="ctr">
              <a:buNone/>
            </a:pPr>
            <a:r>
              <a:rPr lang="en-US" sz="4000" dirty="0" smtClean="0"/>
              <a:t>Other Risk Factors</a:t>
            </a:r>
            <a:endParaRPr lang="en-US" sz="4000" dirty="0"/>
          </a:p>
        </p:txBody>
      </p:sp>
      <p:sp>
        <p:nvSpPr>
          <p:cNvPr id="4" name="Slide Number Placeholder 3"/>
          <p:cNvSpPr>
            <a:spLocks noGrp="1"/>
          </p:cNvSpPr>
          <p:nvPr>
            <p:ph type="sldNum" sz="quarter" idx="12"/>
          </p:nvPr>
        </p:nvSpPr>
        <p:spPr/>
        <p:txBody>
          <a:bodyPr/>
          <a:lstStyle/>
          <a:p>
            <a:fld id="{F514BA61-C75A-4B95-8124-83BDD42BCF41}" type="slidenum">
              <a:rPr lang="en-US" smtClean="0"/>
              <a:pPr/>
              <a:t>78</a:t>
            </a:fld>
            <a:endParaRPr lang="en-US"/>
          </a:p>
        </p:txBody>
      </p:sp>
    </p:spTree>
    <p:extLst>
      <p:ext uri="{BB962C8B-B14F-4D97-AF65-F5344CB8AC3E}">
        <p14:creationId xmlns:p14="http://schemas.microsoft.com/office/powerpoint/2010/main" xmlns="" val="222508674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Operational Risk Factors</a:t>
            </a:r>
            <a:endParaRPr lang="en-US" dirty="0"/>
          </a:p>
        </p:txBody>
      </p:sp>
      <p:sp>
        <p:nvSpPr>
          <p:cNvPr id="3" name="Content Placeholder 2"/>
          <p:cNvSpPr>
            <a:spLocks noGrp="1"/>
          </p:cNvSpPr>
          <p:nvPr>
            <p:ph idx="1"/>
          </p:nvPr>
        </p:nvSpPr>
        <p:spPr/>
        <p:txBody>
          <a:bodyPr/>
          <a:lstStyle/>
          <a:p>
            <a:r>
              <a:rPr lang="en-US" dirty="0" smtClean="0"/>
              <a:t>Risk of loss due to internal failures</a:t>
            </a:r>
          </a:p>
          <a:p>
            <a:r>
              <a:rPr lang="en-US" dirty="0" smtClean="0"/>
              <a:t>Operational risk also stands to cause reputational harm</a:t>
            </a:r>
          </a:p>
          <a:p>
            <a:r>
              <a:rPr lang="en-US" dirty="0" smtClean="0"/>
              <a:t>Managed through continual development of control standards</a:t>
            </a:r>
          </a:p>
          <a:p>
            <a:pPr>
              <a:buNone/>
            </a:pPr>
            <a:endParaRPr lang="en-US" dirty="0"/>
          </a:p>
        </p:txBody>
      </p:sp>
      <p:sp>
        <p:nvSpPr>
          <p:cNvPr id="4" name="Slide Number Placeholder 3"/>
          <p:cNvSpPr>
            <a:spLocks noGrp="1"/>
          </p:cNvSpPr>
          <p:nvPr>
            <p:ph type="sldNum" sz="quarter" idx="12"/>
          </p:nvPr>
        </p:nvSpPr>
        <p:spPr/>
        <p:txBody>
          <a:bodyPr/>
          <a:lstStyle/>
          <a:p>
            <a:fld id="{F514BA61-C75A-4B95-8124-83BDD42BCF41}" type="slidenum">
              <a:rPr lang="en-US" smtClean="0"/>
              <a:pPr/>
              <a:t>79</a:t>
            </a:fld>
            <a:endParaRPr lang="en-US"/>
          </a:p>
        </p:txBody>
      </p:sp>
    </p:spTree>
    <p:extLst>
      <p:ext uri="{BB962C8B-B14F-4D97-AF65-F5344CB8AC3E}">
        <p14:creationId xmlns:p14="http://schemas.microsoft.com/office/powerpoint/2010/main" xmlns="" val="23518039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Balance Sheet as of Q3 2010</a:t>
            </a:r>
            <a:endParaRPr lang="en-US" dirty="0"/>
          </a:p>
        </p:txBody>
      </p:sp>
      <p:sp>
        <p:nvSpPr>
          <p:cNvPr id="4" name="Slide Number Placeholder 3"/>
          <p:cNvSpPr>
            <a:spLocks noGrp="1"/>
          </p:cNvSpPr>
          <p:nvPr>
            <p:ph type="sldNum" sz="quarter" idx="12"/>
          </p:nvPr>
        </p:nvSpPr>
        <p:spPr/>
        <p:txBody>
          <a:bodyPr/>
          <a:lstStyle/>
          <a:p>
            <a:fld id="{F514BA61-C75A-4B95-8124-83BDD42BCF41}" type="slidenum">
              <a:rPr lang="en-US" smtClean="0"/>
              <a:pPr/>
              <a:t>8</a:t>
            </a:fld>
            <a:endParaRPr lang="en-US"/>
          </a:p>
        </p:txBody>
      </p:sp>
      <p:pic>
        <p:nvPicPr>
          <p:cNvPr id="8194" name="Picture 2"/>
          <p:cNvPicPr>
            <a:picLocks noGrp="1" noChangeAspect="1" noChangeArrowheads="1"/>
          </p:cNvPicPr>
          <p:nvPr>
            <p:ph idx="1"/>
          </p:nvPr>
        </p:nvPicPr>
        <p:blipFill>
          <a:blip r:embed="rId2" cstate="print"/>
          <a:srcRect/>
          <a:stretch>
            <a:fillRect/>
          </a:stretch>
        </p:blipFill>
        <p:spPr bwMode="auto">
          <a:xfrm>
            <a:off x="304800" y="1447800"/>
            <a:ext cx="8634570" cy="3886200"/>
          </a:xfrm>
          <a:prstGeom prst="rect">
            <a:avLst/>
          </a:prstGeom>
          <a:noFill/>
          <a:ln w="9525">
            <a:noFill/>
            <a:miter lim="800000"/>
            <a:headEnd/>
            <a:tailEnd/>
          </a:ln>
        </p:spPr>
      </p:pic>
    </p:spTree>
    <p:extLst>
      <p:ext uri="{BB962C8B-B14F-4D97-AF65-F5344CB8AC3E}">
        <p14:creationId xmlns:p14="http://schemas.microsoft.com/office/powerpoint/2010/main" xmlns="" val="358642016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Operational Risk Factors</a:t>
            </a:r>
            <a:endParaRPr lang="en-US" dirty="0"/>
          </a:p>
        </p:txBody>
      </p:sp>
      <p:sp>
        <p:nvSpPr>
          <p:cNvPr id="3" name="Content Placeholder 2"/>
          <p:cNvSpPr>
            <a:spLocks noGrp="1"/>
          </p:cNvSpPr>
          <p:nvPr>
            <p:ph idx="1"/>
          </p:nvPr>
        </p:nvSpPr>
        <p:spPr/>
        <p:txBody>
          <a:bodyPr/>
          <a:lstStyle/>
          <a:p>
            <a:r>
              <a:rPr lang="en-US" dirty="0" smtClean="0"/>
              <a:t>Investment banks have a legal separation between their investment banking and sales &amp; trading businesses – known as a Chinese Firewall</a:t>
            </a:r>
          </a:p>
          <a:p>
            <a:r>
              <a:rPr lang="en-US" dirty="0" smtClean="0"/>
              <a:t>This presents a risk of operational failure and reputational harm when information is leaked between these two lines of business</a:t>
            </a:r>
            <a:endParaRPr lang="en-US" dirty="0"/>
          </a:p>
        </p:txBody>
      </p:sp>
      <p:sp>
        <p:nvSpPr>
          <p:cNvPr id="4" name="Slide Number Placeholder 3"/>
          <p:cNvSpPr>
            <a:spLocks noGrp="1"/>
          </p:cNvSpPr>
          <p:nvPr>
            <p:ph type="sldNum" sz="quarter" idx="12"/>
          </p:nvPr>
        </p:nvSpPr>
        <p:spPr/>
        <p:txBody>
          <a:bodyPr/>
          <a:lstStyle/>
          <a:p>
            <a:fld id="{F514BA61-C75A-4B95-8124-83BDD42BCF41}" type="slidenum">
              <a:rPr lang="en-US" smtClean="0"/>
              <a:pPr/>
              <a:t>80</a:t>
            </a:fld>
            <a:endParaRPr lang="en-US"/>
          </a:p>
        </p:txBody>
      </p:sp>
    </p:spTree>
    <p:extLst>
      <p:ext uri="{BB962C8B-B14F-4D97-AF65-F5344CB8AC3E}">
        <p14:creationId xmlns:p14="http://schemas.microsoft.com/office/powerpoint/2010/main" xmlns="" val="36965541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590800"/>
            <a:ext cx="8229600" cy="3535363"/>
          </a:xfrm>
        </p:spPr>
        <p:txBody>
          <a:bodyPr>
            <a:normAutofit/>
          </a:bodyPr>
          <a:lstStyle/>
          <a:p>
            <a:pPr algn="ctr">
              <a:buNone/>
            </a:pPr>
            <a:r>
              <a:rPr lang="en-US" sz="4000" dirty="0" smtClean="0"/>
              <a:t>Regulatory Risk</a:t>
            </a:r>
          </a:p>
          <a:p>
            <a:pPr algn="ctr">
              <a:buNone/>
            </a:pPr>
            <a:endParaRPr lang="en-US" sz="4000" dirty="0"/>
          </a:p>
        </p:txBody>
      </p:sp>
      <p:sp>
        <p:nvSpPr>
          <p:cNvPr id="4" name="Slide Number Placeholder 3"/>
          <p:cNvSpPr>
            <a:spLocks noGrp="1"/>
          </p:cNvSpPr>
          <p:nvPr>
            <p:ph type="sldNum" sz="quarter" idx="12"/>
          </p:nvPr>
        </p:nvSpPr>
        <p:spPr/>
        <p:txBody>
          <a:bodyPr/>
          <a:lstStyle/>
          <a:p>
            <a:fld id="{F514BA61-C75A-4B95-8124-83BDD42BCF41}" type="slidenum">
              <a:rPr lang="en-US" smtClean="0"/>
              <a:pPr/>
              <a:t>81</a:t>
            </a:fld>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Regulatory Risks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On January 14</a:t>
            </a:r>
            <a:r>
              <a:rPr lang="en-US" baseline="30000" dirty="0" smtClean="0"/>
              <a:t>th</a:t>
            </a:r>
            <a:r>
              <a:rPr lang="en-US" dirty="0" smtClean="0"/>
              <a:t>, 2010, President Barack Obama</a:t>
            </a:r>
          </a:p>
          <a:p>
            <a:pPr>
              <a:buNone/>
            </a:pPr>
            <a:r>
              <a:rPr lang="en-US" dirty="0" smtClean="0"/>
              <a:t>Proposed a Financial Crises Responsibility Fee</a:t>
            </a:r>
          </a:p>
          <a:p>
            <a:r>
              <a:rPr lang="en-US" dirty="0" smtClean="0"/>
              <a:t>Purpose is to recoup every last penny for American Taxpayers</a:t>
            </a:r>
          </a:p>
          <a:p>
            <a:r>
              <a:rPr lang="en-US" dirty="0" smtClean="0"/>
              <a:t>The proposed fee would include the following:</a:t>
            </a:r>
          </a:p>
          <a:p>
            <a:pPr marL="971550" lvl="1" indent="-514350">
              <a:buFont typeface="+mj-lt"/>
              <a:buAutoNum type="arabicPeriod"/>
            </a:pPr>
            <a:r>
              <a:rPr lang="en-US" dirty="0" smtClean="0"/>
              <a:t>Require the financial sector to pay back for the extraordinary benefits received: taxpayer dollars used to support largest financial firms are reimbursed by financial sector to reduce deficit  </a:t>
            </a:r>
            <a:endParaRPr lang="en-US" dirty="0"/>
          </a:p>
        </p:txBody>
      </p:sp>
    </p:spTree>
    <p:extLst>
      <p:ext uri="{BB962C8B-B14F-4D97-AF65-F5344CB8AC3E}">
        <p14:creationId xmlns:p14="http://schemas.microsoft.com/office/powerpoint/2010/main" xmlns="" val="332856606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Regulatory Risks</a:t>
            </a:r>
            <a:endParaRPr lang="en-US" dirty="0"/>
          </a:p>
        </p:txBody>
      </p:sp>
      <p:sp>
        <p:nvSpPr>
          <p:cNvPr id="3" name="Content Placeholder 2"/>
          <p:cNvSpPr>
            <a:spLocks noGrp="1"/>
          </p:cNvSpPr>
          <p:nvPr>
            <p:ph idx="1"/>
          </p:nvPr>
        </p:nvSpPr>
        <p:spPr/>
        <p:txBody>
          <a:bodyPr>
            <a:normAutofit lnSpcReduction="10000"/>
          </a:bodyPr>
          <a:lstStyle/>
          <a:p>
            <a:pPr marL="971550" lvl="1" indent="-514350">
              <a:buFont typeface="+mj-lt"/>
              <a:buAutoNum type="arabicPeriod" startAt="2"/>
            </a:pPr>
            <a:r>
              <a:rPr lang="en-US" dirty="0" smtClean="0"/>
              <a:t>Responsibility Fee will remain in place to fully pay back TARP</a:t>
            </a:r>
          </a:p>
          <a:p>
            <a:pPr marL="1371600" lvl="2" indent="-514350"/>
            <a:r>
              <a:rPr lang="en-US" dirty="0" smtClean="0"/>
              <a:t>Fee would last for 10 years</a:t>
            </a:r>
          </a:p>
          <a:p>
            <a:pPr marL="1371600" lvl="2" indent="-514350"/>
            <a:r>
              <a:rPr lang="en-US" dirty="0" smtClean="0"/>
              <a:t>If costs were not recouped at end, fee would remain in place</a:t>
            </a:r>
          </a:p>
          <a:p>
            <a:pPr marL="1371600" lvl="2" indent="-514350"/>
            <a:r>
              <a:rPr lang="en-US" dirty="0" smtClean="0"/>
              <a:t>Treasury Department would be asked to report after five years on the effectiveness of the fee as well as its progress in repaying projected TARP losses </a:t>
            </a:r>
          </a:p>
          <a:p>
            <a:pPr marL="971550" lvl="1" indent="-514350">
              <a:buFont typeface="+mj-lt"/>
              <a:buAutoNum type="arabicPeriod" startAt="3"/>
            </a:pPr>
            <a:r>
              <a:rPr lang="en-US" dirty="0" smtClean="0"/>
              <a:t>Raise up to $117B to repay projected cost of TARP</a:t>
            </a:r>
          </a:p>
          <a:p>
            <a:pPr marL="1371600" lvl="2" indent="-514350">
              <a:buNone/>
            </a:pPr>
            <a:endParaRPr lang="en-US" dirty="0" smtClean="0"/>
          </a:p>
        </p:txBody>
      </p:sp>
    </p:spTree>
    <p:extLst>
      <p:ext uri="{BB962C8B-B14F-4D97-AF65-F5344CB8AC3E}">
        <p14:creationId xmlns:p14="http://schemas.microsoft.com/office/powerpoint/2010/main" xmlns="" val="312268269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Regulatory Risks</a:t>
            </a:r>
            <a:endParaRPr lang="en-US" dirty="0"/>
          </a:p>
        </p:txBody>
      </p:sp>
      <p:sp>
        <p:nvSpPr>
          <p:cNvPr id="3" name="Content Placeholder 2"/>
          <p:cNvSpPr>
            <a:spLocks noGrp="1"/>
          </p:cNvSpPr>
          <p:nvPr>
            <p:ph idx="1"/>
          </p:nvPr>
        </p:nvSpPr>
        <p:spPr/>
        <p:txBody>
          <a:bodyPr>
            <a:normAutofit/>
          </a:bodyPr>
          <a:lstStyle/>
          <a:p>
            <a:pPr marL="971550" lvl="1" indent="-514350">
              <a:buFont typeface="+mj-lt"/>
              <a:buAutoNum type="arabicPeriod" startAt="4"/>
            </a:pPr>
            <a:r>
              <a:rPr lang="en-US" dirty="0" smtClean="0"/>
              <a:t>Provide plan for taxpayer repayment </a:t>
            </a:r>
          </a:p>
          <a:p>
            <a:pPr marL="1371600" lvl="2" indent="-514350"/>
            <a:r>
              <a:rPr lang="en-US" dirty="0" smtClean="0"/>
              <a:t>Originally required by 2013; however, President Obama has already put forward a plan</a:t>
            </a:r>
          </a:p>
          <a:p>
            <a:pPr marL="1371600" lvl="2" indent="-514350"/>
            <a:r>
              <a:rPr lang="en-US" dirty="0" smtClean="0"/>
              <a:t>Again, recoup TARP funds to ensure the burden does not add to the deficit or national debt</a:t>
            </a:r>
          </a:p>
        </p:txBody>
      </p:sp>
    </p:spTree>
    <p:extLst>
      <p:ext uri="{BB962C8B-B14F-4D97-AF65-F5344CB8AC3E}">
        <p14:creationId xmlns:p14="http://schemas.microsoft.com/office/powerpoint/2010/main" xmlns="" val="69633319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Regulatory Risks</a:t>
            </a:r>
            <a:endParaRPr lang="en-US" dirty="0"/>
          </a:p>
        </p:txBody>
      </p:sp>
      <p:sp>
        <p:nvSpPr>
          <p:cNvPr id="3" name="Content Placeholder 2"/>
          <p:cNvSpPr>
            <a:spLocks noGrp="1"/>
          </p:cNvSpPr>
          <p:nvPr>
            <p:ph idx="1"/>
          </p:nvPr>
        </p:nvSpPr>
        <p:spPr/>
        <p:txBody>
          <a:bodyPr/>
          <a:lstStyle/>
          <a:p>
            <a:pPr marL="971550" lvl="1" indent="-514350">
              <a:buFont typeface="+mj-lt"/>
              <a:buAutoNum type="arabicPeriod" startAt="5"/>
            </a:pPr>
            <a:r>
              <a:rPr lang="en-CA" dirty="0" smtClean="0"/>
              <a:t>Apply to the largest and most highly leveraged firms</a:t>
            </a:r>
          </a:p>
          <a:p>
            <a:pPr marL="1371600" lvl="2" indent="-514350"/>
            <a:r>
              <a:rPr lang="en-CA" dirty="0" smtClean="0"/>
              <a:t>Firms with more than $50B in consolidated assets</a:t>
            </a:r>
          </a:p>
          <a:p>
            <a:pPr marL="1371600" lvl="2" indent="-514350"/>
            <a:r>
              <a:rPr lang="en-CA" dirty="0" smtClean="0"/>
              <a:t>Heaviest burden will fall on those firms that have taken on the most debt</a:t>
            </a:r>
          </a:p>
          <a:p>
            <a:pPr marL="1371600" lvl="2" indent="-514350"/>
            <a:r>
              <a:rPr lang="en-CA" dirty="0" smtClean="0"/>
              <a:t>Estimated over 60% of revenues will be paid by the 10 largest financial institutions</a:t>
            </a:r>
            <a:endParaRPr lang="en-US" dirty="0" smtClean="0"/>
          </a:p>
          <a:p>
            <a:pPr marL="1371600" lvl="2" indent="-514350"/>
            <a:endParaRPr lang="en-US" dirty="0" smtClean="0"/>
          </a:p>
          <a:p>
            <a:pPr>
              <a:buNone/>
            </a:pPr>
            <a:endParaRPr lang="en-US" dirty="0"/>
          </a:p>
        </p:txBody>
      </p:sp>
    </p:spTree>
    <p:extLst>
      <p:ext uri="{BB962C8B-B14F-4D97-AF65-F5344CB8AC3E}">
        <p14:creationId xmlns:p14="http://schemas.microsoft.com/office/powerpoint/2010/main" xmlns="" val="300402762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Graham-Leach-Bliley Act</a:t>
            </a:r>
            <a:endParaRPr lang="en-US" dirty="0"/>
          </a:p>
        </p:txBody>
      </p:sp>
      <p:sp>
        <p:nvSpPr>
          <p:cNvPr id="3" name="Content Placeholder 2"/>
          <p:cNvSpPr>
            <a:spLocks noGrp="1"/>
          </p:cNvSpPr>
          <p:nvPr>
            <p:ph idx="1"/>
          </p:nvPr>
        </p:nvSpPr>
        <p:spPr/>
        <p:txBody>
          <a:bodyPr/>
          <a:lstStyle/>
          <a:p>
            <a:r>
              <a:rPr lang="en-CA" dirty="0" smtClean="0"/>
              <a:t>Enacted November 12</a:t>
            </a:r>
            <a:r>
              <a:rPr lang="en-CA" baseline="30000" dirty="0" smtClean="0"/>
              <a:t>th</a:t>
            </a:r>
            <a:r>
              <a:rPr lang="en-CA" dirty="0" smtClean="0"/>
              <a:t>, 1999</a:t>
            </a:r>
          </a:p>
          <a:p>
            <a:r>
              <a:rPr lang="en-CA" dirty="0" smtClean="0"/>
              <a:t>Repealed part of the Glass-</a:t>
            </a:r>
            <a:r>
              <a:rPr lang="en-CA" dirty="0" err="1" smtClean="0"/>
              <a:t>Steagall</a:t>
            </a:r>
            <a:r>
              <a:rPr lang="en-CA" dirty="0" smtClean="0"/>
              <a:t> Act, allowing institutions to act as any combination of an investment bank, commercial bank, and insurance company</a:t>
            </a:r>
          </a:p>
          <a:p>
            <a:r>
              <a:rPr lang="en-CA" dirty="0" smtClean="0"/>
              <a:t>Goldman Sachs become bank holding company in September 2008 and a financial holding company in August 2009</a:t>
            </a:r>
            <a:endParaRPr lang="en-US" dirty="0"/>
          </a:p>
        </p:txBody>
      </p:sp>
    </p:spTree>
    <p:extLst>
      <p:ext uri="{BB962C8B-B14F-4D97-AF65-F5344CB8AC3E}">
        <p14:creationId xmlns:p14="http://schemas.microsoft.com/office/powerpoint/2010/main" xmlns="" val="201294041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Regulatory Requirements</a:t>
            </a:r>
            <a:endParaRPr lang="en-US" dirty="0"/>
          </a:p>
        </p:txBody>
      </p:sp>
      <p:sp>
        <p:nvSpPr>
          <p:cNvPr id="3" name="Content Placeholder 2"/>
          <p:cNvSpPr>
            <a:spLocks noGrp="1"/>
          </p:cNvSpPr>
          <p:nvPr>
            <p:ph idx="1"/>
          </p:nvPr>
        </p:nvSpPr>
        <p:spPr/>
        <p:txBody>
          <a:bodyPr>
            <a:normAutofit fontScale="92500" lnSpcReduction="20000"/>
          </a:bodyPr>
          <a:lstStyle/>
          <a:p>
            <a:r>
              <a:rPr lang="en-CA" dirty="0" smtClean="0"/>
              <a:t>As a bank holding company, Goldman Sachs is subject to consolidated regulatory capital requirements administered by the Federal Reserve Board </a:t>
            </a:r>
          </a:p>
          <a:p>
            <a:r>
              <a:rPr lang="en-CA" dirty="0" smtClean="0"/>
              <a:t>Capital levels must meet specific requirements as calculated under regulatory reporting practices</a:t>
            </a:r>
          </a:p>
          <a:p>
            <a:r>
              <a:rPr lang="en-CA" dirty="0" smtClean="0"/>
              <a:t>Capital levels are subject to qualitative judgments by regulators regarding components, risk weightings and other factors</a:t>
            </a:r>
            <a:endParaRPr lang="en-US" dirty="0"/>
          </a:p>
        </p:txBody>
      </p:sp>
    </p:spTree>
    <p:extLst>
      <p:ext uri="{BB962C8B-B14F-4D97-AF65-F5344CB8AC3E}">
        <p14:creationId xmlns:p14="http://schemas.microsoft.com/office/powerpoint/2010/main" xmlns="" val="28499419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Capital Requirements </a:t>
            </a:r>
            <a:endParaRPr lang="en-US" dirty="0"/>
          </a:p>
        </p:txBody>
      </p:sp>
      <p:sp>
        <p:nvSpPr>
          <p:cNvPr id="3" name="Content Placeholder 2"/>
          <p:cNvSpPr>
            <a:spLocks noGrp="1"/>
          </p:cNvSpPr>
          <p:nvPr>
            <p:ph idx="1"/>
          </p:nvPr>
        </p:nvSpPr>
        <p:spPr/>
        <p:txBody>
          <a:bodyPr/>
          <a:lstStyle/>
          <a:p>
            <a:r>
              <a:rPr lang="en-CA" dirty="0" smtClean="0"/>
              <a:t>Currently Goldman Sachs is in accordance with the minimum capital requirements outlined in the Basel I Accord</a:t>
            </a:r>
          </a:p>
          <a:p>
            <a:pPr lvl="1"/>
            <a:r>
              <a:rPr lang="en-CA" dirty="0" smtClean="0"/>
              <a:t>Tier 1 Capital &gt; 4%</a:t>
            </a:r>
          </a:p>
          <a:p>
            <a:pPr lvl="1"/>
            <a:r>
              <a:rPr lang="en-CA" dirty="0" smtClean="0"/>
              <a:t>Total Capital &gt; 8%</a:t>
            </a:r>
          </a:p>
          <a:p>
            <a:pPr lvl="1"/>
            <a:r>
              <a:rPr lang="en-CA" dirty="0" smtClean="0"/>
              <a:t>To be considered a “well capitalized” bank holding company:</a:t>
            </a:r>
          </a:p>
          <a:p>
            <a:pPr lvl="2"/>
            <a:r>
              <a:rPr lang="en-CA" dirty="0" smtClean="0"/>
              <a:t>Tier 1 Capital &gt; 6%</a:t>
            </a:r>
          </a:p>
          <a:p>
            <a:pPr lvl="2"/>
            <a:r>
              <a:rPr lang="en-CA" dirty="0" smtClean="0"/>
              <a:t>Total Capital &gt; 10%</a:t>
            </a:r>
          </a:p>
          <a:p>
            <a:pPr lvl="1"/>
            <a:endParaRPr lang="en-US" dirty="0"/>
          </a:p>
        </p:txBody>
      </p:sp>
    </p:spTree>
    <p:extLst>
      <p:ext uri="{BB962C8B-B14F-4D97-AF65-F5344CB8AC3E}">
        <p14:creationId xmlns:p14="http://schemas.microsoft.com/office/powerpoint/2010/main" xmlns="" val="50411652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Capital Requirements Cont.</a:t>
            </a:r>
            <a:endParaRPr lang="en-US" dirty="0"/>
          </a:p>
        </p:txBody>
      </p:sp>
      <p:sp>
        <p:nvSpPr>
          <p:cNvPr id="3" name="Content Placeholder 2"/>
          <p:cNvSpPr>
            <a:spLocks noGrp="1"/>
          </p:cNvSpPr>
          <p:nvPr>
            <p:ph idx="1"/>
          </p:nvPr>
        </p:nvSpPr>
        <p:spPr/>
        <p:txBody>
          <a:bodyPr/>
          <a:lstStyle/>
          <a:p>
            <a:r>
              <a:rPr lang="en-CA" dirty="0" smtClean="0"/>
              <a:t>For bank holding companies that have received the highest supervisory rating under regulatory guidelines or implement Fed’s market risk measures:</a:t>
            </a:r>
          </a:p>
          <a:p>
            <a:pPr lvl="1"/>
            <a:r>
              <a:rPr lang="en-CA" dirty="0" smtClean="0"/>
              <a:t>Tier 1 leverage ratio &gt; 3%</a:t>
            </a:r>
          </a:p>
          <a:p>
            <a:r>
              <a:rPr lang="en-CA" dirty="0" smtClean="0"/>
              <a:t>Other bank holding companies must have a minimum Tier 1 leverage ratio of 4%</a:t>
            </a:r>
            <a:endParaRPr lang="en-US" dirty="0"/>
          </a:p>
        </p:txBody>
      </p:sp>
    </p:spTree>
    <p:extLst>
      <p:ext uri="{BB962C8B-B14F-4D97-AF65-F5344CB8AC3E}">
        <p14:creationId xmlns:p14="http://schemas.microsoft.com/office/powerpoint/2010/main" xmlns="" val="13197379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Balance Sheet Continued</a:t>
            </a:r>
            <a:endParaRPr lang="en-US" dirty="0"/>
          </a:p>
        </p:txBody>
      </p:sp>
      <p:sp>
        <p:nvSpPr>
          <p:cNvPr id="4" name="Slide Number Placeholder 3"/>
          <p:cNvSpPr>
            <a:spLocks noGrp="1"/>
          </p:cNvSpPr>
          <p:nvPr>
            <p:ph type="sldNum" sz="quarter" idx="12"/>
          </p:nvPr>
        </p:nvSpPr>
        <p:spPr/>
        <p:txBody>
          <a:bodyPr/>
          <a:lstStyle/>
          <a:p>
            <a:fld id="{F514BA61-C75A-4B95-8124-83BDD42BCF41}" type="slidenum">
              <a:rPr lang="en-US" smtClean="0"/>
              <a:pPr/>
              <a:t>9</a:t>
            </a:fld>
            <a:endParaRPr lang="en-US"/>
          </a:p>
        </p:txBody>
      </p:sp>
      <p:pic>
        <p:nvPicPr>
          <p:cNvPr id="9218" name="Picture 2"/>
          <p:cNvPicPr>
            <a:picLocks noGrp="1" noChangeAspect="1" noChangeArrowheads="1"/>
          </p:cNvPicPr>
          <p:nvPr>
            <p:ph idx="1"/>
          </p:nvPr>
        </p:nvPicPr>
        <p:blipFill>
          <a:blip r:embed="rId2" cstate="print"/>
          <a:srcRect/>
          <a:stretch>
            <a:fillRect/>
          </a:stretch>
        </p:blipFill>
        <p:spPr bwMode="auto">
          <a:xfrm>
            <a:off x="1371599" y="1371600"/>
            <a:ext cx="7317765" cy="4724400"/>
          </a:xfrm>
          <a:prstGeom prst="rect">
            <a:avLst/>
          </a:prstGeom>
          <a:noFill/>
          <a:ln w="9525">
            <a:noFill/>
            <a:miter lim="800000"/>
            <a:headEnd/>
            <a:tailEnd/>
          </a:ln>
        </p:spPr>
      </p:pic>
    </p:spTree>
    <p:extLst>
      <p:ext uri="{BB962C8B-B14F-4D97-AF65-F5344CB8AC3E}">
        <p14:creationId xmlns:p14="http://schemas.microsoft.com/office/powerpoint/2010/main" xmlns="" val="51109765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2536" y="332656"/>
            <a:ext cx="8229600" cy="1143000"/>
          </a:xfrm>
        </p:spPr>
        <p:txBody>
          <a:bodyPr/>
          <a:lstStyle/>
          <a:p>
            <a:r>
              <a:rPr lang="en-CA" dirty="0" smtClean="0"/>
              <a:t>	     Goldman’s Capital Ratios</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66800" y="1371600"/>
            <a:ext cx="7848600" cy="4585791"/>
          </a:xfrm>
          <a:prstGeom prst="rect">
            <a:avLst/>
          </a:prstGeom>
        </p:spPr>
      </p:pic>
    </p:spTree>
    <p:extLst>
      <p:ext uri="{BB962C8B-B14F-4D97-AF65-F5344CB8AC3E}">
        <p14:creationId xmlns:p14="http://schemas.microsoft.com/office/powerpoint/2010/main" xmlns="" val="369882786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Basel I to Basel II</a:t>
            </a:r>
            <a:endParaRPr lang="en-US" dirty="0"/>
          </a:p>
        </p:txBody>
      </p:sp>
      <p:sp>
        <p:nvSpPr>
          <p:cNvPr id="3" name="Content Placeholder 2"/>
          <p:cNvSpPr>
            <a:spLocks noGrp="1"/>
          </p:cNvSpPr>
          <p:nvPr>
            <p:ph idx="1"/>
          </p:nvPr>
        </p:nvSpPr>
        <p:spPr/>
        <p:txBody>
          <a:bodyPr/>
          <a:lstStyle/>
          <a:p>
            <a:pPr>
              <a:buNone/>
            </a:pPr>
            <a:r>
              <a:rPr lang="en-CA" dirty="0" smtClean="0"/>
              <a:t>	U.S. banking regulators have incorporated the Basel II framework into the existing capital requirements by requiring internationally active banking organizations, of which Goldman Sachs is included, to transition to Basel II over several years</a:t>
            </a:r>
            <a:endParaRPr lang="en-US" dirty="0"/>
          </a:p>
        </p:txBody>
      </p:sp>
    </p:spTree>
    <p:extLst>
      <p:ext uri="{BB962C8B-B14F-4D97-AF65-F5344CB8AC3E}">
        <p14:creationId xmlns:p14="http://schemas.microsoft.com/office/powerpoint/2010/main" xmlns="" val="36379337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Subsidiary Capital Requirements</a:t>
            </a:r>
            <a:endParaRPr lang="en-US" dirty="0"/>
          </a:p>
        </p:txBody>
      </p:sp>
      <p:sp>
        <p:nvSpPr>
          <p:cNvPr id="3" name="Content Placeholder 2"/>
          <p:cNvSpPr>
            <a:spLocks noGrp="1"/>
          </p:cNvSpPr>
          <p:nvPr>
            <p:ph idx="1"/>
          </p:nvPr>
        </p:nvSpPr>
        <p:spPr/>
        <p:txBody>
          <a:bodyPr/>
          <a:lstStyle/>
          <a:p>
            <a:r>
              <a:rPr lang="en-CA" dirty="0" smtClean="0"/>
              <a:t>GS Bank USA is required to maintain cash reserves with a Federal Reserve Bank</a:t>
            </a:r>
          </a:p>
          <a:p>
            <a:r>
              <a:rPr lang="en-CA" dirty="0" smtClean="0"/>
              <a:t>Currently, GS Bank USA holds excess reserves</a:t>
            </a:r>
          </a:p>
          <a:p>
            <a:r>
              <a:rPr lang="en-CA" dirty="0" smtClean="0"/>
              <a:t>GS Bank Europe is regulated by the Irish Financial Services Regulatory Authority and is in compliance with their respective capital requirements</a:t>
            </a:r>
          </a:p>
          <a:p>
            <a:pPr>
              <a:buNone/>
            </a:pPr>
            <a:endParaRPr lang="en-US" dirty="0"/>
          </a:p>
        </p:txBody>
      </p:sp>
    </p:spTree>
    <p:extLst>
      <p:ext uri="{BB962C8B-B14F-4D97-AF65-F5344CB8AC3E}">
        <p14:creationId xmlns:p14="http://schemas.microsoft.com/office/powerpoint/2010/main" xmlns="" val="199267831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Subsidiary Capital Requirements</a:t>
            </a:r>
            <a:endParaRPr lang="en-US" dirty="0"/>
          </a:p>
        </p:txBody>
      </p:sp>
      <p:sp>
        <p:nvSpPr>
          <p:cNvPr id="3" name="Content Placeholder 2"/>
          <p:cNvSpPr>
            <a:spLocks noGrp="1"/>
          </p:cNvSpPr>
          <p:nvPr>
            <p:ph idx="1"/>
          </p:nvPr>
        </p:nvSpPr>
        <p:spPr/>
        <p:txBody>
          <a:bodyPr>
            <a:normAutofit fontScale="85000" lnSpcReduction="10000"/>
          </a:bodyPr>
          <a:lstStyle/>
          <a:p>
            <a:r>
              <a:rPr lang="en-CA" dirty="0" smtClean="0"/>
              <a:t>GS &amp; Co. and Goldman Sachs Execution &amp; Clearing are registered U.S. broker-dealers and futures commission merchants subject to regulation by the SEC and the Commodity Futures Trading Commission</a:t>
            </a:r>
          </a:p>
          <a:p>
            <a:r>
              <a:rPr lang="en-CA" dirty="0" smtClean="0"/>
              <a:t>SEC and CFTC specify minimum capital requirements and require a significant part of the registrants; assets be kept in relatively liquid form</a:t>
            </a:r>
          </a:p>
          <a:p>
            <a:r>
              <a:rPr lang="en-CA" dirty="0" smtClean="0"/>
              <a:t>As of Dec 2009, GS &amp; Co. and GSEC exceeded the minimum capital requirements by $11.81B and $1.86B respectively </a:t>
            </a:r>
            <a:endParaRPr lang="en-US" dirty="0"/>
          </a:p>
        </p:txBody>
      </p:sp>
    </p:spTree>
    <p:extLst>
      <p:ext uri="{BB962C8B-B14F-4D97-AF65-F5344CB8AC3E}">
        <p14:creationId xmlns:p14="http://schemas.microsoft.com/office/powerpoint/2010/main" xmlns="" val="117004933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Subsidiary Capital &amp; Dividends</a:t>
            </a:r>
            <a:endParaRPr lang="en-US" dirty="0"/>
          </a:p>
        </p:txBody>
      </p:sp>
      <p:sp>
        <p:nvSpPr>
          <p:cNvPr id="3" name="Content Placeholder 2"/>
          <p:cNvSpPr>
            <a:spLocks noGrp="1"/>
          </p:cNvSpPr>
          <p:nvPr>
            <p:ph idx="1"/>
          </p:nvPr>
        </p:nvSpPr>
        <p:spPr/>
        <p:txBody>
          <a:bodyPr>
            <a:normAutofit fontScale="92500" lnSpcReduction="10000"/>
          </a:bodyPr>
          <a:lstStyle/>
          <a:p>
            <a:r>
              <a:rPr lang="en-CA" dirty="0" smtClean="0"/>
              <a:t>Regulatory requirements restrict Goldman Sachs Group from withdrawing capital from subsidiaries</a:t>
            </a:r>
          </a:p>
          <a:p>
            <a:r>
              <a:rPr lang="en-CA" dirty="0" smtClean="0"/>
              <a:t>Instead, subsidiary assets are restricted as to the payments of dividends to GS Group</a:t>
            </a:r>
          </a:p>
          <a:p>
            <a:r>
              <a:rPr lang="en-CA" dirty="0" smtClean="0"/>
              <a:t>The Federal Reserve Board and FDIC have authority to prohibit or limit payment of dividends if they feel payment of a dividend would constitute an unsafe or unsound practise</a:t>
            </a:r>
            <a:endParaRPr lang="en-US" dirty="0"/>
          </a:p>
        </p:txBody>
      </p:sp>
    </p:spTree>
    <p:extLst>
      <p:ext uri="{BB962C8B-B14F-4D97-AF65-F5344CB8AC3E}">
        <p14:creationId xmlns:p14="http://schemas.microsoft.com/office/powerpoint/2010/main" xmlns="" val="197375948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Basel III Changes</a:t>
            </a:r>
            <a:endParaRPr lang="en-US" dirty="0"/>
          </a:p>
        </p:txBody>
      </p:sp>
      <p:sp>
        <p:nvSpPr>
          <p:cNvPr id="3" name="Content Placeholder 2"/>
          <p:cNvSpPr>
            <a:spLocks noGrp="1"/>
          </p:cNvSpPr>
          <p:nvPr>
            <p:ph idx="1"/>
          </p:nvPr>
        </p:nvSpPr>
        <p:spPr/>
        <p:txBody>
          <a:bodyPr>
            <a:normAutofit fontScale="85000" lnSpcReduction="20000"/>
          </a:bodyPr>
          <a:lstStyle/>
          <a:p>
            <a:pPr>
              <a:lnSpc>
                <a:spcPct val="120000"/>
              </a:lnSpc>
              <a:spcBef>
                <a:spcPts val="0"/>
              </a:spcBef>
              <a:buNone/>
            </a:pPr>
            <a:r>
              <a:rPr lang="en-CA" dirty="0" smtClean="0"/>
              <a:t>Recent Changes to the Basel Rules that have </a:t>
            </a:r>
          </a:p>
          <a:p>
            <a:pPr>
              <a:lnSpc>
                <a:spcPct val="120000"/>
              </a:lnSpc>
              <a:spcBef>
                <a:spcPts val="0"/>
              </a:spcBef>
              <a:buNone/>
            </a:pPr>
            <a:r>
              <a:rPr lang="en-CA" dirty="0" smtClean="0"/>
              <a:t>been formalized in Basel III include:</a:t>
            </a:r>
          </a:p>
          <a:p>
            <a:pPr lvl="1">
              <a:lnSpc>
                <a:spcPct val="120000"/>
              </a:lnSpc>
              <a:spcBef>
                <a:spcPts val="0"/>
              </a:spcBef>
            </a:pPr>
            <a:r>
              <a:rPr lang="en-CA" dirty="0" smtClean="0"/>
              <a:t>Increase in Tier 1 Capital from 4% to 6%</a:t>
            </a:r>
          </a:p>
          <a:p>
            <a:pPr lvl="1">
              <a:lnSpc>
                <a:spcPct val="120000"/>
              </a:lnSpc>
              <a:spcBef>
                <a:spcPts val="0"/>
              </a:spcBef>
            </a:pPr>
            <a:r>
              <a:rPr lang="en-CA" dirty="0" smtClean="0"/>
              <a:t>Minimum requirement for common equity raised from 2% to 4.5%</a:t>
            </a:r>
          </a:p>
          <a:p>
            <a:pPr lvl="1">
              <a:lnSpc>
                <a:spcPct val="120000"/>
              </a:lnSpc>
              <a:spcBef>
                <a:spcPts val="0"/>
              </a:spcBef>
            </a:pPr>
            <a:r>
              <a:rPr lang="en-CA" dirty="0" smtClean="0"/>
              <a:t>Capital conservation buffer set at 2.5%</a:t>
            </a:r>
          </a:p>
          <a:p>
            <a:pPr lvl="1">
              <a:lnSpc>
                <a:spcPct val="120000"/>
              </a:lnSpc>
              <a:spcBef>
                <a:spcPts val="0"/>
              </a:spcBef>
            </a:pPr>
            <a:r>
              <a:rPr lang="en-CA" dirty="0" smtClean="0"/>
              <a:t>New liquidity requirements involving short-term liquidity coverage ratio and long-term net stable funding ratio</a:t>
            </a:r>
          </a:p>
          <a:p>
            <a:pPr>
              <a:lnSpc>
                <a:spcPct val="120000"/>
              </a:lnSpc>
              <a:spcBef>
                <a:spcPts val="0"/>
              </a:spcBef>
              <a:buNone/>
            </a:pPr>
            <a:r>
              <a:rPr lang="en-CA" dirty="0" smtClean="0"/>
              <a:t>In addition, financial instruments that qualify as</a:t>
            </a:r>
          </a:p>
          <a:p>
            <a:pPr>
              <a:lnSpc>
                <a:spcPct val="120000"/>
              </a:lnSpc>
              <a:spcBef>
                <a:spcPts val="0"/>
              </a:spcBef>
              <a:buNone/>
            </a:pPr>
            <a:r>
              <a:rPr lang="en-CA" dirty="0" smtClean="0"/>
              <a:t>Tier 1 Capital may become stricter </a:t>
            </a:r>
            <a:endParaRPr lang="en-US" dirty="0"/>
          </a:p>
        </p:txBody>
      </p:sp>
    </p:spTree>
    <p:extLst>
      <p:ext uri="{BB962C8B-B14F-4D97-AF65-F5344CB8AC3E}">
        <p14:creationId xmlns:p14="http://schemas.microsoft.com/office/powerpoint/2010/main" xmlns="" val="143306140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Dodd-Frank Wall Street Reform Act</a:t>
            </a:r>
            <a:endParaRPr lang="en-US" dirty="0"/>
          </a:p>
        </p:txBody>
      </p:sp>
      <p:sp>
        <p:nvSpPr>
          <p:cNvPr id="3" name="Content Placeholder 2"/>
          <p:cNvSpPr>
            <a:spLocks noGrp="1"/>
          </p:cNvSpPr>
          <p:nvPr>
            <p:ph idx="1"/>
          </p:nvPr>
        </p:nvSpPr>
        <p:spPr/>
        <p:txBody>
          <a:bodyPr>
            <a:normAutofit fontScale="92500"/>
          </a:bodyPr>
          <a:lstStyle/>
          <a:p>
            <a:r>
              <a:rPr lang="en-US" dirty="0" smtClean="0"/>
              <a:t>The act is divided into 16 titles </a:t>
            </a:r>
          </a:p>
          <a:p>
            <a:r>
              <a:rPr lang="en-US" dirty="0" smtClean="0"/>
              <a:t>The aim of the legislation is:</a:t>
            </a:r>
          </a:p>
          <a:p>
            <a:pPr>
              <a:buNone/>
            </a:pPr>
            <a:r>
              <a:rPr lang="en-US" dirty="0" smtClean="0"/>
              <a:t>	“To promote the financial stability of the United States by improving accountability and transparency in the financial system, to end ‘too big to fail,’ to protect the American taxpayer by ending bailouts, to protect consumers from abusive financial services practices, and for other purposes.” </a:t>
            </a:r>
            <a:endParaRPr lang="en-US" dirty="0"/>
          </a:p>
        </p:txBody>
      </p:sp>
    </p:spTree>
    <p:extLst>
      <p:ext uri="{BB962C8B-B14F-4D97-AF65-F5344CB8AC3E}">
        <p14:creationId xmlns:p14="http://schemas.microsoft.com/office/powerpoint/2010/main" xmlns="" val="130496633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Dodd-Frank Wall Street Reform Act</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Title I – Financial Stability</a:t>
            </a:r>
          </a:p>
          <a:p>
            <a:r>
              <a:rPr lang="en-US" dirty="0" smtClean="0"/>
              <a:t>Two agencies created: Financial Stability Oversight Council and the Office of Financial Research</a:t>
            </a:r>
          </a:p>
          <a:p>
            <a:r>
              <a:rPr lang="en-US" dirty="0" smtClean="0"/>
              <a:t>FSOC has three main goals:</a:t>
            </a:r>
          </a:p>
          <a:p>
            <a:pPr lvl="1"/>
            <a:r>
              <a:rPr lang="en-US" dirty="0" smtClean="0"/>
              <a:t>Identify risks to the financial stability of the U.S.</a:t>
            </a:r>
          </a:p>
          <a:p>
            <a:pPr lvl="1"/>
            <a:r>
              <a:rPr lang="en-US" dirty="0" smtClean="0"/>
              <a:t>Promote market discipline </a:t>
            </a:r>
          </a:p>
          <a:p>
            <a:pPr lvl="1"/>
            <a:r>
              <a:rPr lang="en-US" dirty="0" smtClean="0"/>
              <a:t>Respond to any threats to financial stability</a:t>
            </a:r>
            <a:endParaRPr lang="en-US" dirty="0"/>
          </a:p>
        </p:txBody>
      </p:sp>
    </p:spTree>
    <p:extLst>
      <p:ext uri="{BB962C8B-B14F-4D97-AF65-F5344CB8AC3E}">
        <p14:creationId xmlns:p14="http://schemas.microsoft.com/office/powerpoint/2010/main" xmlns="" val="113606440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Dodd-Frank Wall Street Reform Act</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Title I Continued</a:t>
            </a:r>
          </a:p>
          <a:p>
            <a:r>
              <a:rPr lang="en-US" dirty="0" smtClean="0"/>
              <a:t>FSOC can force financial institutions with assets exceeding $50B to submit reports regarding:</a:t>
            </a:r>
          </a:p>
          <a:p>
            <a:pPr lvl="1"/>
            <a:r>
              <a:rPr lang="en-US" dirty="0" smtClean="0"/>
              <a:t>The overall financial condition of the firm</a:t>
            </a:r>
          </a:p>
          <a:p>
            <a:pPr lvl="1"/>
            <a:r>
              <a:rPr lang="en-US" dirty="0" smtClean="0"/>
              <a:t>Firm’s current systems in place to monitor and control risks</a:t>
            </a:r>
          </a:p>
          <a:p>
            <a:pPr lvl="1"/>
            <a:r>
              <a:rPr lang="en-US" dirty="0" smtClean="0"/>
              <a:t>The extent to which any of the company’s activities could impact financial markets</a:t>
            </a:r>
          </a:p>
        </p:txBody>
      </p:sp>
    </p:spTree>
    <p:extLst>
      <p:ext uri="{BB962C8B-B14F-4D97-AF65-F5344CB8AC3E}">
        <p14:creationId xmlns:p14="http://schemas.microsoft.com/office/powerpoint/2010/main" xmlns="" val="413937177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Dodd-Frank Wall Street Reform Act</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Title II – Orderly Liquidation Authority</a:t>
            </a:r>
          </a:p>
          <a:p>
            <a:r>
              <a:rPr lang="en-US" dirty="0" smtClean="0"/>
              <a:t>Purpose to assist in the orderly liquidation of bank and financial institutions</a:t>
            </a:r>
          </a:p>
          <a:p>
            <a:r>
              <a:rPr lang="en-US" dirty="0" smtClean="0"/>
              <a:t>Orderly Liquidation Fund: FDIC run fund used in the event of financial company’s liquidation that is not covered by the FDIC</a:t>
            </a:r>
          </a:p>
          <a:p>
            <a:pPr>
              <a:buNone/>
            </a:pPr>
            <a:r>
              <a:rPr lang="en-US" dirty="0" smtClean="0"/>
              <a:t>Title III – Transfer of Powers </a:t>
            </a:r>
          </a:p>
          <a:p>
            <a:r>
              <a:rPr lang="en-US" dirty="0" smtClean="0"/>
              <a:t>Intended to streamline banking regulation and reduce competition and overlaps between regulators</a:t>
            </a:r>
            <a:endParaRPr lang="en-US" dirty="0"/>
          </a:p>
        </p:txBody>
      </p:sp>
    </p:spTree>
    <p:extLst>
      <p:ext uri="{BB962C8B-B14F-4D97-AF65-F5344CB8AC3E}">
        <p14:creationId xmlns:p14="http://schemas.microsoft.com/office/powerpoint/2010/main" xmlns="" val="41181320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2479</TotalTime>
  <Words>4382</Words>
  <Application>Microsoft Office PowerPoint</Application>
  <PresentationFormat>On-screen Show (4:3)</PresentationFormat>
  <Paragraphs>675</Paragraphs>
  <Slides>109</Slides>
  <Notes>1</Notes>
  <HiddenSlides>0</HiddenSlides>
  <MMClips>0</MMClips>
  <ScaleCrop>false</ScaleCrop>
  <HeadingPairs>
    <vt:vector size="4" baseType="variant">
      <vt:variant>
        <vt:lpstr>Theme</vt:lpstr>
      </vt:variant>
      <vt:variant>
        <vt:i4>1</vt:i4>
      </vt:variant>
      <vt:variant>
        <vt:lpstr>Slide Titles</vt:lpstr>
      </vt:variant>
      <vt:variant>
        <vt:i4>109</vt:i4>
      </vt:variant>
    </vt:vector>
  </HeadingPairs>
  <TitlesOfParts>
    <vt:vector size="110" baseType="lpstr">
      <vt:lpstr>Office Theme</vt:lpstr>
      <vt:lpstr>Goldman Sachs Risk Management</vt:lpstr>
      <vt:lpstr>Agenda</vt:lpstr>
      <vt:lpstr>Slide 3</vt:lpstr>
      <vt:lpstr>Introduction</vt:lpstr>
      <vt:lpstr>Introduction</vt:lpstr>
      <vt:lpstr>Introduction</vt:lpstr>
      <vt:lpstr>Q3 Results from Operations</vt:lpstr>
      <vt:lpstr>Balance Sheet as of Q3 2010</vt:lpstr>
      <vt:lpstr>Balance Sheet Continued</vt:lpstr>
      <vt:lpstr>Slide 10</vt:lpstr>
      <vt:lpstr>M&amp;A League Table</vt:lpstr>
      <vt:lpstr>Slide 12</vt:lpstr>
      <vt:lpstr>Trading &amp; Principle Investments</vt:lpstr>
      <vt:lpstr>Trading &amp; Principal Investments</vt:lpstr>
      <vt:lpstr>Operations by Segment in Q3</vt:lpstr>
      <vt:lpstr>Earnings Breakdown</vt:lpstr>
      <vt:lpstr>Slide 17</vt:lpstr>
      <vt:lpstr>Slide 18</vt:lpstr>
      <vt:lpstr>Slide 19</vt:lpstr>
      <vt:lpstr>Trading Revenue</vt:lpstr>
      <vt:lpstr>Goldman, MBS &amp; TARP</vt:lpstr>
      <vt:lpstr>Slide 22</vt:lpstr>
      <vt:lpstr>Overview of Market Risk</vt:lpstr>
      <vt:lpstr>Overview of Market Risk cont’d</vt:lpstr>
      <vt:lpstr>Market risk effect on Investment Banking</vt:lpstr>
      <vt:lpstr>Market risk effect on Trading &amp; Arbitrage</vt:lpstr>
      <vt:lpstr>Market Risk effect on Asset Management</vt:lpstr>
      <vt:lpstr>How Market Risk is Managed</vt:lpstr>
      <vt:lpstr>Tools for Managing Market Risk</vt:lpstr>
      <vt:lpstr>VaR</vt:lpstr>
      <vt:lpstr>Benefits of VaR</vt:lpstr>
      <vt:lpstr>Weaknesses of VaR</vt:lpstr>
      <vt:lpstr>VaR</vt:lpstr>
      <vt:lpstr>VaR</vt:lpstr>
      <vt:lpstr>Average Daily VaR at year-end</vt:lpstr>
      <vt:lpstr>Average Daily VaR at Q3 2010</vt:lpstr>
      <vt:lpstr>Year-end Daily VaR</vt:lpstr>
      <vt:lpstr>Q3 2010 Daily VaR</vt:lpstr>
      <vt:lpstr>Daily Trading Net Revenues in 2009</vt:lpstr>
      <vt:lpstr>Daily Trading Net Revenues in 2008</vt:lpstr>
      <vt:lpstr>Daily Trading Net Revenues during Q3</vt:lpstr>
      <vt:lpstr>Analysis of VaR</vt:lpstr>
      <vt:lpstr>Analysis of VaR</vt:lpstr>
      <vt:lpstr>Daily VaR during 2009</vt:lpstr>
      <vt:lpstr>Daily VaR since Q4 2009</vt:lpstr>
      <vt:lpstr>Other Market Risk Measures</vt:lpstr>
      <vt:lpstr>Other Market Risk Measures</vt:lpstr>
      <vt:lpstr>Sensitivity of Other Positions</vt:lpstr>
      <vt:lpstr>Slide 49</vt:lpstr>
      <vt:lpstr>What is credit risk</vt:lpstr>
      <vt:lpstr>Sources of Credit Risk</vt:lpstr>
      <vt:lpstr>Managing Credit Risks</vt:lpstr>
      <vt:lpstr>Managing Credit Risks (2)</vt:lpstr>
      <vt:lpstr>Measures of Credit Risks</vt:lpstr>
      <vt:lpstr>Exposure in OTC Derivatives</vt:lpstr>
      <vt:lpstr>OTC Derivatives Exposure by Grade</vt:lpstr>
      <vt:lpstr>Liquidity Risks</vt:lpstr>
      <vt:lpstr>Overview of Liquidity Risk</vt:lpstr>
      <vt:lpstr>Use of liquidity</vt:lpstr>
      <vt:lpstr>Use of liquidity(2)</vt:lpstr>
      <vt:lpstr>Makeup of Liquidity Reserve</vt:lpstr>
      <vt:lpstr>Policy regarding ‘Global Core Excess’ </vt:lpstr>
      <vt:lpstr>Asset - Liability Management</vt:lpstr>
      <vt:lpstr>Term Structure</vt:lpstr>
      <vt:lpstr>Equal payments of debt</vt:lpstr>
      <vt:lpstr>Asset - Liability Management (3)</vt:lpstr>
      <vt:lpstr>Asset - Liability Management (4)</vt:lpstr>
      <vt:lpstr>Secured Financing</vt:lpstr>
      <vt:lpstr>Unsecured financing</vt:lpstr>
      <vt:lpstr>Fixed Rate to Floating Rate</vt:lpstr>
      <vt:lpstr>Deposits</vt:lpstr>
      <vt:lpstr>Government Programs</vt:lpstr>
      <vt:lpstr>Funding Policy</vt:lpstr>
      <vt:lpstr>Assets unfunded by secured financing</vt:lpstr>
      <vt:lpstr>Subsidiary Funding</vt:lpstr>
      <vt:lpstr>Credit Ratings</vt:lpstr>
      <vt:lpstr>Credit Downgrade</vt:lpstr>
      <vt:lpstr>Slide 78</vt:lpstr>
      <vt:lpstr>Operational Risk Factors</vt:lpstr>
      <vt:lpstr>Operational Risk Factors</vt:lpstr>
      <vt:lpstr>Slide 81</vt:lpstr>
      <vt:lpstr>Regulatory Risks</vt:lpstr>
      <vt:lpstr>Regulatory Risks</vt:lpstr>
      <vt:lpstr>Regulatory Risks</vt:lpstr>
      <vt:lpstr>Regulatory Risks</vt:lpstr>
      <vt:lpstr>Graham-Leach-Bliley Act</vt:lpstr>
      <vt:lpstr>Regulatory Requirements</vt:lpstr>
      <vt:lpstr>Capital Requirements </vt:lpstr>
      <vt:lpstr>Capital Requirements Cont.</vt:lpstr>
      <vt:lpstr>      Goldman’s Capital Ratios</vt:lpstr>
      <vt:lpstr>Basel I to Basel II</vt:lpstr>
      <vt:lpstr>Subsidiary Capital Requirements</vt:lpstr>
      <vt:lpstr>Subsidiary Capital Requirements</vt:lpstr>
      <vt:lpstr>Subsidiary Capital &amp; Dividends</vt:lpstr>
      <vt:lpstr>Basel III Changes</vt:lpstr>
      <vt:lpstr>Dodd-Frank Wall Street Reform Act</vt:lpstr>
      <vt:lpstr>Dodd-Frank Wall Street Reform Act</vt:lpstr>
      <vt:lpstr>Dodd-Frank Wall Street Reform Act</vt:lpstr>
      <vt:lpstr>Dodd-Frank Wall Street Reform Act</vt:lpstr>
      <vt:lpstr>Dodd-Frank Wall Street Reform Act</vt:lpstr>
      <vt:lpstr>Dodd-Frank Wall Street Reform Act</vt:lpstr>
      <vt:lpstr>The Volcker Proposal</vt:lpstr>
      <vt:lpstr>The Volcker Proposal</vt:lpstr>
      <vt:lpstr>Regulatory Effect on Goldman Sachs</vt:lpstr>
      <vt:lpstr>Will it Work?</vt:lpstr>
      <vt:lpstr>Goldman Sachs Capital Partners</vt:lpstr>
      <vt:lpstr>Goldman Sachs Asset Management</vt:lpstr>
      <vt:lpstr>Use of Estimates</vt:lpstr>
      <vt:lpstr>Slide 109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Jeremy</dc:creator>
  <cp:lastModifiedBy>gp</cp:lastModifiedBy>
  <cp:revision>45</cp:revision>
  <dcterms:created xsi:type="dcterms:W3CDTF">2010-11-15T07:31:25Z</dcterms:created>
  <dcterms:modified xsi:type="dcterms:W3CDTF">2010-11-18T02:40:52Z</dcterms:modified>
</cp:coreProperties>
</file>