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1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4F4F"/>
    <a:srgbClr val="A80000"/>
    <a:srgbClr val="FF3F3F"/>
    <a:srgbClr val="9F0000"/>
    <a:srgbClr val="FF0909"/>
    <a:srgbClr val="FF7575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5" autoAdjust="0"/>
    <p:restoredTop sz="94660"/>
  </p:normalViewPr>
  <p:slideViewPr>
    <p:cSldViewPr snapToGrid="0">
      <p:cViewPr varScale="1">
        <p:scale>
          <a:sx n="67" d="100"/>
          <a:sy n="67" d="100"/>
        </p:scale>
        <p:origin x="564" y="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29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01FEFA7A-0A11-4C9E-99AB-050C6D865CEF}" type="datetimeFigureOut">
              <a:rPr lang="en-US" smtClean="0"/>
              <a:t>3/28/2022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6DF6531D-44B1-4E72-A93E-88AA12B2AE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4222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5A224-7F11-4E57-9080-183129D8A83B}" type="datetimeFigureOut">
              <a:rPr lang="en-US" smtClean="0"/>
              <a:t>3/28/2022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80CA9-E6F5-4030-9568-35CECFDAE2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7322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5A224-7F11-4E57-9080-183129D8A83B}" type="datetimeFigureOut">
              <a:rPr lang="en-US" smtClean="0"/>
              <a:t>3/28/2022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80CA9-E6F5-4030-9568-35CECFDAE2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6922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5A224-7F11-4E57-9080-183129D8A83B}" type="datetimeFigureOut">
              <a:rPr lang="en-US" smtClean="0"/>
              <a:t>3/28/2022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80CA9-E6F5-4030-9568-35CECFDAE2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7394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5A224-7F11-4E57-9080-183129D8A83B}" type="datetimeFigureOut">
              <a:rPr lang="en-US" smtClean="0"/>
              <a:t>3/28/2022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80CA9-E6F5-4030-9568-35CECFDAE2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6298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5A224-7F11-4E57-9080-183129D8A83B}" type="datetimeFigureOut">
              <a:rPr lang="en-US" smtClean="0"/>
              <a:t>3/28/2022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80CA9-E6F5-4030-9568-35CECFDAE2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9315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5A224-7F11-4E57-9080-183129D8A83B}" type="datetimeFigureOut">
              <a:rPr lang="en-US" smtClean="0"/>
              <a:t>3/28/2022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80CA9-E6F5-4030-9568-35CECFDAE2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9233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5A224-7F11-4E57-9080-183129D8A83B}" type="datetimeFigureOut">
              <a:rPr lang="en-US" smtClean="0"/>
              <a:t>3/28/2022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80CA9-E6F5-4030-9568-35CECFDAE2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9757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5A224-7F11-4E57-9080-183129D8A83B}" type="datetimeFigureOut">
              <a:rPr lang="en-US" smtClean="0"/>
              <a:t>3/28/2022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80CA9-E6F5-4030-9568-35CECFDAE2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8345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5A224-7F11-4E57-9080-183129D8A83B}" type="datetimeFigureOut">
              <a:rPr lang="en-US" smtClean="0"/>
              <a:t>3/28/2022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80CA9-E6F5-4030-9568-35CECFDAE2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0721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5A224-7F11-4E57-9080-183129D8A83B}" type="datetimeFigureOut">
              <a:rPr lang="en-US" smtClean="0"/>
              <a:t>3/28/2022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80CA9-E6F5-4030-9568-35CECFDAE2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3821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5A224-7F11-4E57-9080-183129D8A83B}" type="datetimeFigureOut">
              <a:rPr lang="en-US" smtClean="0"/>
              <a:t>3/28/2022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80CA9-E6F5-4030-9568-35CECFDAE2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3605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25A224-7F11-4E57-9080-183129D8A83B}" type="datetimeFigureOut">
              <a:rPr lang="en-US" smtClean="0"/>
              <a:t>3/28/2022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480CA9-E6F5-4030-9568-35CECFDAE2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4473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7030A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96712" y="1947672"/>
            <a:ext cx="6053328" cy="4334256"/>
          </a:xfrm>
        </p:spPr>
        <p:txBody>
          <a:bodyPr>
            <a:normAutofit fontScale="90000"/>
          </a:bodyPr>
          <a:lstStyle/>
          <a:p>
            <a:pPr algn="ctr"/>
            <a:br>
              <a:rPr lang="en-US" dirty="0">
                <a:latin typeface="Algerian" panose="04020705040A02060702" pitchFamily="82" charset="0"/>
              </a:rPr>
            </a:br>
            <a:br>
              <a:rPr lang="en-US" dirty="0">
                <a:latin typeface="Algerian" panose="04020705040A02060702" pitchFamily="82" charset="0"/>
              </a:rPr>
            </a:br>
            <a:br>
              <a:rPr lang="en-US" dirty="0">
                <a:latin typeface="Algerian" panose="04020705040A02060702" pitchFamily="82" charset="0"/>
              </a:rPr>
            </a:br>
            <a:br>
              <a:rPr lang="en-US" dirty="0">
                <a:latin typeface="Algerian" panose="04020705040A02060702" pitchFamily="82" charset="0"/>
              </a:rPr>
            </a:br>
            <a:br>
              <a:rPr lang="en-US" dirty="0">
                <a:latin typeface="Algerian" panose="04020705040A02060702" pitchFamily="82" charset="0"/>
              </a:rPr>
            </a:br>
            <a:br>
              <a:rPr lang="en-US" dirty="0">
                <a:latin typeface="Algerian" panose="04020705040A02060702" pitchFamily="82" charset="0"/>
              </a:rPr>
            </a:br>
            <a:r>
              <a:rPr lang="en-US" sz="5300" b="1" dirty="0">
                <a:latin typeface="Algerian" panose="04020705040A02060702" pitchFamily="82" charset="0"/>
              </a:rPr>
              <a:t>Money Does Grow on Trees</a:t>
            </a:r>
            <a:r>
              <a:rPr lang="en-US" sz="4400" b="1" dirty="0">
                <a:latin typeface="Algerian" panose="04020705040A02060702" pitchFamily="82" charset="0"/>
              </a:rPr>
              <a:t>:</a:t>
            </a:r>
            <a:br>
              <a:rPr lang="en-US" sz="4400" b="1" dirty="0">
                <a:latin typeface="Algerian" panose="04020705040A02060702" pitchFamily="82" charset="0"/>
              </a:rPr>
            </a:br>
            <a:br>
              <a:rPr lang="en-US" sz="4400" b="1" dirty="0">
                <a:latin typeface="Algerian" panose="04020705040A02060702" pitchFamily="82" charset="0"/>
              </a:rPr>
            </a:br>
            <a:r>
              <a:rPr lang="en-US" sz="5300" b="1" dirty="0">
                <a:latin typeface="Algerian" panose="04020705040A02060702" pitchFamily="82" charset="0"/>
              </a:rPr>
              <a:t>The Dark Side of Chocolate?</a:t>
            </a:r>
            <a:br>
              <a:rPr lang="en-US" sz="5300" b="1" dirty="0">
                <a:latin typeface="Algerian" panose="04020705040A02060702" pitchFamily="82" charset="0"/>
              </a:rPr>
            </a:br>
            <a:br>
              <a:rPr lang="en-US" sz="4400" b="1" dirty="0">
                <a:latin typeface="Algerian" panose="04020705040A02060702" pitchFamily="82" charset="0"/>
              </a:rPr>
            </a:br>
            <a:br>
              <a:rPr lang="en-US" sz="4400" b="1" dirty="0">
                <a:latin typeface="Algerian" panose="04020705040A02060702" pitchFamily="82" charset="0"/>
              </a:rPr>
            </a:br>
            <a:r>
              <a:rPr lang="en-US" sz="2000" b="1" dirty="0" err="1">
                <a:latin typeface="Algerian" panose="04020705040A02060702" pitchFamily="82" charset="0"/>
              </a:rPr>
              <a:t>Marja</a:t>
            </a:r>
            <a:r>
              <a:rPr lang="en-US" sz="2000" b="1" dirty="0">
                <a:latin typeface="Algerian" panose="04020705040A02060702" pitchFamily="82" charset="0"/>
              </a:rPr>
              <a:t> Karelia</a:t>
            </a:r>
            <a:br>
              <a:rPr lang="en-US" sz="2000" b="1" dirty="0">
                <a:latin typeface="Algerian" panose="04020705040A02060702" pitchFamily="82" charset="0"/>
              </a:rPr>
            </a:br>
            <a:r>
              <a:rPr lang="en-US" sz="2000" b="1" dirty="0">
                <a:latin typeface="Algerian" panose="04020705040A02060702" pitchFamily="82" charset="0"/>
              </a:rPr>
              <a:t>Simon Fraser University</a:t>
            </a:r>
            <a:br>
              <a:rPr lang="en-US" sz="2000" b="1" dirty="0">
                <a:latin typeface="Algerian" panose="04020705040A02060702" pitchFamily="82" charset="0"/>
              </a:rPr>
            </a:br>
            <a:r>
              <a:rPr lang="en-US" sz="2000" b="1" dirty="0">
                <a:latin typeface="Algerian" panose="04020705040A02060702" pitchFamily="82" charset="0"/>
              </a:rPr>
              <a:t>Vancouver, Canada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46504" y="4764024"/>
            <a:ext cx="8921496" cy="45719"/>
          </a:xfrm>
        </p:spPr>
        <p:txBody>
          <a:bodyPr>
            <a:normAutofit fontScale="25000" lnSpcReduction="20000"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sz="1600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9892BA0-2898-48D8-BC5B-DBD359B5C9A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9793" y="0"/>
            <a:ext cx="531844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00982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7030A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latin typeface="Algerian" panose="04020705040A02060702" pitchFamily="82" charset="0"/>
              </a:rPr>
              <a:t>Social Justice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3600" dirty="0"/>
          </a:p>
          <a:p>
            <a:pPr marL="0" indent="0" algn="ctr">
              <a:buNone/>
            </a:pPr>
            <a:r>
              <a:rPr lang="en-US" sz="3200" dirty="0"/>
              <a:t>Social justice as a concept of fair and just relations between the  individual and society</a:t>
            </a:r>
          </a:p>
          <a:p>
            <a:endParaRPr lang="en-US" sz="3200" b="1" dirty="0"/>
          </a:p>
          <a:p>
            <a:pPr marL="0" indent="0" algn="ctr">
              <a:buNone/>
            </a:pPr>
            <a:r>
              <a:rPr lang="en-US" sz="3200" dirty="0"/>
              <a:t>Reference to the process of ensuring fulfillment of individual’s social roles</a:t>
            </a:r>
          </a:p>
          <a:p>
            <a:endParaRPr lang="en-US" sz="3200" dirty="0"/>
          </a:p>
          <a:p>
            <a:pPr marL="0" indent="0" algn="ctr">
              <a:buNone/>
            </a:pPr>
            <a:r>
              <a:rPr lang="en-US" sz="3200" dirty="0"/>
              <a:t>Critique of the concept of social justice</a:t>
            </a:r>
          </a:p>
        </p:txBody>
      </p:sp>
    </p:spTree>
    <p:extLst>
      <p:ext uri="{BB962C8B-B14F-4D97-AF65-F5344CB8AC3E}">
        <p14:creationId xmlns:p14="http://schemas.microsoft.com/office/powerpoint/2010/main" val="33429644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7030A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i="1" dirty="0" err="1">
                <a:latin typeface="Algerian" panose="04020705040A02060702" pitchFamily="82" charset="0"/>
              </a:rPr>
              <a:t>Theobroma</a:t>
            </a:r>
            <a:r>
              <a:rPr lang="en-US" b="1" i="1" dirty="0">
                <a:latin typeface="Algerian" panose="04020705040A02060702" pitchFamily="82" charset="0"/>
              </a:rPr>
              <a:t> cacao  </a:t>
            </a:r>
            <a:r>
              <a:rPr lang="en-US" b="1" dirty="0">
                <a:latin typeface="Algerian" panose="04020705040A02060702" pitchFamily="82" charset="0"/>
              </a:rPr>
              <a:t>travels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pPr marL="0" indent="0" algn="ctr">
              <a:buNone/>
            </a:pPr>
            <a:r>
              <a:rPr lang="en-US" sz="3200" dirty="0"/>
              <a:t>Escaping the Amazon rainforest</a:t>
            </a:r>
          </a:p>
          <a:p>
            <a:endParaRPr lang="en-US" sz="3200" dirty="0"/>
          </a:p>
          <a:p>
            <a:pPr marL="0" indent="0" algn="ctr">
              <a:buNone/>
            </a:pPr>
            <a:r>
              <a:rPr lang="en-US" sz="3200" dirty="0"/>
              <a:t>Cocoa bean travels from Ecuador to Mexico</a:t>
            </a:r>
          </a:p>
          <a:p>
            <a:endParaRPr lang="en-US" sz="3200" dirty="0"/>
          </a:p>
          <a:p>
            <a:pPr marL="0" indent="0" algn="ctr">
              <a:buNone/>
            </a:pPr>
            <a:r>
              <a:rPr lang="en-US" sz="3200" dirty="0"/>
              <a:t>Many uses of the cocoa bean: currency or aphrodisiac</a:t>
            </a:r>
            <a:r>
              <a:rPr lang="en-US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1023104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7030A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Algerian" panose="04020705040A02060702" pitchFamily="82" charset="0"/>
              </a:rPr>
              <a:t>The Cocoa Bean Travels to Europe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pPr marL="0" indent="0" algn="ctr">
              <a:buNone/>
            </a:pPr>
            <a:r>
              <a:rPr lang="en-US" sz="3200" dirty="0"/>
              <a:t>Transmission of chocolate to Spain and to rest of Europe</a:t>
            </a:r>
          </a:p>
          <a:p>
            <a:endParaRPr lang="en-US" sz="3200" dirty="0"/>
          </a:p>
          <a:p>
            <a:pPr marL="0" indent="0" algn="ctr">
              <a:buNone/>
            </a:pPr>
            <a:r>
              <a:rPr lang="en-US" sz="3200" dirty="0"/>
              <a:t>Transportation by the Three-Way-Trade system</a:t>
            </a:r>
          </a:p>
          <a:p>
            <a:endParaRPr lang="en-US" sz="3200" dirty="0"/>
          </a:p>
          <a:p>
            <a:pPr marL="0" indent="0" algn="ctr">
              <a:buNone/>
            </a:pPr>
            <a:r>
              <a:rPr lang="en-US" sz="3200" dirty="0"/>
              <a:t>Cocoa bean in European coffee houses: Madrid, Vienna and </a:t>
            </a:r>
          </a:p>
          <a:p>
            <a:pPr marL="0" indent="0" algn="ctr">
              <a:buNone/>
            </a:pPr>
            <a:r>
              <a:rPr lang="en-US" sz="3200" dirty="0"/>
              <a:t>  White’s in London</a:t>
            </a:r>
          </a:p>
        </p:txBody>
      </p:sp>
    </p:spTree>
    <p:extLst>
      <p:ext uri="{BB962C8B-B14F-4D97-AF65-F5344CB8AC3E}">
        <p14:creationId xmlns:p14="http://schemas.microsoft.com/office/powerpoint/2010/main" val="33599437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7030A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0100" y="365125"/>
            <a:ext cx="10553700" cy="2320924"/>
          </a:xfrm>
        </p:spPr>
        <p:txBody>
          <a:bodyPr>
            <a:normAutofit fontScale="90000"/>
          </a:bodyPr>
          <a:lstStyle/>
          <a:p>
            <a:pPr algn="ctr"/>
            <a:br>
              <a:rPr lang="en-US" b="1" dirty="0">
                <a:latin typeface="Algerian" panose="04020705040A02060702" pitchFamily="82" charset="0"/>
              </a:rPr>
            </a:br>
            <a:br>
              <a:rPr lang="en-US" b="1" dirty="0">
                <a:latin typeface="Algerian" panose="04020705040A02060702" pitchFamily="82" charset="0"/>
              </a:rPr>
            </a:br>
            <a:br>
              <a:rPr lang="en-US" b="1" dirty="0">
                <a:latin typeface="Algerian" panose="04020705040A02060702" pitchFamily="82" charset="0"/>
              </a:rPr>
            </a:br>
            <a:br>
              <a:rPr lang="en-US" b="1" dirty="0">
                <a:latin typeface="Algerian" panose="04020705040A02060702" pitchFamily="82" charset="0"/>
              </a:rPr>
            </a:br>
            <a:br>
              <a:rPr lang="en-US" b="1" dirty="0">
                <a:latin typeface="Algerian" panose="04020705040A02060702" pitchFamily="82" charset="0"/>
              </a:rPr>
            </a:br>
            <a:br>
              <a:rPr lang="en-US" b="1" dirty="0">
                <a:latin typeface="Algerian" panose="04020705040A02060702" pitchFamily="82" charset="0"/>
              </a:rPr>
            </a:br>
            <a:r>
              <a:rPr lang="en-US" b="1" dirty="0">
                <a:latin typeface="Algerian" panose="04020705040A02060702" pitchFamily="82" charset="0"/>
              </a:rPr>
              <a:t>Cocoa Bean Travels to Africa and Beyond</a:t>
            </a:r>
            <a:br>
              <a:rPr lang="en-US" b="1" dirty="0">
                <a:latin typeface="Algerian" panose="04020705040A02060702" pitchFamily="82" charset="0"/>
              </a:rPr>
            </a:br>
            <a:br>
              <a:rPr lang="en-US" b="1" dirty="0">
                <a:latin typeface="Algerian" panose="04020705040A02060702" pitchFamily="82" charset="0"/>
              </a:rPr>
            </a:br>
            <a:br>
              <a:rPr lang="en-US" b="1" dirty="0">
                <a:latin typeface="Algerian" panose="04020705040A02060702" pitchFamily="82" charset="0"/>
              </a:rPr>
            </a:br>
            <a:br>
              <a:rPr lang="en-US" b="1" dirty="0">
                <a:latin typeface="Algerian" panose="04020705040A02060702" pitchFamily="82" charset="0"/>
              </a:rPr>
            </a:br>
            <a:r>
              <a:rPr lang="en-US" b="1" dirty="0">
                <a:latin typeface="Algerian" panose="04020705040A02060702" pitchFamily="82" charset="0"/>
              </a:rPr>
              <a:t>*</a:t>
            </a:r>
            <a:br>
              <a:rPr lang="en-US" b="1" dirty="0">
                <a:latin typeface="Algerian" panose="04020705040A02060702" pitchFamily="82" charset="0"/>
              </a:rPr>
            </a:br>
            <a:endParaRPr lang="en-US" b="1" dirty="0">
              <a:latin typeface="Algerian" panose="04020705040A02060702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" y="2686049"/>
            <a:ext cx="10782300" cy="349091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dirty="0"/>
              <a:t> How did the cocoa bean travel to Africa and why did it</a:t>
            </a:r>
          </a:p>
          <a:p>
            <a:pPr marL="0" indent="0" algn="ctr">
              <a:buNone/>
            </a:pPr>
            <a:r>
              <a:rPr lang="en-US" sz="3200" dirty="0"/>
              <a:t>   go there?</a:t>
            </a:r>
          </a:p>
          <a:p>
            <a:pPr marL="0" indent="0" algn="ctr">
              <a:buNone/>
            </a:pPr>
            <a:endParaRPr lang="en-US" sz="3200" dirty="0"/>
          </a:p>
          <a:p>
            <a:pPr marL="0" indent="0" algn="ctr">
              <a:buNone/>
            </a:pPr>
            <a:r>
              <a:rPr lang="en-US" sz="3200" dirty="0"/>
              <a:t>Journey to Asia: Travels to East Indies and Philippines</a:t>
            </a:r>
          </a:p>
          <a:p>
            <a:pPr marL="0" indent="0">
              <a:buNone/>
            </a:pPr>
            <a:endParaRPr lang="en-US" sz="3200" dirty="0"/>
          </a:p>
          <a:p>
            <a:pPr marL="0" indent="0" algn="ctr">
              <a:buNone/>
            </a:pPr>
            <a:r>
              <a:rPr lang="en-US" sz="3200" dirty="0"/>
              <a:t>Cocoa bean on the commodities markets</a:t>
            </a:r>
          </a:p>
          <a:p>
            <a:pPr marL="0" indent="0">
              <a:buNone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9692123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7030A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latin typeface="Algerian" panose="04020705040A02060702" pitchFamily="82" charset="0"/>
              </a:rPr>
              <a:t>Problems on Cocoa Farms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pPr marL="0" indent="0" algn="ctr">
              <a:buNone/>
            </a:pPr>
            <a:r>
              <a:rPr lang="en-US" sz="3200" dirty="0"/>
              <a:t>Issue of child labor and ‘trafficking’: Reports on child slavery</a:t>
            </a:r>
          </a:p>
          <a:p>
            <a:endParaRPr lang="en-US" sz="3200" dirty="0"/>
          </a:p>
          <a:p>
            <a:pPr marL="0" indent="0" algn="ctr">
              <a:buNone/>
            </a:pPr>
            <a:r>
              <a:rPr lang="en-US" sz="3200" dirty="0"/>
              <a:t>Smallholder farmers at center stage: Question of family labor</a:t>
            </a:r>
          </a:p>
          <a:p>
            <a:endParaRPr lang="en-US" sz="3200" dirty="0"/>
          </a:p>
          <a:p>
            <a:pPr marL="0" indent="0" algn="ctr">
              <a:buNone/>
            </a:pPr>
            <a:r>
              <a:rPr lang="en-US" sz="3200" dirty="0"/>
              <a:t>Boycott of cocoa beans? Useful or not?</a:t>
            </a:r>
          </a:p>
        </p:txBody>
      </p:sp>
    </p:spTree>
    <p:extLst>
      <p:ext uri="{BB962C8B-B14F-4D97-AF65-F5344CB8AC3E}">
        <p14:creationId xmlns:p14="http://schemas.microsoft.com/office/powerpoint/2010/main" val="6429881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7030A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latin typeface="Algerian" panose="04020705040A02060702" pitchFamily="82" charset="0"/>
              </a:rPr>
              <a:t>Possible Solutions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pPr marL="0" indent="0" algn="ctr">
              <a:buNone/>
            </a:pPr>
            <a:r>
              <a:rPr lang="en-US" sz="3200" dirty="0"/>
              <a:t>Solutions and explanations: What about helping farmers become better farmers?</a:t>
            </a:r>
          </a:p>
          <a:p>
            <a:endParaRPr lang="en-US" sz="3200" dirty="0"/>
          </a:p>
          <a:p>
            <a:pPr marL="0" indent="0" algn="ctr">
              <a:buNone/>
            </a:pPr>
            <a:r>
              <a:rPr lang="en-US" sz="3200" dirty="0"/>
              <a:t>What has been accomplished? Mission and Vision of World Cocoa Foundation and its many commitments</a:t>
            </a:r>
          </a:p>
          <a:p>
            <a:endParaRPr lang="en-US" sz="3200" dirty="0"/>
          </a:p>
          <a:p>
            <a:pPr marL="0" indent="0" algn="ctr">
              <a:buNone/>
            </a:pPr>
            <a:r>
              <a:rPr lang="en-US" sz="3200" dirty="0"/>
              <a:t>Cadbury’s and Fairtrade Foundation</a:t>
            </a:r>
          </a:p>
        </p:txBody>
      </p:sp>
    </p:spTree>
    <p:extLst>
      <p:ext uri="{BB962C8B-B14F-4D97-AF65-F5344CB8AC3E}">
        <p14:creationId xmlns:p14="http://schemas.microsoft.com/office/powerpoint/2010/main" val="29282009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7030A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br>
              <a:rPr lang="en-US" b="1" dirty="0">
                <a:latin typeface="Algerian" panose="04020705040A02060702" pitchFamily="82" charset="0"/>
              </a:rPr>
            </a:br>
            <a:r>
              <a:rPr lang="en-US" b="1" dirty="0">
                <a:latin typeface="Algerian" panose="04020705040A02060702" pitchFamily="82" charset="0"/>
              </a:rPr>
              <a:t> exploitation and the cocoa bean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pPr marL="0" indent="0" algn="ctr">
              <a:buNone/>
            </a:pPr>
            <a:r>
              <a:rPr lang="en-US" sz="3200" dirty="0"/>
              <a:t>Cocoa bean comes full circle: From New World to Old World and back</a:t>
            </a:r>
          </a:p>
          <a:p>
            <a:endParaRPr lang="en-US" sz="3200" dirty="0"/>
          </a:p>
          <a:p>
            <a:pPr marL="0" indent="0" algn="ctr">
              <a:buNone/>
            </a:pPr>
            <a:r>
              <a:rPr lang="en-US" sz="3200" dirty="0"/>
              <a:t>Transformation of the cocoa bean over time</a:t>
            </a:r>
          </a:p>
          <a:p>
            <a:pPr marL="0" indent="0">
              <a:buNone/>
            </a:pPr>
            <a:endParaRPr lang="en-US" sz="3200" dirty="0"/>
          </a:p>
          <a:p>
            <a:pPr marL="0" indent="0" algn="ctr">
              <a:buNone/>
            </a:pPr>
            <a:r>
              <a:rPr lang="en-US" sz="3200" dirty="0"/>
              <a:t>What happened to social justice?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49723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7030A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41727"/>
            <a:ext cx="9144000" cy="2588963"/>
          </a:xfrm>
        </p:spPr>
        <p:txBody>
          <a:bodyPr>
            <a:normAutofit/>
          </a:bodyPr>
          <a:lstStyle/>
          <a:p>
            <a:r>
              <a:rPr lang="en-US" sz="4400" b="1" dirty="0">
                <a:latin typeface="Algerian" panose="04020705040A02060702" pitchFamily="82" charset="0"/>
              </a:rPr>
              <a:t>Global considerations</a:t>
            </a:r>
            <a:br>
              <a:rPr lang="en-US" sz="4400" b="1" dirty="0">
                <a:latin typeface="Algerian" panose="04020705040A02060702" pitchFamily="82" charset="0"/>
              </a:rPr>
            </a:br>
            <a:endParaRPr lang="en-US" sz="4400" b="1" dirty="0">
              <a:latin typeface="Algerian" panose="04020705040A02060702" pitchFamily="8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138744" y="2859336"/>
            <a:ext cx="12469488" cy="2341314"/>
          </a:xfrm>
        </p:spPr>
        <p:txBody>
          <a:bodyPr>
            <a:normAutofit fontScale="25000" lnSpcReduction="20000"/>
          </a:bodyPr>
          <a:lstStyle/>
          <a:p>
            <a:r>
              <a:rPr lang="en-US" sz="12800" dirty="0"/>
              <a:t>Is child </a:t>
            </a:r>
            <a:r>
              <a:rPr lang="en-US" sz="12800" dirty="0" err="1"/>
              <a:t>labour</a:t>
            </a:r>
            <a:r>
              <a:rPr lang="en-US" sz="12800" dirty="0"/>
              <a:t> and ‘trafficking’ unique to African cocoa </a:t>
            </a:r>
          </a:p>
          <a:p>
            <a:r>
              <a:rPr lang="en-US" sz="12800" dirty="0"/>
              <a:t>    plantations?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12800" dirty="0"/>
          </a:p>
          <a:p>
            <a:r>
              <a:rPr lang="en-US" sz="12800" dirty="0"/>
              <a:t>Social justice issues on global cocoa farming communities?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12800" dirty="0"/>
          </a:p>
          <a:p>
            <a:r>
              <a:rPr lang="en-US" sz="12800" dirty="0"/>
              <a:t>Some Covid effects on African cocoa plantations? </a:t>
            </a:r>
            <a:endParaRPr lang="en-US" sz="12800" b="1" dirty="0">
              <a:latin typeface="Algerian" panose="04020705040A02060702" pitchFamily="82" charset="0"/>
            </a:endParaRPr>
          </a:p>
          <a:p>
            <a:endParaRPr lang="en-US" sz="12800" b="1" dirty="0">
              <a:latin typeface="Algerian" panose="04020705040A02060702" pitchFamily="82" charset="0"/>
            </a:endParaRPr>
          </a:p>
          <a:p>
            <a:pPr algn="l"/>
            <a:endParaRPr lang="en-US" sz="12800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3200" dirty="0"/>
          </a:p>
          <a:p>
            <a:pPr algn="l"/>
            <a:endParaRPr lang="en-US" sz="3200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10127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1256</TotalTime>
  <Words>318</Words>
  <Application>Microsoft Office PowerPoint</Application>
  <PresentationFormat>Widescreen</PresentationFormat>
  <Paragraphs>79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Algerian</vt:lpstr>
      <vt:lpstr>Arial</vt:lpstr>
      <vt:lpstr>Calibri</vt:lpstr>
      <vt:lpstr>Calibri Light</vt:lpstr>
      <vt:lpstr>Office Theme</vt:lpstr>
      <vt:lpstr>      Money Does Grow on Trees:  The Dark Side of Chocolate?   Marja Karelia Simon Fraser University Vancouver, Canada</vt:lpstr>
      <vt:lpstr>Social Justice</vt:lpstr>
      <vt:lpstr>Theobroma cacao  travels </vt:lpstr>
      <vt:lpstr>The Cocoa Bean Travels to Europe</vt:lpstr>
      <vt:lpstr>      Cocoa Bean Travels to Africa and Beyond    * </vt:lpstr>
      <vt:lpstr>Problems on Cocoa Farms</vt:lpstr>
      <vt:lpstr>Possible Solutions</vt:lpstr>
      <vt:lpstr>  exploitation and the cocoa bean</vt:lpstr>
      <vt:lpstr>Global considerations </vt:lpstr>
    </vt:vector>
  </TitlesOfParts>
  <Company>Simon Fraser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Money Does Grow on Trees:  The Dark Side of Chocolate</dc:title>
  <dc:creator>mkk9</dc:creator>
  <cp:lastModifiedBy>Marja Karelia</cp:lastModifiedBy>
  <cp:revision>104</cp:revision>
  <cp:lastPrinted>2018-11-12T23:30:11Z</cp:lastPrinted>
  <dcterms:created xsi:type="dcterms:W3CDTF">2018-10-30T22:57:58Z</dcterms:created>
  <dcterms:modified xsi:type="dcterms:W3CDTF">2022-03-29T03:23:14Z</dcterms:modified>
</cp:coreProperties>
</file>