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55"/>
  </p:notesMasterIdLst>
  <p:sldIdLst>
    <p:sldId id="290" r:id="rId2"/>
    <p:sldId id="316" r:id="rId3"/>
    <p:sldId id="256" r:id="rId4"/>
    <p:sldId id="257" r:id="rId5"/>
    <p:sldId id="305" r:id="rId6"/>
    <p:sldId id="306" r:id="rId7"/>
    <p:sldId id="354" r:id="rId8"/>
    <p:sldId id="264" r:id="rId9"/>
    <p:sldId id="265" r:id="rId10"/>
    <p:sldId id="304" r:id="rId11"/>
    <p:sldId id="298" r:id="rId12"/>
    <p:sldId id="308" r:id="rId13"/>
    <p:sldId id="269" r:id="rId14"/>
    <p:sldId id="295" r:id="rId15"/>
    <p:sldId id="292" r:id="rId16"/>
    <p:sldId id="268" r:id="rId17"/>
    <p:sldId id="349" r:id="rId18"/>
    <p:sldId id="272" r:id="rId19"/>
    <p:sldId id="326" r:id="rId20"/>
    <p:sldId id="329" r:id="rId21"/>
    <p:sldId id="300" r:id="rId22"/>
    <p:sldId id="330" r:id="rId23"/>
    <p:sldId id="274" r:id="rId24"/>
    <p:sldId id="299" r:id="rId25"/>
    <p:sldId id="297" r:id="rId26"/>
    <p:sldId id="301" r:id="rId27"/>
    <p:sldId id="302" r:id="rId28"/>
    <p:sldId id="350" r:id="rId29"/>
    <p:sldId id="309" r:id="rId30"/>
    <p:sldId id="328" r:id="rId31"/>
    <p:sldId id="327" r:id="rId32"/>
    <p:sldId id="310" r:id="rId33"/>
    <p:sldId id="273" r:id="rId34"/>
    <p:sldId id="276" r:id="rId35"/>
    <p:sldId id="321" r:id="rId36"/>
    <p:sldId id="281" r:id="rId37"/>
    <p:sldId id="352" r:id="rId38"/>
    <p:sldId id="277" r:id="rId39"/>
    <p:sldId id="323" r:id="rId40"/>
    <p:sldId id="289" r:id="rId41"/>
    <p:sldId id="287" r:id="rId42"/>
    <p:sldId id="284" r:id="rId43"/>
    <p:sldId id="325" r:id="rId44"/>
    <p:sldId id="344" r:id="rId45"/>
    <p:sldId id="345" r:id="rId46"/>
    <p:sldId id="346" r:id="rId47"/>
    <p:sldId id="285" r:id="rId48"/>
    <p:sldId id="339" r:id="rId49"/>
    <p:sldId id="340" r:id="rId50"/>
    <p:sldId id="267" r:id="rId51"/>
    <p:sldId id="348" r:id="rId52"/>
    <p:sldId id="355" r:id="rId53"/>
    <p:sldId id="25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44" autoAdjust="0"/>
    <p:restoredTop sz="94660"/>
  </p:normalViewPr>
  <p:slideViewPr>
    <p:cSldViewPr snapToGrid="0">
      <p:cViewPr varScale="1">
        <p:scale>
          <a:sx n="68" d="100"/>
          <a:sy n="68" d="100"/>
        </p:scale>
        <p:origin x="57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0T05:09:54.177"/>
    </inkml:context>
    <inkml:brush xml:id="br0">
      <inkml:brushProperty name="width" value="0.05" units="cm"/>
      <inkml:brushProperty name="height" value="0.05" units="cm"/>
      <inkml:brushProperty name="color" value="#E71224"/>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5739B0-B478-4601-B2F8-430EADB83368}" type="datetimeFigureOut">
              <a:rPr lang="en-CA" smtClean="0"/>
              <a:t>2022-04-05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F8567-30E4-4EF5-B6D0-90B4E3540FCA}" type="slidenum">
              <a:rPr lang="en-CA" smtClean="0"/>
              <a:t>‹#›</a:t>
            </a:fld>
            <a:endParaRPr lang="en-CA"/>
          </a:p>
        </p:txBody>
      </p:sp>
    </p:spTree>
    <p:extLst>
      <p:ext uri="{BB962C8B-B14F-4D97-AF65-F5344CB8AC3E}">
        <p14:creationId xmlns:p14="http://schemas.microsoft.com/office/powerpoint/2010/main" val="82823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6EA9FB04-39B2-43B4-A9C6-6E3AF2C232CC}" type="datetime1">
              <a:rPr lang="en-US" smtClean="0"/>
              <a:t>4/5/2022</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086758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98739D27-6C50-4A98-89E4-278FD2F2560F}" type="datetime1">
              <a:rPr lang="en-US" smtClean="0"/>
              <a:t>4/5/2022</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500936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E75E18CF-8DB4-48E6-9D7B-8B069EC19D53}" type="datetime1">
              <a:rPr lang="en-US" smtClean="0"/>
              <a:t>4/5/2022</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691026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AC48FB76-533C-444B-A261-3365B303FCB6}" type="datetime1">
              <a:rPr lang="en-US" smtClean="0"/>
              <a:t>4/5/2022</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59407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C89490D2-D389-4E8B-B993-7EF3D0367A40}" type="datetime1">
              <a:rPr lang="en-US" smtClean="0"/>
              <a:t>4/5/2022</a:t>
            </a:fld>
            <a:endParaRPr lang="en-US" dirty="0"/>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533048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39575323-E8FC-4D92-B5C2-BE114FCCE580}" type="datetime1">
              <a:rPr lang="en-US" smtClean="0"/>
              <a:t>4/5/2022</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954717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D4BD4D61-801E-4225-9A4A-6AC043649775}" type="datetime1">
              <a:rPr lang="en-US" smtClean="0"/>
              <a:t>4/5/2022</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61448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C992771C-FB17-4F77-A12F-95223DAB0C0B}" type="datetime1">
              <a:rPr lang="en-US" smtClean="0"/>
              <a:t>4/5/2022</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94323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3F80D3A0-9361-483C-8C51-3D58558D43CA}" type="datetime1">
              <a:rPr lang="en-US" smtClean="0"/>
              <a:t>4/5/2022</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669728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3A1EF946-467F-4368-873A-E6E326781C20}" type="datetime1">
              <a:rPr lang="en-US" smtClean="0"/>
              <a:t>4/5/2022</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839758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07C7EDEB-A04F-4C8C-99D7-05367D5BE803}" type="datetime1">
              <a:rPr lang="en-US" smtClean="0"/>
              <a:t>4/5/2022</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94145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vert="horz" lIns="91440" tIns="45720" rIns="91440" bIns="45720" rtlCol="0" anchor="ctr"/>
          <a:lstStyle>
            <a:lvl1pPr algn="l">
              <a:defRPr sz="1000" spc="100" baseline="0">
                <a:solidFill>
                  <a:schemeClr val="tx1"/>
                </a:solidFill>
              </a:defRPr>
            </a:lvl1pPr>
          </a:lstStyle>
          <a:p>
            <a:endParaRPr lang="en-US" sz="1000" dirty="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vert="horz" lIns="91440" tIns="45720" rIns="91440" bIns="45720" rtlCol="0" anchor="ctr"/>
          <a:lstStyle>
            <a:lvl1pPr algn="r">
              <a:defRPr sz="1000" cap="none" spc="100" baseline="0">
                <a:solidFill>
                  <a:schemeClr val="tx1"/>
                </a:solidFill>
              </a:defRPr>
            </a:lvl1pPr>
          </a:lstStyle>
          <a:p>
            <a:pPr algn="r"/>
            <a:fld id="{9235D260-59C4-4546-AD06-C551ED3FAE9E}" type="datetime1">
              <a:rPr lang="en-US" smtClean="0"/>
              <a:t>4/5/2022</a:t>
            </a:fld>
            <a:endParaRPr lang="en-US" dirty="0"/>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vert="horz" lIns="91440" tIns="45720" rIns="91440" bIns="45720" rtlCol="0" anchor="ctr"/>
          <a:lstStyle>
            <a:lvl1pPr algn="r">
              <a:defRPr sz="1000" spc="100" baseline="0">
                <a:solidFill>
                  <a:schemeClr val="tx1"/>
                </a:solidFill>
              </a:defRPr>
            </a:lvl1pPr>
          </a:lstStyle>
          <a:p>
            <a:fld id="{4CD77608-3819-479B-BB98-C216BA724EFE}" type="slidenum">
              <a:rPr lang="en-US" smtClean="0"/>
              <a:pPr/>
              <a:t>‹#›</a:t>
            </a:fld>
            <a:endParaRPr lang="en-US" sz="1000" dirty="0"/>
          </a:p>
        </p:txBody>
      </p:sp>
    </p:spTree>
    <p:extLst>
      <p:ext uri="{BB962C8B-B14F-4D97-AF65-F5344CB8AC3E}">
        <p14:creationId xmlns:p14="http://schemas.microsoft.com/office/powerpoint/2010/main" val="3388302109"/>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hf hdr="0" ftr="0" dt="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GrT0jKOhnD4?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bizjournals.com/sanjose/blog/techflash/2015/10/legal-shark-david-boies-joining-theranos-board.html"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nypost.com/2017/03/10/even-prison-life-can-have-frills-if-you-have-the-cash"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hyperlink" Target="https://www.theguardian.com/technology/2022/jan/05/techscape-elizabeth-holmes-theranos" TargetMode="External"/><Relationship Id="rId3" Type="http://schemas.openxmlformats.org/officeDocument/2006/relationships/hyperlink" Target="https://www.britannica.com/biography/Elizabeth-Holmes" TargetMode="External"/><Relationship Id="rId7" Type="http://schemas.openxmlformats.org/officeDocument/2006/relationships/hyperlink" Target="https://www.theguardian.com/commentisfree/2021/sep/04/elizabeth-holmes-theranos-girlboss" TargetMode="External"/><Relationship Id="rId2" Type="http://schemas.openxmlformats.org/officeDocument/2006/relationships/hyperlink" Target="https://www.refinery29.com/en-us/elizabeth-holmes-family-worth-rich-parents-grandparents" TargetMode="External"/><Relationship Id="rId1" Type="http://schemas.openxmlformats.org/officeDocument/2006/relationships/slideLayout" Target="../slideLayouts/slideLayout6.xml"/><Relationship Id="rId6" Type="http://schemas.openxmlformats.org/officeDocument/2006/relationships/hyperlink" Target="https://www.theguardian.com/commentisfree/2022/jan/04/downfall-elizabeth-holmes-theranos-founder-silicon-valley" TargetMode="External"/><Relationship Id="rId11" Type="http://schemas.openxmlformats.org/officeDocument/2006/relationships/hyperlink" Target="https://www.wsj.com/articles/at-theranos-many-strategies-and-snags-1451259629" TargetMode="External"/><Relationship Id="rId5" Type="http://schemas.openxmlformats.org/officeDocument/2006/relationships/hyperlink" Target="https://www.theguardian.com/technology/2022/jan/04/elizabeth-holmes-from-next-steve-jobs-to-convicted-fraudster" TargetMode="External"/><Relationship Id="rId10" Type="http://schemas.openxmlformats.org/officeDocument/2006/relationships/hyperlink" Target="https://www.nytimes.com/2022/01/24/opinion/theranos-venture-capital.html" TargetMode="External"/><Relationship Id="rId4" Type="http://schemas.openxmlformats.org/officeDocument/2006/relationships/hyperlink" Target="https://www.theguardian.com/technology/2022/jan/13/elizabeth-holmes-sentence-september-fraud" TargetMode="External"/><Relationship Id="rId9" Type="http://schemas.openxmlformats.org/officeDocument/2006/relationships/hyperlink" Target="https://www.wsj.com/articles/theranos-and-elizabeth-holmes-history-of-the-wsj-investigation-11629815129"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en.wikipedia.org/wiki/Enron" TargetMode="External"/><Relationship Id="rId7" Type="http://schemas.openxmlformats.org/officeDocument/2006/relationships/hyperlink" Target="https://en.wikipedia.org/wiki/Fleischmann%27s_Yeast" TargetMode="External"/><Relationship Id="rId2" Type="http://schemas.openxmlformats.org/officeDocument/2006/relationships/hyperlink" Target="https://en.wikipedia.org/wiki/Washington,_D.C." TargetMode="External"/><Relationship Id="rId1" Type="http://schemas.openxmlformats.org/officeDocument/2006/relationships/slideLayout" Target="../slideLayouts/slideLayout6.xml"/><Relationship Id="rId6" Type="http://schemas.openxmlformats.org/officeDocument/2006/relationships/hyperlink" Target="https://en.wikipedia.org/wiki/Charles_Louis_Fleischmann" TargetMode="External"/><Relationship Id="rId5" Type="http://schemas.openxmlformats.org/officeDocument/2006/relationships/hyperlink" Target="https://en.wikipedia.org/wiki/N%C3%A9e" TargetMode="External"/><Relationship Id="rId4" Type="http://schemas.openxmlformats.org/officeDocument/2006/relationships/hyperlink" Target="https://en.wikipedia.org/wiki/Enron_scanda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s://www.forbes.com/sites/amyfeldman/2021/10/12/next-billion-dollar-startups-2021/?sh=59549963f1cd"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EE453-8767-4F46-94F2-A40B1A084B12}"/>
              </a:ext>
            </a:extLst>
          </p:cNvPr>
          <p:cNvSpPr>
            <a:spLocks noGrp="1"/>
          </p:cNvSpPr>
          <p:nvPr>
            <p:ph type="title"/>
          </p:nvPr>
        </p:nvSpPr>
        <p:spPr>
          <a:xfrm>
            <a:off x="337625" y="540000"/>
            <a:ext cx="11465169" cy="1809500"/>
          </a:xfrm>
        </p:spPr>
        <p:txBody>
          <a:bodyPr>
            <a:normAutofit fontScale="90000"/>
          </a:bodyPr>
          <a:lstStyle/>
          <a:p>
            <a:pPr algn="ctr"/>
            <a:r>
              <a:rPr lang="en-CA" dirty="0"/>
              <a:t>Corporate GREED $$$$</a:t>
            </a:r>
            <a:br>
              <a:rPr lang="en-CA" dirty="0"/>
            </a:br>
            <a:r>
              <a:rPr lang="en-CA" dirty="0"/>
              <a:t> </a:t>
            </a:r>
            <a:r>
              <a:rPr lang="en-CA" dirty="0">
                <a:latin typeface="Monotype Corsiva" panose="03010101010201010101" pitchFamily="66" charset="0"/>
              </a:rPr>
              <a:t>A case study of Theranos and Elizabeth Holmes</a:t>
            </a:r>
          </a:p>
        </p:txBody>
      </p:sp>
      <p:pic>
        <p:nvPicPr>
          <p:cNvPr id="4" name="Content Placeholder 3">
            <a:extLst>
              <a:ext uri="{FF2B5EF4-FFF2-40B4-BE49-F238E27FC236}">
                <a16:creationId xmlns:a16="http://schemas.microsoft.com/office/drawing/2014/main" id="{BAF46E5A-AEFD-4C3D-B2E7-E5963099B292}"/>
              </a:ext>
            </a:extLst>
          </p:cNvPr>
          <p:cNvPicPr>
            <a:picLocks noGrp="1" noChangeAspect="1"/>
          </p:cNvPicPr>
          <p:nvPr>
            <p:ph idx="1"/>
          </p:nvPr>
        </p:nvPicPr>
        <p:blipFill>
          <a:blip r:embed="rId2"/>
          <a:stretch>
            <a:fillRect/>
          </a:stretch>
        </p:blipFill>
        <p:spPr>
          <a:xfrm>
            <a:off x="2053829" y="2848210"/>
            <a:ext cx="8285924" cy="3652670"/>
          </a:xfrm>
          <a:prstGeom prst="rect">
            <a:avLst/>
          </a:prstGeom>
        </p:spPr>
      </p:pic>
      <p:sp>
        <p:nvSpPr>
          <p:cNvPr id="3" name="Slide Number Placeholder 2">
            <a:extLst>
              <a:ext uri="{FF2B5EF4-FFF2-40B4-BE49-F238E27FC236}">
                <a16:creationId xmlns:a16="http://schemas.microsoft.com/office/drawing/2014/main" id="{029F0258-DBE6-4A3B-ABAD-93C382D9DB02}"/>
              </a:ext>
            </a:extLst>
          </p:cNvPr>
          <p:cNvSpPr>
            <a:spLocks noGrp="1"/>
          </p:cNvSpPr>
          <p:nvPr>
            <p:ph type="sldNum" sz="quarter" idx="12"/>
          </p:nvPr>
        </p:nvSpPr>
        <p:spPr/>
        <p:txBody>
          <a:bodyPr/>
          <a:lstStyle/>
          <a:p>
            <a:fld id="{4CD77608-3819-479B-BB98-C216BA724EFE}" type="slidenum">
              <a:rPr lang="en-US" smtClean="0"/>
              <a:t>1</a:t>
            </a:fld>
            <a:endParaRPr lang="en-US"/>
          </a:p>
        </p:txBody>
      </p:sp>
    </p:spTree>
    <p:extLst>
      <p:ext uri="{BB962C8B-B14F-4D97-AF65-F5344CB8AC3E}">
        <p14:creationId xmlns:p14="http://schemas.microsoft.com/office/powerpoint/2010/main" val="2849224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CF981-3CFF-4144-BE7D-2E3E11EB9D3D}"/>
              </a:ext>
            </a:extLst>
          </p:cNvPr>
          <p:cNvSpPr>
            <a:spLocks noGrp="1"/>
          </p:cNvSpPr>
          <p:nvPr>
            <p:ph type="title"/>
          </p:nvPr>
        </p:nvSpPr>
        <p:spPr/>
        <p:txBody>
          <a:bodyPr>
            <a:normAutofit/>
          </a:bodyPr>
          <a:lstStyle/>
          <a:p>
            <a:r>
              <a:rPr lang="en-CA" dirty="0"/>
              <a:t>Theranos – </a:t>
            </a:r>
            <a:r>
              <a:rPr lang="en-CA" sz="4400" dirty="0"/>
              <a:t>company established by Elizabeth Holmes in 2004.</a:t>
            </a:r>
            <a:br>
              <a:rPr lang="en-CA" sz="4400" dirty="0"/>
            </a:br>
            <a:r>
              <a:rPr lang="en-CA" sz="4400" dirty="0"/>
              <a:t>Word comes from the integration of therapy and diagnosis.</a:t>
            </a:r>
            <a:br>
              <a:rPr lang="en-CA" sz="4400" dirty="0"/>
            </a:br>
            <a:endParaRPr lang="en-CA" sz="4400" dirty="0"/>
          </a:p>
        </p:txBody>
      </p:sp>
      <p:pic>
        <p:nvPicPr>
          <p:cNvPr id="3" name="Picture 2">
            <a:extLst>
              <a:ext uri="{FF2B5EF4-FFF2-40B4-BE49-F238E27FC236}">
                <a16:creationId xmlns:a16="http://schemas.microsoft.com/office/drawing/2014/main" id="{4DBBD496-1E4C-4231-8C9D-BEB492F483FC}"/>
              </a:ext>
            </a:extLst>
          </p:cNvPr>
          <p:cNvPicPr>
            <a:picLocks noChangeAspect="1"/>
          </p:cNvPicPr>
          <p:nvPr/>
        </p:nvPicPr>
        <p:blipFill>
          <a:blip r:embed="rId2"/>
          <a:stretch>
            <a:fillRect/>
          </a:stretch>
        </p:blipFill>
        <p:spPr>
          <a:xfrm>
            <a:off x="152400" y="3022599"/>
            <a:ext cx="11887200" cy="3286125"/>
          </a:xfrm>
          <a:prstGeom prst="rect">
            <a:avLst/>
          </a:prstGeom>
        </p:spPr>
      </p:pic>
      <p:sp>
        <p:nvSpPr>
          <p:cNvPr id="4" name="Slide Number Placeholder 3">
            <a:extLst>
              <a:ext uri="{FF2B5EF4-FFF2-40B4-BE49-F238E27FC236}">
                <a16:creationId xmlns:a16="http://schemas.microsoft.com/office/drawing/2014/main" id="{87896C6D-C7CE-4AAF-ADD8-BDC36CBCC594}"/>
              </a:ext>
            </a:extLst>
          </p:cNvPr>
          <p:cNvSpPr>
            <a:spLocks noGrp="1"/>
          </p:cNvSpPr>
          <p:nvPr>
            <p:ph type="sldNum" sz="quarter" idx="12"/>
          </p:nvPr>
        </p:nvSpPr>
        <p:spPr/>
        <p:txBody>
          <a:bodyPr/>
          <a:lstStyle/>
          <a:p>
            <a:fld id="{4CD77608-3819-479B-BB98-C216BA724EFE}" type="slidenum">
              <a:rPr lang="en-US" smtClean="0"/>
              <a:t>10</a:t>
            </a:fld>
            <a:endParaRPr lang="en-US"/>
          </a:p>
        </p:txBody>
      </p:sp>
    </p:spTree>
    <p:extLst>
      <p:ext uri="{BB962C8B-B14F-4D97-AF65-F5344CB8AC3E}">
        <p14:creationId xmlns:p14="http://schemas.microsoft.com/office/powerpoint/2010/main" val="2113243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AA670B-5EB2-48E0-BE69-F2FA739AC857}"/>
              </a:ext>
            </a:extLst>
          </p:cNvPr>
          <p:cNvPicPr>
            <a:picLocks noChangeAspect="1"/>
          </p:cNvPicPr>
          <p:nvPr/>
        </p:nvPicPr>
        <p:blipFill>
          <a:blip r:embed="rId2"/>
          <a:stretch>
            <a:fillRect/>
          </a:stretch>
        </p:blipFill>
        <p:spPr>
          <a:xfrm>
            <a:off x="2163182" y="1223681"/>
            <a:ext cx="8081459" cy="4531659"/>
          </a:xfrm>
          <a:prstGeom prst="rect">
            <a:avLst/>
          </a:prstGeom>
        </p:spPr>
      </p:pic>
      <p:sp>
        <p:nvSpPr>
          <p:cNvPr id="2" name="Title 1">
            <a:extLst>
              <a:ext uri="{FF2B5EF4-FFF2-40B4-BE49-F238E27FC236}">
                <a16:creationId xmlns:a16="http://schemas.microsoft.com/office/drawing/2014/main" id="{2464C446-780E-454C-9E79-F2982488A89B}"/>
              </a:ext>
            </a:extLst>
          </p:cNvPr>
          <p:cNvSpPr>
            <a:spLocks noGrp="1"/>
          </p:cNvSpPr>
          <p:nvPr>
            <p:ph type="title"/>
          </p:nvPr>
        </p:nvSpPr>
        <p:spPr/>
        <p:txBody>
          <a:bodyPr>
            <a:normAutofit/>
          </a:bodyPr>
          <a:lstStyle/>
          <a:p>
            <a:r>
              <a:rPr lang="en-CA" sz="3600" b="1" dirty="0"/>
              <a:t>Success amid the Unicorns:</a:t>
            </a:r>
          </a:p>
        </p:txBody>
      </p:sp>
      <p:sp>
        <p:nvSpPr>
          <p:cNvPr id="4" name="Slide Number Placeholder 3">
            <a:extLst>
              <a:ext uri="{FF2B5EF4-FFF2-40B4-BE49-F238E27FC236}">
                <a16:creationId xmlns:a16="http://schemas.microsoft.com/office/drawing/2014/main" id="{1FA9C960-50D8-4AA7-A2C8-DA2056F53759}"/>
              </a:ext>
            </a:extLst>
          </p:cNvPr>
          <p:cNvSpPr>
            <a:spLocks noGrp="1"/>
          </p:cNvSpPr>
          <p:nvPr>
            <p:ph type="sldNum" sz="quarter" idx="12"/>
          </p:nvPr>
        </p:nvSpPr>
        <p:spPr/>
        <p:txBody>
          <a:bodyPr/>
          <a:lstStyle/>
          <a:p>
            <a:fld id="{4CD77608-3819-479B-BB98-C216BA724EFE}" type="slidenum">
              <a:rPr lang="en-US" smtClean="0"/>
              <a:t>11</a:t>
            </a:fld>
            <a:endParaRPr lang="en-US"/>
          </a:p>
        </p:txBody>
      </p:sp>
    </p:spTree>
    <p:extLst>
      <p:ext uri="{BB962C8B-B14F-4D97-AF65-F5344CB8AC3E}">
        <p14:creationId xmlns:p14="http://schemas.microsoft.com/office/powerpoint/2010/main" val="973494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60F49-A10D-47FF-944B-1DE1433974B4}"/>
              </a:ext>
            </a:extLst>
          </p:cNvPr>
          <p:cNvSpPr>
            <a:spLocks noGrp="1"/>
          </p:cNvSpPr>
          <p:nvPr>
            <p:ph type="title"/>
          </p:nvPr>
        </p:nvSpPr>
        <p:spPr/>
        <p:txBody>
          <a:bodyPr>
            <a:normAutofit/>
          </a:bodyPr>
          <a:lstStyle/>
          <a:p>
            <a:pPr>
              <a:lnSpc>
                <a:spcPct val="100000"/>
              </a:lnSpc>
            </a:pPr>
            <a:r>
              <a:rPr lang="en-CA" sz="2000" dirty="0"/>
              <a:t>Theranos moved to 700-acre land Stanford Research Park. </a:t>
            </a:r>
            <a:br>
              <a:rPr lang="en-CA" sz="2000" dirty="0"/>
            </a:br>
            <a:r>
              <a:rPr lang="en-US" sz="2000" dirty="0"/>
              <a:t>Home to many of the world’s most cutting-edge and influential companies since 1951.</a:t>
            </a:r>
            <a:br>
              <a:rPr lang="en-US" sz="2000" dirty="0"/>
            </a:br>
            <a:br>
              <a:rPr lang="en-US" sz="2000" dirty="0"/>
            </a:br>
            <a:br>
              <a:rPr lang="en-US" sz="2000" dirty="0"/>
            </a:br>
            <a:br>
              <a:rPr lang="en-US" sz="2000" dirty="0"/>
            </a:br>
            <a:br>
              <a:rPr lang="en-CA" sz="2000" dirty="0"/>
            </a:br>
            <a:br>
              <a:rPr lang="en-CA" sz="2000" dirty="0"/>
            </a:br>
            <a:br>
              <a:rPr lang="en-CA" sz="2000" dirty="0"/>
            </a:br>
            <a:br>
              <a:rPr lang="en-CA" sz="2000" dirty="0"/>
            </a:br>
            <a:br>
              <a:rPr lang="en-CA" sz="2000" dirty="0"/>
            </a:br>
            <a:br>
              <a:rPr lang="en-CA" sz="2000" dirty="0"/>
            </a:br>
            <a:br>
              <a:rPr lang="en-CA" sz="2000" dirty="0"/>
            </a:br>
            <a:br>
              <a:rPr lang="en-CA" sz="2000" dirty="0"/>
            </a:br>
            <a:r>
              <a:rPr lang="en-CA" sz="2000" dirty="0"/>
              <a:t>Employed 8oo people and was valued near 10 billion while 4 years later its value was basically zero.</a:t>
            </a:r>
            <a:br>
              <a:rPr lang="en-CA" sz="2000" dirty="0"/>
            </a:br>
            <a:br>
              <a:rPr lang="en-CA" sz="2000" dirty="0"/>
            </a:br>
            <a:r>
              <a:rPr lang="en-CA" sz="2000" dirty="0"/>
              <a:t>Her claim to fame was that her medical devices can detect over 100 diseases from a single drop of blood.</a:t>
            </a:r>
          </a:p>
        </p:txBody>
      </p:sp>
      <p:pic>
        <p:nvPicPr>
          <p:cNvPr id="4" name="Picture 3">
            <a:extLst>
              <a:ext uri="{FF2B5EF4-FFF2-40B4-BE49-F238E27FC236}">
                <a16:creationId xmlns:a16="http://schemas.microsoft.com/office/drawing/2014/main" id="{AC4D62D2-25EF-414D-A477-CB6FBE214D73}"/>
              </a:ext>
            </a:extLst>
          </p:cNvPr>
          <p:cNvPicPr>
            <a:picLocks noChangeAspect="1"/>
          </p:cNvPicPr>
          <p:nvPr/>
        </p:nvPicPr>
        <p:blipFill>
          <a:blip r:embed="rId2"/>
          <a:stretch>
            <a:fillRect/>
          </a:stretch>
        </p:blipFill>
        <p:spPr>
          <a:xfrm>
            <a:off x="737905" y="1306045"/>
            <a:ext cx="3960703" cy="3099680"/>
          </a:xfrm>
          <a:prstGeom prst="rect">
            <a:avLst/>
          </a:prstGeom>
        </p:spPr>
      </p:pic>
      <p:sp>
        <p:nvSpPr>
          <p:cNvPr id="3" name="Slide Number Placeholder 2">
            <a:extLst>
              <a:ext uri="{FF2B5EF4-FFF2-40B4-BE49-F238E27FC236}">
                <a16:creationId xmlns:a16="http://schemas.microsoft.com/office/drawing/2014/main" id="{DC8B323E-F8B9-493A-A4E6-D5363F601B4C}"/>
              </a:ext>
            </a:extLst>
          </p:cNvPr>
          <p:cNvSpPr>
            <a:spLocks noGrp="1"/>
          </p:cNvSpPr>
          <p:nvPr>
            <p:ph type="sldNum" sz="quarter" idx="12"/>
          </p:nvPr>
        </p:nvSpPr>
        <p:spPr/>
        <p:txBody>
          <a:bodyPr/>
          <a:lstStyle/>
          <a:p>
            <a:fld id="{4CD77608-3819-479B-BB98-C216BA724EFE}" type="slidenum">
              <a:rPr lang="en-US" smtClean="0"/>
              <a:t>12</a:t>
            </a:fld>
            <a:endParaRPr lang="en-US"/>
          </a:p>
        </p:txBody>
      </p:sp>
    </p:spTree>
    <p:extLst>
      <p:ext uri="{BB962C8B-B14F-4D97-AF65-F5344CB8AC3E}">
        <p14:creationId xmlns:p14="http://schemas.microsoft.com/office/powerpoint/2010/main" val="2989707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5408-B7E6-4F7F-A93D-11CFB8394CCE}"/>
              </a:ext>
            </a:extLst>
          </p:cNvPr>
          <p:cNvSpPr>
            <a:spLocks noGrp="1"/>
          </p:cNvSpPr>
          <p:nvPr>
            <p:ph type="title"/>
          </p:nvPr>
        </p:nvSpPr>
        <p:spPr/>
        <p:txBody>
          <a:bodyPr/>
          <a:lstStyle/>
          <a:p>
            <a:pPr algn="ctr"/>
            <a:r>
              <a:rPr lang="en-CA" i="1" dirty="0"/>
              <a:t>Elizabeth Holmes wanted to be the next Steve Jobs</a:t>
            </a:r>
          </a:p>
        </p:txBody>
      </p:sp>
      <p:pic>
        <p:nvPicPr>
          <p:cNvPr id="4" name="Content Placeholder 3">
            <a:extLst>
              <a:ext uri="{FF2B5EF4-FFF2-40B4-BE49-F238E27FC236}">
                <a16:creationId xmlns:a16="http://schemas.microsoft.com/office/drawing/2014/main" id="{72D38382-E38F-4E7F-8DAA-D609E722EAB7}"/>
              </a:ext>
            </a:extLst>
          </p:cNvPr>
          <p:cNvPicPr>
            <a:picLocks noGrp="1" noChangeAspect="1"/>
          </p:cNvPicPr>
          <p:nvPr>
            <p:ph idx="1"/>
          </p:nvPr>
        </p:nvPicPr>
        <p:blipFill>
          <a:blip r:embed="rId2"/>
          <a:stretch>
            <a:fillRect/>
          </a:stretch>
        </p:blipFill>
        <p:spPr>
          <a:xfrm>
            <a:off x="2026590" y="2739057"/>
            <a:ext cx="6606421" cy="3150755"/>
          </a:xfrm>
          <a:prstGeom prst="rect">
            <a:avLst/>
          </a:prstGeom>
        </p:spPr>
      </p:pic>
      <p:sp>
        <p:nvSpPr>
          <p:cNvPr id="3" name="Slide Number Placeholder 2">
            <a:extLst>
              <a:ext uri="{FF2B5EF4-FFF2-40B4-BE49-F238E27FC236}">
                <a16:creationId xmlns:a16="http://schemas.microsoft.com/office/drawing/2014/main" id="{1680255E-3046-4C44-9A78-17688D299147}"/>
              </a:ext>
            </a:extLst>
          </p:cNvPr>
          <p:cNvSpPr>
            <a:spLocks noGrp="1"/>
          </p:cNvSpPr>
          <p:nvPr>
            <p:ph type="sldNum" sz="quarter" idx="12"/>
          </p:nvPr>
        </p:nvSpPr>
        <p:spPr/>
        <p:txBody>
          <a:bodyPr/>
          <a:lstStyle/>
          <a:p>
            <a:fld id="{4CD77608-3819-479B-BB98-C216BA724EFE}" type="slidenum">
              <a:rPr lang="en-US" smtClean="0"/>
              <a:t>13</a:t>
            </a:fld>
            <a:endParaRPr lang="en-US"/>
          </a:p>
        </p:txBody>
      </p:sp>
    </p:spTree>
    <p:extLst>
      <p:ext uri="{BB962C8B-B14F-4D97-AF65-F5344CB8AC3E}">
        <p14:creationId xmlns:p14="http://schemas.microsoft.com/office/powerpoint/2010/main" val="2147061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3A794-05A8-4DDB-8099-8EC341234B1A}"/>
              </a:ext>
            </a:extLst>
          </p:cNvPr>
          <p:cNvPicPr>
            <a:picLocks noChangeAspect="1"/>
          </p:cNvPicPr>
          <p:nvPr/>
        </p:nvPicPr>
        <p:blipFill>
          <a:blip r:embed="rId2"/>
          <a:stretch>
            <a:fillRect/>
          </a:stretch>
        </p:blipFill>
        <p:spPr>
          <a:xfrm>
            <a:off x="2049004" y="1613648"/>
            <a:ext cx="5306538" cy="5244352"/>
          </a:xfrm>
          <a:prstGeom prst="rect">
            <a:avLst/>
          </a:prstGeom>
        </p:spPr>
      </p:pic>
      <p:sp>
        <p:nvSpPr>
          <p:cNvPr id="2" name="Title 1">
            <a:extLst>
              <a:ext uri="{FF2B5EF4-FFF2-40B4-BE49-F238E27FC236}">
                <a16:creationId xmlns:a16="http://schemas.microsoft.com/office/drawing/2014/main" id="{0712A6AA-A3E5-408B-AB14-16E091D9BEA5}"/>
              </a:ext>
            </a:extLst>
          </p:cNvPr>
          <p:cNvSpPr>
            <a:spLocks noGrp="1"/>
          </p:cNvSpPr>
          <p:nvPr>
            <p:ph type="title"/>
          </p:nvPr>
        </p:nvSpPr>
        <p:spPr/>
        <p:txBody>
          <a:bodyPr>
            <a:normAutofit/>
          </a:bodyPr>
          <a:lstStyle/>
          <a:p>
            <a:r>
              <a:rPr lang="en-CA" sz="1600" dirty="0"/>
              <a:t>ELIZABETH HOLMES AND HER THOUGHTS ON HER BUSINESS ENTERPRISE:</a:t>
            </a:r>
          </a:p>
        </p:txBody>
      </p:sp>
      <p:sp>
        <p:nvSpPr>
          <p:cNvPr id="4" name="Slide Number Placeholder 3">
            <a:extLst>
              <a:ext uri="{FF2B5EF4-FFF2-40B4-BE49-F238E27FC236}">
                <a16:creationId xmlns:a16="http://schemas.microsoft.com/office/drawing/2014/main" id="{4CBDECF8-2F27-49C4-B5DB-EEC2364434FB}"/>
              </a:ext>
            </a:extLst>
          </p:cNvPr>
          <p:cNvSpPr>
            <a:spLocks noGrp="1"/>
          </p:cNvSpPr>
          <p:nvPr>
            <p:ph type="sldNum" sz="quarter" idx="12"/>
          </p:nvPr>
        </p:nvSpPr>
        <p:spPr/>
        <p:txBody>
          <a:bodyPr/>
          <a:lstStyle/>
          <a:p>
            <a:fld id="{4CD77608-3819-479B-BB98-C216BA724EFE}" type="slidenum">
              <a:rPr lang="en-US" smtClean="0"/>
              <a:t>14</a:t>
            </a:fld>
            <a:endParaRPr lang="en-US"/>
          </a:p>
        </p:txBody>
      </p:sp>
    </p:spTree>
    <p:extLst>
      <p:ext uri="{BB962C8B-B14F-4D97-AF65-F5344CB8AC3E}">
        <p14:creationId xmlns:p14="http://schemas.microsoft.com/office/powerpoint/2010/main" val="177180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D5D5-EB89-461C-B4CC-C6EA77FCECCC}"/>
              </a:ext>
            </a:extLst>
          </p:cNvPr>
          <p:cNvSpPr>
            <a:spLocks noGrp="1"/>
          </p:cNvSpPr>
          <p:nvPr>
            <p:ph type="title"/>
          </p:nvPr>
        </p:nvSpPr>
        <p:spPr/>
        <p:txBody>
          <a:bodyPr>
            <a:normAutofit fontScale="90000"/>
          </a:bodyPr>
          <a:lstStyle/>
          <a:p>
            <a:pPr algn="ctr"/>
            <a:r>
              <a:rPr lang="en-CA" i="1" dirty="0"/>
              <a:t>     Is Elizabeth Holmes Delusional: 			You Decide?</a:t>
            </a:r>
          </a:p>
        </p:txBody>
      </p:sp>
      <p:sp>
        <p:nvSpPr>
          <p:cNvPr id="3" name="Text Placeholder 2">
            <a:extLst>
              <a:ext uri="{FF2B5EF4-FFF2-40B4-BE49-F238E27FC236}">
                <a16:creationId xmlns:a16="http://schemas.microsoft.com/office/drawing/2014/main" id="{DE5577EE-FC22-4C89-B74C-242299EC48E3}"/>
              </a:ext>
            </a:extLst>
          </p:cNvPr>
          <p:cNvSpPr>
            <a:spLocks noGrp="1"/>
          </p:cNvSpPr>
          <p:nvPr>
            <p:ph type="body" idx="1"/>
          </p:nvPr>
        </p:nvSpPr>
        <p:spPr/>
        <p:txBody>
          <a:bodyPr/>
          <a:lstStyle/>
          <a:p>
            <a:r>
              <a:rPr lang="en-CA" dirty="0"/>
              <a:t>The eyes say it all</a:t>
            </a:r>
          </a:p>
        </p:txBody>
      </p:sp>
      <p:pic>
        <p:nvPicPr>
          <p:cNvPr id="7" name="Content Placeholder 6">
            <a:extLst>
              <a:ext uri="{FF2B5EF4-FFF2-40B4-BE49-F238E27FC236}">
                <a16:creationId xmlns:a16="http://schemas.microsoft.com/office/drawing/2014/main" id="{5E143EBD-4C1B-4D65-AB38-1FEF694DA665}"/>
              </a:ext>
            </a:extLst>
          </p:cNvPr>
          <p:cNvPicPr>
            <a:picLocks noGrp="1" noChangeAspect="1"/>
          </p:cNvPicPr>
          <p:nvPr>
            <p:ph sz="half" idx="2"/>
          </p:nvPr>
        </p:nvPicPr>
        <p:blipFill>
          <a:blip r:embed="rId2"/>
          <a:stretch>
            <a:fillRect/>
          </a:stretch>
        </p:blipFill>
        <p:spPr>
          <a:xfrm>
            <a:off x="559791" y="3116864"/>
            <a:ext cx="5316401" cy="2974653"/>
          </a:xfrm>
          <a:prstGeom prst="rect">
            <a:avLst/>
          </a:prstGeom>
        </p:spPr>
      </p:pic>
      <p:sp>
        <p:nvSpPr>
          <p:cNvPr id="5" name="Text Placeholder 4">
            <a:extLst>
              <a:ext uri="{FF2B5EF4-FFF2-40B4-BE49-F238E27FC236}">
                <a16:creationId xmlns:a16="http://schemas.microsoft.com/office/drawing/2014/main" id="{2D4DDE69-88B2-467A-8260-C6E44BD04FDD}"/>
              </a:ext>
            </a:extLst>
          </p:cNvPr>
          <p:cNvSpPr>
            <a:spLocks noGrp="1"/>
          </p:cNvSpPr>
          <p:nvPr>
            <p:ph type="body" sz="quarter" idx="3"/>
          </p:nvPr>
        </p:nvSpPr>
        <p:spPr/>
        <p:txBody>
          <a:bodyPr/>
          <a:lstStyle/>
          <a:p>
            <a:r>
              <a:rPr lang="en-CA" dirty="0"/>
              <a:t>Her clothes are always black turtlenecks like </a:t>
            </a:r>
            <a:r>
              <a:rPr lang="en-CA" dirty="0" err="1"/>
              <a:t>steve</a:t>
            </a:r>
            <a:r>
              <a:rPr lang="en-CA" dirty="0"/>
              <a:t> jobs</a:t>
            </a:r>
          </a:p>
        </p:txBody>
      </p:sp>
      <p:pic>
        <p:nvPicPr>
          <p:cNvPr id="8" name="Content Placeholder 7">
            <a:extLst>
              <a:ext uri="{FF2B5EF4-FFF2-40B4-BE49-F238E27FC236}">
                <a16:creationId xmlns:a16="http://schemas.microsoft.com/office/drawing/2014/main" id="{EE4EDCC9-9A30-4ACC-B000-75DFE6AAEF47}"/>
              </a:ext>
            </a:extLst>
          </p:cNvPr>
          <p:cNvPicPr>
            <a:picLocks noGrp="1" noChangeAspect="1"/>
          </p:cNvPicPr>
          <p:nvPr>
            <p:ph sz="quarter" idx="4"/>
          </p:nvPr>
        </p:nvPicPr>
        <p:blipFill>
          <a:blip r:embed="rId3"/>
          <a:stretch>
            <a:fillRect/>
          </a:stretch>
        </p:blipFill>
        <p:spPr>
          <a:xfrm>
            <a:off x="5975129" y="3079377"/>
            <a:ext cx="5666009" cy="2974654"/>
          </a:xfrm>
          <a:prstGeom prst="rect">
            <a:avLst/>
          </a:prstGeom>
        </p:spPr>
      </p:pic>
      <p:sp>
        <p:nvSpPr>
          <p:cNvPr id="4" name="Slide Number Placeholder 3">
            <a:extLst>
              <a:ext uri="{FF2B5EF4-FFF2-40B4-BE49-F238E27FC236}">
                <a16:creationId xmlns:a16="http://schemas.microsoft.com/office/drawing/2014/main" id="{F6F39A2D-25EC-4CD9-8CBF-2F1D3008DFCD}"/>
              </a:ext>
            </a:extLst>
          </p:cNvPr>
          <p:cNvSpPr>
            <a:spLocks noGrp="1"/>
          </p:cNvSpPr>
          <p:nvPr>
            <p:ph type="sldNum" sz="quarter" idx="12"/>
          </p:nvPr>
        </p:nvSpPr>
        <p:spPr/>
        <p:txBody>
          <a:bodyPr/>
          <a:lstStyle/>
          <a:p>
            <a:fld id="{4CD77608-3819-479B-BB98-C216BA724EFE}" type="slidenum">
              <a:rPr lang="en-US" smtClean="0"/>
              <a:t>15</a:t>
            </a:fld>
            <a:endParaRPr lang="en-US"/>
          </a:p>
        </p:txBody>
      </p:sp>
    </p:spTree>
    <p:extLst>
      <p:ext uri="{BB962C8B-B14F-4D97-AF65-F5344CB8AC3E}">
        <p14:creationId xmlns:p14="http://schemas.microsoft.com/office/powerpoint/2010/main" val="1727863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5C402-48A3-404A-9898-88DD6922160F}"/>
              </a:ext>
            </a:extLst>
          </p:cNvPr>
          <p:cNvSpPr>
            <a:spLocks noGrp="1"/>
          </p:cNvSpPr>
          <p:nvPr>
            <p:ph type="title"/>
          </p:nvPr>
        </p:nvSpPr>
        <p:spPr>
          <a:xfrm>
            <a:off x="540000" y="120403"/>
            <a:ext cx="11090273" cy="2060089"/>
          </a:xfrm>
        </p:spPr>
        <p:txBody>
          <a:bodyPr>
            <a:normAutofit fontScale="90000"/>
          </a:bodyPr>
          <a:lstStyle/>
          <a:p>
            <a:r>
              <a:rPr lang="en-US" sz="2200" dirty="0" err="1">
                <a:latin typeface="Arial" panose="020B0604020202020204" pitchFamily="34" charset="0"/>
                <a:cs typeface="Arial" panose="020B0604020202020204" pitchFamily="34" charset="0"/>
              </a:rPr>
              <a:t>Theranos</a:t>
            </a:r>
            <a:r>
              <a:rPr lang="en-US" sz="2200" dirty="0">
                <a:latin typeface="Arial" panose="020B0604020202020204" pitchFamily="34" charset="0"/>
                <a:cs typeface="Arial" panose="020B0604020202020204" pitchFamily="34" charset="0"/>
              </a:rPr>
              <a:t> soon claimed to have developed several proprietary methods. One eliminated the need to collect blood samples through traditional needles, instead using a fingerstick that collected tiny amounts of blood into a small tube called a “nanotainer.”  #1</a:t>
            </a:r>
            <a:br>
              <a:rPr lang="en-US" sz="2200" dirty="0">
                <a:latin typeface="Arial" panose="020B0604020202020204" pitchFamily="34" charset="0"/>
                <a:cs typeface="Arial" panose="020B0604020202020204" pitchFamily="34" charset="0"/>
              </a:rPr>
            </a:b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Another was a laboratory machine that was able to run dozens of tests on the same, minute amount of blood, testing for everything from diabetes to cancer to heart disease. #2</a:t>
            </a:r>
            <a:br>
              <a:rPr lang="en-US" sz="2200" dirty="0">
                <a:latin typeface="Arial" panose="020B0604020202020204" pitchFamily="34" charset="0"/>
                <a:cs typeface="Arial" panose="020B0604020202020204" pitchFamily="34" charset="0"/>
              </a:rPr>
            </a:br>
            <a:br>
              <a:rPr lang="en-US" sz="2200" dirty="0">
                <a:latin typeface="Arial" panose="020B0604020202020204" pitchFamily="34" charset="0"/>
                <a:cs typeface="Arial" panose="020B0604020202020204" pitchFamily="34" charset="0"/>
              </a:rPr>
            </a:br>
            <a:r>
              <a:rPr lang="en-US" sz="1200" i="1" dirty="0">
                <a:latin typeface="Arial" panose="020B0604020202020204" pitchFamily="34" charset="0"/>
                <a:cs typeface="Arial" panose="020B0604020202020204" pitchFamily="34" charset="0"/>
              </a:rPr>
              <a:t>https://www.biography.com/business-figure/elizabeth-holmes</a:t>
            </a:r>
            <a:endParaRPr lang="en-CA" sz="1200" i="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1B7AD409-8C01-4B52-ABAA-D24D8AD3B0FC}"/>
              </a:ext>
            </a:extLst>
          </p:cNvPr>
          <p:cNvSpPr>
            <a:spLocks noGrp="1"/>
          </p:cNvSpPr>
          <p:nvPr>
            <p:ph type="body" idx="1"/>
          </p:nvPr>
        </p:nvSpPr>
        <p:spPr>
          <a:xfrm>
            <a:off x="540000" y="2180492"/>
            <a:ext cx="5448052" cy="541452"/>
          </a:xfrm>
        </p:spPr>
        <p:txBody>
          <a:bodyPr>
            <a:normAutofit fontScale="85000" lnSpcReduction="20000"/>
          </a:bodyPr>
          <a:lstStyle/>
          <a:p>
            <a:r>
              <a:rPr lang="en-CA" dirty="0"/>
              <a:t>1) Nanotainer :prick of blood</a:t>
            </a:r>
          </a:p>
        </p:txBody>
      </p:sp>
      <p:pic>
        <p:nvPicPr>
          <p:cNvPr id="7" name="Content Placeholder 6">
            <a:extLst>
              <a:ext uri="{FF2B5EF4-FFF2-40B4-BE49-F238E27FC236}">
                <a16:creationId xmlns:a16="http://schemas.microsoft.com/office/drawing/2014/main" id="{57BC24E2-11DE-4C99-B646-28E2D868E396}"/>
              </a:ext>
            </a:extLst>
          </p:cNvPr>
          <p:cNvPicPr>
            <a:picLocks noGrp="1" noChangeAspect="1"/>
          </p:cNvPicPr>
          <p:nvPr>
            <p:ph sz="half" idx="2"/>
          </p:nvPr>
        </p:nvPicPr>
        <p:blipFill>
          <a:blip r:embed="rId2"/>
          <a:stretch>
            <a:fillRect/>
          </a:stretch>
        </p:blipFill>
        <p:spPr>
          <a:xfrm>
            <a:off x="539750" y="3097560"/>
            <a:ext cx="5437188" cy="3058418"/>
          </a:xfrm>
          <a:prstGeom prst="rect">
            <a:avLst/>
          </a:prstGeom>
        </p:spPr>
      </p:pic>
      <p:sp>
        <p:nvSpPr>
          <p:cNvPr id="5" name="Text Placeholder 4">
            <a:extLst>
              <a:ext uri="{FF2B5EF4-FFF2-40B4-BE49-F238E27FC236}">
                <a16:creationId xmlns:a16="http://schemas.microsoft.com/office/drawing/2014/main" id="{847DDA44-4ED5-49F9-BD48-9B81EBD2E259}"/>
              </a:ext>
            </a:extLst>
          </p:cNvPr>
          <p:cNvSpPr>
            <a:spLocks noGrp="1"/>
          </p:cNvSpPr>
          <p:nvPr>
            <p:ph type="body" sz="quarter" idx="3"/>
          </p:nvPr>
        </p:nvSpPr>
        <p:spPr>
          <a:xfrm>
            <a:off x="6203949" y="2180330"/>
            <a:ext cx="5437187" cy="541452"/>
          </a:xfrm>
        </p:spPr>
        <p:txBody>
          <a:bodyPr>
            <a:normAutofit fontScale="85000" lnSpcReduction="20000"/>
          </a:bodyPr>
          <a:lstStyle/>
          <a:p>
            <a:r>
              <a:rPr lang="en-CA" dirty="0"/>
              <a:t>2) minilab: The sample is placed in here for processing.</a:t>
            </a:r>
          </a:p>
        </p:txBody>
      </p:sp>
      <p:pic>
        <p:nvPicPr>
          <p:cNvPr id="10" name="Content Placeholder 9">
            <a:extLst>
              <a:ext uri="{FF2B5EF4-FFF2-40B4-BE49-F238E27FC236}">
                <a16:creationId xmlns:a16="http://schemas.microsoft.com/office/drawing/2014/main" id="{8194E3E0-C826-481C-A05D-895C1FF9B903}"/>
              </a:ext>
            </a:extLst>
          </p:cNvPr>
          <p:cNvPicPr>
            <a:picLocks noGrp="1" noChangeAspect="1"/>
          </p:cNvPicPr>
          <p:nvPr>
            <p:ph sz="quarter" idx="4"/>
          </p:nvPr>
        </p:nvPicPr>
        <p:blipFill>
          <a:blip r:embed="rId3"/>
          <a:stretch>
            <a:fillRect/>
          </a:stretch>
        </p:blipFill>
        <p:spPr>
          <a:xfrm>
            <a:off x="6932102" y="3563470"/>
            <a:ext cx="3977213" cy="2124635"/>
          </a:xfrm>
          <a:prstGeom prst="rect">
            <a:avLst/>
          </a:prstGeom>
        </p:spPr>
      </p:pic>
      <p:sp>
        <p:nvSpPr>
          <p:cNvPr id="4" name="Slide Number Placeholder 3">
            <a:extLst>
              <a:ext uri="{FF2B5EF4-FFF2-40B4-BE49-F238E27FC236}">
                <a16:creationId xmlns:a16="http://schemas.microsoft.com/office/drawing/2014/main" id="{7CFC4284-2462-4CBA-8918-406D77133EA5}"/>
              </a:ext>
            </a:extLst>
          </p:cNvPr>
          <p:cNvSpPr>
            <a:spLocks noGrp="1"/>
          </p:cNvSpPr>
          <p:nvPr>
            <p:ph type="sldNum" sz="quarter" idx="12"/>
          </p:nvPr>
        </p:nvSpPr>
        <p:spPr/>
        <p:txBody>
          <a:bodyPr/>
          <a:lstStyle/>
          <a:p>
            <a:fld id="{4CD77608-3819-479B-BB98-C216BA724EFE}" type="slidenum">
              <a:rPr lang="en-US" smtClean="0"/>
              <a:t>16</a:t>
            </a:fld>
            <a:endParaRPr lang="en-US"/>
          </a:p>
        </p:txBody>
      </p:sp>
    </p:spTree>
    <p:extLst>
      <p:ext uri="{BB962C8B-B14F-4D97-AF65-F5344CB8AC3E}">
        <p14:creationId xmlns:p14="http://schemas.microsoft.com/office/powerpoint/2010/main" val="68571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9918F-D994-49B9-A7BC-F80DCF12E536}"/>
              </a:ext>
            </a:extLst>
          </p:cNvPr>
          <p:cNvSpPr>
            <a:spLocks noGrp="1"/>
          </p:cNvSpPr>
          <p:nvPr>
            <p:ph type="title"/>
          </p:nvPr>
        </p:nvSpPr>
        <p:spPr>
          <a:xfrm>
            <a:off x="658812" y="300848"/>
            <a:ext cx="11090275" cy="1809306"/>
          </a:xfrm>
        </p:spPr>
        <p:txBody>
          <a:bodyPr>
            <a:normAutofit/>
          </a:bodyPr>
          <a:lstStyle/>
          <a:p>
            <a:r>
              <a:rPr lang="en-US" sz="2700" dirty="0"/>
              <a:t>In the minilab below you’ll see the different components.</a:t>
            </a:r>
            <a:br>
              <a:rPr lang="en-US" sz="2700" dirty="0"/>
            </a:br>
            <a:r>
              <a:rPr lang="en-US" sz="2700" dirty="0"/>
              <a:t>A cartridge with the blood sample is inserted and this box can do diagnostics for all the tests Holmes claims.</a:t>
            </a:r>
            <a:br>
              <a:rPr lang="en-US" sz="2700" dirty="0"/>
            </a:br>
            <a:r>
              <a:rPr lang="en-US" sz="1600" dirty="0"/>
              <a:t>(https://techcrunch.com/2016/08/05/unpacking-theranoss-magic-zika-detection-box/)</a:t>
            </a:r>
            <a:br>
              <a:rPr lang="en-US" sz="1600" dirty="0"/>
            </a:br>
            <a:endParaRPr lang="en-CA" sz="1600" dirty="0"/>
          </a:p>
        </p:txBody>
      </p:sp>
      <p:pic>
        <p:nvPicPr>
          <p:cNvPr id="9" name="Content Placeholder 8">
            <a:extLst>
              <a:ext uri="{FF2B5EF4-FFF2-40B4-BE49-F238E27FC236}">
                <a16:creationId xmlns:a16="http://schemas.microsoft.com/office/drawing/2014/main" id="{D411FA52-A42D-4B9E-91CD-8AE1015B074A}"/>
              </a:ext>
            </a:extLst>
          </p:cNvPr>
          <p:cNvPicPr>
            <a:picLocks noGrp="1" noChangeAspect="1"/>
          </p:cNvPicPr>
          <p:nvPr>
            <p:ph sz="half" idx="1"/>
          </p:nvPr>
        </p:nvPicPr>
        <p:blipFill>
          <a:blip r:embed="rId2"/>
          <a:stretch>
            <a:fillRect/>
          </a:stretch>
        </p:blipFill>
        <p:spPr>
          <a:xfrm>
            <a:off x="539750" y="2748703"/>
            <a:ext cx="6353175" cy="3237018"/>
          </a:xfrm>
          <a:prstGeom prst="rect">
            <a:avLst/>
          </a:prstGeom>
        </p:spPr>
      </p:pic>
      <p:sp>
        <p:nvSpPr>
          <p:cNvPr id="4" name="Content Placeholder 3">
            <a:extLst>
              <a:ext uri="{FF2B5EF4-FFF2-40B4-BE49-F238E27FC236}">
                <a16:creationId xmlns:a16="http://schemas.microsoft.com/office/drawing/2014/main" id="{FFA901ED-AACD-4828-9A3B-43DDEF98E4F7}"/>
              </a:ext>
            </a:extLst>
          </p:cNvPr>
          <p:cNvSpPr>
            <a:spLocks noGrp="1"/>
          </p:cNvSpPr>
          <p:nvPr>
            <p:ph sz="half" idx="2"/>
          </p:nvPr>
        </p:nvSpPr>
        <p:spPr>
          <a:xfrm>
            <a:off x="7033846" y="2419642"/>
            <a:ext cx="4607290" cy="3894757"/>
          </a:xfrm>
        </p:spPr>
        <p:txBody>
          <a:bodyPr>
            <a:normAutofit/>
          </a:bodyPr>
          <a:lstStyle/>
          <a:p>
            <a:r>
              <a:rPr lang="en-CA" dirty="0"/>
              <a:t>PROBLEMS WITH THE MINILAB:</a:t>
            </a:r>
          </a:p>
          <a:p>
            <a:r>
              <a:rPr lang="en-CA" dirty="0"/>
              <a:t>1) Too many compartments in one small box to make it functional.</a:t>
            </a:r>
          </a:p>
          <a:p>
            <a:r>
              <a:rPr lang="en-CA" dirty="0"/>
              <a:t>2) According to the Laws of Thermodynamics, the box was too small to work. She was told this by her scientists, but she decided not to believe them.</a:t>
            </a:r>
          </a:p>
        </p:txBody>
      </p:sp>
      <p:sp>
        <p:nvSpPr>
          <p:cNvPr id="3" name="Slide Number Placeholder 2">
            <a:extLst>
              <a:ext uri="{FF2B5EF4-FFF2-40B4-BE49-F238E27FC236}">
                <a16:creationId xmlns:a16="http://schemas.microsoft.com/office/drawing/2014/main" id="{B6FF0B22-10BA-4F43-B68F-FF4D819DC7CB}"/>
              </a:ext>
            </a:extLst>
          </p:cNvPr>
          <p:cNvSpPr>
            <a:spLocks noGrp="1"/>
          </p:cNvSpPr>
          <p:nvPr>
            <p:ph type="sldNum" sz="quarter" idx="12"/>
          </p:nvPr>
        </p:nvSpPr>
        <p:spPr/>
        <p:txBody>
          <a:bodyPr/>
          <a:lstStyle/>
          <a:p>
            <a:fld id="{4CD77608-3819-479B-BB98-C216BA724EFE}" type="slidenum">
              <a:rPr lang="en-US" smtClean="0"/>
              <a:t>17</a:t>
            </a:fld>
            <a:endParaRPr lang="en-US"/>
          </a:p>
        </p:txBody>
      </p:sp>
    </p:spTree>
    <p:extLst>
      <p:ext uri="{BB962C8B-B14F-4D97-AF65-F5344CB8AC3E}">
        <p14:creationId xmlns:p14="http://schemas.microsoft.com/office/powerpoint/2010/main" val="572863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650E-8837-4FC0-BC85-1BAFEC96F2B8}"/>
              </a:ext>
            </a:extLst>
          </p:cNvPr>
          <p:cNvSpPr>
            <a:spLocks noGrp="1"/>
          </p:cNvSpPr>
          <p:nvPr>
            <p:ph type="title"/>
          </p:nvPr>
        </p:nvSpPr>
        <p:spPr/>
        <p:txBody>
          <a:bodyPr/>
          <a:lstStyle/>
          <a:p>
            <a:r>
              <a:rPr lang="en-CA" dirty="0"/>
              <a:t>MARKETING</a:t>
            </a:r>
          </a:p>
        </p:txBody>
      </p:sp>
      <p:sp>
        <p:nvSpPr>
          <p:cNvPr id="3" name="Content Placeholder 2">
            <a:extLst>
              <a:ext uri="{FF2B5EF4-FFF2-40B4-BE49-F238E27FC236}">
                <a16:creationId xmlns:a16="http://schemas.microsoft.com/office/drawing/2014/main" id="{DB396BCA-BEAF-41B8-8490-F0CE5D6637F9}"/>
              </a:ext>
            </a:extLst>
          </p:cNvPr>
          <p:cNvSpPr>
            <a:spLocks noGrp="1"/>
          </p:cNvSpPr>
          <p:nvPr>
            <p:ph idx="1"/>
          </p:nvPr>
        </p:nvSpPr>
        <p:spPr>
          <a:xfrm>
            <a:off x="540000" y="1452283"/>
            <a:ext cx="11101136" cy="4856442"/>
          </a:xfrm>
        </p:spPr>
        <p:txBody>
          <a:bodyPr>
            <a:normAutofit fontScale="77500" lnSpcReduction="20000"/>
          </a:bodyPr>
          <a:lstStyle/>
          <a:p>
            <a:pPr>
              <a:spcBef>
                <a:spcPts val="0"/>
              </a:spcBef>
            </a:pPr>
            <a:r>
              <a:rPr lang="en-CA" dirty="0"/>
              <a:t>Holmes claims “</a:t>
            </a:r>
            <a:r>
              <a:rPr lang="en-CA" i="1" dirty="0"/>
              <a:t>This will revolutionize healthcare. Every person SHOULD HAVE access to healthcare.</a:t>
            </a:r>
          </a:p>
          <a:p>
            <a:pPr>
              <a:spcBef>
                <a:spcPts val="0"/>
              </a:spcBef>
            </a:pPr>
            <a:r>
              <a:rPr lang="en-CA" i="1" dirty="0"/>
              <a:t>A world in which we would not have to say, “If only I known sooner.”   A world in which we don’t have to say goodbye to soon.  This future is beginning now.”</a:t>
            </a:r>
          </a:p>
          <a:p>
            <a:pPr>
              <a:spcBef>
                <a:spcPts val="0"/>
              </a:spcBef>
            </a:pPr>
            <a:r>
              <a:rPr lang="en-CA" i="1" dirty="0"/>
              <a:t>“Health care is a basic human right.”</a:t>
            </a:r>
          </a:p>
          <a:p>
            <a:pPr>
              <a:spcBef>
                <a:spcPts val="0"/>
              </a:spcBef>
            </a:pPr>
            <a:r>
              <a:rPr lang="en-CA" dirty="0"/>
              <a:t>Her speech resonated with many people who did not have good health insurance coverage since Theranos offered lab tests at a more affordable fee.</a:t>
            </a:r>
          </a:p>
          <a:p>
            <a:pPr marL="0" indent="0">
              <a:spcBef>
                <a:spcPts val="0"/>
              </a:spcBef>
              <a:buNone/>
            </a:pPr>
            <a:endParaRPr lang="en-US" dirty="0"/>
          </a:p>
          <a:p>
            <a:pPr marL="0" indent="0">
              <a:spcBef>
                <a:spcPts val="0"/>
              </a:spcBef>
              <a:buNone/>
            </a:pPr>
            <a:r>
              <a:rPr lang="en-US" dirty="0"/>
              <a:t>Another marketing strategy was she spoke in a deeper voice for a masculine tone to be taken more seriously in a male dominated industry.</a:t>
            </a:r>
          </a:p>
          <a:p>
            <a:pPr>
              <a:spcBef>
                <a:spcPts val="0"/>
              </a:spcBef>
            </a:pPr>
            <a:r>
              <a:rPr lang="en-US" dirty="0"/>
              <a:t>She also wore black turtlenecks all the time which gave the impression of someone successful like Steve Jobs who she idolized.</a:t>
            </a:r>
          </a:p>
          <a:p>
            <a:pPr>
              <a:spcBef>
                <a:spcPts val="0"/>
              </a:spcBef>
            </a:pPr>
            <a:r>
              <a:rPr lang="en-US" dirty="0"/>
              <a:t>Theranos was selling gift cards for purchasing lab results; for example; you could buy a Herpes or Cancer test from Walgreens.</a:t>
            </a:r>
          </a:p>
          <a:p>
            <a:pPr>
              <a:spcBef>
                <a:spcPts val="0"/>
              </a:spcBef>
            </a:pPr>
            <a:r>
              <a:rPr lang="en-US" dirty="0"/>
              <a:t>You can also purchase </a:t>
            </a:r>
            <a:r>
              <a:rPr lang="en-US" dirty="0" err="1"/>
              <a:t>Theranos</a:t>
            </a:r>
            <a:r>
              <a:rPr lang="en-US" dirty="0"/>
              <a:t> </a:t>
            </a:r>
            <a:r>
              <a:rPr lang="en-US" dirty="0" err="1"/>
              <a:t>v-neck</a:t>
            </a:r>
            <a:r>
              <a:rPr lang="en-US" dirty="0"/>
              <a:t> T-shirts, hoodies, travel mugs, tote bags and iPad cases., </a:t>
            </a:r>
          </a:p>
          <a:p>
            <a:pPr>
              <a:spcBef>
                <a:spcPts val="0"/>
              </a:spcBef>
            </a:pPr>
            <a:r>
              <a:rPr lang="en-US" b="1" dirty="0"/>
              <a:t>Holmes was known for giving many presentations and being interviewed by  Forbes, Fortune, and many others.</a:t>
            </a:r>
          </a:p>
          <a:p>
            <a:pPr>
              <a:spcBef>
                <a:spcPts val="0"/>
              </a:spcBef>
            </a:pPr>
            <a:r>
              <a:rPr lang="en-US" b="1" dirty="0"/>
              <a:t>She hired an expensive marketing and public relations firm, the same one as Steve Jobs had hired for APPLE.</a:t>
            </a:r>
          </a:p>
          <a:p>
            <a:pPr>
              <a:spcBef>
                <a:spcPts val="0"/>
              </a:spcBef>
            </a:pPr>
            <a:endParaRPr lang="en-US" b="1" dirty="0"/>
          </a:p>
          <a:p>
            <a:pPr>
              <a:spcBef>
                <a:spcPts val="0"/>
              </a:spcBef>
            </a:pPr>
            <a:r>
              <a:rPr lang="en-US" dirty="0"/>
              <a:t>FAKE IT TILL YOU MAKE IT…THIS HOWEVER SHOULD NEVER HAPPEN IN HEALTH CARE!!!</a:t>
            </a:r>
          </a:p>
          <a:p>
            <a:pPr>
              <a:spcBef>
                <a:spcPts val="0"/>
              </a:spcBef>
            </a:pPr>
            <a:endParaRPr lang="en-US" dirty="0"/>
          </a:p>
          <a:p>
            <a:pPr>
              <a:spcBef>
                <a:spcPts val="0"/>
              </a:spcBef>
            </a:pPr>
            <a:endParaRPr lang="en-US" dirty="0"/>
          </a:p>
          <a:p>
            <a:endParaRPr lang="en-CA" dirty="0"/>
          </a:p>
        </p:txBody>
      </p:sp>
      <p:pic>
        <p:nvPicPr>
          <p:cNvPr id="5" name="Picture 4">
            <a:extLst>
              <a:ext uri="{FF2B5EF4-FFF2-40B4-BE49-F238E27FC236}">
                <a16:creationId xmlns:a16="http://schemas.microsoft.com/office/drawing/2014/main" id="{25EEF455-B8F5-46AF-880D-BB24A1793A78}"/>
              </a:ext>
            </a:extLst>
          </p:cNvPr>
          <p:cNvPicPr>
            <a:picLocks noChangeAspect="1"/>
          </p:cNvPicPr>
          <p:nvPr/>
        </p:nvPicPr>
        <p:blipFill>
          <a:blip r:embed="rId2"/>
          <a:stretch>
            <a:fillRect/>
          </a:stretch>
        </p:blipFill>
        <p:spPr>
          <a:xfrm>
            <a:off x="10031054" y="0"/>
            <a:ext cx="2001944" cy="1589779"/>
          </a:xfrm>
          <a:prstGeom prst="rect">
            <a:avLst/>
          </a:prstGeom>
        </p:spPr>
      </p:pic>
      <p:sp>
        <p:nvSpPr>
          <p:cNvPr id="4" name="Slide Number Placeholder 3">
            <a:extLst>
              <a:ext uri="{FF2B5EF4-FFF2-40B4-BE49-F238E27FC236}">
                <a16:creationId xmlns:a16="http://schemas.microsoft.com/office/drawing/2014/main" id="{A9EB86DC-DFA5-416E-9336-A65E773A3B3A}"/>
              </a:ext>
            </a:extLst>
          </p:cNvPr>
          <p:cNvSpPr>
            <a:spLocks noGrp="1"/>
          </p:cNvSpPr>
          <p:nvPr>
            <p:ph type="sldNum" sz="quarter" idx="12"/>
          </p:nvPr>
        </p:nvSpPr>
        <p:spPr/>
        <p:txBody>
          <a:bodyPr/>
          <a:lstStyle/>
          <a:p>
            <a:fld id="{4CD77608-3819-479B-BB98-C216BA724EFE}" type="slidenum">
              <a:rPr lang="en-US" smtClean="0"/>
              <a:t>18</a:t>
            </a:fld>
            <a:endParaRPr lang="en-US"/>
          </a:p>
        </p:txBody>
      </p:sp>
    </p:spTree>
    <p:extLst>
      <p:ext uri="{BB962C8B-B14F-4D97-AF65-F5344CB8AC3E}">
        <p14:creationId xmlns:p14="http://schemas.microsoft.com/office/powerpoint/2010/main" val="731846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D63C2-9F49-4611-B501-023C38C1E367}"/>
              </a:ext>
            </a:extLst>
          </p:cNvPr>
          <p:cNvPicPr>
            <a:picLocks noChangeAspect="1"/>
          </p:cNvPicPr>
          <p:nvPr/>
        </p:nvPicPr>
        <p:blipFill>
          <a:blip r:embed="rId2"/>
          <a:stretch>
            <a:fillRect/>
          </a:stretch>
        </p:blipFill>
        <p:spPr>
          <a:xfrm>
            <a:off x="2762250" y="928687"/>
            <a:ext cx="6667500" cy="5000625"/>
          </a:xfrm>
          <a:prstGeom prst="rect">
            <a:avLst/>
          </a:prstGeom>
        </p:spPr>
      </p:pic>
      <p:sp>
        <p:nvSpPr>
          <p:cNvPr id="2" name="Title 1">
            <a:extLst>
              <a:ext uri="{FF2B5EF4-FFF2-40B4-BE49-F238E27FC236}">
                <a16:creationId xmlns:a16="http://schemas.microsoft.com/office/drawing/2014/main" id="{2BB8463D-4737-455E-A633-40C0540BD641}"/>
              </a:ext>
            </a:extLst>
          </p:cNvPr>
          <p:cNvSpPr>
            <a:spLocks noGrp="1"/>
          </p:cNvSpPr>
          <p:nvPr>
            <p:ph type="title"/>
          </p:nvPr>
        </p:nvSpPr>
        <p:spPr/>
        <p:txBody>
          <a:bodyPr/>
          <a:lstStyle/>
          <a:p>
            <a:endParaRPr lang="en-CA" dirty="0"/>
          </a:p>
        </p:txBody>
      </p:sp>
      <p:sp>
        <p:nvSpPr>
          <p:cNvPr id="4" name="Slide Number Placeholder 3">
            <a:extLst>
              <a:ext uri="{FF2B5EF4-FFF2-40B4-BE49-F238E27FC236}">
                <a16:creationId xmlns:a16="http://schemas.microsoft.com/office/drawing/2014/main" id="{E67B7CFC-6C56-4AE5-A7CE-870137531695}"/>
              </a:ext>
            </a:extLst>
          </p:cNvPr>
          <p:cNvSpPr>
            <a:spLocks noGrp="1"/>
          </p:cNvSpPr>
          <p:nvPr>
            <p:ph type="sldNum" sz="quarter" idx="12"/>
          </p:nvPr>
        </p:nvSpPr>
        <p:spPr/>
        <p:txBody>
          <a:bodyPr/>
          <a:lstStyle/>
          <a:p>
            <a:fld id="{4CD77608-3819-479B-BB98-C216BA724EFE}" type="slidenum">
              <a:rPr lang="en-US" smtClean="0"/>
              <a:t>19</a:t>
            </a:fld>
            <a:endParaRPr lang="en-US"/>
          </a:p>
        </p:txBody>
      </p:sp>
    </p:spTree>
    <p:extLst>
      <p:ext uri="{BB962C8B-B14F-4D97-AF65-F5344CB8AC3E}">
        <p14:creationId xmlns:p14="http://schemas.microsoft.com/office/powerpoint/2010/main" val="1049747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A5D32-38D6-469C-AF8E-00708CE2CF72}"/>
              </a:ext>
            </a:extLst>
          </p:cNvPr>
          <p:cNvSpPr>
            <a:spLocks noGrp="1"/>
          </p:cNvSpPr>
          <p:nvPr>
            <p:ph type="title"/>
          </p:nvPr>
        </p:nvSpPr>
        <p:spPr>
          <a:xfrm>
            <a:off x="418977" y="257612"/>
            <a:ext cx="11101135" cy="1194671"/>
          </a:xfrm>
        </p:spPr>
        <p:txBody>
          <a:bodyPr>
            <a:normAutofit fontScale="90000"/>
          </a:bodyPr>
          <a:lstStyle/>
          <a:p>
            <a:r>
              <a:rPr lang="en-CA" sz="2800" dirty="0"/>
              <a:t>Elizabeth Holmes and her company Theranos is a cautionary tale of a start up company in Silicon Valley that goes horribly wrong and adversely affects many people.</a:t>
            </a:r>
          </a:p>
        </p:txBody>
      </p:sp>
      <p:sp>
        <p:nvSpPr>
          <p:cNvPr id="3" name="Content Placeholder 2">
            <a:extLst>
              <a:ext uri="{FF2B5EF4-FFF2-40B4-BE49-F238E27FC236}">
                <a16:creationId xmlns:a16="http://schemas.microsoft.com/office/drawing/2014/main" id="{600DFC79-74EC-4EBC-B022-B30FD3DC9639}"/>
              </a:ext>
            </a:extLst>
          </p:cNvPr>
          <p:cNvSpPr>
            <a:spLocks noGrp="1"/>
          </p:cNvSpPr>
          <p:nvPr>
            <p:ph idx="1"/>
          </p:nvPr>
        </p:nvSpPr>
        <p:spPr>
          <a:xfrm>
            <a:off x="540000" y="1452283"/>
            <a:ext cx="11101136" cy="4856442"/>
          </a:xfrm>
        </p:spPr>
        <p:txBody>
          <a:bodyPr/>
          <a:lstStyle/>
          <a:p>
            <a:pPr marL="0" indent="0">
              <a:buNone/>
            </a:pPr>
            <a:endParaRPr lang="en-CA" dirty="0"/>
          </a:p>
        </p:txBody>
      </p:sp>
      <p:pic>
        <p:nvPicPr>
          <p:cNvPr id="4" name="Online Media 3" title="Elizabeth Holmes: can't touch this!">
            <a:hlinkClick r:id="" action="ppaction://media"/>
            <a:extLst>
              <a:ext uri="{FF2B5EF4-FFF2-40B4-BE49-F238E27FC236}">
                <a16:creationId xmlns:a16="http://schemas.microsoft.com/office/drawing/2014/main" id="{7A5D0347-2190-49F8-BCB6-DFCFB384A87D}"/>
              </a:ext>
            </a:extLst>
          </p:cNvPr>
          <p:cNvPicPr>
            <a:picLocks noRot="1" noChangeAspect="1"/>
          </p:cNvPicPr>
          <p:nvPr>
            <a:videoFile r:link="rId1"/>
          </p:nvPr>
        </p:nvPicPr>
        <p:blipFill>
          <a:blip r:embed="rId3"/>
          <a:stretch>
            <a:fillRect/>
          </a:stretch>
        </p:blipFill>
        <p:spPr>
          <a:xfrm>
            <a:off x="2287984" y="2711450"/>
            <a:ext cx="5860934" cy="3311428"/>
          </a:xfrm>
          <a:prstGeom prst="rect">
            <a:avLst/>
          </a:prstGeom>
        </p:spPr>
      </p:pic>
      <p:sp>
        <p:nvSpPr>
          <p:cNvPr id="5" name="Slide Number Placeholder 4">
            <a:extLst>
              <a:ext uri="{FF2B5EF4-FFF2-40B4-BE49-F238E27FC236}">
                <a16:creationId xmlns:a16="http://schemas.microsoft.com/office/drawing/2014/main" id="{EC6A2161-5064-48BB-B02F-E5CAC1E69552}"/>
              </a:ext>
            </a:extLst>
          </p:cNvPr>
          <p:cNvSpPr>
            <a:spLocks noGrp="1"/>
          </p:cNvSpPr>
          <p:nvPr>
            <p:ph type="sldNum" sz="quarter" idx="12"/>
          </p:nvPr>
        </p:nvSpPr>
        <p:spPr/>
        <p:txBody>
          <a:bodyPr/>
          <a:lstStyle/>
          <a:p>
            <a:fld id="{4CD77608-3819-479B-BB98-C216BA724EFE}" type="slidenum">
              <a:rPr lang="en-US" smtClean="0"/>
              <a:t>2</a:t>
            </a:fld>
            <a:endParaRPr lang="en-US"/>
          </a:p>
        </p:txBody>
      </p:sp>
    </p:spTree>
    <p:extLst>
      <p:ext uri="{BB962C8B-B14F-4D97-AF65-F5344CB8AC3E}">
        <p14:creationId xmlns:p14="http://schemas.microsoft.com/office/powerpoint/2010/main" val="326620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7F6B46-D037-4C72-A2E3-3FF89EE3FD11}"/>
              </a:ext>
            </a:extLst>
          </p:cNvPr>
          <p:cNvPicPr>
            <a:picLocks noChangeAspect="1"/>
          </p:cNvPicPr>
          <p:nvPr/>
        </p:nvPicPr>
        <p:blipFill>
          <a:blip r:embed="rId2"/>
          <a:stretch>
            <a:fillRect/>
          </a:stretch>
        </p:blipFill>
        <p:spPr>
          <a:xfrm>
            <a:off x="4047565" y="1367491"/>
            <a:ext cx="5190648" cy="4766815"/>
          </a:xfrm>
          <a:prstGeom prst="rect">
            <a:avLst/>
          </a:prstGeom>
        </p:spPr>
      </p:pic>
      <p:sp>
        <p:nvSpPr>
          <p:cNvPr id="2" name="Title 1">
            <a:extLst>
              <a:ext uri="{FF2B5EF4-FFF2-40B4-BE49-F238E27FC236}">
                <a16:creationId xmlns:a16="http://schemas.microsoft.com/office/drawing/2014/main" id="{D331941C-5124-4F1B-9A8E-E42D18FAF700}"/>
              </a:ext>
            </a:extLst>
          </p:cNvPr>
          <p:cNvSpPr>
            <a:spLocks noGrp="1"/>
          </p:cNvSpPr>
          <p:nvPr>
            <p:ph type="title"/>
          </p:nvPr>
        </p:nvSpPr>
        <p:spPr/>
        <p:txBody>
          <a:bodyPr>
            <a:normAutofit/>
          </a:bodyPr>
          <a:lstStyle/>
          <a:p>
            <a:r>
              <a:rPr lang="en-US" sz="2000" dirty="0"/>
              <a:t>Honoree Elizabeth Holmes poses backstage with her award and actor Jared Leto at the 2015 Glamour Women Of The Year Awards at Carnegie Hall, Nov. 9, 2015, in New York. From Glamour magazine.</a:t>
            </a:r>
            <a:endParaRPr lang="en-CA" sz="2000" dirty="0"/>
          </a:p>
        </p:txBody>
      </p:sp>
      <p:sp>
        <p:nvSpPr>
          <p:cNvPr id="4" name="Slide Number Placeholder 3">
            <a:extLst>
              <a:ext uri="{FF2B5EF4-FFF2-40B4-BE49-F238E27FC236}">
                <a16:creationId xmlns:a16="http://schemas.microsoft.com/office/drawing/2014/main" id="{D160AE7F-0BE2-4010-8180-856CB71C4EF1}"/>
              </a:ext>
            </a:extLst>
          </p:cNvPr>
          <p:cNvSpPr>
            <a:spLocks noGrp="1"/>
          </p:cNvSpPr>
          <p:nvPr>
            <p:ph type="sldNum" sz="quarter" idx="12"/>
          </p:nvPr>
        </p:nvSpPr>
        <p:spPr/>
        <p:txBody>
          <a:bodyPr/>
          <a:lstStyle/>
          <a:p>
            <a:fld id="{4CD77608-3819-479B-BB98-C216BA724EFE}" type="slidenum">
              <a:rPr lang="en-US" smtClean="0"/>
              <a:t>20</a:t>
            </a:fld>
            <a:endParaRPr lang="en-US"/>
          </a:p>
        </p:txBody>
      </p:sp>
    </p:spTree>
    <p:extLst>
      <p:ext uri="{BB962C8B-B14F-4D97-AF65-F5344CB8AC3E}">
        <p14:creationId xmlns:p14="http://schemas.microsoft.com/office/powerpoint/2010/main" val="3416769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FBE49-63B7-4F2E-B2B8-3FB9CF9378A1}"/>
              </a:ext>
            </a:extLst>
          </p:cNvPr>
          <p:cNvSpPr>
            <a:spLocks noGrp="1"/>
          </p:cNvSpPr>
          <p:nvPr>
            <p:ph type="title"/>
          </p:nvPr>
        </p:nvSpPr>
        <p:spPr>
          <a:xfrm>
            <a:off x="540000" y="540000"/>
            <a:ext cx="11101135" cy="1714500"/>
          </a:xfrm>
        </p:spPr>
        <p:txBody>
          <a:bodyPr>
            <a:normAutofit/>
          </a:bodyPr>
          <a:lstStyle/>
          <a:p>
            <a:r>
              <a:rPr lang="en-CA" dirty="0"/>
              <a:t>Marketing tactics</a:t>
            </a:r>
            <a:br>
              <a:rPr lang="en-CA" dirty="0"/>
            </a:br>
            <a:r>
              <a:rPr lang="en-US" sz="2700" dirty="0"/>
              <a:t>She spoke at Forbes' "30 under 30" and was featured on CNN, "CBS This Morning" and CNBC.</a:t>
            </a:r>
            <a:endParaRPr lang="en-CA" sz="2700" dirty="0"/>
          </a:p>
        </p:txBody>
      </p:sp>
      <p:sp>
        <p:nvSpPr>
          <p:cNvPr id="3" name="Content Placeholder 2">
            <a:extLst>
              <a:ext uri="{FF2B5EF4-FFF2-40B4-BE49-F238E27FC236}">
                <a16:creationId xmlns:a16="http://schemas.microsoft.com/office/drawing/2014/main" id="{30C16643-A98C-438C-B2B3-A6D5876873DF}"/>
              </a:ext>
            </a:extLst>
          </p:cNvPr>
          <p:cNvSpPr>
            <a:spLocks noGrp="1"/>
          </p:cNvSpPr>
          <p:nvPr>
            <p:ph idx="1"/>
          </p:nvPr>
        </p:nvSpPr>
        <p:spPr>
          <a:xfrm>
            <a:off x="540000" y="1559859"/>
            <a:ext cx="11101136" cy="4748866"/>
          </a:xfrm>
        </p:spPr>
        <p:txBody>
          <a:bodyPr/>
          <a:lstStyle/>
          <a:p>
            <a:r>
              <a:rPr lang="en-CA" dirty="0"/>
              <a:t>.</a:t>
            </a:r>
          </a:p>
          <a:p>
            <a:endParaRPr lang="en-CA" dirty="0"/>
          </a:p>
          <a:p>
            <a:endParaRPr lang="en-CA" dirty="0"/>
          </a:p>
        </p:txBody>
      </p:sp>
      <p:pic>
        <p:nvPicPr>
          <p:cNvPr id="4" name="Picture 3">
            <a:extLst>
              <a:ext uri="{FF2B5EF4-FFF2-40B4-BE49-F238E27FC236}">
                <a16:creationId xmlns:a16="http://schemas.microsoft.com/office/drawing/2014/main" id="{E2C14C83-AA16-48A0-9542-844502E66A6B}"/>
              </a:ext>
            </a:extLst>
          </p:cNvPr>
          <p:cNvPicPr>
            <a:picLocks noChangeAspect="1"/>
          </p:cNvPicPr>
          <p:nvPr/>
        </p:nvPicPr>
        <p:blipFill>
          <a:blip r:embed="rId2"/>
          <a:stretch>
            <a:fillRect/>
          </a:stretch>
        </p:blipFill>
        <p:spPr>
          <a:xfrm>
            <a:off x="396128" y="3429000"/>
            <a:ext cx="4376075" cy="3277440"/>
          </a:xfrm>
          <a:prstGeom prst="rect">
            <a:avLst/>
          </a:prstGeom>
        </p:spPr>
      </p:pic>
      <p:pic>
        <p:nvPicPr>
          <p:cNvPr id="5" name="Picture 4">
            <a:extLst>
              <a:ext uri="{FF2B5EF4-FFF2-40B4-BE49-F238E27FC236}">
                <a16:creationId xmlns:a16="http://schemas.microsoft.com/office/drawing/2014/main" id="{A1FFE29C-8B10-42A1-A604-BE6275FA8C50}"/>
              </a:ext>
            </a:extLst>
          </p:cNvPr>
          <p:cNvPicPr>
            <a:picLocks noChangeAspect="1"/>
          </p:cNvPicPr>
          <p:nvPr/>
        </p:nvPicPr>
        <p:blipFill>
          <a:blip r:embed="rId3"/>
          <a:stretch>
            <a:fillRect/>
          </a:stretch>
        </p:blipFill>
        <p:spPr>
          <a:xfrm>
            <a:off x="5456144" y="1863865"/>
            <a:ext cx="2571750" cy="1714500"/>
          </a:xfrm>
          <a:prstGeom prst="rect">
            <a:avLst/>
          </a:prstGeom>
        </p:spPr>
      </p:pic>
      <p:pic>
        <p:nvPicPr>
          <p:cNvPr id="6" name="Picture 5">
            <a:extLst>
              <a:ext uri="{FF2B5EF4-FFF2-40B4-BE49-F238E27FC236}">
                <a16:creationId xmlns:a16="http://schemas.microsoft.com/office/drawing/2014/main" id="{D5447142-4ACD-41EC-A141-800128F5816A}"/>
              </a:ext>
            </a:extLst>
          </p:cNvPr>
          <p:cNvPicPr>
            <a:picLocks noChangeAspect="1"/>
          </p:cNvPicPr>
          <p:nvPr/>
        </p:nvPicPr>
        <p:blipFill>
          <a:blip r:embed="rId4"/>
          <a:stretch>
            <a:fillRect/>
          </a:stretch>
        </p:blipFill>
        <p:spPr>
          <a:xfrm>
            <a:off x="5230906" y="3187729"/>
            <a:ext cx="2796988" cy="3670270"/>
          </a:xfrm>
          <a:prstGeom prst="rect">
            <a:avLst/>
          </a:prstGeom>
        </p:spPr>
      </p:pic>
      <p:pic>
        <p:nvPicPr>
          <p:cNvPr id="7" name="Picture 6">
            <a:extLst>
              <a:ext uri="{FF2B5EF4-FFF2-40B4-BE49-F238E27FC236}">
                <a16:creationId xmlns:a16="http://schemas.microsoft.com/office/drawing/2014/main" id="{301C0EB0-134B-4998-8D09-387BA3E7AAA2}"/>
              </a:ext>
            </a:extLst>
          </p:cNvPr>
          <p:cNvPicPr>
            <a:picLocks noChangeAspect="1"/>
          </p:cNvPicPr>
          <p:nvPr/>
        </p:nvPicPr>
        <p:blipFill>
          <a:blip r:embed="rId5"/>
          <a:stretch>
            <a:fillRect/>
          </a:stretch>
        </p:blipFill>
        <p:spPr>
          <a:xfrm>
            <a:off x="9913198" y="1758979"/>
            <a:ext cx="2143125" cy="2857500"/>
          </a:xfrm>
          <a:prstGeom prst="rect">
            <a:avLst/>
          </a:prstGeom>
        </p:spPr>
      </p:pic>
      <p:pic>
        <p:nvPicPr>
          <p:cNvPr id="8" name="Picture 7">
            <a:extLst>
              <a:ext uri="{FF2B5EF4-FFF2-40B4-BE49-F238E27FC236}">
                <a16:creationId xmlns:a16="http://schemas.microsoft.com/office/drawing/2014/main" id="{1947839A-EF35-47BD-91F8-E1C031A6E47C}"/>
              </a:ext>
            </a:extLst>
          </p:cNvPr>
          <p:cNvPicPr>
            <a:picLocks noChangeAspect="1"/>
          </p:cNvPicPr>
          <p:nvPr/>
        </p:nvPicPr>
        <p:blipFill>
          <a:blip r:embed="rId6"/>
          <a:stretch>
            <a:fillRect/>
          </a:stretch>
        </p:blipFill>
        <p:spPr>
          <a:xfrm>
            <a:off x="8858271" y="3746251"/>
            <a:ext cx="1993505" cy="2825440"/>
          </a:xfrm>
          <a:prstGeom prst="rect">
            <a:avLst/>
          </a:prstGeom>
        </p:spPr>
      </p:pic>
      <p:sp>
        <p:nvSpPr>
          <p:cNvPr id="9" name="Slide Number Placeholder 8">
            <a:extLst>
              <a:ext uri="{FF2B5EF4-FFF2-40B4-BE49-F238E27FC236}">
                <a16:creationId xmlns:a16="http://schemas.microsoft.com/office/drawing/2014/main" id="{2524D4AA-ACA5-46E7-ABDD-46C3337F10F8}"/>
              </a:ext>
            </a:extLst>
          </p:cNvPr>
          <p:cNvSpPr>
            <a:spLocks noGrp="1"/>
          </p:cNvSpPr>
          <p:nvPr>
            <p:ph type="sldNum" sz="quarter" idx="12"/>
          </p:nvPr>
        </p:nvSpPr>
        <p:spPr/>
        <p:txBody>
          <a:bodyPr/>
          <a:lstStyle/>
          <a:p>
            <a:fld id="{4CD77608-3819-479B-BB98-C216BA724EFE}" type="slidenum">
              <a:rPr lang="en-US" smtClean="0"/>
              <a:t>21</a:t>
            </a:fld>
            <a:endParaRPr lang="en-US"/>
          </a:p>
        </p:txBody>
      </p:sp>
    </p:spTree>
    <p:extLst>
      <p:ext uri="{BB962C8B-B14F-4D97-AF65-F5344CB8AC3E}">
        <p14:creationId xmlns:p14="http://schemas.microsoft.com/office/powerpoint/2010/main" val="3186989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125D3-BD04-4597-A069-AAA93B8A2C5A}"/>
              </a:ext>
            </a:extLst>
          </p:cNvPr>
          <p:cNvSpPr>
            <a:spLocks noGrp="1"/>
          </p:cNvSpPr>
          <p:nvPr>
            <p:ph type="title"/>
          </p:nvPr>
        </p:nvSpPr>
        <p:spPr/>
        <p:txBody>
          <a:bodyPr>
            <a:normAutofit/>
          </a:bodyPr>
          <a:lstStyle/>
          <a:p>
            <a:r>
              <a:rPr lang="en-US" dirty="0"/>
              <a:t>Bill Clinton and Elizabeth Holmes</a:t>
            </a:r>
            <a:br>
              <a:rPr lang="en-US" dirty="0"/>
            </a:br>
            <a:r>
              <a:rPr lang="en-US" sz="3100" dirty="0" err="1"/>
              <a:t>Holmes</a:t>
            </a:r>
            <a:r>
              <a:rPr lang="en-US" sz="3100" dirty="0"/>
              <a:t> attended the 2015 Clinton Global Initiative Closing Plenary at Sheraton Times Square, Sept. 29, 2015, in New York.</a:t>
            </a:r>
            <a:br>
              <a:rPr lang="en-US" sz="3100" dirty="0"/>
            </a:br>
            <a:r>
              <a:rPr lang="en-US" sz="3100" dirty="0"/>
              <a:t>Bill Clinton praised her for being so young when she started Theranos.</a:t>
            </a:r>
            <a:br>
              <a:rPr lang="en-US" sz="3100" dirty="0"/>
            </a:br>
            <a:br>
              <a:rPr lang="en-US" sz="3100" dirty="0"/>
            </a:br>
            <a:r>
              <a:rPr lang="en-US" sz="3100" dirty="0"/>
              <a:t>She manages to get known with the wealthy and influential crowd.</a:t>
            </a:r>
            <a:endParaRPr lang="en-CA" sz="3100" dirty="0"/>
          </a:p>
        </p:txBody>
      </p:sp>
      <p:sp>
        <p:nvSpPr>
          <p:cNvPr id="3" name="Slide Number Placeholder 2">
            <a:extLst>
              <a:ext uri="{FF2B5EF4-FFF2-40B4-BE49-F238E27FC236}">
                <a16:creationId xmlns:a16="http://schemas.microsoft.com/office/drawing/2014/main" id="{CAA75974-ED63-45C6-8C23-420472BCF82B}"/>
              </a:ext>
            </a:extLst>
          </p:cNvPr>
          <p:cNvSpPr>
            <a:spLocks noGrp="1"/>
          </p:cNvSpPr>
          <p:nvPr>
            <p:ph type="sldNum" sz="quarter" idx="12"/>
          </p:nvPr>
        </p:nvSpPr>
        <p:spPr/>
        <p:txBody>
          <a:bodyPr/>
          <a:lstStyle/>
          <a:p>
            <a:fld id="{4CD77608-3819-479B-BB98-C216BA724EFE}" type="slidenum">
              <a:rPr lang="en-US" smtClean="0"/>
              <a:t>22</a:t>
            </a:fld>
            <a:endParaRPr lang="en-US"/>
          </a:p>
        </p:txBody>
      </p:sp>
    </p:spTree>
    <p:extLst>
      <p:ext uri="{BB962C8B-B14F-4D97-AF65-F5344CB8AC3E}">
        <p14:creationId xmlns:p14="http://schemas.microsoft.com/office/powerpoint/2010/main" val="3718002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3D3E-09AE-49B9-9913-0947C4B9E416}"/>
              </a:ext>
            </a:extLst>
          </p:cNvPr>
          <p:cNvSpPr>
            <a:spLocks noGrp="1"/>
          </p:cNvSpPr>
          <p:nvPr>
            <p:ph type="title"/>
          </p:nvPr>
        </p:nvSpPr>
        <p:spPr/>
        <p:txBody>
          <a:bodyPr/>
          <a:lstStyle/>
          <a:p>
            <a:r>
              <a:rPr lang="en-CA" sz="5400" dirty="0"/>
              <a:t>BOARD OF </a:t>
            </a:r>
            <a:r>
              <a:rPr lang="en-CA" sz="5400" dirty="0" err="1"/>
              <a:t>DIRECTORS</a:t>
            </a:r>
            <a:r>
              <a:rPr lang="en-CA" dirty="0" err="1"/>
              <a:t>:</a:t>
            </a:r>
            <a:r>
              <a:rPr lang="en-CA" sz="2000" dirty="0" err="1"/>
              <a:t>White</a:t>
            </a:r>
            <a:r>
              <a:rPr lang="en-CA" sz="2000" dirty="0"/>
              <a:t>, rich, powerful men$$$</a:t>
            </a:r>
          </a:p>
        </p:txBody>
      </p:sp>
      <p:pic>
        <p:nvPicPr>
          <p:cNvPr id="4" name="Content Placeholder 3">
            <a:extLst>
              <a:ext uri="{FF2B5EF4-FFF2-40B4-BE49-F238E27FC236}">
                <a16:creationId xmlns:a16="http://schemas.microsoft.com/office/drawing/2014/main" id="{A6D0AECD-85A2-495B-8CB0-C9CD999CEC20}"/>
              </a:ext>
            </a:extLst>
          </p:cNvPr>
          <p:cNvPicPr>
            <a:picLocks noGrp="1" noChangeAspect="1"/>
          </p:cNvPicPr>
          <p:nvPr>
            <p:ph idx="1"/>
          </p:nvPr>
        </p:nvPicPr>
        <p:blipFill>
          <a:blip r:embed="rId2"/>
          <a:stretch>
            <a:fillRect/>
          </a:stretch>
        </p:blipFill>
        <p:spPr>
          <a:xfrm>
            <a:off x="1470219" y="1708150"/>
            <a:ext cx="9130912" cy="4600575"/>
          </a:xfrm>
          <a:prstGeom prst="rect">
            <a:avLst/>
          </a:prstGeom>
        </p:spPr>
      </p:pic>
      <p:sp>
        <p:nvSpPr>
          <p:cNvPr id="3" name="Slide Number Placeholder 2">
            <a:extLst>
              <a:ext uri="{FF2B5EF4-FFF2-40B4-BE49-F238E27FC236}">
                <a16:creationId xmlns:a16="http://schemas.microsoft.com/office/drawing/2014/main" id="{77EAF1BE-F23C-498B-8F04-31E267375BEB}"/>
              </a:ext>
            </a:extLst>
          </p:cNvPr>
          <p:cNvSpPr>
            <a:spLocks noGrp="1"/>
          </p:cNvSpPr>
          <p:nvPr>
            <p:ph type="sldNum" sz="quarter" idx="12"/>
          </p:nvPr>
        </p:nvSpPr>
        <p:spPr/>
        <p:txBody>
          <a:bodyPr/>
          <a:lstStyle/>
          <a:p>
            <a:fld id="{4CD77608-3819-479B-BB98-C216BA724EFE}" type="slidenum">
              <a:rPr lang="en-US" smtClean="0"/>
              <a:t>23</a:t>
            </a:fld>
            <a:endParaRPr lang="en-US"/>
          </a:p>
        </p:txBody>
      </p:sp>
    </p:spTree>
    <p:extLst>
      <p:ext uri="{BB962C8B-B14F-4D97-AF65-F5344CB8AC3E}">
        <p14:creationId xmlns:p14="http://schemas.microsoft.com/office/powerpoint/2010/main" val="134645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237D2-23D8-42F1-8848-997BD28572CC}"/>
              </a:ext>
            </a:extLst>
          </p:cNvPr>
          <p:cNvSpPr>
            <a:spLocks noGrp="1"/>
          </p:cNvSpPr>
          <p:nvPr>
            <p:ph type="title"/>
          </p:nvPr>
        </p:nvSpPr>
        <p:spPr>
          <a:xfrm>
            <a:off x="804082" y="363874"/>
            <a:ext cx="11090275" cy="6130251"/>
          </a:xfrm>
        </p:spPr>
        <p:txBody>
          <a:bodyPr>
            <a:noAutofit/>
          </a:bodyPr>
          <a:lstStyle/>
          <a:p>
            <a:r>
              <a:rPr lang="en-US" sz="2000" i="1" dirty="0"/>
              <a:t>George P. Shultz — former US secretary of state</a:t>
            </a:r>
            <a:br>
              <a:rPr lang="en-US" sz="2000" i="1" dirty="0"/>
            </a:br>
            <a:r>
              <a:rPr lang="en-US" sz="2000" i="1" dirty="0"/>
              <a:t>Gary Roughead — retired US Navy admiral</a:t>
            </a:r>
            <a:br>
              <a:rPr lang="en-US" sz="2000" i="1" dirty="0"/>
            </a:br>
            <a:r>
              <a:rPr lang="en-US" sz="2000" i="1" dirty="0"/>
              <a:t>William J. Perry — former US secretary of defense</a:t>
            </a:r>
            <a:br>
              <a:rPr lang="en-US" sz="2000" i="1" dirty="0"/>
            </a:br>
            <a:r>
              <a:rPr lang="en-US" sz="2000" i="1" dirty="0"/>
              <a:t>Sam Nunn — former US senator who served as chairman of the Senate Armed Services Committee and the Permanent Subcommittee on Investigations</a:t>
            </a:r>
            <a:br>
              <a:rPr lang="en-US" sz="2000" i="1" dirty="0"/>
            </a:br>
            <a:r>
              <a:rPr lang="en-US" sz="2000" i="1" dirty="0"/>
              <a:t>James N. Mattis — retired US Marine Corps general</a:t>
            </a:r>
            <a:br>
              <a:rPr lang="en-US" sz="2000" i="1" dirty="0"/>
            </a:br>
            <a:r>
              <a:rPr lang="en-US" sz="2000" i="1" dirty="0"/>
              <a:t>Richard </a:t>
            </a:r>
            <a:r>
              <a:rPr lang="en-US" sz="2000" i="1" dirty="0" err="1"/>
              <a:t>Kovacevich</a:t>
            </a:r>
            <a:r>
              <a:rPr lang="en-US" sz="2000" i="1" dirty="0"/>
              <a:t> — former CEO of Wells Fargo</a:t>
            </a:r>
            <a:br>
              <a:rPr lang="en-US" sz="2000" i="1" dirty="0"/>
            </a:br>
            <a:r>
              <a:rPr lang="en-US" sz="2000" i="1" dirty="0"/>
              <a:t>Henry A. Kissinger — former US secretary of state</a:t>
            </a:r>
            <a:br>
              <a:rPr lang="en-US" sz="2000" i="1" dirty="0"/>
            </a:br>
            <a:r>
              <a:rPr lang="en-US" sz="2000" i="1" dirty="0"/>
              <a:t>William H. Frist — heart and lung transplant surgeon and former US senator</a:t>
            </a:r>
            <a:br>
              <a:rPr lang="en-US" sz="2000" i="1" dirty="0"/>
            </a:br>
            <a:r>
              <a:rPr lang="en-US" sz="2000" i="1" dirty="0"/>
              <a:t>William H. </a:t>
            </a:r>
            <a:r>
              <a:rPr lang="en-US" sz="2000" i="1" dirty="0" err="1"/>
              <a:t>Foege</a:t>
            </a:r>
            <a:r>
              <a:rPr lang="en-US" sz="2000" i="1" dirty="0"/>
              <a:t> — former director of the Centers for Disease Control and Prevention</a:t>
            </a:r>
            <a:br>
              <a:rPr lang="en-US" sz="2000" i="1" dirty="0"/>
            </a:br>
            <a:r>
              <a:rPr lang="en-US" sz="2000" i="1" dirty="0"/>
              <a:t>Riley P. Bechtel — chairman of the board of the Bechtel Group Inc., a construction company</a:t>
            </a:r>
            <a:br>
              <a:rPr lang="en-US" sz="2000" i="1" dirty="0"/>
            </a:br>
            <a:r>
              <a:rPr lang="en-US" sz="2000" i="1" dirty="0"/>
              <a:t>Sunny </a:t>
            </a:r>
            <a:r>
              <a:rPr lang="en-US" sz="2000" i="1" dirty="0" err="1"/>
              <a:t>Balwani</a:t>
            </a:r>
            <a:r>
              <a:rPr lang="en-US" sz="2000" i="1" dirty="0"/>
              <a:t> — president and COO of Theranos</a:t>
            </a:r>
            <a:br>
              <a:rPr lang="en-US" sz="2000" i="1" dirty="0"/>
            </a:br>
            <a:r>
              <a:rPr lang="en-US" sz="2000" i="1" dirty="0"/>
              <a:t>Elizabeth Holmes — CEO and chairman of the board of Theranos</a:t>
            </a:r>
            <a:br>
              <a:rPr lang="en-US" sz="2000" i="1" dirty="0"/>
            </a:br>
            <a:br>
              <a:rPr lang="en-US" sz="2000" dirty="0"/>
            </a:br>
            <a:r>
              <a:rPr lang="en-US" sz="4000" dirty="0"/>
              <a:t>note: Unlike any other health companies, Theranos did not have any health professionals on its board! As you can see above only many rich, influential white men!</a:t>
            </a:r>
            <a:endParaRPr lang="en-CA" sz="4000" dirty="0"/>
          </a:p>
        </p:txBody>
      </p:sp>
      <p:sp>
        <p:nvSpPr>
          <p:cNvPr id="3" name="Slide Number Placeholder 2">
            <a:extLst>
              <a:ext uri="{FF2B5EF4-FFF2-40B4-BE49-F238E27FC236}">
                <a16:creationId xmlns:a16="http://schemas.microsoft.com/office/drawing/2014/main" id="{C808ABD5-E5CC-4D35-8766-28826F5D6F6D}"/>
              </a:ext>
            </a:extLst>
          </p:cNvPr>
          <p:cNvSpPr>
            <a:spLocks noGrp="1"/>
          </p:cNvSpPr>
          <p:nvPr>
            <p:ph type="sldNum" sz="quarter" idx="12"/>
          </p:nvPr>
        </p:nvSpPr>
        <p:spPr/>
        <p:txBody>
          <a:bodyPr/>
          <a:lstStyle/>
          <a:p>
            <a:fld id="{4CD77608-3819-479B-BB98-C216BA724EFE}" type="slidenum">
              <a:rPr lang="en-US" smtClean="0"/>
              <a:t>24</a:t>
            </a:fld>
            <a:endParaRPr lang="en-US"/>
          </a:p>
        </p:txBody>
      </p:sp>
    </p:spTree>
    <p:extLst>
      <p:ext uri="{BB962C8B-B14F-4D97-AF65-F5344CB8AC3E}">
        <p14:creationId xmlns:p14="http://schemas.microsoft.com/office/powerpoint/2010/main" val="789660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59A8C-298E-4FCF-A8F6-821F52A8D39D}"/>
              </a:ext>
            </a:extLst>
          </p:cNvPr>
          <p:cNvSpPr>
            <a:spLocks noGrp="1"/>
          </p:cNvSpPr>
          <p:nvPr>
            <p:ph type="title"/>
          </p:nvPr>
        </p:nvSpPr>
        <p:spPr>
          <a:xfrm>
            <a:off x="540000" y="540000"/>
            <a:ext cx="11101135" cy="1154329"/>
          </a:xfrm>
        </p:spPr>
        <p:txBody>
          <a:bodyPr/>
          <a:lstStyle/>
          <a:p>
            <a:r>
              <a:rPr lang="en-CA" dirty="0"/>
              <a:t>INVESTORS</a:t>
            </a:r>
          </a:p>
        </p:txBody>
      </p:sp>
      <p:sp>
        <p:nvSpPr>
          <p:cNvPr id="3" name="Content Placeholder 2">
            <a:extLst>
              <a:ext uri="{FF2B5EF4-FFF2-40B4-BE49-F238E27FC236}">
                <a16:creationId xmlns:a16="http://schemas.microsoft.com/office/drawing/2014/main" id="{ED5555AC-22CE-4261-A41B-3745A8B7E02F}"/>
              </a:ext>
            </a:extLst>
          </p:cNvPr>
          <p:cNvSpPr>
            <a:spLocks noGrp="1"/>
          </p:cNvSpPr>
          <p:nvPr>
            <p:ph idx="1"/>
          </p:nvPr>
        </p:nvSpPr>
        <p:spPr>
          <a:xfrm>
            <a:off x="540000" y="1559859"/>
            <a:ext cx="11101136" cy="4748865"/>
          </a:xfrm>
        </p:spPr>
        <p:txBody>
          <a:bodyPr/>
          <a:lstStyle/>
          <a:p>
            <a:r>
              <a:rPr lang="en-US" dirty="0"/>
              <a:t>Oracle Executive Chairman and founder Larry Ellison</a:t>
            </a:r>
          </a:p>
          <a:p>
            <a:endParaRPr lang="en-US" dirty="0"/>
          </a:p>
          <a:p>
            <a:r>
              <a:rPr lang="en-US" dirty="0"/>
              <a:t>Media Mogul, Rupert Murdoch $125 million </a:t>
            </a:r>
          </a:p>
          <a:p>
            <a:endParaRPr lang="en-CA" dirty="0"/>
          </a:p>
          <a:p>
            <a:r>
              <a:rPr lang="en-CA" dirty="0"/>
              <a:t>Betsy  DeVos (former Secretary of Education  for Trump era) and Richard Marvin "Dick" DeVos Jr. (Amway), $100 million</a:t>
            </a:r>
          </a:p>
          <a:p>
            <a:r>
              <a:rPr lang="en-CA" dirty="0"/>
              <a:t>The Waltons, $150 million</a:t>
            </a:r>
          </a:p>
          <a:p>
            <a:r>
              <a:rPr lang="en-CA" dirty="0"/>
              <a:t>Atlanta based media company;  The Cox family $100 million</a:t>
            </a:r>
          </a:p>
          <a:p>
            <a:r>
              <a:rPr lang="en-CA" dirty="0"/>
              <a:t>Henry Kissinger $3 million</a:t>
            </a:r>
          </a:p>
          <a:p>
            <a:r>
              <a:rPr lang="en-CA" dirty="0"/>
              <a:t>Tim Draper and Donald Lucas (Venture Capitalists)</a:t>
            </a:r>
          </a:p>
        </p:txBody>
      </p:sp>
      <p:pic>
        <p:nvPicPr>
          <p:cNvPr id="4" name="Picture 3">
            <a:extLst>
              <a:ext uri="{FF2B5EF4-FFF2-40B4-BE49-F238E27FC236}">
                <a16:creationId xmlns:a16="http://schemas.microsoft.com/office/drawing/2014/main" id="{F9A04597-2CDE-4C73-AE7F-9D165BB273AE}"/>
              </a:ext>
            </a:extLst>
          </p:cNvPr>
          <p:cNvPicPr>
            <a:picLocks noChangeAspect="1"/>
          </p:cNvPicPr>
          <p:nvPr/>
        </p:nvPicPr>
        <p:blipFill>
          <a:blip r:embed="rId2"/>
          <a:stretch>
            <a:fillRect/>
          </a:stretch>
        </p:blipFill>
        <p:spPr>
          <a:xfrm>
            <a:off x="6915803" y="1640540"/>
            <a:ext cx="874060" cy="874060"/>
          </a:xfrm>
          <a:prstGeom prst="rect">
            <a:avLst/>
          </a:prstGeom>
        </p:spPr>
      </p:pic>
      <p:pic>
        <p:nvPicPr>
          <p:cNvPr id="5" name="Picture 4">
            <a:extLst>
              <a:ext uri="{FF2B5EF4-FFF2-40B4-BE49-F238E27FC236}">
                <a16:creationId xmlns:a16="http://schemas.microsoft.com/office/drawing/2014/main" id="{A5CAF491-CA19-4DC0-96C9-592E173D1103}"/>
              </a:ext>
            </a:extLst>
          </p:cNvPr>
          <p:cNvPicPr>
            <a:picLocks noChangeAspect="1"/>
          </p:cNvPicPr>
          <p:nvPr/>
        </p:nvPicPr>
        <p:blipFill>
          <a:blip r:embed="rId3"/>
          <a:stretch>
            <a:fillRect/>
          </a:stretch>
        </p:blipFill>
        <p:spPr>
          <a:xfrm>
            <a:off x="6089866" y="2595281"/>
            <a:ext cx="1144651" cy="833719"/>
          </a:xfrm>
          <a:prstGeom prst="rect">
            <a:avLst/>
          </a:prstGeom>
        </p:spPr>
      </p:pic>
      <p:sp>
        <p:nvSpPr>
          <p:cNvPr id="6" name="Slide Number Placeholder 5">
            <a:extLst>
              <a:ext uri="{FF2B5EF4-FFF2-40B4-BE49-F238E27FC236}">
                <a16:creationId xmlns:a16="http://schemas.microsoft.com/office/drawing/2014/main" id="{43422F0A-A1AB-4EA2-97E9-5C21546EBA0B}"/>
              </a:ext>
            </a:extLst>
          </p:cNvPr>
          <p:cNvSpPr>
            <a:spLocks noGrp="1"/>
          </p:cNvSpPr>
          <p:nvPr>
            <p:ph type="sldNum" sz="quarter" idx="12"/>
          </p:nvPr>
        </p:nvSpPr>
        <p:spPr/>
        <p:txBody>
          <a:bodyPr/>
          <a:lstStyle/>
          <a:p>
            <a:fld id="{4CD77608-3819-479B-BB98-C216BA724EFE}" type="slidenum">
              <a:rPr lang="en-US" smtClean="0"/>
              <a:t>25</a:t>
            </a:fld>
            <a:endParaRPr lang="en-US"/>
          </a:p>
        </p:txBody>
      </p:sp>
    </p:spTree>
    <p:extLst>
      <p:ext uri="{BB962C8B-B14F-4D97-AF65-F5344CB8AC3E}">
        <p14:creationId xmlns:p14="http://schemas.microsoft.com/office/powerpoint/2010/main" val="3171803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B231-80F2-4733-980B-97984FDA0AB9}"/>
              </a:ext>
            </a:extLst>
          </p:cNvPr>
          <p:cNvSpPr>
            <a:spLocks noGrp="1"/>
          </p:cNvSpPr>
          <p:nvPr>
            <p:ph type="title"/>
          </p:nvPr>
        </p:nvSpPr>
        <p:spPr>
          <a:xfrm>
            <a:off x="540000" y="540000"/>
            <a:ext cx="11101135" cy="1007446"/>
          </a:xfrm>
        </p:spPr>
        <p:txBody>
          <a:bodyPr/>
          <a:lstStyle/>
          <a:p>
            <a:r>
              <a:rPr lang="en-CA" dirty="0"/>
              <a:t>NETWORKING</a:t>
            </a:r>
          </a:p>
        </p:txBody>
      </p:sp>
      <p:sp>
        <p:nvSpPr>
          <p:cNvPr id="3" name="Content Placeholder 2">
            <a:extLst>
              <a:ext uri="{FF2B5EF4-FFF2-40B4-BE49-F238E27FC236}">
                <a16:creationId xmlns:a16="http://schemas.microsoft.com/office/drawing/2014/main" id="{E5A8E24D-FDCF-4B0D-8551-EDD5AFAAD170}"/>
              </a:ext>
            </a:extLst>
          </p:cNvPr>
          <p:cNvSpPr>
            <a:spLocks noGrp="1"/>
          </p:cNvSpPr>
          <p:nvPr>
            <p:ph idx="1"/>
          </p:nvPr>
        </p:nvSpPr>
        <p:spPr>
          <a:xfrm>
            <a:off x="540000" y="1223889"/>
            <a:ext cx="11101136" cy="5084835"/>
          </a:xfrm>
        </p:spPr>
        <p:txBody>
          <a:bodyPr>
            <a:normAutofit lnSpcReduction="10000"/>
          </a:bodyPr>
          <a:lstStyle/>
          <a:p>
            <a:endParaRPr lang="en-CA" dirty="0"/>
          </a:p>
          <a:p>
            <a:r>
              <a:rPr lang="en-CA" dirty="0"/>
              <a:t>Who you know is very important in getting business contacts…leads to opportunity growth..</a:t>
            </a:r>
          </a:p>
          <a:p>
            <a:r>
              <a:rPr lang="en-CA" dirty="0"/>
              <a:t>At Stanford she was determined to work in the lab of Dr. Channing Robertson who was also the Dean of Engineering.  She impressed him so much that she got him to work at Theranos and he quit his tenured position at Stanford. He also applauded her for her “brilliance” and referred to her as the next Steve Jobs.</a:t>
            </a:r>
          </a:p>
          <a:p>
            <a:r>
              <a:rPr lang="en-CA" dirty="0"/>
              <a:t>Tim Draper (family friend, investor and venture capitalist) introduced Holmes to Don Lucas (investor) who sets her up with a meeting with Larry Ellison from Oracle.</a:t>
            </a:r>
          </a:p>
          <a:p>
            <a:r>
              <a:rPr lang="en-CA" dirty="0"/>
              <a:t>Once her contact with Larry Ellison then she starts forming alliances with Henry Kissinger, George Schultz, </a:t>
            </a:r>
            <a:r>
              <a:rPr lang="en-CA" dirty="0" err="1"/>
              <a:t>Matthis</a:t>
            </a:r>
            <a:r>
              <a:rPr lang="en-CA" dirty="0"/>
              <a:t>, </a:t>
            </a:r>
            <a:r>
              <a:rPr lang="en-CA" dirty="0" err="1"/>
              <a:t>etc</a:t>
            </a:r>
            <a:r>
              <a:rPr lang="en-CA" dirty="0"/>
              <a:t>,,, someone recommends someone else and so forth..</a:t>
            </a:r>
          </a:p>
          <a:p>
            <a:r>
              <a:rPr lang="en-US" dirty="0"/>
              <a:t>Many of the marquee names that made up the </a:t>
            </a:r>
            <a:r>
              <a:rPr lang="en-US" dirty="0" err="1"/>
              <a:t>Theranos</a:t>
            </a:r>
            <a:r>
              <a:rPr lang="en-US" dirty="0"/>
              <a:t> board — former Secretary of State Henry Kissinger, former Defense Secretary William Perry, former Sen. Sam Nunn — were recruited by Shultz. Shultz was also taken in by her charm.</a:t>
            </a:r>
            <a:endParaRPr lang="en-CA" dirty="0"/>
          </a:p>
        </p:txBody>
      </p:sp>
      <p:sp>
        <p:nvSpPr>
          <p:cNvPr id="4" name="Slide Number Placeholder 3">
            <a:extLst>
              <a:ext uri="{FF2B5EF4-FFF2-40B4-BE49-F238E27FC236}">
                <a16:creationId xmlns:a16="http://schemas.microsoft.com/office/drawing/2014/main" id="{83E231A1-3821-4A49-9CF9-80558015C5AB}"/>
              </a:ext>
            </a:extLst>
          </p:cNvPr>
          <p:cNvSpPr>
            <a:spLocks noGrp="1"/>
          </p:cNvSpPr>
          <p:nvPr>
            <p:ph type="sldNum" sz="quarter" idx="12"/>
          </p:nvPr>
        </p:nvSpPr>
        <p:spPr/>
        <p:txBody>
          <a:bodyPr/>
          <a:lstStyle/>
          <a:p>
            <a:fld id="{4CD77608-3819-479B-BB98-C216BA724EFE}" type="slidenum">
              <a:rPr lang="en-US" smtClean="0"/>
              <a:t>26</a:t>
            </a:fld>
            <a:endParaRPr lang="en-US"/>
          </a:p>
        </p:txBody>
      </p:sp>
    </p:spTree>
    <p:extLst>
      <p:ext uri="{BB962C8B-B14F-4D97-AF65-F5344CB8AC3E}">
        <p14:creationId xmlns:p14="http://schemas.microsoft.com/office/powerpoint/2010/main" val="10805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06F30-6D44-4F82-92FE-501E4E755C43}"/>
              </a:ext>
            </a:extLst>
          </p:cNvPr>
          <p:cNvSpPr>
            <a:spLocks noGrp="1"/>
          </p:cNvSpPr>
          <p:nvPr>
            <p:ph type="title"/>
          </p:nvPr>
        </p:nvSpPr>
        <p:spPr>
          <a:xfrm>
            <a:off x="540000" y="540000"/>
            <a:ext cx="11101135" cy="1359138"/>
          </a:xfrm>
        </p:spPr>
        <p:txBody>
          <a:bodyPr/>
          <a:lstStyle/>
          <a:p>
            <a:r>
              <a:rPr lang="en-CA" dirty="0"/>
              <a:t>PARTNERSHIPS</a:t>
            </a:r>
          </a:p>
        </p:txBody>
      </p:sp>
      <p:sp>
        <p:nvSpPr>
          <p:cNvPr id="3" name="Content Placeholder 2">
            <a:extLst>
              <a:ext uri="{FF2B5EF4-FFF2-40B4-BE49-F238E27FC236}">
                <a16:creationId xmlns:a16="http://schemas.microsoft.com/office/drawing/2014/main" id="{328F2DEF-3502-4CC5-A03A-AF6D42DDED5A}"/>
              </a:ext>
            </a:extLst>
          </p:cNvPr>
          <p:cNvSpPr>
            <a:spLocks noGrp="1"/>
          </p:cNvSpPr>
          <p:nvPr>
            <p:ph idx="1"/>
          </p:nvPr>
        </p:nvSpPr>
        <p:spPr>
          <a:xfrm>
            <a:off x="540000" y="1603717"/>
            <a:ext cx="11101136" cy="4705007"/>
          </a:xfrm>
        </p:spPr>
        <p:txBody>
          <a:bodyPr>
            <a:normAutofit fontScale="77500" lnSpcReduction="20000"/>
          </a:bodyPr>
          <a:lstStyle/>
          <a:p>
            <a:r>
              <a:rPr lang="en-CA" sz="2800" dirty="0"/>
              <a:t>She approached Safeway and Safeway pulled out.</a:t>
            </a:r>
          </a:p>
          <a:p>
            <a:r>
              <a:rPr lang="en-CA" sz="2800" dirty="0"/>
              <a:t>Walgreens– She convinced Walgreens to invest in her company and set up wellness clinics with out due diligence or inspection of her labs and machines. </a:t>
            </a:r>
          </a:p>
          <a:p>
            <a:r>
              <a:rPr lang="en-CA" sz="2800" dirty="0"/>
              <a:t>She told Walgreens that CVS was interested in her company and if they did not act fast that she would go with CVS. In order for Walgreens to beat the competition they went with Theranos. BE THE FIRST to get on board.  She pitted one against the other. </a:t>
            </a:r>
          </a:p>
          <a:p>
            <a:r>
              <a:rPr lang="en-CA" sz="2800" dirty="0"/>
              <a:t>She initially wanted the Pharmaceutical companies to invest but they said “NO” because they wanted research studies done and proof her devices worked.  So Elizabeth thought that retailers would be easier to convince and she was right.</a:t>
            </a:r>
          </a:p>
        </p:txBody>
      </p:sp>
      <p:sp>
        <p:nvSpPr>
          <p:cNvPr id="4" name="Slide Number Placeholder 3">
            <a:extLst>
              <a:ext uri="{FF2B5EF4-FFF2-40B4-BE49-F238E27FC236}">
                <a16:creationId xmlns:a16="http://schemas.microsoft.com/office/drawing/2014/main" id="{7CC6B2F3-ADFD-4B84-92CB-FDFDAE04BC14}"/>
              </a:ext>
            </a:extLst>
          </p:cNvPr>
          <p:cNvSpPr>
            <a:spLocks noGrp="1"/>
          </p:cNvSpPr>
          <p:nvPr>
            <p:ph type="sldNum" sz="quarter" idx="12"/>
          </p:nvPr>
        </p:nvSpPr>
        <p:spPr/>
        <p:txBody>
          <a:bodyPr/>
          <a:lstStyle/>
          <a:p>
            <a:fld id="{4CD77608-3819-479B-BB98-C216BA724EFE}" type="slidenum">
              <a:rPr lang="en-US" smtClean="0"/>
              <a:t>27</a:t>
            </a:fld>
            <a:endParaRPr lang="en-US"/>
          </a:p>
        </p:txBody>
      </p:sp>
    </p:spTree>
    <p:extLst>
      <p:ext uri="{BB962C8B-B14F-4D97-AF65-F5344CB8AC3E}">
        <p14:creationId xmlns:p14="http://schemas.microsoft.com/office/powerpoint/2010/main" val="1808229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A090-7D71-48A9-8000-D177174FCF74}"/>
              </a:ext>
            </a:extLst>
          </p:cNvPr>
          <p:cNvSpPr>
            <a:spLocks noGrp="1"/>
          </p:cNvSpPr>
          <p:nvPr>
            <p:ph type="title"/>
          </p:nvPr>
        </p:nvSpPr>
        <p:spPr>
          <a:xfrm>
            <a:off x="540000" y="225083"/>
            <a:ext cx="11090275" cy="1524516"/>
          </a:xfrm>
        </p:spPr>
        <p:txBody>
          <a:bodyPr>
            <a:normAutofit/>
          </a:bodyPr>
          <a:lstStyle/>
          <a:p>
            <a:r>
              <a:rPr lang="en-US" sz="2000" dirty="0"/>
              <a:t>The Wellness clinics started in Arizona and a few later opened up in California.</a:t>
            </a:r>
            <a:br>
              <a:rPr lang="en-US" sz="2000" dirty="0"/>
            </a:br>
            <a:r>
              <a:rPr lang="en-US" sz="2000" dirty="0"/>
              <a:t>Holmes led Walgreens believe that lab machines will be installed in every wellness clinic; however ,the lab results were flown to the lab in Palo Alto leading to tainted blood by the time it reached the lab which led to inaccurate results.</a:t>
            </a:r>
            <a:br>
              <a:rPr lang="en-US" sz="2000" dirty="0"/>
            </a:br>
            <a:endParaRPr lang="en-CA" sz="2000" dirty="0"/>
          </a:p>
        </p:txBody>
      </p:sp>
      <p:pic>
        <p:nvPicPr>
          <p:cNvPr id="7" name="Content Placeholder 6">
            <a:extLst>
              <a:ext uri="{FF2B5EF4-FFF2-40B4-BE49-F238E27FC236}">
                <a16:creationId xmlns:a16="http://schemas.microsoft.com/office/drawing/2014/main" id="{C5762DD4-0DE2-41C3-86A1-984350DE2BE1}"/>
              </a:ext>
            </a:extLst>
          </p:cNvPr>
          <p:cNvPicPr>
            <a:picLocks noGrp="1" noChangeAspect="1"/>
          </p:cNvPicPr>
          <p:nvPr>
            <p:ph sz="half" idx="1"/>
          </p:nvPr>
        </p:nvPicPr>
        <p:blipFill>
          <a:blip r:embed="rId2"/>
          <a:stretch>
            <a:fillRect/>
          </a:stretch>
        </p:blipFill>
        <p:spPr>
          <a:xfrm>
            <a:off x="682561" y="2478929"/>
            <a:ext cx="5151566" cy="3286029"/>
          </a:xfrm>
          <a:prstGeom prst="rect">
            <a:avLst/>
          </a:prstGeom>
        </p:spPr>
      </p:pic>
      <p:sp>
        <p:nvSpPr>
          <p:cNvPr id="4" name="Content Placeholder 3">
            <a:extLst>
              <a:ext uri="{FF2B5EF4-FFF2-40B4-BE49-F238E27FC236}">
                <a16:creationId xmlns:a16="http://schemas.microsoft.com/office/drawing/2014/main" id="{5566A12A-46F3-4306-BC52-04C6811467B7}"/>
              </a:ext>
            </a:extLst>
          </p:cNvPr>
          <p:cNvSpPr>
            <a:spLocks noGrp="1"/>
          </p:cNvSpPr>
          <p:nvPr>
            <p:ph sz="half" idx="2"/>
          </p:nvPr>
        </p:nvSpPr>
        <p:spPr/>
        <p:txBody>
          <a:bodyPr>
            <a:normAutofit fontScale="85000" lnSpcReduction="20000"/>
          </a:bodyPr>
          <a:lstStyle/>
          <a:p>
            <a:r>
              <a:rPr lang="en-US" dirty="0"/>
              <a:t>The inaccuracies showed patients’ having a disease when they didn’t.</a:t>
            </a:r>
          </a:p>
          <a:p>
            <a:r>
              <a:rPr lang="en-US" dirty="0"/>
              <a:t>1) One patient went to Emergency thinking she was having a stroke because of her results.</a:t>
            </a:r>
          </a:p>
          <a:p>
            <a:r>
              <a:rPr lang="en-US" dirty="0"/>
              <a:t>2)  Another patient had an inaccurate result predicting a miscarriage, but she decided to go through with the pregnancy and had a healthy baby. </a:t>
            </a:r>
          </a:p>
          <a:p>
            <a:r>
              <a:rPr lang="en-US" dirty="0"/>
              <a:t>3) Another patient received a lab report from </a:t>
            </a:r>
            <a:r>
              <a:rPr lang="en-US" dirty="0" err="1"/>
              <a:t>Theranos</a:t>
            </a:r>
            <a:r>
              <a:rPr lang="en-US" dirty="0"/>
              <a:t> stating that he was HIV positive when he was not.</a:t>
            </a:r>
            <a:br>
              <a:rPr lang="en-US" dirty="0"/>
            </a:br>
            <a:br>
              <a:rPr lang="en-US" dirty="0"/>
            </a:br>
            <a:r>
              <a:rPr lang="en-US" dirty="0"/>
              <a:t>The health of the thousands of patients was seriously affected based on the inaccuracies of the results. </a:t>
            </a:r>
            <a:br>
              <a:rPr lang="en-US" dirty="0"/>
            </a:br>
            <a:br>
              <a:rPr lang="en-US" dirty="0"/>
            </a:br>
            <a:endParaRPr lang="en-CA" dirty="0"/>
          </a:p>
        </p:txBody>
      </p:sp>
      <p:sp>
        <p:nvSpPr>
          <p:cNvPr id="3" name="Slide Number Placeholder 2">
            <a:extLst>
              <a:ext uri="{FF2B5EF4-FFF2-40B4-BE49-F238E27FC236}">
                <a16:creationId xmlns:a16="http://schemas.microsoft.com/office/drawing/2014/main" id="{9635886B-A210-4660-B31B-607BD1E6F33B}"/>
              </a:ext>
            </a:extLst>
          </p:cNvPr>
          <p:cNvSpPr>
            <a:spLocks noGrp="1"/>
          </p:cNvSpPr>
          <p:nvPr>
            <p:ph type="sldNum" sz="quarter" idx="12"/>
          </p:nvPr>
        </p:nvSpPr>
        <p:spPr/>
        <p:txBody>
          <a:bodyPr/>
          <a:lstStyle/>
          <a:p>
            <a:fld id="{4CD77608-3819-479B-BB98-C216BA724EFE}" type="slidenum">
              <a:rPr lang="en-US" smtClean="0"/>
              <a:t>28</a:t>
            </a:fld>
            <a:endParaRPr lang="en-US"/>
          </a:p>
        </p:txBody>
      </p:sp>
    </p:spTree>
    <p:extLst>
      <p:ext uri="{BB962C8B-B14F-4D97-AF65-F5344CB8AC3E}">
        <p14:creationId xmlns:p14="http://schemas.microsoft.com/office/powerpoint/2010/main" val="3342519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B2BCE-1B42-420B-B6B8-2F50CAD71B16}"/>
              </a:ext>
            </a:extLst>
          </p:cNvPr>
          <p:cNvSpPr>
            <a:spLocks noGrp="1"/>
          </p:cNvSpPr>
          <p:nvPr>
            <p:ph type="title"/>
          </p:nvPr>
        </p:nvSpPr>
        <p:spPr>
          <a:xfrm>
            <a:off x="540000" y="0"/>
            <a:ext cx="11090275" cy="3075771"/>
          </a:xfrm>
        </p:spPr>
        <p:txBody>
          <a:bodyPr>
            <a:normAutofit fontScale="90000"/>
          </a:bodyPr>
          <a:lstStyle/>
          <a:p>
            <a:pPr>
              <a:lnSpc>
                <a:spcPct val="100000"/>
              </a:lnSpc>
            </a:pPr>
            <a:r>
              <a:rPr lang="en-CA" sz="4400" dirty="0"/>
              <a:t>LIES</a:t>
            </a:r>
            <a:br>
              <a:rPr lang="en-CA" dirty="0"/>
            </a:br>
            <a:r>
              <a:rPr lang="en-CA" sz="3100" dirty="0"/>
              <a:t>Elizabeth repeatedly claimed that..</a:t>
            </a:r>
            <a:br>
              <a:rPr lang="en-CA" dirty="0"/>
            </a:br>
            <a:r>
              <a:rPr lang="en-US" sz="2200" dirty="0">
                <a:latin typeface="Arial" panose="020B0604020202020204" pitchFamily="34" charset="0"/>
                <a:cs typeface="Arial" panose="020B0604020202020204" pitchFamily="34" charset="0"/>
              </a:rPr>
              <a:t>“Over the course of 11 years we made it possible to run comprehensive lab tests with a few drops of blood that could be taken from a finger. We made it possible  to eliminate the tubes and tubes of blood that traditionally have to be drawn by the arm and replaced it with a nanotainer. If I had one wish standing with you no one has to go through the pain with traditional phlebotomy.  I was always terrified of giving blood…that was my biggest fear…she compared it to being tortured.”</a:t>
            </a:r>
            <a:br>
              <a:rPr lang="en-US" dirty="0"/>
            </a:br>
            <a:br>
              <a:rPr lang="en-CA" dirty="0"/>
            </a:br>
            <a:endParaRPr lang="en-CA" dirty="0"/>
          </a:p>
        </p:txBody>
      </p:sp>
      <p:sp>
        <p:nvSpPr>
          <p:cNvPr id="3" name="Content Placeholder 2">
            <a:extLst>
              <a:ext uri="{FF2B5EF4-FFF2-40B4-BE49-F238E27FC236}">
                <a16:creationId xmlns:a16="http://schemas.microsoft.com/office/drawing/2014/main" id="{66A46395-4DB0-4B30-A460-01A77194CF97}"/>
              </a:ext>
            </a:extLst>
          </p:cNvPr>
          <p:cNvSpPr>
            <a:spLocks noGrp="1"/>
          </p:cNvSpPr>
          <p:nvPr>
            <p:ph sz="half" idx="1"/>
          </p:nvPr>
        </p:nvSpPr>
        <p:spPr>
          <a:xfrm>
            <a:off x="540000" y="3587262"/>
            <a:ext cx="5437186" cy="2727138"/>
          </a:xfrm>
        </p:spPr>
        <p:txBody>
          <a:bodyPr/>
          <a:lstStyle/>
          <a:p>
            <a:r>
              <a:rPr lang="en-CA" dirty="0"/>
              <a:t>Nanometer</a:t>
            </a:r>
          </a:p>
          <a:p>
            <a:endParaRPr lang="en-CA" dirty="0"/>
          </a:p>
        </p:txBody>
      </p:sp>
      <p:sp>
        <p:nvSpPr>
          <p:cNvPr id="4" name="Content Placeholder 3">
            <a:extLst>
              <a:ext uri="{FF2B5EF4-FFF2-40B4-BE49-F238E27FC236}">
                <a16:creationId xmlns:a16="http://schemas.microsoft.com/office/drawing/2014/main" id="{D8820876-D1C7-48F4-93EB-F87E73EF20F1}"/>
              </a:ext>
            </a:extLst>
          </p:cNvPr>
          <p:cNvSpPr>
            <a:spLocks noGrp="1"/>
          </p:cNvSpPr>
          <p:nvPr>
            <p:ph sz="half" idx="2"/>
          </p:nvPr>
        </p:nvSpPr>
        <p:spPr>
          <a:xfrm>
            <a:off x="4797083" y="3075771"/>
            <a:ext cx="6844053" cy="3238629"/>
          </a:xfrm>
        </p:spPr>
        <p:txBody>
          <a:bodyPr/>
          <a:lstStyle/>
          <a:p>
            <a:r>
              <a:rPr lang="en-CA" dirty="0"/>
              <a:t>Look at her body language as she is presenting her lies (her intensity as she tries to convince her audience).</a:t>
            </a:r>
          </a:p>
          <a:p>
            <a:endParaRPr lang="en-CA" dirty="0"/>
          </a:p>
        </p:txBody>
      </p:sp>
      <p:pic>
        <p:nvPicPr>
          <p:cNvPr id="7" name="Picture 6">
            <a:extLst>
              <a:ext uri="{FF2B5EF4-FFF2-40B4-BE49-F238E27FC236}">
                <a16:creationId xmlns:a16="http://schemas.microsoft.com/office/drawing/2014/main" id="{533191E7-BEDC-4645-8FED-C8C2C486B830}"/>
              </a:ext>
            </a:extLst>
          </p:cNvPr>
          <p:cNvPicPr>
            <a:picLocks noChangeAspect="1"/>
          </p:cNvPicPr>
          <p:nvPr/>
        </p:nvPicPr>
        <p:blipFill>
          <a:blip r:embed="rId2"/>
          <a:stretch>
            <a:fillRect/>
          </a:stretch>
        </p:blipFill>
        <p:spPr>
          <a:xfrm>
            <a:off x="540000" y="4016945"/>
            <a:ext cx="3475021" cy="2304488"/>
          </a:xfrm>
          <a:prstGeom prst="rect">
            <a:avLst/>
          </a:prstGeom>
        </p:spPr>
      </p:pic>
      <p:pic>
        <p:nvPicPr>
          <p:cNvPr id="8" name="Picture 7">
            <a:extLst>
              <a:ext uri="{FF2B5EF4-FFF2-40B4-BE49-F238E27FC236}">
                <a16:creationId xmlns:a16="http://schemas.microsoft.com/office/drawing/2014/main" id="{0479582D-9D5B-4782-9D3A-A65AC0357ED1}"/>
              </a:ext>
            </a:extLst>
          </p:cNvPr>
          <p:cNvPicPr>
            <a:picLocks noChangeAspect="1"/>
          </p:cNvPicPr>
          <p:nvPr/>
        </p:nvPicPr>
        <p:blipFill>
          <a:blip r:embed="rId3"/>
          <a:stretch>
            <a:fillRect/>
          </a:stretch>
        </p:blipFill>
        <p:spPr>
          <a:xfrm>
            <a:off x="7046075" y="3782229"/>
            <a:ext cx="2261812" cy="2773920"/>
          </a:xfrm>
          <a:prstGeom prst="rect">
            <a:avLst/>
          </a:prstGeom>
        </p:spPr>
      </p:pic>
      <p:sp>
        <p:nvSpPr>
          <p:cNvPr id="5" name="Slide Number Placeholder 4">
            <a:extLst>
              <a:ext uri="{FF2B5EF4-FFF2-40B4-BE49-F238E27FC236}">
                <a16:creationId xmlns:a16="http://schemas.microsoft.com/office/drawing/2014/main" id="{5D0E46FA-FCCF-49C1-8444-9B8E468222D4}"/>
              </a:ext>
            </a:extLst>
          </p:cNvPr>
          <p:cNvSpPr>
            <a:spLocks noGrp="1"/>
          </p:cNvSpPr>
          <p:nvPr>
            <p:ph type="sldNum" sz="quarter" idx="12"/>
          </p:nvPr>
        </p:nvSpPr>
        <p:spPr/>
        <p:txBody>
          <a:bodyPr/>
          <a:lstStyle/>
          <a:p>
            <a:fld id="{4CD77608-3819-479B-BB98-C216BA724EFE}" type="slidenum">
              <a:rPr lang="en-US" smtClean="0"/>
              <a:t>29</a:t>
            </a:fld>
            <a:endParaRPr lang="en-US"/>
          </a:p>
        </p:txBody>
      </p:sp>
    </p:spTree>
    <p:extLst>
      <p:ext uri="{BB962C8B-B14F-4D97-AF65-F5344CB8AC3E}">
        <p14:creationId xmlns:p14="http://schemas.microsoft.com/office/powerpoint/2010/main" val="3614635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9B5A19-3592-48E2-BC31-90E092BD6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2548C40-4C00-4E91-BFA6-84B4D66225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3" name="Rectangle 12">
              <a:extLst>
                <a:ext uri="{FF2B5EF4-FFF2-40B4-BE49-F238E27FC236}">
                  <a16:creationId xmlns:a16="http://schemas.microsoft.com/office/drawing/2014/main" id="{B6EE6BCA-C84E-4BED-B084-F599F7EE68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4695526-4BAA-4EFE-91C1-1E446117C0C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0DF9B86-7987-40DC-85D6-479F5A2E87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A5465368-1AF5-43D6-BAD2-6BE8B04D94C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1" name="Rectangle 20">
                <a:extLst>
                  <a:ext uri="{FF2B5EF4-FFF2-40B4-BE49-F238E27FC236}">
                    <a16:creationId xmlns:a16="http://schemas.microsoft.com/office/drawing/2014/main" id="{CEB28D27-BDED-4D8C-94FC-58E93235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7AC833D-449C-45F4-9851-216F3681F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09528AAE-A1EB-446C-81BE-BA5E4490E4E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9" name="Rectangle 18">
                <a:extLst>
                  <a:ext uri="{FF2B5EF4-FFF2-40B4-BE49-F238E27FC236}">
                    <a16:creationId xmlns:a16="http://schemas.microsoft.com/office/drawing/2014/main" id="{9F7C0F2C-B581-402B-B4C4-6DFB71314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56A6B0D-707F-420B-BF4D-2CB60CCCA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F8B7A59E-D61A-4BEB-A38A-1E8E5EBB8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DD99E1B6-CBC4-4306-9DFC-847D6D135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bg2">
                  <a:alpha val="40000"/>
                </a:schemeClr>
              </a:gs>
              <a:gs pos="37000">
                <a:schemeClr val="bg2">
                  <a:alpha val="4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E9E3B8F3-13A4-474F-9EE4-B15686938044}"/>
              </a:ext>
            </a:extLst>
          </p:cNvPr>
          <p:cNvSpPr>
            <a:spLocks noGrp="1"/>
          </p:cNvSpPr>
          <p:nvPr>
            <p:ph type="ctrTitle"/>
          </p:nvPr>
        </p:nvSpPr>
        <p:spPr>
          <a:xfrm>
            <a:off x="540000" y="540000"/>
            <a:ext cx="6782998" cy="4320000"/>
          </a:xfrm>
        </p:spPr>
        <p:txBody>
          <a:bodyPr>
            <a:normAutofit fontScale="90000"/>
          </a:bodyPr>
          <a:lstStyle/>
          <a:p>
            <a:r>
              <a:rPr lang="en-CA" sz="4400" b="1" i="1" dirty="0"/>
              <a:t>Who is Elizabeth Holmes?</a:t>
            </a:r>
            <a:br>
              <a:rPr lang="en-CA" sz="4400" b="1" i="1" dirty="0"/>
            </a:br>
            <a:r>
              <a:rPr lang="en-CA" sz="4400" b="1" dirty="0"/>
              <a:t>A</a:t>
            </a:r>
            <a:r>
              <a:rPr lang="en-CA" sz="4400" b="1" i="1" dirty="0"/>
              <a:t> </a:t>
            </a:r>
            <a:r>
              <a:rPr lang="en-CA" sz="4400" dirty="0"/>
              <a:t>Delusional Entrepreneur or Con-Artist maybe </a:t>
            </a:r>
            <a:r>
              <a:rPr lang="en-CA" sz="4400"/>
              <a:t>even possibly a Psychopath</a:t>
            </a:r>
            <a:r>
              <a:rPr lang="en-CA" sz="4400" dirty="0"/>
              <a:t>?</a:t>
            </a:r>
            <a:br>
              <a:rPr lang="en-CA" sz="4400" dirty="0"/>
            </a:br>
            <a:br>
              <a:rPr lang="en-CA" sz="4400" dirty="0"/>
            </a:br>
            <a:r>
              <a:rPr lang="en-CA" sz="2700" b="1" i="1" dirty="0"/>
              <a:t>Understandably it is hard to break into </a:t>
            </a:r>
            <a:br>
              <a:rPr lang="en-CA" sz="2700" b="1" i="1" dirty="0"/>
            </a:br>
            <a:r>
              <a:rPr lang="en-CA" sz="2700" b="1" i="1" dirty="0"/>
              <a:t>a male-dominated industry but that </a:t>
            </a:r>
            <a:br>
              <a:rPr lang="en-CA" sz="2700" b="1" i="1" dirty="0"/>
            </a:br>
            <a:r>
              <a:rPr lang="en-CA" sz="2700" b="1" i="1" dirty="0"/>
              <a:t>does not give anyone a free pass!!!</a:t>
            </a:r>
            <a:br>
              <a:rPr lang="en-CA" sz="2700" b="1" i="1" dirty="0"/>
            </a:br>
            <a:br>
              <a:rPr lang="en-CA" sz="4400" dirty="0"/>
            </a:br>
            <a:endParaRPr lang="en-CA" sz="4400" dirty="0"/>
          </a:p>
        </p:txBody>
      </p:sp>
      <p:sp>
        <p:nvSpPr>
          <p:cNvPr id="3" name="Subtitle 2">
            <a:extLst>
              <a:ext uri="{FF2B5EF4-FFF2-40B4-BE49-F238E27FC236}">
                <a16:creationId xmlns:a16="http://schemas.microsoft.com/office/drawing/2014/main" id="{D65350CD-0031-403C-A169-38DA839EC9B1}"/>
              </a:ext>
            </a:extLst>
          </p:cNvPr>
          <p:cNvSpPr>
            <a:spLocks noGrp="1"/>
          </p:cNvSpPr>
          <p:nvPr>
            <p:ph type="subTitle" idx="1"/>
          </p:nvPr>
        </p:nvSpPr>
        <p:spPr>
          <a:xfrm>
            <a:off x="540000" y="4988476"/>
            <a:ext cx="4500561" cy="1320249"/>
          </a:xfrm>
        </p:spPr>
        <p:txBody>
          <a:bodyPr>
            <a:normAutofit/>
          </a:bodyPr>
          <a:lstStyle/>
          <a:p>
            <a:r>
              <a:rPr lang="en-CA" b="1" i="1" dirty="0"/>
              <a:t>Also this presentation will try to address how the system needs to change so this does not happen again!</a:t>
            </a:r>
          </a:p>
        </p:txBody>
      </p:sp>
      <p:grpSp>
        <p:nvGrpSpPr>
          <p:cNvPr id="26" name="Group 25">
            <a:extLst>
              <a:ext uri="{FF2B5EF4-FFF2-40B4-BE49-F238E27FC236}">
                <a16:creationId xmlns:a16="http://schemas.microsoft.com/office/drawing/2014/main" id="{3C16EB93-E299-481D-A004-769603D375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37600" y="3600"/>
            <a:ext cx="6854400" cy="6854400"/>
            <a:chOff x="0" y="3600"/>
            <a:chExt cx="6854400" cy="6854400"/>
          </a:xfrm>
        </p:grpSpPr>
        <p:sp>
          <p:nvSpPr>
            <p:cNvPr id="27" name="Oval 26">
              <a:extLst>
                <a:ext uri="{FF2B5EF4-FFF2-40B4-BE49-F238E27FC236}">
                  <a16:creationId xmlns:a16="http://schemas.microsoft.com/office/drawing/2014/main" id="{6CD13B55-E709-4E18-924B-655433A928E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 y="36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A3B2E1D-0135-45FF-990A-436697D2071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 y="199202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2BD9E0F-507C-49AD-B619-B42B4D342D6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E36A8DCF-3EE0-4C70-B1F4-98C29168073A}"/>
              </a:ext>
            </a:extLst>
          </p:cNvPr>
          <p:cNvPicPr>
            <a:picLocks noChangeAspect="1"/>
          </p:cNvPicPr>
          <p:nvPr/>
        </p:nvPicPr>
        <p:blipFill rotWithShape="1">
          <a:blip r:embed="rId2"/>
          <a:srcRect l="33251" r="-2" b="-2"/>
          <a:stretch/>
        </p:blipFill>
        <p:spPr>
          <a:xfrm>
            <a:off x="7050789" y="3599"/>
            <a:ext cx="4869575" cy="4869575"/>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sp>
        <p:nvSpPr>
          <p:cNvPr id="4" name="Slide Number Placeholder 3">
            <a:extLst>
              <a:ext uri="{FF2B5EF4-FFF2-40B4-BE49-F238E27FC236}">
                <a16:creationId xmlns:a16="http://schemas.microsoft.com/office/drawing/2014/main" id="{BE53541B-1B41-4E92-9C02-871B3F0A4C02}"/>
              </a:ext>
            </a:extLst>
          </p:cNvPr>
          <p:cNvSpPr>
            <a:spLocks noGrp="1"/>
          </p:cNvSpPr>
          <p:nvPr>
            <p:ph type="sldNum" sz="quarter" idx="12"/>
          </p:nvPr>
        </p:nvSpPr>
        <p:spPr/>
        <p:txBody>
          <a:bodyPr/>
          <a:lstStyle/>
          <a:p>
            <a:fld id="{4CD77608-3819-479B-BB98-C216BA724EFE}" type="slidenum">
              <a:rPr lang="en-US" smtClean="0"/>
              <a:t>3</a:t>
            </a:fld>
            <a:endParaRPr lang="en-US"/>
          </a:p>
        </p:txBody>
      </p:sp>
    </p:spTree>
    <p:extLst>
      <p:ext uri="{BB962C8B-B14F-4D97-AF65-F5344CB8AC3E}">
        <p14:creationId xmlns:p14="http://schemas.microsoft.com/office/powerpoint/2010/main" val="143897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4A3DA-9AC8-40D7-93B9-1FAA7A236CD7}"/>
              </a:ext>
            </a:extLst>
          </p:cNvPr>
          <p:cNvSpPr>
            <a:spLocks noGrp="1"/>
          </p:cNvSpPr>
          <p:nvPr>
            <p:ph type="title"/>
          </p:nvPr>
        </p:nvSpPr>
        <p:spPr/>
        <p:txBody>
          <a:bodyPr/>
          <a:lstStyle/>
          <a:p>
            <a:r>
              <a:rPr lang="en-CA" dirty="0"/>
              <a:t>More lies and manipulative tactics</a:t>
            </a:r>
          </a:p>
        </p:txBody>
      </p:sp>
      <p:sp>
        <p:nvSpPr>
          <p:cNvPr id="3" name="Content Placeholder 2">
            <a:extLst>
              <a:ext uri="{FF2B5EF4-FFF2-40B4-BE49-F238E27FC236}">
                <a16:creationId xmlns:a16="http://schemas.microsoft.com/office/drawing/2014/main" id="{C204D0EA-FCDE-4988-817E-93AC862AA278}"/>
              </a:ext>
            </a:extLst>
          </p:cNvPr>
          <p:cNvSpPr>
            <a:spLocks noGrp="1"/>
          </p:cNvSpPr>
          <p:nvPr>
            <p:ph sz="half" idx="1"/>
          </p:nvPr>
        </p:nvSpPr>
        <p:spPr/>
        <p:txBody>
          <a:bodyPr>
            <a:normAutofit lnSpcReduction="10000"/>
          </a:bodyPr>
          <a:lstStyle/>
          <a:p>
            <a:r>
              <a:rPr lang="en-US" dirty="0"/>
              <a:t>Elizabeth Holmes emailed Roger </a:t>
            </a:r>
            <a:r>
              <a:rPr lang="en-US" dirty="0" err="1"/>
              <a:t>Parloff</a:t>
            </a:r>
            <a:r>
              <a:rPr lang="en-US" dirty="0"/>
              <a:t> (who worked as a journalist for Fortune) falsely stating that Pfizer and Schering-Plough commended </a:t>
            </a:r>
            <a:r>
              <a:rPr lang="en-US" dirty="0" err="1"/>
              <a:t>Theranos</a:t>
            </a:r>
            <a:r>
              <a:rPr lang="en-US" dirty="0"/>
              <a:t> on the efficiency of its technology.  This was a lie.  </a:t>
            </a:r>
          </a:p>
          <a:p>
            <a:endParaRPr lang="en-US" dirty="0"/>
          </a:p>
          <a:p>
            <a:r>
              <a:rPr lang="en-US" dirty="0"/>
              <a:t>The Mini lab did not work.  The scientists would have to dilute the blood and then use the commercial Siemens technology which she denied using. And still the results were inaccurate.</a:t>
            </a:r>
          </a:p>
          <a:p>
            <a:r>
              <a:rPr lang="en-US" dirty="0"/>
              <a:t>.</a:t>
            </a:r>
            <a:endParaRPr lang="en-CA" dirty="0"/>
          </a:p>
        </p:txBody>
      </p:sp>
      <p:sp>
        <p:nvSpPr>
          <p:cNvPr id="4" name="Content Placeholder 3">
            <a:extLst>
              <a:ext uri="{FF2B5EF4-FFF2-40B4-BE49-F238E27FC236}">
                <a16:creationId xmlns:a16="http://schemas.microsoft.com/office/drawing/2014/main" id="{4EF16C5D-3AD1-4AD5-BEF1-110D521E80F6}"/>
              </a:ext>
            </a:extLst>
          </p:cNvPr>
          <p:cNvSpPr>
            <a:spLocks noGrp="1"/>
          </p:cNvSpPr>
          <p:nvPr>
            <p:ph sz="half" idx="2"/>
          </p:nvPr>
        </p:nvSpPr>
        <p:spPr>
          <a:xfrm>
            <a:off x="6203950" y="1519518"/>
            <a:ext cx="5437186" cy="4794882"/>
          </a:xfrm>
        </p:spPr>
        <p:txBody>
          <a:bodyPr>
            <a:normAutofit lnSpcReduction="10000"/>
          </a:bodyPr>
          <a:lstStyle/>
          <a:p>
            <a:r>
              <a:rPr lang="en-US" dirty="0"/>
              <a:t>Elizabeth Holmes, got state lawmakers and Gov. Doug </a:t>
            </a:r>
            <a:r>
              <a:rPr lang="en-US" dirty="0" err="1"/>
              <a:t>Ducey</a:t>
            </a:r>
            <a:r>
              <a:rPr lang="en-US" dirty="0"/>
              <a:t> to change Arizona law in 2015 to financially benefit her company, This  law allowed companies to market laboratory tests directly to consumers even though her devices were not working.</a:t>
            </a:r>
          </a:p>
          <a:p>
            <a:endParaRPr lang="en-US" dirty="0"/>
          </a:p>
          <a:p>
            <a:endParaRPr lang="en-US" dirty="0"/>
          </a:p>
        </p:txBody>
      </p:sp>
      <p:pic>
        <p:nvPicPr>
          <p:cNvPr id="5" name="Picture 4">
            <a:extLst>
              <a:ext uri="{FF2B5EF4-FFF2-40B4-BE49-F238E27FC236}">
                <a16:creationId xmlns:a16="http://schemas.microsoft.com/office/drawing/2014/main" id="{5C2E1086-C71E-4544-86C1-C4636AFC7F0A}"/>
              </a:ext>
            </a:extLst>
          </p:cNvPr>
          <p:cNvPicPr>
            <a:picLocks noChangeAspect="1"/>
          </p:cNvPicPr>
          <p:nvPr/>
        </p:nvPicPr>
        <p:blipFill>
          <a:blip r:embed="rId2"/>
          <a:stretch>
            <a:fillRect/>
          </a:stretch>
        </p:blipFill>
        <p:spPr>
          <a:xfrm>
            <a:off x="5977186" y="3659230"/>
            <a:ext cx="3540227" cy="2655170"/>
          </a:xfrm>
          <a:prstGeom prst="rect">
            <a:avLst/>
          </a:prstGeom>
        </p:spPr>
      </p:pic>
      <p:sp>
        <p:nvSpPr>
          <p:cNvPr id="6" name="Slide Number Placeholder 5">
            <a:extLst>
              <a:ext uri="{FF2B5EF4-FFF2-40B4-BE49-F238E27FC236}">
                <a16:creationId xmlns:a16="http://schemas.microsoft.com/office/drawing/2014/main" id="{1049AF4F-E064-455C-8DA2-CAA405FEF887}"/>
              </a:ext>
            </a:extLst>
          </p:cNvPr>
          <p:cNvSpPr>
            <a:spLocks noGrp="1"/>
          </p:cNvSpPr>
          <p:nvPr>
            <p:ph type="sldNum" sz="quarter" idx="12"/>
          </p:nvPr>
        </p:nvSpPr>
        <p:spPr/>
        <p:txBody>
          <a:bodyPr/>
          <a:lstStyle/>
          <a:p>
            <a:fld id="{4CD77608-3819-479B-BB98-C216BA724EFE}" type="slidenum">
              <a:rPr lang="en-US" smtClean="0"/>
              <a:t>30</a:t>
            </a:fld>
            <a:endParaRPr lang="en-US"/>
          </a:p>
        </p:txBody>
      </p:sp>
    </p:spTree>
    <p:extLst>
      <p:ext uri="{BB962C8B-B14F-4D97-AF65-F5344CB8AC3E}">
        <p14:creationId xmlns:p14="http://schemas.microsoft.com/office/powerpoint/2010/main" val="573013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DC20E-29C7-4137-96E5-4B17D341D587}"/>
              </a:ext>
            </a:extLst>
          </p:cNvPr>
          <p:cNvSpPr>
            <a:spLocks noGrp="1"/>
          </p:cNvSpPr>
          <p:nvPr>
            <p:ph type="title"/>
          </p:nvPr>
        </p:nvSpPr>
        <p:spPr>
          <a:xfrm>
            <a:off x="540000" y="539999"/>
            <a:ext cx="11090275" cy="1046754"/>
          </a:xfrm>
        </p:spPr>
        <p:txBody>
          <a:bodyPr/>
          <a:lstStyle/>
          <a:p>
            <a:r>
              <a:rPr lang="en-CA" dirty="0"/>
              <a:t>More lies</a:t>
            </a:r>
          </a:p>
        </p:txBody>
      </p:sp>
      <p:sp>
        <p:nvSpPr>
          <p:cNvPr id="3" name="Content Placeholder 2">
            <a:extLst>
              <a:ext uri="{FF2B5EF4-FFF2-40B4-BE49-F238E27FC236}">
                <a16:creationId xmlns:a16="http://schemas.microsoft.com/office/drawing/2014/main" id="{228362CE-54DA-4C5F-B56F-8CDC688AFB9F}"/>
              </a:ext>
            </a:extLst>
          </p:cNvPr>
          <p:cNvSpPr>
            <a:spLocks noGrp="1"/>
          </p:cNvSpPr>
          <p:nvPr>
            <p:ph sz="half" idx="1"/>
          </p:nvPr>
        </p:nvSpPr>
        <p:spPr>
          <a:xfrm>
            <a:off x="540000" y="1430594"/>
            <a:ext cx="5437186" cy="4883806"/>
          </a:xfrm>
        </p:spPr>
        <p:txBody>
          <a:bodyPr>
            <a:normAutofit/>
          </a:bodyPr>
          <a:lstStyle/>
          <a:p>
            <a:r>
              <a:rPr lang="en-US" dirty="0"/>
              <a:t>Elizabeth Holmes led Walgreens astray by sending the company documents with the unauthorized use of Pfizer's logo. They thought </a:t>
            </a:r>
            <a:r>
              <a:rPr lang="en-US" dirty="0" err="1"/>
              <a:t>Theranos</a:t>
            </a:r>
            <a:r>
              <a:rPr lang="en-US" dirty="0"/>
              <a:t> was endorsed by Pfizer.</a:t>
            </a:r>
          </a:p>
          <a:p>
            <a:r>
              <a:rPr lang="en-US" dirty="0"/>
              <a:t>Holmes claims that </a:t>
            </a:r>
            <a:r>
              <a:rPr lang="en-US" dirty="0" err="1"/>
              <a:t>Theranos</a:t>
            </a:r>
            <a:r>
              <a:rPr lang="en-US" dirty="0"/>
              <a:t> worked with the military, </a:t>
            </a:r>
          </a:p>
          <a:p>
            <a:r>
              <a:rPr lang="en-US" dirty="0"/>
              <a:t>None of this was true.</a:t>
            </a:r>
          </a:p>
          <a:p>
            <a:endParaRPr lang="en-CA" dirty="0"/>
          </a:p>
        </p:txBody>
      </p:sp>
      <p:sp>
        <p:nvSpPr>
          <p:cNvPr id="4" name="Content Placeholder 3">
            <a:extLst>
              <a:ext uri="{FF2B5EF4-FFF2-40B4-BE49-F238E27FC236}">
                <a16:creationId xmlns:a16="http://schemas.microsoft.com/office/drawing/2014/main" id="{6D264CDD-C52A-46D6-B819-8702B7BCDBD2}"/>
              </a:ext>
            </a:extLst>
          </p:cNvPr>
          <p:cNvSpPr>
            <a:spLocks noGrp="1"/>
          </p:cNvSpPr>
          <p:nvPr>
            <p:ph sz="half" idx="2"/>
          </p:nvPr>
        </p:nvSpPr>
        <p:spPr/>
        <p:txBody>
          <a:bodyPr>
            <a:normAutofit/>
          </a:bodyPr>
          <a:lstStyle/>
          <a:p>
            <a:r>
              <a:rPr lang="en-US" dirty="0"/>
              <a:t>Holmes said that </a:t>
            </a:r>
            <a:r>
              <a:rPr lang="en-US" dirty="0" err="1"/>
              <a:t>Theranos</a:t>
            </a:r>
            <a:r>
              <a:rPr lang="en-US" dirty="0"/>
              <a:t> could do 1,000 tests on its proprietary machines. But only 200 tests are offered on the website, she claimed, because “we have operationalized certain tasks, expecting a certain set of ordering patterns.” </a:t>
            </a:r>
          </a:p>
          <a:p>
            <a:r>
              <a:rPr lang="en-US" dirty="0"/>
              <a:t>The 200 are the most commonly-done ones, she said, “but we are adding to it.” This was not true either.</a:t>
            </a:r>
            <a:endParaRPr lang="en-CA" dirty="0"/>
          </a:p>
        </p:txBody>
      </p:sp>
      <p:pic>
        <p:nvPicPr>
          <p:cNvPr id="5" name="Picture 4">
            <a:extLst>
              <a:ext uri="{FF2B5EF4-FFF2-40B4-BE49-F238E27FC236}">
                <a16:creationId xmlns:a16="http://schemas.microsoft.com/office/drawing/2014/main" id="{396AB916-3758-4E12-BB10-B395522F9B75}"/>
              </a:ext>
            </a:extLst>
          </p:cNvPr>
          <p:cNvPicPr>
            <a:picLocks noChangeAspect="1"/>
          </p:cNvPicPr>
          <p:nvPr/>
        </p:nvPicPr>
        <p:blipFill>
          <a:blip r:embed="rId2"/>
          <a:stretch>
            <a:fillRect/>
          </a:stretch>
        </p:blipFill>
        <p:spPr>
          <a:xfrm>
            <a:off x="1230211" y="4615685"/>
            <a:ext cx="3946473" cy="2242315"/>
          </a:xfrm>
          <a:prstGeom prst="rect">
            <a:avLst/>
          </a:prstGeom>
        </p:spPr>
      </p:pic>
      <p:sp>
        <p:nvSpPr>
          <p:cNvPr id="6" name="Slide Number Placeholder 5">
            <a:extLst>
              <a:ext uri="{FF2B5EF4-FFF2-40B4-BE49-F238E27FC236}">
                <a16:creationId xmlns:a16="http://schemas.microsoft.com/office/drawing/2014/main" id="{A9B8F16F-DAE9-4181-B10D-A27380FF40B5}"/>
              </a:ext>
            </a:extLst>
          </p:cNvPr>
          <p:cNvSpPr>
            <a:spLocks noGrp="1"/>
          </p:cNvSpPr>
          <p:nvPr>
            <p:ph type="sldNum" sz="quarter" idx="12"/>
          </p:nvPr>
        </p:nvSpPr>
        <p:spPr/>
        <p:txBody>
          <a:bodyPr/>
          <a:lstStyle/>
          <a:p>
            <a:fld id="{4CD77608-3819-479B-BB98-C216BA724EFE}" type="slidenum">
              <a:rPr lang="en-US" smtClean="0"/>
              <a:t>31</a:t>
            </a:fld>
            <a:endParaRPr lang="en-US"/>
          </a:p>
        </p:txBody>
      </p:sp>
    </p:spTree>
    <p:extLst>
      <p:ext uri="{BB962C8B-B14F-4D97-AF65-F5344CB8AC3E}">
        <p14:creationId xmlns:p14="http://schemas.microsoft.com/office/powerpoint/2010/main" val="3098480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3E8BD-3D68-45DE-A6C5-65420ADADCD2}"/>
              </a:ext>
            </a:extLst>
          </p:cNvPr>
          <p:cNvSpPr>
            <a:spLocks noGrp="1"/>
          </p:cNvSpPr>
          <p:nvPr>
            <p:ph type="title"/>
          </p:nvPr>
        </p:nvSpPr>
        <p:spPr>
          <a:xfrm>
            <a:off x="550865" y="331225"/>
            <a:ext cx="11090271" cy="436100"/>
          </a:xfrm>
        </p:spPr>
        <p:txBody>
          <a:bodyPr>
            <a:noAutofit/>
          </a:bodyPr>
          <a:lstStyle/>
          <a:p>
            <a:r>
              <a:rPr lang="en-CA" sz="2800" dirty="0"/>
              <a:t>ELIZABETH’S LOGIC</a:t>
            </a:r>
          </a:p>
        </p:txBody>
      </p:sp>
      <p:sp>
        <p:nvSpPr>
          <p:cNvPr id="3" name="Content Placeholder 2">
            <a:extLst>
              <a:ext uri="{FF2B5EF4-FFF2-40B4-BE49-F238E27FC236}">
                <a16:creationId xmlns:a16="http://schemas.microsoft.com/office/drawing/2014/main" id="{97477C7B-8694-4B66-8287-DEC3C5644E83}"/>
              </a:ext>
            </a:extLst>
          </p:cNvPr>
          <p:cNvSpPr>
            <a:spLocks noGrp="1"/>
          </p:cNvSpPr>
          <p:nvPr>
            <p:ph idx="1"/>
          </p:nvPr>
        </p:nvSpPr>
        <p:spPr>
          <a:xfrm>
            <a:off x="539724" y="767325"/>
            <a:ext cx="11101136" cy="5239580"/>
          </a:xfrm>
        </p:spPr>
        <p:txBody>
          <a:bodyPr>
            <a:normAutofit lnSpcReduction="10000"/>
          </a:bodyPr>
          <a:lstStyle/>
          <a:p>
            <a:r>
              <a:rPr lang="en-CA" sz="1600" dirty="0">
                <a:latin typeface="Arial" panose="020B0604020202020204" pitchFamily="34" charset="0"/>
                <a:cs typeface="Arial" panose="020B0604020202020204" pitchFamily="34" charset="0"/>
              </a:rPr>
              <a:t>Elizabeth Holmes claims that the clinical lab infrastructure has not changed much since the 1950’s…she keeps complaining about all the tubes that are used to draw blood.  And to her there is a lot of blood unnecessarily drawn for tests.</a:t>
            </a:r>
          </a:p>
          <a:p>
            <a:r>
              <a:rPr lang="en-CA" sz="1600" dirty="0">
                <a:latin typeface="Arial" panose="020B0604020202020204" pitchFamily="34" charset="0"/>
                <a:cs typeface="Arial" panose="020B0604020202020204" pitchFamily="34" charset="0"/>
              </a:rPr>
              <a:t>She is certain that there should be a better system out there and that the current system is archaic. </a:t>
            </a:r>
          </a:p>
          <a:p>
            <a:r>
              <a:rPr lang="en-CA" sz="1600" dirty="0">
                <a:latin typeface="Arial" panose="020B0604020202020204" pitchFamily="34" charset="0"/>
                <a:cs typeface="Arial" panose="020B0604020202020204" pitchFamily="34" charset="0"/>
              </a:rPr>
              <a:t>She compares the need for change from how the mainframe computer has changed over the years  to a smaller unit as the mobile phone.</a:t>
            </a:r>
          </a:p>
          <a:p>
            <a:r>
              <a:rPr lang="en-CA" sz="1600" dirty="0">
                <a:latin typeface="Arial" panose="020B0604020202020204" pitchFamily="34" charset="0"/>
                <a:cs typeface="Arial" panose="020B0604020202020204" pitchFamily="34" charset="0"/>
              </a:rPr>
              <a:t>“Now the time is right to change this paradigm”, Elizabeth says.</a:t>
            </a:r>
          </a:p>
          <a:p>
            <a:r>
              <a:rPr lang="en-CA" sz="1600" dirty="0">
                <a:latin typeface="Arial" panose="020B0604020202020204" pitchFamily="34" charset="0"/>
                <a:cs typeface="Arial" panose="020B0604020202020204" pitchFamily="34" charset="0"/>
              </a:rPr>
              <a:t>Elizabeth Holmes found a niche in the system and is taking this opportunity to invest in it before anyone beats her to it.  Her ambitious dream transforming the biotechnical industry is commendable but she has skipped many stages along the way.  The large computer mainframe changed over the years but has gone through many stages of development.  Comparing a technical computing device to a biotechnical machine that analyzes human disease is like comparing oranges with apples.</a:t>
            </a:r>
          </a:p>
          <a:p>
            <a:endParaRPr lang="en-CA" sz="1600" dirty="0">
              <a:latin typeface="Arial" panose="020B0604020202020204" pitchFamily="34" charset="0"/>
              <a:cs typeface="Arial" panose="020B0604020202020204" pitchFamily="34" charset="0"/>
            </a:endParaRPr>
          </a:p>
          <a:p>
            <a:pPr lvl="5"/>
            <a:endParaRPr lang="en-CA" sz="1600" dirty="0">
              <a:latin typeface="Arial" panose="020B0604020202020204" pitchFamily="34" charset="0"/>
              <a:cs typeface="Arial" panose="020B0604020202020204" pitchFamily="34" charset="0"/>
            </a:endParaRPr>
          </a:p>
          <a:p>
            <a:r>
              <a:rPr lang="en-CA" sz="1600"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4B5FCB3D-AC7F-45AD-BECE-B569C67975A8}"/>
              </a:ext>
            </a:extLst>
          </p:cNvPr>
          <p:cNvPicPr>
            <a:picLocks noChangeAspect="1"/>
          </p:cNvPicPr>
          <p:nvPr/>
        </p:nvPicPr>
        <p:blipFill>
          <a:blip r:embed="rId2"/>
          <a:stretch>
            <a:fillRect/>
          </a:stretch>
        </p:blipFill>
        <p:spPr>
          <a:xfrm>
            <a:off x="847739" y="4812275"/>
            <a:ext cx="2038350" cy="1714500"/>
          </a:xfrm>
          <a:prstGeom prst="rect">
            <a:avLst/>
          </a:prstGeom>
        </p:spPr>
      </p:pic>
      <p:pic>
        <p:nvPicPr>
          <p:cNvPr id="6" name="Picture 5">
            <a:extLst>
              <a:ext uri="{FF2B5EF4-FFF2-40B4-BE49-F238E27FC236}">
                <a16:creationId xmlns:a16="http://schemas.microsoft.com/office/drawing/2014/main" id="{154B35CB-6144-4B25-AC92-E8F6CAFD9B3A}"/>
              </a:ext>
            </a:extLst>
          </p:cNvPr>
          <p:cNvPicPr>
            <a:picLocks noChangeAspect="1"/>
          </p:cNvPicPr>
          <p:nvPr/>
        </p:nvPicPr>
        <p:blipFill>
          <a:blip r:embed="rId3"/>
          <a:stretch>
            <a:fillRect/>
          </a:stretch>
        </p:blipFill>
        <p:spPr>
          <a:xfrm>
            <a:off x="3123243" y="4782321"/>
            <a:ext cx="1444981" cy="1920767"/>
          </a:xfrm>
          <a:prstGeom prst="rect">
            <a:avLst/>
          </a:prstGeom>
        </p:spPr>
      </p:pic>
      <p:pic>
        <p:nvPicPr>
          <p:cNvPr id="7" name="Picture 6">
            <a:extLst>
              <a:ext uri="{FF2B5EF4-FFF2-40B4-BE49-F238E27FC236}">
                <a16:creationId xmlns:a16="http://schemas.microsoft.com/office/drawing/2014/main" id="{303753BC-1300-41B8-ACEF-5A25BD0AC79E}"/>
              </a:ext>
            </a:extLst>
          </p:cNvPr>
          <p:cNvPicPr>
            <a:picLocks noChangeAspect="1"/>
          </p:cNvPicPr>
          <p:nvPr/>
        </p:nvPicPr>
        <p:blipFill>
          <a:blip r:embed="rId4"/>
          <a:stretch>
            <a:fillRect/>
          </a:stretch>
        </p:blipFill>
        <p:spPr>
          <a:xfrm>
            <a:off x="5192421" y="4885454"/>
            <a:ext cx="2152650" cy="1714500"/>
          </a:xfrm>
          <a:prstGeom prst="rect">
            <a:avLst/>
          </a:prstGeom>
        </p:spPr>
      </p:pic>
      <p:pic>
        <p:nvPicPr>
          <p:cNvPr id="8" name="Picture 7">
            <a:extLst>
              <a:ext uri="{FF2B5EF4-FFF2-40B4-BE49-F238E27FC236}">
                <a16:creationId xmlns:a16="http://schemas.microsoft.com/office/drawing/2014/main" id="{6813C9BE-2698-4179-B926-AF121DD1F07F}"/>
              </a:ext>
            </a:extLst>
          </p:cNvPr>
          <p:cNvPicPr>
            <a:picLocks noChangeAspect="1"/>
          </p:cNvPicPr>
          <p:nvPr/>
        </p:nvPicPr>
        <p:blipFill>
          <a:blip r:embed="rId5"/>
          <a:stretch>
            <a:fillRect/>
          </a:stretch>
        </p:blipFill>
        <p:spPr>
          <a:xfrm>
            <a:off x="7454965" y="4782321"/>
            <a:ext cx="1781175" cy="1714500"/>
          </a:xfrm>
          <a:prstGeom prst="rect">
            <a:avLst/>
          </a:prstGeom>
        </p:spPr>
      </p:pic>
      <p:pic>
        <p:nvPicPr>
          <p:cNvPr id="9" name="Picture 8">
            <a:extLst>
              <a:ext uri="{FF2B5EF4-FFF2-40B4-BE49-F238E27FC236}">
                <a16:creationId xmlns:a16="http://schemas.microsoft.com/office/drawing/2014/main" id="{9A208897-274F-43A4-8763-D8E1EDE08F15}"/>
              </a:ext>
            </a:extLst>
          </p:cNvPr>
          <p:cNvPicPr>
            <a:picLocks noChangeAspect="1"/>
          </p:cNvPicPr>
          <p:nvPr/>
        </p:nvPicPr>
        <p:blipFill>
          <a:blip r:embed="rId6"/>
          <a:stretch>
            <a:fillRect/>
          </a:stretch>
        </p:blipFill>
        <p:spPr>
          <a:xfrm>
            <a:off x="9704291" y="4588930"/>
            <a:ext cx="1390650" cy="1714500"/>
          </a:xfrm>
          <a:prstGeom prst="rect">
            <a:avLst/>
          </a:prstGeom>
        </p:spPr>
      </p:pic>
      <p:sp>
        <p:nvSpPr>
          <p:cNvPr id="5" name="Slide Number Placeholder 4">
            <a:extLst>
              <a:ext uri="{FF2B5EF4-FFF2-40B4-BE49-F238E27FC236}">
                <a16:creationId xmlns:a16="http://schemas.microsoft.com/office/drawing/2014/main" id="{76936CD1-F53B-44D4-BDD4-0CCC55199503}"/>
              </a:ext>
            </a:extLst>
          </p:cNvPr>
          <p:cNvSpPr>
            <a:spLocks noGrp="1"/>
          </p:cNvSpPr>
          <p:nvPr>
            <p:ph type="sldNum" sz="quarter" idx="12"/>
          </p:nvPr>
        </p:nvSpPr>
        <p:spPr/>
        <p:txBody>
          <a:bodyPr/>
          <a:lstStyle/>
          <a:p>
            <a:fld id="{4CD77608-3819-479B-BB98-C216BA724EFE}" type="slidenum">
              <a:rPr lang="en-US" smtClean="0"/>
              <a:t>32</a:t>
            </a:fld>
            <a:endParaRPr lang="en-US"/>
          </a:p>
        </p:txBody>
      </p:sp>
    </p:spTree>
    <p:extLst>
      <p:ext uri="{BB962C8B-B14F-4D97-AF65-F5344CB8AC3E}">
        <p14:creationId xmlns:p14="http://schemas.microsoft.com/office/powerpoint/2010/main" val="444588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790E2-0FD6-4C4C-98F9-2D686E8C17C5}"/>
              </a:ext>
            </a:extLst>
          </p:cNvPr>
          <p:cNvSpPr>
            <a:spLocks noGrp="1"/>
          </p:cNvSpPr>
          <p:nvPr>
            <p:ph type="title"/>
          </p:nvPr>
        </p:nvSpPr>
        <p:spPr>
          <a:xfrm>
            <a:off x="540000" y="540000"/>
            <a:ext cx="11101135" cy="501009"/>
          </a:xfrm>
        </p:spPr>
        <p:txBody>
          <a:bodyPr>
            <a:normAutofit fontScale="90000"/>
          </a:bodyPr>
          <a:lstStyle/>
          <a:p>
            <a:r>
              <a:rPr lang="en-CA" sz="3600" dirty="0"/>
              <a:t>CORPORATE CULTURE</a:t>
            </a:r>
          </a:p>
        </p:txBody>
      </p:sp>
      <p:sp>
        <p:nvSpPr>
          <p:cNvPr id="3" name="Content Placeholder 2">
            <a:extLst>
              <a:ext uri="{FF2B5EF4-FFF2-40B4-BE49-F238E27FC236}">
                <a16:creationId xmlns:a16="http://schemas.microsoft.com/office/drawing/2014/main" id="{236C87AC-5686-4EE5-BDCD-02C4CA5F1938}"/>
              </a:ext>
            </a:extLst>
          </p:cNvPr>
          <p:cNvSpPr>
            <a:spLocks noGrp="1"/>
          </p:cNvSpPr>
          <p:nvPr>
            <p:ph idx="1"/>
          </p:nvPr>
        </p:nvSpPr>
        <p:spPr>
          <a:xfrm>
            <a:off x="540000" y="1041009"/>
            <a:ext cx="11101136" cy="5281783"/>
          </a:xfrm>
        </p:spPr>
        <p:txBody>
          <a:bodyPr>
            <a:normAutofit fontScale="85000" lnSpcReduction="10000"/>
          </a:bodyPr>
          <a:lstStyle/>
          <a:p>
            <a:r>
              <a:rPr lang="en-CA" sz="1600" dirty="0"/>
              <a:t>Secrecy; She kept saying that there are “Trade Secrets” when she did not want to be accountable for her lies.</a:t>
            </a:r>
          </a:p>
          <a:p>
            <a:r>
              <a:rPr lang="en-CA" sz="1600" dirty="0"/>
              <a:t>The Staff were  monitored and their key strokes were looked at.</a:t>
            </a:r>
          </a:p>
          <a:p>
            <a:r>
              <a:rPr lang="en-CA" sz="1600" dirty="0"/>
              <a:t>If someone sent an email to another staff member, they would hear from </a:t>
            </a:r>
            <a:r>
              <a:rPr lang="en-CA" sz="1600" dirty="0" err="1"/>
              <a:t>Balwani</a:t>
            </a:r>
            <a:r>
              <a:rPr lang="en-CA" sz="1600" dirty="0"/>
              <a:t> even though he wasn’t copied in on the email.  He would look at all correspondence among the employees.</a:t>
            </a:r>
          </a:p>
          <a:p>
            <a:r>
              <a:rPr lang="en-CA" sz="1600" dirty="0"/>
              <a:t>Sunny </a:t>
            </a:r>
            <a:r>
              <a:rPr lang="en-CA" sz="1600" dirty="0" err="1"/>
              <a:t>Balwani</a:t>
            </a:r>
            <a:r>
              <a:rPr lang="en-CA" sz="1600" dirty="0"/>
              <a:t> would be the bull dog of the company…she would act polite and get him to bully and intimidate staff.</a:t>
            </a:r>
          </a:p>
          <a:p>
            <a:r>
              <a:rPr lang="en-CA" sz="1600" dirty="0"/>
              <a:t>It got to the point that Paranoia set in from Holmes and </a:t>
            </a:r>
            <a:r>
              <a:rPr lang="en-CA" sz="1600" dirty="0" err="1"/>
              <a:t>Balwani</a:t>
            </a:r>
            <a:r>
              <a:rPr lang="en-CA" sz="1600" dirty="0"/>
              <a:t> and creeped down to the staff.</a:t>
            </a:r>
          </a:p>
          <a:p>
            <a:r>
              <a:rPr lang="en-CA" sz="1600" dirty="0"/>
              <a:t>The staff would be scared to talk to anyone in case Holmes and </a:t>
            </a:r>
            <a:r>
              <a:rPr lang="en-CA" sz="1600" dirty="0" err="1"/>
              <a:t>Balwani</a:t>
            </a:r>
            <a:r>
              <a:rPr lang="en-CA" sz="1600" dirty="0"/>
              <a:t> found out.</a:t>
            </a:r>
          </a:p>
          <a:p>
            <a:r>
              <a:rPr lang="en-CA" sz="1600" dirty="0"/>
              <a:t>Each Department was separated and the staff members could not talk to each other.  Chemistry department could not talk to Engineering and so forth.  Communication was cut off and so was productivity, as a result.</a:t>
            </a:r>
          </a:p>
          <a:p>
            <a:r>
              <a:rPr lang="en-CA" sz="1600" dirty="0"/>
              <a:t>The morale of the staff was low and anxiety increased for all of them.</a:t>
            </a:r>
          </a:p>
          <a:p>
            <a:r>
              <a:rPr lang="en-CA" sz="1600" dirty="0"/>
              <a:t>Many of the top management and scientists quit or were fired if they had any questions or suggestions for improvement.  </a:t>
            </a:r>
          </a:p>
          <a:p>
            <a:r>
              <a:rPr lang="en-CA" dirty="0"/>
              <a:t>Holmes and </a:t>
            </a:r>
            <a:r>
              <a:rPr lang="en-CA" dirty="0" err="1"/>
              <a:t>Balwani</a:t>
            </a:r>
            <a:r>
              <a:rPr lang="en-CA" dirty="0"/>
              <a:t> acted as if they knew more than the scientists and would not listen to them.</a:t>
            </a:r>
          </a:p>
          <a:p>
            <a:r>
              <a:rPr lang="en-CA" dirty="0"/>
              <a:t>Both of them hid information from their employees and kept them in the dark.</a:t>
            </a:r>
          </a:p>
          <a:p>
            <a:r>
              <a:rPr lang="en-CA" dirty="0"/>
              <a:t>They hired many security guards to keep their staff under their control.</a:t>
            </a:r>
          </a:p>
          <a:p>
            <a:endParaRPr lang="en-CA" dirty="0"/>
          </a:p>
          <a:p>
            <a:endParaRPr lang="en-CA" dirty="0"/>
          </a:p>
        </p:txBody>
      </p:sp>
      <p:sp>
        <p:nvSpPr>
          <p:cNvPr id="4" name="Slide Number Placeholder 3">
            <a:extLst>
              <a:ext uri="{FF2B5EF4-FFF2-40B4-BE49-F238E27FC236}">
                <a16:creationId xmlns:a16="http://schemas.microsoft.com/office/drawing/2014/main" id="{78398DC4-08EB-4971-918D-82960A80C599}"/>
              </a:ext>
            </a:extLst>
          </p:cNvPr>
          <p:cNvSpPr>
            <a:spLocks noGrp="1"/>
          </p:cNvSpPr>
          <p:nvPr>
            <p:ph type="sldNum" sz="quarter" idx="12"/>
          </p:nvPr>
        </p:nvSpPr>
        <p:spPr/>
        <p:txBody>
          <a:bodyPr/>
          <a:lstStyle/>
          <a:p>
            <a:fld id="{4CD77608-3819-479B-BB98-C216BA724EFE}" type="slidenum">
              <a:rPr lang="en-US" smtClean="0"/>
              <a:t>33</a:t>
            </a:fld>
            <a:endParaRPr lang="en-US"/>
          </a:p>
        </p:txBody>
      </p:sp>
    </p:spTree>
    <p:extLst>
      <p:ext uri="{BB962C8B-B14F-4D97-AF65-F5344CB8AC3E}">
        <p14:creationId xmlns:p14="http://schemas.microsoft.com/office/powerpoint/2010/main" val="1226197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7F21-4ACC-4154-8B6C-30B28E63689E}"/>
              </a:ext>
            </a:extLst>
          </p:cNvPr>
          <p:cNvSpPr>
            <a:spLocks noGrp="1"/>
          </p:cNvSpPr>
          <p:nvPr>
            <p:ph type="title"/>
          </p:nvPr>
        </p:nvSpPr>
        <p:spPr/>
        <p:txBody>
          <a:bodyPr/>
          <a:lstStyle/>
          <a:p>
            <a:r>
              <a:rPr lang="en-CA" dirty="0"/>
              <a:t>Non Disclosure Agreements &amp; Lawsuits</a:t>
            </a:r>
          </a:p>
        </p:txBody>
      </p:sp>
      <p:sp>
        <p:nvSpPr>
          <p:cNvPr id="3" name="Content Placeholder 2">
            <a:extLst>
              <a:ext uri="{FF2B5EF4-FFF2-40B4-BE49-F238E27FC236}">
                <a16:creationId xmlns:a16="http://schemas.microsoft.com/office/drawing/2014/main" id="{3A5AD26D-5E14-461A-AD53-B250563B1CFB}"/>
              </a:ext>
            </a:extLst>
          </p:cNvPr>
          <p:cNvSpPr>
            <a:spLocks noGrp="1"/>
          </p:cNvSpPr>
          <p:nvPr>
            <p:ph idx="1"/>
          </p:nvPr>
        </p:nvSpPr>
        <p:spPr/>
        <p:txBody>
          <a:bodyPr/>
          <a:lstStyle/>
          <a:p>
            <a:r>
              <a:rPr lang="en-CA" dirty="0"/>
              <a:t>Staff could not communicate with each other because of the secrecy and were told that there were “Trade Secrets” that could not be shared.</a:t>
            </a:r>
          </a:p>
          <a:p>
            <a:r>
              <a:rPr lang="en-CA" dirty="0"/>
              <a:t>Staff could not discuss their work even to their families.</a:t>
            </a:r>
          </a:p>
          <a:p>
            <a:r>
              <a:rPr lang="en-CA" dirty="0"/>
              <a:t>They all had to sign a very lengthy and detailed non-disclosure agreement; and sometimes several if they were thought to be non-compliant.</a:t>
            </a:r>
          </a:p>
          <a:p>
            <a:r>
              <a:rPr lang="en-CA" dirty="0"/>
              <a:t>The employees were threatened with lawsuits if they were thought of saying anything negative about Theranos.</a:t>
            </a:r>
          </a:p>
          <a:p>
            <a:r>
              <a:rPr lang="en-CA" dirty="0"/>
              <a:t>Elizabeth Holmes hired the “shark of a lawyer” David </a:t>
            </a:r>
            <a:r>
              <a:rPr lang="en-CA" dirty="0" err="1"/>
              <a:t>Boies</a:t>
            </a:r>
            <a:r>
              <a:rPr lang="en-CA" dirty="0"/>
              <a:t>.</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3463348A-3D93-480E-AC7A-0933EDE38CEF}"/>
                  </a:ext>
                </a:extLst>
              </p14:cNvPr>
              <p14:cNvContentPartPr/>
              <p14:nvPr/>
            </p14:nvContentPartPr>
            <p14:xfrm>
              <a:off x="1411348" y="1196428"/>
              <a:ext cx="360" cy="360"/>
            </p14:xfrm>
          </p:contentPart>
        </mc:Choice>
        <mc:Fallback xmlns="">
          <p:pic>
            <p:nvPicPr>
              <p:cNvPr id="4" name="Ink 3">
                <a:extLst>
                  <a:ext uri="{FF2B5EF4-FFF2-40B4-BE49-F238E27FC236}">
                    <a16:creationId xmlns:a16="http://schemas.microsoft.com/office/drawing/2014/main" id="{3463348A-3D93-480E-AC7A-0933EDE38CEF}"/>
                  </a:ext>
                </a:extLst>
              </p:cNvPr>
              <p:cNvPicPr/>
              <p:nvPr/>
            </p:nvPicPr>
            <p:blipFill>
              <a:blip r:embed="rId3"/>
              <a:stretch>
                <a:fillRect/>
              </a:stretch>
            </p:blipFill>
            <p:spPr>
              <a:xfrm>
                <a:off x="1402708" y="1187428"/>
                <a:ext cx="18000" cy="18000"/>
              </a:xfrm>
              <a:prstGeom prst="rect">
                <a:avLst/>
              </a:prstGeom>
            </p:spPr>
          </p:pic>
        </mc:Fallback>
      </mc:AlternateContent>
      <p:sp>
        <p:nvSpPr>
          <p:cNvPr id="5" name="Slide Number Placeholder 4">
            <a:extLst>
              <a:ext uri="{FF2B5EF4-FFF2-40B4-BE49-F238E27FC236}">
                <a16:creationId xmlns:a16="http://schemas.microsoft.com/office/drawing/2014/main" id="{8FC0C450-EA05-4D40-BA0E-B6566E039C5B}"/>
              </a:ext>
            </a:extLst>
          </p:cNvPr>
          <p:cNvSpPr>
            <a:spLocks noGrp="1"/>
          </p:cNvSpPr>
          <p:nvPr>
            <p:ph type="sldNum" sz="quarter" idx="12"/>
          </p:nvPr>
        </p:nvSpPr>
        <p:spPr/>
        <p:txBody>
          <a:bodyPr/>
          <a:lstStyle/>
          <a:p>
            <a:fld id="{4CD77608-3819-479B-BB98-C216BA724EFE}" type="slidenum">
              <a:rPr lang="en-US" smtClean="0"/>
              <a:t>34</a:t>
            </a:fld>
            <a:endParaRPr lang="en-US"/>
          </a:p>
        </p:txBody>
      </p:sp>
    </p:spTree>
    <p:extLst>
      <p:ext uri="{BB962C8B-B14F-4D97-AF65-F5344CB8AC3E}">
        <p14:creationId xmlns:p14="http://schemas.microsoft.com/office/powerpoint/2010/main" val="785023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BDE43-DFCC-4CEC-B26D-513942CD9141}"/>
              </a:ext>
            </a:extLst>
          </p:cNvPr>
          <p:cNvSpPr>
            <a:spLocks noGrp="1"/>
          </p:cNvSpPr>
          <p:nvPr>
            <p:ph type="title"/>
          </p:nvPr>
        </p:nvSpPr>
        <p:spPr>
          <a:xfrm>
            <a:off x="545432" y="389965"/>
            <a:ext cx="11101135" cy="3684494"/>
          </a:xfrm>
        </p:spPr>
        <p:txBody>
          <a:bodyPr>
            <a:normAutofit fontScale="90000"/>
          </a:bodyPr>
          <a:lstStyle/>
          <a:p>
            <a:r>
              <a:rPr lang="en-CA" sz="3600" b="1" u="sng" dirty="0"/>
              <a:t>Lawyer: David </a:t>
            </a:r>
            <a:r>
              <a:rPr lang="en-CA" sz="3600" b="1" u="sng" dirty="0" err="1"/>
              <a:t>Boies</a:t>
            </a:r>
            <a:br>
              <a:rPr lang="en-CA" dirty="0"/>
            </a:br>
            <a:r>
              <a:rPr lang="en-CA" sz="2400" dirty="0"/>
              <a:t>A shark in lawyer’s clothing.</a:t>
            </a:r>
            <a:br>
              <a:rPr lang="en-CA" sz="2400" dirty="0"/>
            </a:br>
            <a:r>
              <a:rPr lang="en-CA" sz="2400" dirty="0"/>
              <a:t>Fights with intimidation, threats, nondisclosure agreements and lawsuits.</a:t>
            </a:r>
            <a:br>
              <a:rPr lang="en-CA" sz="2400" dirty="0"/>
            </a:br>
            <a:r>
              <a:rPr lang="en-CA" sz="2400" dirty="0"/>
              <a:t>To fight against him, you need $$$$$$</a:t>
            </a:r>
            <a:br>
              <a:rPr lang="en-CA" sz="2400" dirty="0"/>
            </a:br>
            <a:r>
              <a:rPr lang="en-CA" sz="2400" dirty="0"/>
              <a:t>Tyler Schultz’ parent paid $400,000 in legal fees after being sued by Theranos.</a:t>
            </a:r>
            <a:br>
              <a:rPr lang="en-CA" sz="2400" dirty="0"/>
            </a:br>
            <a:r>
              <a:rPr lang="en-CA" sz="2400" dirty="0" err="1"/>
              <a:t>Boies</a:t>
            </a:r>
            <a:r>
              <a:rPr lang="en-CA" sz="2400" dirty="0"/>
              <a:t> charges $2000 per hour in his legal fees.  Holmes gave him shares of Theranos as well so he is more vested in her company. </a:t>
            </a:r>
            <a:r>
              <a:rPr lang="en-CA" sz="2400" dirty="0" err="1"/>
              <a:t>Boies</a:t>
            </a:r>
            <a:r>
              <a:rPr lang="en-CA" sz="2400" dirty="0"/>
              <a:t> sat on Theranos Board of Directors.</a:t>
            </a:r>
            <a:br>
              <a:rPr lang="en-CA" sz="2400" dirty="0"/>
            </a:br>
            <a:r>
              <a:rPr lang="en-US" sz="2400" dirty="0"/>
              <a:t>Lawyer David </a:t>
            </a:r>
            <a:r>
              <a:rPr lang="en-US" sz="2400" dirty="0" err="1"/>
              <a:t>Boies</a:t>
            </a:r>
            <a:r>
              <a:rPr lang="en-US" sz="2400" dirty="0"/>
              <a:t>, called "The Man Who Ate Microsoft" by Vanity Fair and "Corporate America's No. 1 Hired Gun" by Fortune, is a high-profile litigator for high-profile cases.</a:t>
            </a:r>
            <a:br>
              <a:rPr lang="en-US" sz="2400" dirty="0"/>
            </a:br>
            <a:r>
              <a:rPr lang="en-US" sz="1800" dirty="0">
                <a:hlinkClick r:id="rId2"/>
              </a:rPr>
              <a:t>https://www.bizjournals.com/sanjose/blog/techflash/2015/10/legal-shark-david-boies-joining-theranos-board.html</a:t>
            </a:r>
            <a:br>
              <a:rPr lang="en-US" sz="1800" dirty="0"/>
            </a:br>
            <a:r>
              <a:rPr lang="en-US" sz="1800" dirty="0"/>
              <a:t>Other clients include Harvey Weinstein, lead counsel for Oracle Corporation in its lawsuit against Google, Goldman Sachs and the New York Yankees. represented Democratic nominee Al Gore, who was going up against Republican George W </a:t>
            </a:r>
            <a:r>
              <a:rPr lang="en-US" sz="1800" dirty="0" err="1"/>
              <a:t>Bush,.and</a:t>
            </a:r>
            <a:r>
              <a:rPr lang="en-US" sz="1800" dirty="0"/>
              <a:t> more</a:t>
            </a:r>
            <a:br>
              <a:rPr lang="en-CA" sz="2400" dirty="0"/>
            </a:br>
            <a:endParaRPr lang="en-CA" dirty="0"/>
          </a:p>
        </p:txBody>
      </p:sp>
      <p:pic>
        <p:nvPicPr>
          <p:cNvPr id="2052" name="Picture 4" descr="Shark Jaws | Facts About Sharks | DK Find Out">
            <a:extLst>
              <a:ext uri="{FF2B5EF4-FFF2-40B4-BE49-F238E27FC236}">
                <a16:creationId xmlns:a16="http://schemas.microsoft.com/office/drawing/2014/main" id="{18F9829D-1988-46D3-BE2E-7731734E9A1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5999" y="4305993"/>
            <a:ext cx="2405652" cy="21620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499F29F-55F2-4C01-BAE0-063CBBB4DCEF}"/>
              </a:ext>
            </a:extLst>
          </p:cNvPr>
          <p:cNvPicPr>
            <a:picLocks noChangeAspect="1"/>
          </p:cNvPicPr>
          <p:nvPr/>
        </p:nvPicPr>
        <p:blipFill>
          <a:blip r:embed="rId4"/>
          <a:stretch>
            <a:fillRect/>
          </a:stretch>
        </p:blipFill>
        <p:spPr>
          <a:xfrm>
            <a:off x="2635623" y="4469353"/>
            <a:ext cx="3267636" cy="1835322"/>
          </a:xfrm>
          <a:prstGeom prst="rect">
            <a:avLst/>
          </a:prstGeom>
        </p:spPr>
      </p:pic>
      <p:sp>
        <p:nvSpPr>
          <p:cNvPr id="3" name="Slide Number Placeholder 2">
            <a:extLst>
              <a:ext uri="{FF2B5EF4-FFF2-40B4-BE49-F238E27FC236}">
                <a16:creationId xmlns:a16="http://schemas.microsoft.com/office/drawing/2014/main" id="{F440AA48-5E2A-4FF2-BF96-AF9DF66B520A}"/>
              </a:ext>
            </a:extLst>
          </p:cNvPr>
          <p:cNvSpPr>
            <a:spLocks noGrp="1"/>
          </p:cNvSpPr>
          <p:nvPr>
            <p:ph type="sldNum" sz="quarter" idx="12"/>
          </p:nvPr>
        </p:nvSpPr>
        <p:spPr/>
        <p:txBody>
          <a:bodyPr/>
          <a:lstStyle/>
          <a:p>
            <a:fld id="{4CD77608-3819-479B-BB98-C216BA724EFE}" type="slidenum">
              <a:rPr lang="en-US" smtClean="0"/>
              <a:t>35</a:t>
            </a:fld>
            <a:endParaRPr lang="en-US"/>
          </a:p>
        </p:txBody>
      </p:sp>
    </p:spTree>
    <p:extLst>
      <p:ext uri="{BB962C8B-B14F-4D97-AF65-F5344CB8AC3E}">
        <p14:creationId xmlns:p14="http://schemas.microsoft.com/office/powerpoint/2010/main" val="4035228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1F53-FCC2-4B18-9992-5B6A595A5BF1}"/>
              </a:ext>
            </a:extLst>
          </p:cNvPr>
          <p:cNvSpPr>
            <a:spLocks noGrp="1"/>
          </p:cNvSpPr>
          <p:nvPr>
            <p:ph type="title"/>
          </p:nvPr>
        </p:nvSpPr>
        <p:spPr>
          <a:xfrm>
            <a:off x="540000" y="525932"/>
            <a:ext cx="11101135" cy="1809500"/>
          </a:xfrm>
        </p:spPr>
        <p:txBody>
          <a:bodyPr/>
          <a:lstStyle/>
          <a:p>
            <a:r>
              <a:rPr lang="en-CA" dirty="0"/>
              <a:t>Patents</a:t>
            </a:r>
          </a:p>
        </p:txBody>
      </p:sp>
      <p:sp>
        <p:nvSpPr>
          <p:cNvPr id="3" name="Content Placeholder 2">
            <a:extLst>
              <a:ext uri="{FF2B5EF4-FFF2-40B4-BE49-F238E27FC236}">
                <a16:creationId xmlns:a16="http://schemas.microsoft.com/office/drawing/2014/main" id="{2D1B7807-036C-4F92-B698-05CE241F93B0}"/>
              </a:ext>
            </a:extLst>
          </p:cNvPr>
          <p:cNvSpPr>
            <a:spLocks noGrp="1"/>
          </p:cNvSpPr>
          <p:nvPr>
            <p:ph idx="1"/>
          </p:nvPr>
        </p:nvSpPr>
        <p:spPr>
          <a:xfrm>
            <a:off x="540000" y="1364567"/>
            <a:ext cx="11101136" cy="4944158"/>
          </a:xfrm>
        </p:spPr>
        <p:txBody>
          <a:bodyPr>
            <a:normAutofit/>
          </a:bodyPr>
          <a:lstStyle/>
          <a:p>
            <a:r>
              <a:rPr lang="en-US" dirty="0"/>
              <a:t>Elizabeth Holmes had 200 patents.</a:t>
            </a:r>
          </a:p>
          <a:p>
            <a:r>
              <a:rPr lang="en-US" dirty="0"/>
              <a:t> Most of the patents are with the scientist, Ian Gibbons. These patents are Ian Gibbons’ ideas that Elizabeth adopted as her own and he being secondary. Elizabeth acted as she owned her employees, and all their knowledge was hers for profit.</a:t>
            </a:r>
          </a:p>
          <a:p>
            <a:r>
              <a:rPr lang="en-US" dirty="0"/>
              <a:t> Richard </a:t>
            </a:r>
            <a:r>
              <a:rPr lang="en-US" dirty="0" err="1"/>
              <a:t>Fusiz</a:t>
            </a:r>
            <a:r>
              <a:rPr lang="en-US" dirty="0"/>
              <a:t> ,her </a:t>
            </a:r>
            <a:r>
              <a:rPr lang="en-US" dirty="0" err="1"/>
              <a:t>neighbour</a:t>
            </a:r>
            <a:r>
              <a:rPr lang="en-US" dirty="0"/>
              <a:t> and competitor, took out a patent on a “Bodily Fluid Analyzer”.</a:t>
            </a:r>
          </a:p>
          <a:p>
            <a:r>
              <a:rPr lang="en-US" dirty="0"/>
              <a:t>Elizabeth got David </a:t>
            </a:r>
            <a:r>
              <a:rPr lang="en-US" dirty="0" err="1"/>
              <a:t>Doies</a:t>
            </a:r>
            <a:r>
              <a:rPr lang="en-US" dirty="0"/>
              <a:t> to sue </a:t>
            </a:r>
            <a:r>
              <a:rPr lang="en-US" dirty="0" err="1"/>
              <a:t>Fuisz</a:t>
            </a:r>
            <a:r>
              <a:rPr lang="en-US" dirty="0"/>
              <a:t> over this patent which affects </a:t>
            </a:r>
            <a:r>
              <a:rPr lang="en-US" dirty="0" err="1"/>
              <a:t>Theranos</a:t>
            </a:r>
            <a:r>
              <a:rPr lang="en-US" dirty="0"/>
              <a:t>. She claims he stole it from her.</a:t>
            </a:r>
          </a:p>
          <a:p>
            <a:r>
              <a:rPr lang="en-US" dirty="0"/>
              <a:t>In turn, this lawsuit involved Ian Gibbons to testify that Elizabeth’s patents are all her idea.  Ian did not want to testify because that is not true.  He knew these patents were her employees’ (scientists’) ideas.</a:t>
            </a:r>
          </a:p>
        </p:txBody>
      </p:sp>
      <p:sp>
        <p:nvSpPr>
          <p:cNvPr id="4" name="Slide Number Placeholder 3">
            <a:extLst>
              <a:ext uri="{FF2B5EF4-FFF2-40B4-BE49-F238E27FC236}">
                <a16:creationId xmlns:a16="http://schemas.microsoft.com/office/drawing/2014/main" id="{E79BD807-285D-4F5F-93DB-080C65766AAC}"/>
              </a:ext>
            </a:extLst>
          </p:cNvPr>
          <p:cNvSpPr>
            <a:spLocks noGrp="1"/>
          </p:cNvSpPr>
          <p:nvPr>
            <p:ph type="sldNum" sz="quarter" idx="12"/>
          </p:nvPr>
        </p:nvSpPr>
        <p:spPr/>
        <p:txBody>
          <a:bodyPr/>
          <a:lstStyle/>
          <a:p>
            <a:fld id="{4CD77608-3819-479B-BB98-C216BA724EFE}" type="slidenum">
              <a:rPr lang="en-US" smtClean="0"/>
              <a:t>36</a:t>
            </a:fld>
            <a:endParaRPr lang="en-US"/>
          </a:p>
        </p:txBody>
      </p:sp>
    </p:spTree>
    <p:extLst>
      <p:ext uri="{BB962C8B-B14F-4D97-AF65-F5344CB8AC3E}">
        <p14:creationId xmlns:p14="http://schemas.microsoft.com/office/powerpoint/2010/main" val="1079195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A891-827A-4A79-90B1-A9170680B963}"/>
              </a:ext>
            </a:extLst>
          </p:cNvPr>
          <p:cNvSpPr>
            <a:spLocks noGrp="1"/>
          </p:cNvSpPr>
          <p:nvPr>
            <p:ph type="title"/>
          </p:nvPr>
        </p:nvSpPr>
        <p:spPr/>
        <p:txBody>
          <a:bodyPr/>
          <a:lstStyle/>
          <a:p>
            <a:r>
              <a:rPr lang="en-CA" dirty="0"/>
              <a:t>Ian Gibbons</a:t>
            </a:r>
          </a:p>
        </p:txBody>
      </p:sp>
      <p:sp>
        <p:nvSpPr>
          <p:cNvPr id="3" name="Content Placeholder 2">
            <a:extLst>
              <a:ext uri="{FF2B5EF4-FFF2-40B4-BE49-F238E27FC236}">
                <a16:creationId xmlns:a16="http://schemas.microsoft.com/office/drawing/2014/main" id="{236AFB9A-BBF4-43D9-B4A2-29BBA3334A50}"/>
              </a:ext>
            </a:extLst>
          </p:cNvPr>
          <p:cNvSpPr>
            <a:spLocks noGrp="1"/>
          </p:cNvSpPr>
          <p:nvPr>
            <p:ph sz="half" idx="1"/>
          </p:nvPr>
        </p:nvSpPr>
        <p:spPr>
          <a:xfrm>
            <a:off x="539999" y="1350498"/>
            <a:ext cx="8449255" cy="5120640"/>
          </a:xfrm>
        </p:spPr>
        <p:txBody>
          <a:bodyPr>
            <a:normAutofit fontScale="25000" lnSpcReduction="20000"/>
          </a:bodyPr>
          <a:lstStyle/>
          <a:p>
            <a:r>
              <a:rPr lang="en-US" sz="5500" dirty="0">
                <a:latin typeface="Arial" panose="020B0604020202020204" pitchFamily="34" charset="0"/>
                <a:cs typeface="Arial" panose="020B0604020202020204" pitchFamily="34" charset="0"/>
              </a:rPr>
              <a:t>Ian Gibbons was a British biochemist  (PhD in biochemistry from the University of Cambridge)and chief scientist. Gibbons had 30 years experience as a chemist. Channing Robertson, recommended him to work at Theranos. Ian was  the first experienced scientist hired by Theranos.</a:t>
            </a:r>
          </a:p>
          <a:p>
            <a:r>
              <a:rPr lang="en-US" sz="5500" dirty="0">
                <a:latin typeface="Arial" panose="020B0604020202020204" pitchFamily="34" charset="0"/>
                <a:cs typeface="Arial" panose="020B0604020202020204" pitchFamily="34" charset="0"/>
              </a:rPr>
              <a:t>Gibbons became very nervous and depressed when he learned that he would be subpoenaed to testify. He wanted to avoid being deposed because he was afraid his job depended on his testimony. Gibbons believed that if he told the truth, he would lose his job, and have limited future job prospects due to his age of 67. The truth was that Holmes lied as being the originator of all the patents.</a:t>
            </a:r>
            <a:endParaRPr lang="en-US" sz="4000" dirty="0">
              <a:latin typeface="Arial" panose="020B0604020202020204" pitchFamily="34" charset="0"/>
              <a:cs typeface="Arial" panose="020B0604020202020204" pitchFamily="34" charset="0"/>
            </a:endParaRPr>
          </a:p>
          <a:p>
            <a:r>
              <a:rPr lang="en-US" sz="7200" dirty="0">
                <a:latin typeface="Arial" panose="020B0604020202020204" pitchFamily="34" charset="0"/>
                <a:cs typeface="Arial" panose="020B0604020202020204" pitchFamily="34" charset="0"/>
              </a:rPr>
              <a:t>Death</a:t>
            </a:r>
            <a:br>
              <a:rPr lang="en-US" sz="7200" dirty="0">
                <a:latin typeface="Arial" panose="020B0604020202020204" pitchFamily="34" charset="0"/>
                <a:cs typeface="Arial" panose="020B0604020202020204" pitchFamily="34" charset="0"/>
              </a:rPr>
            </a:br>
            <a:r>
              <a:rPr lang="en-US" sz="7200" dirty="0">
                <a:latin typeface="Arial" panose="020B0604020202020204" pitchFamily="34" charset="0"/>
                <a:cs typeface="Arial" panose="020B0604020202020204" pitchFamily="34" charset="0"/>
              </a:rPr>
              <a:t>Gibbons was notified that he needed to appear at the </a:t>
            </a:r>
            <a:r>
              <a:rPr lang="en-US" sz="7200" dirty="0" err="1">
                <a:latin typeface="Arial" panose="020B0604020202020204" pitchFamily="34" charset="0"/>
                <a:cs typeface="Arial" panose="020B0604020202020204" pitchFamily="34" charset="0"/>
              </a:rPr>
              <a:t>Fuisz</a:t>
            </a:r>
            <a:r>
              <a:rPr lang="en-US" sz="7200" dirty="0">
                <a:latin typeface="Arial" panose="020B0604020202020204" pitchFamily="34" charset="0"/>
                <a:cs typeface="Arial" panose="020B0604020202020204" pitchFamily="34" charset="0"/>
              </a:rPr>
              <a:t> lawyers' offices to give his deposition. After Theranos had been actively discouraging him from testifying. Before he had to appear in court to testify, he took his own life. He died, aged 67, of liver failure due to an overdose. When Ian’s wife called Holmes' office to report his death, Holmes did not return her call. Instead, his wife received an email from a Theranos lawyer requesting she immediately return Gibbons' company laptop and any confidential information he might have had in his possession.</a:t>
            </a:r>
            <a:endParaRPr lang="en-CA" sz="7200"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76A5F43B-E0D4-4E4B-B947-06606A4D7CE1}"/>
              </a:ext>
            </a:extLst>
          </p:cNvPr>
          <p:cNvPicPr>
            <a:picLocks noGrp="1" noChangeAspect="1"/>
          </p:cNvPicPr>
          <p:nvPr>
            <p:ph sz="half" idx="2"/>
          </p:nvPr>
        </p:nvPicPr>
        <p:blipFill>
          <a:blip r:embed="rId2"/>
          <a:stretch>
            <a:fillRect/>
          </a:stretch>
        </p:blipFill>
        <p:spPr>
          <a:xfrm>
            <a:off x="9000875" y="777244"/>
            <a:ext cx="2651125" cy="2412821"/>
          </a:xfrm>
          <a:prstGeom prst="rect">
            <a:avLst/>
          </a:prstGeom>
        </p:spPr>
      </p:pic>
      <p:sp>
        <p:nvSpPr>
          <p:cNvPr id="4" name="Slide Number Placeholder 3">
            <a:extLst>
              <a:ext uri="{FF2B5EF4-FFF2-40B4-BE49-F238E27FC236}">
                <a16:creationId xmlns:a16="http://schemas.microsoft.com/office/drawing/2014/main" id="{A7DDB68B-F7C3-498E-82B9-2A7CF82AD933}"/>
              </a:ext>
            </a:extLst>
          </p:cNvPr>
          <p:cNvSpPr>
            <a:spLocks noGrp="1"/>
          </p:cNvSpPr>
          <p:nvPr>
            <p:ph type="sldNum" sz="quarter" idx="12"/>
          </p:nvPr>
        </p:nvSpPr>
        <p:spPr/>
        <p:txBody>
          <a:bodyPr/>
          <a:lstStyle/>
          <a:p>
            <a:fld id="{4CD77608-3819-479B-BB98-C216BA724EFE}" type="slidenum">
              <a:rPr lang="en-US" smtClean="0"/>
              <a:t>37</a:t>
            </a:fld>
            <a:endParaRPr lang="en-US"/>
          </a:p>
        </p:txBody>
      </p:sp>
    </p:spTree>
    <p:extLst>
      <p:ext uri="{BB962C8B-B14F-4D97-AF65-F5344CB8AC3E}">
        <p14:creationId xmlns:p14="http://schemas.microsoft.com/office/powerpoint/2010/main" val="844704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B75BA-E53F-4CBD-8F62-6EC29C29949E}"/>
              </a:ext>
            </a:extLst>
          </p:cNvPr>
          <p:cNvSpPr>
            <a:spLocks noGrp="1"/>
          </p:cNvSpPr>
          <p:nvPr>
            <p:ph type="title"/>
          </p:nvPr>
        </p:nvSpPr>
        <p:spPr>
          <a:xfrm>
            <a:off x="540000" y="539999"/>
            <a:ext cx="11090273" cy="971386"/>
          </a:xfrm>
        </p:spPr>
        <p:txBody>
          <a:bodyPr/>
          <a:lstStyle/>
          <a:p>
            <a:r>
              <a:rPr lang="en-CA" dirty="0"/>
              <a:t>Whistleblowers</a:t>
            </a:r>
          </a:p>
        </p:txBody>
      </p:sp>
      <p:sp>
        <p:nvSpPr>
          <p:cNvPr id="3" name="Text Placeholder 2">
            <a:extLst>
              <a:ext uri="{FF2B5EF4-FFF2-40B4-BE49-F238E27FC236}">
                <a16:creationId xmlns:a16="http://schemas.microsoft.com/office/drawing/2014/main" id="{5870325E-5A24-45B9-AD58-FE7E57DEDD29}"/>
              </a:ext>
            </a:extLst>
          </p:cNvPr>
          <p:cNvSpPr>
            <a:spLocks noGrp="1"/>
          </p:cNvSpPr>
          <p:nvPr>
            <p:ph type="body" idx="1"/>
          </p:nvPr>
        </p:nvSpPr>
        <p:spPr>
          <a:xfrm>
            <a:off x="540000" y="1511549"/>
            <a:ext cx="5448052" cy="397933"/>
          </a:xfrm>
        </p:spPr>
        <p:txBody>
          <a:bodyPr/>
          <a:lstStyle/>
          <a:p>
            <a:r>
              <a:rPr lang="en-CA" dirty="0"/>
              <a:t>Erika Cheung:</a:t>
            </a:r>
          </a:p>
        </p:txBody>
      </p:sp>
      <p:sp>
        <p:nvSpPr>
          <p:cNvPr id="4" name="Content Placeholder 3">
            <a:extLst>
              <a:ext uri="{FF2B5EF4-FFF2-40B4-BE49-F238E27FC236}">
                <a16:creationId xmlns:a16="http://schemas.microsoft.com/office/drawing/2014/main" id="{57CCB019-DD9C-4B76-8548-24CCAC33DA92}"/>
              </a:ext>
            </a:extLst>
          </p:cNvPr>
          <p:cNvSpPr>
            <a:spLocks noGrp="1"/>
          </p:cNvSpPr>
          <p:nvPr>
            <p:ph sz="half" idx="2"/>
          </p:nvPr>
        </p:nvSpPr>
        <p:spPr>
          <a:xfrm>
            <a:off x="540000" y="1909482"/>
            <a:ext cx="5437186" cy="4404917"/>
          </a:xfrm>
        </p:spPr>
        <p:txBody>
          <a:bodyPr>
            <a:normAutofit lnSpcReduction="10000"/>
          </a:bodyPr>
          <a:lstStyle/>
          <a:p>
            <a:r>
              <a:rPr lang="en-US" dirty="0"/>
              <a:t>Erika connected with </a:t>
            </a:r>
            <a:r>
              <a:rPr lang="en-US" dirty="0" err="1"/>
              <a:t>Theranos</a:t>
            </a:r>
            <a:r>
              <a:rPr lang="en-US" dirty="0"/>
              <a:t> at a job fair after graduating from the University of California Berkeley in 2013.</a:t>
            </a:r>
          </a:p>
          <a:p>
            <a:r>
              <a:rPr lang="en-US" dirty="0"/>
              <a:t>She blew the whistle and announced that the devices that Elizabeth claimed were the biggest invention of all time, did not work!</a:t>
            </a:r>
          </a:p>
          <a:p>
            <a:r>
              <a:rPr lang="en-US" dirty="0"/>
              <a:t>"It was clear that there was an open secret within </a:t>
            </a:r>
            <a:r>
              <a:rPr lang="en-US" dirty="0" err="1"/>
              <a:t>Theranos</a:t>
            </a:r>
            <a:r>
              <a:rPr lang="en-US" dirty="0"/>
              <a:t> that this technology simply didn't exist,“ she stated .</a:t>
            </a:r>
          </a:p>
          <a:p>
            <a:endParaRPr lang="en-CA" dirty="0"/>
          </a:p>
        </p:txBody>
      </p:sp>
      <p:pic>
        <p:nvPicPr>
          <p:cNvPr id="14" name="Picture 13">
            <a:extLst>
              <a:ext uri="{FF2B5EF4-FFF2-40B4-BE49-F238E27FC236}">
                <a16:creationId xmlns:a16="http://schemas.microsoft.com/office/drawing/2014/main" id="{A2AC55DE-ED76-4523-A521-5016BD6A5A87}"/>
              </a:ext>
            </a:extLst>
          </p:cNvPr>
          <p:cNvPicPr>
            <a:picLocks noChangeAspect="1"/>
          </p:cNvPicPr>
          <p:nvPr/>
        </p:nvPicPr>
        <p:blipFill>
          <a:blip r:embed="rId2"/>
          <a:stretch>
            <a:fillRect/>
          </a:stretch>
        </p:blipFill>
        <p:spPr>
          <a:xfrm>
            <a:off x="7212495" y="596957"/>
            <a:ext cx="2670313" cy="2670313"/>
          </a:xfrm>
          <a:prstGeom prst="rect">
            <a:avLst/>
          </a:prstGeom>
        </p:spPr>
      </p:pic>
      <p:sp>
        <p:nvSpPr>
          <p:cNvPr id="5" name="Text Placeholder 4">
            <a:extLst>
              <a:ext uri="{FF2B5EF4-FFF2-40B4-BE49-F238E27FC236}">
                <a16:creationId xmlns:a16="http://schemas.microsoft.com/office/drawing/2014/main" id="{FA9E4F15-6710-4BC7-A9CB-34534DDF1574}"/>
              </a:ext>
            </a:extLst>
          </p:cNvPr>
          <p:cNvSpPr>
            <a:spLocks noGrp="1"/>
          </p:cNvSpPr>
          <p:nvPr>
            <p:ph type="body" sz="quarter" idx="3"/>
          </p:nvPr>
        </p:nvSpPr>
        <p:spPr>
          <a:xfrm>
            <a:off x="6203949" y="119270"/>
            <a:ext cx="5437187" cy="3538330"/>
          </a:xfrm>
        </p:spPr>
        <p:txBody>
          <a:bodyPr/>
          <a:lstStyle/>
          <a:p>
            <a:endParaRPr lang="en-CA" dirty="0"/>
          </a:p>
        </p:txBody>
      </p:sp>
      <p:sp>
        <p:nvSpPr>
          <p:cNvPr id="6" name="Content Placeholder 5">
            <a:extLst>
              <a:ext uri="{FF2B5EF4-FFF2-40B4-BE49-F238E27FC236}">
                <a16:creationId xmlns:a16="http://schemas.microsoft.com/office/drawing/2014/main" id="{F6FFD6EC-D5ED-43E0-992A-40D0431FB338}"/>
              </a:ext>
            </a:extLst>
          </p:cNvPr>
          <p:cNvSpPr>
            <a:spLocks noGrp="1"/>
          </p:cNvSpPr>
          <p:nvPr>
            <p:ph sz="quarter" idx="4"/>
          </p:nvPr>
        </p:nvSpPr>
        <p:spPr>
          <a:xfrm>
            <a:off x="6203950" y="1761565"/>
            <a:ext cx="5437186" cy="4552835"/>
          </a:xfrm>
        </p:spPr>
        <p:txBody>
          <a:bodyPr>
            <a:normAutofit lnSpcReduction="10000"/>
          </a:bodyPr>
          <a:lstStyle/>
          <a:p>
            <a:pPr lvl="1"/>
            <a:endParaRPr lang="en-US" dirty="0"/>
          </a:p>
          <a:p>
            <a:pPr lvl="1"/>
            <a:endParaRPr lang="en-US" dirty="0"/>
          </a:p>
          <a:p>
            <a:pPr lvl="1"/>
            <a:endParaRPr lang="en-US" dirty="0"/>
          </a:p>
          <a:p>
            <a:pPr lvl="1"/>
            <a:endParaRPr lang="en-US" dirty="0"/>
          </a:p>
          <a:p>
            <a:pPr lvl="1"/>
            <a:endParaRPr lang="en-US" dirty="0"/>
          </a:p>
          <a:p>
            <a:pPr lvl="1"/>
            <a:r>
              <a:rPr lang="en-US" dirty="0"/>
              <a:t>She was accused of disclosing trade secrets and Theranos threatened to sue her. She consulted a lawyer, who told her to report what she had witnessed to federal health regulators and to ignore the lawsuit. She never received another legal threat. She went under the WHISTLEBLOWER PROTECTION ACT.</a:t>
            </a:r>
          </a:p>
          <a:p>
            <a:pPr lvl="1"/>
            <a:endParaRPr lang="en-CA" dirty="0"/>
          </a:p>
        </p:txBody>
      </p:sp>
      <p:sp>
        <p:nvSpPr>
          <p:cNvPr id="12" name="Slide Number Placeholder 11">
            <a:extLst>
              <a:ext uri="{FF2B5EF4-FFF2-40B4-BE49-F238E27FC236}">
                <a16:creationId xmlns:a16="http://schemas.microsoft.com/office/drawing/2014/main" id="{845EA1BF-70AA-4719-AA53-0F83EF7B8B32}"/>
              </a:ext>
            </a:extLst>
          </p:cNvPr>
          <p:cNvSpPr>
            <a:spLocks noGrp="1"/>
          </p:cNvSpPr>
          <p:nvPr>
            <p:ph type="sldNum" sz="quarter" idx="12"/>
          </p:nvPr>
        </p:nvSpPr>
        <p:spPr/>
        <p:txBody>
          <a:bodyPr/>
          <a:lstStyle/>
          <a:p>
            <a:fld id="{4CD77608-3819-479B-BB98-C216BA724EFE}" type="slidenum">
              <a:rPr lang="en-US" smtClean="0"/>
              <a:t>38</a:t>
            </a:fld>
            <a:endParaRPr lang="en-US"/>
          </a:p>
        </p:txBody>
      </p:sp>
    </p:spTree>
    <p:extLst>
      <p:ext uri="{BB962C8B-B14F-4D97-AF65-F5344CB8AC3E}">
        <p14:creationId xmlns:p14="http://schemas.microsoft.com/office/powerpoint/2010/main" val="2922005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8851F-92DD-4D12-B8A2-3387F321BBE1}"/>
              </a:ext>
            </a:extLst>
          </p:cNvPr>
          <p:cNvSpPr>
            <a:spLocks noGrp="1"/>
          </p:cNvSpPr>
          <p:nvPr>
            <p:ph type="title"/>
          </p:nvPr>
        </p:nvSpPr>
        <p:spPr>
          <a:xfrm>
            <a:off x="540000" y="539999"/>
            <a:ext cx="11090275" cy="952625"/>
          </a:xfrm>
        </p:spPr>
        <p:txBody>
          <a:bodyPr/>
          <a:lstStyle/>
          <a:p>
            <a:r>
              <a:rPr lang="en-CA" dirty="0"/>
              <a:t>Tyler Shultz   </a:t>
            </a:r>
          </a:p>
        </p:txBody>
      </p:sp>
      <p:sp>
        <p:nvSpPr>
          <p:cNvPr id="3" name="Content Placeholder 2">
            <a:extLst>
              <a:ext uri="{FF2B5EF4-FFF2-40B4-BE49-F238E27FC236}">
                <a16:creationId xmlns:a16="http://schemas.microsoft.com/office/drawing/2014/main" id="{7C890EA2-0246-4CC0-BE20-62A8DC8412A2}"/>
              </a:ext>
            </a:extLst>
          </p:cNvPr>
          <p:cNvSpPr>
            <a:spLocks noGrp="1"/>
          </p:cNvSpPr>
          <p:nvPr>
            <p:ph sz="half" idx="1"/>
          </p:nvPr>
        </p:nvSpPr>
        <p:spPr/>
        <p:txBody>
          <a:bodyPr>
            <a:normAutofit lnSpcReduction="10000"/>
          </a:bodyPr>
          <a:lstStyle/>
          <a:p>
            <a:r>
              <a:rPr lang="en-CA" dirty="0"/>
              <a:t>Tyler met Elizabeth from his father , George Shultz, who introduced him to her. He later interned at Theranos.</a:t>
            </a:r>
          </a:p>
          <a:p>
            <a:r>
              <a:rPr lang="en-US" dirty="0"/>
              <a:t>Tyler Shultz, one of the first people to call attention to questionable practices at the blood-testing startup Theranos Inc</a:t>
            </a:r>
          </a:p>
          <a:p>
            <a:r>
              <a:rPr lang="en-US" dirty="0"/>
              <a:t>Tyler  went to his managers, with the vice president, with the CEO, the board members, with regulators, and with journalists. </a:t>
            </a:r>
            <a:endParaRPr lang="en-CA" dirty="0"/>
          </a:p>
        </p:txBody>
      </p:sp>
      <p:sp>
        <p:nvSpPr>
          <p:cNvPr id="4" name="Content Placeholder 3">
            <a:extLst>
              <a:ext uri="{FF2B5EF4-FFF2-40B4-BE49-F238E27FC236}">
                <a16:creationId xmlns:a16="http://schemas.microsoft.com/office/drawing/2014/main" id="{142998A7-4C22-4D01-BCCA-9C89F3162E6E}"/>
              </a:ext>
            </a:extLst>
          </p:cNvPr>
          <p:cNvSpPr>
            <a:spLocks noGrp="1"/>
          </p:cNvSpPr>
          <p:nvPr>
            <p:ph sz="half" idx="2"/>
          </p:nvPr>
        </p:nvSpPr>
        <p:spPr/>
        <p:txBody>
          <a:bodyPr>
            <a:normAutofit lnSpcReduction="10000"/>
          </a:bodyPr>
          <a:lstStyle/>
          <a:p>
            <a:r>
              <a:rPr lang="en-CA" dirty="0"/>
              <a:t>Tyler says that “Elizabeth Holmes is very charismatic and can convince you that anything can work even when you know it doesn’t. Holmes has a distorted view of reality and is very convincing”.</a:t>
            </a:r>
          </a:p>
          <a:p>
            <a:r>
              <a:rPr lang="en-CA" dirty="0"/>
              <a:t>George Schultz went against his grandson and would not believe him thinking his grandson was mistaken.  His grandfather would align with Holmes against him until after Tyler relentlessly pursued to  expose the truth.  Tyler said his grandfather never apologized but told Tyler he did the right thing. </a:t>
            </a:r>
          </a:p>
        </p:txBody>
      </p:sp>
      <p:pic>
        <p:nvPicPr>
          <p:cNvPr id="5" name="Picture 4">
            <a:extLst>
              <a:ext uri="{FF2B5EF4-FFF2-40B4-BE49-F238E27FC236}">
                <a16:creationId xmlns:a16="http://schemas.microsoft.com/office/drawing/2014/main" id="{7761D5D8-E336-47CA-B6B6-76E33296FD5C}"/>
              </a:ext>
            </a:extLst>
          </p:cNvPr>
          <p:cNvPicPr>
            <a:picLocks noChangeAspect="1"/>
          </p:cNvPicPr>
          <p:nvPr/>
        </p:nvPicPr>
        <p:blipFill>
          <a:blip r:embed="rId2"/>
          <a:stretch>
            <a:fillRect/>
          </a:stretch>
        </p:blipFill>
        <p:spPr>
          <a:xfrm>
            <a:off x="6494929" y="210493"/>
            <a:ext cx="1411101" cy="1693321"/>
          </a:xfrm>
          <a:prstGeom prst="rect">
            <a:avLst/>
          </a:prstGeom>
        </p:spPr>
      </p:pic>
      <p:sp>
        <p:nvSpPr>
          <p:cNvPr id="6" name="Slide Number Placeholder 5">
            <a:extLst>
              <a:ext uri="{FF2B5EF4-FFF2-40B4-BE49-F238E27FC236}">
                <a16:creationId xmlns:a16="http://schemas.microsoft.com/office/drawing/2014/main" id="{72DD1DE3-F5F1-436B-BE5E-DC5576EA7358}"/>
              </a:ext>
            </a:extLst>
          </p:cNvPr>
          <p:cNvSpPr>
            <a:spLocks noGrp="1"/>
          </p:cNvSpPr>
          <p:nvPr>
            <p:ph type="sldNum" sz="quarter" idx="12"/>
          </p:nvPr>
        </p:nvSpPr>
        <p:spPr/>
        <p:txBody>
          <a:bodyPr/>
          <a:lstStyle/>
          <a:p>
            <a:fld id="{4CD77608-3819-479B-BB98-C216BA724EFE}" type="slidenum">
              <a:rPr lang="en-US" smtClean="0"/>
              <a:t>39</a:t>
            </a:fld>
            <a:endParaRPr lang="en-US"/>
          </a:p>
        </p:txBody>
      </p:sp>
    </p:spTree>
    <p:extLst>
      <p:ext uri="{BB962C8B-B14F-4D97-AF65-F5344CB8AC3E}">
        <p14:creationId xmlns:p14="http://schemas.microsoft.com/office/powerpoint/2010/main" val="664842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B87EFB1-1FFD-486D-8793-EE8B40AC3FF4}"/>
              </a:ext>
            </a:extLst>
          </p:cNvPr>
          <p:cNvSpPr>
            <a:spLocks noGrp="1"/>
          </p:cNvSpPr>
          <p:nvPr>
            <p:ph type="title"/>
          </p:nvPr>
        </p:nvSpPr>
        <p:spPr/>
        <p:txBody>
          <a:bodyPr/>
          <a:lstStyle/>
          <a:p>
            <a:pPr algn="ctr"/>
            <a:r>
              <a:rPr lang="en-US" dirty="0"/>
              <a:t>Table  of Contents:</a:t>
            </a:r>
            <a:endParaRPr lang="en-CA" dirty="0"/>
          </a:p>
        </p:txBody>
      </p:sp>
      <p:sp>
        <p:nvSpPr>
          <p:cNvPr id="12" name="Content Placeholder 11">
            <a:extLst>
              <a:ext uri="{FF2B5EF4-FFF2-40B4-BE49-F238E27FC236}">
                <a16:creationId xmlns:a16="http://schemas.microsoft.com/office/drawing/2014/main" id="{8CF9D997-5AEC-4919-A1D0-10A34E389C65}"/>
              </a:ext>
            </a:extLst>
          </p:cNvPr>
          <p:cNvSpPr>
            <a:spLocks noGrp="1"/>
          </p:cNvSpPr>
          <p:nvPr>
            <p:ph idx="1"/>
          </p:nvPr>
        </p:nvSpPr>
        <p:spPr>
          <a:xfrm>
            <a:off x="540000" y="1484243"/>
            <a:ext cx="11101136" cy="4824481"/>
          </a:xfrm>
        </p:spPr>
        <p:txBody>
          <a:bodyPr>
            <a:normAutofit fontScale="25000" lnSpcReduction="20000"/>
          </a:bodyPr>
          <a:lstStyle/>
          <a:p>
            <a:pPr marL="0" indent="0">
              <a:buNone/>
            </a:pPr>
            <a:br>
              <a:rPr lang="en-US" dirty="0"/>
            </a:br>
            <a:r>
              <a:rPr lang="en-US" sz="8000" dirty="0">
                <a:latin typeface="Arial" panose="020B0604020202020204" pitchFamily="34" charset="0"/>
                <a:cs typeface="Arial" panose="020B0604020202020204" pitchFamily="34" charset="0"/>
              </a:rPr>
              <a:t>1)</a:t>
            </a:r>
            <a:r>
              <a:rPr lang="en-US" sz="2900" dirty="0">
                <a:latin typeface="Arial" panose="020B0604020202020204" pitchFamily="34" charset="0"/>
                <a:cs typeface="Arial" panose="020B0604020202020204" pitchFamily="34" charset="0"/>
              </a:rPr>
              <a:t>	</a:t>
            </a:r>
            <a:r>
              <a:rPr lang="en-US" sz="8000" dirty="0">
                <a:latin typeface="Arial" panose="020B0604020202020204" pitchFamily="34" charset="0"/>
                <a:cs typeface="Arial" panose="020B0604020202020204" pitchFamily="34" charset="0"/>
              </a:rPr>
              <a:t>Biography of Elizabeth Holmes</a:t>
            </a:r>
          </a:p>
          <a:p>
            <a:pPr marL="0" indent="0">
              <a:buNone/>
            </a:pPr>
            <a:r>
              <a:rPr lang="en-US" sz="8000" dirty="0">
                <a:latin typeface="Arial" panose="020B0604020202020204" pitchFamily="34" charset="0"/>
                <a:cs typeface="Arial" panose="020B0604020202020204" pitchFamily="34" charset="0"/>
              </a:rPr>
              <a:t>2)	Relationship to  Ramesh (Sunny) </a:t>
            </a:r>
            <a:r>
              <a:rPr lang="en-US" sz="8000" dirty="0" err="1">
                <a:latin typeface="Arial" panose="020B0604020202020204" pitchFamily="34" charset="0"/>
                <a:cs typeface="Arial" panose="020B0604020202020204" pitchFamily="34" charset="0"/>
              </a:rPr>
              <a:t>Balwani</a:t>
            </a:r>
            <a:endParaRPr lang="en-US" sz="8000" dirty="0">
              <a:latin typeface="Arial" panose="020B0604020202020204" pitchFamily="34" charset="0"/>
              <a:cs typeface="Arial" panose="020B0604020202020204" pitchFamily="34" charset="0"/>
            </a:endParaRPr>
          </a:p>
          <a:p>
            <a:pPr marL="0" indent="0">
              <a:buNone/>
            </a:pPr>
            <a:r>
              <a:rPr lang="en-US" sz="8000" dirty="0">
                <a:latin typeface="Arial" panose="020B0604020202020204" pitchFamily="34" charset="0"/>
                <a:cs typeface="Arial" panose="020B0604020202020204" pitchFamily="34" charset="0"/>
              </a:rPr>
              <a:t>3) 	Description of </a:t>
            </a:r>
            <a:r>
              <a:rPr lang="en-US" sz="8000" dirty="0" err="1">
                <a:latin typeface="Arial" panose="020B0604020202020204" pitchFamily="34" charset="0"/>
                <a:cs typeface="Arial" panose="020B0604020202020204" pitchFamily="34" charset="0"/>
              </a:rPr>
              <a:t>Theranos</a:t>
            </a:r>
            <a:r>
              <a:rPr lang="en-US" sz="8000" dirty="0">
                <a:latin typeface="Arial" panose="020B0604020202020204" pitchFamily="34" charset="0"/>
                <a:cs typeface="Arial" panose="020B0604020202020204" pitchFamily="34" charset="0"/>
              </a:rPr>
              <a:t> Company</a:t>
            </a:r>
          </a:p>
          <a:p>
            <a:pPr marL="0" indent="0">
              <a:buNone/>
            </a:pPr>
            <a:r>
              <a:rPr lang="en-US" sz="8000" dirty="0">
                <a:latin typeface="Arial" panose="020B0604020202020204" pitchFamily="34" charset="0"/>
                <a:cs typeface="Arial" panose="020B0604020202020204" pitchFamily="34" charset="0"/>
              </a:rPr>
              <a:t>4)	Investors to </a:t>
            </a:r>
            <a:r>
              <a:rPr lang="en-US" sz="8000" dirty="0" err="1">
                <a:latin typeface="Arial" panose="020B0604020202020204" pitchFamily="34" charset="0"/>
                <a:cs typeface="Arial" panose="020B0604020202020204" pitchFamily="34" charset="0"/>
              </a:rPr>
              <a:t>Theranos</a:t>
            </a:r>
            <a:r>
              <a:rPr lang="en-US" sz="8000" dirty="0">
                <a:latin typeface="Arial" panose="020B0604020202020204" pitchFamily="34" charset="0"/>
                <a:cs typeface="Arial" panose="020B0604020202020204" pitchFamily="34" charset="0"/>
              </a:rPr>
              <a:t> (networks &amp; alliances)</a:t>
            </a:r>
          </a:p>
          <a:p>
            <a:pPr marL="0" indent="0">
              <a:buNone/>
            </a:pPr>
            <a:r>
              <a:rPr lang="en-US" sz="8000" dirty="0">
                <a:latin typeface="Arial" panose="020B0604020202020204" pitchFamily="34" charset="0"/>
                <a:cs typeface="Arial" panose="020B0604020202020204" pitchFamily="34" charset="0"/>
              </a:rPr>
              <a:t>5)	Marketing Strategies</a:t>
            </a:r>
          </a:p>
          <a:p>
            <a:pPr marL="0" indent="0">
              <a:buNone/>
            </a:pPr>
            <a:r>
              <a:rPr lang="en-US" sz="8000" dirty="0">
                <a:latin typeface="Arial" panose="020B0604020202020204" pitchFamily="34" charset="0"/>
                <a:cs typeface="Arial" panose="020B0604020202020204" pitchFamily="34" charset="0"/>
              </a:rPr>
              <a:t>6)	Corporate Culture</a:t>
            </a:r>
          </a:p>
          <a:p>
            <a:pPr marL="0" indent="0">
              <a:buNone/>
            </a:pPr>
            <a:r>
              <a:rPr lang="en-US" sz="8000" dirty="0">
                <a:latin typeface="Arial" panose="020B0604020202020204" pitchFamily="34" charset="0"/>
                <a:cs typeface="Arial" panose="020B0604020202020204" pitchFamily="34" charset="0"/>
              </a:rPr>
              <a:t>7)	Deceptive Strategies/Ethical Considerations</a:t>
            </a:r>
          </a:p>
          <a:p>
            <a:pPr marL="0" indent="0">
              <a:buNone/>
            </a:pPr>
            <a:r>
              <a:rPr lang="en-US" sz="8000" dirty="0">
                <a:latin typeface="Arial" panose="020B0604020202020204" pitchFamily="34" charset="0"/>
                <a:cs typeface="Arial" panose="020B0604020202020204" pitchFamily="34" charset="0"/>
              </a:rPr>
              <a:t>8)	Whistleblowing/Lawsuits</a:t>
            </a:r>
          </a:p>
          <a:p>
            <a:pPr marL="0" indent="0">
              <a:buNone/>
            </a:pPr>
            <a:r>
              <a:rPr lang="en-US" sz="8000" dirty="0">
                <a:latin typeface="Arial" panose="020B0604020202020204" pitchFamily="34" charset="0"/>
                <a:cs typeface="Arial" panose="020B0604020202020204" pitchFamily="34" charset="0"/>
              </a:rPr>
              <a:t>9)	Court Case</a:t>
            </a:r>
          </a:p>
          <a:p>
            <a:pPr marL="0" indent="0">
              <a:buNone/>
            </a:pPr>
            <a:r>
              <a:rPr lang="en-US" sz="8000" dirty="0">
                <a:latin typeface="Arial" panose="020B0604020202020204" pitchFamily="34" charset="0"/>
                <a:cs typeface="Arial" panose="020B0604020202020204" pitchFamily="34" charset="0"/>
              </a:rPr>
              <a:t>10)	Conclusion</a:t>
            </a:r>
          </a:p>
          <a:p>
            <a:pPr marL="342900" indent="-342900">
              <a:buFont typeface="+mj-lt"/>
              <a:buAutoNum type="arabicParenR"/>
            </a:pPr>
            <a:endParaRPr lang="en-US" dirty="0"/>
          </a:p>
          <a:p>
            <a:pPr marL="0" indent="0">
              <a:buNone/>
            </a:pPr>
            <a:br>
              <a:rPr lang="en-US" dirty="0"/>
            </a:br>
            <a:br>
              <a:rPr lang="en-US" dirty="0"/>
            </a:br>
            <a:endParaRPr lang="en-CA" dirty="0"/>
          </a:p>
        </p:txBody>
      </p:sp>
      <p:sp>
        <p:nvSpPr>
          <p:cNvPr id="2" name="Slide Number Placeholder 1">
            <a:extLst>
              <a:ext uri="{FF2B5EF4-FFF2-40B4-BE49-F238E27FC236}">
                <a16:creationId xmlns:a16="http://schemas.microsoft.com/office/drawing/2014/main" id="{22DA91D5-7271-467E-8698-474B50ECC4CD}"/>
              </a:ext>
            </a:extLst>
          </p:cNvPr>
          <p:cNvSpPr>
            <a:spLocks noGrp="1"/>
          </p:cNvSpPr>
          <p:nvPr>
            <p:ph type="sldNum" sz="quarter" idx="12"/>
          </p:nvPr>
        </p:nvSpPr>
        <p:spPr/>
        <p:txBody>
          <a:bodyPr/>
          <a:lstStyle/>
          <a:p>
            <a:fld id="{4CD77608-3819-479B-BB98-C216BA724EFE}" type="slidenum">
              <a:rPr lang="en-US" smtClean="0"/>
              <a:t>4</a:t>
            </a:fld>
            <a:endParaRPr lang="en-US"/>
          </a:p>
        </p:txBody>
      </p:sp>
    </p:spTree>
    <p:extLst>
      <p:ext uri="{BB962C8B-B14F-4D97-AF65-F5344CB8AC3E}">
        <p14:creationId xmlns:p14="http://schemas.microsoft.com/office/powerpoint/2010/main" val="2905473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5A0F-67C0-43FA-883C-AED8321E4C19}"/>
              </a:ext>
            </a:extLst>
          </p:cNvPr>
          <p:cNvSpPr>
            <a:spLocks noGrp="1"/>
          </p:cNvSpPr>
          <p:nvPr>
            <p:ph type="title"/>
          </p:nvPr>
        </p:nvSpPr>
        <p:spPr/>
        <p:txBody>
          <a:bodyPr/>
          <a:lstStyle/>
          <a:p>
            <a:r>
              <a:rPr lang="en-CA" dirty="0"/>
              <a:t>Dr. Phyllis Gardner</a:t>
            </a:r>
          </a:p>
        </p:txBody>
      </p:sp>
      <p:sp>
        <p:nvSpPr>
          <p:cNvPr id="3" name="Content Placeholder 2">
            <a:extLst>
              <a:ext uri="{FF2B5EF4-FFF2-40B4-BE49-F238E27FC236}">
                <a16:creationId xmlns:a16="http://schemas.microsoft.com/office/drawing/2014/main" id="{5DAEDBFE-FE0E-433D-8B84-2909FDED866C}"/>
              </a:ext>
            </a:extLst>
          </p:cNvPr>
          <p:cNvSpPr>
            <a:spLocks noGrp="1"/>
          </p:cNvSpPr>
          <p:nvPr>
            <p:ph idx="1"/>
          </p:nvPr>
        </p:nvSpPr>
        <p:spPr>
          <a:xfrm>
            <a:off x="540000" y="1385047"/>
            <a:ext cx="11101136" cy="4923677"/>
          </a:xfrm>
        </p:spPr>
        <p:txBody>
          <a:bodyPr>
            <a:normAutofit fontScale="92500" lnSpcReduction="20000"/>
          </a:bodyPr>
          <a:lstStyle/>
          <a:p>
            <a:r>
              <a:rPr lang="en-US" i="1" dirty="0"/>
              <a:t>Phyllis Gardner warned everyone about Elizabeth Holmes — But No One Listened</a:t>
            </a:r>
            <a:endParaRPr lang="en-CA" i="1" dirty="0"/>
          </a:p>
          <a:p>
            <a:r>
              <a:rPr lang="en-US" dirty="0"/>
              <a:t>Phyllis Gardner knew from the moment the 19-year-old student started talking about her “brilliant” idea that it wouldn’t work.</a:t>
            </a:r>
          </a:p>
          <a:p>
            <a:r>
              <a:rPr lang="en-US" dirty="0"/>
              <a:t>Dr, Gardner talks about when she met </a:t>
            </a:r>
            <a:r>
              <a:rPr lang="en-US" dirty="0" err="1"/>
              <a:t>HoImes</a:t>
            </a:r>
            <a:r>
              <a:rPr lang="en-US" dirty="0"/>
              <a:t> in 2002, “She had acne, brown hair, and a voice no lower than the next female undergrad”. </a:t>
            </a:r>
          </a:p>
          <a:p>
            <a:r>
              <a:rPr lang="en-US" dirty="0"/>
              <a:t>Gardner had been employed as a Professor of Medicine at the university since 1984 and was no stranger to mentoring.  Gardner said that “something about this student was different.  She wouldn’t take no for an answer.”</a:t>
            </a:r>
          </a:p>
          <a:p>
            <a:r>
              <a:rPr lang="en-US" dirty="0"/>
              <a:t>Gardner continues to say that “Elizabeth came to me with [an idea for] a patch that would test for a microbe and then deliver antibiotics.  I said, ‘Oh, that’s a lovely idea, but it won’t work.’ It was so naive. Antibiotics are not potent. That’s why you have big IV bags.”</a:t>
            </a:r>
          </a:p>
          <a:p>
            <a:r>
              <a:rPr lang="en-US" dirty="0"/>
              <a:t>Gardner wanted to ask Holmes if she was “smoking dope,” but she didn’t. Instead, she told Holmes her idea wouldn’t work. The student, she says, refused to listen.</a:t>
            </a:r>
          </a:p>
          <a:p>
            <a:r>
              <a:rPr lang="en-CA" sz="1500" dirty="0"/>
              <a:t>https://www.refinery29.com/en-us/2019/03/226452/phyllis-gardner-elizabeth-holmes-professor-interview-the-inventor</a:t>
            </a:r>
          </a:p>
        </p:txBody>
      </p:sp>
      <p:sp>
        <p:nvSpPr>
          <p:cNvPr id="4" name="Slide Number Placeholder 3">
            <a:extLst>
              <a:ext uri="{FF2B5EF4-FFF2-40B4-BE49-F238E27FC236}">
                <a16:creationId xmlns:a16="http://schemas.microsoft.com/office/drawing/2014/main" id="{F6D0DAE2-F8A9-4E91-A8C0-BDE8BFB77995}"/>
              </a:ext>
            </a:extLst>
          </p:cNvPr>
          <p:cNvSpPr>
            <a:spLocks noGrp="1"/>
          </p:cNvSpPr>
          <p:nvPr>
            <p:ph type="sldNum" sz="quarter" idx="12"/>
          </p:nvPr>
        </p:nvSpPr>
        <p:spPr/>
        <p:txBody>
          <a:bodyPr/>
          <a:lstStyle/>
          <a:p>
            <a:fld id="{4CD77608-3819-479B-BB98-C216BA724EFE}" type="slidenum">
              <a:rPr lang="en-US" smtClean="0"/>
              <a:t>40</a:t>
            </a:fld>
            <a:endParaRPr lang="en-US"/>
          </a:p>
        </p:txBody>
      </p:sp>
    </p:spTree>
    <p:extLst>
      <p:ext uri="{BB962C8B-B14F-4D97-AF65-F5344CB8AC3E}">
        <p14:creationId xmlns:p14="http://schemas.microsoft.com/office/powerpoint/2010/main" val="3474242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4F71-F969-4797-AC40-B044A9F622E5}"/>
              </a:ext>
            </a:extLst>
          </p:cNvPr>
          <p:cNvSpPr>
            <a:spLocks noGrp="1"/>
          </p:cNvSpPr>
          <p:nvPr>
            <p:ph type="title"/>
          </p:nvPr>
        </p:nvSpPr>
        <p:spPr/>
        <p:txBody>
          <a:bodyPr/>
          <a:lstStyle/>
          <a:p>
            <a:r>
              <a:rPr lang="en-CA" dirty="0"/>
              <a:t>FDA approval</a:t>
            </a:r>
          </a:p>
        </p:txBody>
      </p:sp>
      <p:sp>
        <p:nvSpPr>
          <p:cNvPr id="3" name="Content Placeholder 2">
            <a:extLst>
              <a:ext uri="{FF2B5EF4-FFF2-40B4-BE49-F238E27FC236}">
                <a16:creationId xmlns:a16="http://schemas.microsoft.com/office/drawing/2014/main" id="{1D64DA3D-FB2E-43EA-AD53-FCEC78650CF6}"/>
              </a:ext>
            </a:extLst>
          </p:cNvPr>
          <p:cNvSpPr>
            <a:spLocks noGrp="1"/>
          </p:cNvSpPr>
          <p:nvPr>
            <p:ph idx="1"/>
          </p:nvPr>
        </p:nvSpPr>
        <p:spPr>
          <a:xfrm>
            <a:off x="540000" y="1667435"/>
            <a:ext cx="11101136" cy="4641289"/>
          </a:xfrm>
        </p:spPr>
        <p:txBody>
          <a:bodyPr>
            <a:normAutofit/>
          </a:bodyPr>
          <a:lstStyle/>
          <a:p>
            <a:r>
              <a:rPr lang="en-CA" dirty="0"/>
              <a:t>FDA did not approve any of lab machines.  </a:t>
            </a:r>
            <a:r>
              <a:rPr lang="en-US" dirty="0"/>
              <a:t>Typically, medical devices are among the most highly regulated products in the modern economy. The U.S. Food and Drug Administration regulates any products that match the legal definition of medical devices.</a:t>
            </a:r>
          </a:p>
          <a:p>
            <a:r>
              <a:rPr lang="en-US" dirty="0"/>
              <a:t>FDA approved only one test for  Herpes in 2015. That was it for approval!</a:t>
            </a:r>
          </a:p>
          <a:p>
            <a:r>
              <a:rPr lang="en-US" dirty="0"/>
              <a:t>The FDA had long decided not to enforce pre-market review of this type of test, meaning Theranos was not required to have its tests evaluated by regulators before offering them to patients. That was the loophole.</a:t>
            </a:r>
          </a:p>
          <a:p>
            <a:r>
              <a:rPr lang="en-US" dirty="0"/>
              <a:t>Medical professionals have called the Theranos incident a “wake-up call” for the FDA that exposed the current regulatory weaknesses. </a:t>
            </a:r>
          </a:p>
          <a:p>
            <a:r>
              <a:rPr lang="en-US" dirty="0"/>
              <a:t>With barely any pre-market checkpoints, faulty tests can cause profound damage – and deeply affect the health and life of patients – as testimony in the Theranos trial is a reminder.</a:t>
            </a:r>
          </a:p>
          <a:p>
            <a:endParaRPr lang="en-US" dirty="0"/>
          </a:p>
          <a:p>
            <a:endParaRPr lang="en-US" dirty="0"/>
          </a:p>
          <a:p>
            <a:endParaRPr lang="en-CA" dirty="0"/>
          </a:p>
        </p:txBody>
      </p:sp>
      <p:sp>
        <p:nvSpPr>
          <p:cNvPr id="4" name="Slide Number Placeholder 3">
            <a:extLst>
              <a:ext uri="{FF2B5EF4-FFF2-40B4-BE49-F238E27FC236}">
                <a16:creationId xmlns:a16="http://schemas.microsoft.com/office/drawing/2014/main" id="{A9441B2B-D21D-48F4-8597-FEC64A280049}"/>
              </a:ext>
            </a:extLst>
          </p:cNvPr>
          <p:cNvSpPr>
            <a:spLocks noGrp="1"/>
          </p:cNvSpPr>
          <p:nvPr>
            <p:ph type="sldNum" sz="quarter" idx="12"/>
          </p:nvPr>
        </p:nvSpPr>
        <p:spPr/>
        <p:txBody>
          <a:bodyPr/>
          <a:lstStyle/>
          <a:p>
            <a:fld id="{4CD77608-3819-479B-BB98-C216BA724EFE}" type="slidenum">
              <a:rPr lang="en-US" smtClean="0"/>
              <a:t>41</a:t>
            </a:fld>
            <a:endParaRPr lang="en-US"/>
          </a:p>
        </p:txBody>
      </p:sp>
    </p:spTree>
    <p:extLst>
      <p:ext uri="{BB962C8B-B14F-4D97-AF65-F5344CB8AC3E}">
        <p14:creationId xmlns:p14="http://schemas.microsoft.com/office/powerpoint/2010/main" val="2426048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3E16-6A6B-442C-92B7-5220B217E5DA}"/>
              </a:ext>
            </a:extLst>
          </p:cNvPr>
          <p:cNvSpPr>
            <a:spLocks noGrp="1"/>
          </p:cNvSpPr>
          <p:nvPr>
            <p:ph type="title"/>
          </p:nvPr>
        </p:nvSpPr>
        <p:spPr>
          <a:xfrm>
            <a:off x="540000" y="540000"/>
            <a:ext cx="11101135" cy="1557741"/>
          </a:xfrm>
        </p:spPr>
        <p:txBody>
          <a:bodyPr/>
          <a:lstStyle/>
          <a:p>
            <a:r>
              <a:rPr lang="en-CA" dirty="0"/>
              <a:t>Trial of Elizabeth Holmes</a:t>
            </a:r>
          </a:p>
        </p:txBody>
      </p:sp>
      <p:sp>
        <p:nvSpPr>
          <p:cNvPr id="3" name="Content Placeholder 2">
            <a:extLst>
              <a:ext uri="{FF2B5EF4-FFF2-40B4-BE49-F238E27FC236}">
                <a16:creationId xmlns:a16="http://schemas.microsoft.com/office/drawing/2014/main" id="{78F63E98-D9EE-41D3-8F87-5DD57B9C210B}"/>
              </a:ext>
            </a:extLst>
          </p:cNvPr>
          <p:cNvSpPr>
            <a:spLocks noGrp="1"/>
          </p:cNvSpPr>
          <p:nvPr>
            <p:ph idx="1"/>
          </p:nvPr>
        </p:nvSpPr>
        <p:spPr>
          <a:xfrm>
            <a:off x="540000" y="1896035"/>
            <a:ext cx="11101136" cy="4412689"/>
          </a:xfrm>
        </p:spPr>
        <p:txBody>
          <a:bodyPr>
            <a:normAutofit fontScale="77500" lnSpcReduction="20000"/>
          </a:bodyPr>
          <a:lstStyle/>
          <a:p>
            <a:r>
              <a:rPr lang="en-US" dirty="0"/>
              <a:t>Holmes faced 11 different charges. She was found guilty on two counts of wire fraud and two counts of conspiracy to commit fraud. She was acquitted on three counts of defrauding patients. The jury was deadlocked on the three remaining charges. She could face up to 20 years. </a:t>
            </a:r>
          </a:p>
          <a:p>
            <a:r>
              <a:rPr lang="en-US" dirty="0"/>
              <a:t>Ramesh </a:t>
            </a:r>
            <a:r>
              <a:rPr lang="en-US" dirty="0" err="1"/>
              <a:t>Balwani</a:t>
            </a:r>
            <a:r>
              <a:rPr lang="en-US" dirty="0"/>
              <a:t>, her ex-boyfriend and partner in crime, is being tried for fraud charges. His trial began in March 2022 and is currently underway.</a:t>
            </a:r>
          </a:p>
          <a:p>
            <a:r>
              <a:rPr lang="en-US" dirty="0"/>
              <a:t>The court will decide her sentencing after hearing statements from Sunny </a:t>
            </a:r>
            <a:r>
              <a:rPr lang="en-US" dirty="0" err="1"/>
              <a:t>Balwani</a:t>
            </a:r>
            <a:r>
              <a:rPr lang="en-US" dirty="0"/>
              <a:t>. Holmes sentencing is scheduled for September 26, 2022.</a:t>
            </a:r>
          </a:p>
          <a:p>
            <a:r>
              <a:rPr lang="en-US" dirty="0"/>
              <a:t>As of March 2022, </a:t>
            </a:r>
            <a:r>
              <a:rPr lang="en-US" dirty="0" err="1"/>
              <a:t>Balwani</a:t>
            </a:r>
            <a:r>
              <a:rPr lang="en-US" dirty="0"/>
              <a:t> also pleaded not guilty to a dozen charges of wire fraud and conspiracy to commit wire fraud. His lawyer is saying he was just the CEO and Holmes is totally responsible for defrauding investors and the public. </a:t>
            </a:r>
          </a:p>
          <a:p>
            <a:r>
              <a:rPr lang="en-US" dirty="0"/>
              <a:t>Elizabeth blamed Sunny that it was his idea to defraud the public and he convinced her to go along with it.  She also said he was abusive and controlling, and she was intimidated by him.</a:t>
            </a:r>
          </a:p>
          <a:p>
            <a:r>
              <a:rPr lang="en-US" dirty="0"/>
              <a:t>Elizabeth Holmes is now married to Billy Evans (heir to hotel chains in Southern California).</a:t>
            </a:r>
          </a:p>
          <a:p>
            <a:r>
              <a:rPr lang="en-US" dirty="0"/>
              <a:t>Evans and Holmes met at a party back in 2017 and tied the knot during the summer of 2019. She is now staying at his parents' estate while awaiting sentencing.</a:t>
            </a:r>
          </a:p>
          <a:p>
            <a:r>
              <a:rPr lang="en-US" dirty="0"/>
              <a:t>Billy Evans is 29 and Elizabeth is 37 years old. She has a newborn son with Evans.</a:t>
            </a:r>
            <a:endParaRPr lang="en-CA" dirty="0"/>
          </a:p>
        </p:txBody>
      </p:sp>
      <p:sp>
        <p:nvSpPr>
          <p:cNvPr id="4" name="Slide Number Placeholder 3">
            <a:extLst>
              <a:ext uri="{FF2B5EF4-FFF2-40B4-BE49-F238E27FC236}">
                <a16:creationId xmlns:a16="http://schemas.microsoft.com/office/drawing/2014/main" id="{5A52AC1F-8D4E-477A-A11E-FCBAF33AA574}"/>
              </a:ext>
            </a:extLst>
          </p:cNvPr>
          <p:cNvSpPr>
            <a:spLocks noGrp="1"/>
          </p:cNvSpPr>
          <p:nvPr>
            <p:ph type="sldNum" sz="quarter" idx="12"/>
          </p:nvPr>
        </p:nvSpPr>
        <p:spPr/>
        <p:txBody>
          <a:bodyPr/>
          <a:lstStyle/>
          <a:p>
            <a:fld id="{4CD77608-3819-479B-BB98-C216BA724EFE}" type="slidenum">
              <a:rPr lang="en-US" smtClean="0"/>
              <a:t>42</a:t>
            </a:fld>
            <a:endParaRPr lang="en-US"/>
          </a:p>
        </p:txBody>
      </p:sp>
    </p:spTree>
    <p:extLst>
      <p:ext uri="{BB962C8B-B14F-4D97-AF65-F5344CB8AC3E}">
        <p14:creationId xmlns:p14="http://schemas.microsoft.com/office/powerpoint/2010/main" val="2454231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389B5-096B-4237-92D3-374A0D54EF82}"/>
              </a:ext>
            </a:extLst>
          </p:cNvPr>
          <p:cNvSpPr>
            <a:spLocks noGrp="1"/>
          </p:cNvSpPr>
          <p:nvPr>
            <p:ph type="title"/>
          </p:nvPr>
        </p:nvSpPr>
        <p:spPr>
          <a:xfrm>
            <a:off x="540000" y="540000"/>
            <a:ext cx="11101135" cy="710576"/>
          </a:xfrm>
        </p:spPr>
        <p:txBody>
          <a:bodyPr>
            <a:normAutofit fontScale="90000"/>
          </a:bodyPr>
          <a:lstStyle/>
          <a:p>
            <a:r>
              <a:rPr lang="en-CA" sz="3200" dirty="0"/>
              <a:t>Holmes is staying at the Evans’ estate: waiting for sentencing on September 26, 2022</a:t>
            </a:r>
          </a:p>
        </p:txBody>
      </p:sp>
      <p:pic>
        <p:nvPicPr>
          <p:cNvPr id="4" name="Content Placeholder 3">
            <a:extLst>
              <a:ext uri="{FF2B5EF4-FFF2-40B4-BE49-F238E27FC236}">
                <a16:creationId xmlns:a16="http://schemas.microsoft.com/office/drawing/2014/main" id="{E4D34849-ADB2-472A-9970-42711ABBA0BD}"/>
              </a:ext>
            </a:extLst>
          </p:cNvPr>
          <p:cNvPicPr>
            <a:picLocks noGrp="1" noChangeAspect="1"/>
          </p:cNvPicPr>
          <p:nvPr>
            <p:ph idx="1"/>
          </p:nvPr>
        </p:nvPicPr>
        <p:blipFill>
          <a:blip r:embed="rId2"/>
          <a:stretch>
            <a:fillRect/>
          </a:stretch>
        </p:blipFill>
        <p:spPr>
          <a:xfrm>
            <a:off x="807710" y="1540669"/>
            <a:ext cx="2981325" cy="1533525"/>
          </a:xfrm>
          <a:prstGeom prst="rect">
            <a:avLst/>
          </a:prstGeom>
        </p:spPr>
      </p:pic>
      <p:pic>
        <p:nvPicPr>
          <p:cNvPr id="5" name="Picture 4">
            <a:extLst>
              <a:ext uri="{FF2B5EF4-FFF2-40B4-BE49-F238E27FC236}">
                <a16:creationId xmlns:a16="http://schemas.microsoft.com/office/drawing/2014/main" id="{B79D8A16-CF45-4DA4-841D-A657797D3B6C}"/>
              </a:ext>
            </a:extLst>
          </p:cNvPr>
          <p:cNvPicPr>
            <a:picLocks noChangeAspect="1"/>
          </p:cNvPicPr>
          <p:nvPr/>
        </p:nvPicPr>
        <p:blipFill>
          <a:blip r:embed="rId3"/>
          <a:stretch>
            <a:fillRect/>
          </a:stretch>
        </p:blipFill>
        <p:spPr>
          <a:xfrm>
            <a:off x="3975286" y="1478756"/>
            <a:ext cx="4133290" cy="2479974"/>
          </a:xfrm>
          <a:prstGeom prst="rect">
            <a:avLst/>
          </a:prstGeom>
        </p:spPr>
      </p:pic>
      <p:pic>
        <p:nvPicPr>
          <p:cNvPr id="6" name="Picture 5">
            <a:extLst>
              <a:ext uri="{FF2B5EF4-FFF2-40B4-BE49-F238E27FC236}">
                <a16:creationId xmlns:a16="http://schemas.microsoft.com/office/drawing/2014/main" id="{5F794A25-2604-4893-B815-6E73B093A634}"/>
              </a:ext>
            </a:extLst>
          </p:cNvPr>
          <p:cNvPicPr>
            <a:picLocks noChangeAspect="1"/>
          </p:cNvPicPr>
          <p:nvPr/>
        </p:nvPicPr>
        <p:blipFill>
          <a:blip r:embed="rId4"/>
          <a:stretch>
            <a:fillRect/>
          </a:stretch>
        </p:blipFill>
        <p:spPr>
          <a:xfrm>
            <a:off x="8294826" y="1933295"/>
            <a:ext cx="2924425" cy="2025435"/>
          </a:xfrm>
          <a:prstGeom prst="rect">
            <a:avLst/>
          </a:prstGeom>
        </p:spPr>
      </p:pic>
      <p:pic>
        <p:nvPicPr>
          <p:cNvPr id="7" name="Picture 6">
            <a:extLst>
              <a:ext uri="{FF2B5EF4-FFF2-40B4-BE49-F238E27FC236}">
                <a16:creationId xmlns:a16="http://schemas.microsoft.com/office/drawing/2014/main" id="{9599E41B-FD4E-497A-9959-4F538D39BBA1}"/>
              </a:ext>
            </a:extLst>
          </p:cNvPr>
          <p:cNvPicPr>
            <a:picLocks noChangeAspect="1"/>
          </p:cNvPicPr>
          <p:nvPr/>
        </p:nvPicPr>
        <p:blipFill>
          <a:blip r:embed="rId5"/>
          <a:stretch>
            <a:fillRect/>
          </a:stretch>
        </p:blipFill>
        <p:spPr>
          <a:xfrm>
            <a:off x="1226809" y="3429000"/>
            <a:ext cx="2143125" cy="2143125"/>
          </a:xfrm>
          <a:prstGeom prst="rect">
            <a:avLst/>
          </a:prstGeom>
        </p:spPr>
      </p:pic>
      <p:pic>
        <p:nvPicPr>
          <p:cNvPr id="8" name="Picture 7">
            <a:extLst>
              <a:ext uri="{FF2B5EF4-FFF2-40B4-BE49-F238E27FC236}">
                <a16:creationId xmlns:a16="http://schemas.microsoft.com/office/drawing/2014/main" id="{DB13BF2F-6725-4846-B847-AAE5C98A7FD2}"/>
              </a:ext>
            </a:extLst>
          </p:cNvPr>
          <p:cNvPicPr>
            <a:picLocks noChangeAspect="1"/>
          </p:cNvPicPr>
          <p:nvPr/>
        </p:nvPicPr>
        <p:blipFill>
          <a:blip r:embed="rId6"/>
          <a:stretch>
            <a:fillRect/>
          </a:stretch>
        </p:blipFill>
        <p:spPr>
          <a:xfrm>
            <a:off x="4742889" y="4275840"/>
            <a:ext cx="3271558" cy="2265857"/>
          </a:xfrm>
          <a:prstGeom prst="rect">
            <a:avLst/>
          </a:prstGeom>
        </p:spPr>
      </p:pic>
      <p:sp>
        <p:nvSpPr>
          <p:cNvPr id="3" name="Slide Number Placeholder 2">
            <a:extLst>
              <a:ext uri="{FF2B5EF4-FFF2-40B4-BE49-F238E27FC236}">
                <a16:creationId xmlns:a16="http://schemas.microsoft.com/office/drawing/2014/main" id="{699326BB-6C16-4E59-851F-8935F1864181}"/>
              </a:ext>
            </a:extLst>
          </p:cNvPr>
          <p:cNvSpPr>
            <a:spLocks noGrp="1"/>
          </p:cNvSpPr>
          <p:nvPr>
            <p:ph type="sldNum" sz="quarter" idx="12"/>
          </p:nvPr>
        </p:nvSpPr>
        <p:spPr/>
        <p:txBody>
          <a:bodyPr/>
          <a:lstStyle/>
          <a:p>
            <a:fld id="{4CD77608-3819-479B-BB98-C216BA724EFE}" type="slidenum">
              <a:rPr lang="en-US" smtClean="0"/>
              <a:t>43</a:t>
            </a:fld>
            <a:endParaRPr lang="en-US"/>
          </a:p>
        </p:txBody>
      </p:sp>
    </p:spTree>
    <p:extLst>
      <p:ext uri="{BB962C8B-B14F-4D97-AF65-F5344CB8AC3E}">
        <p14:creationId xmlns:p14="http://schemas.microsoft.com/office/powerpoint/2010/main" val="38955843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612E-E851-4431-ABE2-83A7DF87CD1E}"/>
              </a:ext>
            </a:extLst>
          </p:cNvPr>
          <p:cNvSpPr>
            <a:spLocks noGrp="1"/>
          </p:cNvSpPr>
          <p:nvPr>
            <p:ph type="title"/>
          </p:nvPr>
        </p:nvSpPr>
        <p:spPr>
          <a:xfrm>
            <a:off x="540000" y="539999"/>
            <a:ext cx="11090275" cy="529146"/>
          </a:xfrm>
        </p:spPr>
        <p:txBody>
          <a:bodyPr>
            <a:noAutofit/>
          </a:bodyPr>
          <a:lstStyle/>
          <a:p>
            <a:pPr algn="ctr"/>
            <a:r>
              <a:rPr lang="en-CA" sz="2800" b="1" dirty="0"/>
              <a:t>Dr. Robert Hare and his book, “Without Conscience, The Disturbing World Among Us”; he is also the inventor of the Psychopathy checklist.</a:t>
            </a:r>
          </a:p>
        </p:txBody>
      </p:sp>
      <p:sp>
        <p:nvSpPr>
          <p:cNvPr id="3" name="Content Placeholder 2">
            <a:extLst>
              <a:ext uri="{FF2B5EF4-FFF2-40B4-BE49-F238E27FC236}">
                <a16:creationId xmlns:a16="http://schemas.microsoft.com/office/drawing/2014/main" id="{A9F1BE75-9C77-4FDD-ABB0-CE53D3347C8B}"/>
              </a:ext>
            </a:extLst>
          </p:cNvPr>
          <p:cNvSpPr>
            <a:spLocks noGrp="1"/>
          </p:cNvSpPr>
          <p:nvPr>
            <p:ph sz="half" idx="1"/>
          </p:nvPr>
        </p:nvSpPr>
        <p:spPr>
          <a:xfrm>
            <a:off x="540000" y="2616591"/>
            <a:ext cx="4510302" cy="3697808"/>
          </a:xfrm>
        </p:spPr>
        <p:txBody>
          <a:bodyPr>
            <a:normAutofit fontScale="92500" lnSpcReduction="10000"/>
          </a:bodyPr>
          <a:lstStyle/>
          <a:p>
            <a:pPr marL="0" indent="0">
              <a:buNone/>
            </a:pPr>
            <a:r>
              <a:rPr lang="en-CA" b="1" u="sng" dirty="0"/>
              <a:t>The Psychopathy Checklist</a:t>
            </a:r>
            <a:r>
              <a:rPr lang="en-CA" b="1" dirty="0"/>
              <a:t>:</a:t>
            </a:r>
          </a:p>
          <a:p>
            <a:pPr marL="0" indent="0">
              <a:buNone/>
            </a:pPr>
            <a:r>
              <a:rPr lang="en-CA" b="1" i="1" u="sng" dirty="0"/>
              <a:t>EMOTIONAL/INTERPERSONAL</a:t>
            </a:r>
          </a:p>
          <a:p>
            <a:r>
              <a:rPr lang="en-CA" dirty="0"/>
              <a:t>Glib and superficial</a:t>
            </a:r>
          </a:p>
          <a:p>
            <a:r>
              <a:rPr lang="en-CA" dirty="0"/>
              <a:t>Egocentric and grandiose</a:t>
            </a:r>
          </a:p>
          <a:p>
            <a:r>
              <a:rPr lang="en-CA" dirty="0"/>
              <a:t>Lack of remorse and guilt</a:t>
            </a:r>
          </a:p>
          <a:p>
            <a:r>
              <a:rPr lang="en-CA" dirty="0"/>
              <a:t>Lack of empathy</a:t>
            </a:r>
          </a:p>
          <a:p>
            <a:r>
              <a:rPr lang="en-CA" dirty="0"/>
              <a:t>Deceitful and manipulative</a:t>
            </a:r>
          </a:p>
          <a:p>
            <a:r>
              <a:rPr lang="en-CA" dirty="0"/>
              <a:t>Shallow emotions</a:t>
            </a:r>
          </a:p>
          <a:p>
            <a:endParaRPr lang="en-CA" dirty="0"/>
          </a:p>
        </p:txBody>
      </p:sp>
      <p:sp>
        <p:nvSpPr>
          <p:cNvPr id="4" name="Content Placeholder 3">
            <a:extLst>
              <a:ext uri="{FF2B5EF4-FFF2-40B4-BE49-F238E27FC236}">
                <a16:creationId xmlns:a16="http://schemas.microsoft.com/office/drawing/2014/main" id="{6846D69D-77E1-452B-A344-ABA6D68BAF6E}"/>
              </a:ext>
            </a:extLst>
          </p:cNvPr>
          <p:cNvSpPr>
            <a:spLocks noGrp="1"/>
          </p:cNvSpPr>
          <p:nvPr>
            <p:ph sz="half" idx="2"/>
          </p:nvPr>
        </p:nvSpPr>
        <p:spPr>
          <a:xfrm>
            <a:off x="6203950" y="2208628"/>
            <a:ext cx="5437186" cy="3798277"/>
          </a:xfrm>
        </p:spPr>
        <p:txBody>
          <a:bodyPr>
            <a:normAutofit fontScale="92500" lnSpcReduction="10000"/>
          </a:bodyPr>
          <a:lstStyle/>
          <a:p>
            <a:pPr marL="0" indent="0">
              <a:buNone/>
            </a:pPr>
            <a:endParaRPr lang="en-CA" b="1" u="sng" dirty="0"/>
          </a:p>
          <a:p>
            <a:pPr marL="0" indent="0">
              <a:buNone/>
            </a:pPr>
            <a:r>
              <a:rPr lang="en-CA" b="1" u="sng" dirty="0"/>
              <a:t>The Psychopathy Checklist</a:t>
            </a:r>
            <a:r>
              <a:rPr lang="en-CA" b="1" dirty="0"/>
              <a:t>:</a:t>
            </a:r>
          </a:p>
          <a:p>
            <a:pPr marL="0" indent="0">
              <a:buNone/>
            </a:pPr>
            <a:r>
              <a:rPr lang="en-CA" b="1" i="1" u="sng" dirty="0"/>
              <a:t>SOCIAL DEVIANCE</a:t>
            </a:r>
          </a:p>
          <a:p>
            <a:r>
              <a:rPr lang="en-CA" dirty="0"/>
              <a:t>Impulsive</a:t>
            </a:r>
          </a:p>
          <a:p>
            <a:r>
              <a:rPr lang="en-CA" dirty="0"/>
              <a:t>Poor behaviour controls</a:t>
            </a:r>
          </a:p>
          <a:p>
            <a:r>
              <a:rPr lang="en-CA" dirty="0"/>
              <a:t>Need for excitement</a:t>
            </a:r>
          </a:p>
          <a:p>
            <a:r>
              <a:rPr lang="en-CA" dirty="0"/>
              <a:t>Lack of responsibility</a:t>
            </a:r>
          </a:p>
          <a:p>
            <a:r>
              <a:rPr lang="en-CA" dirty="0"/>
              <a:t>Early behaviour problems</a:t>
            </a:r>
          </a:p>
          <a:p>
            <a:r>
              <a:rPr lang="en-CA" dirty="0"/>
              <a:t>Adult antisocial behaviour</a:t>
            </a:r>
          </a:p>
          <a:p>
            <a:endParaRPr lang="en-CA" dirty="0"/>
          </a:p>
        </p:txBody>
      </p:sp>
      <p:sp>
        <p:nvSpPr>
          <p:cNvPr id="5" name="Slide Number Placeholder 4">
            <a:extLst>
              <a:ext uri="{FF2B5EF4-FFF2-40B4-BE49-F238E27FC236}">
                <a16:creationId xmlns:a16="http://schemas.microsoft.com/office/drawing/2014/main" id="{88A435A0-1ED9-46A4-8D64-7A7DD9AA063B}"/>
              </a:ext>
            </a:extLst>
          </p:cNvPr>
          <p:cNvSpPr>
            <a:spLocks noGrp="1"/>
          </p:cNvSpPr>
          <p:nvPr>
            <p:ph type="sldNum" sz="quarter" idx="12"/>
          </p:nvPr>
        </p:nvSpPr>
        <p:spPr/>
        <p:txBody>
          <a:bodyPr/>
          <a:lstStyle/>
          <a:p>
            <a:fld id="{4CD77608-3819-479B-BB98-C216BA724EFE}" type="slidenum">
              <a:rPr lang="en-US" smtClean="0"/>
              <a:t>44</a:t>
            </a:fld>
            <a:endParaRPr lang="en-US"/>
          </a:p>
        </p:txBody>
      </p:sp>
    </p:spTree>
    <p:extLst>
      <p:ext uri="{BB962C8B-B14F-4D97-AF65-F5344CB8AC3E}">
        <p14:creationId xmlns:p14="http://schemas.microsoft.com/office/powerpoint/2010/main" val="232662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08CF5-EA2A-4D9B-B196-DD8CF2E93869}"/>
              </a:ext>
            </a:extLst>
          </p:cNvPr>
          <p:cNvSpPr>
            <a:spLocks noGrp="1"/>
          </p:cNvSpPr>
          <p:nvPr>
            <p:ph type="title"/>
          </p:nvPr>
        </p:nvSpPr>
        <p:spPr>
          <a:xfrm>
            <a:off x="540000" y="540000"/>
            <a:ext cx="11101135" cy="894905"/>
          </a:xfrm>
        </p:spPr>
        <p:txBody>
          <a:bodyPr>
            <a:normAutofit/>
          </a:bodyPr>
          <a:lstStyle/>
          <a:p>
            <a:r>
              <a:rPr lang="en-CA" sz="4000" dirty="0"/>
              <a:t>Psychopaths according to Dr. Robert Hare</a:t>
            </a:r>
          </a:p>
        </p:txBody>
      </p:sp>
      <p:sp>
        <p:nvSpPr>
          <p:cNvPr id="3" name="Content Placeholder 2">
            <a:extLst>
              <a:ext uri="{FF2B5EF4-FFF2-40B4-BE49-F238E27FC236}">
                <a16:creationId xmlns:a16="http://schemas.microsoft.com/office/drawing/2014/main" id="{186DC360-7A5E-4B8B-81D2-2B655BE9B756}"/>
              </a:ext>
            </a:extLst>
          </p:cNvPr>
          <p:cNvSpPr>
            <a:spLocks noGrp="1"/>
          </p:cNvSpPr>
          <p:nvPr>
            <p:ph idx="1"/>
          </p:nvPr>
        </p:nvSpPr>
        <p:spPr>
          <a:xfrm>
            <a:off x="540000" y="1434905"/>
            <a:ext cx="11101136" cy="4873819"/>
          </a:xfrm>
        </p:spPr>
        <p:txBody>
          <a:bodyPr>
            <a:normAutofit fontScale="92500" lnSpcReduction="20000"/>
          </a:bodyPr>
          <a:lstStyle/>
          <a:p>
            <a:r>
              <a:rPr lang="en-CA" dirty="0"/>
              <a:t>White collar criminals’ deceit and manipulation are not confined to simply making money; these qualities pervade their dealings with everyone and everything, including avoiding prison, and even if caught and convicted they usually receive a light sentence and an early parole, only to continue where they left off.</a:t>
            </a:r>
          </a:p>
          <a:p>
            <a:r>
              <a:rPr lang="en-CA" dirty="0"/>
              <a:t>They use their charm, social skills and family connections to gain the trust of others.  </a:t>
            </a:r>
          </a:p>
          <a:p>
            <a:r>
              <a:rPr lang="en-CA" dirty="0"/>
              <a:t>After obtaining our trust, they betray it with stunning callousness.</a:t>
            </a:r>
          </a:p>
          <a:p>
            <a:r>
              <a:rPr lang="en-CA" dirty="0"/>
              <a:t>Given their personality, it comes as no surprise that psychopaths make good imposters.</a:t>
            </a:r>
          </a:p>
          <a:p>
            <a:r>
              <a:rPr lang="en-CA" dirty="0"/>
              <a:t>They have no hesitation in forging and brazenly using impressive credentials to adopt, chameleonlike, professional roles that give them prestige and power.  </a:t>
            </a:r>
          </a:p>
          <a:p>
            <a:r>
              <a:rPr lang="en-US" dirty="0"/>
              <a:t>There is certainly no shortage of psychopaths who con people into doing things for them, usually to obtain money, prestige, power, or, when incarcerated their freedom.  In a sense, it is difficult to see how they could do otherwise, given a personality that makes them “naturals” for the job. Add those universal door openers-good looks and the gift of gab-and we have a potent recipe for a life of scams and swindles.</a:t>
            </a:r>
          </a:p>
          <a:p>
            <a:endParaRPr lang="en-CA" dirty="0"/>
          </a:p>
        </p:txBody>
      </p:sp>
      <p:sp>
        <p:nvSpPr>
          <p:cNvPr id="4" name="Slide Number Placeholder 3">
            <a:extLst>
              <a:ext uri="{FF2B5EF4-FFF2-40B4-BE49-F238E27FC236}">
                <a16:creationId xmlns:a16="http://schemas.microsoft.com/office/drawing/2014/main" id="{BF60766C-E07A-4071-9F9A-5E76AAA626FB}"/>
              </a:ext>
            </a:extLst>
          </p:cNvPr>
          <p:cNvSpPr>
            <a:spLocks noGrp="1"/>
          </p:cNvSpPr>
          <p:nvPr>
            <p:ph type="sldNum" sz="quarter" idx="12"/>
          </p:nvPr>
        </p:nvSpPr>
        <p:spPr/>
        <p:txBody>
          <a:bodyPr/>
          <a:lstStyle/>
          <a:p>
            <a:fld id="{4CD77608-3819-479B-BB98-C216BA724EFE}" type="slidenum">
              <a:rPr lang="en-US" smtClean="0"/>
              <a:t>45</a:t>
            </a:fld>
            <a:endParaRPr lang="en-US"/>
          </a:p>
        </p:txBody>
      </p:sp>
    </p:spTree>
    <p:extLst>
      <p:ext uri="{BB962C8B-B14F-4D97-AF65-F5344CB8AC3E}">
        <p14:creationId xmlns:p14="http://schemas.microsoft.com/office/powerpoint/2010/main" val="11686415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AAB77-A93F-4917-BC5D-6D728E9113C7}"/>
              </a:ext>
            </a:extLst>
          </p:cNvPr>
          <p:cNvSpPr>
            <a:spLocks noGrp="1"/>
          </p:cNvSpPr>
          <p:nvPr>
            <p:ph type="title"/>
          </p:nvPr>
        </p:nvSpPr>
        <p:spPr>
          <a:xfrm>
            <a:off x="540000" y="540000"/>
            <a:ext cx="11101135" cy="712025"/>
          </a:xfrm>
        </p:spPr>
        <p:txBody>
          <a:bodyPr>
            <a:normAutofit/>
          </a:bodyPr>
          <a:lstStyle/>
          <a:p>
            <a:r>
              <a:rPr lang="en-CA" sz="4400" dirty="0"/>
              <a:t>Chapter 7 - White-Collar Psychopaths (cont’d.)</a:t>
            </a:r>
          </a:p>
        </p:txBody>
      </p:sp>
      <p:sp>
        <p:nvSpPr>
          <p:cNvPr id="3" name="Content Placeholder 2">
            <a:extLst>
              <a:ext uri="{FF2B5EF4-FFF2-40B4-BE49-F238E27FC236}">
                <a16:creationId xmlns:a16="http://schemas.microsoft.com/office/drawing/2014/main" id="{ECB24309-86A5-4ECD-BC95-40DA3E14C5C4}"/>
              </a:ext>
            </a:extLst>
          </p:cNvPr>
          <p:cNvSpPr>
            <a:spLocks noGrp="1"/>
          </p:cNvSpPr>
          <p:nvPr>
            <p:ph idx="1"/>
          </p:nvPr>
        </p:nvSpPr>
        <p:spPr>
          <a:xfrm>
            <a:off x="540000" y="1434905"/>
            <a:ext cx="11101136" cy="4873819"/>
          </a:xfrm>
        </p:spPr>
        <p:txBody>
          <a:bodyPr>
            <a:normAutofit lnSpcReduction="10000"/>
          </a:bodyPr>
          <a:lstStyle/>
          <a:p>
            <a:r>
              <a:rPr lang="en-CA" dirty="0"/>
              <a:t>Most of us would be devasted and humiliated by  public exposure as a  liar and a cheat, but not the psychopath. He or she can still look the community straight in the eye and give impassioned assurances, or their “word of honour”.</a:t>
            </a:r>
          </a:p>
          <a:p>
            <a:r>
              <a:rPr lang="en-US" dirty="0"/>
              <a:t>Many psychopaths never go to prison or any other facility.  They appear to function reasonably well –as lawyers, doctors, psychiatrists, academics, mercenaries, police officers, cult leaders, military personnel, businesspeople, writers, artists, entertainers, and so forth-without breaking the law or at least without being caught and convicted.  These individuals are every bit as egocentric, callous and manipulative as the average criminal psychopath; however, their intelligence, family background, social skills and circumstances permit them to construct a façade of normalcy and to get what they want with relative impunity.</a:t>
            </a:r>
          </a:p>
          <a:p>
            <a:r>
              <a:rPr lang="en-US" dirty="0"/>
              <a:t>An article in FORBES headed SCAM CAPITAL OF THE WORLD, described the Vancouver Stock Exchange as “infested with crooked promoters, sons of crooked promoters, and sons of friends of crooked promoters”. </a:t>
            </a:r>
            <a:br>
              <a:rPr lang="en-US" dirty="0"/>
            </a:br>
            <a:endParaRPr lang="en-CA" dirty="0"/>
          </a:p>
        </p:txBody>
      </p:sp>
      <p:sp>
        <p:nvSpPr>
          <p:cNvPr id="4" name="Slide Number Placeholder 3">
            <a:extLst>
              <a:ext uri="{FF2B5EF4-FFF2-40B4-BE49-F238E27FC236}">
                <a16:creationId xmlns:a16="http://schemas.microsoft.com/office/drawing/2014/main" id="{5FEC97CA-83AA-445F-8889-C36846041C7B}"/>
              </a:ext>
            </a:extLst>
          </p:cNvPr>
          <p:cNvSpPr>
            <a:spLocks noGrp="1"/>
          </p:cNvSpPr>
          <p:nvPr>
            <p:ph type="sldNum" sz="quarter" idx="12"/>
          </p:nvPr>
        </p:nvSpPr>
        <p:spPr/>
        <p:txBody>
          <a:bodyPr/>
          <a:lstStyle/>
          <a:p>
            <a:fld id="{4CD77608-3819-479B-BB98-C216BA724EFE}" type="slidenum">
              <a:rPr lang="en-US" smtClean="0"/>
              <a:t>46</a:t>
            </a:fld>
            <a:endParaRPr lang="en-US"/>
          </a:p>
        </p:txBody>
      </p:sp>
    </p:spTree>
    <p:extLst>
      <p:ext uri="{BB962C8B-B14F-4D97-AF65-F5344CB8AC3E}">
        <p14:creationId xmlns:p14="http://schemas.microsoft.com/office/powerpoint/2010/main" val="1590190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96A36-888F-440B-AC1E-4D147C8020AB}"/>
              </a:ext>
            </a:extLst>
          </p:cNvPr>
          <p:cNvSpPr>
            <a:spLocks noGrp="1"/>
          </p:cNvSpPr>
          <p:nvPr>
            <p:ph type="title"/>
          </p:nvPr>
        </p:nvSpPr>
        <p:spPr>
          <a:xfrm>
            <a:off x="540000" y="540000"/>
            <a:ext cx="11101135" cy="1463612"/>
          </a:xfrm>
        </p:spPr>
        <p:txBody>
          <a:bodyPr/>
          <a:lstStyle/>
          <a:p>
            <a:r>
              <a:rPr lang="en-CA" dirty="0"/>
              <a:t>Conclusion </a:t>
            </a:r>
          </a:p>
        </p:txBody>
      </p:sp>
      <p:sp>
        <p:nvSpPr>
          <p:cNvPr id="3" name="Content Placeholder 2">
            <a:extLst>
              <a:ext uri="{FF2B5EF4-FFF2-40B4-BE49-F238E27FC236}">
                <a16:creationId xmlns:a16="http://schemas.microsoft.com/office/drawing/2014/main" id="{7895A2EE-8340-445E-B68D-DA6D502F857D}"/>
              </a:ext>
            </a:extLst>
          </p:cNvPr>
          <p:cNvSpPr>
            <a:spLocks noGrp="1"/>
          </p:cNvSpPr>
          <p:nvPr>
            <p:ph idx="1"/>
          </p:nvPr>
        </p:nvSpPr>
        <p:spPr>
          <a:xfrm>
            <a:off x="540000" y="1506071"/>
            <a:ext cx="11101136" cy="4802653"/>
          </a:xfrm>
        </p:spPr>
        <p:txBody>
          <a:bodyPr>
            <a:normAutofit fontScale="92500"/>
          </a:bodyPr>
          <a:lstStyle/>
          <a:p>
            <a:r>
              <a:rPr lang="en-US" dirty="0"/>
              <a:t>Elizabeth Holmes founded the company that became known as </a:t>
            </a:r>
            <a:r>
              <a:rPr lang="en-US" dirty="0" err="1"/>
              <a:t>Theranos</a:t>
            </a:r>
            <a:r>
              <a:rPr lang="en-US" dirty="0"/>
              <a:t> in 2003 with a plan to develop a new blood testing technique.</a:t>
            </a:r>
          </a:p>
          <a:p>
            <a:r>
              <a:rPr lang="en-US" dirty="0"/>
              <a:t>Despite a lack of transparency about how the technology actually worked, investors poured money into the company.</a:t>
            </a:r>
          </a:p>
          <a:p>
            <a:r>
              <a:rPr lang="en-US" dirty="0"/>
              <a:t>The US FDA has long admitted that the lack of pre-market review of laboratory-developed tests can lead to a host of problematic outcomes.</a:t>
            </a:r>
            <a:endParaRPr lang="en-CA" dirty="0"/>
          </a:p>
          <a:p>
            <a:r>
              <a:rPr lang="en-CA" dirty="0"/>
              <a:t>There are many start up companies that pop up and many are doing very well; but due diligence and updated audited financial records should be available! </a:t>
            </a:r>
          </a:p>
          <a:p>
            <a:r>
              <a:rPr lang="en-CA" dirty="0"/>
              <a:t>The most disturbing part of this sordid tale is the harmful effects on patients and how she treated her employees. Holmes blames her partner and ex-boyfriend, Sunny </a:t>
            </a:r>
            <a:r>
              <a:rPr lang="en-CA" dirty="0" err="1"/>
              <a:t>Balwani</a:t>
            </a:r>
            <a:r>
              <a:rPr lang="en-CA" dirty="0"/>
              <a:t>, and he blames her!</a:t>
            </a:r>
          </a:p>
          <a:p>
            <a:r>
              <a:rPr lang="en-CA" dirty="0"/>
              <a:t>Investors spent much of their money but most of them were multi-billionaires, so I was not as upset about their losses as I was at the fact the verdict did not have her convicted of patient fraud.</a:t>
            </a:r>
          </a:p>
        </p:txBody>
      </p:sp>
      <p:sp>
        <p:nvSpPr>
          <p:cNvPr id="4" name="Slide Number Placeholder 3">
            <a:extLst>
              <a:ext uri="{FF2B5EF4-FFF2-40B4-BE49-F238E27FC236}">
                <a16:creationId xmlns:a16="http://schemas.microsoft.com/office/drawing/2014/main" id="{32399E5E-13CF-491F-B5F6-DF325B499542}"/>
              </a:ext>
            </a:extLst>
          </p:cNvPr>
          <p:cNvSpPr>
            <a:spLocks noGrp="1"/>
          </p:cNvSpPr>
          <p:nvPr>
            <p:ph type="sldNum" sz="quarter" idx="12"/>
          </p:nvPr>
        </p:nvSpPr>
        <p:spPr/>
        <p:txBody>
          <a:bodyPr/>
          <a:lstStyle/>
          <a:p>
            <a:fld id="{4CD77608-3819-479B-BB98-C216BA724EFE}" type="slidenum">
              <a:rPr lang="en-US" smtClean="0"/>
              <a:t>47</a:t>
            </a:fld>
            <a:endParaRPr lang="en-US"/>
          </a:p>
        </p:txBody>
      </p:sp>
    </p:spTree>
    <p:extLst>
      <p:ext uri="{BB962C8B-B14F-4D97-AF65-F5344CB8AC3E}">
        <p14:creationId xmlns:p14="http://schemas.microsoft.com/office/powerpoint/2010/main" val="581654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D9675-85EE-48B5-BEFA-82F0C9BAD49C}"/>
              </a:ext>
            </a:extLst>
          </p:cNvPr>
          <p:cNvSpPr>
            <a:spLocks noGrp="1"/>
          </p:cNvSpPr>
          <p:nvPr>
            <p:ph type="title"/>
          </p:nvPr>
        </p:nvSpPr>
        <p:spPr>
          <a:xfrm>
            <a:off x="540000" y="540000"/>
            <a:ext cx="11101135" cy="979311"/>
          </a:xfrm>
        </p:spPr>
        <p:txBody>
          <a:bodyPr>
            <a:normAutofit fontScale="90000"/>
          </a:bodyPr>
          <a:lstStyle/>
          <a:p>
            <a:r>
              <a:rPr lang="en-CA" sz="3600" dirty="0"/>
              <a:t>PRISONS FOR THE RICH FOR $100 PER NIGHT- TWO TIERED SYSTEM</a:t>
            </a:r>
          </a:p>
        </p:txBody>
      </p:sp>
      <p:sp>
        <p:nvSpPr>
          <p:cNvPr id="3" name="Content Placeholder 2">
            <a:extLst>
              <a:ext uri="{FF2B5EF4-FFF2-40B4-BE49-F238E27FC236}">
                <a16:creationId xmlns:a16="http://schemas.microsoft.com/office/drawing/2014/main" id="{3D710D89-5266-44C9-A533-F69A430DD44B}"/>
              </a:ext>
            </a:extLst>
          </p:cNvPr>
          <p:cNvSpPr>
            <a:spLocks noGrp="1"/>
          </p:cNvSpPr>
          <p:nvPr>
            <p:ph idx="1"/>
          </p:nvPr>
        </p:nvSpPr>
        <p:spPr>
          <a:xfrm>
            <a:off x="540000" y="1519311"/>
            <a:ext cx="11101136" cy="4789413"/>
          </a:xfrm>
        </p:spPr>
        <p:txBody>
          <a:bodyPr/>
          <a:lstStyle/>
          <a:p>
            <a:r>
              <a:rPr lang="en-CA" dirty="0">
                <a:hlinkClick r:id="rId2"/>
              </a:rPr>
              <a:t>https://nypost.com/2017/03/10/even-prison-life-can-have-frills-if-you-have-the-cash</a:t>
            </a:r>
            <a:endParaRPr lang="en-CA" dirty="0"/>
          </a:p>
          <a:p>
            <a:r>
              <a:rPr lang="en-US" dirty="0"/>
              <a:t>Prisoners can pay a hundred dollars a day to stay in the upscale city jail in Seal Beach, Calif., where they have access to computers and flat-screen TVs.  Seal Beach Jail.</a:t>
            </a:r>
          </a:p>
          <a:p>
            <a:endParaRPr lang="en-CA" dirty="0"/>
          </a:p>
          <a:p>
            <a:endParaRPr lang="en-CA" dirty="0"/>
          </a:p>
        </p:txBody>
      </p:sp>
      <p:sp>
        <p:nvSpPr>
          <p:cNvPr id="5" name="TextBox 4">
            <a:extLst>
              <a:ext uri="{FF2B5EF4-FFF2-40B4-BE49-F238E27FC236}">
                <a16:creationId xmlns:a16="http://schemas.microsoft.com/office/drawing/2014/main" id="{72132248-03FB-4C4E-B267-D18FCB050DFD}"/>
              </a:ext>
            </a:extLst>
          </p:cNvPr>
          <p:cNvSpPr txBox="1"/>
          <p:nvPr/>
        </p:nvSpPr>
        <p:spPr>
          <a:xfrm>
            <a:off x="3049172" y="3109352"/>
            <a:ext cx="6098344" cy="369332"/>
          </a:xfrm>
          <a:prstGeom prst="rect">
            <a:avLst/>
          </a:prstGeom>
          <a:noFill/>
        </p:spPr>
        <p:txBody>
          <a:bodyPr wrap="square">
            <a:spAutoFit/>
          </a:bodyPr>
          <a:lstStyle/>
          <a:p>
            <a:r>
              <a:rPr lang="en-CA" dirty="0"/>
              <a:t>/</a:t>
            </a:r>
          </a:p>
        </p:txBody>
      </p:sp>
      <p:pic>
        <p:nvPicPr>
          <p:cNvPr id="6" name="Picture 5">
            <a:extLst>
              <a:ext uri="{FF2B5EF4-FFF2-40B4-BE49-F238E27FC236}">
                <a16:creationId xmlns:a16="http://schemas.microsoft.com/office/drawing/2014/main" id="{5387FF5E-D69B-4981-99E3-0272D05FD8D2}"/>
              </a:ext>
            </a:extLst>
          </p:cNvPr>
          <p:cNvPicPr>
            <a:picLocks noChangeAspect="1"/>
          </p:cNvPicPr>
          <p:nvPr/>
        </p:nvPicPr>
        <p:blipFill>
          <a:blip r:embed="rId3"/>
          <a:stretch>
            <a:fillRect/>
          </a:stretch>
        </p:blipFill>
        <p:spPr>
          <a:xfrm>
            <a:off x="6539914" y="3429000"/>
            <a:ext cx="5764628" cy="3242603"/>
          </a:xfrm>
          <a:prstGeom prst="rect">
            <a:avLst/>
          </a:prstGeom>
        </p:spPr>
      </p:pic>
      <p:sp>
        <p:nvSpPr>
          <p:cNvPr id="4" name="Slide Number Placeholder 3">
            <a:extLst>
              <a:ext uri="{FF2B5EF4-FFF2-40B4-BE49-F238E27FC236}">
                <a16:creationId xmlns:a16="http://schemas.microsoft.com/office/drawing/2014/main" id="{40049742-A037-4366-8902-67DBC68A616D}"/>
              </a:ext>
            </a:extLst>
          </p:cNvPr>
          <p:cNvSpPr>
            <a:spLocks noGrp="1"/>
          </p:cNvSpPr>
          <p:nvPr>
            <p:ph type="sldNum" sz="quarter" idx="12"/>
          </p:nvPr>
        </p:nvSpPr>
        <p:spPr/>
        <p:txBody>
          <a:bodyPr/>
          <a:lstStyle/>
          <a:p>
            <a:fld id="{4CD77608-3819-479B-BB98-C216BA724EFE}" type="slidenum">
              <a:rPr lang="en-US" smtClean="0"/>
              <a:t>48</a:t>
            </a:fld>
            <a:endParaRPr lang="en-US"/>
          </a:p>
        </p:txBody>
      </p:sp>
    </p:spTree>
    <p:extLst>
      <p:ext uri="{BB962C8B-B14F-4D97-AF65-F5344CB8AC3E}">
        <p14:creationId xmlns:p14="http://schemas.microsoft.com/office/powerpoint/2010/main" val="3453570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EE652-7277-4063-8681-057E18BD6604}"/>
              </a:ext>
            </a:extLst>
          </p:cNvPr>
          <p:cNvSpPr>
            <a:spLocks noGrp="1"/>
          </p:cNvSpPr>
          <p:nvPr>
            <p:ph type="title"/>
          </p:nvPr>
        </p:nvSpPr>
        <p:spPr/>
        <p:txBody>
          <a:bodyPr/>
          <a:lstStyle/>
          <a:p>
            <a:r>
              <a:rPr lang="en-CA" dirty="0"/>
              <a:t>FPC Prison same as Martha Stewart called Camp Cup Cake</a:t>
            </a:r>
          </a:p>
        </p:txBody>
      </p:sp>
      <p:pic>
        <p:nvPicPr>
          <p:cNvPr id="4" name="Content Placeholder 3">
            <a:extLst>
              <a:ext uri="{FF2B5EF4-FFF2-40B4-BE49-F238E27FC236}">
                <a16:creationId xmlns:a16="http://schemas.microsoft.com/office/drawing/2014/main" id="{FB4F3695-96CD-4108-BD0F-A25BD0E2C970}"/>
              </a:ext>
            </a:extLst>
          </p:cNvPr>
          <p:cNvPicPr>
            <a:picLocks noGrp="1" noChangeAspect="1"/>
          </p:cNvPicPr>
          <p:nvPr>
            <p:ph idx="1"/>
          </p:nvPr>
        </p:nvPicPr>
        <p:blipFill>
          <a:blip r:embed="rId2"/>
          <a:stretch>
            <a:fillRect/>
          </a:stretch>
        </p:blipFill>
        <p:spPr>
          <a:xfrm>
            <a:off x="399188" y="2349500"/>
            <a:ext cx="3064971" cy="2286940"/>
          </a:xfrm>
          <a:prstGeom prst="rect">
            <a:avLst/>
          </a:prstGeom>
        </p:spPr>
      </p:pic>
      <p:sp>
        <p:nvSpPr>
          <p:cNvPr id="8" name="TextBox 7">
            <a:extLst>
              <a:ext uri="{FF2B5EF4-FFF2-40B4-BE49-F238E27FC236}">
                <a16:creationId xmlns:a16="http://schemas.microsoft.com/office/drawing/2014/main" id="{94DC65D2-390C-4F11-8D04-52251E7F15FB}"/>
              </a:ext>
            </a:extLst>
          </p:cNvPr>
          <p:cNvSpPr txBox="1"/>
          <p:nvPr/>
        </p:nvSpPr>
        <p:spPr>
          <a:xfrm>
            <a:off x="1038062" y="4968612"/>
            <a:ext cx="6098344" cy="1477328"/>
          </a:xfrm>
          <a:prstGeom prst="rect">
            <a:avLst/>
          </a:prstGeom>
          <a:noFill/>
        </p:spPr>
        <p:txBody>
          <a:bodyPr wrap="square">
            <a:spAutoFit/>
          </a:bodyPr>
          <a:lstStyle/>
          <a:p>
            <a:r>
              <a:rPr lang="en-US" dirty="0"/>
              <a:t>Built in 1928, the prison is actually the first federal prison for women. It uses a reformatory model where women are housed in "cottages" and there's no barbed wire. The had one famous escapee who took advantage of the low security there.</a:t>
            </a:r>
            <a:endParaRPr lang="en-CA" dirty="0"/>
          </a:p>
        </p:txBody>
      </p:sp>
      <p:sp>
        <p:nvSpPr>
          <p:cNvPr id="13" name="TextBox 12">
            <a:extLst>
              <a:ext uri="{FF2B5EF4-FFF2-40B4-BE49-F238E27FC236}">
                <a16:creationId xmlns:a16="http://schemas.microsoft.com/office/drawing/2014/main" id="{3A40B285-04CB-47A0-9785-51625B27F6D4}"/>
              </a:ext>
            </a:extLst>
          </p:cNvPr>
          <p:cNvSpPr txBox="1"/>
          <p:nvPr/>
        </p:nvSpPr>
        <p:spPr>
          <a:xfrm>
            <a:off x="7269480" y="2417647"/>
            <a:ext cx="4523332" cy="646331"/>
          </a:xfrm>
          <a:prstGeom prst="rect">
            <a:avLst/>
          </a:prstGeom>
          <a:noFill/>
        </p:spPr>
        <p:txBody>
          <a:bodyPr wrap="square">
            <a:spAutoFit/>
          </a:bodyPr>
          <a:lstStyle/>
          <a:p>
            <a:r>
              <a:rPr lang="en-US" dirty="0"/>
              <a:t>Alderson Federal Prison Camp in West Virginia</a:t>
            </a:r>
            <a:endParaRPr lang="en-CA" dirty="0"/>
          </a:p>
        </p:txBody>
      </p:sp>
      <p:sp>
        <p:nvSpPr>
          <p:cNvPr id="3" name="Slide Number Placeholder 2">
            <a:extLst>
              <a:ext uri="{FF2B5EF4-FFF2-40B4-BE49-F238E27FC236}">
                <a16:creationId xmlns:a16="http://schemas.microsoft.com/office/drawing/2014/main" id="{85D66EDA-2974-4D55-B237-E5769CFE83D3}"/>
              </a:ext>
            </a:extLst>
          </p:cNvPr>
          <p:cNvSpPr>
            <a:spLocks noGrp="1"/>
          </p:cNvSpPr>
          <p:nvPr>
            <p:ph type="sldNum" sz="quarter" idx="12"/>
          </p:nvPr>
        </p:nvSpPr>
        <p:spPr/>
        <p:txBody>
          <a:bodyPr/>
          <a:lstStyle/>
          <a:p>
            <a:fld id="{4CD77608-3819-479B-BB98-C216BA724EFE}" type="slidenum">
              <a:rPr lang="en-US" smtClean="0"/>
              <a:t>49</a:t>
            </a:fld>
            <a:endParaRPr lang="en-US"/>
          </a:p>
        </p:txBody>
      </p:sp>
    </p:spTree>
    <p:extLst>
      <p:ext uri="{BB962C8B-B14F-4D97-AF65-F5344CB8AC3E}">
        <p14:creationId xmlns:p14="http://schemas.microsoft.com/office/powerpoint/2010/main" val="3344020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B0BAE-6397-4AFE-AA5E-B4548255B7F8}"/>
              </a:ext>
            </a:extLst>
          </p:cNvPr>
          <p:cNvSpPr>
            <a:spLocks noGrp="1"/>
          </p:cNvSpPr>
          <p:nvPr>
            <p:ph type="title"/>
          </p:nvPr>
        </p:nvSpPr>
        <p:spPr/>
        <p:txBody>
          <a:bodyPr/>
          <a:lstStyle/>
          <a:p>
            <a:r>
              <a:rPr lang="en-CA" sz="4800" i="1" dirty="0"/>
              <a:t>Early beginnings: Who is Elizabeth Holmes?</a:t>
            </a:r>
            <a:br>
              <a:rPr lang="en-CA" sz="4800" i="1" dirty="0"/>
            </a:br>
            <a:br>
              <a:rPr lang="en-CA" sz="4800" i="1" dirty="0"/>
            </a:br>
            <a:r>
              <a:rPr lang="en-CA" sz="3600" i="1" dirty="0"/>
              <a:t>When someone asked her what she wants to be when she grows up…her response was a billionaire.</a:t>
            </a:r>
            <a:endParaRPr lang="en-CA" sz="3600" dirty="0"/>
          </a:p>
        </p:txBody>
      </p:sp>
      <p:pic>
        <p:nvPicPr>
          <p:cNvPr id="3" name="Picture 2">
            <a:extLst>
              <a:ext uri="{FF2B5EF4-FFF2-40B4-BE49-F238E27FC236}">
                <a16:creationId xmlns:a16="http://schemas.microsoft.com/office/drawing/2014/main" id="{954A3505-3C6F-42C9-B9D6-37125810ADD6}"/>
              </a:ext>
            </a:extLst>
          </p:cNvPr>
          <p:cNvPicPr>
            <a:picLocks noChangeAspect="1"/>
          </p:cNvPicPr>
          <p:nvPr/>
        </p:nvPicPr>
        <p:blipFill>
          <a:blip r:embed="rId2"/>
          <a:stretch>
            <a:fillRect/>
          </a:stretch>
        </p:blipFill>
        <p:spPr>
          <a:xfrm>
            <a:off x="1636541" y="3725692"/>
            <a:ext cx="4459459" cy="2988063"/>
          </a:xfrm>
          <a:prstGeom prst="rect">
            <a:avLst/>
          </a:prstGeom>
        </p:spPr>
      </p:pic>
      <p:pic>
        <p:nvPicPr>
          <p:cNvPr id="4" name="Picture 3">
            <a:extLst>
              <a:ext uri="{FF2B5EF4-FFF2-40B4-BE49-F238E27FC236}">
                <a16:creationId xmlns:a16="http://schemas.microsoft.com/office/drawing/2014/main" id="{8FD4E8A8-83D7-41E7-A531-1224E5101FA2}"/>
              </a:ext>
            </a:extLst>
          </p:cNvPr>
          <p:cNvPicPr>
            <a:picLocks noChangeAspect="1"/>
          </p:cNvPicPr>
          <p:nvPr/>
        </p:nvPicPr>
        <p:blipFill>
          <a:blip r:embed="rId3"/>
          <a:stretch>
            <a:fillRect/>
          </a:stretch>
        </p:blipFill>
        <p:spPr>
          <a:xfrm>
            <a:off x="6344368" y="3725691"/>
            <a:ext cx="4484895" cy="2988062"/>
          </a:xfrm>
          <a:prstGeom prst="rect">
            <a:avLst/>
          </a:prstGeom>
        </p:spPr>
      </p:pic>
      <p:sp>
        <p:nvSpPr>
          <p:cNvPr id="5" name="Slide Number Placeholder 4">
            <a:extLst>
              <a:ext uri="{FF2B5EF4-FFF2-40B4-BE49-F238E27FC236}">
                <a16:creationId xmlns:a16="http://schemas.microsoft.com/office/drawing/2014/main" id="{086352D2-9836-4EB9-A9CB-C0A3829B6387}"/>
              </a:ext>
            </a:extLst>
          </p:cNvPr>
          <p:cNvSpPr>
            <a:spLocks noGrp="1"/>
          </p:cNvSpPr>
          <p:nvPr>
            <p:ph type="sldNum" sz="quarter" idx="12"/>
          </p:nvPr>
        </p:nvSpPr>
        <p:spPr/>
        <p:txBody>
          <a:bodyPr/>
          <a:lstStyle/>
          <a:p>
            <a:fld id="{4CD77608-3819-479B-BB98-C216BA724EFE}" type="slidenum">
              <a:rPr lang="en-US" smtClean="0"/>
              <a:t>5</a:t>
            </a:fld>
            <a:endParaRPr lang="en-US"/>
          </a:p>
        </p:txBody>
      </p:sp>
    </p:spTree>
    <p:extLst>
      <p:ext uri="{BB962C8B-B14F-4D97-AF65-F5344CB8AC3E}">
        <p14:creationId xmlns:p14="http://schemas.microsoft.com/office/powerpoint/2010/main" val="23368063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A3224-F3CE-488B-BD67-BFED4ADB359E}"/>
              </a:ext>
            </a:extLst>
          </p:cNvPr>
          <p:cNvSpPr>
            <a:spLocks noGrp="1"/>
          </p:cNvSpPr>
          <p:nvPr>
            <p:ph type="title"/>
          </p:nvPr>
        </p:nvSpPr>
        <p:spPr/>
        <p:txBody>
          <a:bodyPr>
            <a:normAutofit/>
          </a:bodyPr>
          <a:lstStyle/>
          <a:p>
            <a:r>
              <a:rPr lang="en-US" sz="4000" dirty="0"/>
              <a:t>CONCLUSION:</a:t>
            </a:r>
            <a:br>
              <a:rPr lang="en-US" sz="4000" dirty="0"/>
            </a:br>
            <a:r>
              <a:rPr lang="en-US" sz="4000" b="1" dirty="0"/>
              <a:t>THERE NEEDS TO BE MORE LEGISLATION AS YOU HAVE SEEN FROM THIS CAUTIONARY TALE OF ELIZABETH HOLMES</a:t>
            </a:r>
            <a:r>
              <a:rPr lang="en-US" sz="4000" dirty="0"/>
              <a:t>.</a:t>
            </a:r>
            <a:br>
              <a:rPr lang="en-US" sz="4000" dirty="0"/>
            </a:br>
            <a:endParaRPr lang="en-CA" sz="4000" dirty="0"/>
          </a:p>
        </p:txBody>
      </p:sp>
      <p:pic>
        <p:nvPicPr>
          <p:cNvPr id="3" name="Picture 2">
            <a:extLst>
              <a:ext uri="{FF2B5EF4-FFF2-40B4-BE49-F238E27FC236}">
                <a16:creationId xmlns:a16="http://schemas.microsoft.com/office/drawing/2014/main" id="{0ECCE81C-E98C-42A5-A0EC-7A6A1D732A52}"/>
              </a:ext>
            </a:extLst>
          </p:cNvPr>
          <p:cNvPicPr>
            <a:picLocks noChangeAspect="1"/>
          </p:cNvPicPr>
          <p:nvPr/>
        </p:nvPicPr>
        <p:blipFill>
          <a:blip r:embed="rId2"/>
          <a:stretch>
            <a:fillRect/>
          </a:stretch>
        </p:blipFill>
        <p:spPr>
          <a:xfrm>
            <a:off x="5710931" y="3186953"/>
            <a:ext cx="4848347" cy="3724836"/>
          </a:xfrm>
          <a:prstGeom prst="rect">
            <a:avLst/>
          </a:prstGeom>
        </p:spPr>
      </p:pic>
      <p:sp>
        <p:nvSpPr>
          <p:cNvPr id="4" name="Slide Number Placeholder 3">
            <a:extLst>
              <a:ext uri="{FF2B5EF4-FFF2-40B4-BE49-F238E27FC236}">
                <a16:creationId xmlns:a16="http://schemas.microsoft.com/office/drawing/2014/main" id="{900D4E2C-F356-4930-B85B-AE315EA87F07}"/>
              </a:ext>
            </a:extLst>
          </p:cNvPr>
          <p:cNvSpPr>
            <a:spLocks noGrp="1"/>
          </p:cNvSpPr>
          <p:nvPr>
            <p:ph type="sldNum" sz="quarter" idx="12"/>
          </p:nvPr>
        </p:nvSpPr>
        <p:spPr/>
        <p:txBody>
          <a:bodyPr/>
          <a:lstStyle/>
          <a:p>
            <a:fld id="{4CD77608-3819-479B-BB98-C216BA724EFE}" type="slidenum">
              <a:rPr lang="en-US" smtClean="0"/>
              <a:t>50</a:t>
            </a:fld>
            <a:endParaRPr lang="en-US"/>
          </a:p>
        </p:txBody>
      </p:sp>
    </p:spTree>
    <p:extLst>
      <p:ext uri="{BB962C8B-B14F-4D97-AF65-F5344CB8AC3E}">
        <p14:creationId xmlns:p14="http://schemas.microsoft.com/office/powerpoint/2010/main" val="637758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E712-B7BA-40B0-8741-C7E0242B3CA8}"/>
              </a:ext>
            </a:extLst>
          </p:cNvPr>
          <p:cNvSpPr>
            <a:spLocks noGrp="1"/>
          </p:cNvSpPr>
          <p:nvPr>
            <p:ph type="title"/>
          </p:nvPr>
        </p:nvSpPr>
        <p:spPr>
          <a:xfrm>
            <a:off x="540000" y="540000"/>
            <a:ext cx="11101135" cy="923041"/>
          </a:xfrm>
        </p:spPr>
        <p:txBody>
          <a:bodyPr>
            <a:normAutofit/>
          </a:bodyPr>
          <a:lstStyle/>
          <a:p>
            <a:r>
              <a:rPr lang="en-CA" sz="3600" dirty="0"/>
              <a:t>The system needs change:</a:t>
            </a:r>
          </a:p>
        </p:txBody>
      </p:sp>
      <p:sp>
        <p:nvSpPr>
          <p:cNvPr id="3" name="Content Placeholder 2">
            <a:extLst>
              <a:ext uri="{FF2B5EF4-FFF2-40B4-BE49-F238E27FC236}">
                <a16:creationId xmlns:a16="http://schemas.microsoft.com/office/drawing/2014/main" id="{AEAE0B8C-E18A-444D-881F-A56B6B0449F8}"/>
              </a:ext>
            </a:extLst>
          </p:cNvPr>
          <p:cNvSpPr>
            <a:spLocks noGrp="1"/>
          </p:cNvSpPr>
          <p:nvPr>
            <p:ph idx="1"/>
          </p:nvPr>
        </p:nvSpPr>
        <p:spPr>
          <a:xfrm>
            <a:off x="540000" y="1099930"/>
            <a:ext cx="11101136" cy="5455615"/>
          </a:xfrm>
        </p:spPr>
        <p:txBody>
          <a:bodyPr>
            <a:normAutofit/>
          </a:bodyPr>
          <a:lstStyle/>
          <a:p>
            <a:r>
              <a:rPr lang="en-CA" dirty="0"/>
              <a:t>1) Higher sentencing for these offenses.</a:t>
            </a:r>
          </a:p>
          <a:p>
            <a:r>
              <a:rPr lang="en-CA" dirty="0"/>
              <a:t>2) Demand due diligence especially in the health care industry!</a:t>
            </a:r>
          </a:p>
          <a:p>
            <a:r>
              <a:rPr lang="en-CA" dirty="0"/>
              <a:t>3) Require more accountability and transparency in how these trade secrets are managed in the HEALTH CARE industries!!!</a:t>
            </a:r>
          </a:p>
          <a:p>
            <a:r>
              <a:rPr lang="en-CA" dirty="0"/>
              <a:t>4) More legislation and regulations and FDA APPROVAL mandatory!!!</a:t>
            </a:r>
          </a:p>
          <a:p>
            <a:r>
              <a:rPr lang="en-CA" dirty="0"/>
              <a:t>5) No gaps in the system so that corporations can’t sneak around the regulations.</a:t>
            </a:r>
          </a:p>
          <a:p>
            <a:r>
              <a:rPr lang="en-CA" dirty="0"/>
              <a:t>6) More guidelines and health laws for these start-up companies.</a:t>
            </a:r>
          </a:p>
          <a:p>
            <a:r>
              <a:rPr lang="en-CA" dirty="0"/>
              <a:t>7) These corporations need to submit their financial records to regulatory bodies and more inspections need to be done!!!</a:t>
            </a:r>
          </a:p>
          <a:p>
            <a:r>
              <a:rPr lang="en-CA" dirty="0"/>
              <a:t>8) Who cares who you know or who is on your board…you need to be accountable…no different rules for the privileged!!!</a:t>
            </a:r>
          </a:p>
        </p:txBody>
      </p:sp>
      <p:sp>
        <p:nvSpPr>
          <p:cNvPr id="4" name="Slide Number Placeholder 3">
            <a:extLst>
              <a:ext uri="{FF2B5EF4-FFF2-40B4-BE49-F238E27FC236}">
                <a16:creationId xmlns:a16="http://schemas.microsoft.com/office/drawing/2014/main" id="{62862607-48D6-4BC9-A9EE-2BDCD7ED151C}"/>
              </a:ext>
            </a:extLst>
          </p:cNvPr>
          <p:cNvSpPr>
            <a:spLocks noGrp="1"/>
          </p:cNvSpPr>
          <p:nvPr>
            <p:ph type="sldNum" sz="quarter" idx="12"/>
          </p:nvPr>
        </p:nvSpPr>
        <p:spPr/>
        <p:txBody>
          <a:bodyPr/>
          <a:lstStyle/>
          <a:p>
            <a:fld id="{4CD77608-3819-479B-BB98-C216BA724EFE}" type="slidenum">
              <a:rPr lang="en-US" smtClean="0"/>
              <a:t>51</a:t>
            </a:fld>
            <a:endParaRPr lang="en-US"/>
          </a:p>
        </p:txBody>
      </p:sp>
    </p:spTree>
    <p:extLst>
      <p:ext uri="{BB962C8B-B14F-4D97-AF65-F5344CB8AC3E}">
        <p14:creationId xmlns:p14="http://schemas.microsoft.com/office/powerpoint/2010/main" val="21461015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92045-BD5F-4CCB-9795-652772D38E89}"/>
              </a:ext>
            </a:extLst>
          </p:cNvPr>
          <p:cNvSpPr>
            <a:spLocks noGrp="1"/>
          </p:cNvSpPr>
          <p:nvPr>
            <p:ph type="title"/>
          </p:nvPr>
        </p:nvSpPr>
        <p:spPr/>
        <p:txBody>
          <a:bodyPr/>
          <a:lstStyle/>
          <a:p>
            <a:pPr algn="ctr"/>
            <a:br>
              <a:rPr lang="en-CA" dirty="0"/>
            </a:br>
            <a:r>
              <a:rPr lang="en-CA" dirty="0"/>
              <a:t> </a:t>
            </a:r>
            <a:r>
              <a:rPr lang="en-CA" dirty="0">
                <a:latin typeface="Brush Script MT" panose="03060802040406070304" pitchFamily="66" charset="0"/>
              </a:rPr>
              <a:t>THE END</a:t>
            </a:r>
          </a:p>
        </p:txBody>
      </p:sp>
      <p:sp>
        <p:nvSpPr>
          <p:cNvPr id="3" name="Slide Number Placeholder 2">
            <a:extLst>
              <a:ext uri="{FF2B5EF4-FFF2-40B4-BE49-F238E27FC236}">
                <a16:creationId xmlns:a16="http://schemas.microsoft.com/office/drawing/2014/main" id="{DF452C84-8A70-4E39-9BE5-7328CCBD00A7}"/>
              </a:ext>
            </a:extLst>
          </p:cNvPr>
          <p:cNvSpPr>
            <a:spLocks noGrp="1"/>
          </p:cNvSpPr>
          <p:nvPr>
            <p:ph type="sldNum" sz="quarter" idx="12"/>
          </p:nvPr>
        </p:nvSpPr>
        <p:spPr/>
        <p:txBody>
          <a:bodyPr/>
          <a:lstStyle/>
          <a:p>
            <a:fld id="{4CD77608-3819-479B-BB98-C216BA724EFE}" type="slidenum">
              <a:rPr lang="en-US" smtClean="0"/>
              <a:t>52</a:t>
            </a:fld>
            <a:endParaRPr lang="en-US"/>
          </a:p>
        </p:txBody>
      </p:sp>
    </p:spTree>
    <p:extLst>
      <p:ext uri="{BB962C8B-B14F-4D97-AF65-F5344CB8AC3E}">
        <p14:creationId xmlns:p14="http://schemas.microsoft.com/office/powerpoint/2010/main" val="11862354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7E110-A0C4-48DD-8629-92D5A65ABF07}"/>
              </a:ext>
            </a:extLst>
          </p:cNvPr>
          <p:cNvSpPr>
            <a:spLocks noGrp="1"/>
          </p:cNvSpPr>
          <p:nvPr>
            <p:ph type="title"/>
          </p:nvPr>
        </p:nvSpPr>
        <p:spPr/>
        <p:txBody>
          <a:bodyPr>
            <a:normAutofit/>
          </a:bodyPr>
          <a:lstStyle/>
          <a:p>
            <a:r>
              <a:rPr lang="en-CA" sz="1600" dirty="0">
                <a:latin typeface="Arial" panose="020B0604020202020204" pitchFamily="34" charset="0"/>
                <a:cs typeface="Arial" panose="020B0604020202020204" pitchFamily="34" charset="0"/>
              </a:rPr>
              <a:t>Last </a:t>
            </a:r>
            <a:r>
              <a:rPr lang="en-CA" sz="1600" dirty="0" err="1">
                <a:latin typeface="Arial" panose="020B0604020202020204" pitchFamily="34" charset="0"/>
                <a:cs typeface="Arial" panose="020B0604020202020204" pitchFamily="34" charset="0"/>
              </a:rPr>
              <a:t>slide:Bibliography</a:t>
            </a:r>
            <a:br>
              <a:rPr lang="en-CA" sz="1600" dirty="0">
                <a:latin typeface="Arial" panose="020B0604020202020204" pitchFamily="34" charset="0"/>
                <a:cs typeface="Arial" panose="020B0604020202020204" pitchFamily="34" charset="0"/>
              </a:rPr>
            </a:br>
            <a:br>
              <a:rPr lang="en-CA" sz="1600" dirty="0">
                <a:latin typeface="Arial" panose="020B0604020202020204" pitchFamily="34" charset="0"/>
                <a:cs typeface="Arial" panose="020B0604020202020204" pitchFamily="34" charset="0"/>
              </a:rPr>
            </a:br>
            <a:r>
              <a:rPr lang="en-CA" sz="1600" dirty="0">
                <a:latin typeface="Arial" panose="020B0604020202020204" pitchFamily="34" charset="0"/>
                <a:cs typeface="Arial" panose="020B0604020202020204" pitchFamily="34" charset="0"/>
                <a:hlinkClick r:id="rId2"/>
              </a:rPr>
              <a:t>https://www.refinery29.com/en-us/elizabeth-holmes-family-worth-rich-parents-grandparents</a:t>
            </a:r>
            <a:br>
              <a:rPr lang="en-CA" sz="1600" dirty="0">
                <a:latin typeface="Arial" panose="020B0604020202020204" pitchFamily="34" charset="0"/>
                <a:cs typeface="Arial" panose="020B0604020202020204" pitchFamily="34" charset="0"/>
              </a:rPr>
            </a:br>
            <a:r>
              <a:rPr lang="en-CA" sz="1600" dirty="0">
                <a:latin typeface="Arial" panose="020B0604020202020204" pitchFamily="34" charset="0"/>
                <a:cs typeface="Arial" panose="020B0604020202020204" pitchFamily="34" charset="0"/>
                <a:hlinkClick r:id="rId3"/>
              </a:rPr>
              <a:t>https://www.britannica.com/biography/Elizabeth-Holmes</a:t>
            </a:r>
            <a:br>
              <a:rPr lang="en-CA" sz="1600" dirty="0">
                <a:latin typeface="Arial" panose="020B0604020202020204" pitchFamily="34" charset="0"/>
                <a:cs typeface="Arial" panose="020B0604020202020204" pitchFamily="34" charset="0"/>
              </a:rPr>
            </a:br>
            <a:r>
              <a:rPr lang="en-CA" sz="1600" dirty="0">
                <a:latin typeface="Arial" panose="020B0604020202020204" pitchFamily="34" charset="0"/>
                <a:cs typeface="Arial" panose="020B0604020202020204" pitchFamily="34" charset="0"/>
              </a:rPr>
              <a:t>Bad Blood John </a:t>
            </a:r>
            <a:r>
              <a:rPr lang="en-CA" sz="1600" dirty="0" err="1">
                <a:latin typeface="Arial" panose="020B0604020202020204" pitchFamily="34" charset="0"/>
                <a:cs typeface="Arial" panose="020B0604020202020204" pitchFamily="34" charset="0"/>
              </a:rPr>
              <a:t>Carryrue</a:t>
            </a:r>
            <a:br>
              <a:rPr lang="en-CA" sz="1600" dirty="0">
                <a:latin typeface="Arial" panose="020B0604020202020204" pitchFamily="34" charset="0"/>
                <a:cs typeface="Arial" panose="020B0604020202020204" pitchFamily="34" charset="0"/>
              </a:rPr>
            </a:br>
            <a:r>
              <a:rPr lang="en-CA" sz="1600" dirty="0">
                <a:latin typeface="Arial" panose="020B0604020202020204" pitchFamily="34" charset="0"/>
                <a:cs typeface="Arial" panose="020B0604020202020204" pitchFamily="34" charset="0"/>
                <a:hlinkClick r:id="rId4"/>
              </a:rPr>
              <a:t>https://www.theguardian.com/technology/2022/jan/13/elizabeth-holmes-sentence-september-fraud</a:t>
            </a:r>
            <a:br>
              <a:rPr lang="en-CA" sz="1600" dirty="0">
                <a:latin typeface="Arial" panose="020B0604020202020204" pitchFamily="34" charset="0"/>
                <a:cs typeface="Arial" panose="020B0604020202020204" pitchFamily="34" charset="0"/>
              </a:rPr>
            </a:br>
            <a:r>
              <a:rPr lang="en-CA" sz="1600" dirty="0">
                <a:latin typeface="Arial" panose="020B0604020202020204" pitchFamily="34" charset="0"/>
                <a:cs typeface="Arial" panose="020B0604020202020204" pitchFamily="34" charset="0"/>
                <a:hlinkClick r:id="rId5"/>
              </a:rPr>
              <a:t>https://www.theguardian.com/technology/2022/jan/04/elizabeth-holmes-from-next-steve-jobs-to-convicted-fraudster</a:t>
            </a:r>
            <a:br>
              <a:rPr lang="en-CA" sz="1600" dirty="0">
                <a:latin typeface="Arial" panose="020B0604020202020204" pitchFamily="34" charset="0"/>
                <a:cs typeface="Arial" panose="020B0604020202020204" pitchFamily="34" charset="0"/>
              </a:rPr>
            </a:br>
            <a:r>
              <a:rPr lang="en-CA" sz="1600" dirty="0">
                <a:latin typeface="Arial" panose="020B0604020202020204" pitchFamily="34" charset="0"/>
                <a:cs typeface="Arial" panose="020B0604020202020204" pitchFamily="34" charset="0"/>
                <a:hlinkClick r:id="rId6"/>
              </a:rPr>
              <a:t>https://www.theguardian.com/commentisfree/2022/jan/04/downfall-elizabeth-holmes-theranos-founder-silicon-valley</a:t>
            </a:r>
            <a:br>
              <a:rPr lang="en-CA" sz="1600" dirty="0">
                <a:latin typeface="Arial" panose="020B0604020202020204" pitchFamily="34" charset="0"/>
                <a:cs typeface="Arial" panose="020B0604020202020204" pitchFamily="34" charset="0"/>
              </a:rPr>
            </a:br>
            <a:r>
              <a:rPr lang="en-CA" sz="1600" dirty="0">
                <a:latin typeface="Arial" panose="020B0604020202020204" pitchFamily="34" charset="0"/>
                <a:cs typeface="Arial" panose="020B0604020202020204" pitchFamily="34" charset="0"/>
                <a:hlinkClick r:id="rId7"/>
              </a:rPr>
              <a:t>https://www.theguardian.com/commentisfree/2021/sep/04/elizabeth-holmes-theranos-girlboss</a:t>
            </a:r>
            <a:br>
              <a:rPr lang="en-CA" sz="1600" dirty="0">
                <a:latin typeface="Arial" panose="020B0604020202020204" pitchFamily="34" charset="0"/>
                <a:cs typeface="Arial" panose="020B0604020202020204" pitchFamily="34" charset="0"/>
              </a:rPr>
            </a:br>
            <a:r>
              <a:rPr lang="en-CA" sz="1600" dirty="0">
                <a:latin typeface="Arial" panose="020B0604020202020204" pitchFamily="34" charset="0"/>
                <a:cs typeface="Arial" panose="020B0604020202020204" pitchFamily="34" charset="0"/>
                <a:hlinkClick r:id="rId8"/>
              </a:rPr>
              <a:t>https://www.theguardian.com/technology/2022/jan/05/techscape-elizabeth-holmes-theranos</a:t>
            </a:r>
            <a:br>
              <a:rPr lang="en-CA" sz="1600" dirty="0">
                <a:latin typeface="Arial" panose="020B0604020202020204" pitchFamily="34" charset="0"/>
                <a:cs typeface="Arial" panose="020B0604020202020204" pitchFamily="34" charset="0"/>
              </a:rPr>
            </a:br>
            <a:r>
              <a:rPr lang="en-CA" sz="1600" dirty="0">
                <a:latin typeface="Arial" panose="020B0604020202020204" pitchFamily="34" charset="0"/>
                <a:cs typeface="Arial" panose="020B0604020202020204" pitchFamily="34" charset="0"/>
                <a:hlinkClick r:id="rId9"/>
              </a:rPr>
              <a:t>https://www.wsj.com/articles/theranos-and-elizabeth-holmes-history-of-the-wsj-investigation-11629815129</a:t>
            </a:r>
            <a:br>
              <a:rPr lang="en-CA" sz="1600" dirty="0">
                <a:latin typeface="Arial" panose="020B0604020202020204" pitchFamily="34" charset="0"/>
                <a:cs typeface="Arial" panose="020B0604020202020204" pitchFamily="34" charset="0"/>
              </a:rPr>
            </a:br>
            <a:r>
              <a:rPr lang="en-CA" sz="1600" dirty="0">
                <a:latin typeface="Arial" panose="020B0604020202020204" pitchFamily="34" charset="0"/>
                <a:cs typeface="Arial" panose="020B0604020202020204" pitchFamily="34" charset="0"/>
                <a:hlinkClick r:id="rId10"/>
              </a:rPr>
              <a:t>https://www.nytimes.com/2022/01/24/opinion/theranos-venture-capital.html</a:t>
            </a:r>
            <a:br>
              <a:rPr lang="en-CA" sz="1600" dirty="0">
                <a:latin typeface="Arial" panose="020B0604020202020204" pitchFamily="34" charset="0"/>
                <a:cs typeface="Arial" panose="020B0604020202020204" pitchFamily="34" charset="0"/>
              </a:rPr>
            </a:br>
            <a:br>
              <a:rPr lang="en-CA" sz="1600" dirty="0">
                <a:latin typeface="Arial" panose="020B0604020202020204" pitchFamily="34" charset="0"/>
                <a:cs typeface="Arial" panose="020B0604020202020204" pitchFamily="34" charset="0"/>
              </a:rPr>
            </a:br>
            <a:r>
              <a:rPr lang="en-CA" sz="1600" dirty="0">
                <a:latin typeface="Arial" panose="020B0604020202020204" pitchFamily="34" charset="0"/>
                <a:cs typeface="Arial" panose="020B0604020202020204" pitchFamily="34" charset="0"/>
              </a:rPr>
              <a:t>https://www.cbsnews.com/tag/elizabeth-holmes/</a:t>
            </a:r>
            <a:br>
              <a:rPr lang="en-CA" sz="1600" dirty="0">
                <a:latin typeface="Arial" panose="020B0604020202020204" pitchFamily="34" charset="0"/>
                <a:cs typeface="Arial" panose="020B0604020202020204" pitchFamily="34" charset="0"/>
              </a:rPr>
            </a:br>
            <a:br>
              <a:rPr lang="en-CA" sz="1600" dirty="0">
                <a:latin typeface="Arial" panose="020B0604020202020204" pitchFamily="34" charset="0"/>
                <a:cs typeface="Arial" panose="020B0604020202020204" pitchFamily="34" charset="0"/>
              </a:rPr>
            </a:br>
            <a:r>
              <a:rPr lang="en-CA" sz="1600" dirty="0">
                <a:latin typeface="Arial" panose="020B0604020202020204" pitchFamily="34" charset="0"/>
                <a:cs typeface="Arial" panose="020B0604020202020204" pitchFamily="34" charset="0"/>
              </a:rPr>
              <a:t>https://www.entrepreneur.com/article/346212</a:t>
            </a:r>
            <a:br>
              <a:rPr lang="en-CA" sz="1600" dirty="0">
                <a:latin typeface="Arial" panose="020B0604020202020204" pitchFamily="34" charset="0"/>
                <a:cs typeface="Arial" panose="020B0604020202020204" pitchFamily="34" charset="0"/>
              </a:rPr>
            </a:br>
            <a:br>
              <a:rPr lang="en-CA" sz="1600" dirty="0">
                <a:latin typeface="Arial" panose="020B0604020202020204" pitchFamily="34" charset="0"/>
                <a:cs typeface="Arial" panose="020B0604020202020204" pitchFamily="34" charset="0"/>
              </a:rPr>
            </a:br>
            <a:br>
              <a:rPr lang="en-CA" sz="1600" dirty="0">
                <a:latin typeface="Arial" panose="020B0604020202020204" pitchFamily="34" charset="0"/>
                <a:cs typeface="Arial" panose="020B0604020202020204" pitchFamily="34" charset="0"/>
              </a:rPr>
            </a:br>
            <a:r>
              <a:rPr lang="en-CA" sz="1600" dirty="0">
                <a:latin typeface="Arial" panose="020B0604020202020204" pitchFamily="34" charset="0"/>
                <a:cs typeface="Arial" panose="020B0604020202020204" pitchFamily="34" charset="0"/>
                <a:hlinkClick r:id="rId11"/>
              </a:rPr>
              <a:t>https://www.wsj.com/articles/at-theranos-many-strategies-and-snags-1451259629</a:t>
            </a:r>
            <a:br>
              <a:rPr lang="en-CA" sz="1600" dirty="0">
                <a:latin typeface="Arial" panose="020B0604020202020204" pitchFamily="34" charset="0"/>
                <a:cs typeface="Arial" panose="020B0604020202020204" pitchFamily="34" charset="0"/>
              </a:rPr>
            </a:br>
            <a:r>
              <a:rPr lang="en-CA" sz="1600" dirty="0">
                <a:latin typeface="Arial" panose="020B0604020202020204" pitchFamily="34" charset="0"/>
                <a:cs typeface="Arial" panose="020B0604020202020204" pitchFamily="34" charset="0"/>
              </a:rPr>
              <a:t>https://www.webmd.com/a-to-z-guides/news/20211025/theranos-trial-what-to-know</a:t>
            </a:r>
            <a:br>
              <a:rPr lang="en-CA" sz="1600" dirty="0">
                <a:latin typeface="Arial" panose="020B0604020202020204" pitchFamily="34" charset="0"/>
                <a:cs typeface="Arial" panose="020B0604020202020204" pitchFamily="34" charset="0"/>
              </a:rPr>
            </a:br>
            <a:r>
              <a:rPr lang="en-CA" sz="1600" dirty="0">
                <a:latin typeface="Arial" panose="020B0604020202020204" pitchFamily="34" charset="0"/>
                <a:cs typeface="Arial" panose="020B0604020202020204" pitchFamily="34" charset="0"/>
              </a:rPr>
              <a:t>https://techcrunch.com/2016/08/05/unpacking-theranoss-magic-zika-detection-box/</a:t>
            </a:r>
          </a:p>
        </p:txBody>
      </p:sp>
      <p:sp>
        <p:nvSpPr>
          <p:cNvPr id="4" name="TextBox 3">
            <a:extLst>
              <a:ext uri="{FF2B5EF4-FFF2-40B4-BE49-F238E27FC236}">
                <a16:creationId xmlns:a16="http://schemas.microsoft.com/office/drawing/2014/main" id="{BB2EB980-FFB1-4D15-B47F-0710D801BCC6}"/>
              </a:ext>
            </a:extLst>
          </p:cNvPr>
          <p:cNvSpPr txBox="1"/>
          <p:nvPr/>
        </p:nvSpPr>
        <p:spPr>
          <a:xfrm>
            <a:off x="3049121" y="2690336"/>
            <a:ext cx="6098240" cy="1477328"/>
          </a:xfrm>
          <a:prstGeom prst="rect">
            <a:avLst/>
          </a:prstGeom>
          <a:noFill/>
        </p:spPr>
        <p:txBody>
          <a:bodyPr wrap="square">
            <a:spAutoFit/>
          </a:bodyPr>
          <a:lstStyle/>
          <a:p>
            <a:r>
              <a:rPr lang="en-US" b="0" i="0" dirty="0">
                <a:solidFill>
                  <a:srgbClr val="111111"/>
                </a:solidFill>
                <a:effectLst/>
                <a:latin typeface="TiemposTextWeb"/>
              </a:rPr>
              <a:t>The company founded by Peter Thiel, Elon Musk, and Max </a:t>
            </a:r>
            <a:r>
              <a:rPr lang="en-US" b="0" i="0" dirty="0" err="1">
                <a:solidFill>
                  <a:srgbClr val="111111"/>
                </a:solidFill>
                <a:effectLst/>
                <a:latin typeface="TiemposTextWeb"/>
              </a:rPr>
              <a:t>Levchin</a:t>
            </a:r>
            <a:r>
              <a:rPr lang="en-US" b="0" i="0" dirty="0">
                <a:solidFill>
                  <a:srgbClr val="111111"/>
                </a:solidFill>
                <a:effectLst/>
                <a:latin typeface="TiemposTextWeb"/>
              </a:rPr>
              <a:t> has spawned three billionaires, many, many millionaires, and generation-defining companies. Here, we break down the key players from the most notorious group in Silicon Valley.</a:t>
            </a:r>
            <a:endParaRPr lang="en-CA" dirty="0"/>
          </a:p>
        </p:txBody>
      </p:sp>
      <p:sp>
        <p:nvSpPr>
          <p:cNvPr id="3" name="Slide Number Placeholder 2">
            <a:extLst>
              <a:ext uri="{FF2B5EF4-FFF2-40B4-BE49-F238E27FC236}">
                <a16:creationId xmlns:a16="http://schemas.microsoft.com/office/drawing/2014/main" id="{0E15EECE-6AD4-420B-BC45-71BAC9E1FA42}"/>
              </a:ext>
            </a:extLst>
          </p:cNvPr>
          <p:cNvSpPr>
            <a:spLocks noGrp="1"/>
          </p:cNvSpPr>
          <p:nvPr>
            <p:ph type="sldNum" sz="quarter" idx="12"/>
          </p:nvPr>
        </p:nvSpPr>
        <p:spPr/>
        <p:txBody>
          <a:bodyPr/>
          <a:lstStyle/>
          <a:p>
            <a:fld id="{4CD77608-3819-479B-BB98-C216BA724EFE}" type="slidenum">
              <a:rPr lang="en-US" smtClean="0"/>
              <a:t>53</a:t>
            </a:fld>
            <a:endParaRPr lang="en-US"/>
          </a:p>
        </p:txBody>
      </p:sp>
    </p:spTree>
    <p:extLst>
      <p:ext uri="{BB962C8B-B14F-4D97-AF65-F5344CB8AC3E}">
        <p14:creationId xmlns:p14="http://schemas.microsoft.com/office/powerpoint/2010/main" val="4063104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363F7-E4B8-41FA-96AA-C073BCA00BC2}"/>
              </a:ext>
            </a:extLst>
          </p:cNvPr>
          <p:cNvSpPr>
            <a:spLocks noGrp="1"/>
          </p:cNvSpPr>
          <p:nvPr>
            <p:ph type="title"/>
          </p:nvPr>
        </p:nvSpPr>
        <p:spPr>
          <a:xfrm>
            <a:off x="283577" y="549275"/>
            <a:ext cx="11090275" cy="5759450"/>
          </a:xfrm>
        </p:spPr>
        <p:txBody>
          <a:bodyPr>
            <a:noAutofit/>
          </a:bodyPr>
          <a:lstStyle/>
          <a:p>
            <a:r>
              <a:rPr lang="en-US" sz="1800" b="0" i="0" dirty="0">
                <a:effectLst/>
                <a:latin typeface="Arial" panose="020B0604020202020204" pitchFamily="34" charset="0"/>
              </a:rPr>
              <a:t>Elizabeth Holmes was born February 3, 1984, in </a:t>
            </a:r>
            <a:r>
              <a:rPr lang="en-US" sz="1800" b="0" i="0" strike="noStrike" dirty="0">
                <a:effectLst/>
                <a:latin typeface="Arial" panose="020B0604020202020204" pitchFamily="34" charset="0"/>
                <a:hlinkClick r:id="rId2" tooltip="Washington, D.C.">
                  <a:extLst>
                    <a:ext uri="{A12FA001-AC4F-418D-AE19-62706E023703}">
                      <ahyp:hlinkClr xmlns:ahyp="http://schemas.microsoft.com/office/drawing/2018/hyperlinkcolor" val="tx"/>
                    </a:ext>
                  </a:extLst>
                </a:hlinkClick>
              </a:rPr>
              <a:t>Washington, D.C</a:t>
            </a:r>
            <a:r>
              <a:rPr lang="en-US" sz="1800" b="0" i="0" strike="noStrike" dirty="0">
                <a:effectLst/>
                <a:latin typeface="Arial" panose="020B0604020202020204" pitchFamily="34" charset="0"/>
              </a:rPr>
              <a:t>.</a:t>
            </a:r>
            <a:br>
              <a:rPr lang="en-US" sz="1800" b="0" i="0" strike="noStrike" dirty="0">
                <a:effectLst/>
                <a:latin typeface="Arial" panose="020B0604020202020204" pitchFamily="34" charset="0"/>
              </a:rPr>
            </a:br>
            <a:r>
              <a:rPr lang="en-US" sz="1800" b="0" i="0" dirty="0">
                <a:effectLst/>
                <a:latin typeface="Arial" panose="020B0604020202020204" pitchFamily="34" charset="0"/>
              </a:rPr>
              <a:t>Her father, Christian Rasmus Holmes IV, was a vice president at </a:t>
            </a:r>
            <a:r>
              <a:rPr lang="en-US" sz="1800" b="0" i="0" strike="noStrike" dirty="0">
                <a:effectLst/>
                <a:latin typeface="Arial" panose="020B0604020202020204" pitchFamily="34" charset="0"/>
                <a:hlinkClick r:id="rId3" tooltip="Enron">
                  <a:extLst>
                    <a:ext uri="{A12FA001-AC4F-418D-AE19-62706E023703}">
                      <ahyp:hlinkClr xmlns:ahyp="http://schemas.microsoft.com/office/drawing/2018/hyperlinkcolor" val="tx"/>
                    </a:ext>
                  </a:extLst>
                </a:hlinkClick>
              </a:rPr>
              <a:t>Enron</a:t>
            </a:r>
            <a:r>
              <a:rPr lang="en-US" sz="1800" b="0" i="0" dirty="0">
                <a:effectLst/>
                <a:latin typeface="Arial" panose="020B0604020202020204" pitchFamily="34" charset="0"/>
              </a:rPr>
              <a:t>, an energy company that later went bankrupt after an </a:t>
            </a:r>
            <a:r>
              <a:rPr lang="en-US" sz="1800" b="0" i="0" strike="noStrike" dirty="0">
                <a:effectLst/>
                <a:latin typeface="Arial" panose="020B0604020202020204" pitchFamily="34" charset="0"/>
                <a:hlinkClick r:id="rId4" tooltip="Enron scandal">
                  <a:extLst>
                    <a:ext uri="{A12FA001-AC4F-418D-AE19-62706E023703}">
                      <ahyp:hlinkClr xmlns:ahyp="http://schemas.microsoft.com/office/drawing/2018/hyperlinkcolor" val="tx"/>
                    </a:ext>
                  </a:extLst>
                </a:hlinkClick>
              </a:rPr>
              <a:t>accounting fraud scandal</a:t>
            </a:r>
            <a:r>
              <a:rPr lang="en-US" sz="1800" dirty="0">
                <a:latin typeface="Arial" panose="020B0604020202020204" pitchFamily="34" charset="0"/>
              </a:rPr>
              <a:t>. Her mother, Noel Anne (</a:t>
            </a:r>
            <a:r>
              <a:rPr lang="en-US" sz="1800" dirty="0">
                <a:latin typeface="Arial" panose="020B0604020202020204" pitchFamily="34" charset="0"/>
                <a:hlinkClick r:id="rId5" tooltip="Née">
                  <a:extLst>
                    <a:ext uri="{A12FA001-AC4F-418D-AE19-62706E023703}">
                      <ahyp:hlinkClr xmlns:ahyp="http://schemas.microsoft.com/office/drawing/2018/hyperlinkcolor" val="tx"/>
                    </a:ext>
                  </a:extLst>
                </a:hlinkClick>
              </a:rPr>
              <a:t>née</a:t>
            </a:r>
            <a:r>
              <a:rPr lang="en-US" sz="1800" dirty="0">
                <a:latin typeface="Arial" panose="020B0604020202020204" pitchFamily="34" charset="0"/>
              </a:rPr>
              <a:t> </a:t>
            </a:r>
            <a:r>
              <a:rPr lang="en-US" sz="1800" dirty="0" err="1">
                <a:latin typeface="Arial" panose="020B0604020202020204" pitchFamily="34" charset="0"/>
              </a:rPr>
              <a:t>Daoust</a:t>
            </a:r>
            <a:r>
              <a:rPr lang="en-US" sz="1800" dirty="0">
                <a:latin typeface="Arial" panose="020B0604020202020204" pitchFamily="34" charset="0"/>
              </a:rPr>
              <a:t>), worked as a Congressional committee staffer.</a:t>
            </a:r>
            <a:br>
              <a:rPr lang="en-US" sz="1800" dirty="0">
                <a:latin typeface="Arial" panose="020B0604020202020204" pitchFamily="34" charset="0"/>
              </a:rPr>
            </a:br>
            <a:br>
              <a:rPr lang="en-US" sz="1800" dirty="0">
                <a:latin typeface="Arial" panose="020B0604020202020204" pitchFamily="34" charset="0"/>
              </a:rPr>
            </a:br>
            <a:br>
              <a:rPr lang="en-US" sz="1800" b="0" i="0" dirty="0">
                <a:effectLst/>
                <a:latin typeface="Arial" panose="020B0604020202020204" pitchFamily="34" charset="0"/>
              </a:rPr>
            </a:br>
            <a:r>
              <a:rPr lang="en-US" sz="1800" b="0" i="0" dirty="0">
                <a:effectLst/>
                <a:latin typeface="Arial" panose="020B0604020202020204" pitchFamily="34" charset="0"/>
              </a:rPr>
              <a:t>Elizabeth's third great-grandfather) </a:t>
            </a:r>
            <a:r>
              <a:rPr lang="en-US" sz="1800" b="0" i="0" strike="noStrike" dirty="0">
                <a:effectLst/>
                <a:latin typeface="Arial" panose="020B0604020202020204" pitchFamily="34" charset="0"/>
                <a:hlinkClick r:id="rId6" tooltip="Charles Louis Fleischmann">
                  <a:extLst>
                    <a:ext uri="{A12FA001-AC4F-418D-AE19-62706E023703}">
                      <ahyp:hlinkClr xmlns:ahyp="http://schemas.microsoft.com/office/drawing/2018/hyperlinkcolor" val="tx"/>
                    </a:ext>
                  </a:extLst>
                </a:hlinkClick>
              </a:rPr>
              <a:t>Charles Louis Fleischmann</a:t>
            </a:r>
            <a:r>
              <a:rPr lang="en-US" sz="1800" b="0" i="0" dirty="0">
                <a:effectLst/>
                <a:latin typeface="Arial" panose="020B0604020202020204" pitchFamily="34" charset="0"/>
              </a:rPr>
              <a:t> was a Hungarian immigrant who founded </a:t>
            </a:r>
            <a:r>
              <a:rPr lang="en-US" sz="1800" b="0" i="0" strike="noStrike" dirty="0">
                <a:effectLst/>
                <a:latin typeface="Arial" panose="020B0604020202020204" pitchFamily="34" charset="0"/>
                <a:hlinkClick r:id="rId7" tooltip="Fleischmann's Yeast">
                  <a:extLst>
                    <a:ext uri="{A12FA001-AC4F-418D-AE19-62706E023703}">
                      <ahyp:hlinkClr xmlns:ahyp="http://schemas.microsoft.com/office/drawing/2018/hyperlinkcolor" val="tx"/>
                    </a:ext>
                  </a:extLst>
                </a:hlinkClick>
              </a:rPr>
              <a:t>Fleischmann's Yeast</a:t>
            </a:r>
            <a:r>
              <a:rPr lang="en-US" sz="1800" b="0" i="0" dirty="0">
                <a:effectLst/>
                <a:latin typeface="Arial" panose="020B0604020202020204" pitchFamily="34" charset="0"/>
              </a:rPr>
              <a:t>.  Her family’s affluence was becoming less prominent over the years and Elizabeth always resented that.</a:t>
            </a:r>
            <a:br>
              <a:rPr lang="en-US" sz="1800" b="0" i="0" dirty="0">
                <a:effectLst/>
                <a:latin typeface="Arial" panose="020B0604020202020204" pitchFamily="34" charset="0"/>
              </a:rPr>
            </a:br>
            <a:br>
              <a:rPr lang="en-US" sz="1800" b="0" i="0" dirty="0">
                <a:effectLst/>
                <a:latin typeface="Arial" panose="020B0604020202020204" pitchFamily="34" charset="0"/>
              </a:rPr>
            </a:br>
            <a:br>
              <a:rPr lang="en-US" sz="1800" b="0" i="0" dirty="0">
                <a:effectLst/>
                <a:latin typeface="Arial" panose="020B0604020202020204" pitchFamily="34" charset="0"/>
              </a:rPr>
            </a:br>
            <a:br>
              <a:rPr lang="en-US" sz="1800" b="0" i="0" dirty="0">
                <a:effectLst/>
                <a:latin typeface="Arial" panose="020B0604020202020204" pitchFamily="34" charset="0"/>
              </a:rPr>
            </a:br>
            <a:endParaRPr lang="en-CA" sz="1800" dirty="0"/>
          </a:p>
        </p:txBody>
      </p:sp>
      <p:pic>
        <p:nvPicPr>
          <p:cNvPr id="3" name="Picture 2">
            <a:extLst>
              <a:ext uri="{FF2B5EF4-FFF2-40B4-BE49-F238E27FC236}">
                <a16:creationId xmlns:a16="http://schemas.microsoft.com/office/drawing/2014/main" id="{5A84ECDB-21F7-4149-B9ED-498E645AD0D3}"/>
              </a:ext>
            </a:extLst>
          </p:cNvPr>
          <p:cNvPicPr>
            <a:picLocks noChangeAspect="1"/>
          </p:cNvPicPr>
          <p:nvPr/>
        </p:nvPicPr>
        <p:blipFill>
          <a:blip r:embed="rId8"/>
          <a:stretch>
            <a:fillRect/>
          </a:stretch>
        </p:blipFill>
        <p:spPr>
          <a:xfrm>
            <a:off x="1130324" y="2880580"/>
            <a:ext cx="2386599" cy="2386599"/>
          </a:xfrm>
          <a:prstGeom prst="rect">
            <a:avLst/>
          </a:prstGeom>
        </p:spPr>
      </p:pic>
      <p:sp>
        <p:nvSpPr>
          <p:cNvPr id="4" name="Slide Number Placeholder 3">
            <a:extLst>
              <a:ext uri="{FF2B5EF4-FFF2-40B4-BE49-F238E27FC236}">
                <a16:creationId xmlns:a16="http://schemas.microsoft.com/office/drawing/2014/main" id="{66A17912-552C-4321-A433-3D28832784A3}"/>
              </a:ext>
            </a:extLst>
          </p:cNvPr>
          <p:cNvSpPr>
            <a:spLocks noGrp="1"/>
          </p:cNvSpPr>
          <p:nvPr>
            <p:ph type="sldNum" sz="quarter" idx="12"/>
          </p:nvPr>
        </p:nvSpPr>
        <p:spPr/>
        <p:txBody>
          <a:bodyPr/>
          <a:lstStyle/>
          <a:p>
            <a:fld id="{4CD77608-3819-479B-BB98-C216BA724EFE}" type="slidenum">
              <a:rPr lang="en-US" smtClean="0"/>
              <a:t>6</a:t>
            </a:fld>
            <a:endParaRPr lang="en-US"/>
          </a:p>
        </p:txBody>
      </p:sp>
    </p:spTree>
    <p:extLst>
      <p:ext uri="{BB962C8B-B14F-4D97-AF65-F5344CB8AC3E}">
        <p14:creationId xmlns:p14="http://schemas.microsoft.com/office/powerpoint/2010/main" val="3228400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0B1E-7D9C-46EC-B4AB-AFA545E22300}"/>
              </a:ext>
            </a:extLst>
          </p:cNvPr>
          <p:cNvSpPr>
            <a:spLocks noGrp="1"/>
          </p:cNvSpPr>
          <p:nvPr>
            <p:ph type="title"/>
          </p:nvPr>
        </p:nvSpPr>
        <p:spPr/>
        <p:txBody>
          <a:bodyPr>
            <a:noAutofit/>
          </a:bodyPr>
          <a:lstStyle/>
          <a:p>
            <a:r>
              <a:rPr lang="en-US" sz="1600" dirty="0">
                <a:latin typeface="Arial" panose="020B0604020202020204" pitchFamily="34" charset="0"/>
                <a:cs typeface="Arial" panose="020B0604020202020204" pitchFamily="34" charset="0"/>
              </a:rPr>
              <a:t>Elizabeth Holmes had the entrepreneurial spirit since high school she started her first business selling compilers to Chinese universities.</a:t>
            </a:r>
            <a:br>
              <a:rPr lang="en-US" sz="1600" dirty="0">
                <a:latin typeface="Arial" panose="020B0604020202020204" pitchFamily="34" charset="0"/>
                <a:cs typeface="Arial" panose="020B0604020202020204" pitchFamily="34" charset="0"/>
              </a:rPr>
            </a:br>
            <a:br>
              <a:rPr lang="en-US" sz="1600" dirty="0">
                <a:latin typeface="Arial" panose="020B0604020202020204" pitchFamily="34" charset="0"/>
                <a:cs typeface="Arial" panose="020B0604020202020204" pitchFamily="34" charset="0"/>
              </a:rPr>
            </a:b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During high school, her parents had arranged her to learn Mandarin Chinese at home. She then went to study Mandarin in Beijing</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where she first met her partner in crime, Ramesh </a:t>
            </a:r>
            <a:r>
              <a:rPr lang="en-US" sz="1600" dirty="0" err="1">
                <a:latin typeface="Arial" panose="020B0604020202020204" pitchFamily="34" charset="0"/>
                <a:cs typeface="Arial" panose="020B0604020202020204" pitchFamily="34" charset="0"/>
              </a:rPr>
              <a:t>Balwani</a:t>
            </a:r>
            <a:r>
              <a:rPr lang="en-US" sz="1600" dirty="0">
                <a:latin typeface="Arial" panose="020B0604020202020204" pitchFamily="34" charset="0"/>
                <a:cs typeface="Arial" panose="020B0604020202020204" pitchFamily="34" charset="0"/>
              </a:rPr>
              <a:t>.</a:t>
            </a:r>
            <a:br>
              <a:rPr lang="en-US" sz="1600" dirty="0">
                <a:latin typeface="Arial" panose="020B0604020202020204" pitchFamily="34" charset="0"/>
                <a:cs typeface="Arial" panose="020B0604020202020204" pitchFamily="34" charset="0"/>
              </a:rPr>
            </a:b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At the time, she was 19 and he was 37. After the trip, Holmes and </a:t>
            </a:r>
            <a:r>
              <a:rPr lang="en-US" sz="1600" dirty="0" err="1">
                <a:latin typeface="Arial" panose="020B0604020202020204" pitchFamily="34" charset="0"/>
                <a:cs typeface="Arial" panose="020B0604020202020204" pitchFamily="34" charset="0"/>
              </a:rPr>
              <a:t>Balwani</a:t>
            </a:r>
            <a:r>
              <a:rPr lang="en-US" sz="1600" dirty="0">
                <a:latin typeface="Arial" panose="020B0604020202020204" pitchFamily="34" charset="0"/>
                <a:cs typeface="Arial" panose="020B0604020202020204" pitchFamily="34" charset="0"/>
              </a:rPr>
              <a:t> stayed connected through email.</a:t>
            </a:r>
            <a:br>
              <a:rPr lang="en-US" sz="1600" dirty="0">
                <a:latin typeface="Arial" panose="020B0604020202020204" pitchFamily="34" charset="0"/>
                <a:cs typeface="Arial" panose="020B0604020202020204" pitchFamily="34" charset="0"/>
              </a:rPr>
            </a:b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In 2002, Holmes attended Stanford, where she studied chemical engineering and worked as a student researcher and laboratory assistant in the School of Engineering. </a:t>
            </a:r>
            <a:br>
              <a:rPr lang="en-US" sz="1600" dirty="0">
                <a:latin typeface="Arial" panose="020B0604020202020204" pitchFamily="34" charset="0"/>
                <a:cs typeface="Arial" panose="020B0604020202020204" pitchFamily="34" charset="0"/>
              </a:rPr>
            </a:b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In March 2004, she dropped out of Stanford's School of Engineering and used her tuition money as seed funding for a consumer healthcare technology company.</a:t>
            </a:r>
            <a:br>
              <a:rPr lang="en-US" sz="1600" dirty="0">
                <a:latin typeface="Arial" panose="020B0604020202020204" pitchFamily="34" charset="0"/>
                <a:cs typeface="Arial" panose="020B0604020202020204" pitchFamily="34" charset="0"/>
              </a:rPr>
            </a:b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Holmes moved in with </a:t>
            </a:r>
            <a:r>
              <a:rPr lang="en-US" sz="1600" dirty="0" err="1">
                <a:latin typeface="Arial" panose="020B0604020202020204" pitchFamily="34" charset="0"/>
                <a:cs typeface="Arial" panose="020B0604020202020204" pitchFamily="34" charset="0"/>
              </a:rPr>
              <a:t>Balwani</a:t>
            </a:r>
            <a:r>
              <a:rPr lang="en-US" sz="1600" dirty="0">
                <a:latin typeface="Arial" panose="020B0604020202020204" pitchFamily="34" charset="0"/>
                <a:cs typeface="Arial" panose="020B0604020202020204" pitchFamily="34" charset="0"/>
              </a:rPr>
              <a:t> in 2005, two years after she founded </a:t>
            </a:r>
            <a:r>
              <a:rPr lang="en-US" sz="1600" dirty="0" err="1">
                <a:latin typeface="Arial" panose="020B0604020202020204" pitchFamily="34" charset="0"/>
                <a:cs typeface="Arial" panose="020B0604020202020204" pitchFamily="34" charset="0"/>
              </a:rPr>
              <a:t>Theranos</a:t>
            </a:r>
            <a:r>
              <a:rPr lang="en-US" sz="1600" dirty="0">
                <a:latin typeface="Arial" panose="020B0604020202020204" pitchFamily="34" charset="0"/>
                <a:cs typeface="Arial" panose="020B0604020202020204" pitchFamily="34" charset="0"/>
              </a:rPr>
              <a:t> and around a year after she’d dropped out of Stanford.</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When Elizabeth met Sunny; he had made 40 million from selling his company, CommerceBid.com. </a:t>
            </a:r>
            <a:br>
              <a:rPr lang="en-US" sz="16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Her family lived in a very affluent neighborhood with richer families than her own.  Her </a:t>
            </a:r>
            <a:r>
              <a:rPr lang="en-US" sz="1800" dirty="0" err="1">
                <a:latin typeface="Arial" panose="020B0604020202020204" pitchFamily="34" charset="0"/>
                <a:cs typeface="Arial" panose="020B0604020202020204" pitchFamily="34" charset="0"/>
              </a:rPr>
              <a:t>neighbour</a:t>
            </a:r>
            <a:r>
              <a:rPr lang="en-US" sz="1800" dirty="0">
                <a:latin typeface="Arial" panose="020B0604020202020204" pitchFamily="34" charset="0"/>
                <a:cs typeface="Arial" panose="020B0604020202020204" pitchFamily="34" charset="0"/>
              </a:rPr>
              <a:t> Richard </a:t>
            </a:r>
            <a:r>
              <a:rPr lang="en-US" sz="1800" dirty="0" err="1">
                <a:latin typeface="Arial" panose="020B0604020202020204" pitchFamily="34" charset="0"/>
                <a:cs typeface="Arial" panose="020B0604020202020204" pitchFamily="34" charset="0"/>
              </a:rPr>
              <a:t>Fuisz</a:t>
            </a:r>
            <a:r>
              <a:rPr lang="en-US" sz="1800" dirty="0">
                <a:latin typeface="Arial" panose="020B0604020202020204" pitchFamily="34" charset="0"/>
                <a:cs typeface="Arial" panose="020B0604020202020204" pitchFamily="34" charset="0"/>
              </a:rPr>
              <a:t> was much wealthier than her family and sources say she always resented that. Richard </a:t>
            </a:r>
            <a:r>
              <a:rPr lang="en-US" sz="1800" dirty="0" err="1">
                <a:latin typeface="Arial" panose="020B0604020202020204" pitchFamily="34" charset="0"/>
                <a:cs typeface="Arial" panose="020B0604020202020204" pitchFamily="34" charset="0"/>
              </a:rPr>
              <a:t>Fuisz</a:t>
            </a:r>
            <a:r>
              <a:rPr lang="en-US" sz="1800" dirty="0">
                <a:latin typeface="Arial" panose="020B0604020202020204" pitchFamily="34" charset="0"/>
                <a:cs typeface="Arial" panose="020B0604020202020204" pitchFamily="34" charset="0"/>
              </a:rPr>
              <a:t> is a medical doctor and owner of a few companies.</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Keeping up with the Joneses!</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endParaRPr lang="en-CA" sz="18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EACC253A-D8F4-41F6-812B-B564F8167BF8}"/>
              </a:ext>
            </a:extLst>
          </p:cNvPr>
          <p:cNvSpPr>
            <a:spLocks noGrp="1"/>
          </p:cNvSpPr>
          <p:nvPr>
            <p:ph type="sldNum" sz="quarter" idx="12"/>
          </p:nvPr>
        </p:nvSpPr>
        <p:spPr/>
        <p:txBody>
          <a:bodyPr/>
          <a:lstStyle/>
          <a:p>
            <a:fld id="{4CD77608-3819-479B-BB98-C216BA724EFE}" type="slidenum">
              <a:rPr lang="en-US" smtClean="0"/>
              <a:t>7</a:t>
            </a:fld>
            <a:endParaRPr lang="en-US"/>
          </a:p>
        </p:txBody>
      </p:sp>
    </p:spTree>
    <p:extLst>
      <p:ext uri="{BB962C8B-B14F-4D97-AF65-F5344CB8AC3E}">
        <p14:creationId xmlns:p14="http://schemas.microsoft.com/office/powerpoint/2010/main" val="942029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235D9-E0FD-41A2-949F-627B77774F84}"/>
              </a:ext>
            </a:extLst>
          </p:cNvPr>
          <p:cNvSpPr>
            <a:spLocks noGrp="1"/>
          </p:cNvSpPr>
          <p:nvPr>
            <p:ph type="title"/>
          </p:nvPr>
        </p:nvSpPr>
        <p:spPr>
          <a:xfrm>
            <a:off x="540000" y="540000"/>
            <a:ext cx="11101135" cy="1450165"/>
          </a:xfrm>
        </p:spPr>
        <p:txBody>
          <a:bodyPr>
            <a:normAutofit fontScale="90000"/>
          </a:bodyPr>
          <a:lstStyle/>
          <a:p>
            <a:r>
              <a:rPr lang="en-US" dirty="0" err="1"/>
              <a:t>Theranos</a:t>
            </a:r>
            <a:r>
              <a:rPr lang="en-US" dirty="0"/>
              <a:t> is considered a Unicorn Start up.</a:t>
            </a:r>
            <a:br>
              <a:rPr lang="en-US" dirty="0"/>
            </a:br>
            <a:endParaRPr lang="en-CA" sz="4000" dirty="0"/>
          </a:p>
        </p:txBody>
      </p:sp>
      <p:sp>
        <p:nvSpPr>
          <p:cNvPr id="3" name="Content Placeholder 2">
            <a:extLst>
              <a:ext uri="{FF2B5EF4-FFF2-40B4-BE49-F238E27FC236}">
                <a16:creationId xmlns:a16="http://schemas.microsoft.com/office/drawing/2014/main" id="{62539CD4-0520-4209-8878-9621BB1D09BA}"/>
              </a:ext>
            </a:extLst>
          </p:cNvPr>
          <p:cNvSpPr>
            <a:spLocks noGrp="1"/>
          </p:cNvSpPr>
          <p:nvPr>
            <p:ph idx="1"/>
          </p:nvPr>
        </p:nvSpPr>
        <p:spPr>
          <a:xfrm>
            <a:off x="540000" y="2855742"/>
            <a:ext cx="11101136" cy="3452982"/>
          </a:xfrm>
        </p:spPr>
        <p:txBody>
          <a:bodyPr>
            <a:normAutofit fontScale="62500" lnSpcReduction="20000"/>
          </a:bodyPr>
          <a:lstStyle/>
          <a:p>
            <a:r>
              <a:rPr lang="en-US" sz="4000" dirty="0"/>
              <a:t>What is a unicorn in Silicon Valley?</a:t>
            </a:r>
          </a:p>
          <a:p>
            <a:r>
              <a:rPr lang="en-US" sz="4000" dirty="0"/>
              <a:t>"Unicorn" is a term used in the venture capital industry to describe a privately held startup company with a value of over $1 billion.</a:t>
            </a:r>
          </a:p>
          <a:p>
            <a:r>
              <a:rPr lang="en-US" sz="4000" dirty="0"/>
              <a:t> </a:t>
            </a:r>
            <a:r>
              <a:rPr lang="en-US" sz="3200" dirty="0"/>
              <a:t>The term was first popularized by venture capitalist Aileen Lee, founder of Cowboy Ventures, a seed-stage venture capital fund based in Palo Alto, California</a:t>
            </a:r>
            <a:r>
              <a:rPr lang="en-US" sz="3200" dirty="0">
                <a:hlinkClick r:id="rId2">
                  <a:extLst>
                    <a:ext uri="{A12FA001-AC4F-418D-AE19-62706E023703}">
                      <ahyp:hlinkClr xmlns:ahyp="http://schemas.microsoft.com/office/drawing/2018/hyperlinkcolor" val="tx"/>
                    </a:ext>
                  </a:extLst>
                </a:hlinkClick>
              </a:rPr>
              <a:t>.</a:t>
            </a:r>
            <a:endParaRPr lang="en-CA" sz="3200" dirty="0">
              <a:hlinkClick r:id="rId2">
                <a:extLst>
                  <a:ext uri="{A12FA001-AC4F-418D-AE19-62706E023703}">
                    <ahyp:hlinkClr xmlns:ahyp="http://schemas.microsoft.com/office/drawing/2018/hyperlinkcolor" val="tx"/>
                  </a:ext>
                </a:extLst>
              </a:hlinkClick>
            </a:endParaRPr>
          </a:p>
          <a:p>
            <a:endParaRPr lang="en-CA" dirty="0">
              <a:hlinkClick r:id="rId2">
                <a:extLst>
                  <a:ext uri="{A12FA001-AC4F-418D-AE19-62706E023703}">
                    <ahyp:hlinkClr xmlns:ahyp="http://schemas.microsoft.com/office/drawing/2018/hyperlinkcolor" val="tx"/>
                  </a:ext>
                </a:extLst>
              </a:hlinkClick>
            </a:endParaRPr>
          </a:p>
          <a:p>
            <a:r>
              <a:rPr lang="en-CA" sz="2900" dirty="0">
                <a:solidFill>
                  <a:srgbClr val="3E8FF1"/>
                </a:solidFill>
                <a:hlinkClick r:id="rId2">
                  <a:extLst>
                    <a:ext uri="{A12FA001-AC4F-418D-AE19-62706E023703}">
                      <ahyp:hlinkClr xmlns:ahyp="http://schemas.microsoft.com/office/drawing/2018/hyperlinkcolor" val="tx"/>
                    </a:ext>
                  </a:extLst>
                </a:hlinkClick>
              </a:rPr>
              <a:t>https://www.forbes.com/sites/amyfeldman/2021/10/12/next-billion-dollar-startups-2021/?sh=59549963f1cd</a:t>
            </a:r>
            <a:endParaRPr lang="en-CA" sz="2900" dirty="0"/>
          </a:p>
          <a:p>
            <a:endParaRPr lang="en-CA" dirty="0"/>
          </a:p>
        </p:txBody>
      </p:sp>
      <p:sp>
        <p:nvSpPr>
          <p:cNvPr id="4" name="Slide Number Placeholder 3">
            <a:extLst>
              <a:ext uri="{FF2B5EF4-FFF2-40B4-BE49-F238E27FC236}">
                <a16:creationId xmlns:a16="http://schemas.microsoft.com/office/drawing/2014/main" id="{7BFD83FF-76D8-4793-9722-314AA045AA65}"/>
              </a:ext>
            </a:extLst>
          </p:cNvPr>
          <p:cNvSpPr>
            <a:spLocks noGrp="1"/>
          </p:cNvSpPr>
          <p:nvPr>
            <p:ph type="sldNum" sz="quarter" idx="12"/>
          </p:nvPr>
        </p:nvSpPr>
        <p:spPr/>
        <p:txBody>
          <a:bodyPr/>
          <a:lstStyle/>
          <a:p>
            <a:fld id="{4CD77608-3819-479B-BB98-C216BA724EFE}" type="slidenum">
              <a:rPr lang="en-US" smtClean="0"/>
              <a:t>8</a:t>
            </a:fld>
            <a:endParaRPr lang="en-US"/>
          </a:p>
        </p:txBody>
      </p:sp>
    </p:spTree>
    <p:extLst>
      <p:ext uri="{BB962C8B-B14F-4D97-AF65-F5344CB8AC3E}">
        <p14:creationId xmlns:p14="http://schemas.microsoft.com/office/powerpoint/2010/main" val="4255819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C9236-D961-4ADC-A42F-C9ABAD31B3E0}"/>
              </a:ext>
            </a:extLst>
          </p:cNvPr>
          <p:cNvSpPr>
            <a:spLocks noGrp="1"/>
          </p:cNvSpPr>
          <p:nvPr>
            <p:ph type="title"/>
          </p:nvPr>
        </p:nvSpPr>
        <p:spPr>
          <a:xfrm>
            <a:off x="550863" y="-1151755"/>
            <a:ext cx="20063318" cy="8158391"/>
          </a:xfrm>
        </p:spPr>
        <p:txBody>
          <a:bodyPr>
            <a:normAutofit/>
          </a:bodyPr>
          <a:lstStyle/>
          <a:p>
            <a:r>
              <a:rPr lang="en-US" sz="3600" dirty="0">
                <a:solidFill>
                  <a:schemeClr val="bg1">
                    <a:lumMod val="95000"/>
                    <a:lumOff val="5000"/>
                  </a:schemeClr>
                </a:solidFill>
              </a:rPr>
              <a:t>Silicon valley</a:t>
            </a:r>
            <a:endParaRPr lang="en-CA" sz="3600" dirty="0">
              <a:solidFill>
                <a:schemeClr val="bg1">
                  <a:lumMod val="95000"/>
                  <a:lumOff val="5000"/>
                </a:schemeClr>
              </a:solidFill>
            </a:endParaRPr>
          </a:p>
        </p:txBody>
      </p:sp>
      <p:pic>
        <p:nvPicPr>
          <p:cNvPr id="1026" name="Picture 2">
            <a:extLst>
              <a:ext uri="{FF2B5EF4-FFF2-40B4-BE49-F238E27FC236}">
                <a16:creationId xmlns:a16="http://schemas.microsoft.com/office/drawing/2014/main" id="{77F52912-C2C0-4F83-808B-BD77C5ED7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153" y="300153"/>
            <a:ext cx="6772592" cy="677259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5E86018-47F7-4634-B58C-4AFFED62AA07}"/>
              </a:ext>
            </a:extLst>
          </p:cNvPr>
          <p:cNvSpPr>
            <a:spLocks noGrp="1"/>
          </p:cNvSpPr>
          <p:nvPr>
            <p:ph type="sldNum" sz="quarter" idx="12"/>
          </p:nvPr>
        </p:nvSpPr>
        <p:spPr/>
        <p:txBody>
          <a:bodyPr/>
          <a:lstStyle/>
          <a:p>
            <a:fld id="{4CD77608-3819-479B-BB98-C216BA724EFE}" type="slidenum">
              <a:rPr lang="en-US" smtClean="0"/>
              <a:t>9</a:t>
            </a:fld>
            <a:endParaRPr lang="en-US"/>
          </a:p>
        </p:txBody>
      </p:sp>
    </p:spTree>
    <p:extLst>
      <p:ext uri="{BB962C8B-B14F-4D97-AF65-F5344CB8AC3E}">
        <p14:creationId xmlns:p14="http://schemas.microsoft.com/office/powerpoint/2010/main" val="176779388"/>
      </p:ext>
    </p:extLst>
  </p:cSld>
  <p:clrMapOvr>
    <a:masterClrMapping/>
  </p:clrMapOvr>
</p:sld>
</file>

<file path=ppt/theme/theme1.xml><?xml version="1.0" encoding="utf-8"?>
<a:theme xmlns:a="http://schemas.openxmlformats.org/drawingml/2006/main" name="GlowVTI">
  <a:themeElements>
    <a:clrScheme name="Glow">
      <a:dk1>
        <a:sysClr val="windowText" lastClr="000000"/>
      </a:dk1>
      <a:lt1>
        <a:sysClr val="window" lastClr="FFFFFF"/>
      </a:lt1>
      <a:dk2>
        <a:srgbClr val="000000"/>
      </a:dk2>
      <a:lt2>
        <a:srgbClr val="F2F2F2"/>
      </a:lt2>
      <a:accent1>
        <a:srgbClr val="00BAC8"/>
      </a:accent1>
      <a:accent2>
        <a:srgbClr val="794DFF"/>
      </a:accent2>
      <a:accent3>
        <a:srgbClr val="00D17D"/>
      </a:accent3>
      <a:accent4>
        <a:srgbClr val="E69500"/>
      </a:accent4>
      <a:accent5>
        <a:srgbClr val="FE5D21"/>
      </a:accent5>
      <a:accent6>
        <a:srgbClr val="404040"/>
      </a:accent6>
      <a:hlink>
        <a:srgbClr val="3E8FF1"/>
      </a:hlink>
      <a:folHlink>
        <a:srgbClr val="939393"/>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10535</TotalTime>
  <Words>5780</Words>
  <Application>Microsoft Office PowerPoint</Application>
  <PresentationFormat>Widescreen</PresentationFormat>
  <Paragraphs>295</Paragraphs>
  <Slides>53</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Avenir Next LT Pro</vt:lpstr>
      <vt:lpstr>Bell MT</vt:lpstr>
      <vt:lpstr>Brush Script MT</vt:lpstr>
      <vt:lpstr>Calibri</vt:lpstr>
      <vt:lpstr>Monotype Corsiva</vt:lpstr>
      <vt:lpstr>TiemposTextWeb</vt:lpstr>
      <vt:lpstr>GlowVTI</vt:lpstr>
      <vt:lpstr>Corporate GREED $$$$  A case study of Theranos and Elizabeth Holmes</vt:lpstr>
      <vt:lpstr>Elizabeth Holmes and her company Theranos is a cautionary tale of a start up company in Silicon Valley that goes horribly wrong and adversely affects many people.</vt:lpstr>
      <vt:lpstr>Who is Elizabeth Holmes? A Delusional Entrepreneur or Con-Artist maybe even possibly a Psychopath?  Understandably it is hard to break into  a male-dominated industry but that  does not give anyone a free pass!!!  </vt:lpstr>
      <vt:lpstr>Table  of Contents:</vt:lpstr>
      <vt:lpstr>Early beginnings: Who is Elizabeth Holmes?  When someone asked her what she wants to be when she grows up…her response was a billionaire.</vt:lpstr>
      <vt:lpstr>Elizabeth Holmes was born February 3, 1984, in Washington, D.C. Her father, Christian Rasmus Holmes IV, was a vice president at Enron, an energy company that later went bankrupt after an accounting fraud scandal. Her mother, Noel Anne (née Daoust), worked as a Congressional committee staffer.   Elizabeth's third great-grandfather) Charles Louis Fleischmann was a Hungarian immigrant who founded Fleischmann's Yeast.  Her family’s affluence was becoming less prominent over the years and Elizabeth always resented that.    </vt:lpstr>
      <vt:lpstr>Elizabeth Holmes had the entrepreneurial spirit since high school she started her first business selling compilers to Chinese universities.   During high school, her parents had arranged her to learn Mandarin Chinese at home. She then went to study Mandarin in Beijing where she first met her partner in crime, Ramesh Balwani.  At the time, she was 19 and he was 37. After the trip, Holmes and Balwani stayed connected through email.  In 2002, Holmes attended Stanford, where she studied chemical engineering and worked as a student researcher and laboratory assistant in the School of Engineering.   In March 2004, she dropped out of Stanford's School of Engineering and used her tuition money as seed funding for a consumer healthcare technology company.  Holmes moved in with Balwani in 2005, two years after she founded Theranos and around a year after she’d dropped out of Stanford. When Elizabeth met Sunny; he had made 40 million from selling his company, CommerceBid.com.    Her family lived in a very affluent neighborhood with richer families than her own.  Her neighbour Richard Fuisz was much wealthier than her family and sources say she always resented that. Richard Fuisz is a medical doctor and owner of a few companies. Keeping up with the Joneses!   </vt:lpstr>
      <vt:lpstr>Theranos is considered a Unicorn Start up. </vt:lpstr>
      <vt:lpstr>Silicon valley</vt:lpstr>
      <vt:lpstr>Theranos – company established by Elizabeth Holmes in 2004. Word comes from the integration of therapy and diagnosis. </vt:lpstr>
      <vt:lpstr>Success amid the Unicorns:</vt:lpstr>
      <vt:lpstr>Theranos moved to 700-acre land Stanford Research Park.  Home to many of the world’s most cutting-edge and influential companies since 1951.            Employed 8oo people and was valued near 10 billion while 4 years later its value was basically zero.  Her claim to fame was that her medical devices can detect over 100 diseases from a single drop of blood.</vt:lpstr>
      <vt:lpstr>Elizabeth Holmes wanted to be the next Steve Jobs</vt:lpstr>
      <vt:lpstr>ELIZABETH HOLMES AND HER THOUGHTS ON HER BUSINESS ENTERPRISE:</vt:lpstr>
      <vt:lpstr>     Is Elizabeth Holmes Delusional:    You Decide?</vt:lpstr>
      <vt:lpstr>Theranos soon claimed to have developed several proprietary methods. One eliminated the need to collect blood samples through traditional needles, instead using a fingerstick that collected tiny amounts of blood into a small tube called a “nanotainer.”  #1   Another was a laboratory machine that was able to run dozens of tests on the same, minute amount of blood, testing for everything from diabetes to cancer to heart disease. #2  https://www.biography.com/business-figure/elizabeth-holmes</vt:lpstr>
      <vt:lpstr>In the minilab below you’ll see the different components. A cartridge with the blood sample is inserted and this box can do diagnostics for all the tests Holmes claims. (https://techcrunch.com/2016/08/05/unpacking-theranoss-magic-zika-detection-box/) </vt:lpstr>
      <vt:lpstr>MARKETING</vt:lpstr>
      <vt:lpstr>PowerPoint Presentation</vt:lpstr>
      <vt:lpstr>Honoree Elizabeth Holmes poses backstage with her award and actor Jared Leto at the 2015 Glamour Women Of The Year Awards at Carnegie Hall, Nov. 9, 2015, in New York. From Glamour magazine.</vt:lpstr>
      <vt:lpstr>Marketing tactics She spoke at Forbes' "30 under 30" and was featured on CNN, "CBS This Morning" and CNBC.</vt:lpstr>
      <vt:lpstr>Bill Clinton and Elizabeth Holmes Holmes attended the 2015 Clinton Global Initiative Closing Plenary at Sheraton Times Square, Sept. 29, 2015, in New York. Bill Clinton praised her for being so young when she started Theranos.  She manages to get known with the wealthy and influential crowd.</vt:lpstr>
      <vt:lpstr>BOARD OF DIRECTORS:White, rich, powerful men$$$</vt:lpstr>
      <vt:lpstr>George P. Shultz — former US secretary of state Gary Roughead — retired US Navy admiral William J. Perry — former US secretary of defense Sam Nunn — former US senator who served as chairman of the Senate Armed Services Committee and the Permanent Subcommittee on Investigations James N. Mattis — retired US Marine Corps general Richard Kovacevich — former CEO of Wells Fargo Henry A. Kissinger — former US secretary of state William H. Frist — heart and lung transplant surgeon and former US senator William H. Foege — former director of the Centers for Disease Control and Prevention Riley P. Bechtel — chairman of the board of the Bechtel Group Inc., a construction company Sunny Balwani — president and COO of Theranos Elizabeth Holmes — CEO and chairman of the board of Theranos  note: Unlike any other health companies, Theranos did not have any health professionals on its board! As you can see above only many rich, influential white men!</vt:lpstr>
      <vt:lpstr>INVESTORS</vt:lpstr>
      <vt:lpstr>NETWORKING</vt:lpstr>
      <vt:lpstr>PARTNERSHIPS</vt:lpstr>
      <vt:lpstr>The Wellness clinics started in Arizona and a few later opened up in California. Holmes led Walgreens believe that lab machines will be installed in every wellness clinic; however ,the lab results were flown to the lab in Palo Alto leading to tainted blood by the time it reached the lab which led to inaccurate results. </vt:lpstr>
      <vt:lpstr>LIES Elizabeth repeatedly claimed that.. “Over the course of 11 years we made it possible to run comprehensive lab tests with a few drops of blood that could be taken from a finger. We made it possible  to eliminate the tubes and tubes of blood that traditionally have to be drawn by the arm and replaced it with a nanotainer. If I had one wish standing with you no one has to go through the pain with traditional phlebotomy.  I was always terrified of giving blood…that was my biggest fear…she compared it to being tortured.”  </vt:lpstr>
      <vt:lpstr>More lies and manipulative tactics</vt:lpstr>
      <vt:lpstr>More lies</vt:lpstr>
      <vt:lpstr>ELIZABETH’S LOGIC</vt:lpstr>
      <vt:lpstr>CORPORATE CULTURE</vt:lpstr>
      <vt:lpstr>Non Disclosure Agreements &amp; Lawsuits</vt:lpstr>
      <vt:lpstr>Lawyer: David Boies A shark in lawyer’s clothing. Fights with intimidation, threats, nondisclosure agreements and lawsuits. To fight against him, you need $$$$$$ Tyler Schultz’ parent paid $400,000 in legal fees after being sued by Theranos. Boies charges $2000 per hour in his legal fees.  Holmes gave him shares of Theranos as well so he is more vested in her company. Boies sat on Theranos Board of Directors. Lawyer David Boies, called "The Man Who Ate Microsoft" by Vanity Fair and "Corporate America's No. 1 Hired Gun" by Fortune, is a high-profile litigator for high-profile cases. https://www.bizjournals.com/sanjose/blog/techflash/2015/10/legal-shark-david-boies-joining-theranos-board.html Other clients include Harvey Weinstein, lead counsel for Oracle Corporation in its lawsuit against Google, Goldman Sachs and the New York Yankees. represented Democratic nominee Al Gore, who was going up against Republican George W Bush,.and more </vt:lpstr>
      <vt:lpstr>Patents</vt:lpstr>
      <vt:lpstr>Ian Gibbons</vt:lpstr>
      <vt:lpstr>Whistleblowers</vt:lpstr>
      <vt:lpstr>Tyler Shultz   </vt:lpstr>
      <vt:lpstr>Dr. Phyllis Gardner</vt:lpstr>
      <vt:lpstr>FDA approval</vt:lpstr>
      <vt:lpstr>Trial of Elizabeth Holmes</vt:lpstr>
      <vt:lpstr>Holmes is staying at the Evans’ estate: waiting for sentencing on September 26, 2022</vt:lpstr>
      <vt:lpstr>Dr. Robert Hare and his book, “Without Conscience, The Disturbing World Among Us”; he is also the inventor of the Psychopathy checklist.</vt:lpstr>
      <vt:lpstr>Psychopaths according to Dr. Robert Hare</vt:lpstr>
      <vt:lpstr>Chapter 7 - White-Collar Psychopaths (cont’d.)</vt:lpstr>
      <vt:lpstr>Conclusion </vt:lpstr>
      <vt:lpstr>PRISONS FOR THE RICH FOR $100 PER NIGHT- TWO TIERED SYSTEM</vt:lpstr>
      <vt:lpstr>FPC Prison same as Martha Stewart called Camp Cup Cake</vt:lpstr>
      <vt:lpstr>CONCLUSION: THERE NEEDS TO BE MORE LEGISLATION AS YOU HAVE SEEN FROM THIS CAUTIONARY TALE OF ELIZABETH HOLMES. </vt:lpstr>
      <vt:lpstr>The system needs change:</vt:lpstr>
      <vt:lpstr>  THE END</vt:lpstr>
      <vt:lpstr>Last slide:Bibliography  https://www.refinery29.com/en-us/elizabeth-holmes-family-worth-rich-parents-grandparents https://www.britannica.com/biography/Elizabeth-Holmes Bad Blood John Carryrue https://www.theguardian.com/technology/2022/jan/13/elizabeth-holmes-sentence-september-fraud https://www.theguardian.com/technology/2022/jan/04/elizabeth-holmes-from-next-steve-jobs-to-convicted-fraudster https://www.theguardian.com/commentisfree/2022/jan/04/downfall-elizabeth-holmes-theranos-founder-silicon-valley https://www.theguardian.com/commentisfree/2021/sep/04/elizabeth-holmes-theranos-girlboss https://www.theguardian.com/technology/2022/jan/05/techscape-elizabeth-holmes-theranos https://www.wsj.com/articles/theranos-and-elizabeth-holmes-history-of-the-wsj-investigation-11629815129 https://www.nytimes.com/2022/01/24/opinion/theranos-venture-capital.html  https://www.cbsnews.com/tag/elizabeth-holmes/  https://www.entrepreneur.com/article/346212   https://www.wsj.com/articles/at-theranos-many-strategies-and-snags-1451259629 https://www.webmd.com/a-to-z-guides/news/20211025/theranos-trial-what-to-know https://techcrunch.com/2016/08/05/unpacking-theranoss-magic-zika-detection-box/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Holmes: Entrepreneur or Con-Artist</dc:title>
  <dc:creator>Jeni Koumoutsakis</dc:creator>
  <cp:lastModifiedBy>jkoumoutsakis@shaw.ca</cp:lastModifiedBy>
  <cp:revision>520</cp:revision>
  <dcterms:created xsi:type="dcterms:W3CDTF">2022-02-23T17:10:42Z</dcterms:created>
  <dcterms:modified xsi:type="dcterms:W3CDTF">2022-04-05T21:34:06Z</dcterms:modified>
</cp:coreProperties>
</file>