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2" r:id="rId3"/>
    <p:sldId id="277" r:id="rId4"/>
    <p:sldId id="281" r:id="rId5"/>
    <p:sldId id="282" r:id="rId6"/>
    <p:sldId id="283" r:id="rId7"/>
    <p:sldId id="278" r:id="rId8"/>
    <p:sldId id="279" r:id="rId9"/>
    <p:sldId id="289" r:id="rId10"/>
    <p:sldId id="284" r:id="rId11"/>
    <p:sldId id="285" r:id="rId12"/>
    <p:sldId id="259" r:id="rId13"/>
    <p:sldId id="286" r:id="rId14"/>
    <p:sldId id="266" r:id="rId15"/>
    <p:sldId id="264" r:id="rId16"/>
    <p:sldId id="290" r:id="rId17"/>
    <p:sldId id="273" r:id="rId18"/>
    <p:sldId id="267" r:id="rId19"/>
    <p:sldId id="288" r:id="rId20"/>
    <p:sldId id="268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3237"/>
    <a:srgbClr val="F7E8D4"/>
    <a:srgbClr val="012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944" y="1041400"/>
            <a:ext cx="7466848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44" y="3521075"/>
            <a:ext cx="746684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43" y="1683613"/>
            <a:ext cx="8251553" cy="285273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943" y="4563338"/>
            <a:ext cx="8251553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0323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4/14/22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4943" y="1873975"/>
            <a:ext cx="42062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926" y="1873975"/>
            <a:ext cx="42976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4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43" y="299811"/>
            <a:ext cx="862366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940" y="1615849"/>
            <a:ext cx="43891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941" y="2439761"/>
            <a:ext cx="438912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1629" y="1615849"/>
            <a:ext cx="411697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1629" y="2439761"/>
            <a:ext cx="411697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4/14/22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1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4/14/22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4/14/22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43" y="465138"/>
            <a:ext cx="3099980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4" y="465138"/>
            <a:ext cx="5371011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4943" y="2065338"/>
            <a:ext cx="309998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2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44" y="483326"/>
            <a:ext cx="2677886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18899" y="483326"/>
            <a:ext cx="5809707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4944" y="2083526"/>
            <a:ext cx="267788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4/14/22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5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4943" y="417376"/>
            <a:ext cx="8623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943" y="1841862"/>
            <a:ext cx="8623663" cy="438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4943" y="6356349"/>
            <a:ext cx="2183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76D79ED-3FA7-4EF8-964B-EB8BCFAB02F8}" type="datetimeFigureOut">
              <a:rPr lang="en-US" smtClean="0"/>
              <a:pPr/>
              <a:t>4/14/22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8899" y="6356349"/>
            <a:ext cx="3275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4693" y="6356350"/>
            <a:ext cx="19039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6F12CB2-7F2C-47B9-AE70-22A94B49F2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0475" y="4914981"/>
            <a:ext cx="896556" cy="32439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rot="16200000">
            <a:off x="-2113768" y="2546065"/>
            <a:ext cx="3888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bs-Latn-BA" sz="1200" b="1" baseline="0" dirty="0">
                <a:solidFill>
                  <a:schemeClr val="bg1">
                    <a:lumMod val="65000"/>
                  </a:schemeClr>
                </a:solidFill>
              </a:rPr>
              <a:t>prezentr.com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7E8D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4D785B-CD30-604F-B4A1-E258EB879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1400"/>
            <a:ext cx="7871792" cy="2387600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CRYSTAL PALACES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6AB792-14F7-C54D-A405-80BADC011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603" y="3531204"/>
            <a:ext cx="6637378" cy="1286123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Franklin Gothic Book" panose="020B0503020102020204" pitchFamily="34" charset="0"/>
              </a:rPr>
              <a:t>The Societal Function of English Cathedrals            in the Gothic Period*</a:t>
            </a:r>
          </a:p>
          <a:p>
            <a:pPr algn="l"/>
            <a:br>
              <a:rPr lang="en-US" dirty="0">
                <a:latin typeface="Franklin Gothic Book" panose="020B0503020102020204" pitchFamily="34" charset="0"/>
              </a:rPr>
            </a:br>
            <a:r>
              <a:rPr lang="en-US" dirty="0">
                <a:latin typeface="Franklin Gothic Book" panose="020B0503020102020204" pitchFamily="34" charset="0"/>
              </a:rPr>
              <a:t>Richard Fisher GLS812 </a:t>
            </a:r>
            <a:br>
              <a:rPr lang="en-US" dirty="0">
                <a:latin typeface="Franklin Gothic Book" panose="020B0503020102020204" pitchFamily="34" charset="0"/>
              </a:rPr>
            </a:br>
            <a:r>
              <a:rPr lang="en-US" dirty="0">
                <a:latin typeface="Franklin Gothic Book" panose="020B0503020102020204" pitchFamily="34" charset="0"/>
              </a:rPr>
              <a:t>April 2022														</a:t>
            </a:r>
          </a:p>
          <a:p>
            <a:r>
              <a:rPr lang="en-US" i="1" dirty="0">
                <a:latin typeface="Franklin Gothic Book" panose="020B0503020102020204" pitchFamily="34" charset="0"/>
              </a:rPr>
              <a:t>			*[typeface: Franklin Gothic]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A5A9F-F703-7684-AF14-C356071E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505" y="0"/>
            <a:ext cx="5142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3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D6AE-FA8C-774D-B863-BF1EAC21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3" y="417376"/>
            <a:ext cx="8895174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What was the role of the  Cathedral in English medieval society?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38838-221B-644D-A043-B6634A0CB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7" y="2215734"/>
            <a:ext cx="4070538" cy="4642264"/>
          </a:xfrm>
        </p:spPr>
        <p:txBody>
          <a:bodyPr>
            <a:normAutofit/>
          </a:bodyPr>
          <a:lstStyle/>
          <a:p>
            <a:r>
              <a:rPr lang="en-US" dirty="0"/>
              <a:t>Physical manifestation of heavenly realm in an age of Faith – </a:t>
            </a:r>
          </a:p>
          <a:p>
            <a:r>
              <a:rPr lang="en-US" dirty="0"/>
              <a:t>Skyscrapers ‘touching the face of God’</a:t>
            </a:r>
          </a:p>
          <a:p>
            <a:r>
              <a:rPr lang="en-US" dirty="0"/>
              <a:t>Impressive on every level – and frightening </a:t>
            </a:r>
          </a:p>
          <a:p>
            <a:r>
              <a:rPr lang="en-US" dirty="0"/>
              <a:t>Storytellers – windows, pictures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3BD81E-5A2E-6741-B499-4D36E84B4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825" y="1750746"/>
            <a:ext cx="1572322" cy="2502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72678F-ED26-B54B-AF15-BBAB4FDFD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144" y="1750745"/>
            <a:ext cx="3136957" cy="5107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42849A-823F-EE4B-895E-5935F3EE0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823" y="4253502"/>
            <a:ext cx="1572321" cy="2612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5E2B68-24A9-F5AE-FC8F-C2C9B38E9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101" y="1742939"/>
            <a:ext cx="3179333" cy="54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44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D6AE-FA8C-774D-B863-BF1EAC21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3" y="417376"/>
            <a:ext cx="10522887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What was the role of the  Cathedral in English medieval society?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38838-221B-644D-A043-B6634A0CB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22" y="2015732"/>
            <a:ext cx="10396933" cy="34506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Reliquaries – big biz</a:t>
            </a:r>
          </a:p>
          <a:p>
            <a:pPr lvl="1"/>
            <a:r>
              <a:rPr lang="en-US" dirty="0"/>
              <a:t>The grosser the better</a:t>
            </a:r>
          </a:p>
          <a:p>
            <a:pPr lvl="1"/>
            <a:r>
              <a:rPr lang="en-US" dirty="0"/>
              <a:t>Indulgences </a:t>
            </a:r>
          </a:p>
          <a:p>
            <a:pPr lvl="2"/>
            <a:r>
              <a:rPr lang="en-US" dirty="0"/>
              <a:t>Discounts on Purgatory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Reinforces status quo</a:t>
            </a:r>
          </a:p>
          <a:p>
            <a:pPr lvl="1"/>
            <a:r>
              <a:rPr lang="en-US" dirty="0"/>
              <a:t>Nobility</a:t>
            </a:r>
          </a:p>
          <a:p>
            <a:pPr lvl="1"/>
            <a:r>
              <a:rPr lang="en-US" dirty="0"/>
              <a:t>Clergy</a:t>
            </a:r>
          </a:p>
          <a:p>
            <a:pPr lvl="1"/>
            <a:r>
              <a:rPr lang="en-US" dirty="0"/>
              <a:t>Impressive liturgy in 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dirty="0" err="1"/>
              <a:t>gobbledegook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FFF94-D273-6D45-82C5-147067E58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422" y="1851639"/>
            <a:ext cx="1882226" cy="1862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CB25A4-3BC8-054A-B09D-D63CEADCA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597" y="1853690"/>
            <a:ext cx="3488826" cy="18291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26708F-2155-E547-A77C-CFCDAFD8F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596" y="3682830"/>
            <a:ext cx="3488826" cy="31522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489328-7A69-144A-A1F2-8E0FE8501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422" y="3725315"/>
            <a:ext cx="3771578" cy="3132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9E11E-0B00-49E9-516F-AA194C8DD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5899" y="1873694"/>
            <a:ext cx="1949397" cy="18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29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D6AE-FA8C-774D-B863-BF1EAC21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3" y="417376"/>
            <a:ext cx="9548526" cy="13255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What was the role of the  Cathedral in English medieval society?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38838-221B-644D-A043-B6634A0CB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88" y="2015732"/>
            <a:ext cx="7660539" cy="442489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Huge [</a:t>
            </a:r>
            <a:r>
              <a:rPr lang="en-US" sz="2400" i="1" dirty="0"/>
              <a:t>skilled] </a:t>
            </a:r>
            <a:r>
              <a:rPr lang="en-US" sz="2400" dirty="0" err="1"/>
              <a:t>labour</a:t>
            </a:r>
            <a:r>
              <a:rPr lang="en-US" sz="2400" dirty="0"/>
              <a:t> creator over many decades/centuries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Masons, carpenters, sculptors, glaziers, artists, clerics, lawyers, </a:t>
            </a:r>
            <a:r>
              <a:rPr lang="en-US" sz="2400" err="1"/>
              <a:t>administrators</a:t>
            </a:r>
            <a:r>
              <a:rPr lang="en-US" sz="2400"/>
              <a:t>, accountants </a:t>
            </a:r>
            <a:r>
              <a:rPr lang="en-US" sz="2400" dirty="0"/>
              <a:t>etc.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Led to formation of Guilds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Beginning of complex, civilized co-operation required for completion - 50 years +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Very few cathedral cities die – magnets for skilled </a:t>
            </a:r>
            <a:r>
              <a:rPr lang="en-US" sz="2400" dirty="0" err="1"/>
              <a:t>labour</a:t>
            </a:r>
            <a:r>
              <a:rPr lang="en-US" sz="2400" dirty="0"/>
              <a:t>, business and wealth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FAEC1-1D58-1CD7-8CC7-FFABAE617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256" y="1365597"/>
            <a:ext cx="3361744" cy="2666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25DFE-9D49-FA2C-09AD-4AFF1C57D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068" y="4032250"/>
            <a:ext cx="3361744" cy="2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2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D6AE-FA8C-774D-B863-BF1EAC21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3" y="417376"/>
            <a:ext cx="11218488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What was the role of the  Cathedral in English medieval society?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38838-221B-644D-A043-B6634A0CB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43" y="1853751"/>
            <a:ext cx="6475359" cy="3812619"/>
          </a:xfrm>
        </p:spPr>
        <p:txBody>
          <a:bodyPr>
            <a:noAutofit/>
          </a:bodyPr>
          <a:lstStyle/>
          <a:p>
            <a:r>
              <a:rPr lang="en-US" sz="2400" dirty="0"/>
              <a:t>Carnival of life and death</a:t>
            </a:r>
          </a:p>
          <a:p>
            <a:r>
              <a:rPr lang="en-US" sz="2400" dirty="0" err="1"/>
              <a:t>Centres</a:t>
            </a:r>
            <a:r>
              <a:rPr lang="en-US" sz="2400" dirty="0"/>
              <a:t> of (holy) conspicuous consumption</a:t>
            </a:r>
          </a:p>
          <a:p>
            <a:r>
              <a:rPr lang="en-US" sz="2400" dirty="0"/>
              <a:t>A riot of </a:t>
            </a:r>
            <a:r>
              <a:rPr lang="en-US" sz="2400" dirty="0" err="1"/>
              <a:t>colours</a:t>
            </a:r>
            <a:r>
              <a:rPr lang="en-US" sz="2400" dirty="0"/>
              <a:t>, sounds and smells</a:t>
            </a:r>
          </a:p>
          <a:p>
            <a:pPr lvl="1"/>
            <a:r>
              <a:rPr lang="en-US" dirty="0"/>
              <a:t>Latin, organ, </a:t>
            </a:r>
            <a:r>
              <a:rPr lang="en-US" dirty="0" err="1"/>
              <a:t>choir,incense</a:t>
            </a:r>
            <a:r>
              <a:rPr lang="en-US" dirty="0"/>
              <a:t>, candles, peasants</a:t>
            </a:r>
          </a:p>
          <a:p>
            <a:r>
              <a:rPr lang="en-US" sz="2400" dirty="0"/>
              <a:t>Access for all to impressive, built beauty</a:t>
            </a:r>
          </a:p>
          <a:p>
            <a:r>
              <a:rPr lang="en-US" sz="2400" dirty="0"/>
              <a:t>All in the name of God (and the status quo)</a:t>
            </a:r>
          </a:p>
          <a:p>
            <a:r>
              <a:rPr lang="en-US" sz="2400" dirty="0"/>
              <a:t>Raising cost of entry to new denominations</a:t>
            </a:r>
          </a:p>
          <a:p>
            <a:r>
              <a:rPr lang="en-US" sz="2400" dirty="0"/>
              <a:t>Barrier to exit </a:t>
            </a:r>
          </a:p>
          <a:p>
            <a:pPr lvl="1"/>
            <a:r>
              <a:rPr lang="en-US" dirty="0"/>
              <a:t>Protestantism stronger in non-gothic countries</a:t>
            </a: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Why would you go anywhere else?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C66B9-AB63-C648-9F86-F6F10DAE9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853751"/>
            <a:ext cx="4800600" cy="275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E95B2E-2772-0644-AFAD-DAFB6FCDB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538" y="4609651"/>
            <a:ext cx="2651130" cy="2248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26308-7367-42BF-BF6E-9D82548D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1" y="4609652"/>
            <a:ext cx="2400300" cy="22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0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86FE-DA64-6A44-8E21-8A6E8BB4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7" y="417376"/>
            <a:ext cx="8794430" cy="1325563"/>
          </a:xfrm>
        </p:spPr>
        <p:txBody>
          <a:bodyPr/>
          <a:lstStyle/>
          <a:p>
            <a:pPr algn="l"/>
            <a:r>
              <a:rPr lang="en-US" dirty="0"/>
              <a:t>How did they pay for all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40C3-01E6-5A4D-97DD-0D35418F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43" y="1962615"/>
            <a:ext cx="8103437" cy="4478009"/>
          </a:xfrm>
        </p:spPr>
        <p:txBody>
          <a:bodyPr>
            <a:normAutofit/>
          </a:bodyPr>
          <a:lstStyle/>
          <a:p>
            <a:r>
              <a:rPr lang="en-US" dirty="0"/>
              <a:t>The odd Crusade</a:t>
            </a:r>
          </a:p>
          <a:p>
            <a:r>
              <a:rPr lang="en-US" dirty="0"/>
              <a:t>Donations from bishops, nobility</a:t>
            </a:r>
          </a:p>
          <a:p>
            <a:r>
              <a:rPr lang="en-US" dirty="0"/>
              <a:t>The first income taxes – on the clergy!</a:t>
            </a:r>
          </a:p>
          <a:p>
            <a:r>
              <a:rPr lang="en-US" dirty="0"/>
              <a:t>Pilgrimages, indulgences, offerings</a:t>
            </a:r>
          </a:p>
          <a:p>
            <a:r>
              <a:rPr lang="en-US" dirty="0"/>
              <a:t>Weddings, funerals, bar mitzvahs… </a:t>
            </a:r>
          </a:p>
          <a:p>
            <a:r>
              <a:rPr lang="en-US" dirty="0"/>
              <a:t>Loyalty programs, speaker circuit</a:t>
            </a:r>
          </a:p>
          <a:p>
            <a:r>
              <a:rPr lang="en-US" dirty="0"/>
              <a:t>Tourism – ND can turnover 50,000 visitors per day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AB133-3B4C-B4D9-7587-11C57A7D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07" y="0"/>
            <a:ext cx="4047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11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147D-2DD2-224C-AEE9-BA48270B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3" y="568712"/>
            <a:ext cx="9107047" cy="117422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 Sacred Trust</a:t>
            </a:r>
            <a:br>
              <a:rPr lang="en-US" dirty="0"/>
            </a:br>
            <a:r>
              <a:rPr lang="en-US" sz="2700" dirty="0"/>
              <a:t>The Medieval Church as an Economic Firm (</a:t>
            </a:r>
            <a:r>
              <a:rPr lang="en-US" sz="2700" dirty="0" err="1"/>
              <a:t>Ekelund</a:t>
            </a:r>
            <a:r>
              <a:rPr lang="en-US" sz="2700" dirty="0"/>
              <a:t> </a:t>
            </a:r>
            <a:r>
              <a:rPr lang="en-US" sz="2700" i="1" dirty="0"/>
              <a:t>et al</a:t>
            </a:r>
            <a:r>
              <a:rPr lang="en-US" sz="2700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05685-BA7A-6743-BED1-0E2DABA3E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75" y="1742940"/>
            <a:ext cx="6043961" cy="5115059"/>
          </a:xfrm>
        </p:spPr>
        <p:txBody>
          <a:bodyPr>
            <a:normAutofit/>
          </a:bodyPr>
          <a:lstStyle/>
          <a:p>
            <a:endParaRPr lang="en-US" sz="2400" dirty="0">
              <a:latin typeface="Franklin Gothic Book" panose="020B0503020102020204" pitchFamily="34" charset="0"/>
            </a:endParaRPr>
          </a:p>
          <a:p>
            <a:r>
              <a:rPr lang="en-US" sz="2400" dirty="0">
                <a:latin typeface="Franklin Gothic Book" panose="020B0503020102020204" pitchFamily="34" charset="0"/>
              </a:rPr>
              <a:t>Top down model</a:t>
            </a:r>
          </a:p>
          <a:p>
            <a:pPr lvl="1"/>
            <a:r>
              <a:rPr lang="en-US" sz="2000" dirty="0">
                <a:latin typeface="Franklin Gothic Book" panose="020B0503020102020204" pitchFamily="34" charset="0"/>
              </a:rPr>
              <a:t>Bishops &gt; Diocese &gt; Priests &gt; Parishioners (Laity)</a:t>
            </a:r>
          </a:p>
          <a:p>
            <a:pPr lvl="1"/>
            <a:r>
              <a:rPr lang="en-US" sz="2000" dirty="0">
                <a:latin typeface="Franklin Gothic Book" panose="020B0503020102020204" pitchFamily="34" charset="0"/>
              </a:rPr>
              <a:t>Abbots &gt; Abbey &gt; Monks </a:t>
            </a:r>
          </a:p>
          <a:p>
            <a:r>
              <a:rPr lang="en-US" sz="2400" dirty="0">
                <a:latin typeface="Franklin Gothic Book" panose="020B0503020102020204" pitchFamily="34" charset="0"/>
              </a:rPr>
              <a:t>Cathedrals fell under the aegis of the Bishop (Regional Manager)</a:t>
            </a:r>
          </a:p>
          <a:p>
            <a:r>
              <a:rPr lang="en-US" sz="2400" dirty="0">
                <a:latin typeface="Franklin Gothic Book" panose="020B0503020102020204" pitchFamily="34" charset="0"/>
              </a:rPr>
              <a:t>Linchpin between the Diocese (sales area) and the Cardinal (Country Manager)</a:t>
            </a:r>
          </a:p>
          <a:p>
            <a:r>
              <a:rPr lang="en-US" sz="2400" dirty="0">
                <a:latin typeface="Franklin Gothic Book" panose="020B0503020102020204" pitchFamily="34" charset="0"/>
              </a:rPr>
              <a:t>Country Manager reports to Global CEO (Pope)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6A3E6-6D2E-F130-BBD3-E699B10D7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9" y="1742940"/>
            <a:ext cx="5356302" cy="51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14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147D-2DD2-224C-AEE9-BA48270B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3" y="412594"/>
            <a:ext cx="9107047" cy="133034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 Sacred Trust</a:t>
            </a:r>
            <a:br>
              <a:rPr lang="en-US" dirty="0"/>
            </a:br>
            <a:r>
              <a:rPr lang="en-US" sz="2700" dirty="0"/>
              <a:t>The Medieval Church as an Economic Firm (</a:t>
            </a:r>
            <a:r>
              <a:rPr lang="en-US" sz="2700" dirty="0" err="1"/>
              <a:t>Ekelund</a:t>
            </a:r>
            <a:r>
              <a:rPr lang="en-US" sz="2700" dirty="0"/>
              <a:t> </a:t>
            </a:r>
            <a:r>
              <a:rPr lang="en-US" sz="2700" i="1" dirty="0"/>
              <a:t>et al.</a:t>
            </a:r>
            <a:r>
              <a:rPr lang="en-US" sz="2700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05685-BA7A-6743-BED1-0E2DABA3E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85" y="1092820"/>
            <a:ext cx="6768791" cy="5675969"/>
          </a:xfrm>
        </p:spPr>
        <p:txBody>
          <a:bodyPr>
            <a:normAutofit/>
          </a:bodyPr>
          <a:lstStyle/>
          <a:p>
            <a:endParaRPr lang="en-US" sz="2400" dirty="0">
              <a:latin typeface="Franklin Gothic Book" panose="020B0503020102020204" pitchFamily="34" charset="0"/>
            </a:endParaRPr>
          </a:p>
          <a:p>
            <a:endParaRPr lang="en-US" sz="2400" dirty="0">
              <a:latin typeface="Franklin Gothic Book" panose="020B0503020102020204" pitchFamily="34" charset="0"/>
            </a:endParaRPr>
          </a:p>
          <a:p>
            <a:r>
              <a:rPr lang="en-US" sz="2400" dirty="0">
                <a:latin typeface="Franklin Gothic Book" panose="020B0503020102020204" pitchFamily="34" charset="0"/>
              </a:rPr>
              <a:t>Surprising amount of local decision-making – as long as the money kept coming</a:t>
            </a:r>
          </a:p>
          <a:p>
            <a:r>
              <a:rPr lang="en-US" sz="2400" dirty="0">
                <a:latin typeface="Franklin Gothic Book" panose="020B0503020102020204" pitchFamily="34" charset="0"/>
              </a:rPr>
              <a:t>But not on doctrinal issues (product consistency)</a:t>
            </a:r>
          </a:p>
          <a:p>
            <a:r>
              <a:rPr lang="en-US" sz="2400" dirty="0">
                <a:latin typeface="Franklin Gothic Book" panose="020B0503020102020204" pitchFamily="34" charset="0"/>
              </a:rPr>
              <a:t>Architectural movements (e.g. Gothic) based on vogue/competitiveness/envy</a:t>
            </a:r>
          </a:p>
          <a:p>
            <a:pPr lvl="1"/>
            <a:r>
              <a:rPr lang="en-US" sz="2000" dirty="0">
                <a:latin typeface="Franklin Gothic Book" panose="020B0503020102020204" pitchFamily="34" charset="0"/>
              </a:rPr>
              <a:t>“Thou shalt not covet thy </a:t>
            </a:r>
            <a:r>
              <a:rPr lang="en-US" sz="2000" dirty="0" err="1">
                <a:latin typeface="Franklin Gothic Book" panose="020B0503020102020204" pitchFamily="34" charset="0"/>
              </a:rPr>
              <a:t>neighbour’s</a:t>
            </a:r>
            <a:r>
              <a:rPr lang="en-US" sz="2000" dirty="0">
                <a:latin typeface="Franklin Gothic Book" panose="020B0503020102020204" pitchFamily="34" charset="0"/>
              </a:rPr>
              <a:t> cathedral” </a:t>
            </a:r>
          </a:p>
          <a:p>
            <a:pPr marL="457200" lvl="1" indent="0">
              <a:buNone/>
            </a:pPr>
            <a:r>
              <a:rPr lang="en-US" sz="2000" dirty="0">
                <a:latin typeface="Franklin Gothic Book" panose="020B0503020102020204" pitchFamily="34" charset="0"/>
              </a:rPr>
              <a:t>was not one of the Ten Commandments </a:t>
            </a:r>
          </a:p>
          <a:p>
            <a:r>
              <a:rPr lang="en-US" sz="2400" dirty="0">
                <a:latin typeface="Franklin Gothic Book" panose="020B0503020102020204" pitchFamily="34" charset="0"/>
              </a:rPr>
              <a:t>Knights Templars were the first ‘international bankers’</a:t>
            </a:r>
            <a:endParaRPr lang="en-US" sz="2400" b="1" i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400" b="1" i="1" dirty="0">
                <a:latin typeface="Franklin Gothic Book" panose="020B0503020102020204" pitchFamily="34" charset="0"/>
              </a:rPr>
              <a:t>Was the Church adopting business practices or is it the other way round?</a:t>
            </a:r>
          </a:p>
          <a:p>
            <a:pPr marL="457200" lvl="1" indent="0">
              <a:buNone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lvl="1"/>
            <a:endParaRPr lang="en-US" sz="2000" dirty="0">
              <a:latin typeface="Franklin Gothic Book" panose="020B05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7EF7A-B0DF-0B6D-E570-3F3E024B2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76" y="1516567"/>
            <a:ext cx="5099824" cy="534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67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C6AA-0901-0B49-B483-17DE49720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3" y="417376"/>
            <a:ext cx="11918355" cy="13255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Those PHILISTINES Henry VIII &amp; Cromwell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72AF8-C6D0-0240-8583-2B9318ECE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43" y="2008630"/>
            <a:ext cx="5961185" cy="4532355"/>
          </a:xfrm>
        </p:spPr>
        <p:txBody>
          <a:bodyPr>
            <a:noAutofit/>
          </a:bodyPr>
          <a:lstStyle/>
          <a:p>
            <a:r>
              <a:rPr lang="en-US" dirty="0"/>
              <a:t>Polygamist, murderer, </a:t>
            </a:r>
            <a:r>
              <a:rPr lang="en-US" dirty="0" err="1"/>
              <a:t>ecclesicide</a:t>
            </a:r>
            <a:endParaRPr lang="en-US" dirty="0"/>
          </a:p>
          <a:p>
            <a:r>
              <a:rPr lang="en-US" dirty="0"/>
              <a:t>6’ 2” vs. 5’ 5” average</a:t>
            </a:r>
          </a:p>
          <a:p>
            <a:r>
              <a:rPr lang="en-US" dirty="0"/>
              <a:t>400 + pounds vs. 2 pounds average</a:t>
            </a:r>
          </a:p>
          <a:p>
            <a:endParaRPr lang="en-US" dirty="0"/>
          </a:p>
          <a:p>
            <a:r>
              <a:rPr lang="en-US" dirty="0"/>
              <a:t>Genocide, regicide, iconoclast, killjoy, short</a:t>
            </a:r>
          </a:p>
          <a:p>
            <a:r>
              <a:rPr lang="en-US" dirty="0"/>
              <a:t>5’ 4” vs. Napoleon  5’ 5”</a:t>
            </a:r>
          </a:p>
          <a:p>
            <a:r>
              <a:rPr lang="en-US" dirty="0"/>
              <a:t>‘Puritan Euphoric Iconoclasm’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D59AF-61BF-E541-A898-0469C18D5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301" y="1844515"/>
            <a:ext cx="2148303" cy="2185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BD6BB0-227A-E24A-96D5-C44F38C47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301" y="4004059"/>
            <a:ext cx="2148303" cy="2853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09AC1-291D-6C4D-943B-9A65201AB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606" y="3889851"/>
            <a:ext cx="3163394" cy="292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BA92F-BA6D-D96E-8B2E-D749731C5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605" y="1844515"/>
            <a:ext cx="3163396" cy="212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18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7216-2FC5-0B45-9D5C-F0FDCE1A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44" y="417376"/>
            <a:ext cx="10433013" cy="13255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Has Gothic architecture ever really been surpassed?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7DBBA-EAD6-D54A-9A67-7CEB8B1043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7629" y="2575932"/>
            <a:ext cx="6794353" cy="3311911"/>
          </a:xfrm>
        </p:spPr>
        <p:txBody>
          <a:bodyPr/>
          <a:lstStyle/>
          <a:p>
            <a:r>
              <a:rPr lang="en-US" dirty="0"/>
              <a:t>Great Gothic architecture seems to float outside and inside despite weighing thousands of </a:t>
            </a:r>
            <a:r>
              <a:rPr lang="en-US" dirty="0" err="1"/>
              <a:t>tonnes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So which buildings float your boat and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9EA04-E156-5B56-635C-2E64BC93D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10" y="4081346"/>
            <a:ext cx="4951290" cy="2776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F9B49-F1E8-966C-C1F7-B61E294A3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10" y="1110572"/>
            <a:ext cx="4951290" cy="29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02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CA0D-11A3-16C3-2BB8-C1892692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‘boat-floating’ buildings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41827F-96AD-B547-6DBE-B42208823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253" y="1839140"/>
            <a:ext cx="2623817" cy="27924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F3B13-5E3D-D936-E392-C2237F592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152" y="1839140"/>
            <a:ext cx="2426454" cy="2802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CEDC34-C7C7-5252-9442-60AAC0C14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518" y="1839140"/>
            <a:ext cx="1838625" cy="289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BD498D-AB3E-6321-0059-0E5CC91D7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143" y="1846950"/>
            <a:ext cx="3033998" cy="2886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D5B817-8C77-FAC5-B552-7903D5B0C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141" y="1839140"/>
            <a:ext cx="1948858" cy="5018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53F5AD-90A4-5591-A404-6F5C7D0DC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24" y="4631310"/>
            <a:ext cx="2484142" cy="22482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801039-CA73-7F69-E0FA-E25115F2C3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3" y="4631556"/>
            <a:ext cx="2495943" cy="2248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84C914-2CA9-22B3-FF02-3AB2596F1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92" y="4671674"/>
            <a:ext cx="1623247" cy="2208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DBC3F-1E20-037B-8C83-651052ADB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3" y="4649847"/>
            <a:ext cx="3376661" cy="220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E6CD9-8ABE-2C40-B8DC-1BCEEC91B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59366"/>
            <a:ext cx="9603275" cy="79438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Not these kinds of Gothic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7C5010-FC1D-EC40-A500-7807BC1CE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8" y="2977976"/>
            <a:ext cx="2127834" cy="209577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E0230-722E-4140-A848-68A0A81C3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330" y="2989016"/>
            <a:ext cx="2127834" cy="2084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808501-801C-DB46-A667-7ED637A66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164" y="2989016"/>
            <a:ext cx="2127836" cy="2084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4E668-4113-FF4C-8343-7C434EFD0560}"/>
              </a:ext>
            </a:extLst>
          </p:cNvPr>
          <p:cNvSpPr txBox="1"/>
          <p:nvPr/>
        </p:nvSpPr>
        <p:spPr>
          <a:xfrm>
            <a:off x="2096428" y="2587083"/>
            <a:ext cx="6278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Visigoths  </a:t>
            </a:r>
            <a:r>
              <a:rPr lang="en-US" b="1" dirty="0">
                <a:latin typeface="Franklin Gothic Book" panose="020B0503020102020204" pitchFamily="34" charset="0"/>
              </a:rPr>
              <a:t>               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Gothic novels                             Goths</a:t>
            </a:r>
          </a:p>
        </p:txBody>
      </p:sp>
    </p:spTree>
    <p:extLst>
      <p:ext uri="{BB962C8B-B14F-4D97-AF65-F5344CB8AC3E}">
        <p14:creationId xmlns:p14="http://schemas.microsoft.com/office/powerpoint/2010/main" val="3686825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3D85-391E-2E4B-A6AA-4F87DC9E8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0" y="228601"/>
            <a:ext cx="10876433" cy="1625154"/>
          </a:xfrm>
        </p:spPr>
        <p:txBody>
          <a:bodyPr/>
          <a:lstStyle/>
          <a:p>
            <a:pPr algn="l"/>
            <a:r>
              <a:rPr lang="en-US" b="1" dirty="0">
                <a:latin typeface="Franklin Gothic Book" panose="020B0503020102020204" pitchFamily="34" charset="0"/>
              </a:rPr>
              <a:t>Which story do you prefer?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8F5-4D4D-204A-A06A-07D7978C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995" y="1761893"/>
            <a:ext cx="4030818" cy="3704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latin typeface="Franklin Gothic Book" panose="020B0503020102020204" pitchFamily="34" charset="0"/>
              </a:rPr>
              <a:t>“So tell me, since it makes no factual difference to you and you can’t prove the question either way, which story do you prefer?”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C472BA-30E4-F043-91EC-C6E3DAFCF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517" y="4215840"/>
            <a:ext cx="4704246" cy="2642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8B815-5D69-6C4A-A61E-396142DC4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798" y="1761893"/>
            <a:ext cx="4164202" cy="5116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D2F419-4E51-F37D-B7B7-248D47835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951" y="1761893"/>
            <a:ext cx="3440467" cy="5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7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9CE7-F957-D249-BD52-695F32D24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7785" y="474785"/>
            <a:ext cx="10574215" cy="137941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Comments?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17E00-EB35-D244-9598-B651440F2E0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87625" y="2016125"/>
            <a:ext cx="9604375" cy="3449638"/>
          </a:xfrm>
        </p:spPr>
        <p:txBody>
          <a:bodyPr/>
          <a:lstStyle/>
          <a:p>
            <a:r>
              <a:rPr lang="en-US" dirty="0"/>
              <a:t>LEICESTER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98121-E641-6705-B45C-C7A80FB9B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86" y="1761893"/>
            <a:ext cx="10574214" cy="5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4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A121-9DF2-2243-9601-23368355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86917"/>
            <a:ext cx="9603275" cy="93037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Franklin Gothic Book" panose="020B0503020102020204" pitchFamily="34" charset="0"/>
              </a:rPr>
              <a:t>So what is a Cathedral, </a:t>
            </a:r>
            <a:r>
              <a:rPr lang="en-US" dirty="0">
                <a:latin typeface="Franklin Gothic Book" panose="020B0503020102020204" pitchFamily="34" charset="0"/>
              </a:rPr>
              <a:t>anyway</a:t>
            </a:r>
            <a:r>
              <a:rPr lang="en-US" b="1" dirty="0">
                <a:latin typeface="Franklin Gothic Book" panose="020B0503020102020204" pitchFamily="34" charset="0"/>
              </a:rPr>
              <a:t>?</a:t>
            </a:r>
            <a:br>
              <a:rPr lang="en-US" dirty="0">
                <a:latin typeface="Franklin Gothic Book" panose="020B0503020102020204" pitchFamily="34" charset="0"/>
              </a:rPr>
            </a:br>
            <a:br>
              <a:rPr lang="en-US" dirty="0">
                <a:latin typeface="Franklin Gothic Book" panose="020B0503020102020204" pitchFamily="34" charset="0"/>
              </a:rPr>
            </a:br>
            <a:endParaRPr lang="en-US" sz="2000" i="1" dirty="0">
              <a:latin typeface="Franklin Gothic Book" panose="020B05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AC618-18D5-1347-B656-3AC79138F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239" y="1717288"/>
            <a:ext cx="6995567" cy="435379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Franklin Gothic Book" panose="020B0503020102020204" pitchFamily="34" charset="0"/>
              </a:rPr>
              <a:t>A Cathedral must have a </a:t>
            </a:r>
            <a:r>
              <a:rPr lang="en-US" sz="2400" i="1" dirty="0">
                <a:latin typeface="Franklin Gothic Book" panose="020B0503020102020204" pitchFamily="34" charset="0"/>
              </a:rPr>
              <a:t>cathedra</a:t>
            </a:r>
            <a:endParaRPr lang="en-CA" sz="2400" b="1" dirty="0">
              <a:latin typeface="Franklin Gothic Book" panose="020B0503020102020204" pitchFamily="34" charset="0"/>
            </a:endParaRPr>
          </a:p>
          <a:p>
            <a:r>
              <a:rPr lang="en-CA" sz="2400" b="1" dirty="0">
                <a:latin typeface="Franklin Gothic Book" panose="020B0503020102020204" pitchFamily="34" charset="0"/>
              </a:rPr>
              <a:t>The principal church of a bishop’s  diocese, containing the episcopal throne </a:t>
            </a:r>
            <a:r>
              <a:rPr lang="en-CA" sz="2400" b="1" i="1" dirty="0">
                <a:latin typeface="Franklin Gothic Book" panose="020B0503020102020204" pitchFamily="34" charset="0"/>
              </a:rPr>
              <a:t>[cathedra</a:t>
            </a:r>
            <a:r>
              <a:rPr lang="en-US" sz="2400" b="1" i="1" dirty="0">
                <a:latin typeface="Franklin Gothic Book" panose="020B0503020102020204" pitchFamily="34" charset="0"/>
              </a:rPr>
              <a:t>]</a:t>
            </a:r>
            <a:endParaRPr lang="en-US" sz="2400" b="1" dirty="0">
              <a:latin typeface="Franklin Gothic Book" panose="020B0503020102020204" pitchFamily="34" charset="0"/>
            </a:endParaRPr>
          </a:p>
          <a:p>
            <a:r>
              <a:rPr lang="en-US" sz="2400" b="1" dirty="0">
                <a:latin typeface="Franklin Gothic Book" panose="020B0503020102020204" pitchFamily="34" charset="0"/>
              </a:rPr>
              <a:t>Abbots, who are ‘bishop-equivalents’, do not have cathedrals but abbeys</a:t>
            </a:r>
          </a:p>
          <a:p>
            <a:r>
              <a:rPr lang="en-US" sz="2400" b="1" dirty="0">
                <a:latin typeface="Franklin Gothic Book" panose="020B0503020102020204" pitchFamily="34" charset="0"/>
              </a:rPr>
              <a:t>A cathedral is not necessarily a basilica</a:t>
            </a:r>
          </a:p>
          <a:p>
            <a:pPr lvl="1"/>
            <a:r>
              <a:rPr lang="en-US" b="1" dirty="0">
                <a:latin typeface="Franklin Gothic Book" panose="020B0503020102020204" pitchFamily="34" charset="0"/>
              </a:rPr>
              <a:t>St. Peter’s is a basilica not a cathedral</a:t>
            </a:r>
          </a:p>
          <a:p>
            <a:pPr lvl="1"/>
            <a:r>
              <a:rPr lang="en-US" b="1" dirty="0">
                <a:latin typeface="Franklin Gothic Book" panose="020B0503020102020204" pitchFamily="34" charset="0"/>
              </a:rPr>
              <a:t>La Sagrada Familia is a minor basilica (2010)</a:t>
            </a:r>
          </a:p>
          <a:p>
            <a:pPr lvl="1"/>
            <a:r>
              <a:rPr lang="en-US" b="1" dirty="0">
                <a:latin typeface="Franklin Gothic Book" panose="020B0503020102020204" pitchFamily="34" charset="0"/>
              </a:rPr>
              <a:t>ND is both a cathedral and a basilica (rare)</a:t>
            </a:r>
          </a:p>
          <a:p>
            <a:r>
              <a:rPr lang="en-US" sz="2400" b="1" dirty="0">
                <a:latin typeface="Franklin Gothic Book" panose="020B0503020102020204" pitchFamily="34" charset="0"/>
              </a:rPr>
              <a:t>The Bishop of Rome (Pope’s) cathedral is St. John Lateran in Rome NOT St. Peter’s</a:t>
            </a:r>
          </a:p>
          <a:p>
            <a:r>
              <a:rPr lang="en-US" sz="2400" b="1" dirty="0">
                <a:latin typeface="Franklin Gothic Book" panose="020B0503020102020204" pitchFamily="34" charset="0"/>
              </a:rPr>
              <a:t>It’s not about size…</a:t>
            </a:r>
            <a:endParaRPr lang="en-CA" sz="2400" b="1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C3CE32-EA44-1942-B1BD-B2C28F92E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277" y="0"/>
            <a:ext cx="3282475" cy="3537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248192-91EA-09CC-8309-37128D536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78" y="3537164"/>
            <a:ext cx="3248722" cy="33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98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A121-9DF2-2243-9601-23368355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519" y="394061"/>
            <a:ext cx="9603275" cy="138275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latin typeface="Franklin Gothic Book" panose="020B0503020102020204" pitchFamily="34" charset="0"/>
              </a:rPr>
              <a:t>Wales seems to have cornered the market in small gothic cathedrals…</a:t>
            </a:r>
            <a:br>
              <a:rPr lang="en-US" dirty="0">
                <a:latin typeface="Franklin Gothic Book" panose="020B0503020102020204" pitchFamily="34" charset="0"/>
              </a:rPr>
            </a:br>
            <a:br>
              <a:rPr lang="en-US" dirty="0">
                <a:latin typeface="Franklin Gothic Book" panose="020B0503020102020204" pitchFamily="34" charset="0"/>
              </a:rPr>
            </a:br>
            <a:endParaRPr lang="en-US" sz="2000" i="1" dirty="0">
              <a:latin typeface="Franklin Gothic Book" panose="020B05030201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CE113B-1668-7746-8302-112B78863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830600"/>
            <a:ext cx="6915892" cy="50274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BD1D9-4FDA-2C49-B960-5F0864709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115" y="1843596"/>
            <a:ext cx="5344886" cy="5014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15F77D-6476-EC40-A9C9-C3F015117AA1}"/>
              </a:ext>
            </a:extLst>
          </p:cNvPr>
          <p:cNvSpPr txBox="1"/>
          <p:nvPr/>
        </p:nvSpPr>
        <p:spPr>
          <a:xfrm>
            <a:off x="866441" y="1387629"/>
            <a:ext cx="4687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	ST. DAVID’S 485/1131 [SMALL]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AFDD7A-8251-CD47-8BC1-C5657F8308CB}"/>
              </a:ext>
            </a:extLst>
          </p:cNvPr>
          <p:cNvSpPr txBox="1"/>
          <p:nvPr/>
        </p:nvSpPr>
        <p:spPr>
          <a:xfrm>
            <a:off x="6400800" y="1407480"/>
            <a:ext cx="40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	ST. ASAPH’S 560/1282 [TINY]</a:t>
            </a:r>
          </a:p>
        </p:txBody>
      </p:sp>
    </p:spTree>
    <p:extLst>
      <p:ext uri="{BB962C8B-B14F-4D97-AF65-F5344CB8AC3E}">
        <p14:creationId xmlns:p14="http://schemas.microsoft.com/office/powerpoint/2010/main" val="2505847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0DD1-72C4-EA44-B63F-69EA9955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4" y="417376"/>
            <a:ext cx="7891892" cy="1325563"/>
          </a:xfrm>
        </p:spPr>
        <p:txBody>
          <a:bodyPr>
            <a:normAutofit/>
          </a:bodyPr>
          <a:lstStyle/>
          <a:p>
            <a:r>
              <a:rPr lang="en-US" dirty="0"/>
              <a:t>When was the ENGLISH Gothic period?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07A8E-8849-DB44-B1AF-69FECEAB5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43" y="1881434"/>
            <a:ext cx="10464012" cy="3584912"/>
          </a:xfrm>
        </p:spPr>
        <p:txBody>
          <a:bodyPr>
            <a:normAutofit/>
          </a:bodyPr>
          <a:lstStyle/>
          <a:p>
            <a:endParaRPr lang="en-CA" sz="2400" dirty="0">
              <a:latin typeface="Franklin Gothic Book" panose="020B0503020102020204" pitchFamily="34" charset="0"/>
            </a:endParaRPr>
          </a:p>
          <a:p>
            <a:r>
              <a:rPr lang="en-CA" sz="2400" dirty="0">
                <a:latin typeface="Franklin Gothic Book" panose="020B0503020102020204" pitchFamily="34" charset="0"/>
              </a:rPr>
              <a:t>There are three main periods of English Gothic: </a:t>
            </a:r>
          </a:p>
          <a:p>
            <a:pPr lvl="1"/>
            <a:r>
              <a:rPr lang="en-CA" b="1" dirty="0">
                <a:latin typeface="Franklin Gothic Book" panose="020B0503020102020204" pitchFamily="34" charset="0"/>
              </a:rPr>
              <a:t>Early </a:t>
            </a:r>
            <a:r>
              <a:rPr lang="en-CA" dirty="0">
                <a:latin typeface="Franklin Gothic Book" panose="020B0503020102020204" pitchFamily="34" charset="0"/>
              </a:rPr>
              <a:t>English Gothic (1180-1250) </a:t>
            </a:r>
          </a:p>
          <a:p>
            <a:pPr lvl="1"/>
            <a:r>
              <a:rPr lang="en-CA" b="1" dirty="0">
                <a:latin typeface="Franklin Gothic Book" panose="020B0503020102020204" pitchFamily="34" charset="0"/>
              </a:rPr>
              <a:t>Decorated</a:t>
            </a:r>
            <a:r>
              <a:rPr lang="en-CA" dirty="0">
                <a:latin typeface="Franklin Gothic Book" panose="020B0503020102020204" pitchFamily="34" charset="0"/>
              </a:rPr>
              <a:t> Gothic (1250-1350) </a:t>
            </a:r>
          </a:p>
          <a:p>
            <a:pPr lvl="1"/>
            <a:r>
              <a:rPr lang="en-CA" b="1" dirty="0">
                <a:latin typeface="Franklin Gothic Book" panose="020B0503020102020204" pitchFamily="34" charset="0"/>
              </a:rPr>
              <a:t>Perpendicular</a:t>
            </a:r>
            <a:r>
              <a:rPr lang="en-CA" dirty="0">
                <a:latin typeface="Franklin Gothic Book" panose="020B0503020102020204" pitchFamily="34" charset="0"/>
              </a:rPr>
              <a:t> Gothic (1350-1520)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B4948-7EA2-774A-A09C-1B8F2BBD5F65}"/>
              </a:ext>
            </a:extLst>
          </p:cNvPr>
          <p:cNvSpPr txBox="1"/>
          <p:nvPr/>
        </p:nvSpPr>
        <p:spPr>
          <a:xfrm>
            <a:off x="590842" y="4137102"/>
            <a:ext cx="67578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Initially ‘gothic’ was a slur hurled by Renaissance Italians at non-classical architecture i.e. barbarian</a:t>
            </a: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E7C4D-32D9-EA09-D2AA-704D8C9E1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141" y="1"/>
            <a:ext cx="5152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6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CCE75DE-8C7C-814E-875D-F800D69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644" y="804519"/>
            <a:ext cx="5151864" cy="1049235"/>
          </a:xfrm>
        </p:spPr>
        <p:txBody>
          <a:bodyPr>
            <a:normAutofit fontScale="90000"/>
          </a:bodyPr>
          <a:lstStyle/>
          <a:p>
            <a:r>
              <a:rPr lang="en-CA" dirty="0">
                <a:latin typeface="Franklin Gothic Book" panose="020B0503020102020204" pitchFamily="34" charset="0"/>
              </a:rPr>
              <a:t>Early English </a:t>
            </a:r>
            <a:r>
              <a:rPr lang="en-CA" b="1" dirty="0">
                <a:latin typeface="Franklin Gothic Book" panose="020B0503020102020204" pitchFamily="34" charset="0"/>
              </a:rPr>
              <a:t>Gothic</a:t>
            </a:r>
            <a:r>
              <a:rPr lang="en-CA" dirty="0">
                <a:latin typeface="Franklin Gothic Book" panose="020B0503020102020204" pitchFamily="34" charset="0"/>
              </a:rPr>
              <a:t> </a:t>
            </a:r>
            <a:br>
              <a:rPr lang="en-CA" dirty="0">
                <a:latin typeface="Franklin Gothic Book" panose="020B0503020102020204" pitchFamily="34" charset="0"/>
              </a:rPr>
            </a:br>
            <a:r>
              <a:rPr lang="en-CA" dirty="0">
                <a:latin typeface="Franklin Gothic Book" panose="020B0503020102020204" pitchFamily="34" charset="0"/>
              </a:rPr>
              <a:t>(1180-1250</a:t>
            </a:r>
            <a:r>
              <a:rPr lang="en-US" dirty="0">
                <a:latin typeface="Franklin Gothic Book" panose="020B0503020102020204" pitchFamily="34" charset="0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07A8E-8849-DB44-B1AF-69FECEAB5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62" y="2363190"/>
            <a:ext cx="5403273" cy="3690291"/>
          </a:xfrm>
        </p:spPr>
        <p:txBody>
          <a:bodyPr>
            <a:normAutofit/>
          </a:bodyPr>
          <a:lstStyle/>
          <a:p>
            <a:pPr lvl="1"/>
            <a:r>
              <a:rPr lang="en-CA" sz="2000" dirty="0">
                <a:latin typeface="Franklin Gothic Book" panose="020B0503020102020204" pitchFamily="34" charset="0"/>
              </a:rPr>
              <a:t>Durham Cathedral (1093)</a:t>
            </a:r>
          </a:p>
          <a:p>
            <a:pPr lvl="1"/>
            <a:r>
              <a:rPr lang="en-CA" sz="2000" dirty="0">
                <a:latin typeface="Franklin Gothic Book" panose="020B0503020102020204" pitchFamily="34" charset="0"/>
              </a:rPr>
              <a:t>Transitional elements of Norman architecture</a:t>
            </a:r>
          </a:p>
          <a:p>
            <a:pPr marL="914400" lvl="2" indent="0">
              <a:buNone/>
            </a:pPr>
            <a:r>
              <a:rPr lang="en-CA" sz="2000" dirty="0">
                <a:latin typeface="Franklin Gothic Book" panose="020B0503020102020204" pitchFamily="34" charset="0"/>
              </a:rPr>
              <a:t>- ‘Romanesque’ on the continent </a:t>
            </a:r>
          </a:p>
          <a:p>
            <a:pPr lvl="1"/>
            <a:r>
              <a:rPr lang="en-CA" sz="2000" dirty="0">
                <a:latin typeface="Franklin Gothic Book" panose="020B0503020102020204" pitchFamily="34" charset="0"/>
              </a:rPr>
              <a:t>Functional</a:t>
            </a:r>
          </a:p>
          <a:p>
            <a:pPr lvl="1"/>
            <a:r>
              <a:rPr lang="en-CA" sz="2000" dirty="0">
                <a:latin typeface="Franklin Gothic Book" panose="020B0503020102020204" pitchFamily="34" charset="0"/>
              </a:rPr>
              <a:t>Minimal decoration</a:t>
            </a:r>
          </a:p>
          <a:p>
            <a:pPr lvl="1"/>
            <a:r>
              <a:rPr lang="en-CA" sz="2000" dirty="0">
                <a:latin typeface="Franklin Gothic Book" panose="020B0503020102020204" pitchFamily="34" charset="0"/>
              </a:rPr>
              <a:t>Rounded arches</a:t>
            </a:r>
          </a:p>
          <a:p>
            <a:pPr lvl="1"/>
            <a:r>
              <a:rPr lang="en-CA" sz="2000" dirty="0">
                <a:latin typeface="Franklin Gothic Book" panose="020B0503020102020204" pitchFamily="34" charset="0"/>
              </a:rPr>
              <a:t>Lack of glass</a:t>
            </a:r>
          </a:p>
          <a:p>
            <a:pPr lvl="1"/>
            <a:r>
              <a:rPr lang="en-CA" sz="2000" dirty="0">
                <a:latin typeface="Franklin Gothic Book" panose="020B0503020102020204" pitchFamily="34" charset="0"/>
              </a:rPr>
              <a:t>Beginning to be embellished</a:t>
            </a:r>
          </a:p>
          <a:p>
            <a:pPr lvl="1"/>
            <a:r>
              <a:rPr lang="en-CA" sz="2000" dirty="0">
                <a:latin typeface="Franklin Gothic Book" panose="020B0503020102020204" pitchFamily="34" charset="0"/>
              </a:rPr>
              <a:t>Paving the way for Decorated Gothic...</a:t>
            </a:r>
          </a:p>
          <a:p>
            <a:pPr lvl="1"/>
            <a:endParaRPr lang="en-CA" dirty="0">
              <a:latin typeface="Franklin Gothic Book" panose="020B0503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5B4931-2EC9-6646-9BFD-CDAEC212F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535" y="-22353"/>
            <a:ext cx="6337465" cy="3938435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5C5DF438-33BA-D649-8EA5-A1154C4A3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958" y="6184642"/>
            <a:ext cx="1269042" cy="65906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D5C9D7E-7D48-436E-4968-F5BC8DCC0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737" y="6286500"/>
            <a:ext cx="1016000" cy="571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1F476E-CFB3-663F-ED6C-7F7FEB405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798" y="3746810"/>
            <a:ext cx="6367202" cy="311119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6C8B0D1-CF13-DFB2-A070-8A1226A2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737" y="6272211"/>
            <a:ext cx="101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0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0DD1-72C4-EA44-B63F-69EA9955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6477" y="417376"/>
            <a:ext cx="5956634" cy="1325563"/>
          </a:xfrm>
        </p:spPr>
        <p:txBody>
          <a:bodyPr>
            <a:normAutofit/>
          </a:bodyPr>
          <a:lstStyle/>
          <a:p>
            <a:r>
              <a:rPr lang="en-US" dirty="0"/>
              <a:t>Decorated Gothic</a:t>
            </a:r>
            <a:br>
              <a:rPr lang="en-US" dirty="0"/>
            </a:br>
            <a:r>
              <a:rPr lang="en-US" dirty="0"/>
              <a:t>1250-1350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07A8E-8849-DB44-B1AF-69FECEAB5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2315688"/>
            <a:ext cx="5058889" cy="3871356"/>
          </a:xfrm>
        </p:spPr>
        <p:txBody>
          <a:bodyPr>
            <a:normAutofit/>
          </a:bodyPr>
          <a:lstStyle/>
          <a:p>
            <a:r>
              <a:rPr lang="en-CA" b="1" dirty="0">
                <a:latin typeface="Franklin Gothic Book" panose="020B0503020102020204" pitchFamily="34" charset="0"/>
              </a:rPr>
              <a:t>Exeter Cathedral (1275)</a:t>
            </a:r>
          </a:p>
          <a:p>
            <a:pPr lvl="2"/>
            <a:r>
              <a:rPr lang="en-CA" b="1" dirty="0">
                <a:latin typeface="Franklin Gothic Book" panose="020B0503020102020204" pitchFamily="34" charset="0"/>
              </a:rPr>
              <a:t>Saxon/Norman/Gothic</a:t>
            </a:r>
          </a:p>
          <a:p>
            <a:r>
              <a:rPr lang="en-CA" b="1" dirty="0">
                <a:latin typeface="Franklin Gothic Book" panose="020B0503020102020204" pitchFamily="34" charset="0"/>
              </a:rPr>
              <a:t>Broader, more European style </a:t>
            </a:r>
          </a:p>
          <a:p>
            <a:pPr lvl="2"/>
            <a:r>
              <a:rPr lang="en-CA" b="1" dirty="0">
                <a:latin typeface="Franklin Gothic Book" panose="020B0503020102020204" pitchFamily="34" charset="0"/>
              </a:rPr>
              <a:t>Milan, Barcelona</a:t>
            </a:r>
          </a:p>
          <a:p>
            <a:r>
              <a:rPr lang="en-CA" b="1" dirty="0">
                <a:latin typeface="Franklin Gothic Book" panose="020B0503020102020204" pitchFamily="34" charset="0"/>
              </a:rPr>
              <a:t> Longest uninterrupted medieval stone vaulted ceiling in the world!!! </a:t>
            </a:r>
          </a:p>
          <a:p>
            <a:r>
              <a:rPr lang="en-CA" b="1" dirty="0">
                <a:latin typeface="Franklin Gothic Book" panose="020B0503020102020204" pitchFamily="34" charset="0"/>
              </a:rPr>
              <a:t>Paved the way for Gothic Perpendicular…</a:t>
            </a:r>
          </a:p>
          <a:p>
            <a:pPr marL="0" indent="0">
              <a:buNone/>
            </a:pPr>
            <a:endParaRPr lang="en-US" sz="1800" dirty="0">
              <a:latin typeface="Franklin Gothic Book" panose="020B0503020102020204" pitchFamily="34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3723460-F919-874C-BFE9-073030ADC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776" y="0"/>
            <a:ext cx="4694162" cy="370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3EC520-A536-5A40-960C-515A9D970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557" y="0"/>
            <a:ext cx="279844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0E072D-859F-B3E8-020D-BD6D6C3AA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776" y="3704537"/>
            <a:ext cx="4193781" cy="31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30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0DD1-72C4-EA44-B63F-69EA9955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7" y="725149"/>
            <a:ext cx="5640779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Gothic Perpendicular (1350-1520)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07A8E-8849-DB44-B1AF-69FECEAB5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32" y="2522154"/>
            <a:ext cx="5327097" cy="3339000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200000"/>
              </a:lnSpc>
            </a:pPr>
            <a:r>
              <a:rPr lang="en-CA" b="1" dirty="0">
                <a:latin typeface="Franklin Gothic Book" panose="020B0503020102020204" pitchFamily="34" charset="0"/>
              </a:rPr>
              <a:t>Gloucester Cathedral (678)                                                                                                   - perpendicular elements added 1337</a:t>
            </a:r>
          </a:p>
          <a:p>
            <a:pPr lvl="1">
              <a:lnSpc>
                <a:spcPct val="200000"/>
              </a:lnSpc>
            </a:pPr>
            <a:r>
              <a:rPr lang="en-CA" b="1" dirty="0">
                <a:latin typeface="Franklin Gothic Book" panose="020B0503020102020204" pitchFamily="34" charset="0"/>
              </a:rPr>
              <a:t>More about proportion than height or size</a:t>
            </a:r>
          </a:p>
          <a:p>
            <a:pPr lvl="1">
              <a:lnSpc>
                <a:spcPct val="200000"/>
              </a:lnSpc>
            </a:pPr>
            <a:r>
              <a:rPr lang="en-CA" b="1" dirty="0">
                <a:latin typeface="Franklin Gothic Book" panose="020B0503020102020204" pitchFamily="34" charset="0"/>
              </a:rPr>
              <a:t>Gothic buildings flourished for centuries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4263F5-3C70-C443-83D7-C2149969D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464" y="2961501"/>
            <a:ext cx="3547789" cy="26677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A7F753-D493-1D40-8ABD-BB0B94D28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806" y="-22622"/>
            <a:ext cx="6493931" cy="6880622"/>
          </a:xfrm>
          <a:prstGeom prst="rect">
            <a:avLst/>
          </a:prstGeom>
        </p:spPr>
      </p:pic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DD8A6B9A-0996-3642-B0B1-3630DE65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5737" y="6286500"/>
            <a:ext cx="101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60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96216-2D83-2331-A4A7-68B16463F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What was the breakthrough that made Gothic architecture possible?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5E84C-3656-B4D8-948A-C42663916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73" y="2051824"/>
            <a:ext cx="8359533" cy="41773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Flying buttresses!</a:t>
            </a:r>
          </a:p>
          <a:p>
            <a:r>
              <a:rPr lang="en-US" dirty="0"/>
              <a:t>Walls took less of the load</a:t>
            </a:r>
          </a:p>
          <a:p>
            <a:r>
              <a:rPr lang="en-US" dirty="0"/>
              <a:t>Allowing for pointed arches (</a:t>
            </a:r>
            <a:r>
              <a:rPr lang="en-US" dirty="0" err="1"/>
              <a:t>asthetics</a:t>
            </a:r>
            <a:r>
              <a:rPr lang="en-US" dirty="0"/>
              <a:t>)</a:t>
            </a:r>
          </a:p>
          <a:p>
            <a:r>
              <a:rPr lang="en-US" dirty="0"/>
              <a:t>And most importantly – glass</a:t>
            </a:r>
          </a:p>
          <a:p>
            <a:r>
              <a:rPr lang="en-US" dirty="0"/>
              <a:t>Or more specifically - light!</a:t>
            </a:r>
          </a:p>
          <a:p>
            <a:r>
              <a:rPr lang="en-US" dirty="0"/>
              <a:t>Allowed Gothic to take on more natural forms than Greco-Roman or Norman architecture</a:t>
            </a:r>
          </a:p>
          <a:p>
            <a:pPr lvl="1"/>
            <a:r>
              <a:rPr lang="en-US" dirty="0"/>
              <a:t>Light, sun, trees</a:t>
            </a:r>
          </a:p>
          <a:p>
            <a:pPr lvl="1"/>
            <a:r>
              <a:rPr lang="en-US" dirty="0"/>
              <a:t>Allowed buildings to be larger, lighter and more </a:t>
            </a:r>
            <a:r>
              <a:rPr lang="en-US" dirty="0" err="1"/>
              <a:t>colourful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26DFA-60F7-CFB6-7C99-3EBB3ED8F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682" y="1742938"/>
            <a:ext cx="3661317" cy="2753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28683B-0327-9E28-4B21-9EDC1FBD8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682" y="4496022"/>
            <a:ext cx="3661318" cy="23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83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-PowerPoint-Template" id="{A19888FF-AC51-FF4E-9E06-38E2031C8367}" vid="{83146AD2-E7E1-AC46-8EFD-9FA7CF81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623</TotalTime>
  <Words>994</Words>
  <Application>Microsoft Macintosh PowerPoint</Application>
  <PresentationFormat>Widescreen</PresentationFormat>
  <Paragraphs>134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Franklin Gothic Book</vt:lpstr>
      <vt:lpstr>Trebuchet MS</vt:lpstr>
      <vt:lpstr>Office Theme</vt:lpstr>
      <vt:lpstr>CRYSTAL PALACES</vt:lpstr>
      <vt:lpstr>Not these kinds of Gothic</vt:lpstr>
      <vt:lpstr>So what is a Cathedral, anyway?  </vt:lpstr>
      <vt:lpstr>Wales seems to have cornered the market in small gothic cathedrals…  </vt:lpstr>
      <vt:lpstr>When was the ENGLISH Gothic period?</vt:lpstr>
      <vt:lpstr>Early English Gothic  (1180-1250)</vt:lpstr>
      <vt:lpstr>Decorated Gothic 1250-1350</vt:lpstr>
      <vt:lpstr>Gothic Perpendicular (1350-1520) </vt:lpstr>
      <vt:lpstr>What was the breakthrough that made Gothic architecture possible?</vt:lpstr>
      <vt:lpstr>What was the role of the  Cathedral in English medieval society?</vt:lpstr>
      <vt:lpstr>What was the role of the  Cathedral in English medieval society?</vt:lpstr>
      <vt:lpstr>What was the role of the  Cathedral in English medieval society?</vt:lpstr>
      <vt:lpstr>What was the role of the  Cathedral in English medieval society?</vt:lpstr>
      <vt:lpstr>How did they pay for all this?</vt:lpstr>
      <vt:lpstr>A Sacred Trust The Medieval Church as an Economic Firm (Ekelund et al) </vt:lpstr>
      <vt:lpstr>A Sacred Trust The Medieval Church as an Economic Firm (Ekelund et al.) </vt:lpstr>
      <vt:lpstr>Those PHILISTINES Henry VIII &amp; Cromwell</vt:lpstr>
      <vt:lpstr>Has Gothic architecture ever really been surpassed?</vt:lpstr>
      <vt:lpstr>Our ‘boat-floating’ buildings</vt:lpstr>
      <vt:lpstr>Which story do you prefer?</vt:lpstr>
      <vt:lpstr>Comments?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 PALACES</dc:title>
  <dc:creator>Microsoft Office User</dc:creator>
  <cp:lastModifiedBy>Microsoft Office User</cp:lastModifiedBy>
  <cp:revision>19</cp:revision>
  <dcterms:created xsi:type="dcterms:W3CDTF">2022-04-12T22:44:31Z</dcterms:created>
  <dcterms:modified xsi:type="dcterms:W3CDTF">2022-04-14T16:20:30Z</dcterms:modified>
</cp:coreProperties>
</file>