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5" r:id="rId3"/>
    <p:sldId id="257" r:id="rId4"/>
    <p:sldId id="282" r:id="rId5"/>
    <p:sldId id="259" r:id="rId6"/>
    <p:sldId id="283" r:id="rId7"/>
    <p:sldId id="271" r:id="rId8"/>
    <p:sldId id="266" r:id="rId9"/>
    <p:sldId id="278" r:id="rId10"/>
    <p:sldId id="285" r:id="rId11"/>
    <p:sldId id="286" r:id="rId12"/>
    <p:sldId id="276" r:id="rId13"/>
    <p:sldId id="277" r:id="rId14"/>
    <p:sldId id="264" r:id="rId15"/>
    <p:sldId id="279" r:id="rId16"/>
    <p:sldId id="265" r:id="rId17"/>
    <p:sldId id="281" r:id="rId18"/>
    <p:sldId id="268" r:id="rId19"/>
    <p:sldId id="284" r:id="rId20"/>
    <p:sldId id="263" r:id="rId21"/>
    <p:sldId id="272" r:id="rId22"/>
    <p:sldId id="261" r:id="rId23"/>
    <p:sldId id="274" r:id="rId24"/>
    <p:sldId id="260" r:id="rId25"/>
    <p:sldId id="262" r:id="rId26"/>
    <p:sldId id="267" r:id="rId27"/>
    <p:sldId id="273" r:id="rId28"/>
    <p:sldId id="269" r:id="rId29"/>
    <p:sldId id="270"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0" d="100"/>
          <a:sy n="90" d="100"/>
        </p:scale>
        <p:origin x="576" y="66"/>
      </p:cViewPr>
      <p:guideLst/>
    </p:cSldViewPr>
  </p:slideViewPr>
  <p:notesTextViewPr>
    <p:cViewPr>
      <p:scale>
        <a:sx n="1" d="1"/>
        <a:sy n="1" d="1"/>
      </p:scale>
      <p:origin x="0" y="0"/>
    </p:cViewPr>
  </p:notesTextViewPr>
  <p:sorterViewPr>
    <p:cViewPr>
      <p:scale>
        <a:sx n="100" d="100"/>
        <a:sy n="100" d="100"/>
      </p:scale>
      <p:origin x="0" y="-589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E19365-1E5B-4B1B-84AD-FEB544579519}" type="datetimeFigureOut">
              <a:rPr lang="en-CA" smtClean="0"/>
              <a:t>4/07/22</a:t>
            </a:fld>
            <a:endParaRPr lang="en-CA"/>
          </a:p>
        </p:txBody>
      </p:sp>
      <p:sp>
        <p:nvSpPr>
          <p:cNvPr id="5" name="Footer Placeholder 4"/>
          <p:cNvSpPr>
            <a:spLocks noGrp="1"/>
          </p:cNvSpPr>
          <p:nvPr>
            <p:ph type="ftr" sz="quarter" idx="11"/>
          </p:nvPr>
        </p:nvSpPr>
        <p:spPr>
          <a:xfrm>
            <a:off x="2416500" y="329307"/>
            <a:ext cx="4973915" cy="309201"/>
          </a:xfrm>
        </p:spPr>
        <p:txBody>
          <a:bodyPr/>
          <a:lstStyle/>
          <a:p>
            <a:endParaRPr lang="en-CA"/>
          </a:p>
        </p:txBody>
      </p:sp>
      <p:sp>
        <p:nvSpPr>
          <p:cNvPr id="6" name="Slide Number Placeholder 5"/>
          <p:cNvSpPr>
            <a:spLocks noGrp="1"/>
          </p:cNvSpPr>
          <p:nvPr>
            <p:ph type="sldNum" sz="quarter" idx="12"/>
          </p:nvPr>
        </p:nvSpPr>
        <p:spPr>
          <a:xfrm>
            <a:off x="1437664" y="798973"/>
            <a:ext cx="811019" cy="503578"/>
          </a:xfrm>
        </p:spPr>
        <p:txBody>
          <a:bodyPr/>
          <a:lstStyle/>
          <a:p>
            <a:fld id="{2612BBFF-640A-484A-86C7-460868AC4085}" type="slidenum">
              <a:rPr lang="en-CA" smtClean="0"/>
              <a:t>‹#›</a:t>
            </a:fld>
            <a:endParaRPr lang="en-CA"/>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92397649"/>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E19365-1E5B-4B1B-84AD-FEB544579519}" type="datetimeFigureOut">
              <a:rPr lang="en-CA" smtClean="0"/>
              <a:t>4/07/22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12BBFF-640A-484A-86C7-460868AC4085}" type="slidenum">
              <a:rPr lang="en-CA" smtClean="0"/>
              <a:t>‹#›</a:t>
            </a:fld>
            <a:endParaRPr lang="en-CA"/>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60000057"/>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E19365-1E5B-4B1B-84AD-FEB544579519}" type="datetimeFigureOut">
              <a:rPr lang="en-CA" smtClean="0"/>
              <a:t>4/07/22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12BBFF-640A-484A-86C7-460868AC4085}" type="slidenum">
              <a:rPr lang="en-CA" smtClean="0"/>
              <a:t>‹#›</a:t>
            </a:fld>
            <a:endParaRPr lang="en-CA"/>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29596339"/>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E19365-1E5B-4B1B-84AD-FEB544579519}" type="datetimeFigureOut">
              <a:rPr lang="en-CA" smtClean="0"/>
              <a:t>4/07/22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12BBFF-640A-484A-86C7-460868AC4085}" type="slidenum">
              <a:rPr lang="en-CA" smtClean="0"/>
              <a:t>‹#›</a:t>
            </a:fld>
            <a:endParaRPr lang="en-CA"/>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31431098"/>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E19365-1E5B-4B1B-84AD-FEB544579519}" type="datetimeFigureOut">
              <a:rPr lang="en-CA" smtClean="0"/>
              <a:t>4/07/22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12BBFF-640A-484A-86C7-460868AC4085}" type="slidenum">
              <a:rPr lang="en-CA" smtClean="0"/>
              <a:t>‹#›</a:t>
            </a:fld>
            <a:endParaRPr lang="en-CA"/>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3874911"/>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9E19365-1E5B-4B1B-84AD-FEB544579519}" type="datetimeFigureOut">
              <a:rPr lang="en-CA" smtClean="0"/>
              <a:t>4/07/22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612BBFF-640A-484A-86C7-460868AC4085}" type="slidenum">
              <a:rPr lang="en-CA" smtClean="0"/>
              <a:t>‹#›</a:t>
            </a:fld>
            <a:endParaRPr lang="en-CA"/>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85838366"/>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9E19365-1E5B-4B1B-84AD-FEB544579519}" type="datetimeFigureOut">
              <a:rPr lang="en-CA" smtClean="0"/>
              <a:t>4/07/22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612BBFF-640A-484A-86C7-460868AC4085}" type="slidenum">
              <a:rPr lang="en-CA" smtClean="0"/>
              <a:t>‹#›</a:t>
            </a:fld>
            <a:endParaRPr lang="en-CA"/>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26032602"/>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9E19365-1E5B-4B1B-84AD-FEB544579519}" type="datetimeFigureOut">
              <a:rPr lang="en-CA" smtClean="0"/>
              <a:t>4/07/22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612BBFF-640A-484A-86C7-460868AC4085}" type="slidenum">
              <a:rPr lang="en-CA" smtClean="0"/>
              <a:t>‹#›</a:t>
            </a:fld>
            <a:endParaRPr lang="en-CA"/>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27764519"/>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E19365-1E5B-4B1B-84AD-FEB544579519}" type="datetimeFigureOut">
              <a:rPr lang="en-CA" smtClean="0"/>
              <a:t>4/07/22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612BBFF-640A-484A-86C7-460868AC4085}" type="slidenum">
              <a:rPr lang="en-CA" smtClean="0"/>
              <a:t>‹#›</a:t>
            </a:fld>
            <a:endParaRPr lang="en-CA"/>
          </a:p>
        </p:txBody>
      </p:sp>
    </p:spTree>
    <p:extLst>
      <p:ext uri="{BB962C8B-B14F-4D97-AF65-F5344CB8AC3E}">
        <p14:creationId xmlns:p14="http://schemas.microsoft.com/office/powerpoint/2010/main" val="381827550"/>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E19365-1E5B-4B1B-84AD-FEB544579519}" type="datetimeFigureOut">
              <a:rPr lang="en-CA" smtClean="0"/>
              <a:t>4/07/22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612BBFF-640A-484A-86C7-460868AC4085}" type="slidenum">
              <a:rPr lang="en-CA" smtClean="0"/>
              <a:t>‹#›</a:t>
            </a:fld>
            <a:endParaRPr lang="en-CA"/>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58384562"/>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59E19365-1E5B-4B1B-84AD-FEB544579519}" type="datetimeFigureOut">
              <a:rPr lang="en-CA" smtClean="0"/>
              <a:t>4/07/22</a:t>
            </a:fld>
            <a:endParaRPr lang="en-CA"/>
          </a:p>
        </p:txBody>
      </p:sp>
      <p:sp>
        <p:nvSpPr>
          <p:cNvPr id="6" name="Footer Placeholder 5"/>
          <p:cNvSpPr>
            <a:spLocks noGrp="1"/>
          </p:cNvSpPr>
          <p:nvPr>
            <p:ph type="ftr" sz="quarter" idx="11"/>
          </p:nvPr>
        </p:nvSpPr>
        <p:spPr>
          <a:xfrm>
            <a:off x="1447382" y="318640"/>
            <a:ext cx="5541004" cy="320931"/>
          </a:xfrm>
        </p:spPr>
        <p:txBody>
          <a:bodyPr/>
          <a:lstStyle/>
          <a:p>
            <a:endParaRPr lang="en-CA"/>
          </a:p>
        </p:txBody>
      </p:sp>
      <p:sp>
        <p:nvSpPr>
          <p:cNvPr id="7" name="Slide Number Placeholder 6"/>
          <p:cNvSpPr>
            <a:spLocks noGrp="1"/>
          </p:cNvSpPr>
          <p:nvPr>
            <p:ph type="sldNum" sz="quarter" idx="12"/>
          </p:nvPr>
        </p:nvSpPr>
        <p:spPr/>
        <p:txBody>
          <a:bodyPr/>
          <a:lstStyle/>
          <a:p>
            <a:fld id="{2612BBFF-640A-484A-86C7-460868AC4085}" type="slidenum">
              <a:rPr lang="en-CA" smtClean="0"/>
              <a:t>‹#›</a:t>
            </a:fld>
            <a:endParaRPr lang="en-CA"/>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68840702"/>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59E19365-1E5B-4B1B-84AD-FEB544579519}" type="datetimeFigureOut">
              <a:rPr lang="en-CA" smtClean="0"/>
              <a:t>4/07/22</a:t>
            </a:fld>
            <a:endParaRPr lang="en-CA"/>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2612BBFF-640A-484A-86C7-460868AC4085}" type="slidenum">
              <a:rPr lang="en-CA" smtClean="0"/>
              <a:t>‹#›</a:t>
            </a:fld>
            <a:endParaRPr lang="en-CA"/>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2916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5000"/>
    </mc:Choice>
    <mc:Fallback xmlns="">
      <p:transition spd="slow"/>
    </mc:Fallback>
  </mc:AlternateConten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1AA8-879B-4969-BDA0-D2259151B73B}"/>
              </a:ext>
            </a:extLst>
          </p:cNvPr>
          <p:cNvSpPr>
            <a:spLocks noGrp="1"/>
          </p:cNvSpPr>
          <p:nvPr>
            <p:ph type="ctrTitle"/>
          </p:nvPr>
        </p:nvSpPr>
        <p:spPr/>
        <p:txBody>
          <a:bodyPr>
            <a:normAutofit fontScale="90000"/>
          </a:bodyPr>
          <a:lstStyle/>
          <a:p>
            <a:pPr algn="ctr"/>
            <a:r>
              <a:rPr lang="en-US" dirty="0"/>
              <a:t>Indigenous Youth Homelessness in the DTES</a:t>
            </a:r>
            <a:endParaRPr lang="en-CA" dirty="0"/>
          </a:p>
        </p:txBody>
      </p:sp>
      <p:sp>
        <p:nvSpPr>
          <p:cNvPr id="3" name="Subtitle 2">
            <a:extLst>
              <a:ext uri="{FF2B5EF4-FFF2-40B4-BE49-F238E27FC236}">
                <a16:creationId xmlns:a16="http://schemas.microsoft.com/office/drawing/2014/main" id="{BBD750F1-B2AD-4ED1-9C3F-7B8014D24E26}"/>
              </a:ext>
            </a:extLst>
          </p:cNvPr>
          <p:cNvSpPr>
            <a:spLocks noGrp="1"/>
          </p:cNvSpPr>
          <p:nvPr>
            <p:ph type="subTitle" idx="1"/>
          </p:nvPr>
        </p:nvSpPr>
        <p:spPr/>
        <p:txBody>
          <a:bodyPr>
            <a:normAutofit/>
          </a:bodyPr>
          <a:lstStyle/>
          <a:p>
            <a:pPr algn="ctr"/>
            <a:r>
              <a:rPr lang="en-US" sz="3200" dirty="0"/>
              <a:t>Social justice and the urban </a:t>
            </a:r>
            <a:r>
              <a:rPr lang="en-US" sz="3200" dirty="0" err="1"/>
              <a:t>rEz</a:t>
            </a:r>
            <a:endParaRPr lang="en-CA" sz="3200" dirty="0"/>
          </a:p>
        </p:txBody>
      </p:sp>
    </p:spTree>
    <p:extLst>
      <p:ext uri="{BB962C8B-B14F-4D97-AF65-F5344CB8AC3E}">
        <p14:creationId xmlns:p14="http://schemas.microsoft.com/office/powerpoint/2010/main" val="2140630826"/>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ee the source image">
            <a:extLst>
              <a:ext uri="{FF2B5EF4-FFF2-40B4-BE49-F238E27FC236}">
                <a16:creationId xmlns:a16="http://schemas.microsoft.com/office/drawing/2014/main" id="{1A84D5A5-3F60-4210-91FD-B9A508E900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15" y="-40511"/>
            <a:ext cx="12246015" cy="6898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9453349"/>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ee the source image">
            <a:extLst>
              <a:ext uri="{FF2B5EF4-FFF2-40B4-BE49-F238E27FC236}">
                <a16:creationId xmlns:a16="http://schemas.microsoft.com/office/drawing/2014/main" id="{2821D899-9C31-4456-BA2E-FE2BC0048A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58"/>
            <a:ext cx="12192000" cy="6862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9377138"/>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bar chart&#10;&#10;Description automatically generated">
            <a:extLst>
              <a:ext uri="{FF2B5EF4-FFF2-40B4-BE49-F238E27FC236}">
                <a16:creationId xmlns:a16="http://schemas.microsoft.com/office/drawing/2014/main" id="{CA5E2351-DD24-4026-9729-FBC4886F56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92314" cy="6864939"/>
          </a:xfrm>
          <a:prstGeom prst="rect">
            <a:avLst/>
          </a:prstGeom>
        </p:spPr>
      </p:pic>
    </p:spTree>
    <p:extLst>
      <p:ext uri="{BB962C8B-B14F-4D97-AF65-F5344CB8AC3E}">
        <p14:creationId xmlns:p14="http://schemas.microsoft.com/office/powerpoint/2010/main" val="4238990343"/>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with medium confidence">
            <a:extLst>
              <a:ext uri="{FF2B5EF4-FFF2-40B4-BE49-F238E27FC236}">
                <a16:creationId xmlns:a16="http://schemas.microsoft.com/office/drawing/2014/main" id="{3969D6C6-5ADB-4993-A079-3A0E484DF2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9341"/>
            <a:ext cx="12303888" cy="6897341"/>
          </a:xfrm>
          <a:prstGeom prst="rect">
            <a:avLst/>
          </a:prstGeom>
        </p:spPr>
      </p:pic>
    </p:spTree>
    <p:extLst>
      <p:ext uri="{BB962C8B-B14F-4D97-AF65-F5344CB8AC3E}">
        <p14:creationId xmlns:p14="http://schemas.microsoft.com/office/powerpoint/2010/main" val="4282263710"/>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tats on the Homeless in Canada">
            <a:extLst>
              <a:ext uri="{FF2B5EF4-FFF2-40B4-BE49-F238E27FC236}">
                <a16:creationId xmlns:a16="http://schemas.microsoft.com/office/drawing/2014/main" id="{021275C0-5604-4E29-9F5E-8FF7363CD6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288" y="-533019"/>
            <a:ext cx="12682331" cy="7805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840609"/>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9395C490-2A5F-4E85-AA7A-F47859C441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spTree>
    <p:extLst>
      <p:ext uri="{BB962C8B-B14F-4D97-AF65-F5344CB8AC3E}">
        <p14:creationId xmlns:p14="http://schemas.microsoft.com/office/powerpoint/2010/main" val="1409640890"/>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ancouver homeless numbers rise to highest levels since 2002, latest count  shows - BC | Globalnews.ca">
            <a:extLst>
              <a:ext uri="{FF2B5EF4-FFF2-40B4-BE49-F238E27FC236}">
                <a16:creationId xmlns:a16="http://schemas.microsoft.com/office/drawing/2014/main" id="{259C97A4-C621-445D-BB78-2E26A7B0F1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871"/>
            <a:ext cx="12192000" cy="6855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7743740"/>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bar chart&#10;&#10;Description automatically generated">
            <a:extLst>
              <a:ext uri="{FF2B5EF4-FFF2-40B4-BE49-F238E27FC236}">
                <a16:creationId xmlns:a16="http://schemas.microsoft.com/office/drawing/2014/main" id="{63437D7A-1B5B-43CB-9550-4A7BB76C3C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324"/>
            <a:ext cx="12338613" cy="6878323"/>
          </a:xfrm>
          <a:prstGeom prst="rect">
            <a:avLst/>
          </a:prstGeom>
        </p:spPr>
      </p:pic>
    </p:spTree>
    <p:extLst>
      <p:ext uri="{BB962C8B-B14F-4D97-AF65-F5344CB8AC3E}">
        <p14:creationId xmlns:p14="http://schemas.microsoft.com/office/powerpoint/2010/main" val="115464521"/>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ndigenous people and mental health during the COVID-19 pandemic">
            <a:extLst>
              <a:ext uri="{FF2B5EF4-FFF2-40B4-BE49-F238E27FC236}">
                <a16:creationId xmlns:a16="http://schemas.microsoft.com/office/drawing/2014/main" id="{ABCF77FB-6298-4179-BF6A-500D53D2DD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64" y="-2986"/>
            <a:ext cx="12456356" cy="6926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629649"/>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pie chart&#10;&#10;Description automatically generated">
            <a:extLst>
              <a:ext uri="{FF2B5EF4-FFF2-40B4-BE49-F238E27FC236}">
                <a16:creationId xmlns:a16="http://schemas.microsoft.com/office/drawing/2014/main" id="{4AC53723-D891-4498-A3D5-F61ABAE9BD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187"/>
            <a:ext cx="12280739" cy="6973321"/>
          </a:xfrm>
          <a:prstGeom prst="rect">
            <a:avLst/>
          </a:prstGeom>
        </p:spPr>
      </p:pic>
    </p:spTree>
    <p:extLst>
      <p:ext uri="{BB962C8B-B14F-4D97-AF65-F5344CB8AC3E}">
        <p14:creationId xmlns:p14="http://schemas.microsoft.com/office/powerpoint/2010/main" val="1063742734"/>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A9B3610-CF40-40F0-8959-7A669A7E1526}"/>
              </a:ext>
            </a:extLst>
          </p:cNvPr>
          <p:cNvSpPr txBox="1"/>
          <p:nvPr/>
        </p:nvSpPr>
        <p:spPr>
          <a:xfrm>
            <a:off x="1417983" y="1404730"/>
            <a:ext cx="10137911" cy="3108543"/>
          </a:xfrm>
          <a:prstGeom prst="rect">
            <a:avLst/>
          </a:prstGeom>
          <a:noFill/>
        </p:spPr>
        <p:txBody>
          <a:bodyPr wrap="square">
            <a:spAutoFit/>
          </a:bodyPr>
          <a:lstStyle/>
          <a:p>
            <a:pPr algn="l"/>
            <a:r>
              <a:rPr lang="en-US" sz="2800" b="0" i="1" dirty="0">
                <a:solidFill>
                  <a:srgbClr val="0A0A0A"/>
                </a:solidFill>
                <a:effectLst/>
                <a:latin typeface="Merriweather" panose="020B0604020202020204" pitchFamily="2" charset="0"/>
              </a:rPr>
              <a:t>“As long as the capitalist mode of production continues to exist, it is folly to hope for an isolated solution to the housing question or of any other social question affecting the fate of the workers.”</a:t>
            </a:r>
            <a:r>
              <a:rPr lang="en-US" sz="2800" b="0" i="0" dirty="0">
                <a:solidFill>
                  <a:srgbClr val="0A0A0A"/>
                </a:solidFill>
                <a:effectLst/>
                <a:latin typeface="Merriweather" panose="020B0604020202020204" pitchFamily="2" charset="0"/>
              </a:rPr>
              <a:t> — Friedrich Engels, 1872</a:t>
            </a:r>
          </a:p>
          <a:p>
            <a:pPr algn="l"/>
            <a:endParaRPr lang="en-US" sz="2800" b="0" i="0" dirty="0">
              <a:solidFill>
                <a:srgbClr val="0A0A0A"/>
              </a:solidFill>
              <a:effectLst/>
              <a:latin typeface="Merriweather" panose="020B0604020202020204" pitchFamily="2" charset="0"/>
            </a:endParaRPr>
          </a:p>
          <a:p>
            <a:pPr algn="l"/>
            <a:r>
              <a:rPr lang="en-US" sz="2800" b="0" i="1" dirty="0">
                <a:solidFill>
                  <a:srgbClr val="0A0A0A"/>
                </a:solidFill>
                <a:effectLst/>
                <a:latin typeface="Merriweather" panose="020B0604020202020204" pitchFamily="2" charset="0"/>
              </a:rPr>
              <a:t>“Homelessness exists not because the system is not working but because this is the way it works.”</a:t>
            </a:r>
            <a:r>
              <a:rPr lang="en-US" sz="2800" b="0" i="0" dirty="0">
                <a:solidFill>
                  <a:srgbClr val="0A0A0A"/>
                </a:solidFill>
                <a:effectLst/>
                <a:latin typeface="Merriweather" panose="020B0604020202020204" pitchFamily="2" charset="0"/>
              </a:rPr>
              <a:t> — Peter Marcuse</a:t>
            </a:r>
          </a:p>
        </p:txBody>
      </p:sp>
    </p:spTree>
    <p:extLst>
      <p:ext uri="{BB962C8B-B14F-4D97-AF65-F5344CB8AC3E}">
        <p14:creationId xmlns:p14="http://schemas.microsoft.com/office/powerpoint/2010/main" val="4153119657"/>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What is it like to be a youth and homeless in Victoria? - Threshold Housing">
            <a:extLst>
              <a:ext uri="{FF2B5EF4-FFF2-40B4-BE49-F238E27FC236}">
                <a16:creationId xmlns:a16="http://schemas.microsoft.com/office/drawing/2014/main" id="{D46575F7-A123-4FDF-B997-720C116B1B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141"/>
            <a:ext cx="12192000" cy="6966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2768553"/>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roposed homeless law has critics worried | CTV News">
            <a:extLst>
              <a:ext uri="{FF2B5EF4-FFF2-40B4-BE49-F238E27FC236}">
                <a16:creationId xmlns:a16="http://schemas.microsoft.com/office/drawing/2014/main" id="{12F346CC-FC15-439D-B6BF-01A9C45B36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7961"/>
            <a:ext cx="12192000" cy="6869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395442"/>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Vancouver housing advocates issue call for urgent coronavirus help for the  homeless | Georgia Straight Vancouver's News &amp; Entertainment Weekly">
            <a:extLst>
              <a:ext uri="{FF2B5EF4-FFF2-40B4-BE49-F238E27FC236}">
                <a16:creationId xmlns:a16="http://schemas.microsoft.com/office/drawing/2014/main" id="{4426D2D9-C534-4AA2-A0D5-CE892BB25B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32" y="0"/>
            <a:ext cx="12192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6970601"/>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70CD471-BEF9-4C85-9181-9C3BF0BC20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65" y="1"/>
            <a:ext cx="12099235" cy="6805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972453"/>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Vancouver and Other Cities Grapple With Homelessness Crisis">
            <a:extLst>
              <a:ext uri="{FF2B5EF4-FFF2-40B4-BE49-F238E27FC236}">
                <a16:creationId xmlns:a16="http://schemas.microsoft.com/office/drawing/2014/main" id="{AADC7A31-71CA-485F-A4EF-509778F1F8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20921" cy="6950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005953"/>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Vancouver Gets $51.5 Million from Ottawa for Homelessness Crisis | The Tyee">
            <a:extLst>
              <a:ext uri="{FF2B5EF4-FFF2-40B4-BE49-F238E27FC236}">
                <a16:creationId xmlns:a16="http://schemas.microsoft.com/office/drawing/2014/main" id="{E4C76A15-A350-4756-9319-340C32646A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39" y="-31051"/>
            <a:ext cx="12364278" cy="6889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378098"/>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overty the leading cause of youth homelessness: Study | The Star">
            <a:extLst>
              <a:ext uri="{FF2B5EF4-FFF2-40B4-BE49-F238E27FC236}">
                <a16:creationId xmlns:a16="http://schemas.microsoft.com/office/drawing/2014/main" id="{0C1A6A7F-2CB7-4788-9B35-5F414204A74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4007" y="0"/>
            <a:ext cx="12460014" cy="975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0274902"/>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ancouver is Canada's dumping ground for the homeless, and this needs to  stop | Urbanized">
            <a:extLst>
              <a:ext uri="{FF2B5EF4-FFF2-40B4-BE49-F238E27FC236}">
                <a16:creationId xmlns:a16="http://schemas.microsoft.com/office/drawing/2014/main" id="{82B47B94-EF9C-4F7A-A40F-FAA0E9622C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63" y="0"/>
            <a:ext cx="1218615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693239"/>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ity of Vancouver cancels annual homeless count for 2nd straight year | CBC  News">
            <a:extLst>
              <a:ext uri="{FF2B5EF4-FFF2-40B4-BE49-F238E27FC236}">
                <a16:creationId xmlns:a16="http://schemas.microsoft.com/office/drawing/2014/main" id="{566D04F2-31D9-4776-9458-35D9CFC3E1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53"/>
            <a:ext cx="12192000" cy="6861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5308279"/>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Vancouver's Strathcona Park reopens five months after homeless campers  moved - BC | Globalnews.ca">
            <a:extLst>
              <a:ext uri="{FF2B5EF4-FFF2-40B4-BE49-F238E27FC236}">
                <a16:creationId xmlns:a16="http://schemas.microsoft.com/office/drawing/2014/main" id="{A6693C1C-165F-4269-B0A1-0BA4B239A2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225957"/>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1026" name="Picture 2" descr="Downtown Eastside Vancouver - YouTube">
            <a:extLst>
              <a:ext uri="{FF2B5EF4-FFF2-40B4-BE49-F238E27FC236}">
                <a16:creationId xmlns:a16="http://schemas.microsoft.com/office/drawing/2014/main" id="{58104B17-2E13-413D-B189-EDA036EEF9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991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484244"/>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176DA6-4BBF-42A4-9C94-E6613CCD6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99AAB0AE-172B-4FB4-80C2-86CD6B824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w="22225">
            <a:solidFill>
              <a:srgbClr val="A2A5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ee the source image">
            <a:extLst>
              <a:ext uri="{FF2B5EF4-FFF2-40B4-BE49-F238E27FC236}">
                <a16:creationId xmlns:a16="http://schemas.microsoft.com/office/drawing/2014/main" id="{E81D763E-F46A-466C-BD24-14393D06CB6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15765" y="643467"/>
            <a:ext cx="3760469"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812161"/>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ow Capitalism is the cause and cure for homelessness | Politics Lab SF">
            <a:extLst>
              <a:ext uri="{FF2B5EF4-FFF2-40B4-BE49-F238E27FC236}">
                <a16:creationId xmlns:a16="http://schemas.microsoft.com/office/drawing/2014/main" id="{A095C52C-8EA1-4ADA-BD1F-A2E9987154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49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7807581"/>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176DA6-4BBF-42A4-9C94-E6613CCD6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99AAB0AE-172B-4FB4-80C2-86CD6B824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See the source image">
            <a:extLst>
              <a:ext uri="{FF2B5EF4-FFF2-40B4-BE49-F238E27FC236}">
                <a16:creationId xmlns:a16="http://schemas.microsoft.com/office/drawing/2014/main" id="{FCA6ADCD-C968-4859-8FB4-CD107BD3DEA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29797" y="643467"/>
            <a:ext cx="6732406"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1047095"/>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VANCOUVER - MAY 05 2019: Chinatown, Vancouver Canada. Homeless People In  Chinatown On The Street During A Flea Market, Homeless Walking On The  Street Stock Photo, Picture And Royalty Free Image. Image 142396543.">
            <a:extLst>
              <a:ext uri="{FF2B5EF4-FFF2-40B4-BE49-F238E27FC236}">
                <a16:creationId xmlns:a16="http://schemas.microsoft.com/office/drawing/2014/main" id="{685AFD26-4B60-4E49-B63F-EBEE0C14EF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44365"/>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ity of Vancouver homeless count surpasses 2,000 for first time and 39  percent are Indigenous | Georgia Straight Vancouver's News &amp; Entertainment  Weekly">
            <a:extLst>
              <a:ext uri="{FF2B5EF4-FFF2-40B4-BE49-F238E27FC236}">
                <a16:creationId xmlns:a16="http://schemas.microsoft.com/office/drawing/2014/main" id="{7F1F6868-5528-4F34-B0F0-70C7747200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42"/>
            <a:ext cx="12248794" cy="6859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93178"/>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5B1F0E84-812B-403E-B68A-9894A680FB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045" y="0"/>
            <a:ext cx="12354045" cy="6858000"/>
          </a:xfrm>
          <a:prstGeom prst="rect">
            <a:avLst/>
          </a:prstGeom>
        </p:spPr>
      </p:pic>
    </p:spTree>
    <p:extLst>
      <p:ext uri="{BB962C8B-B14F-4D97-AF65-F5344CB8AC3E}">
        <p14:creationId xmlns:p14="http://schemas.microsoft.com/office/powerpoint/2010/main" val="961043835"/>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263</TotalTime>
  <Words>78</Words>
  <Application>Microsoft Office PowerPoint</Application>
  <PresentationFormat>Widescreen</PresentationFormat>
  <Paragraphs>5</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Gill Sans MT</vt:lpstr>
      <vt:lpstr>Merriweather</vt:lpstr>
      <vt:lpstr>Gallery</vt:lpstr>
      <vt:lpstr>Indigenous Youth Homelessness in the DTES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Indigenous Youth Homelessness in the DTES</dc:title>
  <dc:creator>Dennis Contois</dc:creator>
  <cp:lastModifiedBy>Dennis Contois</cp:lastModifiedBy>
  <cp:revision>25</cp:revision>
  <dcterms:created xsi:type="dcterms:W3CDTF">2022-04-03T21:40:17Z</dcterms:created>
  <dcterms:modified xsi:type="dcterms:W3CDTF">2022-04-07T23:42:09Z</dcterms:modified>
</cp:coreProperties>
</file>