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94" r:id="rId1"/>
  </p:sldMasterIdLst>
  <p:notesMasterIdLst>
    <p:notesMasterId r:id="rId27"/>
  </p:notesMasterIdLst>
  <p:sldIdLst>
    <p:sldId id="256" r:id="rId2"/>
    <p:sldId id="257" r:id="rId3"/>
    <p:sldId id="286" r:id="rId4"/>
    <p:sldId id="259" r:id="rId5"/>
    <p:sldId id="260" r:id="rId6"/>
    <p:sldId id="262" r:id="rId7"/>
    <p:sldId id="287" r:id="rId8"/>
    <p:sldId id="283" r:id="rId9"/>
    <p:sldId id="266" r:id="rId10"/>
    <p:sldId id="264" r:id="rId11"/>
    <p:sldId id="265" r:id="rId12"/>
    <p:sldId id="284" r:id="rId13"/>
    <p:sldId id="274" r:id="rId14"/>
    <p:sldId id="267" r:id="rId15"/>
    <p:sldId id="268" r:id="rId16"/>
    <p:sldId id="269" r:id="rId17"/>
    <p:sldId id="270" r:id="rId18"/>
    <p:sldId id="272" r:id="rId19"/>
    <p:sldId id="271" r:id="rId20"/>
    <p:sldId id="275" r:id="rId21"/>
    <p:sldId id="276" r:id="rId22"/>
    <p:sldId id="281" r:id="rId23"/>
    <p:sldId id="282" r:id="rId24"/>
    <p:sldId id="280" r:id="rId25"/>
    <p:sldId id="28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686" autoAdjust="0"/>
    <p:restoredTop sz="94688" autoAdjust="0"/>
  </p:normalViewPr>
  <p:slideViewPr>
    <p:cSldViewPr snapToGrid="0" snapToObjects="1">
      <p:cViewPr>
        <p:scale>
          <a:sx n="66" d="100"/>
          <a:sy n="66" d="100"/>
        </p:scale>
        <p:origin x="-246" y="-192"/>
      </p:cViewPr>
      <p:guideLst>
        <p:guide orient="horz" pos="2136"/>
        <p:guide pos="2880"/>
      </p:guideLst>
    </p:cSldViewPr>
  </p:slideViewPr>
  <p:outlineViewPr>
    <p:cViewPr>
      <p:scale>
        <a:sx n="33" d="100"/>
        <a:sy n="33" d="100"/>
      </p:scale>
      <p:origin x="48480" y="668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CFA4AB-937E-F440-AF78-E56B4B8C9720}" type="datetimeFigureOut">
              <a:rPr lang="en-US" smtClean="0"/>
              <a:pPr/>
              <a:t>11/17/2011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776A62-FCFA-1740-8879-596AF66FCBC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76A62-FCFA-1740-8879-596AF66FCBC4}"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Simon Magus – Simon the Magician.  A Samaritan, Gnostic, heretic. Convert to Christianity, is baptized by Philip. A Sorcerer who could levitate and fly at will. Irenaeus hated him.  Accused of lawlessness. Simony is named for him.</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776A62-FCFA-1740-8879-596AF66FCBC4}"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481FAC16-7AD1-5D4F-AB85-6E5EC9BE9BD3}" type="datetimeFigureOut">
              <a:rPr lang="en-US" smtClean="0"/>
              <a:pPr/>
              <a:t>11/17/2011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E4600-0381-4CF3-88F2-7ED7D2E3F9C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81FAC16-7AD1-5D4F-AB85-6E5EC9BE9BD3}" type="datetimeFigureOut">
              <a:rPr lang="en-US" smtClean="0"/>
              <a:pPr/>
              <a:t>11/17/2011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AA34BA-08AC-5041-8900-487DAF91087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81FAC16-7AD1-5D4F-AB85-6E5EC9BE9BD3}" type="datetimeFigureOut">
              <a:rPr lang="en-US" smtClean="0"/>
              <a:pPr/>
              <a:t>11/17/2011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AA34BA-08AC-5041-8900-487DAF91087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81FAC16-7AD1-5D4F-AB85-6E5EC9BE9BD3}" type="datetimeFigureOut">
              <a:rPr lang="en-US" smtClean="0"/>
              <a:pPr/>
              <a:t>11/17/2011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AA34BA-08AC-5041-8900-487DAF91087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481FAC16-7AD1-5D4F-AB85-6E5EC9BE9BD3}" type="datetimeFigureOut">
              <a:rPr lang="en-US" smtClean="0"/>
              <a:pPr/>
              <a:t>11/17/2011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481FAC16-7AD1-5D4F-AB85-6E5EC9BE9BD3}" type="datetimeFigureOut">
              <a:rPr lang="en-US" smtClean="0"/>
              <a:pPr/>
              <a:t>11/17/2011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AA34BA-08AC-5041-8900-487DAF91087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481FAC16-7AD1-5D4F-AB85-6E5EC9BE9BD3}" type="datetimeFigureOut">
              <a:rPr lang="en-US" smtClean="0"/>
              <a:pPr/>
              <a:t>11/17/2011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EAA34BA-08AC-5041-8900-487DAF91087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481FAC16-7AD1-5D4F-AB85-6E5EC9BE9BD3}" type="datetimeFigureOut">
              <a:rPr lang="en-US" smtClean="0"/>
              <a:pPr/>
              <a:t>11/17/2011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AA34BA-08AC-5041-8900-487DAF91087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1FAC16-7AD1-5D4F-AB85-6E5EC9BE9BD3}" type="datetimeFigureOut">
              <a:rPr lang="en-US" smtClean="0"/>
              <a:pPr/>
              <a:t>11/17/2011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AA34BA-08AC-5041-8900-487DAF91087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81FAC16-7AD1-5D4F-AB85-6E5EC9BE9BD3}" type="datetimeFigureOut">
              <a:rPr lang="en-US" smtClean="0"/>
              <a:pPr/>
              <a:t>11/17/2011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AA34BA-08AC-5041-8900-487DAF91087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81FAC16-7AD1-5D4F-AB85-6E5EC9BE9BD3}" type="datetimeFigureOut">
              <a:rPr lang="en-US" smtClean="0"/>
              <a:pPr/>
              <a:t>11/17/2011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AA34BA-08AC-5041-8900-487DAF91087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FAC16-7AD1-5D4F-AB85-6E5EC9BE9BD3}" type="datetimeFigureOut">
              <a:rPr lang="en-US" smtClean="0"/>
              <a:pPr/>
              <a:t>11/17/2011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AA34BA-08AC-5041-8900-487DAF91087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695" r:id="rId1"/>
    <p:sldLayoutId id="2147484696" r:id="rId2"/>
    <p:sldLayoutId id="2147484697" r:id="rId3"/>
    <p:sldLayoutId id="2147484698" r:id="rId4"/>
    <p:sldLayoutId id="2147484699" r:id="rId5"/>
    <p:sldLayoutId id="2147484700" r:id="rId6"/>
    <p:sldLayoutId id="2147484701" r:id="rId7"/>
    <p:sldLayoutId id="2147484702" r:id="rId8"/>
    <p:sldLayoutId id="2147484703" r:id="rId9"/>
    <p:sldLayoutId id="2147484704" r:id="rId10"/>
    <p:sldLayoutId id="214748470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
            </a:r>
            <a:br>
              <a:rPr lang="en-US" sz="3200" dirty="0" smtClean="0"/>
            </a:br>
            <a:r>
              <a:rPr lang="en-US" sz="3200" dirty="0" smtClean="0"/>
              <a:t>THE </a:t>
            </a:r>
            <a:r>
              <a:rPr lang="en-US" sz="3200" dirty="0" smtClean="0">
                <a:latin typeface="Times New Roman"/>
                <a:cs typeface="Times New Roman"/>
              </a:rPr>
              <a:t>BUSINESS</a:t>
            </a:r>
            <a:r>
              <a:rPr lang="en-US" sz="3200" dirty="0" smtClean="0"/>
              <a:t> OF BELIEF</a:t>
            </a:r>
            <a:endParaRPr lang="en-US" sz="3200" dirty="0"/>
          </a:p>
        </p:txBody>
      </p:sp>
      <p:sp>
        <p:nvSpPr>
          <p:cNvPr id="3" name="Subtitle 2"/>
          <p:cNvSpPr>
            <a:spLocks noGrp="1"/>
          </p:cNvSpPr>
          <p:nvPr>
            <p:ph type="subTitle" idx="1"/>
          </p:nvPr>
        </p:nvSpPr>
        <p:spPr/>
        <p:txBody>
          <a:bodyPr/>
          <a:lstStyle/>
          <a:p>
            <a:r>
              <a:rPr lang="en-US" dirty="0" smtClean="0"/>
              <a:t>CREATING A MONOPOLY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a:cs typeface="Times New Roman"/>
              </a:rPr>
              <a:t>LEADING THE CHARGE AGAINST GNOSTICS AND OTHER HERETICS</a:t>
            </a:r>
            <a:endParaRPr lang="en-US" sz="3200" dirty="0">
              <a:latin typeface="Times New Roman"/>
              <a:cs typeface="Times New Roman"/>
            </a:endParaRPr>
          </a:p>
        </p:txBody>
      </p:sp>
      <p:sp>
        <p:nvSpPr>
          <p:cNvPr id="3" name="Content Placeholder 2"/>
          <p:cNvSpPr>
            <a:spLocks noGrp="1"/>
          </p:cNvSpPr>
          <p:nvPr>
            <p:ph idx="1"/>
          </p:nvPr>
        </p:nvSpPr>
        <p:spPr>
          <a:xfrm>
            <a:off x="457200" y="1600200"/>
            <a:ext cx="8229600" cy="5257800"/>
          </a:xfrm>
        </p:spPr>
        <p:txBody>
          <a:bodyPr>
            <a:noAutofit/>
          </a:bodyPr>
          <a:lstStyle/>
          <a:p>
            <a:pPr>
              <a:buNone/>
            </a:pPr>
            <a:r>
              <a:rPr lang="en-US" sz="1800" b="1" dirty="0" smtClean="0">
                <a:latin typeface="Times New Roman"/>
                <a:cs typeface="Times New Roman"/>
              </a:rPr>
              <a:t>Bishop Irenaeus </a:t>
            </a:r>
            <a:r>
              <a:rPr lang="en-US" sz="1800" dirty="0" smtClean="0">
                <a:latin typeface="Times New Roman"/>
                <a:cs typeface="Times New Roman"/>
              </a:rPr>
              <a:t>–  (c 200  CE) Bishop of Lyon – Early Church Father</a:t>
            </a:r>
          </a:p>
          <a:p>
            <a:pPr>
              <a:buNone/>
            </a:pPr>
            <a:r>
              <a:rPr lang="en-US" sz="1800" dirty="0" smtClean="0">
                <a:latin typeface="Times New Roman"/>
                <a:cs typeface="Times New Roman"/>
              </a:rPr>
              <a:t>	</a:t>
            </a:r>
          </a:p>
          <a:p>
            <a:pPr lvl="1">
              <a:buFont typeface="Arial"/>
              <a:buChar char="•"/>
            </a:pPr>
            <a:r>
              <a:rPr lang="en-US" sz="1800" dirty="0" smtClean="0">
                <a:latin typeface="Times New Roman"/>
                <a:cs typeface="Times New Roman"/>
              </a:rPr>
              <a:t>Wrote “Against </a:t>
            </a:r>
            <a:r>
              <a:rPr lang="en-US" sz="1800" dirty="0">
                <a:latin typeface="Times New Roman"/>
                <a:cs typeface="Times New Roman"/>
              </a:rPr>
              <a:t>Heresies”</a:t>
            </a:r>
            <a:r>
              <a:rPr lang="en-US" sz="1800" dirty="0" smtClean="0">
                <a:latin typeface="Times New Roman"/>
                <a:cs typeface="Times New Roman"/>
              </a:rPr>
              <a:t> (c 175 – 185) attack on Gnosticism</a:t>
            </a:r>
          </a:p>
          <a:p>
            <a:pPr lvl="1">
              <a:buFont typeface="Arial"/>
              <a:buChar char="•"/>
            </a:pPr>
            <a:endParaRPr lang="en-US" sz="1800" dirty="0" smtClean="0">
              <a:latin typeface="Times New Roman"/>
              <a:cs typeface="Times New Roman"/>
            </a:endParaRPr>
          </a:p>
          <a:p>
            <a:pPr lvl="1">
              <a:buFont typeface="Arial"/>
              <a:buChar char="•"/>
            </a:pPr>
            <a:r>
              <a:rPr lang="en-US" sz="1800" dirty="0" smtClean="0">
                <a:latin typeface="Times New Roman"/>
                <a:cs typeface="Times New Roman"/>
              </a:rPr>
              <a:t>“The Destruction of Falsely So-Called Knowledge”. Specifically attacks “The Gospel of Truth” - Exposing Gnostic heresies so everyone could </a:t>
            </a:r>
            <a:r>
              <a:rPr lang="en-US" sz="1800" i="1" dirty="0" smtClean="0">
                <a:latin typeface="Times New Roman"/>
                <a:cs typeface="Times New Roman"/>
              </a:rPr>
              <a:t>“avoid such an abyss of madness and of blasphemy against Christ.”</a:t>
            </a:r>
            <a:endParaRPr lang="en-US" sz="1800" i="1" baseline="30000" dirty="0" smtClean="0">
              <a:latin typeface="Times New Roman"/>
              <a:cs typeface="Times New Roman"/>
            </a:endParaRPr>
          </a:p>
          <a:p>
            <a:pPr lvl="1">
              <a:buFont typeface="Arial"/>
              <a:buChar char="•"/>
            </a:pPr>
            <a:endParaRPr lang="en-US" sz="1800" dirty="0" smtClean="0">
              <a:latin typeface="Times New Roman"/>
              <a:cs typeface="Times New Roman"/>
            </a:endParaRPr>
          </a:p>
          <a:p>
            <a:pPr lvl="1">
              <a:buFont typeface="Arial"/>
              <a:buChar char="•"/>
            </a:pPr>
            <a:r>
              <a:rPr lang="en-US" sz="1800" dirty="0" smtClean="0">
                <a:latin typeface="Times New Roman"/>
                <a:cs typeface="Times New Roman"/>
              </a:rPr>
              <a:t>Believed Christian unity depends on one doctrine. Interpretations of scriptures belongs to the bishops. He speaks to God’s goodness </a:t>
            </a:r>
          </a:p>
          <a:p>
            <a:pPr lvl="1">
              <a:buFont typeface="Arial"/>
              <a:buChar char="•"/>
            </a:pPr>
            <a:endParaRPr lang="en-US" sz="1800" dirty="0" smtClean="0">
              <a:latin typeface="Times New Roman"/>
              <a:cs typeface="Times New Roman"/>
            </a:endParaRPr>
          </a:p>
          <a:p>
            <a:pPr lvl="1">
              <a:buFont typeface="Arial"/>
              <a:buChar char="•"/>
            </a:pPr>
            <a:r>
              <a:rPr lang="en-US" sz="1800" i="1" dirty="0" smtClean="0">
                <a:latin typeface="Times New Roman"/>
                <a:cs typeface="Times New Roman"/>
              </a:rPr>
              <a:t>“They say one thing and do another. They appear to be sheep but inwardly they are wolves.” </a:t>
            </a:r>
          </a:p>
          <a:p>
            <a:endParaRPr lang="en-US" sz="1800" dirty="0" smtClean="0">
              <a:latin typeface="Times New Roman"/>
              <a:cs typeface="Times New Roman"/>
            </a:endParaRPr>
          </a:p>
          <a:p>
            <a:pPr lvl="1">
              <a:buFont typeface="Arial"/>
              <a:buChar char="•"/>
            </a:pPr>
            <a:r>
              <a:rPr lang="en-US" sz="1800" dirty="0" smtClean="0">
                <a:latin typeface="Times New Roman"/>
                <a:cs typeface="Times New Roman"/>
              </a:rPr>
              <a:t> </a:t>
            </a:r>
            <a:r>
              <a:rPr lang="en-US" sz="1800" i="1" dirty="0" smtClean="0">
                <a:latin typeface="Times New Roman"/>
                <a:cs typeface="Times New Roman"/>
              </a:rPr>
              <a:t>“Gnostics craftily put truth and fiction together - according to them, man must perpetrate every possible infamy in order to be saved” </a:t>
            </a:r>
          </a:p>
          <a:p>
            <a:pPr>
              <a:buNone/>
            </a:pPr>
            <a:r>
              <a:rPr lang="en-US" sz="1800" b="1" dirty="0" smtClean="0">
                <a:latin typeface="Times New Roman"/>
                <a:cs typeface="Times New Roman"/>
              </a:rPr>
              <a:t> </a:t>
            </a:r>
            <a:endParaRPr lang="en-US" sz="1800" dirty="0" smtClean="0">
              <a:latin typeface="Times New Roman"/>
              <a:cs typeface="Times New Roman"/>
            </a:endParaRPr>
          </a:p>
          <a:p>
            <a:endParaRPr lang="en-US" sz="1800" dirty="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a:cs typeface="Times New Roman"/>
              </a:rPr>
              <a:t>LEADING THE CHARGE </a:t>
            </a:r>
            <a:r>
              <a:rPr lang="en-US" sz="3200" dirty="0" smtClean="0">
                <a:latin typeface="Times New Roman"/>
                <a:cs typeface="Times New Roman"/>
              </a:rPr>
              <a:t>(</a:t>
            </a:r>
            <a:r>
              <a:rPr lang="en-US" sz="2000" dirty="0" smtClean="0">
                <a:latin typeface="Times New Roman"/>
                <a:cs typeface="Times New Roman"/>
              </a:rPr>
              <a:t>CONT’D</a:t>
            </a:r>
            <a:r>
              <a:rPr lang="en-US" sz="3200" dirty="0" smtClean="0">
                <a:latin typeface="Times New Roman"/>
                <a:cs typeface="Times New Roman"/>
              </a:rPr>
              <a:t>)</a:t>
            </a:r>
            <a:endParaRPr lang="en-US" sz="3200" dirty="0">
              <a:latin typeface="Times New Roman"/>
              <a:cs typeface="Times New Roman"/>
            </a:endParaRPr>
          </a:p>
        </p:txBody>
      </p:sp>
      <p:sp>
        <p:nvSpPr>
          <p:cNvPr id="3" name="Content Placeholder 2"/>
          <p:cNvSpPr>
            <a:spLocks noGrp="1"/>
          </p:cNvSpPr>
          <p:nvPr>
            <p:ph idx="1"/>
          </p:nvPr>
        </p:nvSpPr>
        <p:spPr>
          <a:xfrm>
            <a:off x="457200" y="1135383"/>
            <a:ext cx="8229600" cy="6023301"/>
          </a:xfrm>
        </p:spPr>
        <p:txBody>
          <a:bodyPr>
            <a:noAutofit/>
          </a:bodyPr>
          <a:lstStyle/>
          <a:p>
            <a:pPr>
              <a:buNone/>
            </a:pPr>
            <a:r>
              <a:rPr lang="en-US" sz="1800" b="1" dirty="0" smtClean="0">
                <a:latin typeface="Times New Roman"/>
                <a:cs typeface="Times New Roman"/>
              </a:rPr>
              <a:t>Tertullian (160 – 240 AD</a:t>
            </a:r>
            <a:r>
              <a:rPr lang="en-US" sz="1800" dirty="0" smtClean="0">
                <a:latin typeface="Times New Roman"/>
                <a:cs typeface="Times New Roman"/>
              </a:rPr>
              <a:t>)  Pagan convert to Christianity. Contempt for Philosophy – considered it profane.</a:t>
            </a:r>
          </a:p>
          <a:p>
            <a:pPr>
              <a:buNone/>
            </a:pPr>
            <a:endParaRPr lang="en-US" sz="1800" dirty="0" smtClean="0">
              <a:latin typeface="Times New Roman"/>
              <a:cs typeface="Times New Roman"/>
            </a:endParaRPr>
          </a:p>
          <a:p>
            <a:pPr lvl="1">
              <a:buFont typeface="Arial"/>
              <a:buChar char="•"/>
            </a:pPr>
            <a:r>
              <a:rPr lang="en-US" sz="1800" dirty="0" smtClean="0">
                <a:latin typeface="Times New Roman"/>
                <a:cs typeface="Times New Roman"/>
              </a:rPr>
              <a:t>Wrote “Prescription Against Heresies”</a:t>
            </a:r>
          </a:p>
          <a:p>
            <a:endParaRPr lang="en-US" sz="1800" dirty="0" smtClean="0">
              <a:latin typeface="Times New Roman"/>
              <a:cs typeface="Times New Roman"/>
            </a:endParaRPr>
          </a:p>
          <a:p>
            <a:pPr lvl="1">
              <a:buFont typeface="Arial"/>
              <a:buChar char="•"/>
            </a:pPr>
            <a:r>
              <a:rPr lang="en-US" sz="1800" dirty="0" smtClean="0">
                <a:latin typeface="Times New Roman"/>
                <a:cs typeface="Times New Roman"/>
              </a:rPr>
              <a:t>Speaks to  God’s goodness arguing the question permeating </a:t>
            </a:r>
            <a:r>
              <a:rPr lang="en-US" sz="1800" dirty="0">
                <a:latin typeface="Times New Roman"/>
                <a:cs typeface="Times New Roman"/>
              </a:rPr>
              <a:t>P</a:t>
            </a:r>
            <a:r>
              <a:rPr lang="en-US" sz="1800" dirty="0" smtClean="0">
                <a:latin typeface="Times New Roman"/>
                <a:cs typeface="Times New Roman"/>
              </a:rPr>
              <a:t>agan, Gnostic, Jewish religions “If God is goodness how can he tolerate evil?”</a:t>
            </a:r>
          </a:p>
          <a:p>
            <a:endParaRPr lang="en-US" sz="1800" dirty="0" smtClean="0">
              <a:latin typeface="Times New Roman"/>
              <a:cs typeface="Times New Roman"/>
            </a:endParaRPr>
          </a:p>
          <a:p>
            <a:pPr lvl="1">
              <a:buFont typeface="Arial"/>
              <a:buChar char="•"/>
            </a:pPr>
            <a:r>
              <a:rPr lang="en-US" sz="1800" dirty="0">
                <a:latin typeface="Times New Roman"/>
                <a:cs typeface="Times New Roman"/>
              </a:rPr>
              <a:t>C</a:t>
            </a:r>
            <a:r>
              <a:rPr lang="en-US" sz="1800" dirty="0" smtClean="0">
                <a:latin typeface="Times New Roman"/>
                <a:cs typeface="Times New Roman"/>
              </a:rPr>
              <a:t>hurch received its Scripture directly from the Apostles</a:t>
            </a:r>
          </a:p>
          <a:p>
            <a:pPr lvl="1">
              <a:buNone/>
            </a:pPr>
            <a:r>
              <a:rPr lang="en-US" sz="1800" dirty="0" smtClean="0">
                <a:latin typeface="Times New Roman"/>
                <a:cs typeface="Times New Roman"/>
              </a:rPr>
              <a:t> </a:t>
            </a:r>
          </a:p>
          <a:p>
            <a:pPr lvl="1">
              <a:buFont typeface="Arial"/>
              <a:buChar char="•"/>
            </a:pPr>
            <a:r>
              <a:rPr lang="en-US" sz="1800" dirty="0" smtClean="0">
                <a:latin typeface="Times New Roman"/>
                <a:cs typeface="Times New Roman"/>
              </a:rPr>
              <a:t>Argued Gnostics' claim to esoteric knowledge: </a:t>
            </a:r>
            <a:r>
              <a:rPr lang="en-US" sz="1800" i="1" dirty="0" smtClean="0">
                <a:latin typeface="Times New Roman"/>
                <a:cs typeface="Times New Roman"/>
              </a:rPr>
              <a:t>"What in so many congregations is always recognizable as the very same cannot be erroneous: it must be tradition.” </a:t>
            </a:r>
          </a:p>
          <a:p>
            <a:pPr lvl="1">
              <a:buNone/>
            </a:pPr>
            <a:endParaRPr lang="en-US" sz="1800" i="1" dirty="0" smtClean="0">
              <a:latin typeface="Times New Roman"/>
              <a:cs typeface="Times New Roman"/>
            </a:endParaRPr>
          </a:p>
          <a:p>
            <a:pPr lvl="1">
              <a:buNone/>
            </a:pPr>
            <a:r>
              <a:rPr lang="en-US" sz="1800" i="1" dirty="0">
                <a:latin typeface="Times New Roman"/>
                <a:cs typeface="Times New Roman"/>
              </a:rPr>
              <a:t>	</a:t>
            </a:r>
            <a:r>
              <a:rPr lang="en-US" sz="1800" i="1" dirty="0" smtClean="0">
                <a:latin typeface="Times New Roman"/>
                <a:cs typeface="Times New Roman"/>
              </a:rPr>
              <a:t>“The heretics will not listen and understand that a search is sensible when one does not yet know the truth –  with Christ and His gospel, we have reached the end and goal of our seeking. True faith is always simple”</a:t>
            </a:r>
          </a:p>
          <a:p>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a:cs typeface="Times New Roman"/>
              </a:rPr>
              <a:t>THE GNOSTICS COUNTER</a:t>
            </a:r>
            <a:endParaRPr lang="en-US" sz="3200" dirty="0">
              <a:latin typeface="Times New Roman"/>
              <a:cs typeface="Times New Roman"/>
            </a:endParaRPr>
          </a:p>
        </p:txBody>
      </p:sp>
      <p:sp>
        <p:nvSpPr>
          <p:cNvPr id="3" name="Content Placeholder 2"/>
          <p:cNvSpPr>
            <a:spLocks noGrp="1"/>
          </p:cNvSpPr>
          <p:nvPr>
            <p:ph idx="1"/>
          </p:nvPr>
        </p:nvSpPr>
        <p:spPr/>
        <p:txBody>
          <a:bodyPr>
            <a:noAutofit/>
          </a:bodyPr>
          <a:lstStyle/>
          <a:p>
            <a:pPr>
              <a:buNone/>
            </a:pPr>
            <a:r>
              <a:rPr lang="en-US" sz="2162" dirty="0" smtClean="0">
                <a:latin typeface="Times New Roman"/>
                <a:cs typeface="Times New Roman"/>
              </a:rPr>
              <a:t>Gnostics accuse the Church of Heresy</a:t>
            </a:r>
          </a:p>
          <a:p>
            <a:pPr>
              <a:buNone/>
            </a:pPr>
            <a:endParaRPr lang="en-US" sz="2162" dirty="0" smtClean="0">
              <a:latin typeface="Times New Roman"/>
              <a:cs typeface="Times New Roman"/>
            </a:endParaRPr>
          </a:p>
          <a:p>
            <a:pPr>
              <a:buNone/>
            </a:pPr>
            <a:r>
              <a:rPr lang="en-US" sz="2000" i="1" dirty="0" smtClean="0">
                <a:latin typeface="Times New Roman"/>
                <a:cs typeface="Times New Roman"/>
              </a:rPr>
              <a:t>The Apocalypse of Peter </a:t>
            </a:r>
            <a:r>
              <a:rPr lang="en-US" sz="2000" dirty="0" smtClean="0">
                <a:latin typeface="Times New Roman"/>
                <a:cs typeface="Times New Roman"/>
              </a:rPr>
              <a:t>denouncing Church officials </a:t>
            </a:r>
          </a:p>
          <a:p>
            <a:pPr>
              <a:buNone/>
            </a:pPr>
            <a:endParaRPr lang="en-US" sz="2000" dirty="0" smtClean="0">
              <a:latin typeface="Times New Roman"/>
              <a:cs typeface="Times New Roman"/>
            </a:endParaRPr>
          </a:p>
          <a:p>
            <a:pPr lvl="1"/>
            <a:r>
              <a:rPr lang="en-US" sz="2000" dirty="0" smtClean="0">
                <a:latin typeface="Times New Roman"/>
                <a:cs typeface="Times New Roman"/>
              </a:rPr>
              <a:t>“</a:t>
            </a:r>
            <a:r>
              <a:rPr lang="en-US" sz="2000" i="1" dirty="0" smtClean="0">
                <a:latin typeface="Times New Roman"/>
                <a:cs typeface="Times New Roman"/>
              </a:rPr>
              <a:t>Others call themselves Bishops and Deacons as if they had received their authority from God. Those people are waterless canals.”</a:t>
            </a:r>
          </a:p>
          <a:p>
            <a:pPr>
              <a:buNone/>
            </a:pPr>
            <a:r>
              <a:rPr lang="en-US" sz="2000" i="1" dirty="0" smtClean="0">
                <a:latin typeface="Times New Roman"/>
                <a:cs typeface="Times New Roman"/>
              </a:rPr>
              <a:t>	</a:t>
            </a:r>
            <a:endParaRPr lang="en-US" sz="2000" dirty="0" smtClean="0">
              <a:latin typeface="Times New Roman"/>
              <a:cs typeface="Times New Roman"/>
            </a:endParaRPr>
          </a:p>
          <a:p>
            <a:pPr>
              <a:buNone/>
            </a:pPr>
            <a:r>
              <a:rPr lang="en-US" sz="2000" i="1" dirty="0" smtClean="0">
                <a:latin typeface="Times New Roman"/>
                <a:cs typeface="Times New Roman"/>
              </a:rPr>
              <a:t>The Tripartie Tractate</a:t>
            </a:r>
          </a:p>
          <a:p>
            <a:pPr>
              <a:buNone/>
            </a:pPr>
            <a:endParaRPr lang="en-US" sz="2000" dirty="0" smtClean="0">
              <a:latin typeface="Times New Roman"/>
              <a:cs typeface="Times New Roman"/>
            </a:endParaRPr>
          </a:p>
          <a:p>
            <a:pPr lvl="1"/>
            <a:r>
              <a:rPr lang="en-US" sz="2000" i="1" dirty="0" smtClean="0">
                <a:latin typeface="Times New Roman"/>
                <a:cs typeface="Times New Roman"/>
              </a:rPr>
              <a:t>Gnostic – “children of the father” gather as equals but “the offspring of the demiurge” – orthodox Christians – “wanted to command one another in their empty ambition, lust for power – each one imagining that he is superior to the others.”</a:t>
            </a:r>
            <a:endParaRPr lang="en-US" sz="2000" dirty="0" smtClean="0">
              <a:latin typeface="Times New Roman"/>
              <a:cs typeface="Times New Roman"/>
            </a:endParaRPr>
          </a:p>
          <a:p>
            <a:endParaRPr lang="en-US" sz="2162" dirty="0" smtClean="0">
              <a:latin typeface="Times New Roman"/>
              <a:cs typeface="Times New Roman"/>
            </a:endParaRP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a:cs typeface="Times New Roman"/>
              </a:rPr>
              <a:t>DEATH OF SIMON MAGUS</a:t>
            </a:r>
            <a:endParaRPr lang="en-US" sz="3200" dirty="0">
              <a:latin typeface="Times New Roman"/>
              <a:cs typeface="Times New Roman"/>
            </a:endParaRPr>
          </a:p>
        </p:txBody>
      </p:sp>
      <p:pic>
        <p:nvPicPr>
          <p:cNvPr id="4" name="Content Placeholder 3" descr="Death_of_simon_magus.jpg"/>
          <p:cNvPicPr>
            <a:picLocks noGrp="1" noChangeAspect="1"/>
          </p:cNvPicPr>
          <p:nvPr>
            <p:ph idx="1"/>
          </p:nvPr>
        </p:nvPicPr>
        <p:blipFill>
          <a:blip r:embed="rId3"/>
          <a:srcRect l="-95262" r="-95262"/>
          <a:stretch>
            <a:fillRect/>
          </a:stretch>
        </p:blip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latin typeface="Times New Roman"/>
                <a:cs typeface="Times New Roman"/>
              </a:rPr>
              <a:t/>
            </a:r>
            <a:br>
              <a:rPr lang="en-US" sz="3200" dirty="0" smtClean="0">
                <a:latin typeface="Times New Roman"/>
                <a:cs typeface="Times New Roman"/>
              </a:rPr>
            </a:br>
            <a:r>
              <a:rPr lang="en-US" sz="3556" dirty="0" smtClean="0">
                <a:latin typeface="Times New Roman"/>
                <a:cs typeface="Times New Roman"/>
              </a:rPr>
              <a:t>AN EMPIRE IN DISTRESS</a:t>
            </a:r>
            <a:r>
              <a:rPr lang="en-US" sz="3200" dirty="0" smtClean="0"/>
              <a:t/>
            </a:r>
            <a:br>
              <a:rPr lang="en-US" sz="3200" dirty="0" smtClean="0"/>
            </a:br>
            <a:endParaRPr lang="en-US" sz="3200" dirty="0">
              <a:latin typeface="Times New Roman"/>
              <a:cs typeface="Times New Roman"/>
            </a:endParaRPr>
          </a:p>
        </p:txBody>
      </p:sp>
      <p:sp>
        <p:nvSpPr>
          <p:cNvPr id="3" name="Content Placeholder 2"/>
          <p:cNvSpPr>
            <a:spLocks noGrp="1"/>
          </p:cNvSpPr>
          <p:nvPr>
            <p:ph idx="1"/>
          </p:nvPr>
        </p:nvSpPr>
        <p:spPr/>
        <p:txBody>
          <a:bodyPr>
            <a:normAutofit fontScale="55000" lnSpcReduction="20000"/>
          </a:bodyPr>
          <a:lstStyle/>
          <a:p>
            <a:pPr>
              <a:buNone/>
            </a:pPr>
            <a:r>
              <a:rPr lang="en-US" sz="3636" dirty="0" smtClean="0">
                <a:latin typeface="Times New Roman"/>
                <a:cs typeface="Times New Roman"/>
              </a:rPr>
              <a:t>    	Are </a:t>
            </a:r>
            <a:r>
              <a:rPr lang="en-US" sz="3636" dirty="0">
                <a:latin typeface="Times New Roman"/>
                <a:cs typeface="Times New Roman"/>
              </a:rPr>
              <a:t>your nerves shot from too many invasions? High infant mortality rate?</a:t>
            </a:r>
            <a:r>
              <a:rPr lang="en-US" sz="3636" dirty="0" smtClean="0">
                <a:latin typeface="Times New Roman"/>
                <a:cs typeface="Times New Roman"/>
              </a:rPr>
              <a:t> Life </a:t>
            </a:r>
            <a:r>
              <a:rPr lang="en-US" sz="3636" dirty="0">
                <a:latin typeface="Times New Roman"/>
                <a:cs typeface="Times New Roman"/>
              </a:rPr>
              <a:t>threatening illnesses?  Going from a peaceful bucolic life to being enslaved? Do you suffer from anxiety and depression?  Do you have difficulty studying, remembering, learning, do you suffer from nightmares, flashbacks, numbing, sleep problems, guilt, worry, are you easily startled, tense, on edge, raging</a:t>
            </a:r>
            <a:r>
              <a:rPr lang="en-US" sz="3636" dirty="0" smtClean="0">
                <a:latin typeface="Times New Roman"/>
                <a:cs typeface="Times New Roman"/>
              </a:rPr>
              <a:t>?</a:t>
            </a:r>
          </a:p>
          <a:p>
            <a:endParaRPr lang="en-US" sz="3636" dirty="0" smtClean="0">
              <a:latin typeface="Times New Roman"/>
              <a:cs typeface="Times New Roman"/>
            </a:endParaRPr>
          </a:p>
          <a:p>
            <a:pPr>
              <a:buNone/>
            </a:pPr>
            <a:r>
              <a:rPr lang="en-US" sz="3636" dirty="0" smtClean="0">
                <a:latin typeface="Times New Roman"/>
                <a:cs typeface="Times New Roman"/>
              </a:rPr>
              <a:t>	You </a:t>
            </a:r>
            <a:r>
              <a:rPr lang="en-US" sz="3636" dirty="0">
                <a:latin typeface="Times New Roman"/>
                <a:cs typeface="Times New Roman"/>
              </a:rPr>
              <a:t>may be suffering from Post Traumatic Stress Disorder. </a:t>
            </a:r>
            <a:r>
              <a:rPr lang="en-US" sz="3636" dirty="0" smtClean="0">
                <a:latin typeface="Times New Roman"/>
                <a:cs typeface="Times New Roman"/>
              </a:rPr>
              <a:t> </a:t>
            </a:r>
          </a:p>
          <a:p>
            <a:pPr>
              <a:buNone/>
            </a:pPr>
            <a:r>
              <a:rPr lang="en-US" sz="3636" dirty="0">
                <a:latin typeface="Times New Roman"/>
                <a:cs typeface="Times New Roman"/>
              </a:rPr>
              <a:t> </a:t>
            </a:r>
            <a:endParaRPr lang="en-US" sz="3636" dirty="0" smtClean="0">
              <a:latin typeface="Times New Roman"/>
              <a:cs typeface="Times New Roman"/>
            </a:endParaRPr>
          </a:p>
          <a:p>
            <a:pPr>
              <a:buNone/>
            </a:pPr>
            <a:r>
              <a:rPr lang="en-US" sz="3636" dirty="0" smtClean="0">
                <a:latin typeface="Times New Roman"/>
                <a:cs typeface="Times New Roman"/>
              </a:rPr>
              <a:t>	NOTE</a:t>
            </a:r>
            <a:r>
              <a:rPr lang="en-US" sz="3636" dirty="0">
                <a:latin typeface="Times New Roman"/>
                <a:cs typeface="Times New Roman"/>
              </a:rPr>
              <a:t>: Highest risk population for post traumatic stress disorder are:  refugees, immigrants, slaves, people living in war zones, vets, women, children, the poor, victims of sexual assault, torture, and invasion—if it’s true now why wouldn’t it have been true then?</a:t>
            </a:r>
            <a:endParaRPr lang="en-US" sz="3636" dirty="0" smtClean="0">
              <a:latin typeface="Times New Roman"/>
              <a:cs typeface="Times New Roman"/>
            </a:endParaRPr>
          </a:p>
          <a:p>
            <a:pPr>
              <a:buNone/>
            </a:pPr>
            <a:endParaRPr lang="en-US" sz="3636" dirty="0" smtClean="0">
              <a:latin typeface="Times New Roman"/>
              <a:cs typeface="Times New Roman"/>
            </a:endParaRPr>
          </a:p>
          <a:p>
            <a:pPr>
              <a:buNone/>
            </a:pPr>
            <a:r>
              <a:rPr lang="en-US" sz="3636" dirty="0" smtClean="0">
                <a:latin typeface="Times New Roman"/>
                <a:cs typeface="Times New Roman"/>
              </a:rPr>
              <a:t>	Low </a:t>
            </a:r>
            <a:r>
              <a:rPr lang="en-US" sz="3636" dirty="0">
                <a:latin typeface="Times New Roman"/>
                <a:cs typeface="Times New Roman"/>
              </a:rPr>
              <a:t>economic status, government sanctioned injustice, invisibility, powerlessness, and helplessness, disenfranchised.</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rmAutofit/>
          </a:bodyPr>
          <a:lstStyle/>
          <a:p>
            <a:r>
              <a:rPr lang="en-US" sz="3200" dirty="0" smtClean="0">
                <a:latin typeface="Times New Roman"/>
                <a:cs typeface="Times New Roman"/>
              </a:rPr>
              <a:t>THE 2</a:t>
            </a:r>
            <a:r>
              <a:rPr lang="en-US" sz="3200" baseline="30000" dirty="0" smtClean="0">
                <a:latin typeface="Times New Roman"/>
                <a:cs typeface="Times New Roman"/>
              </a:rPr>
              <a:t>ND</a:t>
            </a:r>
            <a:r>
              <a:rPr lang="en-US" sz="3200" dirty="0" smtClean="0">
                <a:latin typeface="Times New Roman"/>
                <a:cs typeface="Times New Roman"/>
              </a:rPr>
              <a:t> AND 3</a:t>
            </a:r>
            <a:r>
              <a:rPr lang="en-US" sz="3200" baseline="30000" dirty="0" smtClean="0">
                <a:latin typeface="Times New Roman"/>
                <a:cs typeface="Times New Roman"/>
              </a:rPr>
              <a:t>RD</a:t>
            </a:r>
            <a:r>
              <a:rPr lang="en-US" sz="3200" dirty="0" smtClean="0">
                <a:latin typeface="Times New Roman"/>
                <a:cs typeface="Times New Roman"/>
              </a:rPr>
              <a:t> CENTURIES</a:t>
            </a:r>
            <a:endParaRPr lang="en-US" sz="3200" dirty="0">
              <a:latin typeface="Times New Roman"/>
              <a:cs typeface="Times New Roman"/>
            </a:endParaRPr>
          </a:p>
        </p:txBody>
      </p:sp>
      <p:sp>
        <p:nvSpPr>
          <p:cNvPr id="3" name="Content Placeholder 2"/>
          <p:cNvSpPr>
            <a:spLocks noGrp="1"/>
          </p:cNvSpPr>
          <p:nvPr>
            <p:ph idx="1"/>
          </p:nvPr>
        </p:nvSpPr>
        <p:spPr>
          <a:xfrm>
            <a:off x="457200" y="1600200"/>
            <a:ext cx="8229600" cy="4846464"/>
          </a:xfrm>
        </p:spPr>
        <p:txBody>
          <a:bodyPr>
            <a:noAutofit/>
          </a:bodyPr>
          <a:lstStyle/>
          <a:p>
            <a:pPr>
              <a:buNone/>
            </a:pPr>
            <a:endParaRPr lang="en-US" sz="2000" dirty="0" smtClean="0">
              <a:latin typeface="Times New Roman"/>
              <a:cs typeface="Times New Roman"/>
            </a:endParaRPr>
          </a:p>
          <a:p>
            <a:pPr lvl="1">
              <a:buNone/>
            </a:pPr>
            <a:endParaRPr lang="en-US" sz="2000" dirty="0" smtClean="0">
              <a:latin typeface="Times New Roman"/>
              <a:cs typeface="Times New Roman"/>
            </a:endParaRPr>
          </a:p>
          <a:p>
            <a:pPr lvl="1">
              <a:buFont typeface="Arial"/>
              <a:buChar char="•"/>
            </a:pPr>
            <a:endParaRPr lang="en-US" sz="2000" dirty="0" smtClean="0">
              <a:latin typeface="Times New Roman"/>
              <a:cs typeface="Times New Roman"/>
            </a:endParaRPr>
          </a:p>
          <a:p>
            <a:pPr lvl="1">
              <a:buFont typeface="Arial"/>
              <a:buChar char="•"/>
            </a:pPr>
            <a:r>
              <a:rPr lang="en-US" sz="2000" dirty="0" smtClean="0">
                <a:latin typeface="Times New Roman"/>
                <a:cs typeface="Times New Roman"/>
              </a:rPr>
              <a:t>The Antonine Plague, CE 165–180  Total deaths 5,000,000 </a:t>
            </a:r>
          </a:p>
          <a:p>
            <a:pPr lvl="1">
              <a:buFont typeface="Arial"/>
              <a:buChar char="•"/>
            </a:pPr>
            <a:r>
              <a:rPr lang="en-US" sz="2000" dirty="0" smtClean="0">
                <a:latin typeface="Times New Roman"/>
                <a:cs typeface="Times New Roman"/>
              </a:rPr>
              <a:t>Infighting continues over Authority to speak for Christ until his return</a:t>
            </a:r>
          </a:p>
          <a:p>
            <a:pPr lvl="1">
              <a:buFont typeface="Arial"/>
              <a:buChar char="•"/>
            </a:pPr>
            <a:r>
              <a:rPr lang="en-US" sz="2000" dirty="0" smtClean="0">
                <a:latin typeface="Times New Roman"/>
                <a:cs typeface="Times New Roman"/>
              </a:rPr>
              <a:t>Conversion to Christianity and Judaism becomes illegal, </a:t>
            </a:r>
            <a:r>
              <a:rPr lang="en-US" sz="2000" dirty="0">
                <a:latin typeface="Times New Roman"/>
                <a:cs typeface="Times New Roman"/>
              </a:rPr>
              <a:t>Government actively pursues </a:t>
            </a:r>
            <a:r>
              <a:rPr lang="en-US" sz="2000" dirty="0" smtClean="0">
                <a:latin typeface="Times New Roman"/>
                <a:cs typeface="Times New Roman"/>
              </a:rPr>
              <a:t>Christians</a:t>
            </a:r>
          </a:p>
          <a:p>
            <a:pPr lvl="1">
              <a:buFont typeface="Arial"/>
              <a:buChar char="•"/>
            </a:pPr>
            <a:r>
              <a:rPr lang="en-US" sz="2000" dirty="0" smtClean="0">
                <a:latin typeface="Times New Roman"/>
                <a:cs typeface="Times New Roman"/>
              </a:rPr>
              <a:t>(C </a:t>
            </a:r>
            <a:r>
              <a:rPr lang="en-US" sz="2000" dirty="0">
                <a:latin typeface="Times New Roman"/>
                <a:cs typeface="Times New Roman"/>
              </a:rPr>
              <a:t>249-</a:t>
            </a:r>
            <a:r>
              <a:rPr lang="en-US" sz="2000" dirty="0" smtClean="0">
                <a:latin typeface="Times New Roman"/>
                <a:cs typeface="Times New Roman"/>
              </a:rPr>
              <a:t>251) Emperor </a:t>
            </a:r>
            <a:r>
              <a:rPr lang="en-US" sz="2000" dirty="0">
                <a:latin typeface="Times New Roman"/>
                <a:cs typeface="Times New Roman"/>
              </a:rPr>
              <a:t>Decius starts a series of</a:t>
            </a:r>
            <a:r>
              <a:rPr lang="en-US" sz="2000" dirty="0" smtClean="0">
                <a:latin typeface="Times New Roman"/>
                <a:cs typeface="Times New Roman"/>
              </a:rPr>
              <a:t> Christian persecutions</a:t>
            </a:r>
          </a:p>
          <a:p>
            <a:pPr lvl="1">
              <a:buFont typeface="Arial"/>
              <a:buChar char="•"/>
            </a:pPr>
            <a:r>
              <a:rPr lang="en-US" sz="2000" dirty="0" smtClean="0">
                <a:latin typeface="Times New Roman"/>
                <a:cs typeface="Times New Roman"/>
              </a:rPr>
              <a:t>(251 – 270) Plague </a:t>
            </a:r>
            <a:r>
              <a:rPr lang="en-US" sz="2000" dirty="0">
                <a:latin typeface="Times New Roman"/>
                <a:cs typeface="Times New Roman"/>
              </a:rPr>
              <a:t>of Cyprian</a:t>
            </a:r>
            <a:r>
              <a:rPr lang="en-US" sz="2000" dirty="0" smtClean="0">
                <a:latin typeface="Times New Roman"/>
                <a:cs typeface="Times New Roman"/>
              </a:rPr>
              <a:t> – 5000 die daily in Rome. Decimates Army and manpower shortages: Christians blamed </a:t>
            </a:r>
          </a:p>
          <a:p>
            <a:pPr lvl="1">
              <a:buFont typeface="Arial"/>
              <a:buChar char="•"/>
            </a:pPr>
            <a:r>
              <a:rPr lang="en-US" sz="2000" dirty="0" smtClean="0">
                <a:latin typeface="Times New Roman"/>
                <a:cs typeface="Times New Roman"/>
              </a:rPr>
              <a:t>257 </a:t>
            </a:r>
            <a:r>
              <a:rPr lang="en-US" sz="2000" dirty="0">
                <a:latin typeface="Times New Roman"/>
                <a:cs typeface="Times New Roman"/>
              </a:rPr>
              <a:t>– 258 Valerian</a:t>
            </a:r>
            <a:r>
              <a:rPr lang="en-US" sz="2000" dirty="0" smtClean="0">
                <a:latin typeface="Times New Roman"/>
                <a:cs typeface="Times New Roman"/>
              </a:rPr>
              <a:t> continues persecutions after Decius</a:t>
            </a:r>
          </a:p>
          <a:p>
            <a:pPr lvl="1">
              <a:buFont typeface="Arial"/>
              <a:buChar char="•"/>
            </a:pPr>
            <a:r>
              <a:rPr lang="en-US" sz="2000" dirty="0" smtClean="0">
                <a:latin typeface="Times New Roman"/>
                <a:cs typeface="Times New Roman"/>
              </a:rPr>
              <a:t>293 Diocletian institutes Tetrarchy (lasts until 313)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a:cs typeface="Times New Roman"/>
              </a:rPr>
              <a:t>NATION BUILDING</a:t>
            </a:r>
            <a:endParaRPr lang="en-US" sz="3200" dirty="0">
              <a:latin typeface="Times New Roman"/>
              <a:cs typeface="Times New Roman"/>
            </a:endParaRPr>
          </a:p>
        </p:txBody>
      </p:sp>
      <p:sp>
        <p:nvSpPr>
          <p:cNvPr id="3" name="Content Placeholder 2"/>
          <p:cNvSpPr>
            <a:spLocks noGrp="1"/>
          </p:cNvSpPr>
          <p:nvPr>
            <p:ph idx="1"/>
          </p:nvPr>
        </p:nvSpPr>
        <p:spPr>
          <a:xfrm>
            <a:off x="457200" y="1600200"/>
            <a:ext cx="8229600" cy="5257800"/>
          </a:xfrm>
        </p:spPr>
        <p:txBody>
          <a:bodyPr>
            <a:noAutofit/>
          </a:bodyPr>
          <a:lstStyle/>
          <a:p>
            <a:pPr lvl="1">
              <a:buFont typeface="Arial"/>
              <a:buChar char="•"/>
            </a:pPr>
            <a:r>
              <a:rPr lang="en-US" sz="2000" dirty="0" smtClean="0">
                <a:latin typeface="Times New Roman"/>
                <a:cs typeface="Times New Roman"/>
              </a:rPr>
              <a:t>301 </a:t>
            </a:r>
            <a:r>
              <a:rPr lang="en-US" sz="2000" dirty="0">
                <a:latin typeface="Times New Roman"/>
                <a:cs typeface="Times New Roman"/>
              </a:rPr>
              <a:t>- Diocletian attempts wage and price </a:t>
            </a:r>
            <a:r>
              <a:rPr lang="en-US" sz="2000" dirty="0" smtClean="0">
                <a:latin typeface="Times New Roman"/>
                <a:cs typeface="Times New Roman"/>
              </a:rPr>
              <a:t>controls – fiscal disaster.</a:t>
            </a:r>
          </a:p>
          <a:p>
            <a:endParaRPr lang="en-US" sz="2000" dirty="0" smtClean="0">
              <a:latin typeface="Times New Roman"/>
              <a:cs typeface="Times New Roman"/>
            </a:endParaRPr>
          </a:p>
          <a:p>
            <a:pPr>
              <a:buNone/>
            </a:pPr>
            <a:r>
              <a:rPr lang="en-US" sz="2000" i="1" dirty="0" smtClean="0">
                <a:latin typeface="Times New Roman"/>
                <a:cs typeface="Times New Roman"/>
              </a:rPr>
              <a:t>“the poor were  driven by their afflictions into various criminal enterprises</a:t>
            </a:r>
          </a:p>
          <a:p>
            <a:pPr>
              <a:buNone/>
            </a:pPr>
            <a:r>
              <a:rPr lang="en-US" sz="2000" i="1" dirty="0" smtClean="0">
                <a:latin typeface="Times New Roman"/>
                <a:cs typeface="Times New Roman"/>
              </a:rPr>
              <a:t> losing sight of the law – feelings of loyalty – entrusted their revenge into</a:t>
            </a:r>
          </a:p>
          <a:p>
            <a:pPr>
              <a:buNone/>
            </a:pPr>
            <a:r>
              <a:rPr lang="en-US" sz="2000" i="1" dirty="0" smtClean="0">
                <a:latin typeface="Times New Roman"/>
                <a:cs typeface="Times New Roman"/>
              </a:rPr>
              <a:t> crime.”   De rebus bellicus 368 Anonymous.</a:t>
            </a:r>
          </a:p>
          <a:p>
            <a:endParaRPr lang="en-US" sz="2000" dirty="0" smtClean="0">
              <a:latin typeface="Times New Roman"/>
              <a:cs typeface="Times New Roman"/>
            </a:endParaRPr>
          </a:p>
          <a:p>
            <a:pPr lvl="1">
              <a:buFont typeface="Arial"/>
              <a:buChar char="•"/>
            </a:pPr>
            <a:r>
              <a:rPr lang="en-US" sz="2000" dirty="0" smtClean="0">
                <a:latin typeface="Times New Roman"/>
                <a:cs typeface="Times New Roman"/>
              </a:rPr>
              <a:t>Diocletian Persecutions 303</a:t>
            </a:r>
            <a:r>
              <a:rPr lang="en-US" sz="2000" dirty="0">
                <a:latin typeface="Times New Roman"/>
                <a:cs typeface="Times New Roman"/>
              </a:rPr>
              <a:t>-</a:t>
            </a:r>
            <a:r>
              <a:rPr lang="en-US" sz="2000" dirty="0" smtClean="0">
                <a:latin typeface="Times New Roman"/>
                <a:cs typeface="Times New Roman"/>
              </a:rPr>
              <a:t>305 </a:t>
            </a:r>
          </a:p>
          <a:p>
            <a:pPr lvl="1">
              <a:buFont typeface="Arial"/>
              <a:buChar char="•"/>
            </a:pPr>
            <a:r>
              <a:rPr lang="en-US" sz="2000" dirty="0" smtClean="0">
                <a:latin typeface="Times New Roman"/>
                <a:cs typeface="Times New Roman"/>
              </a:rPr>
              <a:t>Apollo (when </a:t>
            </a:r>
            <a:r>
              <a:rPr lang="en-US" sz="2000" dirty="0">
                <a:latin typeface="Times New Roman"/>
                <a:cs typeface="Times New Roman"/>
              </a:rPr>
              <a:t>asked) endorsed the persecutions.</a:t>
            </a:r>
            <a:r>
              <a:rPr lang="en-US" sz="2000" dirty="0" smtClean="0">
                <a:latin typeface="Times New Roman"/>
                <a:cs typeface="Times New Roman"/>
              </a:rPr>
              <a:t> </a:t>
            </a:r>
            <a:endParaRPr lang="en-US" sz="2000" dirty="0">
              <a:latin typeface="Times New Roman"/>
              <a:cs typeface="Times New Roman"/>
            </a:endParaRPr>
          </a:p>
          <a:p>
            <a:pPr lvl="1">
              <a:buFont typeface="Arial"/>
              <a:buChar char="•"/>
            </a:pPr>
            <a:r>
              <a:rPr lang="en-US" sz="2000" dirty="0" smtClean="0">
                <a:latin typeface="Times New Roman"/>
                <a:cs typeface="Times New Roman"/>
              </a:rPr>
              <a:t>Purged </a:t>
            </a:r>
            <a:r>
              <a:rPr lang="en-US" sz="2000" dirty="0">
                <a:latin typeface="Times New Roman"/>
                <a:cs typeface="Times New Roman"/>
              </a:rPr>
              <a:t>the army of Christians</a:t>
            </a:r>
            <a:r>
              <a:rPr lang="en-US" sz="2000" dirty="0" smtClean="0">
                <a:latin typeface="Times New Roman"/>
                <a:cs typeface="Times New Roman"/>
              </a:rPr>
              <a:t> </a:t>
            </a:r>
          </a:p>
          <a:p>
            <a:pPr lvl="1">
              <a:buFont typeface="Arial"/>
              <a:buChar char="•"/>
            </a:pPr>
            <a:r>
              <a:rPr lang="en-US" sz="2000" dirty="0" smtClean="0">
                <a:latin typeface="Times New Roman"/>
                <a:cs typeface="Times New Roman"/>
              </a:rPr>
              <a:t>Arrested </a:t>
            </a:r>
            <a:r>
              <a:rPr lang="en-US" sz="2000" dirty="0">
                <a:latin typeface="Times New Roman"/>
                <a:cs typeface="Times New Roman"/>
              </a:rPr>
              <a:t>so many clergy they had to free the </a:t>
            </a:r>
            <a:r>
              <a:rPr lang="en-US" sz="2000" dirty="0" smtClean="0">
                <a:latin typeface="Times New Roman"/>
                <a:cs typeface="Times New Roman"/>
              </a:rPr>
              <a:t>criminals – created Martyrs</a:t>
            </a:r>
          </a:p>
          <a:p>
            <a:pPr lvl="1">
              <a:buFont typeface="Arial"/>
              <a:buChar char="•"/>
            </a:pPr>
            <a:r>
              <a:rPr lang="en-US" sz="2000" dirty="0" smtClean="0">
                <a:latin typeface="Times New Roman"/>
                <a:cs typeface="Times New Roman"/>
              </a:rPr>
              <a:t>“Christians </a:t>
            </a:r>
            <a:r>
              <a:rPr lang="en-US" sz="2000" dirty="0">
                <a:latin typeface="Times New Roman"/>
                <a:cs typeface="Times New Roman"/>
              </a:rPr>
              <a:t>“hate the human </a:t>
            </a:r>
            <a:r>
              <a:rPr lang="en-US" sz="2000" dirty="0" smtClean="0">
                <a:latin typeface="Times New Roman"/>
                <a:cs typeface="Times New Roman"/>
              </a:rPr>
              <a:t>race </a:t>
            </a:r>
            <a:r>
              <a:rPr lang="en-US" sz="2000" dirty="0">
                <a:latin typeface="Times New Roman"/>
                <a:cs typeface="Times New Roman"/>
              </a:rPr>
              <a:t>– practice incest and cannibalism, use black magic</a:t>
            </a:r>
            <a:r>
              <a:rPr lang="en-US" sz="2000" dirty="0" smtClean="0">
                <a:latin typeface="Times New Roman"/>
                <a:cs typeface="Times New Roman"/>
              </a:rPr>
              <a:t>.”</a:t>
            </a:r>
          </a:p>
          <a:p>
            <a:pPr lvl="1">
              <a:buFont typeface="Arial"/>
              <a:buChar char="•"/>
            </a:pPr>
            <a:r>
              <a:rPr lang="en-US" sz="2000" dirty="0" smtClean="0">
                <a:latin typeface="Times New Roman"/>
                <a:cs typeface="Times New Roman"/>
              </a:rPr>
              <a:t>Roman North Africa  -  The Donatists </a:t>
            </a:r>
          </a:p>
          <a:p>
            <a:pPr>
              <a:buNone/>
            </a:pPr>
            <a:r>
              <a:rPr lang="en-US" sz="2000" dirty="0" smtClean="0">
                <a:latin typeface="Times New Roman"/>
                <a:cs typeface="Times New Roman"/>
              </a:rPr>
              <a:t> </a:t>
            </a:r>
            <a:endParaRPr lang="en-US" sz="2000" dirty="0">
              <a:latin typeface="Times New Roman"/>
              <a:cs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a:cs typeface="Times New Roman"/>
              </a:rPr>
              <a:t>IMPORTANT DATES</a:t>
            </a:r>
            <a:endParaRPr lang="en-US" sz="3200" dirty="0">
              <a:latin typeface="Times New Roman"/>
              <a:cs typeface="Times New Roman"/>
            </a:endParaRPr>
          </a:p>
        </p:txBody>
      </p:sp>
      <p:sp>
        <p:nvSpPr>
          <p:cNvPr id="3" name="Content Placeholder 2"/>
          <p:cNvSpPr>
            <a:spLocks noGrp="1"/>
          </p:cNvSpPr>
          <p:nvPr>
            <p:ph idx="1"/>
          </p:nvPr>
        </p:nvSpPr>
        <p:spPr/>
        <p:txBody>
          <a:bodyPr>
            <a:noAutofit/>
          </a:bodyPr>
          <a:lstStyle/>
          <a:p>
            <a:endParaRPr lang="en-US" sz="2000" dirty="0" smtClean="0">
              <a:latin typeface="Times New Roman"/>
              <a:cs typeface="Times New Roman"/>
            </a:endParaRPr>
          </a:p>
          <a:p>
            <a:pPr lvl="1">
              <a:buFont typeface="Arial"/>
              <a:buChar char="•"/>
            </a:pPr>
            <a:r>
              <a:rPr lang="en-US" sz="2000" dirty="0" smtClean="0">
                <a:latin typeface="Times New Roman"/>
                <a:cs typeface="Times New Roman"/>
              </a:rPr>
              <a:t>Diocletian Persecutions end April 311</a:t>
            </a:r>
          </a:p>
          <a:p>
            <a:pPr lvl="1">
              <a:buFont typeface="Arial"/>
              <a:buChar char="•"/>
            </a:pPr>
            <a:r>
              <a:rPr lang="en-US" sz="2000" dirty="0" smtClean="0">
                <a:latin typeface="Times New Roman"/>
                <a:cs typeface="Times New Roman"/>
              </a:rPr>
              <a:t>May 311 Emperor Galerius edict of toleration </a:t>
            </a:r>
          </a:p>
          <a:p>
            <a:pPr lvl="1">
              <a:buFont typeface="Arial"/>
              <a:buChar char="•"/>
            </a:pPr>
            <a:r>
              <a:rPr lang="en-US" sz="2000" dirty="0" smtClean="0">
                <a:latin typeface="Times New Roman"/>
                <a:cs typeface="Times New Roman"/>
              </a:rPr>
              <a:t>312 Battle of Milvian Ridge - Constantine's vision</a:t>
            </a:r>
          </a:p>
          <a:p>
            <a:pPr lvl="1">
              <a:buFont typeface="Arial"/>
              <a:buChar char="•"/>
            </a:pPr>
            <a:r>
              <a:rPr lang="en-US" sz="2000" dirty="0" smtClean="0">
                <a:latin typeface="Times New Roman"/>
                <a:cs typeface="Times New Roman"/>
              </a:rPr>
              <a:t>312 Constantine converts to Christianity</a:t>
            </a:r>
          </a:p>
          <a:p>
            <a:pPr lvl="1">
              <a:buFont typeface="Arial"/>
              <a:buChar char="•"/>
            </a:pPr>
            <a:r>
              <a:rPr lang="en-US" sz="2000" dirty="0" smtClean="0">
                <a:latin typeface="Times New Roman"/>
                <a:cs typeface="Times New Roman"/>
              </a:rPr>
              <a:t>313 Edict of Milan legalizes Christian worship. </a:t>
            </a:r>
            <a:r>
              <a:rPr lang="en-US" sz="2000" dirty="0">
                <a:latin typeface="Times New Roman"/>
                <a:cs typeface="Times New Roman"/>
              </a:rPr>
              <a:t>A</a:t>
            </a:r>
            <a:r>
              <a:rPr lang="en-US" sz="2000" dirty="0" smtClean="0">
                <a:latin typeface="Times New Roman"/>
                <a:cs typeface="Times New Roman"/>
              </a:rPr>
              <a:t>nyone can practice religion of choice</a:t>
            </a:r>
          </a:p>
          <a:p>
            <a:pPr lvl="1">
              <a:buFont typeface="Arial"/>
              <a:buChar char="•"/>
            </a:pPr>
            <a:r>
              <a:rPr lang="en-US" sz="2000" dirty="0" smtClean="0">
                <a:latin typeface="Times New Roman"/>
                <a:cs typeface="Times New Roman"/>
              </a:rPr>
              <a:t> Promises the church protection not the Donatists</a:t>
            </a:r>
          </a:p>
          <a:p>
            <a:pPr lvl="1">
              <a:buFont typeface="Arial"/>
              <a:buChar char="•"/>
            </a:pPr>
            <a:r>
              <a:rPr lang="en-US" sz="2000" dirty="0" smtClean="0">
                <a:latin typeface="Times New Roman"/>
                <a:cs typeface="Times New Roman"/>
              </a:rPr>
              <a:t>314 becomes involved with the Donatist issue</a:t>
            </a:r>
          </a:p>
          <a:p>
            <a:pPr lvl="1">
              <a:buFont typeface="Arial"/>
              <a:buChar char="•"/>
            </a:pPr>
            <a:r>
              <a:rPr lang="en-US" sz="2000" dirty="0" smtClean="0">
                <a:latin typeface="Times New Roman"/>
                <a:cs typeface="Times New Roman"/>
              </a:rPr>
              <a:t>316 Is called in to act as judge </a:t>
            </a:r>
            <a:r>
              <a:rPr lang="en-US" sz="2000" smtClean="0">
                <a:latin typeface="Times New Roman"/>
                <a:cs typeface="Times New Roman"/>
              </a:rPr>
              <a:t>over  </a:t>
            </a:r>
            <a:r>
              <a:rPr lang="en-US" sz="2000" dirty="0" smtClean="0">
                <a:latin typeface="Times New Roman"/>
                <a:cs typeface="Times New Roman"/>
              </a:rPr>
              <a:t>in the Church in Carthage. ruling against the Donatists  </a:t>
            </a:r>
          </a:p>
          <a:p>
            <a:pPr lvl="1">
              <a:buFont typeface="Arial"/>
              <a:buChar char="•"/>
            </a:pPr>
            <a:r>
              <a:rPr lang="en-US" sz="2000" dirty="0" smtClean="0">
                <a:latin typeface="Times New Roman"/>
                <a:cs typeface="Times New Roman"/>
              </a:rPr>
              <a:t>First Christian to Christian persecutions </a:t>
            </a:r>
          </a:p>
          <a:p>
            <a:endParaRPr lang="en-US" sz="2000" dirty="0" smtClean="0">
              <a:latin typeface="Times New Roman"/>
              <a:cs typeface="Times New Roman"/>
            </a:endParaRPr>
          </a:p>
          <a:p>
            <a:endParaRPr lang="en-US" sz="2000" dirty="0">
              <a:latin typeface="Times New Roman"/>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a:cs typeface="Times New Roman"/>
              </a:rPr>
              <a:t>CONSTANTINE</a:t>
            </a:r>
            <a:endParaRPr lang="en-US" sz="3200" dirty="0">
              <a:latin typeface="Times New Roman"/>
              <a:cs typeface="Times New Roman"/>
            </a:endParaRPr>
          </a:p>
        </p:txBody>
      </p:sp>
      <p:pic>
        <p:nvPicPr>
          <p:cNvPr id="4" name="Content Placeholder 3" descr="Byzantinischer_Mosaizist_um_1000_002.jpg"/>
          <p:cNvPicPr>
            <a:picLocks noGrp="1" noChangeAspect="1"/>
          </p:cNvPicPr>
          <p:nvPr>
            <p:ph idx="1"/>
          </p:nvPr>
        </p:nvPicPr>
        <p:blipFill>
          <a:blip r:embed="rId2"/>
          <a:srcRect l="-66933" r="-66933"/>
          <a:stretch>
            <a:fillRect/>
          </a:stretch>
        </p:blip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latin typeface="Times New Roman"/>
                <a:cs typeface="Times New Roman"/>
              </a:rPr>
              <a:t>SOCIOLOGY AND THE NEW RELIGION</a:t>
            </a:r>
            <a:endParaRPr lang="en-US" sz="3600" dirty="0">
              <a:latin typeface="Times New Roman"/>
              <a:cs typeface="Times New Roman"/>
            </a:endParaRPr>
          </a:p>
        </p:txBody>
      </p:sp>
      <p:sp>
        <p:nvSpPr>
          <p:cNvPr id="3" name="Content Placeholder 2"/>
          <p:cNvSpPr>
            <a:spLocks noGrp="1"/>
          </p:cNvSpPr>
          <p:nvPr>
            <p:ph idx="1"/>
          </p:nvPr>
        </p:nvSpPr>
        <p:spPr/>
        <p:txBody>
          <a:bodyPr>
            <a:normAutofit lnSpcReduction="10000"/>
          </a:bodyPr>
          <a:lstStyle/>
          <a:p>
            <a:r>
              <a:rPr lang="en-US" sz="2000" dirty="0" smtClean="0">
                <a:latin typeface="Times New Roman"/>
                <a:cs typeface="Times New Roman"/>
              </a:rPr>
              <a:t>Thinking patterns of the Empire: A new message joins the old form</a:t>
            </a:r>
          </a:p>
          <a:p>
            <a:pPr>
              <a:buNone/>
            </a:pPr>
            <a:endParaRPr lang="en-US" sz="2000" dirty="0" smtClean="0">
              <a:latin typeface="Times New Roman"/>
              <a:cs typeface="Times New Roman"/>
            </a:endParaRPr>
          </a:p>
          <a:p>
            <a:pPr>
              <a:buNone/>
            </a:pPr>
            <a:endParaRPr lang="en-US" sz="2000" dirty="0" smtClean="0">
              <a:latin typeface="Times New Roman"/>
              <a:cs typeface="Times New Roman"/>
            </a:endParaRPr>
          </a:p>
          <a:p>
            <a:r>
              <a:rPr lang="en-US" sz="2000" dirty="0" smtClean="0">
                <a:latin typeface="Times New Roman"/>
                <a:cs typeface="Times New Roman"/>
              </a:rPr>
              <a:t>Population 250 CE 1.9 %  Christian </a:t>
            </a:r>
          </a:p>
          <a:p>
            <a:r>
              <a:rPr lang="en-US" sz="2000" dirty="0" smtClean="0">
                <a:latin typeface="Times New Roman"/>
                <a:cs typeface="Times New Roman"/>
              </a:rPr>
              <a:t>Population 350 CE 56.5% Christian</a:t>
            </a:r>
          </a:p>
          <a:p>
            <a:r>
              <a:rPr lang="en-US" sz="2000" dirty="0" smtClean="0">
                <a:latin typeface="Times New Roman"/>
                <a:cs typeface="Times New Roman"/>
              </a:rPr>
              <a:t>Christian Population rose from 6,000,000 in 300 to 10,000,000 in 315</a:t>
            </a:r>
          </a:p>
          <a:p>
            <a:r>
              <a:rPr lang="en-US" sz="2000" dirty="0" smtClean="0">
                <a:latin typeface="Times New Roman"/>
                <a:cs typeface="Times New Roman"/>
              </a:rPr>
              <a:t>By 380 CE  Christianity is the official state religion holding total Authority on the interpretation of Scripture, the Resurrection, the afterlife,  and the form of worship</a:t>
            </a:r>
          </a:p>
          <a:p>
            <a:endParaRPr lang="en-US" sz="2000" dirty="0" smtClean="0">
              <a:latin typeface="Times New Roman"/>
              <a:cs typeface="Times New Roman"/>
            </a:endParaRPr>
          </a:p>
          <a:p>
            <a:r>
              <a:rPr lang="en-US" sz="2000" dirty="0" smtClean="0">
                <a:latin typeface="Times New Roman"/>
                <a:cs typeface="Times New Roman"/>
              </a:rPr>
              <a:t>Increase in Christian conversions across all strata of the population makes a Monopoly possible. </a:t>
            </a:r>
          </a:p>
          <a:p>
            <a:r>
              <a:rPr lang="en-US" sz="2000" dirty="0" smtClean="0">
                <a:latin typeface="Times New Roman"/>
                <a:cs typeface="Times New Roman"/>
              </a:rPr>
              <a:t>Homogenized message and unique product takes over the market</a:t>
            </a:r>
          </a:p>
          <a:p>
            <a:pPr>
              <a:buNone/>
            </a:pPr>
            <a:endParaRPr lang="en-US" sz="2000" dirty="0" smtClean="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a:cs typeface="Times New Roman"/>
              </a:rPr>
              <a:t>ROME IN THE FIRST CENTURY</a:t>
            </a:r>
            <a:endParaRPr lang="en-US" sz="3200" dirty="0">
              <a:latin typeface="Times New Roman"/>
              <a:cs typeface="Times New Roman"/>
            </a:endParaRPr>
          </a:p>
        </p:txBody>
      </p:sp>
      <p:sp>
        <p:nvSpPr>
          <p:cNvPr id="3" name="Content Placeholder 2"/>
          <p:cNvSpPr>
            <a:spLocks noGrp="1"/>
          </p:cNvSpPr>
          <p:nvPr>
            <p:ph idx="1"/>
          </p:nvPr>
        </p:nvSpPr>
        <p:spPr/>
        <p:txBody>
          <a:bodyPr>
            <a:noAutofit/>
          </a:bodyPr>
          <a:lstStyle/>
          <a:p>
            <a:pPr>
              <a:buNone/>
            </a:pPr>
            <a:r>
              <a:rPr lang="en-US" sz="2000" b="1" dirty="0" smtClean="0">
                <a:latin typeface="Times New Roman"/>
                <a:cs typeface="Times New Roman"/>
              </a:rPr>
              <a:t>SETTING THE STAGE - Roman Society and the Religious Marketplace</a:t>
            </a:r>
          </a:p>
          <a:p>
            <a:pPr>
              <a:buNone/>
            </a:pPr>
            <a:endParaRPr lang="en-US" sz="2000" b="1" dirty="0" smtClean="0">
              <a:latin typeface="Times New Roman"/>
              <a:cs typeface="Times New Roman"/>
            </a:endParaRPr>
          </a:p>
          <a:p>
            <a:pPr>
              <a:buNone/>
            </a:pPr>
            <a:r>
              <a:rPr lang="en-US" sz="2000" dirty="0" smtClean="0">
                <a:latin typeface="Times New Roman"/>
                <a:cs typeface="Times New Roman"/>
              </a:rPr>
              <a:t>Religious market crowded, competitive, vibrant, open to all. </a:t>
            </a:r>
          </a:p>
          <a:p>
            <a:pPr lvl="1">
              <a:buNone/>
            </a:pPr>
            <a:endParaRPr lang="en-US" sz="2000" dirty="0">
              <a:latin typeface="Times New Roman"/>
              <a:cs typeface="Times New Roman"/>
            </a:endParaRPr>
          </a:p>
          <a:p>
            <a:pPr lvl="1">
              <a:buFont typeface="Arial"/>
              <a:buChar char="•"/>
            </a:pPr>
            <a:r>
              <a:rPr lang="en-US" sz="2000" dirty="0" smtClean="0">
                <a:latin typeface="Times New Roman"/>
                <a:cs typeface="Times New Roman"/>
              </a:rPr>
              <a:t>Polytheistic – Gods and Spirits</a:t>
            </a:r>
          </a:p>
          <a:p>
            <a:pPr lvl="1">
              <a:buFont typeface="Arial"/>
              <a:buChar char="•"/>
            </a:pPr>
            <a:r>
              <a:rPr lang="en-US" sz="2000" dirty="0" smtClean="0">
                <a:latin typeface="Times New Roman"/>
                <a:cs typeface="Times New Roman"/>
              </a:rPr>
              <a:t>State and Religion  woven together. </a:t>
            </a:r>
          </a:p>
          <a:p>
            <a:pPr lvl="1">
              <a:buFont typeface="Arial"/>
              <a:buChar char="•"/>
            </a:pPr>
            <a:r>
              <a:rPr lang="en-US" sz="2000" dirty="0" smtClean="0">
                <a:latin typeface="Times New Roman"/>
                <a:cs typeface="Times New Roman"/>
              </a:rPr>
              <a:t>Economically still fairly stable</a:t>
            </a:r>
          </a:p>
          <a:p>
            <a:pPr lvl="1">
              <a:buFont typeface="Arial"/>
              <a:buChar char="•"/>
            </a:pPr>
            <a:r>
              <a:rPr lang="en-US" sz="2000" dirty="0" smtClean="0">
                <a:latin typeface="Times New Roman"/>
                <a:cs typeface="Times New Roman"/>
              </a:rPr>
              <a:t>Society is tolerant – assimilates Gods and practices of other nations</a:t>
            </a:r>
          </a:p>
          <a:p>
            <a:pPr lvl="1">
              <a:buFont typeface="Arial"/>
              <a:buChar char="•"/>
            </a:pPr>
            <a:r>
              <a:rPr lang="en-US" sz="2000" dirty="0" smtClean="0">
                <a:latin typeface="Times New Roman"/>
                <a:cs typeface="Times New Roman"/>
              </a:rPr>
              <a:t> </a:t>
            </a:r>
            <a:r>
              <a:rPr lang="en-US" sz="2000" i="1" dirty="0" smtClean="0"/>
              <a:t>“follow your  cult as you wish and let everyone else do the same.” </a:t>
            </a:r>
          </a:p>
          <a:p>
            <a:pPr lvl="1">
              <a:buFont typeface="Arial"/>
              <a:buChar char="•"/>
            </a:pPr>
            <a:r>
              <a:rPr lang="en-US" sz="2000" dirty="0" smtClean="0">
                <a:latin typeface="Times New Roman"/>
                <a:cs typeface="Times New Roman"/>
              </a:rPr>
              <a:t>Only requirement is loyalty to the state.</a:t>
            </a:r>
            <a:endParaRPr lang="en-US" sz="2000" b="1" i="1" dirty="0" smtClean="0">
              <a:latin typeface="Times New Roman"/>
              <a:cs typeface="Times New Roman"/>
            </a:endParaRPr>
          </a:p>
          <a:p>
            <a:pPr lvl="1">
              <a:buNone/>
            </a:pPr>
            <a:r>
              <a:rPr lang="en-US" sz="2000" dirty="0" smtClean="0">
                <a:latin typeface="Times New Roman"/>
                <a:cs typeface="Times New Roman"/>
              </a:rPr>
              <a:t> </a:t>
            </a:r>
          </a:p>
          <a:p>
            <a:pPr lvl="1">
              <a:buFont typeface="Arial"/>
              <a:buChar char="•"/>
            </a:pPr>
            <a:endParaRPr lang="en-US" sz="2000" dirty="0" smtClean="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BRANDING</a:t>
            </a:r>
            <a:endParaRPr lang="en-US" dirty="0">
              <a:latin typeface="Times New Roman"/>
              <a:cs typeface="Times New Roman"/>
            </a:endParaRPr>
          </a:p>
        </p:txBody>
      </p:sp>
      <p:sp>
        <p:nvSpPr>
          <p:cNvPr id="3" name="Content Placeholder 2"/>
          <p:cNvSpPr>
            <a:spLocks noGrp="1"/>
          </p:cNvSpPr>
          <p:nvPr>
            <p:ph idx="1"/>
          </p:nvPr>
        </p:nvSpPr>
        <p:spPr>
          <a:xfrm>
            <a:off x="457200" y="1600200"/>
            <a:ext cx="8229600" cy="5257800"/>
          </a:xfrm>
        </p:spPr>
        <p:txBody>
          <a:bodyPr>
            <a:noAutofit/>
          </a:bodyPr>
          <a:lstStyle/>
          <a:p>
            <a:pPr>
              <a:buNone/>
            </a:pPr>
            <a:r>
              <a:rPr lang="en-US" sz="1800" dirty="0" smtClean="0">
                <a:latin typeface="Times New Roman"/>
                <a:cs typeface="Times New Roman"/>
              </a:rPr>
              <a:t> 	The </a:t>
            </a:r>
            <a:r>
              <a:rPr lang="en-US" sz="1800" dirty="0">
                <a:latin typeface="Times New Roman"/>
                <a:cs typeface="Times New Roman"/>
              </a:rPr>
              <a:t>American Marketing </a:t>
            </a:r>
            <a:r>
              <a:rPr lang="en-US" sz="1800" dirty="0" smtClean="0">
                <a:latin typeface="Times New Roman"/>
                <a:cs typeface="Times New Roman"/>
              </a:rPr>
              <a:t>Association </a:t>
            </a:r>
            <a:r>
              <a:rPr lang="en-US" sz="1800" dirty="0">
                <a:latin typeface="Times New Roman"/>
                <a:cs typeface="Times New Roman"/>
              </a:rPr>
              <a:t>defines a brand as a "name, term, sign, symbol or </a:t>
            </a:r>
            <a:r>
              <a:rPr lang="en-US" sz="1800" dirty="0" smtClean="0">
                <a:latin typeface="Times New Roman"/>
                <a:cs typeface="Times New Roman"/>
              </a:rPr>
              <a:t>design that  identifies the </a:t>
            </a:r>
            <a:r>
              <a:rPr lang="en-US" sz="1800" dirty="0">
                <a:latin typeface="Times New Roman"/>
                <a:cs typeface="Times New Roman"/>
              </a:rPr>
              <a:t>goods and services of one </a:t>
            </a:r>
            <a:r>
              <a:rPr lang="en-US" sz="1800" dirty="0" smtClean="0">
                <a:latin typeface="Times New Roman"/>
                <a:cs typeface="Times New Roman"/>
              </a:rPr>
              <a:t>seller and differentiates it </a:t>
            </a:r>
            <a:r>
              <a:rPr lang="en-US" sz="1800" dirty="0">
                <a:latin typeface="Times New Roman"/>
                <a:cs typeface="Times New Roman"/>
              </a:rPr>
              <a:t>from</a:t>
            </a:r>
            <a:r>
              <a:rPr lang="en-US" sz="1800" dirty="0" smtClean="0">
                <a:latin typeface="Times New Roman"/>
                <a:cs typeface="Times New Roman"/>
              </a:rPr>
              <a:t> others.</a:t>
            </a:r>
          </a:p>
          <a:p>
            <a:pPr>
              <a:buNone/>
            </a:pPr>
            <a:r>
              <a:rPr lang="en-US" sz="1800" dirty="0">
                <a:latin typeface="Times New Roman"/>
                <a:cs typeface="Times New Roman"/>
              </a:rPr>
              <a:t> </a:t>
            </a:r>
            <a:endParaRPr lang="en-US" sz="1800" dirty="0" smtClean="0">
              <a:latin typeface="Times New Roman"/>
              <a:cs typeface="Times New Roman"/>
            </a:endParaRPr>
          </a:p>
          <a:p>
            <a:pPr>
              <a:buNone/>
            </a:pPr>
            <a:r>
              <a:rPr lang="en-US" sz="1800" dirty="0" smtClean="0">
                <a:latin typeface="Times New Roman"/>
                <a:cs typeface="Times New Roman"/>
              </a:rPr>
              <a:t>	Branding is about </a:t>
            </a:r>
            <a:r>
              <a:rPr lang="en-US" sz="1800" dirty="0">
                <a:latin typeface="Times New Roman"/>
                <a:cs typeface="Times New Roman"/>
              </a:rPr>
              <a:t>getting your prospects to see you as the only</a:t>
            </a:r>
            <a:r>
              <a:rPr lang="en-US" sz="1800" dirty="0" smtClean="0">
                <a:latin typeface="Times New Roman"/>
                <a:cs typeface="Times New Roman"/>
              </a:rPr>
              <a:t> service </a:t>
            </a:r>
            <a:r>
              <a:rPr lang="en-US" sz="1800" dirty="0">
                <a:latin typeface="Times New Roman"/>
                <a:cs typeface="Times New Roman"/>
              </a:rPr>
              <a:t>that provides a solution to their </a:t>
            </a:r>
            <a:r>
              <a:rPr lang="en-US" sz="1800" dirty="0" smtClean="0">
                <a:latin typeface="Times New Roman"/>
                <a:cs typeface="Times New Roman"/>
              </a:rPr>
              <a:t>problem – the only real choice. </a:t>
            </a:r>
          </a:p>
          <a:p>
            <a:endParaRPr lang="en-US" sz="1800" dirty="0" smtClean="0">
              <a:latin typeface="Times New Roman"/>
              <a:cs typeface="Times New Roman"/>
            </a:endParaRPr>
          </a:p>
          <a:p>
            <a:pPr>
              <a:buNone/>
            </a:pPr>
            <a:r>
              <a:rPr lang="en-US" sz="1800" dirty="0" smtClean="0">
                <a:latin typeface="Times New Roman"/>
                <a:cs typeface="Times New Roman"/>
              </a:rPr>
              <a:t>	</a:t>
            </a:r>
            <a:r>
              <a:rPr lang="en-US" sz="1800" b="1" dirty="0" smtClean="0">
                <a:latin typeface="Times New Roman"/>
                <a:cs typeface="Times New Roman"/>
              </a:rPr>
              <a:t> A </a:t>
            </a:r>
            <a:r>
              <a:rPr lang="en-US" sz="1800" b="1" dirty="0">
                <a:latin typeface="Times New Roman"/>
                <a:cs typeface="Times New Roman"/>
              </a:rPr>
              <a:t>good </a:t>
            </a:r>
            <a:r>
              <a:rPr lang="en-US" sz="1800" b="1" dirty="0" smtClean="0">
                <a:latin typeface="Times New Roman"/>
                <a:cs typeface="Times New Roman"/>
              </a:rPr>
              <a:t>brand:  </a:t>
            </a:r>
          </a:p>
          <a:p>
            <a:r>
              <a:rPr lang="en-US" sz="1800" dirty="0" smtClean="0">
                <a:latin typeface="Times New Roman"/>
                <a:cs typeface="Times New Roman"/>
              </a:rPr>
              <a:t>Delivers </a:t>
            </a:r>
            <a:r>
              <a:rPr lang="en-US" sz="1800" dirty="0">
                <a:latin typeface="Times New Roman"/>
                <a:cs typeface="Times New Roman"/>
              </a:rPr>
              <a:t>the message </a:t>
            </a:r>
            <a:r>
              <a:rPr lang="en-US" sz="1800" dirty="0" smtClean="0">
                <a:latin typeface="Times New Roman"/>
                <a:cs typeface="Times New Roman"/>
              </a:rPr>
              <a:t>clearly </a:t>
            </a:r>
          </a:p>
          <a:p>
            <a:r>
              <a:rPr lang="en-US" sz="1800" dirty="0" smtClean="0">
                <a:latin typeface="Times New Roman"/>
                <a:cs typeface="Times New Roman"/>
              </a:rPr>
              <a:t>Confirms </a:t>
            </a:r>
            <a:r>
              <a:rPr lang="en-US" sz="1800" dirty="0">
                <a:latin typeface="Times New Roman"/>
                <a:cs typeface="Times New Roman"/>
              </a:rPr>
              <a:t>its </a:t>
            </a:r>
            <a:r>
              <a:rPr lang="en-US" sz="1800" dirty="0" smtClean="0">
                <a:latin typeface="Times New Roman"/>
                <a:cs typeface="Times New Roman"/>
              </a:rPr>
              <a:t>credabiliy</a:t>
            </a:r>
            <a:endParaRPr lang="en-US" sz="1800" dirty="0">
              <a:latin typeface="Times New Roman"/>
              <a:cs typeface="Times New Roman"/>
            </a:endParaRPr>
          </a:p>
          <a:p>
            <a:pPr lvl="0"/>
            <a:r>
              <a:rPr lang="en-US" sz="1800" dirty="0" smtClean="0">
                <a:latin typeface="Times New Roman"/>
                <a:cs typeface="Times New Roman"/>
              </a:rPr>
              <a:t>Connects </a:t>
            </a:r>
            <a:r>
              <a:rPr lang="en-US" sz="1800" dirty="0">
                <a:latin typeface="Times New Roman"/>
                <a:cs typeface="Times New Roman"/>
              </a:rPr>
              <a:t>your target prospects emotionally</a:t>
            </a:r>
          </a:p>
          <a:p>
            <a:pPr lvl="0"/>
            <a:r>
              <a:rPr lang="en-US" sz="1800" dirty="0" smtClean="0">
                <a:latin typeface="Times New Roman"/>
                <a:cs typeface="Times New Roman"/>
              </a:rPr>
              <a:t>Motivates </a:t>
            </a:r>
            <a:r>
              <a:rPr lang="en-US" sz="1800" dirty="0">
                <a:latin typeface="Times New Roman"/>
                <a:cs typeface="Times New Roman"/>
              </a:rPr>
              <a:t>the buyer</a:t>
            </a:r>
          </a:p>
          <a:p>
            <a:pPr lvl="0"/>
            <a:r>
              <a:rPr lang="en-US" sz="1800" dirty="0" smtClean="0">
                <a:latin typeface="Times New Roman"/>
                <a:cs typeface="Times New Roman"/>
              </a:rPr>
              <a:t>Solidifies </a:t>
            </a:r>
            <a:r>
              <a:rPr lang="en-US" sz="1800" dirty="0">
                <a:latin typeface="Times New Roman"/>
                <a:cs typeface="Times New Roman"/>
              </a:rPr>
              <a:t>User Loyalty</a:t>
            </a:r>
          </a:p>
          <a:p>
            <a:pPr>
              <a:buNone/>
            </a:pPr>
            <a:r>
              <a:rPr lang="en-US" sz="1800" dirty="0">
                <a:latin typeface="Times New Roman"/>
                <a:cs typeface="Times New Roman"/>
              </a:rPr>
              <a:t> </a:t>
            </a:r>
            <a:endParaRPr lang="en-US" sz="1800" dirty="0" smtClean="0">
              <a:latin typeface="Times New Roman"/>
              <a:cs typeface="Times New Roman"/>
            </a:endParaRPr>
          </a:p>
          <a:p>
            <a:pPr>
              <a:buNone/>
            </a:pPr>
            <a:r>
              <a:rPr lang="en-US" sz="1800" dirty="0" smtClean="0">
                <a:latin typeface="Times New Roman"/>
                <a:cs typeface="Times New Roman"/>
              </a:rPr>
              <a:t>	To </a:t>
            </a:r>
            <a:r>
              <a:rPr lang="en-US" sz="1800" dirty="0">
                <a:latin typeface="Times New Roman"/>
                <a:cs typeface="Times New Roman"/>
              </a:rPr>
              <a:t>succeed in branding you must understand the needs and wants of your customers and </a:t>
            </a:r>
            <a:r>
              <a:rPr lang="en-US" sz="1800" dirty="0" smtClean="0">
                <a:latin typeface="Times New Roman"/>
                <a:cs typeface="Times New Roman"/>
              </a:rPr>
              <a:t>prospects.</a:t>
            </a:r>
          </a:p>
          <a:p>
            <a:pPr>
              <a:buNone/>
            </a:pPr>
            <a:endParaRPr lang="en-US" sz="1800" dirty="0" smtClean="0">
              <a:latin typeface="Times New Roman"/>
              <a:cs typeface="Times New Roman"/>
            </a:endParaRPr>
          </a:p>
          <a:p>
            <a:endParaRPr lang="en-US" sz="1800" dirty="0">
              <a:latin typeface="Times New Roman"/>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a:cs typeface="Times New Roman"/>
              </a:rPr>
              <a:t>THE FIRST COUNCIL OF NICEA</a:t>
            </a:r>
            <a:endParaRPr lang="en-US" sz="3200" dirty="0">
              <a:latin typeface="Times New Roman"/>
              <a:cs typeface="Times New Roman"/>
            </a:endParaRPr>
          </a:p>
        </p:txBody>
      </p:sp>
      <p:sp>
        <p:nvSpPr>
          <p:cNvPr id="3" name="Content Placeholder 2"/>
          <p:cNvSpPr>
            <a:spLocks noGrp="1"/>
          </p:cNvSpPr>
          <p:nvPr>
            <p:ph idx="1"/>
          </p:nvPr>
        </p:nvSpPr>
        <p:spPr>
          <a:xfrm>
            <a:off x="457200" y="1751999"/>
            <a:ext cx="8229600" cy="4713909"/>
          </a:xfrm>
        </p:spPr>
        <p:txBody>
          <a:bodyPr>
            <a:noAutofit/>
          </a:bodyPr>
          <a:lstStyle/>
          <a:p>
            <a:r>
              <a:rPr lang="en-US" sz="2000" b="1" dirty="0" smtClean="0">
                <a:latin typeface="Times New Roman"/>
                <a:cs typeface="Times New Roman"/>
              </a:rPr>
              <a:t>325 </a:t>
            </a:r>
            <a:r>
              <a:rPr lang="en-US" sz="2000" b="1" dirty="0">
                <a:latin typeface="Times New Roman"/>
                <a:cs typeface="Times New Roman"/>
              </a:rPr>
              <a:t>First Council of Nicaea </a:t>
            </a:r>
            <a:r>
              <a:rPr lang="en-US" sz="2000" b="1" dirty="0" smtClean="0">
                <a:latin typeface="Times New Roman"/>
                <a:cs typeface="Times New Roman"/>
              </a:rPr>
              <a:t>– First effort to define </a:t>
            </a:r>
            <a:r>
              <a:rPr lang="en-US" sz="2000" b="1" dirty="0">
                <a:latin typeface="Times New Roman"/>
                <a:cs typeface="Times New Roman"/>
              </a:rPr>
              <a:t>the </a:t>
            </a:r>
            <a:r>
              <a:rPr lang="en-US" sz="2000" b="1" dirty="0" smtClean="0">
                <a:latin typeface="Times New Roman"/>
                <a:cs typeface="Times New Roman"/>
              </a:rPr>
              <a:t>product</a:t>
            </a:r>
          </a:p>
          <a:p>
            <a:pPr>
              <a:buNone/>
            </a:pPr>
            <a:r>
              <a:rPr lang="en-US" sz="2000" b="1" dirty="0" smtClean="0">
                <a:latin typeface="Times New Roman"/>
                <a:cs typeface="Times New Roman"/>
              </a:rPr>
              <a:t>	</a:t>
            </a:r>
            <a:endParaRPr lang="en-US" sz="2000" cap="all" baseline="30000" dirty="0" smtClean="0">
              <a:latin typeface="Times New Roman"/>
              <a:cs typeface="Times New Roman"/>
            </a:endParaRPr>
          </a:p>
          <a:p>
            <a:pPr>
              <a:buNone/>
            </a:pPr>
            <a:r>
              <a:rPr lang="en-US" sz="2000" i="1" dirty="0" smtClean="0">
                <a:latin typeface="Times New Roman"/>
                <a:cs typeface="Times New Roman"/>
              </a:rPr>
              <a:t>	We </a:t>
            </a:r>
            <a:r>
              <a:rPr lang="en-US" sz="2000" i="1" dirty="0">
                <a:latin typeface="Times New Roman"/>
                <a:cs typeface="Times New Roman"/>
              </a:rPr>
              <a:t>believe in one God the Father Almighty, Maker of heaven and earth, and of all things visible and </a:t>
            </a:r>
            <a:r>
              <a:rPr lang="en-US" sz="2000" i="1" dirty="0" smtClean="0">
                <a:latin typeface="Times New Roman"/>
                <a:cs typeface="Times New Roman"/>
              </a:rPr>
              <a:t>invisible</a:t>
            </a:r>
          </a:p>
          <a:p>
            <a:pPr>
              <a:buNone/>
            </a:pPr>
            <a:endParaRPr lang="en-US" sz="2000" i="1" dirty="0" smtClean="0">
              <a:latin typeface="Times New Roman"/>
              <a:cs typeface="Times New Roman"/>
            </a:endParaRPr>
          </a:p>
          <a:p>
            <a:r>
              <a:rPr lang="en-US" sz="2000" dirty="0" smtClean="0">
                <a:latin typeface="Times New Roman"/>
                <a:cs typeface="Times New Roman"/>
              </a:rPr>
              <a:t>Constantine presents himself as the Divine Unifier</a:t>
            </a:r>
          </a:p>
          <a:p>
            <a:r>
              <a:rPr lang="en-US" sz="2000" dirty="0">
                <a:latin typeface="Times New Roman"/>
                <a:cs typeface="Times New Roman"/>
              </a:rPr>
              <a:t>Invites</a:t>
            </a:r>
            <a:r>
              <a:rPr lang="en-US" sz="2000" dirty="0" smtClean="0">
                <a:latin typeface="Times New Roman"/>
                <a:cs typeface="Times New Roman"/>
              </a:rPr>
              <a:t> 1800 </a:t>
            </a:r>
            <a:r>
              <a:rPr lang="en-US" sz="2000" dirty="0">
                <a:latin typeface="Times New Roman"/>
                <a:cs typeface="Times New Roman"/>
              </a:rPr>
              <a:t>Bishops and entourage.</a:t>
            </a:r>
            <a:r>
              <a:rPr lang="en-US" sz="2000" dirty="0" smtClean="0">
                <a:latin typeface="Times New Roman"/>
                <a:cs typeface="Times New Roman"/>
              </a:rPr>
              <a:t> east </a:t>
            </a:r>
            <a:r>
              <a:rPr lang="en-US" sz="2000" dirty="0">
                <a:latin typeface="Times New Roman"/>
                <a:cs typeface="Times New Roman"/>
              </a:rPr>
              <a:t>and west. 300 Bishops attend. </a:t>
            </a:r>
          </a:p>
          <a:p>
            <a:r>
              <a:rPr lang="en-US" sz="2000" dirty="0">
                <a:latin typeface="Times New Roman"/>
                <a:cs typeface="Times New Roman"/>
              </a:rPr>
              <a:t>Settles the issue of the </a:t>
            </a:r>
            <a:r>
              <a:rPr lang="en-US" sz="2000" dirty="0" smtClean="0">
                <a:latin typeface="Times New Roman"/>
                <a:cs typeface="Times New Roman"/>
              </a:rPr>
              <a:t>Trinity - </a:t>
            </a:r>
            <a:r>
              <a:rPr lang="en-US" sz="2000" dirty="0">
                <a:latin typeface="Times New Roman"/>
                <a:cs typeface="Times New Roman"/>
              </a:rPr>
              <a:t>Jesus</a:t>
            </a:r>
            <a:r>
              <a:rPr lang="en-US" sz="2000" dirty="0" smtClean="0">
                <a:latin typeface="Times New Roman"/>
                <a:cs typeface="Times New Roman"/>
              </a:rPr>
              <a:t> Divinity</a:t>
            </a:r>
          </a:p>
          <a:p>
            <a:r>
              <a:rPr lang="en-US" sz="2000" dirty="0" smtClean="0">
                <a:latin typeface="Times New Roman"/>
                <a:cs typeface="Times New Roman"/>
              </a:rPr>
              <a:t>Outlaws </a:t>
            </a:r>
            <a:r>
              <a:rPr lang="en-US" sz="2000" dirty="0">
                <a:latin typeface="Times New Roman"/>
                <a:cs typeface="Times New Roman"/>
              </a:rPr>
              <a:t>Arianism and </a:t>
            </a:r>
            <a:r>
              <a:rPr lang="en-US" sz="2000" dirty="0" smtClean="0">
                <a:latin typeface="Times New Roman"/>
                <a:cs typeface="Times New Roman"/>
              </a:rPr>
              <a:t>Donatisism </a:t>
            </a:r>
          </a:p>
          <a:p>
            <a:r>
              <a:rPr lang="en-US" sz="2000" dirty="0" smtClean="0">
                <a:latin typeface="Times New Roman"/>
                <a:cs typeface="Times New Roman"/>
              </a:rPr>
              <a:t>Four gospels are chosen</a:t>
            </a:r>
          </a:p>
          <a:p>
            <a:r>
              <a:rPr lang="en-US" sz="2000" dirty="0">
                <a:latin typeface="Times New Roman"/>
                <a:cs typeface="Times New Roman"/>
              </a:rPr>
              <a:t>A</a:t>
            </a:r>
            <a:r>
              <a:rPr lang="en-US" sz="2000" dirty="0" smtClean="0">
                <a:latin typeface="Times New Roman"/>
                <a:cs typeface="Times New Roman"/>
              </a:rPr>
              <a:t>uthority </a:t>
            </a:r>
            <a:r>
              <a:rPr lang="en-US" sz="2000" dirty="0">
                <a:latin typeface="Times New Roman"/>
                <a:cs typeface="Times New Roman"/>
              </a:rPr>
              <a:t>and exclusive rights to interpretation </a:t>
            </a:r>
            <a:r>
              <a:rPr lang="en-US" sz="2000" dirty="0" smtClean="0">
                <a:latin typeface="Times New Roman"/>
                <a:cs typeface="Times New Roman"/>
              </a:rPr>
              <a:t>of gospels </a:t>
            </a:r>
            <a:r>
              <a:rPr lang="en-US" sz="2000" dirty="0">
                <a:latin typeface="Times New Roman"/>
                <a:cs typeface="Times New Roman"/>
              </a:rPr>
              <a:t>and scriptures </a:t>
            </a:r>
            <a:r>
              <a:rPr lang="en-US" sz="2000" dirty="0" smtClean="0">
                <a:latin typeface="Times New Roman"/>
                <a:cs typeface="Times New Roman"/>
              </a:rPr>
              <a:t>awarded </a:t>
            </a:r>
            <a:r>
              <a:rPr lang="en-US" sz="2000" dirty="0">
                <a:latin typeface="Times New Roman"/>
                <a:cs typeface="Times New Roman"/>
              </a:rPr>
              <a:t>to the </a:t>
            </a:r>
            <a:r>
              <a:rPr lang="en-US" sz="2000" dirty="0" smtClean="0">
                <a:latin typeface="Times New Roman"/>
                <a:cs typeface="Times New Roman"/>
              </a:rPr>
              <a:t>Church</a:t>
            </a:r>
          </a:p>
          <a:p>
            <a:r>
              <a:rPr lang="en-US" sz="2000" dirty="0" smtClean="0">
                <a:latin typeface="Times New Roman"/>
                <a:cs typeface="Times New Roman"/>
              </a:rPr>
              <a:t>Establishes Easter as separate date from the Jewish calendar (Passover)</a:t>
            </a:r>
          </a:p>
          <a:p>
            <a:endParaRPr lang="en-US" sz="2000" dirty="0" smtClean="0">
              <a:latin typeface="Times New Roman"/>
              <a:cs typeface="Times New Roman"/>
            </a:endParaRPr>
          </a:p>
          <a:p>
            <a:pPr>
              <a:buNone/>
            </a:pPr>
            <a:r>
              <a:rPr lang="en-US" sz="2000" dirty="0" smtClean="0">
                <a:latin typeface="Times New Roman"/>
                <a:cs typeface="Times New Roman"/>
              </a:rPr>
              <a:t>	</a:t>
            </a:r>
          </a:p>
          <a:p>
            <a:pPr>
              <a:buNone/>
            </a:pPr>
            <a:endParaRPr lang="en-US" sz="2000" dirty="0" smtClean="0">
              <a:latin typeface="Times New Roman"/>
              <a:cs typeface="Times New Roman"/>
            </a:endParaRPr>
          </a:p>
          <a:p>
            <a:pPr>
              <a:buNone/>
            </a:pPr>
            <a:endParaRPr lang="en-US" sz="2000" dirty="0">
              <a:latin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cap="all" dirty="0" smtClean="0">
                <a:latin typeface="Times New Roman"/>
                <a:cs typeface="Times New Roman"/>
              </a:rPr>
              <a:t>What does the monopoly offer?</a:t>
            </a:r>
            <a:endParaRPr lang="en-US" sz="3200" cap="all" dirty="0">
              <a:latin typeface="Times New Roman"/>
              <a:cs typeface="Times New Roman"/>
            </a:endParaRPr>
          </a:p>
        </p:txBody>
      </p:sp>
      <p:sp>
        <p:nvSpPr>
          <p:cNvPr id="3" name="Content Placeholder 2"/>
          <p:cNvSpPr>
            <a:spLocks noGrp="1"/>
          </p:cNvSpPr>
          <p:nvPr>
            <p:ph idx="1"/>
          </p:nvPr>
        </p:nvSpPr>
        <p:spPr/>
        <p:txBody>
          <a:bodyPr>
            <a:normAutofit lnSpcReduction="10000"/>
          </a:bodyPr>
          <a:lstStyle/>
          <a:p>
            <a:pPr>
              <a:buNone/>
            </a:pPr>
            <a:r>
              <a:rPr lang="en-US" sz="2000" b="1" dirty="0" smtClean="0">
                <a:latin typeface="Times New Roman"/>
                <a:cs typeface="Times New Roman"/>
              </a:rPr>
              <a:t>One </a:t>
            </a:r>
            <a:r>
              <a:rPr lang="en-US" sz="2000" b="1" dirty="0">
                <a:latin typeface="Times New Roman"/>
                <a:cs typeface="Times New Roman"/>
              </a:rPr>
              <a:t>stop shopping for all your spiritual </a:t>
            </a:r>
            <a:r>
              <a:rPr lang="en-US" sz="2000" b="1" dirty="0" smtClean="0">
                <a:latin typeface="Times New Roman"/>
                <a:cs typeface="Times New Roman"/>
              </a:rPr>
              <a:t>needs</a:t>
            </a:r>
            <a:endParaRPr lang="en-US" sz="2000" b="1" dirty="0">
              <a:latin typeface="Times New Roman"/>
              <a:cs typeface="Times New Roman"/>
            </a:endParaRPr>
          </a:p>
          <a:p>
            <a:pPr>
              <a:buNone/>
            </a:pPr>
            <a:endParaRPr lang="en-US" sz="2000" b="1" dirty="0" smtClean="0">
              <a:latin typeface="Times New Roman"/>
              <a:cs typeface="Times New Roman"/>
            </a:endParaRPr>
          </a:p>
          <a:p>
            <a:r>
              <a:rPr lang="en-US" sz="2000" dirty="0" smtClean="0">
                <a:latin typeface="Times New Roman"/>
                <a:cs typeface="Times New Roman"/>
              </a:rPr>
              <a:t>The Official Story – The Official Truth</a:t>
            </a:r>
          </a:p>
          <a:p>
            <a:r>
              <a:rPr lang="en-US" sz="2000" dirty="0" smtClean="0">
                <a:latin typeface="Times New Roman"/>
                <a:cs typeface="Times New Roman"/>
              </a:rPr>
              <a:t>Salvation</a:t>
            </a:r>
            <a:r>
              <a:rPr lang="en-US" sz="2000" dirty="0">
                <a:latin typeface="Times New Roman"/>
                <a:cs typeface="Times New Roman"/>
              </a:rPr>
              <a:t>, forgiveness and an afterlife all in one </a:t>
            </a:r>
            <a:r>
              <a:rPr lang="en-US" sz="2000" dirty="0" smtClean="0">
                <a:latin typeface="Times New Roman"/>
                <a:cs typeface="Times New Roman"/>
              </a:rPr>
              <a:t>place</a:t>
            </a:r>
          </a:p>
          <a:p>
            <a:r>
              <a:rPr lang="en-US" sz="2000" dirty="0">
                <a:latin typeface="Times New Roman"/>
                <a:cs typeface="Times New Roman"/>
              </a:rPr>
              <a:t>A guaranteed and well defined after-life (happy, peaceful, everlasting)</a:t>
            </a:r>
          </a:p>
          <a:p>
            <a:r>
              <a:rPr lang="en-US" sz="2000" dirty="0">
                <a:latin typeface="Times New Roman"/>
                <a:cs typeface="Times New Roman"/>
              </a:rPr>
              <a:t>Easy rules anyone can follow to achieve the kind of afterlife you </a:t>
            </a:r>
            <a:r>
              <a:rPr lang="en-US" sz="2000" dirty="0" smtClean="0">
                <a:latin typeface="Times New Roman"/>
                <a:cs typeface="Times New Roman"/>
              </a:rPr>
              <a:t>want </a:t>
            </a:r>
            <a:endParaRPr lang="en-US" sz="2000" dirty="0">
              <a:latin typeface="Times New Roman"/>
              <a:cs typeface="Times New Roman"/>
            </a:endParaRPr>
          </a:p>
          <a:p>
            <a:r>
              <a:rPr lang="en-US" sz="2000" dirty="0">
                <a:latin typeface="Times New Roman"/>
                <a:cs typeface="Times New Roman"/>
              </a:rPr>
              <a:t>Answers to all your existential questions – What does it mean?</a:t>
            </a:r>
            <a:r>
              <a:rPr lang="en-US" sz="2000" dirty="0" smtClean="0">
                <a:latin typeface="Times New Roman"/>
                <a:cs typeface="Times New Roman"/>
              </a:rPr>
              <a:t> Why are we here? Where </a:t>
            </a:r>
            <a:r>
              <a:rPr lang="en-US" sz="2000" dirty="0">
                <a:latin typeface="Times New Roman"/>
                <a:cs typeface="Times New Roman"/>
              </a:rPr>
              <a:t>are we </a:t>
            </a:r>
            <a:r>
              <a:rPr lang="en-US" sz="2000" dirty="0" smtClean="0">
                <a:latin typeface="Times New Roman"/>
                <a:cs typeface="Times New Roman"/>
              </a:rPr>
              <a:t>going and what about  </a:t>
            </a:r>
            <a:r>
              <a:rPr lang="en-US" sz="2000" dirty="0">
                <a:latin typeface="Times New Roman"/>
                <a:cs typeface="Times New Roman"/>
              </a:rPr>
              <a:t>death</a:t>
            </a:r>
            <a:r>
              <a:rPr lang="en-US" sz="2000" dirty="0" smtClean="0">
                <a:latin typeface="Times New Roman"/>
                <a:cs typeface="Times New Roman"/>
              </a:rPr>
              <a:t>? </a:t>
            </a:r>
          </a:p>
          <a:p>
            <a:r>
              <a:rPr lang="en-US" sz="2000" dirty="0">
                <a:latin typeface="Times New Roman"/>
                <a:cs typeface="Times New Roman"/>
              </a:rPr>
              <a:t>Affordable fees; easy to understand contracts – basic </a:t>
            </a:r>
            <a:r>
              <a:rPr lang="en-US" sz="2000" dirty="0" smtClean="0">
                <a:latin typeface="Times New Roman"/>
                <a:cs typeface="Times New Roman"/>
              </a:rPr>
              <a:t>do’s </a:t>
            </a:r>
            <a:r>
              <a:rPr lang="en-US" sz="2000" dirty="0">
                <a:latin typeface="Times New Roman"/>
                <a:cs typeface="Times New Roman"/>
              </a:rPr>
              <a:t>and </a:t>
            </a:r>
            <a:r>
              <a:rPr lang="en-US" sz="2000" dirty="0" smtClean="0">
                <a:latin typeface="Times New Roman"/>
                <a:cs typeface="Times New Roman"/>
              </a:rPr>
              <a:t>don’ts</a:t>
            </a:r>
            <a:endParaRPr lang="en-US" sz="2000" dirty="0">
              <a:latin typeface="Times New Roman"/>
              <a:cs typeface="Times New Roman"/>
            </a:endParaRPr>
          </a:p>
          <a:p>
            <a:r>
              <a:rPr lang="en-US" sz="2000" dirty="0">
                <a:latin typeface="Times New Roman"/>
                <a:cs typeface="Times New Roman"/>
              </a:rPr>
              <a:t>Membership open to all</a:t>
            </a:r>
            <a:r>
              <a:rPr lang="en-US" sz="2000" dirty="0" smtClean="0">
                <a:latin typeface="Times New Roman"/>
                <a:cs typeface="Times New Roman"/>
              </a:rPr>
              <a:t> .</a:t>
            </a:r>
            <a:endParaRPr lang="en-US" sz="2000" dirty="0">
              <a:latin typeface="Times New Roman"/>
              <a:cs typeface="Times New Roman"/>
            </a:endParaRPr>
          </a:p>
          <a:p>
            <a:r>
              <a:rPr lang="en-US" sz="2000" dirty="0">
                <a:latin typeface="Times New Roman"/>
                <a:cs typeface="Times New Roman"/>
              </a:rPr>
              <a:t>No more messy sacrifices to endless</a:t>
            </a:r>
            <a:r>
              <a:rPr lang="en-US" sz="2000" dirty="0" smtClean="0">
                <a:latin typeface="Times New Roman"/>
                <a:cs typeface="Times New Roman"/>
              </a:rPr>
              <a:t> numbers of </a:t>
            </a:r>
            <a:r>
              <a:rPr lang="en-US" sz="2000" dirty="0">
                <a:latin typeface="Times New Roman"/>
                <a:cs typeface="Times New Roman"/>
              </a:rPr>
              <a:t>Deities - Less time spent in </a:t>
            </a:r>
            <a:r>
              <a:rPr lang="en-US" sz="2000" dirty="0" smtClean="0">
                <a:latin typeface="Times New Roman"/>
                <a:cs typeface="Times New Roman"/>
              </a:rPr>
              <a:t>ritual</a:t>
            </a:r>
          </a:p>
          <a:p>
            <a:r>
              <a:rPr lang="en-US" sz="2000" dirty="0" smtClean="0">
                <a:latin typeface="Times New Roman"/>
                <a:cs typeface="Times New Roman"/>
              </a:rPr>
              <a:t>Classic Vertical Top Down Tiered structure keeps everyone safe and secure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cap="all" dirty="0" smtClean="0">
                <a:latin typeface="Times New Roman"/>
                <a:cs typeface="Times New Roman"/>
              </a:rPr>
              <a:t>Membership has its privileges.</a:t>
            </a:r>
            <a:r>
              <a:rPr lang="en-US" sz="3200" dirty="0" smtClean="0">
                <a:latin typeface="Times New Roman"/>
                <a:cs typeface="Times New Roman"/>
              </a:rPr>
              <a:t/>
            </a:r>
            <a:br>
              <a:rPr lang="en-US" sz="3200" dirty="0" smtClean="0">
                <a:latin typeface="Times New Roman"/>
                <a:cs typeface="Times New Roman"/>
              </a:rPr>
            </a:br>
            <a:endParaRPr lang="en-US" sz="3200" dirty="0">
              <a:latin typeface="Times New Roman"/>
              <a:cs typeface="Times New Roman"/>
            </a:endParaRPr>
          </a:p>
        </p:txBody>
      </p:sp>
      <p:sp>
        <p:nvSpPr>
          <p:cNvPr id="3" name="Content Placeholder 2"/>
          <p:cNvSpPr>
            <a:spLocks noGrp="1"/>
          </p:cNvSpPr>
          <p:nvPr>
            <p:ph idx="1"/>
          </p:nvPr>
        </p:nvSpPr>
        <p:spPr>
          <a:xfrm>
            <a:off x="457200" y="1143000"/>
            <a:ext cx="8229600" cy="5715000"/>
          </a:xfrm>
        </p:spPr>
        <p:txBody>
          <a:bodyPr>
            <a:noAutofit/>
          </a:bodyPr>
          <a:lstStyle/>
          <a:p>
            <a:pPr>
              <a:buNone/>
            </a:pPr>
            <a:r>
              <a:rPr lang="en-US" sz="2000" b="1" dirty="0" smtClean="0">
                <a:latin typeface="Times New Roman"/>
                <a:cs typeface="Times New Roman"/>
              </a:rPr>
              <a:t>Get more </a:t>
            </a:r>
            <a:r>
              <a:rPr lang="en-US" sz="2000" b="1" dirty="0">
                <a:latin typeface="Times New Roman"/>
                <a:cs typeface="Times New Roman"/>
              </a:rPr>
              <a:t>for</a:t>
            </a:r>
            <a:r>
              <a:rPr lang="en-US" sz="2000" b="1" dirty="0" smtClean="0">
                <a:latin typeface="Times New Roman"/>
                <a:cs typeface="Times New Roman"/>
              </a:rPr>
              <a:t> </a:t>
            </a:r>
            <a:r>
              <a:rPr lang="en-US" sz="2000" b="1" dirty="0">
                <a:latin typeface="Times New Roman"/>
                <a:cs typeface="Times New Roman"/>
              </a:rPr>
              <a:t>l</a:t>
            </a:r>
            <a:r>
              <a:rPr lang="en-US" sz="2000" b="1" dirty="0" smtClean="0">
                <a:latin typeface="Times New Roman"/>
                <a:cs typeface="Times New Roman"/>
              </a:rPr>
              <a:t>ess</a:t>
            </a:r>
          </a:p>
          <a:p>
            <a:r>
              <a:rPr lang="en-US" sz="2000" dirty="0">
                <a:latin typeface="Times New Roman"/>
                <a:cs typeface="Times New Roman"/>
              </a:rPr>
              <a:t>Instant community and belonging. Fellowship in a bleak world is a precious commodity</a:t>
            </a:r>
          </a:p>
          <a:p>
            <a:r>
              <a:rPr lang="en-US" sz="2000" dirty="0">
                <a:latin typeface="Times New Roman"/>
                <a:cs typeface="Times New Roman"/>
              </a:rPr>
              <a:t>Networking material/physical </a:t>
            </a:r>
            <a:r>
              <a:rPr lang="en-US" sz="2000" dirty="0" smtClean="0">
                <a:latin typeface="Times New Roman"/>
                <a:cs typeface="Times New Roman"/>
              </a:rPr>
              <a:t>protection – Business connections</a:t>
            </a:r>
          </a:p>
          <a:p>
            <a:r>
              <a:rPr lang="en-US" sz="2000" dirty="0" smtClean="0">
                <a:latin typeface="Times New Roman"/>
                <a:cs typeface="Times New Roman"/>
              </a:rPr>
              <a:t>Membership provides </a:t>
            </a:r>
            <a:r>
              <a:rPr lang="en-US" sz="2000" dirty="0">
                <a:latin typeface="Times New Roman"/>
                <a:cs typeface="Times New Roman"/>
              </a:rPr>
              <a:t>an instant favorable reputation, credibility and trust (Atheists need not apply for </a:t>
            </a:r>
            <a:r>
              <a:rPr lang="en-US" sz="2000" dirty="0" smtClean="0">
                <a:latin typeface="Times New Roman"/>
                <a:cs typeface="Times New Roman"/>
              </a:rPr>
              <a:t>presidency)</a:t>
            </a:r>
            <a:endParaRPr lang="en-US" sz="2000" dirty="0">
              <a:latin typeface="Times New Roman"/>
              <a:cs typeface="Times New Roman"/>
            </a:endParaRPr>
          </a:p>
          <a:p>
            <a:r>
              <a:rPr lang="en-US" sz="2000" dirty="0">
                <a:latin typeface="Times New Roman"/>
                <a:cs typeface="Times New Roman"/>
              </a:rPr>
              <a:t>Nothing succeeds like </a:t>
            </a:r>
            <a:r>
              <a:rPr lang="en-US" sz="2000" dirty="0" smtClean="0">
                <a:latin typeface="Times New Roman"/>
                <a:cs typeface="Times New Roman"/>
              </a:rPr>
              <a:t>success</a:t>
            </a:r>
          </a:p>
          <a:p>
            <a:pPr>
              <a:buNone/>
            </a:pPr>
            <a:r>
              <a:rPr lang="en-US" sz="2000" b="1" dirty="0" smtClean="0">
                <a:latin typeface="Times New Roman"/>
                <a:cs typeface="Times New Roman"/>
              </a:rPr>
              <a:t>Why </a:t>
            </a:r>
            <a:r>
              <a:rPr lang="en-US" sz="2000" b="1" dirty="0">
                <a:latin typeface="Times New Roman"/>
                <a:cs typeface="Times New Roman"/>
              </a:rPr>
              <a:t>should I believe it</a:t>
            </a:r>
            <a:r>
              <a:rPr lang="en-US" sz="2000" b="1" dirty="0" smtClean="0">
                <a:latin typeface="Times New Roman"/>
                <a:cs typeface="Times New Roman"/>
              </a:rPr>
              <a:t>?</a:t>
            </a:r>
            <a:endParaRPr lang="en-US" sz="2000" dirty="0" smtClean="0">
              <a:latin typeface="Times New Roman"/>
              <a:cs typeface="Times New Roman"/>
            </a:endParaRPr>
          </a:p>
          <a:p>
            <a:r>
              <a:rPr lang="en-US" sz="2000" dirty="0">
                <a:latin typeface="Times New Roman"/>
                <a:cs typeface="Times New Roman"/>
              </a:rPr>
              <a:t>Monopolies tend to validate their “correctness”</a:t>
            </a:r>
            <a:r>
              <a:rPr lang="en-US" sz="2000" dirty="0" smtClean="0">
                <a:latin typeface="Times New Roman"/>
                <a:cs typeface="Times New Roman"/>
              </a:rPr>
              <a:t> This Firm  </a:t>
            </a:r>
            <a:r>
              <a:rPr lang="en-US" sz="2000" i="1" dirty="0">
                <a:latin typeface="Times New Roman"/>
                <a:cs typeface="Times New Roman"/>
              </a:rPr>
              <a:t>must </a:t>
            </a:r>
            <a:r>
              <a:rPr lang="en-US" sz="2000" dirty="0">
                <a:latin typeface="Times New Roman"/>
                <a:cs typeface="Times New Roman"/>
              </a:rPr>
              <a:t>be good; it’s the only </a:t>
            </a:r>
            <a:r>
              <a:rPr lang="en-US" sz="2000" dirty="0" smtClean="0">
                <a:latin typeface="Times New Roman"/>
                <a:cs typeface="Times New Roman"/>
              </a:rPr>
              <a:t>one to chose!</a:t>
            </a:r>
            <a:endParaRPr lang="en-US" sz="2000" dirty="0">
              <a:latin typeface="Times New Roman"/>
              <a:cs typeface="Times New Roman"/>
            </a:endParaRPr>
          </a:p>
          <a:p>
            <a:r>
              <a:rPr lang="en-US" sz="2000" dirty="0">
                <a:latin typeface="Times New Roman"/>
                <a:cs typeface="Times New Roman"/>
              </a:rPr>
              <a:t>Everyone’s converting. It’s all the proof you need (The more that convert, the more that converts) </a:t>
            </a:r>
          </a:p>
          <a:p>
            <a:r>
              <a:rPr lang="en-US" sz="2000" dirty="0">
                <a:latin typeface="Times New Roman"/>
                <a:cs typeface="Times New Roman"/>
              </a:rPr>
              <a:t>Willingness of Christians to go to their deaths. The afterlife must be real!</a:t>
            </a:r>
          </a:p>
          <a:p>
            <a:r>
              <a:rPr lang="en-US" sz="2000" dirty="0">
                <a:latin typeface="Times New Roman"/>
                <a:cs typeface="Times New Roman"/>
              </a:rPr>
              <a:t>Giant churches are also proof of</a:t>
            </a:r>
            <a:r>
              <a:rPr lang="en-US" sz="2000" dirty="0" smtClean="0">
                <a:latin typeface="Times New Roman"/>
                <a:cs typeface="Times New Roman"/>
              </a:rPr>
              <a:t> truth.  </a:t>
            </a:r>
            <a:r>
              <a:rPr lang="en-US" sz="2000" dirty="0">
                <a:latin typeface="Times New Roman"/>
                <a:cs typeface="Times New Roman"/>
              </a:rPr>
              <a:t>Conspicuous consumption of space</a:t>
            </a:r>
            <a:r>
              <a:rPr lang="en-US" sz="2000" dirty="0" smtClean="0">
                <a:latin typeface="Times New Roman"/>
                <a:cs typeface="Times New Roman"/>
              </a:rPr>
              <a:t> is proof that a firm is a success</a:t>
            </a:r>
          </a:p>
          <a:p>
            <a:pPr>
              <a:buNone/>
            </a:pPr>
            <a:r>
              <a:rPr lang="en-US" sz="2000" dirty="0">
                <a:latin typeface="Times New Roman"/>
                <a:cs typeface="Times New Roman"/>
              </a:rPr>
              <a:t> </a:t>
            </a:r>
          </a:p>
          <a:p>
            <a:endParaRPr lang="en-US" sz="2000" dirty="0">
              <a:latin typeface="Times New Roman"/>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388"/>
            <a:ext cx="8229600" cy="1253812"/>
          </a:xfrm>
        </p:spPr>
        <p:txBody>
          <a:bodyPr>
            <a:normAutofit fontScale="90000"/>
          </a:bodyPr>
          <a:lstStyle/>
          <a:p>
            <a:r>
              <a:rPr lang="en-US" sz="3200" b="1" cap="all" dirty="0" smtClean="0">
                <a:latin typeface="Times New Roman"/>
                <a:cs typeface="Times New Roman"/>
              </a:rPr>
              <a:t>Self knowledge leads to the divine</a:t>
            </a:r>
            <a:br>
              <a:rPr lang="en-US" sz="3200" b="1" cap="all" dirty="0" smtClean="0">
                <a:latin typeface="Times New Roman"/>
                <a:cs typeface="Times New Roman"/>
              </a:rPr>
            </a:br>
            <a:r>
              <a:rPr lang="en-US" sz="3200" b="1" cap="all" dirty="0" smtClean="0">
                <a:latin typeface="Times New Roman"/>
                <a:cs typeface="Times New Roman"/>
              </a:rPr>
              <a:t>but is it good for business? </a:t>
            </a:r>
            <a:r>
              <a:rPr lang="en-US" sz="3200" b="1" cap="all" dirty="0" smtClean="0"/>
              <a:t/>
            </a:r>
            <a:br>
              <a:rPr lang="en-US" sz="3200" b="1" cap="all" dirty="0" smtClean="0"/>
            </a:br>
            <a:endParaRPr lang="en-US" sz="3200" dirty="0">
              <a:latin typeface="Times New Roman"/>
              <a:cs typeface="Times New Roman"/>
            </a:endParaRPr>
          </a:p>
        </p:txBody>
      </p:sp>
      <p:sp>
        <p:nvSpPr>
          <p:cNvPr id="3" name="Content Placeholder 2"/>
          <p:cNvSpPr>
            <a:spLocks noGrp="1"/>
          </p:cNvSpPr>
          <p:nvPr>
            <p:ph idx="1"/>
          </p:nvPr>
        </p:nvSpPr>
        <p:spPr>
          <a:xfrm>
            <a:off x="457200" y="1924377"/>
            <a:ext cx="8229600" cy="4201786"/>
          </a:xfrm>
        </p:spPr>
        <p:txBody>
          <a:bodyPr>
            <a:normAutofit/>
          </a:bodyPr>
          <a:lstStyle/>
          <a:p>
            <a:endParaRPr lang="en-US" sz="2000" dirty="0" smtClean="0">
              <a:latin typeface="Times New Roman"/>
              <a:cs typeface="Times New Roman"/>
            </a:endParaRPr>
          </a:p>
          <a:p>
            <a:r>
              <a:rPr lang="en-US" sz="2000" dirty="0" smtClean="0">
                <a:latin typeface="Times New Roman"/>
                <a:cs typeface="Times New Roman"/>
              </a:rPr>
              <a:t>2011 Mercedes </a:t>
            </a:r>
            <a:r>
              <a:rPr lang="en-US" sz="2000" dirty="0">
                <a:latin typeface="Times New Roman"/>
                <a:cs typeface="Times New Roman"/>
              </a:rPr>
              <a:t>Benz –</a:t>
            </a:r>
            <a:r>
              <a:rPr lang="en-US" sz="2000" dirty="0" smtClean="0">
                <a:latin typeface="Times New Roman"/>
                <a:cs typeface="Times New Roman"/>
              </a:rPr>
              <a:t> 2 </a:t>
            </a:r>
            <a:r>
              <a:rPr lang="en-US" sz="2000" dirty="0">
                <a:latin typeface="Times New Roman"/>
                <a:cs typeface="Times New Roman"/>
              </a:rPr>
              <a:t>door - $135,900.00 - $243,000.00 </a:t>
            </a:r>
          </a:p>
          <a:p>
            <a:r>
              <a:rPr lang="en-US" sz="2000" dirty="0">
                <a:latin typeface="Times New Roman"/>
                <a:cs typeface="Times New Roman"/>
              </a:rPr>
              <a:t>A pair of Minolo Blahnik shoes – $1595.00</a:t>
            </a:r>
          </a:p>
          <a:p>
            <a:r>
              <a:rPr lang="en-US" sz="2000" dirty="0">
                <a:latin typeface="Times New Roman"/>
                <a:cs typeface="Times New Roman"/>
              </a:rPr>
              <a:t>Ticket to the Stanley Cup Playoffs – $2500.</a:t>
            </a:r>
          </a:p>
          <a:p>
            <a:r>
              <a:rPr lang="en-US" sz="2000" dirty="0">
                <a:latin typeface="Times New Roman"/>
                <a:cs typeface="Times New Roman"/>
              </a:rPr>
              <a:t>Cost of the Riot to City of Vancouver – approximately $1.8 billion</a:t>
            </a:r>
          </a:p>
          <a:p>
            <a:r>
              <a:rPr lang="en-US" sz="2000" dirty="0">
                <a:latin typeface="Times New Roman"/>
                <a:cs typeface="Times New Roman"/>
              </a:rPr>
              <a:t>Apartment at 834 5</a:t>
            </a:r>
            <a:r>
              <a:rPr lang="en-US" sz="2000" baseline="30000" dirty="0">
                <a:latin typeface="Times New Roman"/>
                <a:cs typeface="Times New Roman"/>
              </a:rPr>
              <a:t>th</a:t>
            </a:r>
            <a:r>
              <a:rPr lang="en-US" sz="2000" dirty="0">
                <a:latin typeface="Times New Roman"/>
                <a:cs typeface="Times New Roman"/>
              </a:rPr>
              <a:t> Ave – $20 – 30 million</a:t>
            </a:r>
          </a:p>
          <a:p>
            <a:r>
              <a:rPr lang="en-US" sz="2000" dirty="0">
                <a:latin typeface="Times New Roman"/>
                <a:cs typeface="Times New Roman"/>
              </a:rPr>
              <a:t>Roman Soldier Outfit- $549 - $1549</a:t>
            </a:r>
          </a:p>
          <a:p>
            <a:r>
              <a:rPr lang="en-US" sz="2000" dirty="0">
                <a:latin typeface="Times New Roman"/>
                <a:cs typeface="Times New Roman"/>
              </a:rPr>
              <a:t>Slaves – as low as 500 and up to 6000 Denarii (small silver coin = $50.)</a:t>
            </a:r>
          </a:p>
          <a:p>
            <a:r>
              <a:rPr lang="en-US" sz="2000" dirty="0">
                <a:latin typeface="Times New Roman"/>
                <a:cs typeface="Times New Roman"/>
              </a:rPr>
              <a:t>Life - Cheap</a:t>
            </a:r>
          </a:p>
          <a:p>
            <a:r>
              <a:rPr lang="en-US" sz="2000" dirty="0">
                <a:latin typeface="Times New Roman"/>
                <a:cs typeface="Times New Roman"/>
              </a:rPr>
              <a:t>Gnosis - Priceless</a:t>
            </a:r>
          </a:p>
          <a:p>
            <a:endParaRPr lang="en-US" sz="2000" dirty="0">
              <a:latin typeface="Times New Roman"/>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a:cs typeface="Times New Roman"/>
              </a:rPr>
              <a:t>TODAY</a:t>
            </a:r>
            <a:endParaRPr lang="en-US" sz="3200" dirty="0">
              <a:latin typeface="Times New Roman"/>
              <a:cs typeface="Times New Roman"/>
            </a:endParaRPr>
          </a:p>
        </p:txBody>
      </p:sp>
      <p:sp>
        <p:nvSpPr>
          <p:cNvPr id="3" name="Content Placeholder 2"/>
          <p:cNvSpPr>
            <a:spLocks noGrp="1"/>
          </p:cNvSpPr>
          <p:nvPr>
            <p:ph idx="1"/>
          </p:nvPr>
        </p:nvSpPr>
        <p:spPr/>
        <p:txBody>
          <a:bodyPr>
            <a:normAutofit/>
          </a:bodyPr>
          <a:lstStyle/>
          <a:p>
            <a:endParaRPr lang="en-US" sz="2000" dirty="0" smtClean="0"/>
          </a:p>
          <a:p>
            <a:endParaRPr lang="en-US" sz="2000" dirty="0" smtClean="0"/>
          </a:p>
          <a:p>
            <a:r>
              <a:rPr lang="en-US" sz="2000" dirty="0" smtClean="0">
                <a:latin typeface="Times"/>
                <a:cs typeface="Times"/>
              </a:rPr>
              <a:t>The New Age</a:t>
            </a:r>
          </a:p>
          <a:p>
            <a:pPr>
              <a:buNone/>
            </a:pPr>
            <a:endParaRPr lang="en-US" sz="2000" dirty="0" smtClean="0">
              <a:latin typeface="Times"/>
              <a:cs typeface="Times"/>
            </a:endParaRPr>
          </a:p>
          <a:p>
            <a:endParaRPr lang="en-US" sz="2000" dirty="0" smtClean="0">
              <a:latin typeface="Times"/>
              <a:cs typeface="Times"/>
            </a:endParaRPr>
          </a:p>
          <a:p>
            <a:r>
              <a:rPr lang="en-US" sz="2000" dirty="0" smtClean="0">
                <a:latin typeface="Times"/>
                <a:cs typeface="Times"/>
              </a:rPr>
              <a:t>Psychology and the Soft Sciences</a:t>
            </a:r>
          </a:p>
          <a:p>
            <a:pPr>
              <a:buNone/>
            </a:pPr>
            <a:endParaRPr lang="en-US" sz="2000" dirty="0" smtClean="0">
              <a:latin typeface="Times"/>
              <a:cs typeface="Times"/>
            </a:endParaRPr>
          </a:p>
          <a:p>
            <a:pPr>
              <a:buNone/>
            </a:pPr>
            <a:endParaRPr lang="en-US" sz="2000" dirty="0" smtClean="0">
              <a:latin typeface="Times"/>
              <a:cs typeface="Times"/>
            </a:endParaRPr>
          </a:p>
          <a:p>
            <a:r>
              <a:rPr lang="en-US" sz="2000" dirty="0" smtClean="0">
                <a:latin typeface="Times"/>
                <a:cs typeface="Times"/>
              </a:rPr>
              <a:t>Evangelical Ministries </a:t>
            </a:r>
          </a:p>
          <a:p>
            <a:endParaRPr lang="en-US" sz="2000" dirty="0" smtClean="0"/>
          </a:p>
          <a:p>
            <a:pPr>
              <a:buNone/>
            </a:pPr>
            <a:endParaRPr lang="en-US" sz="2000" dirty="0" smtClean="0"/>
          </a:p>
          <a:p>
            <a:pPr>
              <a:buNone/>
            </a:pPr>
            <a:endParaRPr lang="en-US" sz="20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a:cs typeface="Times New Roman"/>
              </a:rPr>
              <a:t>A NEW MESSAGE IN AN OLD MARKET</a:t>
            </a:r>
            <a:endParaRPr lang="en-US" sz="3200" dirty="0">
              <a:latin typeface="Times New Roman"/>
              <a:cs typeface="Times New Roman"/>
            </a:endParaRPr>
          </a:p>
        </p:txBody>
      </p:sp>
      <p:sp>
        <p:nvSpPr>
          <p:cNvPr id="3" name="Content Placeholder 2"/>
          <p:cNvSpPr>
            <a:spLocks noGrp="1"/>
          </p:cNvSpPr>
          <p:nvPr>
            <p:ph idx="1"/>
          </p:nvPr>
        </p:nvSpPr>
        <p:spPr>
          <a:xfrm>
            <a:off x="457200" y="1600200"/>
            <a:ext cx="8229600" cy="4846464"/>
          </a:xfrm>
        </p:spPr>
        <p:txBody>
          <a:bodyPr>
            <a:noAutofit/>
          </a:bodyPr>
          <a:lstStyle/>
          <a:p>
            <a:pPr>
              <a:buNone/>
            </a:pPr>
            <a:r>
              <a:rPr lang="en-US" sz="2000" b="1" dirty="0" smtClean="0">
                <a:latin typeface="Times New Roman"/>
                <a:cs typeface="Times New Roman"/>
              </a:rPr>
              <a:t>A small Jewish sect joins the market</a:t>
            </a:r>
          </a:p>
          <a:p>
            <a:pPr>
              <a:buNone/>
            </a:pPr>
            <a:endParaRPr lang="en-US" sz="2000" dirty="0" smtClean="0">
              <a:latin typeface="Times New Roman"/>
              <a:cs typeface="Times New Roman"/>
            </a:endParaRPr>
          </a:p>
          <a:p>
            <a:r>
              <a:rPr lang="en-US" sz="2000" dirty="0" smtClean="0">
                <a:latin typeface="Times New Roman"/>
                <a:cs typeface="Times New Roman"/>
              </a:rPr>
              <a:t>		Who are they?</a:t>
            </a:r>
          </a:p>
          <a:p>
            <a:r>
              <a:rPr lang="en-US" sz="2000" dirty="0" smtClean="0">
                <a:latin typeface="Times New Roman"/>
                <a:cs typeface="Times New Roman"/>
              </a:rPr>
              <a:t>		Meeting spiritual demands with an appealing new message</a:t>
            </a:r>
          </a:p>
          <a:p>
            <a:r>
              <a:rPr lang="en-US" sz="2000" dirty="0" smtClean="0">
                <a:latin typeface="Times New Roman"/>
                <a:cs typeface="Times New Roman"/>
              </a:rPr>
              <a:t>		Building the product </a:t>
            </a:r>
          </a:p>
          <a:p>
            <a:r>
              <a:rPr lang="en-US" sz="2000" dirty="0" smtClean="0">
                <a:latin typeface="Times New Roman"/>
                <a:cs typeface="Times New Roman"/>
              </a:rPr>
              <a:t>		Creating the Story (Gospels written 60 -70 CE)</a:t>
            </a:r>
          </a:p>
          <a:p>
            <a:r>
              <a:rPr lang="en-US" sz="2000" dirty="0" smtClean="0">
                <a:latin typeface="Times New Roman"/>
                <a:cs typeface="Times New Roman"/>
              </a:rPr>
              <a:t>		Finding a demographic</a:t>
            </a:r>
          </a:p>
          <a:p>
            <a:r>
              <a:rPr lang="en-US" sz="2000" dirty="0" smtClean="0">
                <a:latin typeface="Times New Roman"/>
                <a:cs typeface="Times New Roman"/>
              </a:rPr>
              <a:t>		Developing Market techniques – Spreading the Word</a:t>
            </a:r>
          </a:p>
          <a:p>
            <a:r>
              <a:rPr lang="en-US" sz="2000" dirty="0" smtClean="0">
                <a:latin typeface="Times New Roman"/>
                <a:cs typeface="Times New Roman"/>
              </a:rPr>
              <a:t>		New cult disliked and viewed with suspicion</a:t>
            </a:r>
          </a:p>
          <a:p>
            <a:pPr>
              <a:buNone/>
            </a:pPr>
            <a:endParaRPr lang="en-US" sz="2000" dirty="0" smtClean="0">
              <a:latin typeface="Times New Roman"/>
              <a:cs typeface="Times New Roman"/>
            </a:endParaRPr>
          </a:p>
          <a:p>
            <a:pPr>
              <a:buNone/>
            </a:pPr>
            <a:r>
              <a:rPr lang="en-US" sz="2000" i="1" dirty="0" smtClean="0">
                <a:latin typeface="Times New Roman"/>
                <a:cs typeface="Times New Roman"/>
              </a:rPr>
              <a:t>“A secret society that speaks in a private code – Men following a malefic superstition.”   Nero 64 CE</a:t>
            </a:r>
          </a:p>
          <a:p>
            <a:pPr>
              <a:buNone/>
            </a:pPr>
            <a:endParaRPr lang="en-US" sz="2000" dirty="0">
              <a:latin typeface="Times New Roman"/>
              <a:cs typeface="Times New Roman"/>
            </a:endParaRPr>
          </a:p>
          <a:p>
            <a:pPr>
              <a:buNone/>
            </a:pPr>
            <a:endParaRPr lang="en-US" sz="2000" dirty="0" smtClean="0">
              <a:latin typeface="Times New Roman"/>
              <a:cs typeface="Times New Roman"/>
            </a:endParaRPr>
          </a:p>
          <a:p>
            <a:pPr>
              <a:buNone/>
            </a:pPr>
            <a:r>
              <a:rPr lang="en-US" sz="2000" dirty="0">
                <a:latin typeface="Times New Roman"/>
                <a:cs typeface="Times New Roman"/>
              </a:rPr>
              <a:t>	</a:t>
            </a:r>
            <a:endParaRPr lang="en-US" sz="2000" dirty="0" smtClean="0">
              <a:latin typeface="Times New Roman"/>
              <a:cs typeface="Times New Roman"/>
            </a:endParaRPr>
          </a:p>
          <a:p>
            <a:pPr>
              <a:buNone/>
            </a:pPr>
            <a:endParaRPr lang="en-US" sz="2000" dirty="0" smtClean="0">
              <a:latin typeface="Times New Roman"/>
              <a:cs typeface="Times New Roman"/>
            </a:endParaRPr>
          </a:p>
          <a:p>
            <a:pPr>
              <a:buNone/>
            </a:pPr>
            <a:r>
              <a:rPr lang="en-US" sz="2000" dirty="0">
                <a:latin typeface="Times New Roman"/>
                <a:cs typeface="Times New Roman"/>
              </a:rPr>
              <a:t>	</a:t>
            </a:r>
            <a:endParaRPr lang="en-US" sz="2000" dirty="0" smtClean="0">
              <a:latin typeface="Times New Roman"/>
              <a:cs typeface="Times New Roman"/>
            </a:endParaRPr>
          </a:p>
          <a:p>
            <a:pPr>
              <a:buNone/>
            </a:pPr>
            <a:r>
              <a:rPr lang="en-US" sz="2000" dirty="0">
                <a:latin typeface="Times New Roman"/>
                <a:cs typeface="Times New Roman"/>
              </a:rPr>
              <a:t>	</a:t>
            </a:r>
            <a:endParaRPr lang="en-US" sz="2000" dirty="0" smtClean="0">
              <a:latin typeface="Times New Roman"/>
              <a:cs typeface="Times New Roman"/>
            </a:endParaRPr>
          </a:p>
          <a:p>
            <a:pPr>
              <a:buNone/>
            </a:pPr>
            <a:r>
              <a:rPr lang="en-US" sz="2000" dirty="0">
                <a:latin typeface="Times New Roman"/>
                <a:cs typeface="Times New Roman"/>
              </a:rPr>
              <a:t>	</a:t>
            </a:r>
            <a:endParaRPr lang="en-US" sz="2000" dirty="0" smtClean="0">
              <a:latin typeface="Times New Roman"/>
              <a:cs typeface="Times New Roman"/>
            </a:endParaRPr>
          </a:p>
          <a:p>
            <a:pPr>
              <a:buNone/>
            </a:pPr>
            <a:r>
              <a:rPr lang="en-US" sz="2000" dirty="0">
                <a:latin typeface="Times New Roman"/>
                <a:cs typeface="Times New Roman"/>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a:cs typeface="Times New Roman"/>
              </a:rPr>
              <a:t>CREATING THE CHURCH</a:t>
            </a:r>
            <a:endParaRPr lang="en-US" sz="3200" dirty="0">
              <a:latin typeface="Times New Roman"/>
              <a:cs typeface="Times New Roman"/>
            </a:endParaRPr>
          </a:p>
        </p:txBody>
      </p:sp>
      <p:sp>
        <p:nvSpPr>
          <p:cNvPr id="3" name="Content Placeholder 2"/>
          <p:cNvSpPr>
            <a:spLocks noGrp="1"/>
          </p:cNvSpPr>
          <p:nvPr>
            <p:ph idx="1"/>
          </p:nvPr>
        </p:nvSpPr>
        <p:spPr>
          <a:xfrm>
            <a:off x="477046" y="1417638"/>
            <a:ext cx="8229600" cy="4923439"/>
          </a:xfrm>
        </p:spPr>
        <p:txBody>
          <a:bodyPr>
            <a:noAutofit/>
          </a:bodyPr>
          <a:lstStyle/>
          <a:p>
            <a:pPr lvl="1">
              <a:buNone/>
            </a:pPr>
            <a:endParaRPr lang="en-US" sz="2000" dirty="0" smtClean="0">
              <a:latin typeface="Times New Roman"/>
              <a:cs typeface="Times New Roman"/>
            </a:endParaRPr>
          </a:p>
          <a:p>
            <a:pPr lvl="1">
              <a:buFont typeface="Arial"/>
              <a:buChar char="•"/>
            </a:pPr>
            <a:r>
              <a:rPr lang="en-US" sz="2000" dirty="0" smtClean="0">
                <a:latin typeface="Times New Roman"/>
                <a:cs typeface="Times New Roman"/>
              </a:rPr>
              <a:t>Who has “The Official Story”</a:t>
            </a:r>
          </a:p>
          <a:p>
            <a:pPr lvl="1">
              <a:buFont typeface="Arial"/>
              <a:buChar char="•"/>
            </a:pPr>
            <a:r>
              <a:rPr lang="en-US" sz="2000" dirty="0" smtClean="0">
                <a:latin typeface="Times New Roman"/>
                <a:cs typeface="Times New Roman"/>
              </a:rPr>
              <a:t>Infighting begins between Gnostics, Christian Gnostics, Christians, Jewish Gnostics, Essenes and Apostles over </a:t>
            </a:r>
            <a:r>
              <a:rPr lang="en-US" sz="2000" dirty="0">
                <a:latin typeface="Times New Roman"/>
                <a:cs typeface="Times New Roman"/>
              </a:rPr>
              <a:t>interpretation and </a:t>
            </a:r>
            <a:r>
              <a:rPr lang="en-US" sz="2000" dirty="0" smtClean="0">
                <a:latin typeface="Times New Roman"/>
                <a:cs typeface="Times New Roman"/>
              </a:rPr>
              <a:t>teaching:</a:t>
            </a:r>
          </a:p>
          <a:p>
            <a:pPr lvl="1">
              <a:buFont typeface="Arial"/>
              <a:buChar char="•"/>
            </a:pPr>
            <a:r>
              <a:rPr lang="en-US" sz="2000" dirty="0" smtClean="0">
                <a:latin typeface="Times New Roman"/>
                <a:cs typeface="Times New Roman"/>
              </a:rPr>
              <a:t>Establish basic Clerical Administration: Bishop, Deacon, Priest </a:t>
            </a:r>
          </a:p>
          <a:p>
            <a:pPr lvl="1">
              <a:buFont typeface="Arial"/>
              <a:buChar char="•"/>
            </a:pPr>
            <a:r>
              <a:rPr lang="en-US" sz="2000" dirty="0" smtClean="0">
                <a:latin typeface="Times New Roman"/>
                <a:cs typeface="Times New Roman"/>
              </a:rPr>
              <a:t>In 96 Bishop Clements writes to </a:t>
            </a:r>
            <a:r>
              <a:rPr lang="en-US" sz="2000" dirty="0">
                <a:latin typeface="Times New Roman"/>
                <a:cs typeface="Times New Roman"/>
              </a:rPr>
              <a:t>the </a:t>
            </a:r>
            <a:r>
              <a:rPr lang="en-US" sz="2000" dirty="0" smtClean="0">
                <a:latin typeface="Times New Roman"/>
                <a:cs typeface="Times New Roman"/>
              </a:rPr>
              <a:t>Church in Corinth - </a:t>
            </a:r>
          </a:p>
          <a:p>
            <a:pPr lvl="1">
              <a:buNone/>
            </a:pPr>
            <a:endParaRPr lang="en-US" sz="2000" i="1" dirty="0" smtClean="0">
              <a:latin typeface="Times New Roman"/>
              <a:cs typeface="Times New Roman"/>
            </a:endParaRPr>
          </a:p>
          <a:p>
            <a:pPr lvl="1">
              <a:buNone/>
            </a:pPr>
            <a:r>
              <a:rPr lang="en-US" sz="2000" i="1" dirty="0" smtClean="0">
                <a:latin typeface="Times New Roman"/>
                <a:cs typeface="Times New Roman"/>
              </a:rPr>
              <a:t>“</a:t>
            </a:r>
            <a:r>
              <a:rPr lang="en-US" sz="2000" i="1" dirty="0">
                <a:latin typeface="Times New Roman"/>
                <a:cs typeface="Times New Roman"/>
              </a:rPr>
              <a:t>God delegates his </a:t>
            </a:r>
            <a:r>
              <a:rPr lang="en-US" sz="2000" i="1" dirty="0" smtClean="0">
                <a:latin typeface="Times New Roman"/>
                <a:cs typeface="Times New Roman"/>
              </a:rPr>
              <a:t>authority of reign </a:t>
            </a:r>
            <a:r>
              <a:rPr lang="en-US" sz="2000" i="1" dirty="0">
                <a:latin typeface="Times New Roman"/>
                <a:cs typeface="Times New Roman"/>
              </a:rPr>
              <a:t>to rulers and leaders on earth</a:t>
            </a:r>
            <a:r>
              <a:rPr lang="en-US" sz="2000" i="1" dirty="0" smtClean="0">
                <a:latin typeface="Times New Roman"/>
                <a:cs typeface="Times New Roman"/>
              </a:rPr>
              <a:t>. </a:t>
            </a:r>
          </a:p>
          <a:p>
            <a:pPr lvl="1">
              <a:buNone/>
            </a:pPr>
            <a:r>
              <a:rPr lang="en-US" sz="2000" i="1" dirty="0" smtClean="0">
                <a:latin typeface="Times New Roman"/>
                <a:cs typeface="Times New Roman"/>
              </a:rPr>
              <a:t>The </a:t>
            </a:r>
            <a:r>
              <a:rPr lang="en-US" sz="2000" i="1" dirty="0">
                <a:latin typeface="Times New Roman"/>
                <a:cs typeface="Times New Roman"/>
              </a:rPr>
              <a:t>designated rulers are bishops</a:t>
            </a:r>
            <a:r>
              <a:rPr lang="en-US" sz="2000" i="1" dirty="0" smtClean="0">
                <a:latin typeface="Times New Roman"/>
                <a:cs typeface="Times New Roman"/>
              </a:rPr>
              <a:t>, </a:t>
            </a:r>
            <a:r>
              <a:rPr lang="en-US" sz="2000" i="1" dirty="0">
                <a:latin typeface="Times New Roman"/>
                <a:cs typeface="Times New Roman"/>
              </a:rPr>
              <a:t>priests and deacons. Anyone </a:t>
            </a:r>
            <a:r>
              <a:rPr lang="en-US" sz="2000" i="1" dirty="0" smtClean="0">
                <a:latin typeface="Times New Roman"/>
                <a:cs typeface="Times New Roman"/>
              </a:rPr>
              <a:t>who does </a:t>
            </a:r>
            <a:r>
              <a:rPr lang="en-US" sz="2000" i="1" dirty="0">
                <a:latin typeface="Times New Roman"/>
                <a:cs typeface="Times New Roman"/>
              </a:rPr>
              <a:t>not obey this is </a:t>
            </a:r>
            <a:r>
              <a:rPr lang="en-US" sz="2000" i="1" dirty="0" smtClean="0">
                <a:latin typeface="Times New Roman"/>
                <a:cs typeface="Times New Roman"/>
              </a:rPr>
              <a:t>disobeying God</a:t>
            </a:r>
            <a:r>
              <a:rPr lang="en-US" sz="2000" i="1" dirty="0">
                <a:latin typeface="Times New Roman"/>
                <a:cs typeface="Times New Roman"/>
              </a:rPr>
              <a:t>.”</a:t>
            </a:r>
            <a:r>
              <a:rPr lang="en-US" sz="2000" i="1" dirty="0" smtClean="0">
                <a:latin typeface="Times New Roman"/>
                <a:cs typeface="Times New Roman"/>
              </a:rPr>
              <a:t> </a:t>
            </a:r>
          </a:p>
          <a:p>
            <a:pPr lvl="1">
              <a:buNone/>
            </a:pPr>
            <a:endParaRPr lang="en-US" sz="2000" dirty="0" smtClean="0">
              <a:latin typeface="Times New Roman"/>
              <a:cs typeface="Times New Roman"/>
            </a:endParaRPr>
          </a:p>
          <a:p>
            <a:pPr lvl="1">
              <a:buFont typeface="Arial"/>
              <a:buChar char="•"/>
            </a:pPr>
            <a:r>
              <a:rPr lang="en-US" sz="2000" dirty="0" smtClean="0">
                <a:latin typeface="Times New Roman"/>
                <a:cs typeface="Times New Roman"/>
              </a:rPr>
              <a:t>70 </a:t>
            </a:r>
            <a:r>
              <a:rPr lang="en-US" sz="2000" dirty="0">
                <a:latin typeface="Times New Roman"/>
                <a:cs typeface="Times New Roman"/>
              </a:rPr>
              <a:t>AE The destruction of the temple in </a:t>
            </a:r>
            <a:r>
              <a:rPr lang="en-US" sz="2000" dirty="0" smtClean="0">
                <a:latin typeface="Times New Roman"/>
                <a:cs typeface="Times New Roman"/>
              </a:rPr>
              <a:t>Judea </a:t>
            </a:r>
          </a:p>
          <a:p>
            <a:pPr>
              <a:buNone/>
            </a:pPr>
            <a:endParaRPr lang="en-US" sz="2400" i="1" dirty="0" smtClean="0">
              <a:latin typeface="Times New Roman"/>
              <a:cs typeface="Times New Roman"/>
            </a:endParaRPr>
          </a:p>
          <a:p>
            <a:pPr>
              <a:buNone/>
            </a:pPr>
            <a:endParaRPr lang="en-US" sz="2400" i="1" dirty="0">
              <a:latin typeface="Times New Roman"/>
              <a:cs typeface="Times New Roman"/>
            </a:endParaRPr>
          </a:p>
          <a:p>
            <a:pPr>
              <a:buNone/>
            </a:pPr>
            <a:endParaRPr lang="en-US" sz="2400" i="1" dirty="0" smtClean="0">
              <a:latin typeface="Times New Roman"/>
              <a:cs typeface="Times New Roman"/>
            </a:endParaRPr>
          </a:p>
          <a:p>
            <a:pPr>
              <a:buNone/>
            </a:pPr>
            <a:endParaRPr lang="en-US" sz="2400" dirty="0">
              <a:latin typeface="Times New Roman"/>
              <a:cs typeface="Times New Roman"/>
            </a:endParaRPr>
          </a:p>
          <a:p>
            <a:pPr>
              <a:buNone/>
            </a:pPr>
            <a:endParaRPr lang="en-US" sz="2400" dirty="0" smtClean="0">
              <a:latin typeface="Times New Roman"/>
              <a:cs typeface="Times New Roman"/>
            </a:endParaRPr>
          </a:p>
          <a:p>
            <a:pPr>
              <a:buNone/>
            </a:pPr>
            <a:endParaRPr lang="en-US" sz="2400" i="1" dirty="0">
              <a:latin typeface="Times New Roman"/>
              <a:cs typeface="Times New Roman"/>
            </a:endParaRPr>
          </a:p>
          <a:p>
            <a:pPr>
              <a:buNone/>
            </a:pPr>
            <a:endParaRPr lang="en-US" sz="2400" i="1" dirty="0" smtClean="0">
              <a:latin typeface="Times New Roman"/>
              <a:cs typeface="Times New Roman"/>
            </a:endParaRPr>
          </a:p>
          <a:p>
            <a:pPr>
              <a:buNone/>
            </a:pPr>
            <a:endParaRPr lang="en-US" sz="2400" i="1" dirty="0" smtClean="0">
              <a:latin typeface="Times New Roman"/>
              <a:cs typeface="Times New Roman"/>
            </a:endParaRPr>
          </a:p>
          <a:p>
            <a:pPr>
              <a:buNone/>
            </a:pPr>
            <a:endParaRPr lang="en-US" sz="2400" i="1" dirty="0" smtClean="0">
              <a:latin typeface="Times New Roman"/>
              <a:cs typeface="Times New Roman"/>
            </a:endParaRPr>
          </a:p>
          <a:p>
            <a:pPr>
              <a:buNone/>
            </a:pPr>
            <a:endParaRPr lang="en-US" sz="2400" dirty="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all" dirty="0" smtClean="0">
                <a:latin typeface="Times New Roman"/>
                <a:cs typeface="Times New Roman"/>
              </a:rPr>
              <a:t>Who are the Gnostics?</a:t>
            </a:r>
            <a:endParaRPr lang="en-US" sz="3200" cap="all" dirty="0">
              <a:latin typeface="Times New Roman"/>
              <a:cs typeface="Times New Roman"/>
            </a:endParaRPr>
          </a:p>
        </p:txBody>
      </p:sp>
      <p:sp>
        <p:nvSpPr>
          <p:cNvPr id="3" name="Content Placeholder 2"/>
          <p:cNvSpPr>
            <a:spLocks noGrp="1"/>
          </p:cNvSpPr>
          <p:nvPr>
            <p:ph idx="1"/>
          </p:nvPr>
        </p:nvSpPr>
        <p:spPr>
          <a:xfrm>
            <a:off x="457200" y="1154626"/>
            <a:ext cx="8229600" cy="7109637"/>
          </a:xfrm>
        </p:spPr>
        <p:txBody>
          <a:bodyPr>
            <a:spAutoFit/>
          </a:bodyPr>
          <a:lstStyle/>
          <a:p>
            <a:pPr>
              <a:buNone/>
            </a:pPr>
            <a:endParaRPr lang="en-US" sz="2000" b="1" dirty="0" smtClean="0">
              <a:latin typeface="Times New Roman"/>
              <a:cs typeface="Times New Roman"/>
            </a:endParaRPr>
          </a:p>
          <a:p>
            <a:r>
              <a:rPr lang="en-US" sz="2000" dirty="0" smtClean="0">
                <a:latin typeface="Times New Roman"/>
                <a:cs typeface="Times New Roman"/>
              </a:rPr>
              <a:t>Until the discovery of  the Nag Hammadi in 1945 the only references to Gnostics were from Church writings </a:t>
            </a:r>
          </a:p>
          <a:p>
            <a:r>
              <a:rPr lang="en-US" sz="2000" dirty="0" smtClean="0">
                <a:latin typeface="Times New Roman"/>
                <a:cs typeface="Times New Roman"/>
              </a:rPr>
              <a:t>Central belief - the world was created by an inferior god – demiurge, two worlds -  spirit and matter - varied beliefs and interpretations </a:t>
            </a:r>
          </a:p>
          <a:p>
            <a:r>
              <a:rPr lang="en-US" sz="2000" dirty="0" smtClean="0">
                <a:latin typeface="Times New Roman"/>
                <a:cs typeface="Times New Roman"/>
              </a:rPr>
              <a:t>Freeing the soul from material world </a:t>
            </a:r>
            <a:endParaRPr lang="en-US" sz="2000" i="1" dirty="0" smtClean="0">
              <a:latin typeface="Times New Roman"/>
              <a:cs typeface="Times New Roman"/>
            </a:endParaRPr>
          </a:p>
          <a:p>
            <a:r>
              <a:rPr lang="en-US" sz="2000" dirty="0" smtClean="0">
                <a:latin typeface="Times New Roman"/>
                <a:cs typeface="Times New Roman"/>
              </a:rPr>
              <a:t>Possess a secret oral tradition directly from Jesus </a:t>
            </a:r>
          </a:p>
          <a:p>
            <a:r>
              <a:rPr lang="en-US" sz="2000" dirty="0" smtClean="0">
                <a:latin typeface="Times New Roman"/>
                <a:cs typeface="Times New Roman"/>
              </a:rPr>
              <a:t>Divinity is discovered through inner seeking rather than through an external Saviour or Institution</a:t>
            </a:r>
          </a:p>
          <a:p>
            <a:endParaRPr lang="en-US" sz="2000" dirty="0" smtClean="0">
              <a:latin typeface="Times New Roman"/>
              <a:cs typeface="Times New Roman"/>
            </a:endParaRPr>
          </a:p>
          <a:p>
            <a:r>
              <a:rPr lang="en-US" sz="2000" i="1" dirty="0" smtClean="0">
                <a:latin typeface="Times New Roman"/>
                <a:cs typeface="Times New Roman"/>
              </a:rPr>
              <a:t>To know oneself at the deepest level is to know God. This is the secret of gnosis </a:t>
            </a:r>
          </a:p>
          <a:p>
            <a:pPr>
              <a:buNone/>
            </a:pPr>
            <a:endParaRPr lang="en-US" sz="2000" i="1" dirty="0" smtClean="0">
              <a:latin typeface="Times New Roman"/>
              <a:cs typeface="Times New Roman"/>
            </a:endParaRPr>
          </a:p>
          <a:p>
            <a:r>
              <a:rPr lang="en-US" sz="2000" i="1" dirty="0" smtClean="0">
                <a:latin typeface="Times New Roman"/>
                <a:cs typeface="Times New Roman"/>
              </a:rPr>
              <a:t>Whoever has known himself has at the same time already achieved knowledge about the depths of all things.”  Book of Thomas the Contender</a:t>
            </a:r>
          </a:p>
          <a:p>
            <a:pPr>
              <a:buNone/>
            </a:pPr>
            <a:endParaRPr lang="en-US" sz="2000" dirty="0" smtClean="0">
              <a:latin typeface="Times New Roman"/>
              <a:cs typeface="Times New Roman"/>
            </a:endParaRPr>
          </a:p>
          <a:p>
            <a:pPr>
              <a:buNone/>
            </a:pPr>
            <a:endParaRPr lang="en-US" sz="2000" dirty="0" smtClean="0">
              <a:latin typeface="Times New Roman"/>
              <a:cs typeface="Times New Roman"/>
            </a:endParaRPr>
          </a:p>
          <a:p>
            <a:pPr>
              <a:buNone/>
            </a:pPr>
            <a:endParaRPr lang="en-US" sz="2000" dirty="0" smtClean="0">
              <a:latin typeface="Times New Roman"/>
              <a:cs typeface="Times New Roman"/>
            </a:endParaRPr>
          </a:p>
          <a:p>
            <a:pPr>
              <a:buNone/>
            </a:pPr>
            <a:endParaRPr lang="en-US" sz="2000" dirty="0" smtClean="0">
              <a:latin typeface="Times New Roman"/>
              <a:cs typeface="Times New Roman"/>
            </a:endParaRPr>
          </a:p>
          <a:p>
            <a:endParaRPr lang="en-US" sz="2000" dirty="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a:cs typeface="Times New Roman"/>
              </a:rPr>
              <a:t>EARLY CHRISTIAN GNOSTICS</a:t>
            </a:r>
            <a:endParaRPr lang="en-US" sz="3200" dirty="0">
              <a:latin typeface="Times New Roman"/>
              <a:cs typeface="Times New Roman"/>
            </a:endParaRPr>
          </a:p>
        </p:txBody>
      </p:sp>
      <p:sp>
        <p:nvSpPr>
          <p:cNvPr id="3" name="Content Placeholder 2"/>
          <p:cNvSpPr>
            <a:spLocks noGrp="1"/>
          </p:cNvSpPr>
          <p:nvPr>
            <p:ph idx="1"/>
          </p:nvPr>
        </p:nvSpPr>
        <p:spPr>
          <a:xfrm>
            <a:off x="457200" y="1417638"/>
            <a:ext cx="8229600" cy="5222279"/>
          </a:xfrm>
        </p:spPr>
        <p:txBody>
          <a:bodyPr>
            <a:normAutofit lnSpcReduction="10000"/>
          </a:bodyPr>
          <a:lstStyle/>
          <a:p>
            <a:r>
              <a:rPr lang="en-US" sz="1946" b="1" dirty="0" smtClean="0">
                <a:latin typeface="Times New Roman"/>
                <a:cs typeface="Times New Roman"/>
              </a:rPr>
              <a:t>Valentinus (100 – 160) Early Christian Gnostic Theologian</a:t>
            </a:r>
          </a:p>
          <a:p>
            <a:endParaRPr lang="en-US" sz="1946" dirty="0">
              <a:latin typeface="Times New Roman"/>
              <a:cs typeface="Times New Roman"/>
            </a:endParaRPr>
          </a:p>
          <a:p>
            <a:r>
              <a:rPr lang="en-US" sz="1946" dirty="0" smtClean="0">
                <a:latin typeface="Times New Roman"/>
                <a:cs typeface="Times New Roman"/>
              </a:rPr>
              <a:t> “</a:t>
            </a:r>
            <a:r>
              <a:rPr lang="en-US" sz="1946" dirty="0">
                <a:latin typeface="Times New Roman"/>
                <a:cs typeface="Times New Roman"/>
              </a:rPr>
              <a:t>God. Unbegotten.</a:t>
            </a:r>
            <a:r>
              <a:rPr lang="en-US" sz="1946" dirty="0" smtClean="0">
                <a:latin typeface="Times New Roman"/>
                <a:cs typeface="Times New Roman"/>
              </a:rPr>
              <a:t> Creator </a:t>
            </a:r>
            <a:r>
              <a:rPr lang="en-US" sz="1946" dirty="0">
                <a:latin typeface="Times New Roman"/>
                <a:cs typeface="Times New Roman"/>
              </a:rPr>
              <a:t>of the universe.</a:t>
            </a:r>
            <a:r>
              <a:rPr lang="en-US" sz="1946" dirty="0" smtClean="0">
                <a:latin typeface="Times New Roman"/>
                <a:cs typeface="Times New Roman"/>
              </a:rPr>
              <a:t> The </a:t>
            </a:r>
            <a:r>
              <a:rPr lang="en-US" sz="1946" dirty="0">
                <a:latin typeface="Times New Roman"/>
                <a:cs typeface="Times New Roman"/>
              </a:rPr>
              <a:t>ineffable one who dwells alone in silence. No one was before him.</a:t>
            </a:r>
            <a:r>
              <a:rPr lang="en-US" sz="1946" dirty="0" smtClean="0">
                <a:latin typeface="Times New Roman"/>
                <a:cs typeface="Times New Roman"/>
              </a:rPr>
              <a:t>” </a:t>
            </a:r>
            <a:r>
              <a:rPr lang="en-US" sz="1946" i="1" dirty="0" smtClean="0">
                <a:latin typeface="Times New Roman"/>
                <a:cs typeface="Times New Roman"/>
              </a:rPr>
              <a:t>Gospel </a:t>
            </a:r>
            <a:r>
              <a:rPr lang="en-US" sz="1946" i="1" dirty="0">
                <a:latin typeface="Times New Roman"/>
                <a:cs typeface="Times New Roman"/>
              </a:rPr>
              <a:t>of </a:t>
            </a:r>
            <a:r>
              <a:rPr lang="en-US" sz="1946" i="1" dirty="0" smtClean="0">
                <a:latin typeface="Times New Roman"/>
                <a:cs typeface="Times New Roman"/>
              </a:rPr>
              <a:t>Truth</a:t>
            </a:r>
          </a:p>
          <a:p>
            <a:endParaRPr lang="en-US" sz="1946" i="1" dirty="0" smtClean="0">
              <a:latin typeface="Times New Roman"/>
              <a:cs typeface="Times New Roman"/>
            </a:endParaRPr>
          </a:p>
          <a:p>
            <a:r>
              <a:rPr lang="en-US" sz="1946" dirty="0" smtClean="0">
                <a:latin typeface="Times New Roman"/>
                <a:cs typeface="Times New Roman"/>
              </a:rPr>
              <a:t>“The Ineffable, The Depth” – The Father,  “Grace, Silence, the womb” – The Mother  </a:t>
            </a:r>
          </a:p>
          <a:p>
            <a:endParaRPr lang="en-US" sz="1946" dirty="0" smtClean="0">
              <a:latin typeface="Times New Roman"/>
              <a:cs typeface="Times New Roman"/>
            </a:endParaRPr>
          </a:p>
          <a:p>
            <a:r>
              <a:rPr lang="en-US" sz="1946" i="1" dirty="0" smtClean="0">
                <a:latin typeface="Times New Roman"/>
                <a:cs typeface="Times New Roman"/>
              </a:rPr>
              <a:t>From the power of Silence appeared “a great power, the Mind of the Universe which manages all things and is a male… the other a great Intelligence is a female which produces all things.” The Gospel of  Truth</a:t>
            </a:r>
          </a:p>
          <a:p>
            <a:endParaRPr lang="en-US" sz="1946" dirty="0" smtClean="0">
              <a:latin typeface="Times New Roman"/>
              <a:cs typeface="Times New Roman"/>
            </a:endParaRPr>
          </a:p>
          <a:p>
            <a:r>
              <a:rPr lang="en-US" sz="1946" i="1" dirty="0" smtClean="0">
                <a:latin typeface="Times New Roman"/>
                <a:cs typeface="Times New Roman"/>
              </a:rPr>
              <a:t>“The </a:t>
            </a:r>
            <a:r>
              <a:rPr lang="en-US" sz="1946" i="1" dirty="0">
                <a:latin typeface="Times New Roman"/>
                <a:cs typeface="Times New Roman"/>
              </a:rPr>
              <a:t>origin of the world is</a:t>
            </a:r>
            <a:r>
              <a:rPr lang="en-US" sz="1946" i="1" dirty="0" smtClean="0">
                <a:latin typeface="Times New Roman"/>
                <a:cs typeface="Times New Roman"/>
              </a:rPr>
              <a:t> </a:t>
            </a:r>
            <a:r>
              <a:rPr lang="en-US" sz="1946" i="1" dirty="0">
                <a:latin typeface="Times New Roman"/>
                <a:cs typeface="Times New Roman"/>
              </a:rPr>
              <a:t>Error</a:t>
            </a:r>
            <a:r>
              <a:rPr lang="en-US" sz="1946" i="1" dirty="0" smtClean="0">
                <a:latin typeface="Times New Roman"/>
                <a:cs typeface="Times New Roman"/>
              </a:rPr>
              <a:t>. </a:t>
            </a:r>
            <a:r>
              <a:rPr lang="en-US" sz="1946" i="1" dirty="0">
                <a:latin typeface="Times New Roman"/>
                <a:cs typeface="Times New Roman"/>
              </a:rPr>
              <a:t>Error emanating from the unknown and alien father and in its turn engendering Oblivion, Anguish and Terror in the immense void of the universe in gestation</a:t>
            </a:r>
            <a:r>
              <a:rPr lang="en-US" sz="1946" i="1" dirty="0" smtClean="0">
                <a:latin typeface="Times New Roman"/>
                <a:cs typeface="Times New Roman"/>
              </a:rPr>
              <a:t>.” The Gospel of Truth</a:t>
            </a:r>
            <a:r>
              <a:rPr lang="en-US" sz="1946" dirty="0" smtClean="0">
                <a:latin typeface="Times New Roman"/>
                <a:cs typeface="Times New Roman"/>
              </a:rPr>
              <a:t> </a:t>
            </a:r>
          </a:p>
          <a:p>
            <a:pPr>
              <a:buNone/>
            </a:pPr>
            <a:endParaRPr lang="en-US" sz="1946" dirty="0" smtClean="0">
              <a:latin typeface="Times New Roman"/>
              <a:cs typeface="Times New Roman"/>
            </a:endParaRPr>
          </a:p>
          <a:p>
            <a:r>
              <a:rPr lang="en-US" sz="1946" dirty="0">
                <a:latin typeface="Times New Roman"/>
                <a:cs typeface="Times New Roman"/>
              </a:rPr>
              <a:t>T</a:t>
            </a:r>
            <a:r>
              <a:rPr lang="en-US" sz="1946" dirty="0" smtClean="0">
                <a:latin typeface="Times New Roman"/>
                <a:cs typeface="Times New Roman"/>
              </a:rPr>
              <a:t>he </a:t>
            </a:r>
            <a:r>
              <a:rPr lang="en-US" sz="1946" dirty="0">
                <a:latin typeface="Times New Roman"/>
                <a:cs typeface="Times New Roman"/>
              </a:rPr>
              <a:t>fruit of Error, Oblivions, Anguish and Terror, the world </a:t>
            </a:r>
            <a:r>
              <a:rPr lang="en-US" sz="1946" dirty="0" smtClean="0">
                <a:latin typeface="Times New Roman"/>
                <a:cs typeface="Times New Roman"/>
              </a:rPr>
              <a:t>of deficiency</a:t>
            </a:r>
          </a:p>
          <a:p>
            <a:endParaRPr lang="en-US" sz="1946" dirty="0" smtClean="0">
              <a:latin typeface="Times New Roman"/>
              <a:cs typeface="Times New Roman"/>
            </a:endParaRPr>
          </a:p>
          <a:p>
            <a:endParaRPr lang="en-US" sz="1946" dirty="0" smtClean="0">
              <a:latin typeface="Times New Roman"/>
              <a:cs typeface="Times New Roman"/>
            </a:endParaRPr>
          </a:p>
          <a:p>
            <a:pPr>
              <a:buNone/>
            </a:pPr>
            <a:endParaRPr lang="en-US" sz="1946" dirty="0" smtClean="0">
              <a:latin typeface="Times New Roman"/>
              <a:cs typeface="Times New Roman"/>
            </a:endParaRPr>
          </a:p>
          <a:p>
            <a:pPr>
              <a:buNone/>
            </a:pPr>
            <a:endParaRPr lang="en-US" sz="1800" dirty="0" smtClean="0">
              <a:latin typeface="Times New Roman"/>
              <a:cs typeface="Times New Roman"/>
            </a:endParaRPr>
          </a:p>
          <a:p>
            <a:endParaRPr lang="en-US" sz="1800" dirty="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a:cs typeface="Times New Roman"/>
              </a:rPr>
              <a:t>EARLY  CHRISTIAN GNOSITCS</a:t>
            </a:r>
            <a:endParaRPr lang="en-US" sz="3200" dirty="0">
              <a:latin typeface="Times New Roman"/>
              <a:cs typeface="Times New Roman"/>
            </a:endParaRPr>
          </a:p>
        </p:txBody>
      </p:sp>
      <p:sp>
        <p:nvSpPr>
          <p:cNvPr id="3" name="Content Placeholder 2"/>
          <p:cNvSpPr>
            <a:spLocks noGrp="1"/>
          </p:cNvSpPr>
          <p:nvPr>
            <p:ph idx="1"/>
          </p:nvPr>
        </p:nvSpPr>
        <p:spPr/>
        <p:txBody>
          <a:bodyPr>
            <a:normAutofit lnSpcReduction="10000"/>
          </a:bodyPr>
          <a:lstStyle/>
          <a:p>
            <a:r>
              <a:rPr lang="en-US" sz="2000" b="1" dirty="0" smtClean="0">
                <a:latin typeface="Times New Roman"/>
                <a:cs typeface="Times New Roman"/>
              </a:rPr>
              <a:t>Basilides (c 100 – 139) Religious teacher in Alexandria</a:t>
            </a:r>
          </a:p>
          <a:p>
            <a:pPr>
              <a:buNone/>
            </a:pPr>
            <a:endParaRPr lang="en-US" sz="2000" b="1" dirty="0" smtClean="0">
              <a:latin typeface="Times New Roman"/>
              <a:cs typeface="Times New Roman"/>
            </a:endParaRPr>
          </a:p>
          <a:p>
            <a:r>
              <a:rPr lang="en-US" sz="2000" dirty="0" smtClean="0">
                <a:latin typeface="Times New Roman"/>
                <a:cs typeface="Times New Roman"/>
              </a:rPr>
              <a:t>Believed faith was inborn,  not a choice</a:t>
            </a:r>
          </a:p>
          <a:p>
            <a:pPr>
              <a:buNone/>
            </a:pPr>
            <a:endParaRPr lang="en-US" sz="2000" dirty="0" smtClean="0">
              <a:latin typeface="Times New Roman"/>
              <a:cs typeface="Times New Roman"/>
            </a:endParaRPr>
          </a:p>
          <a:p>
            <a:r>
              <a:rPr lang="en-US" sz="2000" dirty="0" smtClean="0">
                <a:latin typeface="Times New Roman"/>
                <a:cs typeface="Times New Roman"/>
              </a:rPr>
              <a:t>Salvation involved the disentanglement of Spirit from Matter</a:t>
            </a:r>
          </a:p>
          <a:p>
            <a:endParaRPr lang="en-US" sz="2000" dirty="0" smtClean="0">
              <a:latin typeface="Times New Roman"/>
              <a:cs typeface="Times New Roman"/>
            </a:endParaRPr>
          </a:p>
          <a:p>
            <a:r>
              <a:rPr lang="en-US" sz="2000" dirty="0" smtClean="0">
                <a:latin typeface="Times New Roman"/>
                <a:cs typeface="Times New Roman"/>
              </a:rPr>
              <a:t>Sin came from a preoccupation with materiality</a:t>
            </a:r>
          </a:p>
          <a:p>
            <a:endParaRPr lang="en-US" sz="2000" dirty="0" smtClean="0">
              <a:latin typeface="Times New Roman"/>
              <a:cs typeface="Times New Roman"/>
            </a:endParaRPr>
          </a:p>
          <a:p>
            <a:r>
              <a:rPr lang="en-US" sz="2000" dirty="0" smtClean="0">
                <a:latin typeface="Times New Roman"/>
                <a:cs typeface="Times New Roman"/>
              </a:rPr>
              <a:t>Passions were appendages – irrational souls in turmoil and confusion</a:t>
            </a:r>
          </a:p>
          <a:p>
            <a:endParaRPr lang="en-US" sz="2000" dirty="0" smtClean="0">
              <a:latin typeface="Times New Roman"/>
              <a:cs typeface="Times New Roman"/>
            </a:endParaRPr>
          </a:p>
          <a:p>
            <a:r>
              <a:rPr lang="en-US" sz="2000" dirty="0" smtClean="0">
                <a:latin typeface="Times New Roman"/>
                <a:cs typeface="Times New Roman"/>
              </a:rPr>
              <a:t>Prescribed five years of silence to his disciples</a:t>
            </a:r>
          </a:p>
          <a:p>
            <a:endParaRPr lang="en-US" sz="2000" dirty="0" smtClean="0">
              <a:latin typeface="Times New Roman"/>
              <a:cs typeface="Times New Roman"/>
            </a:endParaRPr>
          </a:p>
          <a:p>
            <a:r>
              <a:rPr lang="en-US" sz="2000" dirty="0" smtClean="0">
                <a:latin typeface="Times New Roman"/>
                <a:cs typeface="Times New Roman"/>
              </a:rPr>
              <a:t>Followers formed a movement that lasted two centuries</a:t>
            </a:r>
          </a:p>
          <a:p>
            <a:endParaRPr lang="en-US" sz="2000" dirty="0" smtClean="0">
              <a:latin typeface="Times New Roman"/>
              <a:cs typeface="Times New Roman"/>
            </a:endParaRPr>
          </a:p>
          <a:p>
            <a:endParaRPr lang="en-US" sz="2000" dirty="0" smtClean="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a:cs typeface="Times New Roman"/>
              </a:rPr>
              <a:t>Quotes from Gnostic Gospels</a:t>
            </a:r>
            <a:endParaRPr lang="en-US" sz="3200" dirty="0">
              <a:latin typeface="Times New Roman"/>
              <a:cs typeface="Times New Roman"/>
            </a:endParaRPr>
          </a:p>
        </p:txBody>
      </p:sp>
      <p:sp>
        <p:nvSpPr>
          <p:cNvPr id="3" name="Content Placeholder 2"/>
          <p:cNvSpPr>
            <a:spLocks noGrp="1"/>
          </p:cNvSpPr>
          <p:nvPr>
            <p:ph idx="1"/>
          </p:nvPr>
        </p:nvSpPr>
        <p:spPr>
          <a:xfrm>
            <a:off x="457200" y="1417638"/>
            <a:ext cx="8229600" cy="4525963"/>
          </a:xfrm>
        </p:spPr>
        <p:txBody>
          <a:bodyPr>
            <a:normAutofit lnSpcReduction="10000"/>
          </a:bodyPr>
          <a:lstStyle/>
          <a:p>
            <a:pPr lvl="1">
              <a:buNone/>
            </a:pPr>
            <a:endParaRPr lang="en-US" sz="2000" i="1" dirty="0">
              <a:latin typeface="Times New Roman"/>
              <a:cs typeface="Times New Roman"/>
            </a:endParaRPr>
          </a:p>
          <a:p>
            <a:pPr lvl="1">
              <a:buNone/>
            </a:pPr>
            <a:r>
              <a:rPr lang="en-US" sz="2000" i="1" dirty="0" smtClean="0">
                <a:latin typeface="Times New Roman"/>
                <a:cs typeface="Times New Roman"/>
              </a:rPr>
              <a:t>“Do not tell lies, and do not do what you hate.” Gospel of Thomas </a:t>
            </a:r>
          </a:p>
          <a:p>
            <a:pPr lvl="1">
              <a:buFont typeface="Arial"/>
              <a:buChar char="•"/>
            </a:pPr>
            <a:endParaRPr lang="en-US" sz="2000" b="1" i="1" dirty="0" smtClean="0">
              <a:latin typeface="Times New Roman"/>
              <a:cs typeface="Times New Roman"/>
            </a:endParaRPr>
          </a:p>
          <a:p>
            <a:pPr lvl="1">
              <a:buNone/>
            </a:pPr>
            <a:r>
              <a:rPr lang="en-US" sz="2000" i="1" dirty="0" smtClean="0">
                <a:latin typeface="Times New Roman"/>
                <a:cs typeface="Times New Roman"/>
              </a:rPr>
              <a:t>“If you bring forth what is within you, what you bring forth will save you. If you do not bring forth what is within you, what you do not bring forth will destroy you.”   Gospel of Thomas</a:t>
            </a:r>
          </a:p>
          <a:p>
            <a:pPr>
              <a:buNone/>
            </a:pPr>
            <a:endParaRPr lang="en-US" sz="2000" i="1" dirty="0" smtClean="0">
              <a:latin typeface="Times New Roman"/>
              <a:cs typeface="Times New Roman"/>
            </a:endParaRPr>
          </a:p>
          <a:p>
            <a:pPr lvl="1">
              <a:buNone/>
            </a:pPr>
            <a:r>
              <a:rPr lang="en-US" sz="2000" i="1" dirty="0" smtClean="0">
                <a:latin typeface="Times New Roman"/>
                <a:cs typeface="Times New Roman"/>
              </a:rPr>
              <a:t>“Truth must be clothed in symbols.”  Gospel of Phillip</a:t>
            </a:r>
          </a:p>
          <a:p>
            <a:endParaRPr lang="en-US" sz="2000" i="1" dirty="0" smtClean="0">
              <a:latin typeface="Times New Roman"/>
              <a:cs typeface="Times New Roman"/>
            </a:endParaRPr>
          </a:p>
          <a:p>
            <a:pPr lvl="1">
              <a:buNone/>
            </a:pPr>
            <a:r>
              <a:rPr lang="en-US" sz="2000" i="1" dirty="0" smtClean="0">
                <a:latin typeface="Times New Roman"/>
                <a:cs typeface="Times New Roman"/>
              </a:rPr>
              <a:t>“</a:t>
            </a:r>
            <a:r>
              <a:rPr lang="en-US" sz="2000" i="1" dirty="0">
                <a:latin typeface="Times New Roman"/>
                <a:cs typeface="Times New Roman"/>
              </a:rPr>
              <a:t>A</a:t>
            </a:r>
            <a:r>
              <a:rPr lang="en-US" sz="2000" i="1" dirty="0" smtClean="0">
                <a:latin typeface="Times New Roman"/>
                <a:cs typeface="Times New Roman"/>
              </a:rPr>
              <a:t>nd in her/him dwells an infinite power – the root of the universe.” Simon Magus</a:t>
            </a:r>
          </a:p>
          <a:p>
            <a:pPr lvl="1">
              <a:buNone/>
            </a:pPr>
            <a:endParaRPr lang="en-US" sz="2000" i="1" dirty="0" smtClean="0">
              <a:latin typeface="Times New Roman"/>
              <a:cs typeface="Times New Roman"/>
            </a:endParaRPr>
          </a:p>
          <a:p>
            <a:pPr lvl="1">
              <a:buNone/>
            </a:pPr>
            <a:r>
              <a:rPr lang="en-US" sz="2000" i="1" dirty="0" smtClean="0">
                <a:latin typeface="Times New Roman"/>
                <a:cs typeface="Times New Roman"/>
              </a:rPr>
              <a:t>“He </a:t>
            </a:r>
            <a:r>
              <a:rPr lang="en-US" sz="2000" i="1" dirty="0">
                <a:latin typeface="Times New Roman"/>
                <a:cs typeface="Times New Roman"/>
              </a:rPr>
              <a:t>is calling upon us to become fully </a:t>
            </a:r>
            <a:r>
              <a:rPr lang="en-US" sz="2000" i="1" dirty="0" smtClean="0">
                <a:latin typeface="Times New Roman"/>
                <a:cs typeface="Times New Roman"/>
              </a:rPr>
              <a:t>human”  Gospel of Mary</a:t>
            </a:r>
          </a:p>
          <a:p>
            <a:pPr lvl="1">
              <a:buFont typeface="Arial"/>
              <a:buChar char="•"/>
            </a:pPr>
            <a:endParaRPr lang="en-US" i="1" dirty="0" smtClean="0">
              <a:latin typeface="Times New Roman"/>
              <a:cs typeface="Times New Roman"/>
            </a:endParaRPr>
          </a:p>
          <a:p>
            <a:pPr>
              <a:buNone/>
            </a:pPr>
            <a:endParaRPr lang="en-US" dirty="0" smtClean="0">
              <a:latin typeface="Times New Roman"/>
              <a:cs typeface="Times New Roman"/>
            </a:endParaRPr>
          </a:p>
          <a:p>
            <a:endParaRPr lang="en-US" dirty="0">
              <a:latin typeface="Times New Roman"/>
              <a:cs typeface="Times New Roman"/>
            </a:endParaRPr>
          </a:p>
          <a:p>
            <a:endParaRPr lang="en-US" dirty="0" smtClean="0">
              <a:latin typeface="Times New Roman"/>
              <a:cs typeface="Times New Roman"/>
            </a:endParaRPr>
          </a:p>
          <a:p>
            <a:endParaRPr lang="en-US" i="1" dirty="0" smtClean="0">
              <a:latin typeface="Times New Roman"/>
              <a:cs typeface="Times New Roman"/>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a:cs typeface="Times New Roman"/>
              </a:rPr>
              <a:t> </a:t>
            </a:r>
            <a:r>
              <a:rPr lang="en-US" sz="3200" cap="all" dirty="0" smtClean="0">
                <a:latin typeface="Times New Roman"/>
                <a:cs typeface="Times New Roman"/>
              </a:rPr>
              <a:t>Gnostics A Threat TO the Early Church</a:t>
            </a:r>
            <a:endParaRPr lang="en-US" sz="3200" cap="all" dirty="0">
              <a:latin typeface="Times New Roman"/>
              <a:cs typeface="Times New Roman"/>
            </a:endParaRPr>
          </a:p>
        </p:txBody>
      </p:sp>
      <p:sp>
        <p:nvSpPr>
          <p:cNvPr id="3" name="Content Placeholder 2"/>
          <p:cNvSpPr>
            <a:spLocks noGrp="1"/>
          </p:cNvSpPr>
          <p:nvPr>
            <p:ph idx="1"/>
          </p:nvPr>
        </p:nvSpPr>
        <p:spPr>
          <a:xfrm>
            <a:off x="457200" y="1962865"/>
            <a:ext cx="8229600" cy="4525963"/>
          </a:xfrm>
        </p:spPr>
        <p:txBody>
          <a:bodyPr>
            <a:normAutofit fontScale="92500" lnSpcReduction="10000"/>
          </a:bodyPr>
          <a:lstStyle/>
          <a:p>
            <a:pPr lvl="1">
              <a:buFont typeface="Arial"/>
              <a:buChar char="•"/>
            </a:pPr>
            <a:r>
              <a:rPr lang="en-US" sz="2162" dirty="0" smtClean="0">
                <a:latin typeface="Times New Roman"/>
                <a:cs typeface="Times New Roman"/>
              </a:rPr>
              <a:t>Gnostic teachings are beginning to spread and take hold amongst Pagans and Jews</a:t>
            </a:r>
          </a:p>
          <a:p>
            <a:pPr lvl="1">
              <a:buFont typeface="Arial"/>
              <a:buChar char="•"/>
            </a:pPr>
            <a:r>
              <a:rPr lang="en-US" sz="2162" dirty="0" smtClean="0">
                <a:latin typeface="Times New Roman"/>
                <a:cs typeface="Times New Roman"/>
              </a:rPr>
              <a:t>Church accuses Gnostics of Heresy</a:t>
            </a:r>
          </a:p>
          <a:p>
            <a:pPr lvl="1">
              <a:buFont typeface="Arial"/>
              <a:buChar char="•"/>
            </a:pPr>
            <a:r>
              <a:rPr lang="en-US" sz="2162" dirty="0" smtClean="0">
                <a:latin typeface="Times New Roman"/>
                <a:cs typeface="Times New Roman"/>
              </a:rPr>
              <a:t>Controversy and attention creates credibility for Gnostic and other heretics</a:t>
            </a:r>
            <a:endParaRPr lang="en-US" sz="2162" b="1" dirty="0" smtClean="0">
              <a:latin typeface="Times New Roman"/>
              <a:cs typeface="Times New Roman"/>
            </a:endParaRPr>
          </a:p>
          <a:p>
            <a:pPr lvl="1">
              <a:buNone/>
            </a:pPr>
            <a:endParaRPr lang="en-US" sz="2162" dirty="0" smtClean="0">
              <a:latin typeface="Times New Roman"/>
              <a:cs typeface="Times New Roman"/>
            </a:endParaRPr>
          </a:p>
          <a:p>
            <a:pPr lvl="1">
              <a:buFont typeface="Arial"/>
              <a:buChar char="•"/>
            </a:pPr>
            <a:endParaRPr lang="en-US" sz="2162" dirty="0" smtClean="0">
              <a:latin typeface="Times New Roman"/>
              <a:cs typeface="Times New Roman"/>
            </a:endParaRPr>
          </a:p>
          <a:p>
            <a:pPr>
              <a:buNone/>
            </a:pPr>
            <a:r>
              <a:rPr lang="en-US" sz="2162" dirty="0" smtClean="0">
                <a:latin typeface="Times New Roman"/>
                <a:cs typeface="Times New Roman"/>
              </a:rPr>
              <a:t>A Heretic is anyone who -</a:t>
            </a:r>
          </a:p>
          <a:p>
            <a:pPr>
              <a:buNone/>
            </a:pPr>
            <a:r>
              <a:rPr lang="en-US" sz="2162" b="1" dirty="0" smtClean="0">
                <a:latin typeface="Times New Roman"/>
                <a:cs typeface="Times New Roman"/>
              </a:rPr>
              <a:t>				</a:t>
            </a:r>
            <a:r>
              <a:rPr lang="en-US" sz="2162" dirty="0" smtClean="0">
                <a:latin typeface="Times New Roman"/>
                <a:cs typeface="Times New Roman"/>
              </a:rPr>
              <a:t>	</a:t>
            </a:r>
          </a:p>
          <a:p>
            <a:pPr lvl="1">
              <a:buFont typeface="Arial"/>
              <a:buChar char="•"/>
            </a:pPr>
            <a:r>
              <a:rPr lang="en-US" sz="2162" dirty="0" smtClean="0">
                <a:latin typeface="Times New Roman"/>
                <a:cs typeface="Times New Roman"/>
              </a:rPr>
              <a:t>Questions the Authority of the Church</a:t>
            </a:r>
          </a:p>
          <a:p>
            <a:pPr lvl="1">
              <a:buFont typeface="Arial"/>
              <a:buChar char="•"/>
            </a:pPr>
            <a:r>
              <a:rPr lang="en-US" sz="2162" dirty="0" smtClean="0">
                <a:latin typeface="Times New Roman"/>
                <a:cs typeface="Times New Roman"/>
              </a:rPr>
              <a:t>Teaches a different interpretation</a:t>
            </a:r>
          </a:p>
          <a:p>
            <a:pPr lvl="1">
              <a:buFont typeface="Arial"/>
              <a:buChar char="•"/>
            </a:pPr>
            <a:r>
              <a:rPr lang="en-US" sz="2162" dirty="0" smtClean="0">
                <a:latin typeface="Times New Roman"/>
                <a:cs typeface="Times New Roman"/>
              </a:rPr>
              <a:t>Deviates from the emerging “truth” </a:t>
            </a:r>
          </a:p>
          <a:p>
            <a:pPr lvl="1">
              <a:buFont typeface="Arial"/>
              <a:buChar char="•"/>
            </a:pPr>
            <a:r>
              <a:rPr lang="en-US" sz="2162" dirty="0" smtClean="0">
                <a:latin typeface="Times New Roman"/>
                <a:cs typeface="Times New Roman"/>
              </a:rPr>
              <a:t>Asks “Why are we here, what happens when we die?”</a:t>
            </a:r>
          </a:p>
          <a:p>
            <a:pPr lvl="1">
              <a:buFont typeface="Arial"/>
              <a:buChar char="•"/>
            </a:pPr>
            <a:endParaRPr lang="en-US" sz="2353" dirty="0" smtClean="0">
              <a:latin typeface="Times New Roman"/>
              <a:cs typeface="Times New Roman"/>
            </a:endParaRPr>
          </a:p>
          <a:p>
            <a:pPr lvl="1">
              <a:buFont typeface="Arial"/>
              <a:buChar char="•"/>
            </a:pPr>
            <a:endParaRPr lang="en-US" sz="2353" dirty="0" smtClean="0">
              <a:latin typeface="Times New Roman"/>
              <a:cs typeface="Times New Roman"/>
            </a:endParaRPr>
          </a:p>
          <a:p>
            <a:pPr>
              <a:buNone/>
            </a:pPr>
            <a:endParaRPr lang="en-US" sz="2400" b="1" dirty="0" smtClean="0">
              <a:latin typeface="Times New Roman"/>
              <a:cs typeface="Times New Roman"/>
            </a:endParaRPr>
          </a:p>
          <a:p>
            <a:pPr lvl="1">
              <a:buFont typeface="Arial"/>
              <a:buChar char="•"/>
            </a:pPr>
            <a:endParaRPr lang="en-US" sz="2000" dirty="0" smtClean="0">
              <a:latin typeface="Times New Roman"/>
              <a:cs typeface="Times New Roman"/>
            </a:endParaRPr>
          </a:p>
          <a:p>
            <a:pPr lvl="1"/>
            <a:endParaRPr lang="en-US" sz="2000" dirty="0" smtClean="0">
              <a:latin typeface="Times New Roman"/>
              <a:cs typeface="Times New Roman"/>
            </a:endParaRPr>
          </a:p>
          <a:p>
            <a:endParaRPr lang="en-US" sz="2400" dirty="0" smtClean="0">
              <a:latin typeface="Times New Roman"/>
              <a:cs typeface="Times New Roman"/>
            </a:endParaRPr>
          </a:p>
          <a:p>
            <a:endParaRPr lang="en-US" sz="2400" dirty="0" smtClean="0">
              <a:latin typeface="Times New Roman"/>
              <a:cs typeface="Times New Roman"/>
            </a:endParaRPr>
          </a:p>
          <a:p>
            <a:endParaRPr lang="en-US" sz="2400" dirty="0">
              <a:latin typeface="Times New Roman"/>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2441</TotalTime>
  <Words>1563</Words>
  <Application>Microsoft Office PowerPoint</Application>
  <PresentationFormat>On-screen Show (4:3)</PresentationFormat>
  <Paragraphs>297</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THE BUSINESS OF BELIEF</vt:lpstr>
      <vt:lpstr>ROME IN THE FIRST CENTURY</vt:lpstr>
      <vt:lpstr>A NEW MESSAGE IN AN OLD MARKET</vt:lpstr>
      <vt:lpstr>CREATING THE CHURCH</vt:lpstr>
      <vt:lpstr>Who are the Gnostics?</vt:lpstr>
      <vt:lpstr>EARLY CHRISTIAN GNOSTICS</vt:lpstr>
      <vt:lpstr>EARLY  CHRISTIAN GNOSITCS</vt:lpstr>
      <vt:lpstr>Quotes from Gnostic Gospels</vt:lpstr>
      <vt:lpstr> Gnostics A Threat TO the Early Church</vt:lpstr>
      <vt:lpstr>LEADING THE CHARGE AGAINST GNOSTICS AND OTHER HERETICS</vt:lpstr>
      <vt:lpstr>LEADING THE CHARGE (CONT’D)</vt:lpstr>
      <vt:lpstr>THE GNOSTICS COUNTER</vt:lpstr>
      <vt:lpstr>DEATH OF SIMON MAGUS</vt:lpstr>
      <vt:lpstr> AN EMPIRE IN DISTRESS </vt:lpstr>
      <vt:lpstr>THE 2ND AND 3RD CENTURIES</vt:lpstr>
      <vt:lpstr>NATION BUILDING</vt:lpstr>
      <vt:lpstr>IMPORTANT DATES</vt:lpstr>
      <vt:lpstr>CONSTANTINE</vt:lpstr>
      <vt:lpstr>SOCIOLOGY AND THE NEW RELIGION</vt:lpstr>
      <vt:lpstr>BRANDING</vt:lpstr>
      <vt:lpstr>THE FIRST COUNCIL OF NICEA</vt:lpstr>
      <vt:lpstr>What does the monopoly offer?</vt:lpstr>
      <vt:lpstr>Membership has its privileges. </vt:lpstr>
      <vt:lpstr>Self knowledge leads to the divine but is it good for business?  </vt:lpstr>
      <vt:lpstr>TODAY</vt:lpstr>
    </vt:vector>
  </TitlesOfParts>
  <Company>Douglas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THE BUSINESS OF BELIEF</dc:title>
  <dc:creator>Carolyn  Bell</dc:creator>
  <cp:lastModifiedBy>gp</cp:lastModifiedBy>
  <cp:revision>200</cp:revision>
  <dcterms:created xsi:type="dcterms:W3CDTF">2011-11-16T19:28:09Z</dcterms:created>
  <dcterms:modified xsi:type="dcterms:W3CDTF">2011-11-17T21:56:52Z</dcterms:modified>
</cp:coreProperties>
</file>