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2"/>
  </p:notesMasterIdLst>
  <p:sldIdLst>
    <p:sldId id="261" r:id="rId2"/>
    <p:sldId id="316" r:id="rId3"/>
    <p:sldId id="301" r:id="rId4"/>
    <p:sldId id="262" r:id="rId5"/>
    <p:sldId id="258" r:id="rId6"/>
    <p:sldId id="264" r:id="rId7"/>
    <p:sldId id="273" r:id="rId8"/>
    <p:sldId id="311" r:id="rId9"/>
    <p:sldId id="303" r:id="rId10"/>
    <p:sldId id="283" r:id="rId11"/>
    <p:sldId id="310" r:id="rId12"/>
    <p:sldId id="312" r:id="rId13"/>
    <p:sldId id="308" r:id="rId14"/>
    <p:sldId id="267" r:id="rId15"/>
    <p:sldId id="265" r:id="rId16"/>
    <p:sldId id="266" r:id="rId17"/>
    <p:sldId id="313" r:id="rId18"/>
    <p:sldId id="318" r:id="rId19"/>
    <p:sldId id="319" r:id="rId20"/>
    <p:sldId id="269" r:id="rId21"/>
    <p:sldId id="289" r:id="rId22"/>
    <p:sldId id="314" r:id="rId23"/>
    <p:sldId id="275" r:id="rId24"/>
    <p:sldId id="276" r:id="rId25"/>
    <p:sldId id="320" r:id="rId26"/>
    <p:sldId id="321" r:id="rId27"/>
    <p:sldId id="322" r:id="rId28"/>
    <p:sldId id="323" r:id="rId29"/>
    <p:sldId id="277" r:id="rId30"/>
    <p:sldId id="295" r:id="rId31"/>
    <p:sldId id="260" r:id="rId32"/>
    <p:sldId id="294" r:id="rId33"/>
    <p:sldId id="270" r:id="rId34"/>
    <p:sldId id="271" r:id="rId35"/>
    <p:sldId id="285" r:id="rId36"/>
    <p:sldId id="286" r:id="rId37"/>
    <p:sldId id="290" r:id="rId38"/>
    <p:sldId id="327" r:id="rId39"/>
    <p:sldId id="272" r:id="rId40"/>
    <p:sldId id="324" r:id="rId41"/>
    <p:sldId id="325" r:id="rId42"/>
    <p:sldId id="326" r:id="rId43"/>
    <p:sldId id="293" r:id="rId44"/>
    <p:sldId id="279" r:id="rId45"/>
    <p:sldId id="291" r:id="rId46"/>
    <p:sldId id="296" r:id="rId47"/>
    <p:sldId id="331" r:id="rId48"/>
    <p:sldId id="328" r:id="rId49"/>
    <p:sldId id="317" r:id="rId50"/>
    <p:sldId id="292" r:id="rId51"/>
  </p:sldIdLst>
  <p:sldSz cx="12192000" cy="6858000"/>
  <p:notesSz cx="6761163"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8" autoAdjust="0"/>
    <p:restoredTop sz="85577" autoAdjust="0"/>
  </p:normalViewPr>
  <p:slideViewPr>
    <p:cSldViewPr snapToGrid="0">
      <p:cViewPr varScale="1">
        <p:scale>
          <a:sx n="63" d="100"/>
          <a:sy n="63" d="100"/>
        </p:scale>
        <p:origin x="-114" y="-9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vl1pPr>
          </a:lstStyle>
          <a:p>
            <a:fld id="{A20AA196-D3E3-44EB-9109-98DC37EA66BA}" type="datetimeFigureOut">
              <a:rPr lang="en-CA" smtClean="0"/>
              <a:pPr/>
              <a:t>20/11/2018</a:t>
            </a:fld>
            <a:endParaRPr lang="en-CA"/>
          </a:p>
        </p:txBody>
      </p:sp>
      <p:sp>
        <p:nvSpPr>
          <p:cNvPr id="4" name="Slide Image Placeholder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vl1pPr>
          </a:lstStyle>
          <a:p>
            <a:fld id="{34FC7E77-0E5E-48F0-B867-CF5519B295D3}" type="slidenum">
              <a:rPr lang="en-CA" smtClean="0"/>
              <a:pPr/>
              <a:t>‹#›</a:t>
            </a:fld>
            <a:endParaRPr lang="en-CA"/>
          </a:p>
        </p:txBody>
      </p:sp>
    </p:spTree>
    <p:extLst>
      <p:ext uri="{BB962C8B-B14F-4D97-AF65-F5344CB8AC3E}">
        <p14:creationId xmlns:p14="http://schemas.microsoft.com/office/powerpoint/2010/main" xmlns="" val="3765291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Intermodal_freight_transport" TargetMode="External"/><Relationship Id="rId7" Type="http://schemas.openxmlformats.org/officeDocument/2006/relationships/hyperlink" Target="https://en.wikipedia.org/wiki/Steamboats_of_the_Yukon_River#White_Pass_&amp;_Yukon_Route_boats"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en.wikipedia.org/wiki/Container_ship" TargetMode="External"/><Relationship Id="rId5" Type="http://schemas.openxmlformats.org/officeDocument/2006/relationships/hyperlink" Target="https://en.wikipedia.org/wiki/Intermodal_container" TargetMode="External"/><Relationship Id="rId4" Type="http://schemas.openxmlformats.org/officeDocument/2006/relationships/hyperlink" Target="https://en.wikipedia.org/wiki/Containerization"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FC7E77-0E5E-48F0-B867-CF5519B295D3}" type="slidenum">
              <a:rPr lang="en-CA" smtClean="0"/>
              <a:pPr/>
              <a:t>1</a:t>
            </a:fld>
            <a:endParaRPr lang="en-CA" dirty="0"/>
          </a:p>
        </p:txBody>
      </p:sp>
    </p:spTree>
    <p:extLst>
      <p:ext uri="{BB962C8B-B14F-4D97-AF65-F5344CB8AC3E}">
        <p14:creationId xmlns:p14="http://schemas.microsoft.com/office/powerpoint/2010/main" xmlns="" val="3682704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FC7E77-0E5E-48F0-B867-CF5519B295D3}" type="slidenum">
              <a:rPr lang="en-CA" smtClean="0"/>
              <a:pPr/>
              <a:t>11</a:t>
            </a:fld>
            <a:endParaRPr lang="en-CA"/>
          </a:p>
        </p:txBody>
      </p:sp>
    </p:spTree>
    <p:extLst>
      <p:ext uri="{BB962C8B-B14F-4D97-AF65-F5344CB8AC3E}">
        <p14:creationId xmlns:p14="http://schemas.microsoft.com/office/powerpoint/2010/main" xmlns="" val="840114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https://en.wikipedia.org/wiki/Interstate_Commerce_Commission#/media/File:How_times_have_changed_U._Keppler_1914.jpg</a:t>
            </a:r>
          </a:p>
          <a:p>
            <a:r>
              <a:rPr lang="en-CA" dirty="0"/>
              <a:t>https://en.wikipedia.org/wiki/Interstate_Commerce_Commission</a:t>
            </a:r>
          </a:p>
        </p:txBody>
      </p:sp>
      <p:sp>
        <p:nvSpPr>
          <p:cNvPr id="4" name="Slide Number Placeholder 3"/>
          <p:cNvSpPr>
            <a:spLocks noGrp="1"/>
          </p:cNvSpPr>
          <p:nvPr>
            <p:ph type="sldNum" sz="quarter" idx="5"/>
          </p:nvPr>
        </p:nvSpPr>
        <p:spPr/>
        <p:txBody>
          <a:bodyPr/>
          <a:lstStyle/>
          <a:p>
            <a:fld id="{34FC7E77-0E5E-48F0-B867-CF5519B295D3}" type="slidenum">
              <a:rPr lang="en-CA" smtClean="0"/>
              <a:pPr/>
              <a:t>13</a:t>
            </a:fld>
            <a:endParaRPr lang="en-CA"/>
          </a:p>
        </p:txBody>
      </p:sp>
    </p:spTree>
    <p:extLst>
      <p:ext uri="{BB962C8B-B14F-4D97-AF65-F5344CB8AC3E}">
        <p14:creationId xmlns:p14="http://schemas.microsoft.com/office/powerpoint/2010/main" xmlns="" val="2661466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FC7E77-0E5E-48F0-B867-CF5519B295D3}" type="slidenum">
              <a:rPr lang="en-CA" smtClean="0"/>
              <a:pPr/>
              <a:t>18</a:t>
            </a:fld>
            <a:endParaRPr lang="en-CA"/>
          </a:p>
        </p:txBody>
      </p:sp>
    </p:spTree>
    <p:extLst>
      <p:ext uri="{BB962C8B-B14F-4D97-AF65-F5344CB8AC3E}">
        <p14:creationId xmlns:p14="http://schemas.microsoft.com/office/powerpoint/2010/main" xmlns="" val="3746675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file:///C:/Users/DianaLeung/sfuvault/LS812_Poitras/Project/McKinsey-Container-shipping-The-next-50-years-2017_10.pdf</a:t>
            </a:r>
            <a:endParaRPr lang="en-CA" dirty="0"/>
          </a:p>
        </p:txBody>
      </p:sp>
      <p:sp>
        <p:nvSpPr>
          <p:cNvPr id="4" name="Slide Number Placeholder 3"/>
          <p:cNvSpPr>
            <a:spLocks noGrp="1"/>
          </p:cNvSpPr>
          <p:nvPr>
            <p:ph type="sldNum" sz="quarter" idx="5"/>
          </p:nvPr>
        </p:nvSpPr>
        <p:spPr/>
        <p:txBody>
          <a:bodyPr/>
          <a:lstStyle/>
          <a:p>
            <a:fld id="{34FC7E77-0E5E-48F0-B867-CF5519B295D3}" type="slidenum">
              <a:rPr lang="en-CA" smtClean="0"/>
              <a:pPr/>
              <a:t>19</a:t>
            </a:fld>
            <a:endParaRPr lang="en-CA"/>
          </a:p>
        </p:txBody>
      </p:sp>
    </p:spTree>
    <p:extLst>
      <p:ext uri="{BB962C8B-B14F-4D97-AF65-F5344CB8AC3E}">
        <p14:creationId xmlns:p14="http://schemas.microsoft.com/office/powerpoint/2010/main" xmlns="" val="2227584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FC7E77-0E5E-48F0-B867-CF5519B295D3}" type="slidenum">
              <a:rPr lang="en-CA" smtClean="0"/>
              <a:pPr/>
              <a:t>20</a:t>
            </a:fld>
            <a:endParaRPr lang="en-CA"/>
          </a:p>
        </p:txBody>
      </p:sp>
    </p:spTree>
    <p:extLst>
      <p:ext uri="{BB962C8B-B14F-4D97-AF65-F5344CB8AC3E}">
        <p14:creationId xmlns:p14="http://schemas.microsoft.com/office/powerpoint/2010/main" xmlns="" val="3666018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FC7E77-0E5E-48F0-B867-CF5519B295D3}" type="slidenum">
              <a:rPr lang="en-CA" smtClean="0"/>
              <a:pPr/>
              <a:t>21</a:t>
            </a:fld>
            <a:endParaRPr lang="en-CA"/>
          </a:p>
        </p:txBody>
      </p:sp>
    </p:spTree>
    <p:extLst>
      <p:ext uri="{BB962C8B-B14F-4D97-AF65-F5344CB8AC3E}">
        <p14:creationId xmlns:p14="http://schemas.microsoft.com/office/powerpoint/2010/main" xmlns="" val="1152144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FC7E77-0E5E-48F0-B867-CF5519B295D3}" type="slidenum">
              <a:rPr lang="en-CA" smtClean="0"/>
              <a:pPr/>
              <a:t>22</a:t>
            </a:fld>
            <a:endParaRPr lang="en-CA"/>
          </a:p>
        </p:txBody>
      </p:sp>
    </p:spTree>
    <p:extLst>
      <p:ext uri="{BB962C8B-B14F-4D97-AF65-F5344CB8AC3E}">
        <p14:creationId xmlns:p14="http://schemas.microsoft.com/office/powerpoint/2010/main" xmlns="" val="148439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https://www.thebalance.com/opec-oil-embargo-causes-and-effects-of-the-crisis-3305806</a:t>
            </a:r>
          </a:p>
          <a:p>
            <a:r>
              <a:rPr lang="en-CA" dirty="0"/>
              <a:t>https://www.macrotrends.net/1369/crude-oil-price-history-chart</a:t>
            </a:r>
          </a:p>
        </p:txBody>
      </p:sp>
      <p:sp>
        <p:nvSpPr>
          <p:cNvPr id="4" name="Slide Number Placeholder 3"/>
          <p:cNvSpPr>
            <a:spLocks noGrp="1"/>
          </p:cNvSpPr>
          <p:nvPr>
            <p:ph type="sldNum" sz="quarter" idx="5"/>
          </p:nvPr>
        </p:nvSpPr>
        <p:spPr/>
        <p:txBody>
          <a:bodyPr/>
          <a:lstStyle/>
          <a:p>
            <a:fld id="{34FC7E77-0E5E-48F0-B867-CF5519B295D3}" type="slidenum">
              <a:rPr lang="en-CA" smtClean="0"/>
              <a:pPr/>
              <a:t>23</a:t>
            </a:fld>
            <a:endParaRPr lang="en-CA"/>
          </a:p>
        </p:txBody>
      </p:sp>
    </p:spTree>
    <p:extLst>
      <p:ext uri="{BB962C8B-B14F-4D97-AF65-F5344CB8AC3E}">
        <p14:creationId xmlns:p14="http://schemas.microsoft.com/office/powerpoint/2010/main" xmlns="" val="1400559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dirty="0"/>
              <a:t>https://en.wikipedia.org/wiki/File:LMS_freight_containers_on_lorry_and_rail_wagon_(CJ_Allen,_Steel_Highway,_1928).jpg</a:t>
            </a:r>
          </a:p>
          <a:p>
            <a:r>
              <a:rPr lang="en-CA" dirty="0"/>
              <a:t>http://www.wheelsotime.com/ho-wheels-of-time-limited/</a:t>
            </a:r>
          </a:p>
          <a:p>
            <a:endParaRPr lang="en-CA" dirty="0"/>
          </a:p>
        </p:txBody>
      </p:sp>
      <p:sp>
        <p:nvSpPr>
          <p:cNvPr id="4" name="Slide Number Placeholder 3"/>
          <p:cNvSpPr>
            <a:spLocks noGrp="1"/>
          </p:cNvSpPr>
          <p:nvPr>
            <p:ph type="sldNum" sz="quarter" idx="5"/>
          </p:nvPr>
        </p:nvSpPr>
        <p:spPr/>
        <p:txBody>
          <a:bodyPr/>
          <a:lstStyle/>
          <a:p>
            <a:fld id="{34FC7E77-0E5E-48F0-B867-CF5519B295D3}" type="slidenum">
              <a:rPr lang="en-CA" smtClean="0"/>
              <a:pPr/>
              <a:t>25</a:t>
            </a:fld>
            <a:endParaRPr lang="en-CA"/>
          </a:p>
        </p:txBody>
      </p:sp>
    </p:spTree>
    <p:extLst>
      <p:ext uri="{BB962C8B-B14F-4D97-AF65-F5344CB8AC3E}">
        <p14:creationId xmlns:p14="http://schemas.microsoft.com/office/powerpoint/2010/main" xmlns="" val="1386329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https://en.wikipedia.org/wiki/Twistloc</a:t>
            </a:r>
          </a:p>
          <a:p>
            <a:r>
              <a:rPr lang="en-CA" dirty="0"/>
              <a:t>https://en.wikipedia.org/wiki/Twistlock#/media/File:Container_on_trailer_with_twistlocked.jpg</a:t>
            </a:r>
          </a:p>
          <a:p>
            <a:r>
              <a:rPr lang="en-CA" dirty="0"/>
              <a:t>https://en.wikipedia.org/wiki/Twistlock#/media/File:Automatic_twistlock.jpg</a:t>
            </a:r>
          </a:p>
          <a:p>
            <a:r>
              <a:rPr lang="en-CA" dirty="0"/>
              <a:t>https://en.wikipedia.org/wiki/Twistlock#/media/File:Dockworker_on_a_high_stack_of_containers.jpg</a:t>
            </a:r>
          </a:p>
          <a:p>
            <a:r>
              <a:rPr lang="en-CA" dirty="0"/>
              <a:t>https://en.wikipedia.org/wiki/Twistlock#/media/File:Twistlock_and_lashing_rods.jpg</a:t>
            </a:r>
          </a:p>
          <a:p>
            <a:r>
              <a:rPr lang="en-CA" dirty="0"/>
              <a:t>https://en.wikipedia.org/wiki/Twistlock#/media/File:Container_01_KMJ.jpgk#/media/File:Container_on_trailer_with_twistlocked.jpg</a:t>
            </a:r>
          </a:p>
        </p:txBody>
      </p:sp>
      <p:sp>
        <p:nvSpPr>
          <p:cNvPr id="4" name="Slide Number Placeholder 3"/>
          <p:cNvSpPr>
            <a:spLocks noGrp="1"/>
          </p:cNvSpPr>
          <p:nvPr>
            <p:ph type="sldNum" sz="quarter" idx="5"/>
          </p:nvPr>
        </p:nvSpPr>
        <p:spPr/>
        <p:txBody>
          <a:bodyPr/>
          <a:lstStyle/>
          <a:p>
            <a:fld id="{34FC7E77-0E5E-48F0-B867-CF5519B295D3}" type="slidenum">
              <a:rPr lang="en-CA" smtClean="0"/>
              <a:pPr/>
              <a:t>26</a:t>
            </a:fld>
            <a:endParaRPr lang="en-CA"/>
          </a:p>
        </p:txBody>
      </p:sp>
    </p:spTree>
    <p:extLst>
      <p:ext uri="{BB962C8B-B14F-4D97-AF65-F5344CB8AC3E}">
        <p14:creationId xmlns:p14="http://schemas.microsoft.com/office/powerpoint/2010/main" xmlns="" val="2886150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Port of Vancouver Archive</a:t>
            </a:r>
          </a:p>
        </p:txBody>
      </p:sp>
      <p:sp>
        <p:nvSpPr>
          <p:cNvPr id="4" name="Slide Number Placeholder 3"/>
          <p:cNvSpPr>
            <a:spLocks noGrp="1"/>
          </p:cNvSpPr>
          <p:nvPr>
            <p:ph type="sldNum" sz="quarter" idx="5"/>
          </p:nvPr>
        </p:nvSpPr>
        <p:spPr/>
        <p:txBody>
          <a:bodyPr/>
          <a:lstStyle/>
          <a:p>
            <a:fld id="{34FC7E77-0E5E-48F0-B867-CF5519B295D3}" type="slidenum">
              <a:rPr lang="en-CA" smtClean="0"/>
              <a:pPr/>
              <a:t>2</a:t>
            </a:fld>
            <a:endParaRPr lang="en-CA"/>
          </a:p>
        </p:txBody>
      </p:sp>
    </p:spTree>
    <p:extLst>
      <p:ext uri="{BB962C8B-B14F-4D97-AF65-F5344CB8AC3E}">
        <p14:creationId xmlns:p14="http://schemas.microsoft.com/office/powerpoint/2010/main" xmlns="" val="13840288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https://www.google.ca/search?q=Most+intermodal+terminals+are+clustered+around+major+ports&amp;rlz=1C1CHBD_enCA765CA765&amp;source=lnms&amp;tbm=isch&amp;sa=X&amp;ved=0ahUKEwjE9tqi4dXeAhWLJTQIHVRKAgEQ_AUIDygC&amp;biw=1163&amp;bih=510#imgrc=BQiV_htuPtm0QM:</a:t>
            </a:r>
          </a:p>
          <a:p>
            <a:endParaRPr lang="en-CA" dirty="0"/>
          </a:p>
        </p:txBody>
      </p:sp>
      <p:sp>
        <p:nvSpPr>
          <p:cNvPr id="4" name="Slide Number Placeholder 3"/>
          <p:cNvSpPr>
            <a:spLocks noGrp="1"/>
          </p:cNvSpPr>
          <p:nvPr>
            <p:ph type="sldNum" sz="quarter" idx="5"/>
          </p:nvPr>
        </p:nvSpPr>
        <p:spPr/>
        <p:txBody>
          <a:bodyPr/>
          <a:lstStyle/>
          <a:p>
            <a:fld id="{34FC7E77-0E5E-48F0-B867-CF5519B295D3}" type="slidenum">
              <a:rPr lang="en-CA" smtClean="0"/>
              <a:pPr/>
              <a:t>27</a:t>
            </a:fld>
            <a:endParaRPr lang="en-CA"/>
          </a:p>
        </p:txBody>
      </p:sp>
    </p:spTree>
    <p:extLst>
      <p:ext uri="{BB962C8B-B14F-4D97-AF65-F5344CB8AC3E}">
        <p14:creationId xmlns:p14="http://schemas.microsoft.com/office/powerpoint/2010/main" xmlns="" val="1087939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http://newharborllc.com/2016/08/05/inland-ports-on-track-for-growth/</a:t>
            </a:r>
          </a:p>
          <a:p>
            <a:endParaRPr lang="en-CA" dirty="0"/>
          </a:p>
        </p:txBody>
      </p:sp>
      <p:sp>
        <p:nvSpPr>
          <p:cNvPr id="4" name="Slide Number Placeholder 3"/>
          <p:cNvSpPr>
            <a:spLocks noGrp="1"/>
          </p:cNvSpPr>
          <p:nvPr>
            <p:ph type="sldNum" sz="quarter" idx="5"/>
          </p:nvPr>
        </p:nvSpPr>
        <p:spPr/>
        <p:txBody>
          <a:bodyPr/>
          <a:lstStyle/>
          <a:p>
            <a:fld id="{34FC7E77-0E5E-48F0-B867-CF5519B295D3}" type="slidenum">
              <a:rPr lang="en-CA" smtClean="0"/>
              <a:pPr/>
              <a:t>28</a:t>
            </a:fld>
            <a:endParaRPr lang="en-CA"/>
          </a:p>
        </p:txBody>
      </p:sp>
    </p:spTree>
    <p:extLst>
      <p:ext uri="{BB962C8B-B14F-4D97-AF65-F5344CB8AC3E}">
        <p14:creationId xmlns:p14="http://schemas.microsoft.com/office/powerpoint/2010/main" xmlns="" val="96303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FC7E77-0E5E-48F0-B867-CF5519B295D3}" type="slidenum">
              <a:rPr lang="en-CA" smtClean="0"/>
              <a:pPr/>
              <a:t>29</a:t>
            </a:fld>
            <a:endParaRPr lang="en-CA"/>
          </a:p>
        </p:txBody>
      </p:sp>
    </p:spTree>
    <p:extLst>
      <p:ext uri="{BB962C8B-B14F-4D97-AF65-F5344CB8AC3E}">
        <p14:creationId xmlns:p14="http://schemas.microsoft.com/office/powerpoint/2010/main" xmlns="" val="1096413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https://upload.wikimedia.org/wikipedia/commons/0/05/CMA_CGM_Benjamin_Franklin.jpeg</a:t>
            </a:r>
          </a:p>
          <a:p>
            <a:endParaRPr lang="en-CA" dirty="0"/>
          </a:p>
        </p:txBody>
      </p:sp>
      <p:sp>
        <p:nvSpPr>
          <p:cNvPr id="4" name="Slide Number Placeholder 3"/>
          <p:cNvSpPr>
            <a:spLocks noGrp="1"/>
          </p:cNvSpPr>
          <p:nvPr>
            <p:ph type="sldNum" sz="quarter" idx="5"/>
          </p:nvPr>
        </p:nvSpPr>
        <p:spPr/>
        <p:txBody>
          <a:bodyPr/>
          <a:lstStyle/>
          <a:p>
            <a:fld id="{34FC7E77-0E5E-48F0-B867-CF5519B295D3}" type="slidenum">
              <a:rPr lang="en-CA" smtClean="0"/>
              <a:pPr/>
              <a:t>30</a:t>
            </a:fld>
            <a:endParaRPr lang="en-CA"/>
          </a:p>
        </p:txBody>
      </p:sp>
    </p:spTree>
    <p:extLst>
      <p:ext uri="{BB962C8B-B14F-4D97-AF65-F5344CB8AC3E}">
        <p14:creationId xmlns:p14="http://schemas.microsoft.com/office/powerpoint/2010/main" xmlns="" val="4290707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FC7E77-0E5E-48F0-B867-CF5519B295D3}" type="slidenum">
              <a:rPr lang="en-CA" smtClean="0"/>
              <a:pPr/>
              <a:t>31</a:t>
            </a:fld>
            <a:endParaRPr lang="en-CA"/>
          </a:p>
        </p:txBody>
      </p:sp>
    </p:spTree>
    <p:extLst>
      <p:ext uri="{BB962C8B-B14F-4D97-AF65-F5344CB8AC3E}">
        <p14:creationId xmlns:p14="http://schemas.microsoft.com/office/powerpoint/2010/main" xmlns="" val="2931988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https://www.maritime-executive.com/editorials/snapshot-the-world-s-ultra-large-container-ship-fleet</a:t>
            </a:r>
          </a:p>
          <a:p>
            <a:r>
              <a:rPr lang="en-CA" dirty="0"/>
              <a:t>https://www.championfreight.co.nz/largest-container-ship</a:t>
            </a:r>
          </a:p>
          <a:p>
            <a:r>
              <a:rPr lang="en-CA" dirty="0"/>
              <a:t>https://safety4sea.com/msc-mega-container-ships-to-feature-23000-teus/</a:t>
            </a:r>
          </a:p>
          <a:p>
            <a:r>
              <a:rPr lang="en-CA" dirty="0"/>
              <a:t>https://en.wikipedia.org/wiki/OOCL_Hong_Kong#/media/File:OOCL_HONG_KONG_1674.jpg</a:t>
            </a:r>
          </a:p>
          <a:p>
            <a:r>
              <a:rPr lang="en-CA" dirty="0"/>
              <a:t>https://www.mardep.gov.hk/en/publication/pressrel/pr970909.html</a:t>
            </a:r>
          </a:p>
          <a:p>
            <a:r>
              <a:rPr lang="en-CA" dirty="0"/>
              <a:t>https://www.oocl.com/eng/pressandmedia/pressreleases/2017/Pages/12may17.aspx</a:t>
            </a:r>
          </a:p>
          <a:p>
            <a:r>
              <a:rPr lang="en-CA" dirty="0"/>
              <a:t>https://en.wikipedia.org/wiki/Maritime_history#/media/File:Buttersworth_-_flying_cloud.jpg</a:t>
            </a:r>
          </a:p>
        </p:txBody>
      </p:sp>
      <p:sp>
        <p:nvSpPr>
          <p:cNvPr id="4" name="Slide Number Placeholder 3"/>
          <p:cNvSpPr>
            <a:spLocks noGrp="1"/>
          </p:cNvSpPr>
          <p:nvPr>
            <p:ph type="sldNum" sz="quarter" idx="5"/>
          </p:nvPr>
        </p:nvSpPr>
        <p:spPr/>
        <p:txBody>
          <a:bodyPr/>
          <a:lstStyle/>
          <a:p>
            <a:fld id="{34FC7E77-0E5E-48F0-B867-CF5519B295D3}" type="slidenum">
              <a:rPr lang="en-CA" smtClean="0"/>
              <a:pPr/>
              <a:t>32</a:t>
            </a:fld>
            <a:endParaRPr lang="en-CA"/>
          </a:p>
        </p:txBody>
      </p:sp>
    </p:spTree>
    <p:extLst>
      <p:ext uri="{BB962C8B-B14F-4D97-AF65-F5344CB8AC3E}">
        <p14:creationId xmlns:p14="http://schemas.microsoft.com/office/powerpoint/2010/main" xmlns="" val="387845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FC7E77-0E5E-48F0-B867-CF5519B295D3}" type="slidenum">
              <a:rPr lang="en-CA" smtClean="0"/>
              <a:pPr/>
              <a:t>33</a:t>
            </a:fld>
            <a:endParaRPr lang="en-CA"/>
          </a:p>
        </p:txBody>
      </p:sp>
    </p:spTree>
    <p:extLst>
      <p:ext uri="{BB962C8B-B14F-4D97-AF65-F5344CB8AC3E}">
        <p14:creationId xmlns:p14="http://schemas.microsoft.com/office/powerpoint/2010/main" xmlns="" val="2374896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https://www.ifm.eng.cam.ac.uk/research/dstools/jit-just-in-time-manufacturing/</a:t>
            </a:r>
          </a:p>
        </p:txBody>
      </p:sp>
      <p:sp>
        <p:nvSpPr>
          <p:cNvPr id="4" name="Slide Number Placeholder 3"/>
          <p:cNvSpPr>
            <a:spLocks noGrp="1"/>
          </p:cNvSpPr>
          <p:nvPr>
            <p:ph type="sldNum" sz="quarter" idx="5"/>
          </p:nvPr>
        </p:nvSpPr>
        <p:spPr/>
        <p:txBody>
          <a:bodyPr/>
          <a:lstStyle/>
          <a:p>
            <a:fld id="{34FC7E77-0E5E-48F0-B867-CF5519B295D3}" type="slidenum">
              <a:rPr lang="en-CA" smtClean="0"/>
              <a:pPr/>
              <a:t>34</a:t>
            </a:fld>
            <a:endParaRPr lang="en-CA" dirty="0"/>
          </a:p>
        </p:txBody>
      </p:sp>
    </p:spTree>
    <p:extLst>
      <p:ext uri="{BB962C8B-B14F-4D97-AF65-F5344CB8AC3E}">
        <p14:creationId xmlns:p14="http://schemas.microsoft.com/office/powerpoint/2010/main" xmlns="" val="35119227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FC7E77-0E5E-48F0-B867-CF5519B295D3}" type="slidenum">
              <a:rPr lang="en-CA" smtClean="0"/>
              <a:pPr/>
              <a:t>35</a:t>
            </a:fld>
            <a:endParaRPr lang="en-CA"/>
          </a:p>
        </p:txBody>
      </p:sp>
    </p:spTree>
    <p:extLst>
      <p:ext uri="{BB962C8B-B14F-4D97-AF65-F5344CB8AC3E}">
        <p14:creationId xmlns:p14="http://schemas.microsoft.com/office/powerpoint/2010/main" xmlns="" val="1382976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Cudahy, Box Boats, P170</a:t>
            </a:r>
          </a:p>
          <a:p>
            <a:r>
              <a:rPr lang="en-CA" dirty="0"/>
              <a:t>Levinson, P355-374 </a:t>
            </a:r>
          </a:p>
        </p:txBody>
      </p:sp>
      <p:sp>
        <p:nvSpPr>
          <p:cNvPr id="4" name="Slide Number Placeholder 3"/>
          <p:cNvSpPr>
            <a:spLocks noGrp="1"/>
          </p:cNvSpPr>
          <p:nvPr>
            <p:ph type="sldNum" sz="quarter" idx="5"/>
          </p:nvPr>
        </p:nvSpPr>
        <p:spPr/>
        <p:txBody>
          <a:bodyPr/>
          <a:lstStyle/>
          <a:p>
            <a:fld id="{34FC7E77-0E5E-48F0-B867-CF5519B295D3}" type="slidenum">
              <a:rPr lang="en-CA" smtClean="0"/>
              <a:pPr/>
              <a:t>36</a:t>
            </a:fld>
            <a:endParaRPr lang="en-CA" dirty="0"/>
          </a:p>
        </p:txBody>
      </p:sp>
    </p:spTree>
    <p:extLst>
      <p:ext uri="{BB962C8B-B14F-4D97-AF65-F5344CB8AC3E}">
        <p14:creationId xmlns:p14="http://schemas.microsoft.com/office/powerpoint/2010/main" xmlns="" val="1148577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https://www.canadianshipper.com/features/the-box-that-transformed-the-world/</a:t>
            </a:r>
          </a:p>
          <a:p>
            <a:endParaRPr lang="en-CA" dirty="0"/>
          </a:p>
          <a:p>
            <a:r>
              <a:rPr lang="en-CA" dirty="0"/>
              <a:t>http://www.shipspotting.com/gallery/photo.php?lid=1339873</a:t>
            </a:r>
          </a:p>
          <a:p>
            <a:r>
              <a:rPr lang="en-US" sz="1200" b="0" i="0" u="none" strike="noStrike" kern="1200" dirty="0">
                <a:solidFill>
                  <a:schemeClr val="tx1"/>
                </a:solidFill>
                <a:effectLst/>
                <a:latin typeface="+mn-lt"/>
                <a:ea typeface="+mn-ea"/>
                <a:cs typeface="+mn-cs"/>
              </a:rPr>
              <a:t>Built by Canadian Vickers Ltd, Montreal, for British Yukon Ocean Services Ltd the Clifford J. Rogers was delivered in 1955. Designed to trade between Vancouver and the Yukon territory she would carry general cargo northbound and </a:t>
            </a:r>
            <a:r>
              <a:rPr lang="en-US" sz="1200" b="0" i="0" u="none" strike="noStrike" kern="1200" dirty="0" err="1">
                <a:solidFill>
                  <a:schemeClr val="tx1"/>
                </a:solidFill>
                <a:effectLst/>
                <a:latin typeface="+mn-lt"/>
                <a:ea typeface="+mn-ea"/>
                <a:cs typeface="+mn-cs"/>
              </a:rPr>
              <a:t>palletised</a:t>
            </a:r>
            <a:r>
              <a:rPr lang="en-US" sz="1200" b="0" i="0" u="none" strike="noStrike" kern="1200" dirty="0">
                <a:solidFill>
                  <a:schemeClr val="tx1"/>
                </a:solidFill>
                <a:effectLst/>
                <a:latin typeface="+mn-lt"/>
                <a:ea typeface="+mn-ea"/>
                <a:cs typeface="+mn-cs"/>
              </a:rPr>
              <a:t> lead and zinc concentrates along with containers of asbestos ore southbound. On the basis that she was designed to carry 168 containers, stowed two </a:t>
            </a:r>
            <a:r>
              <a:rPr lang="en-US" sz="1200" b="0" i="0" u="none" strike="noStrike" kern="1200" dirty="0" err="1">
                <a:solidFill>
                  <a:schemeClr val="tx1"/>
                </a:solidFill>
                <a:effectLst/>
                <a:latin typeface="+mn-lt"/>
                <a:ea typeface="+mn-ea"/>
                <a:cs typeface="+mn-cs"/>
              </a:rPr>
              <a:t>abrest</a:t>
            </a:r>
            <a:r>
              <a:rPr lang="en-US" sz="1200" b="0" i="0" u="none" strike="noStrike" kern="1200" dirty="0">
                <a:solidFill>
                  <a:schemeClr val="tx1"/>
                </a:solidFill>
                <a:effectLst/>
                <a:latin typeface="+mn-lt"/>
                <a:ea typeface="+mn-ea"/>
                <a:cs typeface="+mn-cs"/>
              </a:rPr>
              <a:t> and three high in the hatch squares, she is sometimes touted as the first </a:t>
            </a:r>
            <a:r>
              <a:rPr lang="en-US" sz="1200" b="0" i="0" u="none" strike="noStrike" kern="1200" dirty="0" err="1">
                <a:solidFill>
                  <a:schemeClr val="tx1"/>
                </a:solidFill>
                <a:effectLst/>
                <a:latin typeface="+mn-lt"/>
                <a:ea typeface="+mn-ea"/>
                <a:cs typeface="+mn-cs"/>
              </a:rPr>
              <a:t>deepsea</a:t>
            </a:r>
            <a:r>
              <a:rPr lang="en-US" sz="1200" b="0" i="0" u="none" strike="noStrike" kern="1200" dirty="0">
                <a:solidFill>
                  <a:schemeClr val="tx1"/>
                </a:solidFill>
                <a:effectLst/>
                <a:latin typeface="+mn-lt"/>
                <a:ea typeface="+mn-ea"/>
                <a:cs typeface="+mn-cs"/>
              </a:rPr>
              <a:t> container ship. </a:t>
            </a:r>
            <a:r>
              <a:rPr lang="en-US" dirty="0"/>
              <a:t/>
            </a:r>
            <a:br>
              <a:rPr lang="en-US" dirty="0"/>
            </a:br>
            <a:r>
              <a:rPr lang="en-US" sz="1200" b="0" i="0" u="none" strike="noStrike" kern="1200" dirty="0">
                <a:solidFill>
                  <a:schemeClr val="tx1"/>
                </a:solidFill>
                <a:effectLst/>
                <a:latin typeface="+mn-lt"/>
                <a:ea typeface="+mn-ea"/>
                <a:cs typeface="+mn-cs"/>
              </a:rPr>
              <a:t>She was powered by two British </a:t>
            </a:r>
            <a:r>
              <a:rPr lang="en-US" sz="1200" b="0" i="0" u="none" strike="noStrike" kern="1200" dirty="0" err="1">
                <a:solidFill>
                  <a:schemeClr val="tx1"/>
                </a:solidFill>
                <a:effectLst/>
                <a:latin typeface="+mn-lt"/>
                <a:ea typeface="+mn-ea"/>
                <a:cs typeface="+mn-cs"/>
              </a:rPr>
              <a:t>Mirrlees</a:t>
            </a:r>
            <a:r>
              <a:rPr lang="en-US" sz="1200" b="0" i="0" u="none" strike="noStrike" kern="1200" dirty="0">
                <a:solidFill>
                  <a:schemeClr val="tx1"/>
                </a:solidFill>
                <a:effectLst/>
                <a:latin typeface="+mn-lt"/>
                <a:ea typeface="+mn-ea"/>
                <a:cs typeface="+mn-cs"/>
              </a:rPr>
              <a:t> 4-cycle engines geared to a single screw. Seen arriving at Tauranga. In 1969 she was renamed </a:t>
            </a:r>
            <a:r>
              <a:rPr lang="en-US" sz="1200" b="0" i="0" u="none" strike="noStrike" kern="1200" dirty="0" err="1">
                <a:solidFill>
                  <a:schemeClr val="tx1"/>
                </a:solidFill>
                <a:effectLst/>
                <a:latin typeface="+mn-lt"/>
                <a:ea typeface="+mn-ea"/>
                <a:cs typeface="+mn-cs"/>
              </a:rPr>
              <a:t>Lampsis</a:t>
            </a:r>
            <a:r>
              <a:rPr lang="en-US" sz="1200" b="0" i="0" u="none" strike="noStrike" kern="1200" dirty="0">
                <a:solidFill>
                  <a:schemeClr val="tx1"/>
                </a:solidFill>
                <a:effectLst/>
                <a:latin typeface="+mn-lt"/>
                <a:ea typeface="+mn-ea"/>
                <a:cs typeface="+mn-cs"/>
              </a:rPr>
              <a:t> and in 1972 </a:t>
            </a:r>
            <a:r>
              <a:rPr lang="en-US" sz="1200" b="0" i="0" u="none" strike="noStrike" kern="1200" dirty="0" err="1">
                <a:solidFill>
                  <a:schemeClr val="tx1"/>
                </a:solidFill>
                <a:effectLst/>
                <a:latin typeface="+mn-lt"/>
                <a:ea typeface="+mn-ea"/>
                <a:cs typeface="+mn-cs"/>
              </a:rPr>
              <a:t>Drosia</a:t>
            </a:r>
            <a:r>
              <a:rPr lang="en-US" sz="1200" b="0" i="0" u="none" strike="noStrike" kern="1200" dirty="0">
                <a:solidFill>
                  <a:schemeClr val="tx1"/>
                </a:solidFill>
                <a:effectLst/>
                <a:latin typeface="+mn-lt"/>
                <a:ea typeface="+mn-ea"/>
                <a:cs typeface="+mn-cs"/>
              </a:rPr>
              <a:t>. On 11 December 1975, while </a:t>
            </a:r>
            <a:r>
              <a:rPr lang="en-US" sz="1200" b="0" i="0" u="none" strike="noStrike" kern="1200" dirty="0" err="1">
                <a:solidFill>
                  <a:schemeClr val="tx1"/>
                </a:solidFill>
                <a:effectLst/>
                <a:latin typeface="+mn-lt"/>
                <a:ea typeface="+mn-ea"/>
                <a:cs typeface="+mn-cs"/>
              </a:rPr>
              <a:t>en</a:t>
            </a:r>
            <a:r>
              <a:rPr lang="en-US" sz="1200" b="0" i="0" u="none" strike="noStrike" kern="1200" dirty="0">
                <a:solidFill>
                  <a:schemeClr val="tx1"/>
                </a:solidFill>
                <a:effectLst/>
                <a:latin typeface="+mn-lt"/>
                <a:ea typeface="+mn-ea"/>
                <a:cs typeface="+mn-cs"/>
              </a:rPr>
              <a:t> route </a:t>
            </a:r>
            <a:r>
              <a:rPr lang="en-US" sz="1200" b="0" i="0" u="none" strike="noStrike" kern="1200" dirty="0" err="1">
                <a:solidFill>
                  <a:schemeClr val="tx1"/>
                </a:solidFill>
                <a:effectLst/>
                <a:latin typeface="+mn-lt"/>
                <a:ea typeface="+mn-ea"/>
                <a:cs typeface="+mn-cs"/>
              </a:rPr>
              <a:t>Jamacia</a:t>
            </a:r>
            <a:r>
              <a:rPr lang="en-US" sz="1200" b="0" i="0" u="none" strike="noStrike" kern="1200" dirty="0">
                <a:solidFill>
                  <a:schemeClr val="tx1"/>
                </a:solidFill>
                <a:effectLst/>
                <a:latin typeface="+mn-lt"/>
                <a:ea typeface="+mn-ea"/>
                <a:cs typeface="+mn-cs"/>
              </a:rPr>
              <a:t> to New York with sugar, she sank 90 miles east of Cape Hatteras with the loss of eight crew.</a:t>
            </a:r>
            <a:endParaRPr lang="en-CA" dirty="0"/>
          </a:p>
        </p:txBody>
      </p:sp>
      <p:sp>
        <p:nvSpPr>
          <p:cNvPr id="4" name="Slide Number Placeholder 3"/>
          <p:cNvSpPr>
            <a:spLocks noGrp="1"/>
          </p:cNvSpPr>
          <p:nvPr>
            <p:ph type="sldNum" sz="quarter" idx="5"/>
          </p:nvPr>
        </p:nvSpPr>
        <p:spPr/>
        <p:txBody>
          <a:bodyPr/>
          <a:lstStyle/>
          <a:p>
            <a:fld id="{34FC7E77-0E5E-48F0-B867-CF5519B295D3}" type="slidenum">
              <a:rPr lang="en-CA" smtClean="0"/>
              <a:pPr/>
              <a:t>3</a:t>
            </a:fld>
            <a:endParaRPr lang="en-CA"/>
          </a:p>
        </p:txBody>
      </p:sp>
    </p:spTree>
    <p:extLst>
      <p:ext uri="{BB962C8B-B14F-4D97-AF65-F5344CB8AC3E}">
        <p14:creationId xmlns:p14="http://schemas.microsoft.com/office/powerpoint/2010/main" xmlns="" val="20066274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FC7E77-0E5E-48F0-B867-CF5519B295D3}" type="slidenum">
              <a:rPr lang="en-CA" smtClean="0"/>
              <a:pPr/>
              <a:t>37</a:t>
            </a:fld>
            <a:endParaRPr lang="en-CA"/>
          </a:p>
        </p:txBody>
      </p:sp>
    </p:spTree>
    <p:extLst>
      <p:ext uri="{BB962C8B-B14F-4D97-AF65-F5344CB8AC3E}">
        <p14:creationId xmlns:p14="http://schemas.microsoft.com/office/powerpoint/2010/main" xmlns="" val="2443907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FC7E77-0E5E-48F0-B867-CF5519B295D3}" type="slidenum">
              <a:rPr lang="en-CA" smtClean="0"/>
              <a:pPr/>
              <a:t>39</a:t>
            </a:fld>
            <a:endParaRPr lang="en-CA" dirty="0"/>
          </a:p>
        </p:txBody>
      </p:sp>
    </p:spTree>
    <p:extLst>
      <p:ext uri="{BB962C8B-B14F-4D97-AF65-F5344CB8AC3E}">
        <p14:creationId xmlns:p14="http://schemas.microsoft.com/office/powerpoint/2010/main" xmlns="" val="28670886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https://www.google.ca/search?q=maasvlakte+2&amp;rlz=1C1CHBD_enCA765CA765&amp;tbm=isch&amp;tbo=u&amp;source=univ&amp;sa=X&amp;ved=2ahUKEwiDzKbJ6dXeAhWoIjQIHXAhB9wQiR56BAgGEBM&amp;biw=1163&amp;bih=510#imgrc=h1GB9tlQIb7_SM:</a:t>
            </a:r>
          </a:p>
          <a:p>
            <a:endParaRPr lang="en-CA" dirty="0"/>
          </a:p>
        </p:txBody>
      </p:sp>
      <p:sp>
        <p:nvSpPr>
          <p:cNvPr id="4" name="Slide Number Placeholder 3"/>
          <p:cNvSpPr>
            <a:spLocks noGrp="1"/>
          </p:cNvSpPr>
          <p:nvPr>
            <p:ph type="sldNum" sz="quarter" idx="5"/>
          </p:nvPr>
        </p:nvSpPr>
        <p:spPr/>
        <p:txBody>
          <a:bodyPr/>
          <a:lstStyle/>
          <a:p>
            <a:fld id="{34FC7E77-0E5E-48F0-B867-CF5519B295D3}" type="slidenum">
              <a:rPr lang="en-CA" smtClean="0"/>
              <a:pPr/>
              <a:t>40</a:t>
            </a:fld>
            <a:endParaRPr lang="en-CA"/>
          </a:p>
        </p:txBody>
      </p:sp>
    </p:spTree>
    <p:extLst>
      <p:ext uri="{BB962C8B-B14F-4D97-AF65-F5344CB8AC3E}">
        <p14:creationId xmlns:p14="http://schemas.microsoft.com/office/powerpoint/2010/main" xmlns="" val="299871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https://www.portofrotterdam.com/en/our-port/our-themes/a-sustainable-port/maasvlakte-2</a:t>
            </a:r>
          </a:p>
          <a:p>
            <a:endParaRPr lang="en-CA" dirty="0"/>
          </a:p>
        </p:txBody>
      </p:sp>
      <p:sp>
        <p:nvSpPr>
          <p:cNvPr id="4" name="Slide Number Placeholder 3"/>
          <p:cNvSpPr>
            <a:spLocks noGrp="1"/>
          </p:cNvSpPr>
          <p:nvPr>
            <p:ph type="sldNum" sz="quarter" idx="5"/>
          </p:nvPr>
        </p:nvSpPr>
        <p:spPr/>
        <p:txBody>
          <a:bodyPr/>
          <a:lstStyle/>
          <a:p>
            <a:fld id="{34FC7E77-0E5E-48F0-B867-CF5519B295D3}" type="slidenum">
              <a:rPr lang="en-CA" smtClean="0"/>
              <a:pPr/>
              <a:t>41</a:t>
            </a:fld>
            <a:endParaRPr lang="en-CA"/>
          </a:p>
        </p:txBody>
      </p:sp>
    </p:spTree>
    <p:extLst>
      <p:ext uri="{BB962C8B-B14F-4D97-AF65-F5344CB8AC3E}">
        <p14:creationId xmlns:p14="http://schemas.microsoft.com/office/powerpoint/2010/main" xmlns="" val="42719076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https://www.rethinkrobotics.com/sawyer/</a:t>
            </a:r>
          </a:p>
          <a:p>
            <a:endParaRPr lang="en-CA" dirty="0"/>
          </a:p>
        </p:txBody>
      </p:sp>
      <p:sp>
        <p:nvSpPr>
          <p:cNvPr id="4" name="Slide Number Placeholder 3"/>
          <p:cNvSpPr>
            <a:spLocks noGrp="1"/>
          </p:cNvSpPr>
          <p:nvPr>
            <p:ph type="sldNum" sz="quarter" idx="5"/>
          </p:nvPr>
        </p:nvSpPr>
        <p:spPr/>
        <p:txBody>
          <a:bodyPr/>
          <a:lstStyle/>
          <a:p>
            <a:fld id="{34FC7E77-0E5E-48F0-B867-CF5519B295D3}" type="slidenum">
              <a:rPr lang="en-CA" smtClean="0"/>
              <a:pPr/>
              <a:t>42</a:t>
            </a:fld>
            <a:endParaRPr lang="en-CA"/>
          </a:p>
        </p:txBody>
      </p:sp>
    </p:spTree>
    <p:extLst>
      <p:ext uri="{BB962C8B-B14F-4D97-AF65-F5344CB8AC3E}">
        <p14:creationId xmlns:p14="http://schemas.microsoft.com/office/powerpoint/2010/main" xmlns="" val="19993842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https://www.vesselfinder.com/news/9694-Dramatic-Drop-in-Containers-Lost-at-Sea</a:t>
            </a:r>
          </a:p>
        </p:txBody>
      </p:sp>
      <p:sp>
        <p:nvSpPr>
          <p:cNvPr id="4" name="Slide Number Placeholder 3"/>
          <p:cNvSpPr>
            <a:spLocks noGrp="1"/>
          </p:cNvSpPr>
          <p:nvPr>
            <p:ph type="sldNum" sz="quarter" idx="5"/>
          </p:nvPr>
        </p:nvSpPr>
        <p:spPr/>
        <p:txBody>
          <a:bodyPr/>
          <a:lstStyle/>
          <a:p>
            <a:fld id="{34FC7E77-0E5E-48F0-B867-CF5519B295D3}" type="slidenum">
              <a:rPr lang="en-CA" smtClean="0"/>
              <a:pPr/>
              <a:t>43</a:t>
            </a:fld>
            <a:endParaRPr lang="en-CA"/>
          </a:p>
        </p:txBody>
      </p:sp>
    </p:spTree>
    <p:extLst>
      <p:ext uri="{BB962C8B-B14F-4D97-AF65-F5344CB8AC3E}">
        <p14:creationId xmlns:p14="http://schemas.microsoft.com/office/powerpoint/2010/main" xmlns="" val="11914007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FC7E77-0E5E-48F0-B867-CF5519B295D3}" type="slidenum">
              <a:rPr lang="en-CA" smtClean="0"/>
              <a:pPr/>
              <a:t>44</a:t>
            </a:fld>
            <a:endParaRPr lang="en-CA"/>
          </a:p>
        </p:txBody>
      </p:sp>
    </p:spTree>
    <p:extLst>
      <p:ext uri="{BB962C8B-B14F-4D97-AF65-F5344CB8AC3E}">
        <p14:creationId xmlns:p14="http://schemas.microsoft.com/office/powerpoint/2010/main" xmlns="" val="9605332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https://opensea.pro/blog/blockchain-for-shipping-industry</a:t>
            </a:r>
          </a:p>
          <a:p>
            <a:r>
              <a:rPr lang="en-CA" dirty="0"/>
              <a:t>https://www.coindesk.com/eys-maritime-blockchain-insurance-tech-is-now-live/</a:t>
            </a:r>
          </a:p>
          <a:p>
            <a:r>
              <a:rPr lang="en-CA" dirty="0"/>
              <a:t>https://www.coindesk.com/canadian-border-services-begins-testing-ibm-blockchain-for-shipping/</a:t>
            </a:r>
          </a:p>
        </p:txBody>
      </p:sp>
      <p:sp>
        <p:nvSpPr>
          <p:cNvPr id="4" name="Slide Number Placeholder 3"/>
          <p:cNvSpPr>
            <a:spLocks noGrp="1"/>
          </p:cNvSpPr>
          <p:nvPr>
            <p:ph type="sldNum" sz="quarter" idx="5"/>
          </p:nvPr>
        </p:nvSpPr>
        <p:spPr/>
        <p:txBody>
          <a:bodyPr/>
          <a:lstStyle/>
          <a:p>
            <a:fld id="{34FC7E77-0E5E-48F0-B867-CF5519B295D3}" type="slidenum">
              <a:rPr lang="en-CA" smtClean="0"/>
              <a:pPr/>
              <a:t>45</a:t>
            </a:fld>
            <a:endParaRPr lang="en-CA"/>
          </a:p>
        </p:txBody>
      </p:sp>
    </p:spTree>
    <p:extLst>
      <p:ext uri="{BB962C8B-B14F-4D97-AF65-F5344CB8AC3E}">
        <p14:creationId xmlns:p14="http://schemas.microsoft.com/office/powerpoint/2010/main" xmlns="" val="23061291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https://upload.wikimedia.org/wikipedia/commons/c/cb/One-belt-one-road.svg</a:t>
            </a:r>
          </a:p>
          <a:p>
            <a:r>
              <a:rPr lang="en-CA" dirty="0"/>
              <a:t>https://en.wikipedia.org/wiki/Belt_and_Road_Initiative</a:t>
            </a:r>
          </a:p>
        </p:txBody>
      </p:sp>
      <p:sp>
        <p:nvSpPr>
          <p:cNvPr id="4" name="Slide Number Placeholder 3"/>
          <p:cNvSpPr>
            <a:spLocks noGrp="1"/>
          </p:cNvSpPr>
          <p:nvPr>
            <p:ph type="sldNum" sz="quarter" idx="5"/>
          </p:nvPr>
        </p:nvSpPr>
        <p:spPr/>
        <p:txBody>
          <a:bodyPr/>
          <a:lstStyle/>
          <a:p>
            <a:fld id="{34FC7E77-0E5E-48F0-B867-CF5519B295D3}" type="slidenum">
              <a:rPr lang="en-CA" smtClean="0"/>
              <a:pPr/>
              <a:t>46</a:t>
            </a:fld>
            <a:endParaRPr lang="en-CA"/>
          </a:p>
        </p:txBody>
      </p:sp>
    </p:spTree>
    <p:extLst>
      <p:ext uri="{BB962C8B-B14F-4D97-AF65-F5344CB8AC3E}">
        <p14:creationId xmlns:p14="http://schemas.microsoft.com/office/powerpoint/2010/main" xmlns="" val="8585973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FC7E77-0E5E-48F0-B867-CF5519B295D3}" type="slidenum">
              <a:rPr lang="en-CA" smtClean="0"/>
              <a:pPr/>
              <a:t>47</a:t>
            </a:fld>
            <a:endParaRPr lang="en-CA"/>
          </a:p>
        </p:txBody>
      </p:sp>
    </p:spTree>
    <p:extLst>
      <p:ext uri="{BB962C8B-B14F-4D97-AF65-F5344CB8AC3E}">
        <p14:creationId xmlns:p14="http://schemas.microsoft.com/office/powerpoint/2010/main" xmlns="" val="2627561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https://en.wikipedia.org/wiki/Clifford_J._Rodgers</a:t>
            </a:r>
          </a:p>
          <a:p>
            <a:r>
              <a:rPr lang="en-CA" dirty="0"/>
              <a:t>https://en.wikipedia.org/wiki/White_Pass_and_Yukon_Route</a:t>
            </a:r>
          </a:p>
          <a:p>
            <a:r>
              <a:rPr lang="en-US" sz="1200" b="0" i="0" u="none" strike="noStrike" kern="1200" dirty="0">
                <a:solidFill>
                  <a:schemeClr val="tx1"/>
                </a:solidFill>
                <a:effectLst/>
                <a:latin typeface="+mn-lt"/>
                <a:ea typeface="+mn-ea"/>
                <a:cs typeface="+mn-cs"/>
              </a:rPr>
              <a:t>The railroad was an early pioneer of </a:t>
            </a:r>
            <a:r>
              <a:rPr lang="en-US" sz="1200" b="0" i="0" u="none" strike="noStrike" kern="1200" dirty="0">
                <a:solidFill>
                  <a:schemeClr val="tx1"/>
                </a:solidFill>
                <a:effectLst/>
                <a:latin typeface="+mn-lt"/>
                <a:ea typeface="+mn-ea"/>
                <a:cs typeface="+mn-cs"/>
                <a:hlinkClick r:id="rId3" tooltip="Intermodal freight transport"/>
              </a:rPr>
              <a:t>intermodal</a:t>
            </a:r>
            <a:r>
              <a:rPr lang="en-US" sz="1200" b="0" i="0" u="none" strike="noStrike" kern="1200" dirty="0">
                <a:solidFill>
                  <a:schemeClr val="tx1"/>
                </a:solidFill>
                <a:effectLst/>
                <a:latin typeface="+mn-lt"/>
                <a:ea typeface="+mn-ea"/>
                <a:cs typeface="+mn-cs"/>
              </a:rPr>
              <a:t> freight traffic, commonly called </a:t>
            </a:r>
            <a:r>
              <a:rPr lang="en-US" sz="1200" b="0" i="0" u="none" strike="noStrike" kern="1200" dirty="0">
                <a:solidFill>
                  <a:schemeClr val="tx1"/>
                </a:solidFill>
                <a:effectLst/>
                <a:latin typeface="+mn-lt"/>
                <a:ea typeface="+mn-ea"/>
                <a:cs typeface="+mn-cs"/>
                <a:hlinkClick r:id="rId4" tooltip="Containerization"/>
              </a:rPr>
              <a:t>containerization</a:t>
            </a:r>
            <a:r>
              <a:rPr lang="en-US" sz="1200" b="0" i="0" u="none" strike="noStrike" kern="1200" dirty="0">
                <a:solidFill>
                  <a:schemeClr val="tx1"/>
                </a:solidFill>
                <a:effectLst/>
                <a:latin typeface="+mn-lt"/>
                <a:ea typeface="+mn-ea"/>
                <a:cs typeface="+mn-cs"/>
              </a:rPr>
              <a:t>; advertising of the time referred to it as the </a:t>
            </a:r>
            <a:r>
              <a:rPr lang="en-US" sz="1200" b="0" i="1" u="none" strike="noStrike" kern="1200" dirty="0">
                <a:solidFill>
                  <a:schemeClr val="tx1"/>
                </a:solidFill>
                <a:effectLst/>
                <a:latin typeface="+mn-lt"/>
                <a:ea typeface="+mn-ea"/>
                <a:cs typeface="+mn-cs"/>
                <a:hlinkClick r:id="rId5" tooltip="Intermodal container"/>
              </a:rPr>
              <a:t>Container</a:t>
            </a:r>
            <a:r>
              <a:rPr lang="en-US" sz="1200" b="0" i="1" u="none" strike="noStrike" kern="1200" dirty="0">
                <a:solidFill>
                  <a:schemeClr val="tx1"/>
                </a:solidFill>
                <a:effectLst/>
                <a:latin typeface="+mn-lt"/>
                <a:ea typeface="+mn-ea"/>
                <a:cs typeface="+mn-cs"/>
              </a:rPr>
              <a:t> Route</a:t>
            </a:r>
            <a:r>
              <a:rPr lang="en-US" sz="1200" b="0" i="0" u="none" strike="noStrike" kern="1200" dirty="0">
                <a:solidFill>
                  <a:schemeClr val="tx1"/>
                </a:solidFill>
                <a:effectLst/>
                <a:latin typeface="+mn-lt"/>
                <a:ea typeface="+mn-ea"/>
                <a:cs typeface="+mn-cs"/>
              </a:rPr>
              <a:t>. The WP&amp;YR owned an early </a:t>
            </a:r>
            <a:r>
              <a:rPr lang="en-US" sz="1200" b="0" i="0" u="none" strike="noStrike" kern="1200" dirty="0">
                <a:solidFill>
                  <a:schemeClr val="tx1"/>
                </a:solidFill>
                <a:effectLst/>
                <a:latin typeface="+mn-lt"/>
                <a:ea typeface="+mn-ea"/>
                <a:cs typeface="+mn-cs"/>
                <a:hlinkClick r:id="rId6" tooltip="Container ship"/>
              </a:rPr>
              <a:t>container ship</a:t>
            </a:r>
            <a:r>
              <a:rPr lang="en-US" sz="1200" b="0" i="0" u="none" strike="noStrike" kern="1200" dirty="0">
                <a:solidFill>
                  <a:schemeClr val="tx1"/>
                </a:solidFill>
                <a:effectLst/>
                <a:latin typeface="+mn-lt"/>
                <a:ea typeface="+mn-ea"/>
                <a:cs typeface="+mn-cs"/>
              </a:rPr>
              <a:t> (the </a:t>
            </a:r>
            <a:r>
              <a:rPr lang="en-US" sz="1200" b="0" i="1" u="none" strike="noStrike" kern="1200" dirty="0">
                <a:solidFill>
                  <a:schemeClr val="tx1"/>
                </a:solidFill>
                <a:effectLst/>
                <a:latin typeface="+mn-lt"/>
                <a:ea typeface="+mn-ea"/>
                <a:cs typeface="+mn-cs"/>
                <a:hlinkClick r:id="rId7" tooltip="Steamboats of the Yukon River"/>
              </a:rPr>
              <a:t>Clifford J. Rogers</a:t>
            </a:r>
            <a:r>
              <a:rPr lang="en-US" sz="1200" b="0" i="0" u="none" strike="noStrike" kern="1200" dirty="0">
                <a:solidFill>
                  <a:schemeClr val="tx1"/>
                </a:solidFill>
                <a:effectLst/>
                <a:latin typeface="+mn-lt"/>
                <a:ea typeface="+mn-ea"/>
                <a:cs typeface="+mn-cs"/>
              </a:rPr>
              <a:t>, built in 1955), and in 1956 introduced containers, although these were far smaller than the truck-sized containers than came into use in the United States in 1956 and could not readily be handed off to other railroads or ship lines. </a:t>
            </a:r>
            <a:endParaRPr lang="en-CA" dirty="0"/>
          </a:p>
          <a:p>
            <a:r>
              <a:rPr lang="en-CA" dirty="0"/>
              <a:t>http://hougengroup.com/yukon-history/yukon-nuggets/white-pass-the-container-pioneers/</a:t>
            </a:r>
          </a:p>
        </p:txBody>
      </p:sp>
      <p:sp>
        <p:nvSpPr>
          <p:cNvPr id="4" name="Slide Number Placeholder 3"/>
          <p:cNvSpPr>
            <a:spLocks noGrp="1"/>
          </p:cNvSpPr>
          <p:nvPr>
            <p:ph type="sldNum" sz="quarter" idx="5"/>
          </p:nvPr>
        </p:nvSpPr>
        <p:spPr/>
        <p:txBody>
          <a:bodyPr/>
          <a:lstStyle/>
          <a:p>
            <a:fld id="{34FC7E77-0E5E-48F0-B867-CF5519B295D3}" type="slidenum">
              <a:rPr lang="en-CA" smtClean="0"/>
              <a:pPr/>
              <a:t>4</a:t>
            </a:fld>
            <a:endParaRPr lang="en-CA"/>
          </a:p>
        </p:txBody>
      </p:sp>
    </p:spTree>
    <p:extLst>
      <p:ext uri="{BB962C8B-B14F-4D97-AF65-F5344CB8AC3E}">
        <p14:creationId xmlns:p14="http://schemas.microsoft.com/office/powerpoint/2010/main" xmlns="" val="28668320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FC7E77-0E5E-48F0-B867-CF5519B295D3}" type="slidenum">
              <a:rPr lang="en-CA" smtClean="0"/>
              <a:pPr/>
              <a:t>48</a:t>
            </a:fld>
            <a:endParaRPr lang="en-CA"/>
          </a:p>
        </p:txBody>
      </p:sp>
    </p:spTree>
    <p:extLst>
      <p:ext uri="{BB962C8B-B14F-4D97-AF65-F5344CB8AC3E}">
        <p14:creationId xmlns:p14="http://schemas.microsoft.com/office/powerpoint/2010/main" xmlns="" val="35180631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FC7E77-0E5E-48F0-B867-CF5519B295D3}" type="slidenum">
              <a:rPr lang="en-CA" smtClean="0"/>
              <a:pPr/>
              <a:t>49</a:t>
            </a:fld>
            <a:endParaRPr lang="en-CA"/>
          </a:p>
        </p:txBody>
      </p:sp>
    </p:spTree>
    <p:extLst>
      <p:ext uri="{BB962C8B-B14F-4D97-AF65-F5344CB8AC3E}">
        <p14:creationId xmlns:p14="http://schemas.microsoft.com/office/powerpoint/2010/main" xmlns="" val="1559345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https://en.wikipedia.org/wiki/SS_Ideal_X</a:t>
            </a:r>
          </a:p>
          <a:p>
            <a:endParaRPr lang="en-CA" dirty="0"/>
          </a:p>
        </p:txBody>
      </p:sp>
      <p:sp>
        <p:nvSpPr>
          <p:cNvPr id="4" name="Slide Number Placeholder 3"/>
          <p:cNvSpPr>
            <a:spLocks noGrp="1"/>
          </p:cNvSpPr>
          <p:nvPr>
            <p:ph type="sldNum" sz="quarter" idx="5"/>
          </p:nvPr>
        </p:nvSpPr>
        <p:spPr/>
        <p:txBody>
          <a:bodyPr/>
          <a:lstStyle/>
          <a:p>
            <a:fld id="{34FC7E77-0E5E-48F0-B867-CF5519B295D3}" type="slidenum">
              <a:rPr lang="en-CA" smtClean="0"/>
              <a:pPr/>
              <a:t>5</a:t>
            </a:fld>
            <a:endParaRPr lang="en-CA"/>
          </a:p>
        </p:txBody>
      </p:sp>
    </p:spTree>
    <p:extLst>
      <p:ext uri="{BB962C8B-B14F-4D97-AF65-F5344CB8AC3E}">
        <p14:creationId xmlns:p14="http://schemas.microsoft.com/office/powerpoint/2010/main" xmlns="" val="1555717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https://en.wikipedia.org/wiki/Malcom_McLean</a:t>
            </a:r>
          </a:p>
          <a:p>
            <a:r>
              <a:rPr lang="en-CA" dirty="0"/>
              <a:t>https://community.intelligentfanatics.com/t/malcom-mclean-the-savior-of-the-shipping-industry/250</a:t>
            </a:r>
          </a:p>
          <a:p>
            <a:r>
              <a:rPr lang="en-CA" dirty="0"/>
              <a:t>https://blog.pcb.ca/2017/02/malcolm-mclean-salute-brilliance-carriers-02-2017/9137</a:t>
            </a:r>
          </a:p>
          <a:p>
            <a:r>
              <a:rPr lang="en-CA" dirty="0"/>
              <a:t>https://www.google.ca/search?q=malcom+mclean+trucks&amp;dcr=0&amp;source=lnms&amp;tbm=isch&amp;sa=X&amp;ved=0ahUKEwjMlIDZ3LfeAhU8GTQIHaXmDrMQ_AUIDigB&amp;biw=1280&amp;bih=571#imgrc=lWQ0_hw5QHz83M:</a:t>
            </a:r>
          </a:p>
          <a:p>
            <a:endParaRPr lang="en-CA" dirty="0"/>
          </a:p>
        </p:txBody>
      </p:sp>
      <p:sp>
        <p:nvSpPr>
          <p:cNvPr id="4" name="Slide Number Placeholder 3"/>
          <p:cNvSpPr>
            <a:spLocks noGrp="1"/>
          </p:cNvSpPr>
          <p:nvPr>
            <p:ph type="sldNum" sz="quarter" idx="5"/>
          </p:nvPr>
        </p:nvSpPr>
        <p:spPr/>
        <p:txBody>
          <a:bodyPr/>
          <a:lstStyle/>
          <a:p>
            <a:fld id="{34FC7E77-0E5E-48F0-B867-CF5519B295D3}" type="slidenum">
              <a:rPr lang="en-CA" smtClean="0"/>
              <a:pPr/>
              <a:t>6</a:t>
            </a:fld>
            <a:endParaRPr lang="en-CA"/>
          </a:p>
        </p:txBody>
      </p:sp>
    </p:spTree>
    <p:extLst>
      <p:ext uri="{BB962C8B-B14F-4D97-AF65-F5344CB8AC3E}">
        <p14:creationId xmlns:p14="http://schemas.microsoft.com/office/powerpoint/2010/main" xmlns="" val="1391023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4FC7E77-0E5E-48F0-B867-CF5519B295D3}" type="slidenum">
              <a:rPr lang="en-CA" smtClean="0"/>
              <a:pPr/>
              <a:t>7</a:t>
            </a:fld>
            <a:endParaRPr lang="en-CA"/>
          </a:p>
        </p:txBody>
      </p:sp>
    </p:spTree>
    <p:extLst>
      <p:ext uri="{BB962C8B-B14F-4D97-AF65-F5344CB8AC3E}">
        <p14:creationId xmlns:p14="http://schemas.microsoft.com/office/powerpoint/2010/main" xmlns="" val="3553754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https://stories.anmm.gov.au/container/</a:t>
            </a:r>
          </a:p>
          <a:p>
            <a:r>
              <a:rPr lang="en-US" sz="1200" b="0" i="0" u="none" strike="noStrike" kern="1200" cap="all" dirty="0">
                <a:solidFill>
                  <a:schemeClr val="tx1"/>
                </a:solidFill>
                <a:effectLst/>
                <a:latin typeface="+mn-lt"/>
                <a:ea typeface="+mn-ea"/>
                <a:cs typeface="+mn-cs"/>
              </a:rPr>
              <a:t>Reproduced courtesy of Forsyth County Public Library Photograph Collection, North Carolina, USA</a:t>
            </a:r>
            <a:endParaRPr lang="en-CA" dirty="0"/>
          </a:p>
        </p:txBody>
      </p:sp>
      <p:sp>
        <p:nvSpPr>
          <p:cNvPr id="4" name="Slide Number Placeholder 3"/>
          <p:cNvSpPr>
            <a:spLocks noGrp="1"/>
          </p:cNvSpPr>
          <p:nvPr>
            <p:ph type="sldNum" sz="quarter" idx="5"/>
          </p:nvPr>
        </p:nvSpPr>
        <p:spPr/>
        <p:txBody>
          <a:bodyPr/>
          <a:lstStyle/>
          <a:p>
            <a:fld id="{34FC7E77-0E5E-48F0-B867-CF5519B295D3}" type="slidenum">
              <a:rPr lang="en-CA" smtClean="0"/>
              <a:pPr/>
              <a:t>9</a:t>
            </a:fld>
            <a:endParaRPr lang="en-CA"/>
          </a:p>
        </p:txBody>
      </p:sp>
    </p:spTree>
    <p:extLst>
      <p:ext uri="{BB962C8B-B14F-4D97-AF65-F5344CB8AC3E}">
        <p14:creationId xmlns:p14="http://schemas.microsoft.com/office/powerpoint/2010/main" xmlns="" val="1669493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https://en.wikipedia.org/wiki/File:Queens_Wharf,_Port_Adelaide,_before_1927.jpeg</a:t>
            </a:r>
          </a:p>
          <a:p>
            <a:endParaRPr lang="en-CA" dirty="0"/>
          </a:p>
        </p:txBody>
      </p:sp>
      <p:sp>
        <p:nvSpPr>
          <p:cNvPr id="4" name="Slide Number Placeholder 3"/>
          <p:cNvSpPr>
            <a:spLocks noGrp="1"/>
          </p:cNvSpPr>
          <p:nvPr>
            <p:ph type="sldNum" sz="quarter" idx="5"/>
          </p:nvPr>
        </p:nvSpPr>
        <p:spPr/>
        <p:txBody>
          <a:bodyPr/>
          <a:lstStyle/>
          <a:p>
            <a:fld id="{34FC7E77-0E5E-48F0-B867-CF5519B295D3}" type="slidenum">
              <a:rPr lang="en-CA" smtClean="0"/>
              <a:pPr/>
              <a:t>10</a:t>
            </a:fld>
            <a:endParaRPr lang="en-CA"/>
          </a:p>
        </p:txBody>
      </p:sp>
    </p:spTree>
    <p:extLst>
      <p:ext uri="{BB962C8B-B14F-4D97-AF65-F5344CB8AC3E}">
        <p14:creationId xmlns:p14="http://schemas.microsoft.com/office/powerpoint/2010/main" xmlns="" val="3205735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068C1C-4312-4513-9D35-9E4220E03E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xmlns="" id="{35321334-8779-4169-AB17-7B2FDDC150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xmlns="" id="{E42109E2-1EF1-43AA-B322-E0AB1D0C202F}"/>
              </a:ext>
            </a:extLst>
          </p:cNvPr>
          <p:cNvSpPr>
            <a:spLocks noGrp="1"/>
          </p:cNvSpPr>
          <p:nvPr>
            <p:ph type="dt" sz="half" idx="10"/>
          </p:nvPr>
        </p:nvSpPr>
        <p:spPr/>
        <p:txBody>
          <a:bodyPr/>
          <a:lstStyle/>
          <a:p>
            <a:fld id="{1E4D541E-6BAD-448F-9331-13D2A1F89F50}" type="datetime1">
              <a:rPr lang="en-CA" smtClean="0"/>
              <a:pPr/>
              <a:t>20/11/2018</a:t>
            </a:fld>
            <a:endParaRPr lang="en-CA"/>
          </a:p>
        </p:txBody>
      </p:sp>
      <p:sp>
        <p:nvSpPr>
          <p:cNvPr id="5" name="Footer Placeholder 4">
            <a:extLst>
              <a:ext uri="{FF2B5EF4-FFF2-40B4-BE49-F238E27FC236}">
                <a16:creationId xmlns:a16="http://schemas.microsoft.com/office/drawing/2014/main" xmlns="" id="{0273754C-8F92-475C-B12D-E552FADC486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xmlns="" id="{BB119CEE-B8A7-41DE-82D3-2222F272E10F}"/>
              </a:ext>
            </a:extLst>
          </p:cNvPr>
          <p:cNvSpPr>
            <a:spLocks noGrp="1"/>
          </p:cNvSpPr>
          <p:nvPr>
            <p:ph type="sldNum" sz="quarter" idx="12"/>
          </p:nvPr>
        </p:nvSpPr>
        <p:spPr/>
        <p:txBody>
          <a:bodyPr/>
          <a:lstStyle/>
          <a:p>
            <a:fld id="{B8E569B3-7817-4D60-A5C1-3A9605722D9F}" type="slidenum">
              <a:rPr lang="en-CA" smtClean="0"/>
              <a:pPr/>
              <a:t>‹#›</a:t>
            </a:fld>
            <a:endParaRPr lang="en-CA"/>
          </a:p>
        </p:txBody>
      </p:sp>
    </p:spTree>
    <p:extLst>
      <p:ext uri="{BB962C8B-B14F-4D97-AF65-F5344CB8AC3E}">
        <p14:creationId xmlns:p14="http://schemas.microsoft.com/office/powerpoint/2010/main" xmlns="" val="37417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B84131-A2FF-4BDA-BA4D-7BB19ADAD329}"/>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xmlns="" id="{EA3048D3-6DFB-4E18-95A6-BC4C452A22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xmlns="" id="{9C403565-D67F-49B8-A7D5-D7FB7370D4E8}"/>
              </a:ext>
            </a:extLst>
          </p:cNvPr>
          <p:cNvSpPr>
            <a:spLocks noGrp="1"/>
          </p:cNvSpPr>
          <p:nvPr>
            <p:ph type="dt" sz="half" idx="10"/>
          </p:nvPr>
        </p:nvSpPr>
        <p:spPr/>
        <p:txBody>
          <a:bodyPr/>
          <a:lstStyle/>
          <a:p>
            <a:fld id="{DB237B25-D260-4FDD-B9E0-3840F77FAA5F}" type="datetime1">
              <a:rPr lang="en-CA" smtClean="0"/>
              <a:pPr/>
              <a:t>20/11/2018</a:t>
            </a:fld>
            <a:endParaRPr lang="en-CA"/>
          </a:p>
        </p:txBody>
      </p:sp>
      <p:sp>
        <p:nvSpPr>
          <p:cNvPr id="5" name="Footer Placeholder 4">
            <a:extLst>
              <a:ext uri="{FF2B5EF4-FFF2-40B4-BE49-F238E27FC236}">
                <a16:creationId xmlns:a16="http://schemas.microsoft.com/office/drawing/2014/main" xmlns="" id="{7E4624BB-9098-4C2D-AC9E-B139A11174E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xmlns="" id="{A7D0D1D8-E2A3-41A7-9293-D121890C3712}"/>
              </a:ext>
            </a:extLst>
          </p:cNvPr>
          <p:cNvSpPr>
            <a:spLocks noGrp="1"/>
          </p:cNvSpPr>
          <p:nvPr>
            <p:ph type="sldNum" sz="quarter" idx="12"/>
          </p:nvPr>
        </p:nvSpPr>
        <p:spPr/>
        <p:txBody>
          <a:bodyPr/>
          <a:lstStyle/>
          <a:p>
            <a:fld id="{B8E569B3-7817-4D60-A5C1-3A9605722D9F}" type="slidenum">
              <a:rPr lang="en-CA" smtClean="0"/>
              <a:pPr/>
              <a:t>‹#›</a:t>
            </a:fld>
            <a:endParaRPr lang="en-CA"/>
          </a:p>
        </p:txBody>
      </p:sp>
    </p:spTree>
    <p:extLst>
      <p:ext uri="{BB962C8B-B14F-4D97-AF65-F5344CB8AC3E}">
        <p14:creationId xmlns:p14="http://schemas.microsoft.com/office/powerpoint/2010/main" xmlns="" val="3023166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0A5FC75-4285-4F19-9060-77E3A603AC1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xmlns="" id="{49FAD9BE-AEBB-4473-B262-111BD06D778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xmlns="" id="{77A4C142-1776-4604-BBCD-4F887DF0C0A8}"/>
              </a:ext>
            </a:extLst>
          </p:cNvPr>
          <p:cNvSpPr>
            <a:spLocks noGrp="1"/>
          </p:cNvSpPr>
          <p:nvPr>
            <p:ph type="dt" sz="half" idx="10"/>
          </p:nvPr>
        </p:nvSpPr>
        <p:spPr/>
        <p:txBody>
          <a:bodyPr/>
          <a:lstStyle/>
          <a:p>
            <a:fld id="{9D8EF828-C2BC-499D-BAA8-E461A27C99DD}" type="datetime1">
              <a:rPr lang="en-CA" smtClean="0"/>
              <a:pPr/>
              <a:t>20/11/2018</a:t>
            </a:fld>
            <a:endParaRPr lang="en-CA"/>
          </a:p>
        </p:txBody>
      </p:sp>
      <p:sp>
        <p:nvSpPr>
          <p:cNvPr id="5" name="Footer Placeholder 4">
            <a:extLst>
              <a:ext uri="{FF2B5EF4-FFF2-40B4-BE49-F238E27FC236}">
                <a16:creationId xmlns:a16="http://schemas.microsoft.com/office/drawing/2014/main" xmlns="" id="{0045C43B-976A-44C5-AEAB-4D0FA6A7899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xmlns="" id="{C446E8AA-95BC-4250-B474-671E79F34CC1}"/>
              </a:ext>
            </a:extLst>
          </p:cNvPr>
          <p:cNvSpPr>
            <a:spLocks noGrp="1"/>
          </p:cNvSpPr>
          <p:nvPr>
            <p:ph type="sldNum" sz="quarter" idx="12"/>
          </p:nvPr>
        </p:nvSpPr>
        <p:spPr/>
        <p:txBody>
          <a:bodyPr/>
          <a:lstStyle/>
          <a:p>
            <a:fld id="{B8E569B3-7817-4D60-A5C1-3A9605722D9F}" type="slidenum">
              <a:rPr lang="en-CA" smtClean="0"/>
              <a:pPr/>
              <a:t>‹#›</a:t>
            </a:fld>
            <a:endParaRPr lang="en-CA"/>
          </a:p>
        </p:txBody>
      </p:sp>
    </p:spTree>
    <p:extLst>
      <p:ext uri="{BB962C8B-B14F-4D97-AF65-F5344CB8AC3E}">
        <p14:creationId xmlns:p14="http://schemas.microsoft.com/office/powerpoint/2010/main" xmlns="" val="1620409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8018CC-C1DA-4DCF-AA3C-84E26A9E79CD}"/>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xmlns="" id="{AAC257DE-6A7B-4C69-A6D1-0F16AA17B7A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xmlns="" id="{55F9DCA6-8120-4ECF-AC89-1AC42039497F}"/>
              </a:ext>
            </a:extLst>
          </p:cNvPr>
          <p:cNvSpPr>
            <a:spLocks noGrp="1"/>
          </p:cNvSpPr>
          <p:nvPr>
            <p:ph type="dt" sz="half" idx="10"/>
          </p:nvPr>
        </p:nvSpPr>
        <p:spPr/>
        <p:txBody>
          <a:bodyPr/>
          <a:lstStyle/>
          <a:p>
            <a:fld id="{E5AE9408-B928-49DB-A44C-6FEE95655ADC}" type="datetime1">
              <a:rPr lang="en-CA" smtClean="0"/>
              <a:pPr/>
              <a:t>20/11/2018</a:t>
            </a:fld>
            <a:endParaRPr lang="en-CA"/>
          </a:p>
        </p:txBody>
      </p:sp>
      <p:sp>
        <p:nvSpPr>
          <p:cNvPr id="5" name="Footer Placeholder 4">
            <a:extLst>
              <a:ext uri="{FF2B5EF4-FFF2-40B4-BE49-F238E27FC236}">
                <a16:creationId xmlns:a16="http://schemas.microsoft.com/office/drawing/2014/main" xmlns="" id="{F6CF25A0-EC9E-4FA4-A9C3-F58B9798622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xmlns="" id="{AF08F0EC-0DC4-4F04-B9BB-A23F2CA2BF27}"/>
              </a:ext>
            </a:extLst>
          </p:cNvPr>
          <p:cNvSpPr>
            <a:spLocks noGrp="1"/>
          </p:cNvSpPr>
          <p:nvPr>
            <p:ph type="sldNum" sz="quarter" idx="12"/>
          </p:nvPr>
        </p:nvSpPr>
        <p:spPr/>
        <p:txBody>
          <a:bodyPr/>
          <a:lstStyle/>
          <a:p>
            <a:fld id="{B8E569B3-7817-4D60-A5C1-3A9605722D9F}" type="slidenum">
              <a:rPr lang="en-CA" smtClean="0"/>
              <a:pPr/>
              <a:t>‹#›</a:t>
            </a:fld>
            <a:endParaRPr lang="en-CA"/>
          </a:p>
        </p:txBody>
      </p:sp>
    </p:spTree>
    <p:extLst>
      <p:ext uri="{BB962C8B-B14F-4D97-AF65-F5344CB8AC3E}">
        <p14:creationId xmlns:p14="http://schemas.microsoft.com/office/powerpoint/2010/main" xmlns="" val="1987875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4A2316-2A8A-4A3E-946A-7267DD236F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xmlns="" id="{E644D5E7-C4A6-4608-9BFF-FE365CFB69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76A85D0-1EB1-433A-8308-F89CBF81FF30}"/>
              </a:ext>
            </a:extLst>
          </p:cNvPr>
          <p:cNvSpPr>
            <a:spLocks noGrp="1"/>
          </p:cNvSpPr>
          <p:nvPr>
            <p:ph type="dt" sz="half" idx="10"/>
          </p:nvPr>
        </p:nvSpPr>
        <p:spPr/>
        <p:txBody>
          <a:bodyPr/>
          <a:lstStyle/>
          <a:p>
            <a:fld id="{F8A95828-39F5-4736-B3E3-357FE0D7BEC3}" type="datetime1">
              <a:rPr lang="en-CA" smtClean="0"/>
              <a:pPr/>
              <a:t>20/11/2018</a:t>
            </a:fld>
            <a:endParaRPr lang="en-CA"/>
          </a:p>
        </p:txBody>
      </p:sp>
      <p:sp>
        <p:nvSpPr>
          <p:cNvPr id="5" name="Footer Placeholder 4">
            <a:extLst>
              <a:ext uri="{FF2B5EF4-FFF2-40B4-BE49-F238E27FC236}">
                <a16:creationId xmlns:a16="http://schemas.microsoft.com/office/drawing/2014/main" xmlns="" id="{6DACD50F-7287-42FF-845F-8A0E555F3FF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xmlns="" id="{739ACA98-FB99-4C1C-A9F4-78A161A23A68}"/>
              </a:ext>
            </a:extLst>
          </p:cNvPr>
          <p:cNvSpPr>
            <a:spLocks noGrp="1"/>
          </p:cNvSpPr>
          <p:nvPr>
            <p:ph type="sldNum" sz="quarter" idx="12"/>
          </p:nvPr>
        </p:nvSpPr>
        <p:spPr/>
        <p:txBody>
          <a:bodyPr/>
          <a:lstStyle/>
          <a:p>
            <a:fld id="{B8E569B3-7817-4D60-A5C1-3A9605722D9F}" type="slidenum">
              <a:rPr lang="en-CA" smtClean="0"/>
              <a:pPr/>
              <a:t>‹#›</a:t>
            </a:fld>
            <a:endParaRPr lang="en-CA"/>
          </a:p>
        </p:txBody>
      </p:sp>
    </p:spTree>
    <p:extLst>
      <p:ext uri="{BB962C8B-B14F-4D97-AF65-F5344CB8AC3E}">
        <p14:creationId xmlns:p14="http://schemas.microsoft.com/office/powerpoint/2010/main" xmlns="" val="793948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D9748E-AEF1-410E-993C-A26085605AA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xmlns="" id="{FE9A29F0-31BC-40C4-BC97-9F70DEF9B5E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xmlns="" id="{9B1D5E7C-4E65-48C4-9E4E-6517C1292DB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xmlns="" id="{C7C7D469-6F73-4D4D-BF1D-6C15214C3A84}"/>
              </a:ext>
            </a:extLst>
          </p:cNvPr>
          <p:cNvSpPr>
            <a:spLocks noGrp="1"/>
          </p:cNvSpPr>
          <p:nvPr>
            <p:ph type="dt" sz="half" idx="10"/>
          </p:nvPr>
        </p:nvSpPr>
        <p:spPr/>
        <p:txBody>
          <a:bodyPr/>
          <a:lstStyle/>
          <a:p>
            <a:fld id="{42AC3BA8-A89A-42D8-AC23-59AFEBD2AE95}" type="datetime1">
              <a:rPr lang="en-CA" smtClean="0"/>
              <a:pPr/>
              <a:t>20/11/2018</a:t>
            </a:fld>
            <a:endParaRPr lang="en-CA"/>
          </a:p>
        </p:txBody>
      </p:sp>
      <p:sp>
        <p:nvSpPr>
          <p:cNvPr id="6" name="Footer Placeholder 5">
            <a:extLst>
              <a:ext uri="{FF2B5EF4-FFF2-40B4-BE49-F238E27FC236}">
                <a16:creationId xmlns:a16="http://schemas.microsoft.com/office/drawing/2014/main" xmlns="" id="{E0361B4A-9519-4E0C-B246-C1DC44AAE2F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xmlns="" id="{E443D47A-889C-493A-BFC1-11F5CDF81151}"/>
              </a:ext>
            </a:extLst>
          </p:cNvPr>
          <p:cNvSpPr>
            <a:spLocks noGrp="1"/>
          </p:cNvSpPr>
          <p:nvPr>
            <p:ph type="sldNum" sz="quarter" idx="12"/>
          </p:nvPr>
        </p:nvSpPr>
        <p:spPr/>
        <p:txBody>
          <a:bodyPr/>
          <a:lstStyle/>
          <a:p>
            <a:fld id="{B8E569B3-7817-4D60-A5C1-3A9605722D9F}" type="slidenum">
              <a:rPr lang="en-CA" smtClean="0"/>
              <a:pPr/>
              <a:t>‹#›</a:t>
            </a:fld>
            <a:endParaRPr lang="en-CA"/>
          </a:p>
        </p:txBody>
      </p:sp>
    </p:spTree>
    <p:extLst>
      <p:ext uri="{BB962C8B-B14F-4D97-AF65-F5344CB8AC3E}">
        <p14:creationId xmlns:p14="http://schemas.microsoft.com/office/powerpoint/2010/main" xmlns="" val="1809773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B521CB-4847-49E3-8570-3D733D4BFF86}"/>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xmlns="" id="{B4108B69-ADF4-43F4-A16D-24285D222D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AA6569F2-CF36-4C17-BB64-7252570C77E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xmlns="" id="{F5F8475A-5FA0-40A0-83C7-BFFEB567B6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66355F20-5433-4937-9180-CBE88E3B1A7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xmlns="" id="{747A91F7-E172-461E-B12A-3CADCEC600ED}"/>
              </a:ext>
            </a:extLst>
          </p:cNvPr>
          <p:cNvSpPr>
            <a:spLocks noGrp="1"/>
          </p:cNvSpPr>
          <p:nvPr>
            <p:ph type="dt" sz="half" idx="10"/>
          </p:nvPr>
        </p:nvSpPr>
        <p:spPr/>
        <p:txBody>
          <a:bodyPr/>
          <a:lstStyle/>
          <a:p>
            <a:fld id="{47235D36-E31E-45FF-9B69-361C39E20EBA}" type="datetime1">
              <a:rPr lang="en-CA" smtClean="0"/>
              <a:pPr/>
              <a:t>20/11/2018</a:t>
            </a:fld>
            <a:endParaRPr lang="en-CA"/>
          </a:p>
        </p:txBody>
      </p:sp>
      <p:sp>
        <p:nvSpPr>
          <p:cNvPr id="8" name="Footer Placeholder 7">
            <a:extLst>
              <a:ext uri="{FF2B5EF4-FFF2-40B4-BE49-F238E27FC236}">
                <a16:creationId xmlns:a16="http://schemas.microsoft.com/office/drawing/2014/main" xmlns="" id="{626ACDB7-7E30-4439-BF62-7061CBEBAA96}"/>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xmlns="" id="{189157D9-0C04-45DF-B52B-48D4344E05B4}"/>
              </a:ext>
            </a:extLst>
          </p:cNvPr>
          <p:cNvSpPr>
            <a:spLocks noGrp="1"/>
          </p:cNvSpPr>
          <p:nvPr>
            <p:ph type="sldNum" sz="quarter" idx="12"/>
          </p:nvPr>
        </p:nvSpPr>
        <p:spPr/>
        <p:txBody>
          <a:bodyPr/>
          <a:lstStyle/>
          <a:p>
            <a:fld id="{B8E569B3-7817-4D60-A5C1-3A9605722D9F}" type="slidenum">
              <a:rPr lang="en-CA" smtClean="0"/>
              <a:pPr/>
              <a:t>‹#›</a:t>
            </a:fld>
            <a:endParaRPr lang="en-CA"/>
          </a:p>
        </p:txBody>
      </p:sp>
    </p:spTree>
    <p:extLst>
      <p:ext uri="{BB962C8B-B14F-4D97-AF65-F5344CB8AC3E}">
        <p14:creationId xmlns:p14="http://schemas.microsoft.com/office/powerpoint/2010/main" xmlns="" val="1509336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FA33C6-F29A-467E-9CA3-E379BC9D61C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xmlns="" id="{1493388C-8D58-4724-902E-DA3C68B02888}"/>
              </a:ext>
            </a:extLst>
          </p:cNvPr>
          <p:cNvSpPr>
            <a:spLocks noGrp="1"/>
          </p:cNvSpPr>
          <p:nvPr>
            <p:ph type="dt" sz="half" idx="10"/>
          </p:nvPr>
        </p:nvSpPr>
        <p:spPr/>
        <p:txBody>
          <a:bodyPr/>
          <a:lstStyle/>
          <a:p>
            <a:fld id="{00ACA4D5-F6AE-463B-8C51-F2837469A0B8}" type="datetime1">
              <a:rPr lang="en-CA" smtClean="0"/>
              <a:pPr/>
              <a:t>20/11/2018</a:t>
            </a:fld>
            <a:endParaRPr lang="en-CA"/>
          </a:p>
        </p:txBody>
      </p:sp>
      <p:sp>
        <p:nvSpPr>
          <p:cNvPr id="4" name="Footer Placeholder 3">
            <a:extLst>
              <a:ext uri="{FF2B5EF4-FFF2-40B4-BE49-F238E27FC236}">
                <a16:creationId xmlns:a16="http://schemas.microsoft.com/office/drawing/2014/main" xmlns="" id="{33F5F7BD-9772-46DB-859C-137FDDEFEDE7}"/>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xmlns="" id="{9E6116B9-8A92-4E85-8985-BBFD31DACED5}"/>
              </a:ext>
            </a:extLst>
          </p:cNvPr>
          <p:cNvSpPr>
            <a:spLocks noGrp="1"/>
          </p:cNvSpPr>
          <p:nvPr>
            <p:ph type="sldNum" sz="quarter" idx="12"/>
          </p:nvPr>
        </p:nvSpPr>
        <p:spPr/>
        <p:txBody>
          <a:bodyPr/>
          <a:lstStyle/>
          <a:p>
            <a:fld id="{B8E569B3-7817-4D60-A5C1-3A9605722D9F}" type="slidenum">
              <a:rPr lang="en-CA" smtClean="0"/>
              <a:pPr/>
              <a:t>‹#›</a:t>
            </a:fld>
            <a:endParaRPr lang="en-CA"/>
          </a:p>
        </p:txBody>
      </p:sp>
    </p:spTree>
    <p:extLst>
      <p:ext uri="{BB962C8B-B14F-4D97-AF65-F5344CB8AC3E}">
        <p14:creationId xmlns:p14="http://schemas.microsoft.com/office/powerpoint/2010/main" xmlns="" val="2004611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055CC89-AC84-4FAD-A2EB-C0D747E8A21A}"/>
              </a:ext>
            </a:extLst>
          </p:cNvPr>
          <p:cNvSpPr>
            <a:spLocks noGrp="1"/>
          </p:cNvSpPr>
          <p:nvPr>
            <p:ph type="dt" sz="half" idx="10"/>
          </p:nvPr>
        </p:nvSpPr>
        <p:spPr/>
        <p:txBody>
          <a:bodyPr/>
          <a:lstStyle/>
          <a:p>
            <a:fld id="{D1ABBD10-AFB9-4E8F-B2AD-0AD9F6B7B3D9}" type="datetime1">
              <a:rPr lang="en-CA" smtClean="0"/>
              <a:pPr/>
              <a:t>20/11/2018</a:t>
            </a:fld>
            <a:endParaRPr lang="en-CA"/>
          </a:p>
        </p:txBody>
      </p:sp>
      <p:sp>
        <p:nvSpPr>
          <p:cNvPr id="3" name="Footer Placeholder 2">
            <a:extLst>
              <a:ext uri="{FF2B5EF4-FFF2-40B4-BE49-F238E27FC236}">
                <a16:creationId xmlns:a16="http://schemas.microsoft.com/office/drawing/2014/main" xmlns="" id="{66E4A991-4C2B-4411-8EDA-A7D1D3E4F8C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xmlns="" id="{F8536F0C-2A7C-4282-B5FC-7A3DD6F7E6DC}"/>
              </a:ext>
            </a:extLst>
          </p:cNvPr>
          <p:cNvSpPr>
            <a:spLocks noGrp="1"/>
          </p:cNvSpPr>
          <p:nvPr>
            <p:ph type="sldNum" sz="quarter" idx="12"/>
          </p:nvPr>
        </p:nvSpPr>
        <p:spPr/>
        <p:txBody>
          <a:bodyPr/>
          <a:lstStyle/>
          <a:p>
            <a:fld id="{B8E569B3-7817-4D60-A5C1-3A9605722D9F}" type="slidenum">
              <a:rPr lang="en-CA" smtClean="0"/>
              <a:pPr/>
              <a:t>‹#›</a:t>
            </a:fld>
            <a:endParaRPr lang="en-CA"/>
          </a:p>
        </p:txBody>
      </p:sp>
    </p:spTree>
    <p:extLst>
      <p:ext uri="{BB962C8B-B14F-4D97-AF65-F5344CB8AC3E}">
        <p14:creationId xmlns:p14="http://schemas.microsoft.com/office/powerpoint/2010/main" xmlns="" val="740621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1F1AA7-48EA-4CB0-965A-67BE70B1ED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xmlns="" id="{E70CC6F0-E72F-48CA-AB98-09768A45DE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xmlns="" id="{45198E28-B7F1-4F1D-9D9A-07D0C31D4B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9A1B19D6-6EE6-40C9-AB14-88A7EF30C2A4}"/>
              </a:ext>
            </a:extLst>
          </p:cNvPr>
          <p:cNvSpPr>
            <a:spLocks noGrp="1"/>
          </p:cNvSpPr>
          <p:nvPr>
            <p:ph type="dt" sz="half" idx="10"/>
          </p:nvPr>
        </p:nvSpPr>
        <p:spPr/>
        <p:txBody>
          <a:bodyPr/>
          <a:lstStyle/>
          <a:p>
            <a:fld id="{CFBDDB81-AF6C-44E4-98E4-0B375F918C9F}" type="datetime1">
              <a:rPr lang="en-CA" smtClean="0"/>
              <a:pPr/>
              <a:t>20/11/2018</a:t>
            </a:fld>
            <a:endParaRPr lang="en-CA"/>
          </a:p>
        </p:txBody>
      </p:sp>
      <p:sp>
        <p:nvSpPr>
          <p:cNvPr id="6" name="Footer Placeholder 5">
            <a:extLst>
              <a:ext uri="{FF2B5EF4-FFF2-40B4-BE49-F238E27FC236}">
                <a16:creationId xmlns:a16="http://schemas.microsoft.com/office/drawing/2014/main" xmlns="" id="{36695AC3-79BD-42BA-BCE7-97C66590B02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xmlns="" id="{93AF410A-77F3-4D88-81EE-FDDD0A66DCF8}"/>
              </a:ext>
            </a:extLst>
          </p:cNvPr>
          <p:cNvSpPr>
            <a:spLocks noGrp="1"/>
          </p:cNvSpPr>
          <p:nvPr>
            <p:ph type="sldNum" sz="quarter" idx="12"/>
          </p:nvPr>
        </p:nvSpPr>
        <p:spPr/>
        <p:txBody>
          <a:bodyPr/>
          <a:lstStyle/>
          <a:p>
            <a:fld id="{B8E569B3-7817-4D60-A5C1-3A9605722D9F}" type="slidenum">
              <a:rPr lang="en-CA" smtClean="0"/>
              <a:pPr/>
              <a:t>‹#›</a:t>
            </a:fld>
            <a:endParaRPr lang="en-CA"/>
          </a:p>
        </p:txBody>
      </p:sp>
    </p:spTree>
    <p:extLst>
      <p:ext uri="{BB962C8B-B14F-4D97-AF65-F5344CB8AC3E}">
        <p14:creationId xmlns:p14="http://schemas.microsoft.com/office/powerpoint/2010/main" xmlns="" val="3543871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BFE366-C2FA-4A88-B484-B0B963982B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xmlns="" id="{7F139095-7691-483D-A145-A52942C446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xmlns="" id="{9AA4EFCF-7743-44C7-AB90-000B405F30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43F85B78-EC35-4CC3-BA53-0742AC603A11}"/>
              </a:ext>
            </a:extLst>
          </p:cNvPr>
          <p:cNvSpPr>
            <a:spLocks noGrp="1"/>
          </p:cNvSpPr>
          <p:nvPr>
            <p:ph type="dt" sz="half" idx="10"/>
          </p:nvPr>
        </p:nvSpPr>
        <p:spPr/>
        <p:txBody>
          <a:bodyPr/>
          <a:lstStyle/>
          <a:p>
            <a:fld id="{33769490-C759-43E0-8F47-BAA10B62DD85}" type="datetime1">
              <a:rPr lang="en-CA" smtClean="0"/>
              <a:pPr/>
              <a:t>20/11/2018</a:t>
            </a:fld>
            <a:endParaRPr lang="en-CA"/>
          </a:p>
        </p:txBody>
      </p:sp>
      <p:sp>
        <p:nvSpPr>
          <p:cNvPr id="6" name="Footer Placeholder 5">
            <a:extLst>
              <a:ext uri="{FF2B5EF4-FFF2-40B4-BE49-F238E27FC236}">
                <a16:creationId xmlns:a16="http://schemas.microsoft.com/office/drawing/2014/main" xmlns="" id="{29501850-7998-4BEF-A1E6-B1C32D3EFE5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xmlns="" id="{60281B4D-6A2A-48D7-AA0D-80602F99E24B}"/>
              </a:ext>
            </a:extLst>
          </p:cNvPr>
          <p:cNvSpPr>
            <a:spLocks noGrp="1"/>
          </p:cNvSpPr>
          <p:nvPr>
            <p:ph type="sldNum" sz="quarter" idx="12"/>
          </p:nvPr>
        </p:nvSpPr>
        <p:spPr/>
        <p:txBody>
          <a:bodyPr/>
          <a:lstStyle/>
          <a:p>
            <a:fld id="{B8E569B3-7817-4D60-A5C1-3A9605722D9F}" type="slidenum">
              <a:rPr lang="en-CA" smtClean="0"/>
              <a:pPr/>
              <a:t>‹#›</a:t>
            </a:fld>
            <a:endParaRPr lang="en-CA"/>
          </a:p>
        </p:txBody>
      </p:sp>
    </p:spTree>
    <p:extLst>
      <p:ext uri="{BB962C8B-B14F-4D97-AF65-F5344CB8AC3E}">
        <p14:creationId xmlns:p14="http://schemas.microsoft.com/office/powerpoint/2010/main" xmlns="" val="705126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04DDF3B-7352-4801-B31B-5A4E475DEE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xmlns="" id="{10BCC9F1-93AC-4A71-855E-C8D2DF9998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xmlns="" id="{B494E4CE-E72F-4A7D-B0E2-1B3E22D0F4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8A3FE-30BB-49D3-BDAD-C3899CA619B0}" type="datetime1">
              <a:rPr lang="en-CA" smtClean="0"/>
              <a:pPr/>
              <a:t>20/11/2018</a:t>
            </a:fld>
            <a:endParaRPr lang="en-CA"/>
          </a:p>
        </p:txBody>
      </p:sp>
      <p:sp>
        <p:nvSpPr>
          <p:cNvPr id="5" name="Footer Placeholder 4">
            <a:extLst>
              <a:ext uri="{FF2B5EF4-FFF2-40B4-BE49-F238E27FC236}">
                <a16:creationId xmlns:a16="http://schemas.microsoft.com/office/drawing/2014/main" xmlns="" id="{EEE79835-85B3-423A-BEA7-0FF7E658C0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xmlns="" id="{859BCD49-7E42-40F9-AB89-CA7A401776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E569B3-7817-4D60-A5C1-3A9605722D9F}" type="slidenum">
              <a:rPr lang="en-CA" smtClean="0"/>
              <a:pPr/>
              <a:t>‹#›</a:t>
            </a:fld>
            <a:endParaRPr lang="en-CA"/>
          </a:p>
        </p:txBody>
      </p:sp>
    </p:spTree>
    <p:extLst>
      <p:ext uri="{BB962C8B-B14F-4D97-AF65-F5344CB8AC3E}">
        <p14:creationId xmlns:p14="http://schemas.microsoft.com/office/powerpoint/2010/main" xmlns="" val="3546465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sa/2.0"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File:Queens_Wharf,_Port_Adelaide,_before_1927.jpe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Krugman_Globalization%20and%20the%20Inequality%20of%20nations.pdf"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One-belt-one-road.sv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hyperlink" Target="https://stories.anmm.gov.au/container/"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8" Type="http://schemas.openxmlformats.org/officeDocument/2006/relationships/hyperlink" Target="https://www.portoflosangeles.org/" TargetMode="External"/><Relationship Id="rId3" Type="http://schemas.openxmlformats.org/officeDocument/2006/relationships/hyperlink" Target="http://www.edgehillstation.co.uk/resources/the-dockers-umbrella-a-history-of-liverpool-overhead-railway/" TargetMode="External"/><Relationship Id="rId7" Type="http://schemas.openxmlformats.org/officeDocument/2006/relationships/hyperlink" Target="https://safety4sea.com/msc-mega-container-ships-to-feature-23000-teus/" TargetMode="External"/><Relationship Id="rId2" Type="http://schemas.openxmlformats.org/officeDocument/2006/relationships/hyperlink" Target="https://en.wikipedia.org/wiki/Container_ship" TargetMode="External"/><Relationship Id="rId1" Type="http://schemas.openxmlformats.org/officeDocument/2006/relationships/slideLayout" Target="../slideLayouts/slideLayout2.xml"/><Relationship Id="rId6" Type="http://schemas.openxmlformats.org/officeDocument/2006/relationships/hyperlink" Target="https://en.wikipedia.org/wiki/List_of_largest_container_ships" TargetMode="External"/><Relationship Id="rId5" Type="http://schemas.openxmlformats.org/officeDocument/2006/relationships/hyperlink" Target="https://www.marinetraffic.com/en/ais/home/centerx:-12.0/centery:25.0/zoom:2" TargetMode="External"/><Relationship Id="rId10" Type="http://schemas.openxmlformats.org/officeDocument/2006/relationships/hyperlink" Target="https://www.ecfr.eu/publications/summary/blue_china_navigating_the_maritime_silk_road_to_europe" TargetMode="External"/><Relationship Id="rId4" Type="http://schemas.openxmlformats.org/officeDocument/2006/relationships/hyperlink" Target="https://www.vesselfinder.com/news/9694-Dramatic-Drop-in-Containers-Lost-at-Sea" TargetMode="External"/><Relationship Id="rId9" Type="http://schemas.openxmlformats.org/officeDocument/2006/relationships/hyperlink" Target="https://en.wikipedia.org/wiki/Port_of_Los_Angel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89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4D19D21-E0CC-4CA9-9350-B3F323F21FF6}"/>
              </a:ext>
            </a:extLst>
          </p:cNvPr>
          <p:cNvSpPr txBox="1"/>
          <p:nvPr/>
        </p:nvSpPr>
        <p:spPr>
          <a:xfrm>
            <a:off x="1" y="6457890"/>
            <a:ext cx="3558746" cy="400110"/>
          </a:xfrm>
          <a:prstGeom prst="rect">
            <a:avLst/>
          </a:prstGeom>
          <a:noFill/>
        </p:spPr>
        <p:txBody>
          <a:bodyPr wrap="square" rtlCol="0">
            <a:spAutoFit/>
          </a:bodyPr>
          <a:lstStyle/>
          <a:p>
            <a:pPr fontAlgn="base"/>
            <a:r>
              <a:rPr lang="en-US" sz="1000" dirty="0">
                <a:hlinkClick r:id="rId3"/>
              </a:rPr>
              <a:t>CC BY-SA 2.0</a:t>
            </a:r>
            <a:endParaRPr lang="en-US" sz="1000" dirty="0"/>
          </a:p>
          <a:p>
            <a:pPr fontAlgn="base"/>
            <a:r>
              <a:rPr lang="en-US" sz="1000" dirty="0"/>
              <a:t>File:OOCL HONG KONG (36410952374) (cropped) 2.jpg</a:t>
            </a:r>
          </a:p>
        </p:txBody>
      </p:sp>
      <p:pic>
        <p:nvPicPr>
          <p:cNvPr id="5" name="Picture 4">
            <a:extLst>
              <a:ext uri="{FF2B5EF4-FFF2-40B4-BE49-F238E27FC236}">
                <a16:creationId xmlns:a16="http://schemas.microsoft.com/office/drawing/2014/main" xmlns="" id="{3EF70D45-D027-4FEB-9C4E-9936105EC9EE}"/>
              </a:ext>
            </a:extLst>
          </p:cNvPr>
          <p:cNvPicPr>
            <a:picLocks noChangeAspect="1"/>
          </p:cNvPicPr>
          <p:nvPr/>
        </p:nvPicPr>
        <p:blipFill>
          <a:blip r:embed="rId4" cstate="print">
            <a:duotone>
              <a:schemeClr val="accent5">
                <a:shade val="45000"/>
                <a:satMod val="135000"/>
              </a:schemeClr>
              <a:prstClr val="white"/>
            </a:duotone>
          </a:blip>
          <a:stretch>
            <a:fillRect/>
          </a:stretch>
        </p:blipFill>
        <p:spPr>
          <a:xfrm>
            <a:off x="0" y="-1"/>
            <a:ext cx="12192000" cy="6858001"/>
          </a:xfrm>
          <a:prstGeom prst="rect">
            <a:avLst/>
          </a:prstGeom>
        </p:spPr>
      </p:pic>
      <p:sp>
        <p:nvSpPr>
          <p:cNvPr id="9" name="Rectangle 8">
            <a:extLst>
              <a:ext uri="{FF2B5EF4-FFF2-40B4-BE49-F238E27FC236}">
                <a16:creationId xmlns:a16="http://schemas.microsoft.com/office/drawing/2014/main" xmlns="" id="{667E6771-40A8-41EB-9BD2-BB5C4D4B28F6}"/>
              </a:ext>
            </a:extLst>
          </p:cNvPr>
          <p:cNvSpPr/>
          <p:nvPr/>
        </p:nvSpPr>
        <p:spPr>
          <a:xfrm>
            <a:off x="-197963" y="2271860"/>
            <a:ext cx="12192001" cy="1538883"/>
          </a:xfrm>
          <a:prstGeom prst="rect">
            <a:avLst/>
          </a:prstGeom>
        </p:spPr>
        <p:txBody>
          <a:bodyPr wrap="square">
            <a:spAutoFit/>
          </a:bodyPr>
          <a:lstStyle/>
          <a:p>
            <a:pPr algn="ctr"/>
            <a:r>
              <a:rPr lang="en-CA" sz="5400" b="1" dirty="0">
                <a:effectLst>
                  <a:outerShdw blurRad="38100" dist="38100" dir="2700000" algn="tl">
                    <a:srgbClr val="000000">
                      <a:alpha val="43137"/>
                    </a:srgbClr>
                  </a:outerShdw>
                </a:effectLst>
              </a:rPr>
              <a:t>“The World in a Box”</a:t>
            </a:r>
          </a:p>
          <a:p>
            <a:pPr algn="ctr"/>
            <a:r>
              <a:rPr lang="en-CA" sz="4000" b="1" dirty="0">
                <a:effectLst>
                  <a:outerShdw blurRad="38100" dist="38100" dir="2700000" algn="tl">
                    <a:srgbClr val="000000">
                      <a:alpha val="43137"/>
                    </a:srgbClr>
                  </a:outerShdw>
                </a:effectLst>
              </a:rPr>
              <a:t>containerization – a journey to facilitate globalization</a:t>
            </a:r>
          </a:p>
        </p:txBody>
      </p:sp>
      <p:sp>
        <p:nvSpPr>
          <p:cNvPr id="10" name="TextBox 9">
            <a:extLst>
              <a:ext uri="{FF2B5EF4-FFF2-40B4-BE49-F238E27FC236}">
                <a16:creationId xmlns:a16="http://schemas.microsoft.com/office/drawing/2014/main" xmlns="" id="{C47D8FF7-F8E9-4841-8C71-40B2EB72839F}"/>
              </a:ext>
            </a:extLst>
          </p:cNvPr>
          <p:cNvSpPr txBox="1"/>
          <p:nvPr/>
        </p:nvSpPr>
        <p:spPr>
          <a:xfrm>
            <a:off x="7397578" y="6311883"/>
            <a:ext cx="4794422" cy="369332"/>
          </a:xfrm>
          <a:prstGeom prst="rect">
            <a:avLst/>
          </a:prstGeom>
          <a:noFill/>
        </p:spPr>
        <p:txBody>
          <a:bodyPr wrap="square" rtlCol="0">
            <a:spAutoFit/>
          </a:bodyPr>
          <a:lstStyle/>
          <a:p>
            <a:r>
              <a:rPr lang="en-CA" b="1" dirty="0"/>
              <a:t>One of Six World Biggest Containership in TEU</a:t>
            </a:r>
          </a:p>
        </p:txBody>
      </p:sp>
      <p:sp>
        <p:nvSpPr>
          <p:cNvPr id="3" name="TextBox 2">
            <a:extLst>
              <a:ext uri="{FF2B5EF4-FFF2-40B4-BE49-F238E27FC236}">
                <a16:creationId xmlns:a16="http://schemas.microsoft.com/office/drawing/2014/main" xmlns="" id="{BF9B0B15-8C70-485B-A4B6-AE5443850908}"/>
              </a:ext>
            </a:extLst>
          </p:cNvPr>
          <p:cNvSpPr txBox="1"/>
          <p:nvPr/>
        </p:nvSpPr>
        <p:spPr>
          <a:xfrm>
            <a:off x="197963" y="6344239"/>
            <a:ext cx="1545996" cy="369332"/>
          </a:xfrm>
          <a:prstGeom prst="rect">
            <a:avLst/>
          </a:prstGeom>
          <a:noFill/>
        </p:spPr>
        <p:txBody>
          <a:bodyPr wrap="square" rtlCol="0">
            <a:spAutoFit/>
          </a:bodyPr>
          <a:lstStyle/>
          <a:p>
            <a:r>
              <a:rPr lang="en-CA" dirty="0"/>
              <a:t>Diana Leung</a:t>
            </a:r>
          </a:p>
        </p:txBody>
      </p:sp>
      <p:sp>
        <p:nvSpPr>
          <p:cNvPr id="4" name="Slide Number Placeholder 3">
            <a:extLst>
              <a:ext uri="{FF2B5EF4-FFF2-40B4-BE49-F238E27FC236}">
                <a16:creationId xmlns:a16="http://schemas.microsoft.com/office/drawing/2014/main" xmlns="" id="{8E693657-0572-4D4A-B5F5-03FF17F9750D}"/>
              </a:ext>
            </a:extLst>
          </p:cNvPr>
          <p:cNvSpPr>
            <a:spLocks noGrp="1"/>
          </p:cNvSpPr>
          <p:nvPr>
            <p:ph type="sldNum" sz="quarter" idx="12"/>
          </p:nvPr>
        </p:nvSpPr>
        <p:spPr/>
        <p:txBody>
          <a:bodyPr/>
          <a:lstStyle/>
          <a:p>
            <a:fld id="{B8E569B3-7817-4D60-A5C1-3A9605722D9F}" type="slidenum">
              <a:rPr lang="en-CA" smtClean="0"/>
              <a:pPr/>
              <a:t>1</a:t>
            </a:fld>
            <a:endParaRPr lang="en-CA"/>
          </a:p>
        </p:txBody>
      </p:sp>
    </p:spTree>
    <p:extLst>
      <p:ext uri="{BB962C8B-B14F-4D97-AF65-F5344CB8AC3E}">
        <p14:creationId xmlns:p14="http://schemas.microsoft.com/office/powerpoint/2010/main" xmlns="" val="389754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3D1468-51D8-4230-A853-EC1333826480}"/>
              </a:ext>
            </a:extLst>
          </p:cNvPr>
          <p:cNvSpPr>
            <a:spLocks noGrp="1"/>
          </p:cNvSpPr>
          <p:nvPr>
            <p:ph type="title"/>
          </p:nvPr>
        </p:nvSpPr>
        <p:spPr>
          <a:xfrm>
            <a:off x="648929" y="629266"/>
            <a:ext cx="3651467" cy="1676603"/>
          </a:xfrm>
        </p:spPr>
        <p:txBody>
          <a:bodyPr>
            <a:normAutofit/>
          </a:bodyPr>
          <a:lstStyle/>
          <a:p>
            <a:r>
              <a:rPr lang="en-CA" sz="4000" b="1" dirty="0"/>
              <a:t>Break Bulk Shipping</a:t>
            </a:r>
          </a:p>
        </p:txBody>
      </p:sp>
      <p:pic>
        <p:nvPicPr>
          <p:cNvPr id="12" name="Content Placeholder 7">
            <a:extLst>
              <a:ext uri="{FF2B5EF4-FFF2-40B4-BE49-F238E27FC236}">
                <a16:creationId xmlns:a16="http://schemas.microsoft.com/office/drawing/2014/main" xmlns="" id="{7141829E-DAB6-41DD-B4F1-101E7A66773E}"/>
              </a:ext>
            </a:extLst>
          </p:cNvPr>
          <p:cNvPicPr>
            <a:picLocks noChangeAspect="1"/>
          </p:cNvPicPr>
          <p:nvPr/>
        </p:nvPicPr>
        <p:blipFill rotWithShape="1">
          <a:blip r:embed="rId3" cstate="print">
            <a:extLst>
              <a:ext uri="{28A0092B-C50C-407E-A947-70E740481C1C}">
                <a14:useLocalDpi xmlns:a14="http://schemas.microsoft.com/office/drawing/2010/main" xmlns="" val="0"/>
              </a:ext>
              <a:ext uri="{837473B0-CC2E-450A-ABE3-18F120FF3D39}">
                <a1611:picAttrSrcUrl xmlns:a1611="http://schemas.microsoft.com/office/drawing/2016/11/main" xmlns="" r:id="rId4"/>
              </a:ext>
            </a:extLst>
          </a:blip>
          <a:srcRect l="11618" r="-2" b="-2"/>
          <a:stretch/>
        </p:blipFill>
        <p:spPr>
          <a:xfrm>
            <a:off x="4639056" y="10"/>
            <a:ext cx="7552944" cy="6857990"/>
          </a:xfrm>
          <a:prstGeom prst="rect">
            <a:avLst/>
          </a:prstGeom>
          <a:effectLst/>
        </p:spPr>
      </p:pic>
      <p:sp>
        <p:nvSpPr>
          <p:cNvPr id="9" name="TextBox 8">
            <a:extLst>
              <a:ext uri="{FF2B5EF4-FFF2-40B4-BE49-F238E27FC236}">
                <a16:creationId xmlns:a16="http://schemas.microsoft.com/office/drawing/2014/main" xmlns="" id="{5F1D80E1-CFBB-4475-B287-1448E24FE5F2}"/>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4" tooltip="https://en.wikipedia.org/wiki/File:Queens_Wharf,_Port_Adelaide,_before_1927.jpeg">
                  <a:extLst>
                    <a:ext uri="{A12FA001-AC4F-418D-AE19-62706E023703}">
                      <ahyp:hlinkClr xmlns:ahyp="http://schemas.microsoft.com/office/drawing/2018/hyperlinkcolor" xmlns="" val="tx"/>
                    </a:ext>
                  </a:extLst>
                </a:hlinkClick>
              </a:rPr>
              <a:t>This Photo</a:t>
            </a:r>
            <a:r>
              <a:rPr lang="en-CA" sz="700">
                <a:solidFill>
                  <a:srgbClr val="FFFFFF"/>
                </a:solidFill>
              </a:rPr>
              <a:t> by Unknown Author is licensed under </a:t>
            </a:r>
            <a:r>
              <a:rPr lang="en-CA" sz="700">
                <a:solidFill>
                  <a:srgbClr val="FFFFFF"/>
                </a:solidFill>
                <a:hlinkClick r:id="rId5" tooltip="https://creativecommons.org/licenses/by-sa/3.0/">
                  <a:extLst>
                    <a:ext uri="{A12FA001-AC4F-418D-AE19-62706E023703}">
                      <ahyp:hlinkClr xmlns:ahyp="http://schemas.microsoft.com/office/drawing/2018/hyperlinkcolor" xmlns="" val="tx"/>
                    </a:ext>
                  </a:extLst>
                </a:hlinkClick>
              </a:rPr>
              <a:t>CC BY-SA</a:t>
            </a:r>
            <a:endParaRPr lang="en-CA" sz="700">
              <a:solidFill>
                <a:srgbClr val="FFFFFF"/>
              </a:solidFill>
            </a:endParaRPr>
          </a:p>
        </p:txBody>
      </p:sp>
      <p:sp>
        <p:nvSpPr>
          <p:cNvPr id="16" name="Content Placeholder 15">
            <a:extLst>
              <a:ext uri="{FF2B5EF4-FFF2-40B4-BE49-F238E27FC236}">
                <a16:creationId xmlns:a16="http://schemas.microsoft.com/office/drawing/2014/main" xmlns="" id="{3ACDFB16-5284-403D-853B-00016895EBC0}"/>
              </a:ext>
            </a:extLst>
          </p:cNvPr>
          <p:cNvSpPr>
            <a:spLocks noGrp="1"/>
          </p:cNvSpPr>
          <p:nvPr>
            <p:ph idx="1"/>
          </p:nvPr>
        </p:nvSpPr>
        <p:spPr>
          <a:xfrm>
            <a:off x="696797" y="2375554"/>
            <a:ext cx="3658387" cy="4018225"/>
          </a:xfrm>
        </p:spPr>
        <p:txBody>
          <a:bodyPr>
            <a:normAutofit lnSpcReduction="10000"/>
          </a:bodyPr>
          <a:lstStyle/>
          <a:p>
            <a:r>
              <a:rPr lang="en-CA" dirty="0"/>
              <a:t>Goods loaded individually from dockside to ship</a:t>
            </a:r>
          </a:p>
          <a:p>
            <a:r>
              <a:rPr lang="en-CA" dirty="0"/>
              <a:t>Need goods in ships to be unloaded first</a:t>
            </a:r>
          </a:p>
          <a:p>
            <a:r>
              <a:rPr lang="en-CA" dirty="0"/>
              <a:t>Labour intensive</a:t>
            </a:r>
          </a:p>
          <a:p>
            <a:r>
              <a:rPr lang="en-CA" dirty="0"/>
              <a:t>Need intermediary warehousing</a:t>
            </a:r>
          </a:p>
          <a:p>
            <a:r>
              <a:rPr lang="en-CA" dirty="0"/>
              <a:t>Theft and damage</a:t>
            </a:r>
          </a:p>
          <a:p>
            <a:endParaRPr lang="en-CA" sz="2400" dirty="0"/>
          </a:p>
        </p:txBody>
      </p:sp>
      <p:sp>
        <p:nvSpPr>
          <p:cNvPr id="3" name="Slide Number Placeholder 2">
            <a:extLst>
              <a:ext uri="{FF2B5EF4-FFF2-40B4-BE49-F238E27FC236}">
                <a16:creationId xmlns:a16="http://schemas.microsoft.com/office/drawing/2014/main" xmlns="" id="{2A6253DA-A6E6-488E-9145-457AB9FC0F94}"/>
              </a:ext>
            </a:extLst>
          </p:cNvPr>
          <p:cNvSpPr>
            <a:spLocks noGrp="1"/>
          </p:cNvSpPr>
          <p:nvPr>
            <p:ph type="sldNum" sz="quarter" idx="12"/>
          </p:nvPr>
        </p:nvSpPr>
        <p:spPr/>
        <p:txBody>
          <a:bodyPr/>
          <a:lstStyle/>
          <a:p>
            <a:fld id="{B8E569B3-7817-4D60-A5C1-3A9605722D9F}" type="slidenum">
              <a:rPr lang="en-CA" smtClean="0"/>
              <a:pPr/>
              <a:t>10</a:t>
            </a:fld>
            <a:endParaRPr lang="en-CA"/>
          </a:p>
        </p:txBody>
      </p:sp>
    </p:spTree>
    <p:extLst>
      <p:ext uri="{BB962C8B-B14F-4D97-AF65-F5344CB8AC3E}">
        <p14:creationId xmlns:p14="http://schemas.microsoft.com/office/powerpoint/2010/main" xmlns="" val="3100830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7B59FF-6989-4B5C-8AD0-FBFD096FE6A9}"/>
              </a:ext>
            </a:extLst>
          </p:cNvPr>
          <p:cNvSpPr>
            <a:spLocks noGrp="1"/>
          </p:cNvSpPr>
          <p:nvPr>
            <p:ph type="title"/>
          </p:nvPr>
        </p:nvSpPr>
        <p:spPr>
          <a:xfrm>
            <a:off x="554661" y="629266"/>
            <a:ext cx="3667039" cy="1676603"/>
          </a:xfrm>
        </p:spPr>
        <p:txBody>
          <a:bodyPr vert="horz" lIns="91440" tIns="45720" rIns="91440" bIns="45720" rtlCol="0" anchor="ctr">
            <a:normAutofit/>
          </a:bodyPr>
          <a:lstStyle/>
          <a:p>
            <a:r>
              <a:rPr lang="en-US" sz="4000" b="1" dirty="0"/>
              <a:t>Break Bulk Shipping</a:t>
            </a:r>
          </a:p>
        </p:txBody>
      </p:sp>
      <p:sp>
        <p:nvSpPr>
          <p:cNvPr id="3" name="Content Placeholder 2">
            <a:extLst>
              <a:ext uri="{FF2B5EF4-FFF2-40B4-BE49-F238E27FC236}">
                <a16:creationId xmlns:a16="http://schemas.microsoft.com/office/drawing/2014/main" xmlns="" id="{FD16B40B-E6D6-4C98-98C0-309003B2ADF2}"/>
              </a:ext>
            </a:extLst>
          </p:cNvPr>
          <p:cNvSpPr>
            <a:spLocks noGrp="1"/>
          </p:cNvSpPr>
          <p:nvPr>
            <p:ph sz="half" idx="1"/>
          </p:nvPr>
        </p:nvSpPr>
        <p:spPr>
          <a:xfrm>
            <a:off x="611223" y="2457254"/>
            <a:ext cx="3706253" cy="3779520"/>
          </a:xfrm>
        </p:spPr>
        <p:txBody>
          <a:bodyPr vert="horz" lIns="91440" tIns="45720" rIns="91440" bIns="45720" rtlCol="0">
            <a:normAutofit/>
          </a:bodyPr>
          <a:lstStyle/>
          <a:p>
            <a:r>
              <a:rPr lang="en-US" dirty="0"/>
              <a:t>Complex Stevedoring</a:t>
            </a:r>
          </a:p>
          <a:p>
            <a:r>
              <a:rPr lang="en-US" dirty="0"/>
              <a:t>Union Controlled Ports</a:t>
            </a:r>
          </a:p>
          <a:p>
            <a:r>
              <a:rPr lang="en-US" dirty="0"/>
              <a:t>Longshoreman</a:t>
            </a:r>
          </a:p>
          <a:p>
            <a:r>
              <a:rPr lang="en-US" dirty="0"/>
              <a:t>Gridlock on the docks</a:t>
            </a:r>
          </a:p>
          <a:p>
            <a:endParaRPr lang="en-US" dirty="0"/>
          </a:p>
        </p:txBody>
      </p:sp>
      <p:sp>
        <p:nvSpPr>
          <p:cNvPr id="11" name="Rectangle 10">
            <a:extLst>
              <a:ext uri="{FF2B5EF4-FFF2-40B4-BE49-F238E27FC236}">
                <a16:creationId xmlns:a16="http://schemas.microsoft.com/office/drawing/2014/main" xmlns="" id="{577D1452-F0B7-431E-9A24-D3F7103D85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20">
            <a:extLst>
              <a:ext uri="{FF2B5EF4-FFF2-40B4-BE49-F238E27FC236}">
                <a16:creationId xmlns:a16="http://schemas.microsoft.com/office/drawing/2014/main" xmlns="" id="{A660F4F9-5DF5-4F15-BE6A-CD8648BB11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18267"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xmlns="" id="{7D8BD621-ACCC-4C2D-B2EA-CB112522AB78}"/>
              </a:ext>
            </a:extLst>
          </p:cNvPr>
          <p:cNvPicPr>
            <a:picLocks noGrp="1" noChangeAspect="1"/>
          </p:cNvPicPr>
          <p:nvPr>
            <p:ph sz="half" idx="2"/>
          </p:nvPr>
        </p:nvPicPr>
        <p:blipFill rotWithShape="1">
          <a:blip r:embed="rId3" cstate="print"/>
          <a:srcRect l="8589" r="3" b="3"/>
          <a:stretch/>
        </p:blipFill>
        <p:spPr>
          <a:xfrm>
            <a:off x="5283708" y="722376"/>
            <a:ext cx="6263640" cy="5413248"/>
          </a:xfrm>
          <a:prstGeom prst="rect">
            <a:avLst/>
          </a:prstGeom>
          <a:effectLst/>
        </p:spPr>
      </p:pic>
      <p:sp>
        <p:nvSpPr>
          <p:cNvPr id="4" name="Slide Number Placeholder 3">
            <a:extLst>
              <a:ext uri="{FF2B5EF4-FFF2-40B4-BE49-F238E27FC236}">
                <a16:creationId xmlns:a16="http://schemas.microsoft.com/office/drawing/2014/main" xmlns="" id="{4DD64F60-DCE0-484B-B1E2-B9311D2F6EC0}"/>
              </a:ext>
            </a:extLst>
          </p:cNvPr>
          <p:cNvSpPr>
            <a:spLocks noGrp="1"/>
          </p:cNvSpPr>
          <p:nvPr>
            <p:ph type="sldNum" sz="quarter" idx="12"/>
          </p:nvPr>
        </p:nvSpPr>
        <p:spPr/>
        <p:txBody>
          <a:bodyPr/>
          <a:lstStyle/>
          <a:p>
            <a:fld id="{B8E569B3-7817-4D60-A5C1-3A9605722D9F}" type="slidenum">
              <a:rPr lang="en-CA" smtClean="0"/>
              <a:pPr/>
              <a:t>11</a:t>
            </a:fld>
            <a:endParaRPr lang="en-CA"/>
          </a:p>
        </p:txBody>
      </p:sp>
    </p:spTree>
    <p:extLst>
      <p:ext uri="{BB962C8B-B14F-4D97-AF65-F5344CB8AC3E}">
        <p14:creationId xmlns:p14="http://schemas.microsoft.com/office/powerpoint/2010/main" xmlns="" val="2970542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ADA1ED-B1FA-4ED3-A9FD-3516594FEEB9}"/>
              </a:ext>
            </a:extLst>
          </p:cNvPr>
          <p:cNvSpPr>
            <a:spLocks noGrp="1"/>
          </p:cNvSpPr>
          <p:nvPr>
            <p:ph type="title"/>
          </p:nvPr>
        </p:nvSpPr>
        <p:spPr/>
        <p:txBody>
          <a:bodyPr>
            <a:normAutofit/>
          </a:bodyPr>
          <a:lstStyle/>
          <a:p>
            <a:r>
              <a:rPr lang="en-CA" sz="4000" b="1" dirty="0"/>
              <a:t>It Is About Moving Cargo, Not Sailing Ships</a:t>
            </a:r>
          </a:p>
        </p:txBody>
      </p:sp>
      <p:sp>
        <p:nvSpPr>
          <p:cNvPr id="3" name="Content Placeholder 2">
            <a:extLst>
              <a:ext uri="{FF2B5EF4-FFF2-40B4-BE49-F238E27FC236}">
                <a16:creationId xmlns:a16="http://schemas.microsoft.com/office/drawing/2014/main" xmlns="" id="{34A2621A-49D7-45E9-A1CD-629E74ABC91C}"/>
              </a:ext>
            </a:extLst>
          </p:cNvPr>
          <p:cNvSpPr>
            <a:spLocks noGrp="1"/>
          </p:cNvSpPr>
          <p:nvPr>
            <p:ph idx="1"/>
          </p:nvPr>
        </p:nvSpPr>
        <p:spPr>
          <a:xfrm>
            <a:off x="970961" y="1825625"/>
            <a:ext cx="9473938" cy="4351338"/>
          </a:xfrm>
        </p:spPr>
        <p:txBody>
          <a:bodyPr>
            <a:normAutofit/>
          </a:bodyPr>
          <a:lstStyle/>
          <a:p>
            <a:pPr marL="0" indent="0">
              <a:buNone/>
            </a:pPr>
            <a:r>
              <a:rPr lang="en-CA" dirty="0"/>
              <a:t>“A History of containerization”, Donald Fitzgerald:</a:t>
            </a:r>
          </a:p>
          <a:p>
            <a:pPr marL="0" indent="0">
              <a:buNone/>
            </a:pPr>
            <a:endParaRPr lang="en-CA" dirty="0"/>
          </a:p>
          <a:p>
            <a:pPr marL="0" indent="0">
              <a:buNone/>
            </a:pPr>
            <a:r>
              <a:rPr lang="en-CA" dirty="0"/>
              <a:t>“Rather than a revolution, containerization of the 1950’s was a chapter in the history of development of maritime cargo transportation.”</a:t>
            </a:r>
          </a:p>
          <a:p>
            <a:pPr marL="0" indent="0">
              <a:buNone/>
            </a:pPr>
            <a:endParaRPr lang="en-CA" dirty="0"/>
          </a:p>
          <a:p>
            <a:pPr marL="0" indent="0">
              <a:buNone/>
            </a:pPr>
            <a:r>
              <a:rPr lang="en-CA" dirty="0"/>
              <a:t>Every part of shipping would have to be changed: ports, ships, cranes, storage facilities, trucks, trains, operations of shippers…</a:t>
            </a:r>
          </a:p>
        </p:txBody>
      </p:sp>
      <p:sp>
        <p:nvSpPr>
          <p:cNvPr id="4" name="Slide Number Placeholder 3">
            <a:extLst>
              <a:ext uri="{FF2B5EF4-FFF2-40B4-BE49-F238E27FC236}">
                <a16:creationId xmlns:a16="http://schemas.microsoft.com/office/drawing/2014/main" xmlns="" id="{97E291AB-85BE-46F0-9850-DE95A17D6031}"/>
              </a:ext>
            </a:extLst>
          </p:cNvPr>
          <p:cNvSpPr>
            <a:spLocks noGrp="1"/>
          </p:cNvSpPr>
          <p:nvPr>
            <p:ph type="sldNum" sz="quarter" idx="12"/>
          </p:nvPr>
        </p:nvSpPr>
        <p:spPr/>
        <p:txBody>
          <a:bodyPr/>
          <a:lstStyle/>
          <a:p>
            <a:fld id="{B8E569B3-7817-4D60-A5C1-3A9605722D9F}" type="slidenum">
              <a:rPr lang="en-CA" smtClean="0"/>
              <a:pPr/>
              <a:t>12</a:t>
            </a:fld>
            <a:endParaRPr lang="en-CA"/>
          </a:p>
        </p:txBody>
      </p:sp>
    </p:spTree>
    <p:extLst>
      <p:ext uri="{BB962C8B-B14F-4D97-AF65-F5344CB8AC3E}">
        <p14:creationId xmlns:p14="http://schemas.microsoft.com/office/powerpoint/2010/main" xmlns="" val="2402787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94EBCE-FE2A-4644-9563-D86AFBDED5C2}"/>
              </a:ext>
            </a:extLst>
          </p:cNvPr>
          <p:cNvSpPr>
            <a:spLocks noGrp="1"/>
          </p:cNvSpPr>
          <p:nvPr>
            <p:ph type="title"/>
          </p:nvPr>
        </p:nvSpPr>
        <p:spPr>
          <a:xfrm>
            <a:off x="838200" y="365125"/>
            <a:ext cx="10515600" cy="1325563"/>
          </a:xfrm>
        </p:spPr>
        <p:txBody>
          <a:bodyPr>
            <a:normAutofit/>
          </a:bodyPr>
          <a:lstStyle/>
          <a:p>
            <a:r>
              <a:rPr lang="en-CA" sz="4000" b="1" dirty="0"/>
              <a:t>Maritime Industry</a:t>
            </a:r>
          </a:p>
        </p:txBody>
      </p:sp>
      <p:sp>
        <p:nvSpPr>
          <p:cNvPr id="3" name="Content Placeholder 2">
            <a:extLst>
              <a:ext uri="{FF2B5EF4-FFF2-40B4-BE49-F238E27FC236}">
                <a16:creationId xmlns:a16="http://schemas.microsoft.com/office/drawing/2014/main" xmlns="" id="{F65E13E5-30CF-479C-A7C4-AEE92A6C4778}"/>
              </a:ext>
            </a:extLst>
          </p:cNvPr>
          <p:cNvSpPr>
            <a:spLocks noGrp="1"/>
          </p:cNvSpPr>
          <p:nvPr>
            <p:ph idx="1"/>
          </p:nvPr>
        </p:nvSpPr>
        <p:spPr>
          <a:xfrm>
            <a:off x="838200" y="1825625"/>
            <a:ext cx="7542229" cy="4351338"/>
          </a:xfrm>
        </p:spPr>
        <p:txBody>
          <a:bodyPr>
            <a:normAutofit/>
          </a:bodyPr>
          <a:lstStyle/>
          <a:p>
            <a:r>
              <a:rPr lang="en-CA" dirty="0"/>
              <a:t>Maritime industry subsidised by government</a:t>
            </a:r>
          </a:p>
          <a:p>
            <a:r>
              <a:rPr lang="en-CA" dirty="0"/>
              <a:t>Shipping Lines in cartels: Conferences set freight rates</a:t>
            </a:r>
          </a:p>
          <a:p>
            <a:r>
              <a:rPr lang="en-CA" dirty="0"/>
              <a:t>Ricardo’s wrong assumption zero shipping cost</a:t>
            </a:r>
          </a:p>
          <a:p>
            <a:r>
              <a:rPr lang="en-CA" dirty="0"/>
              <a:t>Ocean freight cost was trade barrier: higher than tariffs – 12%-25% of product, 50% related to port</a:t>
            </a:r>
          </a:p>
          <a:p>
            <a:r>
              <a:rPr lang="en-CA" dirty="0"/>
              <a:t>ICC</a:t>
            </a:r>
          </a:p>
          <a:p>
            <a:r>
              <a:rPr lang="en-CA" dirty="0"/>
              <a:t>Transport efficiency – highly automated standardised</a:t>
            </a:r>
          </a:p>
        </p:txBody>
      </p:sp>
      <p:pic>
        <p:nvPicPr>
          <p:cNvPr id="4" name="Picture 3">
            <a:extLst>
              <a:ext uri="{FF2B5EF4-FFF2-40B4-BE49-F238E27FC236}">
                <a16:creationId xmlns:a16="http://schemas.microsoft.com/office/drawing/2014/main" xmlns="" id="{D038338D-61A2-45B3-ADF4-9BAEE52A891B}"/>
              </a:ext>
            </a:extLst>
          </p:cNvPr>
          <p:cNvPicPr>
            <a:picLocks noChangeAspect="1"/>
          </p:cNvPicPr>
          <p:nvPr/>
        </p:nvPicPr>
        <p:blipFill>
          <a:blip r:embed="rId3" cstate="print"/>
          <a:stretch>
            <a:fillRect/>
          </a:stretch>
        </p:blipFill>
        <p:spPr>
          <a:xfrm>
            <a:off x="9596120" y="457200"/>
            <a:ext cx="1889760" cy="1889760"/>
          </a:xfrm>
          <a:prstGeom prst="rect">
            <a:avLst/>
          </a:prstGeom>
        </p:spPr>
      </p:pic>
      <p:pic>
        <p:nvPicPr>
          <p:cNvPr id="5" name="Picture 4">
            <a:extLst>
              <a:ext uri="{FF2B5EF4-FFF2-40B4-BE49-F238E27FC236}">
                <a16:creationId xmlns:a16="http://schemas.microsoft.com/office/drawing/2014/main" xmlns="" id="{BFA2A6F5-2AAA-4687-AC26-2BB0B3732EED}"/>
              </a:ext>
            </a:extLst>
          </p:cNvPr>
          <p:cNvPicPr>
            <a:picLocks noChangeAspect="1"/>
          </p:cNvPicPr>
          <p:nvPr/>
        </p:nvPicPr>
        <p:blipFill>
          <a:blip r:embed="rId4" cstate="print"/>
          <a:stretch>
            <a:fillRect/>
          </a:stretch>
        </p:blipFill>
        <p:spPr>
          <a:xfrm>
            <a:off x="9139368" y="2458720"/>
            <a:ext cx="2795412" cy="4399280"/>
          </a:xfrm>
          <a:prstGeom prst="rect">
            <a:avLst/>
          </a:prstGeom>
        </p:spPr>
      </p:pic>
      <p:sp>
        <p:nvSpPr>
          <p:cNvPr id="6" name="Slide Number Placeholder 5">
            <a:extLst>
              <a:ext uri="{FF2B5EF4-FFF2-40B4-BE49-F238E27FC236}">
                <a16:creationId xmlns:a16="http://schemas.microsoft.com/office/drawing/2014/main" xmlns="" id="{D940CFA9-02D3-4F5D-BEA3-D6E8D7350A9E}"/>
              </a:ext>
            </a:extLst>
          </p:cNvPr>
          <p:cNvSpPr>
            <a:spLocks noGrp="1"/>
          </p:cNvSpPr>
          <p:nvPr>
            <p:ph type="sldNum" sz="quarter" idx="12"/>
          </p:nvPr>
        </p:nvSpPr>
        <p:spPr/>
        <p:txBody>
          <a:bodyPr/>
          <a:lstStyle/>
          <a:p>
            <a:fld id="{B8E569B3-7817-4D60-A5C1-3A9605722D9F}" type="slidenum">
              <a:rPr lang="en-CA" smtClean="0"/>
              <a:pPr/>
              <a:t>13</a:t>
            </a:fld>
            <a:endParaRPr lang="en-CA"/>
          </a:p>
        </p:txBody>
      </p:sp>
    </p:spTree>
    <p:extLst>
      <p:ext uri="{BB962C8B-B14F-4D97-AF65-F5344CB8AC3E}">
        <p14:creationId xmlns:p14="http://schemas.microsoft.com/office/powerpoint/2010/main" xmlns="" val="3045760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EB4790-20B1-421C-AD97-6C8D214F93FB}"/>
              </a:ext>
            </a:extLst>
          </p:cNvPr>
          <p:cNvSpPr>
            <a:spLocks noGrp="1"/>
          </p:cNvSpPr>
          <p:nvPr>
            <p:ph type="title"/>
          </p:nvPr>
        </p:nvSpPr>
        <p:spPr/>
        <p:txBody>
          <a:bodyPr>
            <a:normAutofit/>
          </a:bodyPr>
          <a:lstStyle/>
          <a:p>
            <a:r>
              <a:rPr lang="en-CA" sz="4000" b="1" dirty="0"/>
              <a:t>Port Unions</a:t>
            </a:r>
          </a:p>
        </p:txBody>
      </p:sp>
      <p:sp>
        <p:nvSpPr>
          <p:cNvPr id="3" name="Content Placeholder 2">
            <a:extLst>
              <a:ext uri="{FF2B5EF4-FFF2-40B4-BE49-F238E27FC236}">
                <a16:creationId xmlns:a16="http://schemas.microsoft.com/office/drawing/2014/main" xmlns="" id="{9F245B9B-67B6-4D6A-ACE2-0FF8324AF7A6}"/>
              </a:ext>
            </a:extLst>
          </p:cNvPr>
          <p:cNvSpPr>
            <a:spLocks noGrp="1"/>
          </p:cNvSpPr>
          <p:nvPr>
            <p:ph idx="1"/>
          </p:nvPr>
        </p:nvSpPr>
        <p:spPr>
          <a:xfrm>
            <a:off x="838200" y="1825625"/>
            <a:ext cx="9352175" cy="4351338"/>
          </a:xfrm>
        </p:spPr>
        <p:txBody>
          <a:bodyPr/>
          <a:lstStyle/>
          <a:p>
            <a:r>
              <a:rPr lang="en-CA" dirty="0"/>
              <a:t>Automation a major labour-relation issue</a:t>
            </a:r>
          </a:p>
          <a:p>
            <a:r>
              <a:rPr lang="en-CA" dirty="0"/>
              <a:t>Non Automation productivity increase 70%-130% </a:t>
            </a:r>
          </a:p>
          <a:p>
            <a:r>
              <a:rPr lang="en-CA" dirty="0"/>
              <a:t>Employers asked to share benefits of automation with unions</a:t>
            </a:r>
          </a:p>
          <a:p>
            <a:r>
              <a:rPr lang="en-CA" dirty="0"/>
              <a:t>Guaranteed annual income from automation, some still valid</a:t>
            </a:r>
          </a:p>
          <a:p>
            <a:r>
              <a:rPr lang="en-CA" dirty="0"/>
              <a:t>Worker dockside skills outdated as container terminals moved away from docks</a:t>
            </a:r>
          </a:p>
          <a:p>
            <a:r>
              <a:rPr lang="en-CA" dirty="0"/>
              <a:t>Transformed jobs outlook forever</a:t>
            </a:r>
          </a:p>
        </p:txBody>
      </p:sp>
      <p:sp>
        <p:nvSpPr>
          <p:cNvPr id="4" name="Slide Number Placeholder 3">
            <a:extLst>
              <a:ext uri="{FF2B5EF4-FFF2-40B4-BE49-F238E27FC236}">
                <a16:creationId xmlns:a16="http://schemas.microsoft.com/office/drawing/2014/main" xmlns="" id="{74E1BFCA-EA2E-4BAF-B2F4-B51289D94636}"/>
              </a:ext>
            </a:extLst>
          </p:cNvPr>
          <p:cNvSpPr>
            <a:spLocks noGrp="1"/>
          </p:cNvSpPr>
          <p:nvPr>
            <p:ph type="sldNum" sz="quarter" idx="12"/>
          </p:nvPr>
        </p:nvSpPr>
        <p:spPr/>
        <p:txBody>
          <a:bodyPr/>
          <a:lstStyle/>
          <a:p>
            <a:fld id="{B8E569B3-7817-4D60-A5C1-3A9605722D9F}" type="slidenum">
              <a:rPr lang="en-CA" smtClean="0"/>
              <a:pPr/>
              <a:t>14</a:t>
            </a:fld>
            <a:endParaRPr lang="en-CA"/>
          </a:p>
        </p:txBody>
      </p:sp>
    </p:spTree>
    <p:extLst>
      <p:ext uri="{BB962C8B-B14F-4D97-AF65-F5344CB8AC3E}">
        <p14:creationId xmlns:p14="http://schemas.microsoft.com/office/powerpoint/2010/main" xmlns="" val="3415454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A6E90A-94DA-442D-906A-5EEDA2EBCEC9}"/>
              </a:ext>
            </a:extLst>
          </p:cNvPr>
          <p:cNvSpPr>
            <a:spLocks noGrp="1"/>
          </p:cNvSpPr>
          <p:nvPr>
            <p:ph type="title"/>
          </p:nvPr>
        </p:nvSpPr>
        <p:spPr/>
        <p:txBody>
          <a:bodyPr>
            <a:normAutofit/>
          </a:bodyPr>
          <a:lstStyle/>
          <a:p>
            <a:r>
              <a:rPr lang="en-CA" sz="4000" b="1" dirty="0"/>
              <a:t>American Ports – First 10 Years</a:t>
            </a:r>
          </a:p>
        </p:txBody>
      </p:sp>
      <p:sp>
        <p:nvSpPr>
          <p:cNvPr id="3" name="Content Placeholder 2">
            <a:extLst>
              <a:ext uri="{FF2B5EF4-FFF2-40B4-BE49-F238E27FC236}">
                <a16:creationId xmlns:a16="http://schemas.microsoft.com/office/drawing/2014/main" xmlns="" id="{4D89652D-452B-49DC-87AE-8E5B490508A0}"/>
              </a:ext>
            </a:extLst>
          </p:cNvPr>
          <p:cNvSpPr>
            <a:spLocks noGrp="1"/>
          </p:cNvSpPr>
          <p:nvPr>
            <p:ph idx="1"/>
          </p:nvPr>
        </p:nvSpPr>
        <p:spPr/>
        <p:txBody>
          <a:bodyPr>
            <a:normAutofit lnSpcReduction="10000"/>
          </a:bodyPr>
          <a:lstStyle/>
          <a:p>
            <a:r>
              <a:rPr lang="en-CA" dirty="0"/>
              <a:t>Maritime traffic drawn to a small number of very large ports</a:t>
            </a:r>
          </a:p>
          <a:p>
            <a:r>
              <a:rPr lang="en-CA" dirty="0"/>
              <a:t>Established maritime commerce centres became obsolete</a:t>
            </a:r>
          </a:p>
          <a:p>
            <a:r>
              <a:rPr lang="en-CA" dirty="0"/>
              <a:t>Thousands of jobs disappeared</a:t>
            </a:r>
          </a:p>
          <a:p>
            <a:r>
              <a:rPr lang="en-CA" dirty="0"/>
              <a:t>Ports to compete to survive</a:t>
            </a:r>
          </a:p>
          <a:p>
            <a:pPr lvl="1"/>
            <a:r>
              <a:rPr lang="en-CA" dirty="0"/>
              <a:t>Required huge port side investments</a:t>
            </a:r>
          </a:p>
          <a:p>
            <a:pPr lvl="1"/>
            <a:r>
              <a:rPr lang="en-CA" dirty="0"/>
              <a:t>Large waterfront land</a:t>
            </a:r>
          </a:p>
          <a:p>
            <a:pPr lvl="1"/>
            <a:r>
              <a:rPr lang="en-CA" dirty="0"/>
              <a:t>Enormous crane and marshalling yards</a:t>
            </a:r>
          </a:p>
          <a:p>
            <a:pPr lvl="1"/>
            <a:r>
              <a:rPr lang="en-CA" dirty="0"/>
              <a:t>Off-dock infrastructure of roads and bridges</a:t>
            </a:r>
          </a:p>
          <a:p>
            <a:pPr lvl="1"/>
            <a:r>
              <a:rPr lang="en-CA" dirty="0"/>
              <a:t>Government agencies to manage finance and operation</a:t>
            </a:r>
          </a:p>
          <a:p>
            <a:r>
              <a:rPr lang="en-CA" dirty="0"/>
              <a:t>East Coast v West Coast; New York, Oakland</a:t>
            </a:r>
          </a:p>
        </p:txBody>
      </p:sp>
      <p:sp>
        <p:nvSpPr>
          <p:cNvPr id="4" name="Slide Number Placeholder 3">
            <a:extLst>
              <a:ext uri="{FF2B5EF4-FFF2-40B4-BE49-F238E27FC236}">
                <a16:creationId xmlns:a16="http://schemas.microsoft.com/office/drawing/2014/main" xmlns="" id="{7A1D096D-2B70-4160-865C-2CCB2306FC40}"/>
              </a:ext>
            </a:extLst>
          </p:cNvPr>
          <p:cNvSpPr>
            <a:spLocks noGrp="1"/>
          </p:cNvSpPr>
          <p:nvPr>
            <p:ph type="sldNum" sz="quarter" idx="12"/>
          </p:nvPr>
        </p:nvSpPr>
        <p:spPr/>
        <p:txBody>
          <a:bodyPr/>
          <a:lstStyle/>
          <a:p>
            <a:fld id="{B8E569B3-7817-4D60-A5C1-3A9605722D9F}" type="slidenum">
              <a:rPr lang="en-CA" smtClean="0"/>
              <a:pPr/>
              <a:t>15</a:t>
            </a:fld>
            <a:endParaRPr lang="en-CA"/>
          </a:p>
        </p:txBody>
      </p:sp>
    </p:spTree>
    <p:extLst>
      <p:ext uri="{BB962C8B-B14F-4D97-AF65-F5344CB8AC3E}">
        <p14:creationId xmlns:p14="http://schemas.microsoft.com/office/powerpoint/2010/main" xmlns="" val="2573281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EB4790-20B1-421C-AD97-6C8D214F93FB}"/>
              </a:ext>
            </a:extLst>
          </p:cNvPr>
          <p:cNvSpPr>
            <a:spLocks noGrp="1"/>
          </p:cNvSpPr>
          <p:nvPr>
            <p:ph type="title"/>
          </p:nvPr>
        </p:nvSpPr>
        <p:spPr/>
        <p:txBody>
          <a:bodyPr>
            <a:normAutofit/>
          </a:bodyPr>
          <a:lstStyle/>
          <a:p>
            <a:r>
              <a:rPr lang="en-CA" sz="4000" b="1" dirty="0"/>
              <a:t>International Ports</a:t>
            </a:r>
          </a:p>
        </p:txBody>
      </p:sp>
      <p:sp>
        <p:nvSpPr>
          <p:cNvPr id="3" name="Content Placeholder 2">
            <a:extLst>
              <a:ext uri="{FF2B5EF4-FFF2-40B4-BE49-F238E27FC236}">
                <a16:creationId xmlns:a16="http://schemas.microsoft.com/office/drawing/2014/main" xmlns="" id="{9F245B9B-67B6-4D6A-ACE2-0FF8324AF7A6}"/>
              </a:ext>
            </a:extLst>
          </p:cNvPr>
          <p:cNvSpPr>
            <a:spLocks noGrp="1"/>
          </p:cNvSpPr>
          <p:nvPr>
            <p:ph idx="1"/>
          </p:nvPr>
        </p:nvSpPr>
        <p:spPr/>
        <p:txBody>
          <a:bodyPr/>
          <a:lstStyle/>
          <a:p>
            <a:r>
              <a:rPr lang="en-CA" dirty="0"/>
              <a:t>Ports, governments, trade unions around the world watched US in the first ten years</a:t>
            </a:r>
          </a:p>
          <a:p>
            <a:r>
              <a:rPr lang="en-CA" dirty="0"/>
              <a:t>Long distance routes came in 1967</a:t>
            </a:r>
          </a:p>
          <a:p>
            <a:pPr lvl="1"/>
            <a:r>
              <a:rPr lang="en-CA" dirty="0"/>
              <a:t>Britain – London, Liverpool, Tilbury, Felixstowe</a:t>
            </a:r>
          </a:p>
          <a:p>
            <a:pPr lvl="1"/>
            <a:r>
              <a:rPr lang="en-CA" dirty="0"/>
              <a:t>Europe – Rotterdam, Antwerp, Bremen</a:t>
            </a:r>
          </a:p>
          <a:p>
            <a:pPr lvl="1"/>
            <a:r>
              <a:rPr lang="en-CA" dirty="0"/>
              <a:t>Australia – Sydney, Melbourne</a:t>
            </a:r>
          </a:p>
          <a:p>
            <a:pPr lvl="1"/>
            <a:r>
              <a:rPr lang="en-CA" dirty="0"/>
              <a:t>Asia – Yokohama, Taiwan, Hong Kong, Singapore</a:t>
            </a:r>
          </a:p>
          <a:p>
            <a:r>
              <a:rPr lang="en-CA" dirty="0"/>
              <a:t>Rise and fall of cities and </a:t>
            </a:r>
            <a:r>
              <a:rPr lang="en-CA" dirty="0" err="1"/>
              <a:t>hinderland</a:t>
            </a:r>
            <a:endParaRPr lang="en-CA" dirty="0"/>
          </a:p>
        </p:txBody>
      </p:sp>
      <p:sp>
        <p:nvSpPr>
          <p:cNvPr id="4" name="Slide Number Placeholder 3">
            <a:extLst>
              <a:ext uri="{FF2B5EF4-FFF2-40B4-BE49-F238E27FC236}">
                <a16:creationId xmlns:a16="http://schemas.microsoft.com/office/drawing/2014/main" xmlns="" id="{ADAAF644-F2F0-49C0-B7B3-48000A23B230}"/>
              </a:ext>
            </a:extLst>
          </p:cNvPr>
          <p:cNvSpPr>
            <a:spLocks noGrp="1"/>
          </p:cNvSpPr>
          <p:nvPr>
            <p:ph type="sldNum" sz="quarter" idx="12"/>
          </p:nvPr>
        </p:nvSpPr>
        <p:spPr/>
        <p:txBody>
          <a:bodyPr/>
          <a:lstStyle/>
          <a:p>
            <a:fld id="{B8E569B3-7817-4D60-A5C1-3A9605722D9F}" type="slidenum">
              <a:rPr lang="en-CA" smtClean="0"/>
              <a:pPr/>
              <a:t>16</a:t>
            </a:fld>
            <a:endParaRPr lang="en-CA"/>
          </a:p>
        </p:txBody>
      </p:sp>
    </p:spTree>
    <p:extLst>
      <p:ext uri="{BB962C8B-B14F-4D97-AF65-F5344CB8AC3E}">
        <p14:creationId xmlns:p14="http://schemas.microsoft.com/office/powerpoint/2010/main" xmlns="" val="2485637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A200D-4185-4453-BB0B-1805E52F60B9}"/>
              </a:ext>
            </a:extLst>
          </p:cNvPr>
          <p:cNvSpPr>
            <a:spLocks noGrp="1"/>
          </p:cNvSpPr>
          <p:nvPr>
            <p:ph type="title"/>
          </p:nvPr>
        </p:nvSpPr>
        <p:spPr/>
        <p:txBody>
          <a:bodyPr>
            <a:normAutofit/>
          </a:bodyPr>
          <a:lstStyle/>
          <a:p>
            <a:r>
              <a:rPr lang="en-CA" sz="4000" b="1" dirty="0"/>
              <a:t>Ship Investments</a:t>
            </a:r>
          </a:p>
        </p:txBody>
      </p:sp>
      <p:sp>
        <p:nvSpPr>
          <p:cNvPr id="3" name="Content Placeholder 2">
            <a:extLst>
              <a:ext uri="{FF2B5EF4-FFF2-40B4-BE49-F238E27FC236}">
                <a16:creationId xmlns:a16="http://schemas.microsoft.com/office/drawing/2014/main" xmlns="" id="{7016EABC-46EF-4510-A398-66635CC99E14}"/>
              </a:ext>
            </a:extLst>
          </p:cNvPr>
          <p:cNvSpPr>
            <a:spLocks noGrp="1"/>
          </p:cNvSpPr>
          <p:nvPr>
            <p:ph idx="1"/>
          </p:nvPr>
        </p:nvSpPr>
        <p:spPr/>
        <p:txBody>
          <a:bodyPr/>
          <a:lstStyle/>
          <a:p>
            <a:r>
              <a:rPr lang="en-CA" dirty="0"/>
              <a:t>Large and fast containerships work with dockside cranes</a:t>
            </a:r>
          </a:p>
          <a:p>
            <a:r>
              <a:rPr lang="en-CA" dirty="0"/>
              <a:t>Expensive e.g. 1967-1972 $10 billion ($60B, 2015)</a:t>
            </a:r>
          </a:p>
          <a:p>
            <a:r>
              <a:rPr lang="en-CA" dirty="0"/>
              <a:t>Individual maritime carriers unable to raise finance</a:t>
            </a:r>
          </a:p>
          <a:p>
            <a:r>
              <a:rPr lang="en-CA" dirty="0"/>
              <a:t>Maritime consortia</a:t>
            </a:r>
          </a:p>
          <a:p>
            <a:r>
              <a:rPr lang="en-CA" dirty="0"/>
              <a:t>Conglomerates investments purely for profit, RJ Reynolds  </a:t>
            </a:r>
          </a:p>
          <a:p>
            <a:r>
              <a:rPr lang="en-CA" dirty="0"/>
              <a:t>Soon overcapacity</a:t>
            </a:r>
          </a:p>
          <a:p>
            <a:r>
              <a:rPr lang="en-CA" dirty="0"/>
              <a:t>Rate wars</a:t>
            </a:r>
          </a:p>
          <a:p>
            <a:pPr marL="0" indent="0">
              <a:buNone/>
            </a:pPr>
            <a:endParaRPr lang="en-CA" dirty="0"/>
          </a:p>
        </p:txBody>
      </p:sp>
      <p:sp>
        <p:nvSpPr>
          <p:cNvPr id="4" name="Slide Number Placeholder 3">
            <a:extLst>
              <a:ext uri="{FF2B5EF4-FFF2-40B4-BE49-F238E27FC236}">
                <a16:creationId xmlns:a16="http://schemas.microsoft.com/office/drawing/2014/main" xmlns="" id="{D7E37C35-9C7F-4899-A795-3E158C1F4356}"/>
              </a:ext>
            </a:extLst>
          </p:cNvPr>
          <p:cNvSpPr>
            <a:spLocks noGrp="1"/>
          </p:cNvSpPr>
          <p:nvPr>
            <p:ph type="sldNum" sz="quarter" idx="12"/>
          </p:nvPr>
        </p:nvSpPr>
        <p:spPr/>
        <p:txBody>
          <a:bodyPr/>
          <a:lstStyle/>
          <a:p>
            <a:fld id="{B8E569B3-7817-4D60-A5C1-3A9605722D9F}" type="slidenum">
              <a:rPr lang="en-CA" smtClean="0"/>
              <a:pPr/>
              <a:t>17</a:t>
            </a:fld>
            <a:endParaRPr lang="en-CA"/>
          </a:p>
        </p:txBody>
      </p:sp>
    </p:spTree>
    <p:extLst>
      <p:ext uri="{BB962C8B-B14F-4D97-AF65-F5344CB8AC3E}">
        <p14:creationId xmlns:p14="http://schemas.microsoft.com/office/powerpoint/2010/main" xmlns="" val="3593344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FC8C6D-E728-4739-8331-FEA05503717D}"/>
              </a:ext>
            </a:extLst>
          </p:cNvPr>
          <p:cNvSpPr>
            <a:spLocks noGrp="1"/>
          </p:cNvSpPr>
          <p:nvPr>
            <p:ph type="title"/>
          </p:nvPr>
        </p:nvSpPr>
        <p:spPr/>
        <p:txBody>
          <a:bodyPr>
            <a:normAutofit/>
          </a:bodyPr>
          <a:lstStyle/>
          <a:p>
            <a:r>
              <a:rPr lang="en-CA" sz="4000" b="1" dirty="0"/>
              <a:t>1968</a:t>
            </a:r>
          </a:p>
        </p:txBody>
      </p:sp>
      <p:sp>
        <p:nvSpPr>
          <p:cNvPr id="3" name="Content Placeholder 2">
            <a:extLst>
              <a:ext uri="{FF2B5EF4-FFF2-40B4-BE49-F238E27FC236}">
                <a16:creationId xmlns:a16="http://schemas.microsoft.com/office/drawing/2014/main" xmlns="" id="{462F7402-9897-41A3-9B25-500EA6270B9B}"/>
              </a:ext>
            </a:extLst>
          </p:cNvPr>
          <p:cNvSpPr>
            <a:spLocks noGrp="1"/>
          </p:cNvSpPr>
          <p:nvPr>
            <p:ph idx="1"/>
          </p:nvPr>
        </p:nvSpPr>
        <p:spPr/>
        <p:txBody>
          <a:bodyPr>
            <a:normAutofit lnSpcReduction="10000"/>
          </a:bodyPr>
          <a:lstStyle/>
          <a:p>
            <a:r>
              <a:rPr lang="en-CA" dirty="0"/>
              <a:t>Tet offensive</a:t>
            </a:r>
          </a:p>
          <a:p>
            <a:r>
              <a:rPr lang="en-CA" dirty="0"/>
              <a:t>Assassinations of Robert Kennedy and Martin Luther King</a:t>
            </a:r>
          </a:p>
          <a:p>
            <a:r>
              <a:rPr lang="en-CA" dirty="0"/>
              <a:t>Riots in many US cities</a:t>
            </a:r>
          </a:p>
          <a:p>
            <a:r>
              <a:rPr lang="en-CA" dirty="0"/>
              <a:t>Attempts in Prague to gain some independence</a:t>
            </a:r>
          </a:p>
          <a:p>
            <a:r>
              <a:rPr lang="en-CA" dirty="0"/>
              <a:t>Cultural revolution</a:t>
            </a:r>
          </a:p>
          <a:p>
            <a:r>
              <a:rPr lang="en-CA" dirty="0"/>
              <a:t>Students revolts and in Paris May</a:t>
            </a:r>
          </a:p>
          <a:p>
            <a:r>
              <a:rPr lang="en-CA" dirty="0"/>
              <a:t>“Spring 1968 everything changed”</a:t>
            </a:r>
          </a:p>
          <a:p>
            <a:r>
              <a:rPr lang="en-CA" dirty="0"/>
              <a:t>“There was Germanic spirit in the air, combination of Marxism (early version), Freudian psychoanalysis, and existentialism”. </a:t>
            </a:r>
          </a:p>
        </p:txBody>
      </p:sp>
      <p:sp>
        <p:nvSpPr>
          <p:cNvPr id="4" name="Slide Number Placeholder 3">
            <a:extLst>
              <a:ext uri="{FF2B5EF4-FFF2-40B4-BE49-F238E27FC236}">
                <a16:creationId xmlns:a16="http://schemas.microsoft.com/office/drawing/2014/main" xmlns="" id="{8A16DB57-072A-41F2-A92A-B837A6F7FE41}"/>
              </a:ext>
            </a:extLst>
          </p:cNvPr>
          <p:cNvSpPr>
            <a:spLocks noGrp="1"/>
          </p:cNvSpPr>
          <p:nvPr>
            <p:ph type="sldNum" sz="quarter" idx="12"/>
          </p:nvPr>
        </p:nvSpPr>
        <p:spPr/>
        <p:txBody>
          <a:bodyPr/>
          <a:lstStyle/>
          <a:p>
            <a:fld id="{B8E569B3-7817-4D60-A5C1-3A9605722D9F}" type="slidenum">
              <a:rPr lang="en-CA" smtClean="0"/>
              <a:pPr/>
              <a:t>18</a:t>
            </a:fld>
            <a:endParaRPr lang="en-CA"/>
          </a:p>
        </p:txBody>
      </p:sp>
    </p:spTree>
    <p:extLst>
      <p:ext uri="{BB962C8B-B14F-4D97-AF65-F5344CB8AC3E}">
        <p14:creationId xmlns:p14="http://schemas.microsoft.com/office/powerpoint/2010/main" xmlns="" val="298051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F5D64C-13EF-4F9F-B60F-DCF1DCB39393}"/>
              </a:ext>
            </a:extLst>
          </p:cNvPr>
          <p:cNvSpPr>
            <a:spLocks noGrp="1"/>
          </p:cNvSpPr>
          <p:nvPr>
            <p:ph type="title"/>
          </p:nvPr>
        </p:nvSpPr>
        <p:spPr>
          <a:xfrm>
            <a:off x="839788" y="457200"/>
            <a:ext cx="5787255" cy="1600200"/>
          </a:xfrm>
        </p:spPr>
        <p:txBody>
          <a:bodyPr>
            <a:normAutofit/>
          </a:bodyPr>
          <a:lstStyle/>
          <a:p>
            <a:r>
              <a:rPr lang="en-CA" sz="4000" b="1" dirty="0"/>
              <a:t>Containership Capacity</a:t>
            </a:r>
            <a:r>
              <a:rPr lang="en-CA" dirty="0"/>
              <a:t/>
            </a:r>
            <a:br>
              <a:rPr lang="en-CA" dirty="0"/>
            </a:br>
            <a:endParaRPr lang="en-CA" dirty="0"/>
          </a:p>
        </p:txBody>
      </p:sp>
      <p:sp>
        <p:nvSpPr>
          <p:cNvPr id="4" name="Text Placeholder 3">
            <a:extLst>
              <a:ext uri="{FF2B5EF4-FFF2-40B4-BE49-F238E27FC236}">
                <a16:creationId xmlns:a16="http://schemas.microsoft.com/office/drawing/2014/main" xmlns="" id="{3005A3F4-EA24-467B-8434-8C3799C907DE}"/>
              </a:ext>
            </a:extLst>
          </p:cNvPr>
          <p:cNvSpPr>
            <a:spLocks noGrp="1"/>
          </p:cNvSpPr>
          <p:nvPr>
            <p:ph type="body" sz="half" idx="2"/>
          </p:nvPr>
        </p:nvSpPr>
        <p:spPr>
          <a:xfrm>
            <a:off x="839788" y="2057400"/>
            <a:ext cx="3932237" cy="3117915"/>
          </a:xfrm>
        </p:spPr>
        <p:txBody>
          <a:bodyPr>
            <a:normAutofit/>
          </a:bodyPr>
          <a:lstStyle/>
          <a:p>
            <a:r>
              <a:rPr lang="en-CA" sz="2800" dirty="0"/>
              <a:t>1956 to 2017</a:t>
            </a:r>
          </a:p>
          <a:p>
            <a:r>
              <a:rPr lang="en-CA" sz="2800" dirty="0"/>
              <a:t>1966 was infant industry</a:t>
            </a:r>
          </a:p>
          <a:p>
            <a:r>
              <a:rPr lang="en-CA" sz="2800" dirty="0"/>
              <a:t>1969 3,000 TEU</a:t>
            </a:r>
          </a:p>
        </p:txBody>
      </p:sp>
      <p:pic>
        <p:nvPicPr>
          <p:cNvPr id="18" name="Content Placeholder 17">
            <a:extLst>
              <a:ext uri="{FF2B5EF4-FFF2-40B4-BE49-F238E27FC236}">
                <a16:creationId xmlns:a16="http://schemas.microsoft.com/office/drawing/2014/main" xmlns="" id="{B51E5E7B-C60C-4F1F-A0F5-42BD2DBC4B03}"/>
              </a:ext>
            </a:extLst>
          </p:cNvPr>
          <p:cNvPicPr>
            <a:picLocks noGrp="1" noChangeAspect="1"/>
          </p:cNvPicPr>
          <p:nvPr>
            <p:ph idx="1"/>
          </p:nvPr>
        </p:nvPicPr>
        <p:blipFill>
          <a:blip r:embed="rId3" cstate="print"/>
          <a:stretch>
            <a:fillRect/>
          </a:stretch>
        </p:blipFill>
        <p:spPr>
          <a:xfrm>
            <a:off x="5974079" y="338357"/>
            <a:ext cx="4562005" cy="6133563"/>
          </a:xfrm>
          <a:prstGeom prst="rect">
            <a:avLst/>
          </a:prstGeom>
        </p:spPr>
      </p:pic>
      <p:sp>
        <p:nvSpPr>
          <p:cNvPr id="7" name="Rectangle: Rounded Corners 6">
            <a:extLst>
              <a:ext uri="{FF2B5EF4-FFF2-40B4-BE49-F238E27FC236}">
                <a16:creationId xmlns:a16="http://schemas.microsoft.com/office/drawing/2014/main" xmlns="" id="{9125CD2B-29DB-4EEA-BB63-0DE7FB8B1935}"/>
              </a:ext>
            </a:extLst>
          </p:cNvPr>
          <p:cNvSpPr/>
          <p:nvPr/>
        </p:nvSpPr>
        <p:spPr>
          <a:xfrm>
            <a:off x="6168452" y="1086787"/>
            <a:ext cx="4467069" cy="749508"/>
          </a:xfrm>
          <a:prstGeom prst="roundRect">
            <a:avLst/>
          </a:prstGeom>
          <a:noFill/>
          <a:ln w="1079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xmlns="" id="{E82E1652-1950-4859-9CBA-31E44DD6A18E}"/>
              </a:ext>
            </a:extLst>
          </p:cNvPr>
          <p:cNvSpPr>
            <a:spLocks noGrp="1"/>
          </p:cNvSpPr>
          <p:nvPr>
            <p:ph type="sldNum" sz="quarter" idx="12"/>
          </p:nvPr>
        </p:nvSpPr>
        <p:spPr/>
        <p:txBody>
          <a:bodyPr/>
          <a:lstStyle/>
          <a:p>
            <a:fld id="{B8E569B3-7817-4D60-A5C1-3A9605722D9F}" type="slidenum">
              <a:rPr lang="en-CA" smtClean="0"/>
              <a:pPr/>
              <a:t>19</a:t>
            </a:fld>
            <a:endParaRPr lang="en-CA"/>
          </a:p>
        </p:txBody>
      </p:sp>
    </p:spTree>
    <p:extLst>
      <p:ext uri="{BB962C8B-B14F-4D97-AF65-F5344CB8AC3E}">
        <p14:creationId xmlns:p14="http://schemas.microsoft.com/office/powerpoint/2010/main" xmlns="" val="3168343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DF34CB3-EB96-4C80-9031-132FD56630A3}"/>
              </a:ext>
            </a:extLst>
          </p:cNvPr>
          <p:cNvPicPr>
            <a:picLocks noChangeAspect="1"/>
          </p:cNvPicPr>
          <p:nvPr/>
        </p:nvPicPr>
        <p:blipFill rotWithShape="1">
          <a:blip r:embed="rId3" cstate="print"/>
          <a:srcRect t="11331" b="13669"/>
          <a:stretch/>
        </p:blipFill>
        <p:spPr>
          <a:xfrm>
            <a:off x="20" y="10"/>
            <a:ext cx="12191980" cy="6857990"/>
          </a:xfrm>
          <a:prstGeom prst="rect">
            <a:avLst/>
          </a:prstGeom>
        </p:spPr>
      </p:pic>
      <p:sp>
        <p:nvSpPr>
          <p:cNvPr id="4" name="TextBox 3">
            <a:extLst>
              <a:ext uri="{FF2B5EF4-FFF2-40B4-BE49-F238E27FC236}">
                <a16:creationId xmlns:a16="http://schemas.microsoft.com/office/drawing/2014/main" xmlns="" id="{D307CC86-F9AD-4B6F-8255-E2C5A2ED1B2A}"/>
              </a:ext>
            </a:extLst>
          </p:cNvPr>
          <p:cNvSpPr txBox="1"/>
          <p:nvPr/>
        </p:nvSpPr>
        <p:spPr>
          <a:xfrm>
            <a:off x="8814216" y="0"/>
            <a:ext cx="3132945" cy="400110"/>
          </a:xfrm>
          <a:prstGeom prst="rect">
            <a:avLst/>
          </a:prstGeom>
          <a:noFill/>
        </p:spPr>
        <p:txBody>
          <a:bodyPr wrap="square" rtlCol="0">
            <a:spAutoFit/>
          </a:bodyPr>
          <a:lstStyle/>
          <a:p>
            <a:r>
              <a:rPr lang="en-CA" sz="2000" b="1" i="1" dirty="0"/>
              <a:t>Port of Vancouver Archive</a:t>
            </a:r>
          </a:p>
        </p:txBody>
      </p:sp>
      <p:sp>
        <p:nvSpPr>
          <p:cNvPr id="2" name="Slide Number Placeholder 1">
            <a:extLst>
              <a:ext uri="{FF2B5EF4-FFF2-40B4-BE49-F238E27FC236}">
                <a16:creationId xmlns:a16="http://schemas.microsoft.com/office/drawing/2014/main" xmlns="" id="{ADDBE806-B998-4DED-8437-7D749CD8F226}"/>
              </a:ext>
            </a:extLst>
          </p:cNvPr>
          <p:cNvSpPr>
            <a:spLocks noGrp="1"/>
          </p:cNvSpPr>
          <p:nvPr>
            <p:ph type="sldNum" sz="quarter" idx="12"/>
          </p:nvPr>
        </p:nvSpPr>
        <p:spPr/>
        <p:txBody>
          <a:bodyPr/>
          <a:lstStyle/>
          <a:p>
            <a:fld id="{B8E569B3-7817-4D60-A5C1-3A9605722D9F}" type="slidenum">
              <a:rPr lang="en-CA" smtClean="0"/>
              <a:pPr/>
              <a:t>2</a:t>
            </a:fld>
            <a:endParaRPr lang="en-CA"/>
          </a:p>
        </p:txBody>
      </p:sp>
    </p:spTree>
    <p:extLst>
      <p:ext uri="{BB962C8B-B14F-4D97-AF65-F5344CB8AC3E}">
        <p14:creationId xmlns:p14="http://schemas.microsoft.com/office/powerpoint/2010/main" xmlns="" val="20397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669DA9-4E51-40A4-8622-A83E39A0BFF2}"/>
              </a:ext>
            </a:extLst>
          </p:cNvPr>
          <p:cNvSpPr>
            <a:spLocks noGrp="1"/>
          </p:cNvSpPr>
          <p:nvPr>
            <p:ph type="title"/>
          </p:nvPr>
        </p:nvSpPr>
        <p:spPr>
          <a:xfrm>
            <a:off x="838200" y="365125"/>
            <a:ext cx="10515600" cy="1325563"/>
          </a:xfrm>
        </p:spPr>
        <p:txBody>
          <a:bodyPr>
            <a:normAutofit/>
          </a:bodyPr>
          <a:lstStyle/>
          <a:p>
            <a:r>
              <a:rPr lang="en-CA" sz="4000" b="1" dirty="0"/>
              <a:t>Vietnam War</a:t>
            </a:r>
          </a:p>
        </p:txBody>
      </p:sp>
      <p:sp>
        <p:nvSpPr>
          <p:cNvPr id="3" name="Content Placeholder 2">
            <a:extLst>
              <a:ext uri="{FF2B5EF4-FFF2-40B4-BE49-F238E27FC236}">
                <a16:creationId xmlns:a16="http://schemas.microsoft.com/office/drawing/2014/main" xmlns="" id="{A3EFA0A2-B3A9-4B2D-8A7E-B1E1028FFBB8}"/>
              </a:ext>
            </a:extLst>
          </p:cNvPr>
          <p:cNvSpPr>
            <a:spLocks noGrp="1"/>
          </p:cNvSpPr>
          <p:nvPr>
            <p:ph idx="1"/>
          </p:nvPr>
        </p:nvSpPr>
        <p:spPr>
          <a:xfrm>
            <a:off x="838200" y="1825625"/>
            <a:ext cx="10515600" cy="4351338"/>
          </a:xfrm>
        </p:spPr>
        <p:txBody>
          <a:bodyPr>
            <a:normAutofit fontScale="92500"/>
          </a:bodyPr>
          <a:lstStyle/>
          <a:p>
            <a:r>
              <a:rPr lang="en-CA" dirty="0"/>
              <a:t>65,000 U.S. soldiers and marines in South Vietnam in 1965</a:t>
            </a:r>
          </a:p>
          <a:p>
            <a:r>
              <a:rPr lang="en-CA" dirty="0"/>
              <a:t>Lack of deep water ports, port delays, cargo theft, push supply system</a:t>
            </a:r>
          </a:p>
          <a:p>
            <a:r>
              <a:rPr lang="en-CA" dirty="0"/>
              <a:t>Military cargo used unitized packaging, wood pallets, on/off ships</a:t>
            </a:r>
          </a:p>
          <a:p>
            <a:r>
              <a:rPr lang="en-CA" dirty="0"/>
              <a:t>Contracted Malcolm McLean – radical change for containerization </a:t>
            </a:r>
          </a:p>
          <a:p>
            <a:r>
              <a:rPr lang="en-CA" dirty="0"/>
              <a:t>Sea-Land provided container ships, chassis, trucks and terminals at a fixed price, 7 ships in 1967 at $70 million, made Cam </a:t>
            </a:r>
            <a:r>
              <a:rPr lang="en-CA" dirty="0" err="1"/>
              <a:t>Ranh</a:t>
            </a:r>
            <a:r>
              <a:rPr lang="en-CA" dirty="0"/>
              <a:t> Bay port</a:t>
            </a:r>
          </a:p>
          <a:p>
            <a:r>
              <a:rPr lang="en-CA" dirty="0"/>
              <a:t>1969 supply and feed 540,000 soldiers, containerization was vital war effort</a:t>
            </a:r>
          </a:p>
          <a:p>
            <a:r>
              <a:rPr lang="en-CA" dirty="0"/>
              <a:t>By 1970, 50% military cargos containerized in swift transition</a:t>
            </a:r>
          </a:p>
          <a:p>
            <a:r>
              <a:rPr lang="en-CA" dirty="0"/>
              <a:t>Empty return containers operated at a loss</a:t>
            </a:r>
          </a:p>
          <a:p>
            <a:endParaRPr lang="en-CA" dirty="0"/>
          </a:p>
        </p:txBody>
      </p:sp>
      <p:sp>
        <p:nvSpPr>
          <p:cNvPr id="4" name="Slide Number Placeholder 3">
            <a:extLst>
              <a:ext uri="{FF2B5EF4-FFF2-40B4-BE49-F238E27FC236}">
                <a16:creationId xmlns:a16="http://schemas.microsoft.com/office/drawing/2014/main" xmlns="" id="{656D23A3-9FE7-40D1-AA52-EF1CBFA48737}"/>
              </a:ext>
            </a:extLst>
          </p:cNvPr>
          <p:cNvSpPr>
            <a:spLocks noGrp="1"/>
          </p:cNvSpPr>
          <p:nvPr>
            <p:ph type="sldNum" sz="quarter" idx="12"/>
          </p:nvPr>
        </p:nvSpPr>
        <p:spPr/>
        <p:txBody>
          <a:bodyPr/>
          <a:lstStyle/>
          <a:p>
            <a:fld id="{B8E569B3-7817-4D60-A5C1-3A9605722D9F}" type="slidenum">
              <a:rPr lang="en-CA" smtClean="0"/>
              <a:pPr/>
              <a:t>20</a:t>
            </a:fld>
            <a:endParaRPr lang="en-CA"/>
          </a:p>
        </p:txBody>
      </p:sp>
    </p:spTree>
    <p:extLst>
      <p:ext uri="{BB962C8B-B14F-4D97-AF65-F5344CB8AC3E}">
        <p14:creationId xmlns:p14="http://schemas.microsoft.com/office/powerpoint/2010/main" xmlns="" val="754287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3C5BFA-5AE6-4EEA-BA29-D2FC464E43B4}"/>
              </a:ext>
            </a:extLst>
          </p:cNvPr>
          <p:cNvSpPr>
            <a:spLocks noGrp="1"/>
          </p:cNvSpPr>
          <p:nvPr>
            <p:ph type="title"/>
          </p:nvPr>
        </p:nvSpPr>
        <p:spPr>
          <a:xfrm>
            <a:off x="8017254" y="525439"/>
            <a:ext cx="3336545" cy="1657614"/>
          </a:xfrm>
        </p:spPr>
        <p:txBody>
          <a:bodyPr>
            <a:normAutofit/>
          </a:bodyPr>
          <a:lstStyle/>
          <a:p>
            <a:r>
              <a:rPr lang="en-CA" sz="4000" b="1" dirty="0"/>
              <a:t>Vietnam War</a:t>
            </a:r>
          </a:p>
        </p:txBody>
      </p:sp>
      <p:pic>
        <p:nvPicPr>
          <p:cNvPr id="7" name="Picture 6">
            <a:extLst>
              <a:ext uri="{FF2B5EF4-FFF2-40B4-BE49-F238E27FC236}">
                <a16:creationId xmlns:a16="http://schemas.microsoft.com/office/drawing/2014/main" xmlns="" id="{A21B9B6A-C907-46B5-8002-67ED8359D0D7}"/>
              </a:ext>
            </a:extLst>
          </p:cNvPr>
          <p:cNvPicPr>
            <a:picLocks noChangeAspect="1"/>
          </p:cNvPicPr>
          <p:nvPr/>
        </p:nvPicPr>
        <p:blipFill rotWithShape="1">
          <a:blip r:embed="rId3" cstate="print"/>
          <a:srcRect t="10355" r="1" b="20399"/>
          <a:stretch/>
        </p:blipFill>
        <p:spPr>
          <a:xfrm>
            <a:off x="-3717" y="56047"/>
            <a:ext cx="4613982" cy="4515954"/>
          </a:xfrm>
          <a:prstGeom prst="rect">
            <a:avLst/>
          </a:prstGeom>
        </p:spPr>
      </p:pic>
      <p:pic>
        <p:nvPicPr>
          <p:cNvPr id="6" name="Picture 5">
            <a:extLst>
              <a:ext uri="{FF2B5EF4-FFF2-40B4-BE49-F238E27FC236}">
                <a16:creationId xmlns:a16="http://schemas.microsoft.com/office/drawing/2014/main" xmlns="" id="{A86D63E1-D55C-42C5-8A6B-69BE39E05DBF}"/>
              </a:ext>
            </a:extLst>
          </p:cNvPr>
          <p:cNvPicPr>
            <a:picLocks noChangeAspect="1"/>
          </p:cNvPicPr>
          <p:nvPr/>
        </p:nvPicPr>
        <p:blipFill rotWithShape="1">
          <a:blip r:embed="rId4" cstate="print"/>
          <a:srcRect l="12325" r="10560" b="-5"/>
          <a:stretch/>
        </p:blipFill>
        <p:spPr>
          <a:xfrm>
            <a:off x="4705442" y="-1"/>
            <a:ext cx="2829214" cy="2183054"/>
          </a:xfrm>
          <a:prstGeom prst="rect">
            <a:avLst/>
          </a:prstGeom>
        </p:spPr>
      </p:pic>
      <p:pic>
        <p:nvPicPr>
          <p:cNvPr id="9" name="Picture 8">
            <a:extLst>
              <a:ext uri="{FF2B5EF4-FFF2-40B4-BE49-F238E27FC236}">
                <a16:creationId xmlns:a16="http://schemas.microsoft.com/office/drawing/2014/main" xmlns="" id="{31F3D96E-16C6-4728-8717-FDC120656142}"/>
              </a:ext>
            </a:extLst>
          </p:cNvPr>
          <p:cNvPicPr>
            <a:picLocks noChangeAspect="1"/>
          </p:cNvPicPr>
          <p:nvPr/>
        </p:nvPicPr>
        <p:blipFill rotWithShape="1">
          <a:blip r:embed="rId5" cstate="print"/>
          <a:srcRect l="7693" r="21401" b="-1"/>
          <a:stretch/>
        </p:blipFill>
        <p:spPr>
          <a:xfrm>
            <a:off x="4705442" y="2274491"/>
            <a:ext cx="2825496" cy="2241463"/>
          </a:xfrm>
          <a:prstGeom prst="rect">
            <a:avLst/>
          </a:prstGeom>
        </p:spPr>
      </p:pic>
      <p:pic>
        <p:nvPicPr>
          <p:cNvPr id="8" name="Picture 7">
            <a:extLst>
              <a:ext uri="{FF2B5EF4-FFF2-40B4-BE49-F238E27FC236}">
                <a16:creationId xmlns:a16="http://schemas.microsoft.com/office/drawing/2014/main" xmlns="" id="{EB767C0E-9CC1-40B0-9BED-C909C534FDC8}"/>
              </a:ext>
            </a:extLst>
          </p:cNvPr>
          <p:cNvPicPr>
            <a:picLocks noChangeAspect="1"/>
          </p:cNvPicPr>
          <p:nvPr/>
        </p:nvPicPr>
        <p:blipFill rotWithShape="1">
          <a:blip r:embed="rId6" cstate="print"/>
          <a:srcRect l="132" r="4260" b="6"/>
          <a:stretch/>
        </p:blipFill>
        <p:spPr>
          <a:xfrm>
            <a:off x="-3717" y="4616536"/>
            <a:ext cx="2829212" cy="2241464"/>
          </a:xfrm>
          <a:prstGeom prst="rect">
            <a:avLst/>
          </a:prstGeom>
        </p:spPr>
      </p:pic>
      <p:pic>
        <p:nvPicPr>
          <p:cNvPr id="5" name="Picture 4">
            <a:extLst>
              <a:ext uri="{FF2B5EF4-FFF2-40B4-BE49-F238E27FC236}">
                <a16:creationId xmlns:a16="http://schemas.microsoft.com/office/drawing/2014/main" xmlns="" id="{16AC3926-934F-4783-A35C-0C9DE0118CD9}"/>
              </a:ext>
            </a:extLst>
          </p:cNvPr>
          <p:cNvPicPr>
            <a:picLocks noChangeAspect="1"/>
          </p:cNvPicPr>
          <p:nvPr/>
        </p:nvPicPr>
        <p:blipFill rotWithShape="1">
          <a:blip r:embed="rId7" cstate="print"/>
          <a:srcRect t="13857" b="4847"/>
          <a:stretch/>
        </p:blipFill>
        <p:spPr>
          <a:xfrm>
            <a:off x="2913221" y="4572001"/>
            <a:ext cx="4614002" cy="2286000"/>
          </a:xfrm>
          <a:prstGeom prst="rect">
            <a:avLst/>
          </a:prstGeom>
        </p:spPr>
      </p:pic>
      <p:sp>
        <p:nvSpPr>
          <p:cNvPr id="3" name="Content Placeholder 2">
            <a:extLst>
              <a:ext uri="{FF2B5EF4-FFF2-40B4-BE49-F238E27FC236}">
                <a16:creationId xmlns:a16="http://schemas.microsoft.com/office/drawing/2014/main" xmlns="" id="{298D5A09-D3DD-4E75-9090-BDA928B6FFD6}"/>
              </a:ext>
            </a:extLst>
          </p:cNvPr>
          <p:cNvSpPr>
            <a:spLocks noGrp="1"/>
          </p:cNvSpPr>
          <p:nvPr>
            <p:ph idx="1"/>
          </p:nvPr>
        </p:nvSpPr>
        <p:spPr>
          <a:xfrm>
            <a:off x="8017254" y="2274491"/>
            <a:ext cx="3336546" cy="3902472"/>
          </a:xfrm>
        </p:spPr>
        <p:txBody>
          <a:bodyPr>
            <a:normAutofit/>
          </a:bodyPr>
          <a:lstStyle/>
          <a:p>
            <a:r>
              <a:rPr lang="en-CA" sz="2000" dirty="0"/>
              <a:t>Vietnam ports</a:t>
            </a:r>
          </a:p>
          <a:p>
            <a:r>
              <a:rPr lang="en-CA" sz="2000" dirty="0"/>
              <a:t>Cam </a:t>
            </a:r>
            <a:r>
              <a:rPr lang="en-CA" sz="2000" dirty="0" err="1"/>
              <a:t>Ranh</a:t>
            </a:r>
            <a:r>
              <a:rPr lang="en-CA" sz="2000" dirty="0"/>
              <a:t> Bay</a:t>
            </a:r>
          </a:p>
          <a:p>
            <a:r>
              <a:rPr lang="en-CA" sz="2000" dirty="0"/>
              <a:t>In transit cargo Cam </a:t>
            </a:r>
            <a:r>
              <a:rPr lang="en-CA" sz="2000" dirty="0" err="1"/>
              <a:t>Ranh</a:t>
            </a:r>
            <a:r>
              <a:rPr lang="en-CA" sz="2000" dirty="0"/>
              <a:t> Bay</a:t>
            </a:r>
          </a:p>
          <a:p>
            <a:r>
              <a:rPr lang="en-CA" sz="2000" dirty="0"/>
              <a:t>Containers not returned</a:t>
            </a:r>
          </a:p>
          <a:p>
            <a:endParaRPr lang="en-CA" sz="2000" dirty="0"/>
          </a:p>
        </p:txBody>
      </p:sp>
      <p:cxnSp>
        <p:nvCxnSpPr>
          <p:cNvPr id="13" name="Straight Arrow Connector 12">
            <a:extLst>
              <a:ext uri="{FF2B5EF4-FFF2-40B4-BE49-F238E27FC236}">
                <a16:creationId xmlns:a16="http://schemas.microsoft.com/office/drawing/2014/main" xmlns="" id="{5DDF500C-44E1-4840-BE47-B372701AE837}"/>
              </a:ext>
            </a:extLst>
          </p:cNvPr>
          <p:cNvCxnSpPr/>
          <p:nvPr/>
        </p:nvCxnSpPr>
        <p:spPr>
          <a:xfrm flipH="1" flipV="1">
            <a:off x="3747541" y="3822492"/>
            <a:ext cx="322289" cy="53215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xmlns="" id="{3E6B63A4-EB9B-4C3E-85DE-4E9A9451CE82}"/>
              </a:ext>
            </a:extLst>
          </p:cNvPr>
          <p:cNvSpPr/>
          <p:nvPr/>
        </p:nvSpPr>
        <p:spPr>
          <a:xfrm>
            <a:off x="2398426" y="3987384"/>
            <a:ext cx="322289" cy="3147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xmlns="" id="{E372E170-C2C6-4C98-B745-BD07410D2E89}"/>
              </a:ext>
            </a:extLst>
          </p:cNvPr>
          <p:cNvSpPr>
            <a:spLocks noGrp="1"/>
          </p:cNvSpPr>
          <p:nvPr>
            <p:ph type="sldNum" sz="quarter" idx="12"/>
          </p:nvPr>
        </p:nvSpPr>
        <p:spPr/>
        <p:txBody>
          <a:bodyPr/>
          <a:lstStyle/>
          <a:p>
            <a:fld id="{B8E569B3-7817-4D60-A5C1-3A9605722D9F}" type="slidenum">
              <a:rPr lang="en-CA" smtClean="0"/>
              <a:pPr/>
              <a:t>21</a:t>
            </a:fld>
            <a:endParaRPr lang="en-CA"/>
          </a:p>
        </p:txBody>
      </p:sp>
    </p:spTree>
    <p:extLst>
      <p:ext uri="{BB962C8B-B14F-4D97-AF65-F5344CB8AC3E}">
        <p14:creationId xmlns:p14="http://schemas.microsoft.com/office/powerpoint/2010/main" xmlns="" val="2483099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CC5128-0F0E-4A5D-8CAC-8DC4D91FEE1E}"/>
              </a:ext>
            </a:extLst>
          </p:cNvPr>
          <p:cNvSpPr>
            <a:spLocks noGrp="1"/>
          </p:cNvSpPr>
          <p:nvPr>
            <p:ph type="title"/>
          </p:nvPr>
        </p:nvSpPr>
        <p:spPr/>
        <p:txBody>
          <a:bodyPr>
            <a:normAutofit/>
          </a:bodyPr>
          <a:lstStyle/>
          <a:p>
            <a:r>
              <a:rPr lang="en-CA" sz="4000" b="1" dirty="0"/>
              <a:t>Exports</a:t>
            </a:r>
          </a:p>
        </p:txBody>
      </p:sp>
      <p:sp>
        <p:nvSpPr>
          <p:cNvPr id="3" name="Content Placeholder 2">
            <a:extLst>
              <a:ext uri="{FF2B5EF4-FFF2-40B4-BE49-F238E27FC236}">
                <a16:creationId xmlns:a16="http://schemas.microsoft.com/office/drawing/2014/main" xmlns="" id="{75AE0F44-3425-454D-8055-3532A69F3EE7}"/>
              </a:ext>
            </a:extLst>
          </p:cNvPr>
          <p:cNvSpPr>
            <a:spLocks noGrp="1"/>
          </p:cNvSpPr>
          <p:nvPr>
            <p:ph idx="1"/>
          </p:nvPr>
        </p:nvSpPr>
        <p:spPr>
          <a:xfrm>
            <a:off x="838200" y="1825625"/>
            <a:ext cx="6974840" cy="4351338"/>
          </a:xfrm>
        </p:spPr>
        <p:txBody>
          <a:bodyPr>
            <a:normAutofit fontScale="92500" lnSpcReduction="20000"/>
          </a:bodyPr>
          <a:lstStyle/>
          <a:p>
            <a:r>
              <a:rPr lang="en-CA" dirty="0"/>
              <a:t>1969 Japan exports to US surged 21%, 1/3 of all exports containerize</a:t>
            </a:r>
          </a:p>
          <a:p>
            <a:r>
              <a:rPr lang="en-CA" dirty="0"/>
              <a:t>Electronics turned into US everyday items (fragile, high theft)</a:t>
            </a:r>
          </a:p>
          <a:p>
            <a:r>
              <a:rPr lang="en-CA" dirty="0"/>
              <a:t>Television 100% up from 3.5 million in 1971 </a:t>
            </a:r>
          </a:p>
          <a:p>
            <a:r>
              <a:rPr lang="en-CA" dirty="0"/>
              <a:t>Korean exports to US treble</a:t>
            </a:r>
          </a:p>
          <a:p>
            <a:r>
              <a:rPr lang="en-CA" dirty="0"/>
              <a:t>Hong Kong foreign trade rose 35%</a:t>
            </a:r>
          </a:p>
          <a:p>
            <a:r>
              <a:rPr lang="en-CA" dirty="0"/>
              <a:t>Taiwan, Singapore exports increased 300%</a:t>
            </a:r>
          </a:p>
          <a:p>
            <a:r>
              <a:rPr lang="en-CA" dirty="0"/>
              <a:t>Australia exports moved away from resourced based economy to industrial based</a:t>
            </a:r>
          </a:p>
          <a:p>
            <a:r>
              <a:rPr lang="en-CA" dirty="0"/>
              <a:t>Entering advanced industrialized culture </a:t>
            </a:r>
          </a:p>
        </p:txBody>
      </p:sp>
      <p:pic>
        <p:nvPicPr>
          <p:cNvPr id="4" name="Picture 3">
            <a:extLst>
              <a:ext uri="{FF2B5EF4-FFF2-40B4-BE49-F238E27FC236}">
                <a16:creationId xmlns:a16="http://schemas.microsoft.com/office/drawing/2014/main" xmlns="" id="{F3CE96AB-52B0-4443-A03F-938A68D26ECC}"/>
              </a:ext>
            </a:extLst>
          </p:cNvPr>
          <p:cNvPicPr>
            <a:picLocks noChangeAspect="1"/>
          </p:cNvPicPr>
          <p:nvPr/>
        </p:nvPicPr>
        <p:blipFill>
          <a:blip r:embed="rId3" cstate="print"/>
          <a:stretch>
            <a:fillRect/>
          </a:stretch>
        </p:blipFill>
        <p:spPr>
          <a:xfrm>
            <a:off x="7302500" y="3571804"/>
            <a:ext cx="4391660" cy="2709933"/>
          </a:xfrm>
          <a:prstGeom prst="rect">
            <a:avLst/>
          </a:prstGeom>
        </p:spPr>
      </p:pic>
      <p:sp>
        <p:nvSpPr>
          <p:cNvPr id="5" name="Slide Number Placeholder 4">
            <a:extLst>
              <a:ext uri="{FF2B5EF4-FFF2-40B4-BE49-F238E27FC236}">
                <a16:creationId xmlns:a16="http://schemas.microsoft.com/office/drawing/2014/main" xmlns="" id="{97B44D73-8965-4C1E-AFE8-5256560ACC43}"/>
              </a:ext>
            </a:extLst>
          </p:cNvPr>
          <p:cNvSpPr>
            <a:spLocks noGrp="1"/>
          </p:cNvSpPr>
          <p:nvPr>
            <p:ph type="sldNum" sz="quarter" idx="12"/>
          </p:nvPr>
        </p:nvSpPr>
        <p:spPr/>
        <p:txBody>
          <a:bodyPr/>
          <a:lstStyle/>
          <a:p>
            <a:fld id="{B8E569B3-7817-4D60-A5C1-3A9605722D9F}" type="slidenum">
              <a:rPr lang="en-CA" smtClean="0"/>
              <a:pPr/>
              <a:t>22</a:t>
            </a:fld>
            <a:endParaRPr lang="en-CA"/>
          </a:p>
        </p:txBody>
      </p:sp>
    </p:spTree>
    <p:extLst>
      <p:ext uri="{BB962C8B-B14F-4D97-AF65-F5344CB8AC3E}">
        <p14:creationId xmlns:p14="http://schemas.microsoft.com/office/powerpoint/2010/main" xmlns="" val="3144467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EAB3E4-6384-4409-BC0A-2C7613B8B4C5}"/>
              </a:ext>
            </a:extLst>
          </p:cNvPr>
          <p:cNvSpPr>
            <a:spLocks noGrp="1"/>
          </p:cNvSpPr>
          <p:nvPr>
            <p:ph type="title"/>
          </p:nvPr>
        </p:nvSpPr>
        <p:spPr>
          <a:xfrm>
            <a:off x="838200" y="365125"/>
            <a:ext cx="10515600" cy="1325563"/>
          </a:xfrm>
        </p:spPr>
        <p:txBody>
          <a:bodyPr>
            <a:normAutofit/>
          </a:bodyPr>
          <a:lstStyle/>
          <a:p>
            <a:r>
              <a:rPr lang="en-CA" sz="4000" b="1" dirty="0"/>
              <a:t>Oil Crisis</a:t>
            </a:r>
          </a:p>
        </p:txBody>
      </p:sp>
      <p:sp>
        <p:nvSpPr>
          <p:cNvPr id="3" name="Content Placeholder 2">
            <a:extLst>
              <a:ext uri="{FF2B5EF4-FFF2-40B4-BE49-F238E27FC236}">
                <a16:creationId xmlns:a16="http://schemas.microsoft.com/office/drawing/2014/main" xmlns="" id="{0211C08E-0060-45CD-B8F4-6693C778563C}"/>
              </a:ext>
            </a:extLst>
          </p:cNvPr>
          <p:cNvSpPr>
            <a:spLocks noGrp="1"/>
          </p:cNvSpPr>
          <p:nvPr>
            <p:ph idx="1"/>
          </p:nvPr>
        </p:nvSpPr>
        <p:spPr>
          <a:xfrm>
            <a:off x="791704" y="1825625"/>
            <a:ext cx="6678479" cy="4351338"/>
          </a:xfrm>
        </p:spPr>
        <p:txBody>
          <a:bodyPr>
            <a:normAutofit fontScale="92500" lnSpcReduction="20000"/>
          </a:bodyPr>
          <a:lstStyle/>
          <a:p>
            <a:r>
              <a:rPr lang="en-CA" dirty="0"/>
              <a:t>143 new containerships in 1972, 1973</a:t>
            </a:r>
          </a:p>
          <a:p>
            <a:r>
              <a:rPr lang="en-CA" dirty="0"/>
              <a:t>Containerised ocean cargos grew 40% 1973</a:t>
            </a:r>
          </a:p>
          <a:p>
            <a:r>
              <a:rPr lang="en-CA" dirty="0"/>
              <a:t>New ships designed for high speed due to Suez canal closure – Arab Israel war - cheap oil then </a:t>
            </a:r>
          </a:p>
          <a:p>
            <a:r>
              <a:rPr lang="en-CA" dirty="0"/>
              <a:t>Sharp rise in oil price increased 25% freight cost</a:t>
            </a:r>
          </a:p>
          <a:p>
            <a:r>
              <a:rPr lang="en-CA" dirty="0"/>
              <a:t>Bunker fuel $22 to $70 per ton. Oil price $3/</a:t>
            </a:r>
            <a:r>
              <a:rPr lang="en-CA" dirty="0" err="1"/>
              <a:t>bbl</a:t>
            </a:r>
            <a:r>
              <a:rPr lang="en-CA" dirty="0"/>
              <a:t> to $12/</a:t>
            </a:r>
            <a:r>
              <a:rPr lang="en-CA" dirty="0" err="1"/>
              <a:t>bbl</a:t>
            </a:r>
            <a:endParaRPr lang="en-CA" dirty="0"/>
          </a:p>
          <a:p>
            <a:r>
              <a:rPr lang="en-CA" dirty="0"/>
              <a:t>World economy in recession in 1975</a:t>
            </a:r>
          </a:p>
          <a:p>
            <a:r>
              <a:rPr lang="en-CA" dirty="0"/>
              <a:t>Carriers stuck with wrong vessels </a:t>
            </a:r>
          </a:p>
          <a:p>
            <a:r>
              <a:rPr lang="en-CA" dirty="0"/>
              <a:t>Shipping Industry devastated</a:t>
            </a:r>
          </a:p>
        </p:txBody>
      </p:sp>
      <p:pic>
        <p:nvPicPr>
          <p:cNvPr id="4" name="Picture 3">
            <a:extLst>
              <a:ext uri="{FF2B5EF4-FFF2-40B4-BE49-F238E27FC236}">
                <a16:creationId xmlns:a16="http://schemas.microsoft.com/office/drawing/2014/main" xmlns="" id="{79133827-8C85-44C6-B393-7F8FD87296AA}"/>
              </a:ext>
            </a:extLst>
          </p:cNvPr>
          <p:cNvPicPr>
            <a:picLocks noChangeAspect="1"/>
          </p:cNvPicPr>
          <p:nvPr/>
        </p:nvPicPr>
        <p:blipFill>
          <a:blip r:embed="rId3" cstate="print"/>
          <a:stretch>
            <a:fillRect/>
          </a:stretch>
        </p:blipFill>
        <p:spPr>
          <a:xfrm>
            <a:off x="7439186" y="265123"/>
            <a:ext cx="4752814" cy="2997270"/>
          </a:xfrm>
          <a:prstGeom prst="rect">
            <a:avLst/>
          </a:prstGeom>
        </p:spPr>
      </p:pic>
      <p:pic>
        <p:nvPicPr>
          <p:cNvPr id="5" name="Picture 4">
            <a:extLst>
              <a:ext uri="{FF2B5EF4-FFF2-40B4-BE49-F238E27FC236}">
                <a16:creationId xmlns:a16="http://schemas.microsoft.com/office/drawing/2014/main" xmlns="" id="{64D20E03-3277-4761-81A8-0A4B39FB392F}"/>
              </a:ext>
            </a:extLst>
          </p:cNvPr>
          <p:cNvPicPr>
            <a:picLocks noChangeAspect="1"/>
          </p:cNvPicPr>
          <p:nvPr/>
        </p:nvPicPr>
        <p:blipFill>
          <a:blip r:embed="rId4" cstate="print"/>
          <a:stretch>
            <a:fillRect/>
          </a:stretch>
        </p:blipFill>
        <p:spPr>
          <a:xfrm>
            <a:off x="7580989" y="3333588"/>
            <a:ext cx="4611011" cy="2729259"/>
          </a:xfrm>
          <a:prstGeom prst="rect">
            <a:avLst/>
          </a:prstGeom>
        </p:spPr>
      </p:pic>
      <p:sp>
        <p:nvSpPr>
          <p:cNvPr id="6" name="Slide Number Placeholder 5">
            <a:extLst>
              <a:ext uri="{FF2B5EF4-FFF2-40B4-BE49-F238E27FC236}">
                <a16:creationId xmlns:a16="http://schemas.microsoft.com/office/drawing/2014/main" xmlns="" id="{63F7610F-1EB7-4BA6-9866-86A9CF54AD8F}"/>
              </a:ext>
            </a:extLst>
          </p:cNvPr>
          <p:cNvSpPr>
            <a:spLocks noGrp="1"/>
          </p:cNvSpPr>
          <p:nvPr>
            <p:ph type="sldNum" sz="quarter" idx="12"/>
          </p:nvPr>
        </p:nvSpPr>
        <p:spPr/>
        <p:txBody>
          <a:bodyPr/>
          <a:lstStyle/>
          <a:p>
            <a:fld id="{B8E569B3-7817-4D60-A5C1-3A9605722D9F}" type="slidenum">
              <a:rPr lang="en-CA" smtClean="0"/>
              <a:pPr/>
              <a:t>23</a:t>
            </a:fld>
            <a:endParaRPr lang="en-CA"/>
          </a:p>
        </p:txBody>
      </p:sp>
    </p:spTree>
    <p:extLst>
      <p:ext uri="{BB962C8B-B14F-4D97-AF65-F5344CB8AC3E}">
        <p14:creationId xmlns:p14="http://schemas.microsoft.com/office/powerpoint/2010/main" xmlns="" val="879600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CBA141-5FC1-4A8A-93B4-913F501B5B71}"/>
              </a:ext>
            </a:extLst>
          </p:cNvPr>
          <p:cNvSpPr>
            <a:spLocks noGrp="1"/>
          </p:cNvSpPr>
          <p:nvPr>
            <p:ph type="title"/>
          </p:nvPr>
        </p:nvSpPr>
        <p:spPr>
          <a:xfrm>
            <a:off x="838200" y="365125"/>
            <a:ext cx="7211518" cy="1325563"/>
          </a:xfrm>
        </p:spPr>
        <p:txBody>
          <a:bodyPr>
            <a:normAutofit/>
          </a:bodyPr>
          <a:lstStyle/>
          <a:p>
            <a:r>
              <a:rPr lang="en-CA" sz="4000" b="1" dirty="0"/>
              <a:t>Intermodal Freight</a:t>
            </a:r>
          </a:p>
        </p:txBody>
      </p:sp>
      <p:sp>
        <p:nvSpPr>
          <p:cNvPr id="3" name="Content Placeholder 2">
            <a:extLst>
              <a:ext uri="{FF2B5EF4-FFF2-40B4-BE49-F238E27FC236}">
                <a16:creationId xmlns:a16="http://schemas.microsoft.com/office/drawing/2014/main" xmlns="" id="{0ACB31B2-4752-4D2D-A752-9CA23398A725}"/>
              </a:ext>
            </a:extLst>
          </p:cNvPr>
          <p:cNvSpPr>
            <a:spLocks noGrp="1"/>
          </p:cNvSpPr>
          <p:nvPr>
            <p:ph idx="1"/>
          </p:nvPr>
        </p:nvSpPr>
        <p:spPr>
          <a:xfrm>
            <a:off x="838200" y="1825625"/>
            <a:ext cx="6941695" cy="4351338"/>
          </a:xfrm>
        </p:spPr>
        <p:txBody>
          <a:bodyPr/>
          <a:lstStyle/>
          <a:p>
            <a:r>
              <a:rPr lang="en-CA" dirty="0"/>
              <a:t>Standardized metal box</a:t>
            </a:r>
          </a:p>
          <a:p>
            <a:r>
              <a:rPr lang="en-CA" dirty="0"/>
              <a:t>Standardised ports gantry system</a:t>
            </a:r>
          </a:p>
          <a:p>
            <a:r>
              <a:rPr lang="en-CA" dirty="0"/>
              <a:t>Intermodal container allows movement in multiple modes of transportation</a:t>
            </a:r>
          </a:p>
          <a:p>
            <a:r>
              <a:rPr lang="en-CA" dirty="0"/>
              <a:t>Trucks – rails – ships</a:t>
            </a:r>
          </a:p>
          <a:p>
            <a:r>
              <a:rPr lang="en-CA" dirty="0"/>
              <a:t>Reduce cargo handling, freight damage</a:t>
            </a:r>
          </a:p>
          <a:p>
            <a:r>
              <a:rPr lang="en-CA" dirty="0"/>
              <a:t>Increase security</a:t>
            </a:r>
          </a:p>
          <a:p>
            <a:endParaRPr lang="en-CA" dirty="0"/>
          </a:p>
        </p:txBody>
      </p:sp>
      <p:pic>
        <p:nvPicPr>
          <p:cNvPr id="4" name="Content Placeholder 3">
            <a:extLst>
              <a:ext uri="{FF2B5EF4-FFF2-40B4-BE49-F238E27FC236}">
                <a16:creationId xmlns:a16="http://schemas.microsoft.com/office/drawing/2014/main" xmlns="" id="{900A8DA3-BF64-476A-9EC7-FE9E553B5D52}"/>
              </a:ext>
            </a:extLst>
          </p:cNvPr>
          <p:cNvPicPr>
            <a:picLocks noChangeAspect="1"/>
          </p:cNvPicPr>
          <p:nvPr/>
        </p:nvPicPr>
        <p:blipFill>
          <a:blip r:embed="rId2" cstate="print"/>
          <a:stretch>
            <a:fillRect/>
          </a:stretch>
        </p:blipFill>
        <p:spPr>
          <a:xfrm>
            <a:off x="8216609" y="585065"/>
            <a:ext cx="3367405" cy="5353796"/>
          </a:xfrm>
          <a:prstGeom prst="rect">
            <a:avLst/>
          </a:prstGeom>
        </p:spPr>
      </p:pic>
      <p:sp>
        <p:nvSpPr>
          <p:cNvPr id="5" name="Slide Number Placeholder 4">
            <a:extLst>
              <a:ext uri="{FF2B5EF4-FFF2-40B4-BE49-F238E27FC236}">
                <a16:creationId xmlns:a16="http://schemas.microsoft.com/office/drawing/2014/main" xmlns="" id="{8D0AAB02-0C6A-498A-83B3-DB6080544A6C}"/>
              </a:ext>
            </a:extLst>
          </p:cNvPr>
          <p:cNvSpPr>
            <a:spLocks noGrp="1"/>
          </p:cNvSpPr>
          <p:nvPr>
            <p:ph type="sldNum" sz="quarter" idx="12"/>
          </p:nvPr>
        </p:nvSpPr>
        <p:spPr/>
        <p:txBody>
          <a:bodyPr/>
          <a:lstStyle/>
          <a:p>
            <a:fld id="{B8E569B3-7817-4D60-A5C1-3A9605722D9F}" type="slidenum">
              <a:rPr lang="en-CA" smtClean="0"/>
              <a:pPr/>
              <a:t>24</a:t>
            </a:fld>
            <a:endParaRPr lang="en-CA"/>
          </a:p>
        </p:txBody>
      </p:sp>
    </p:spTree>
    <p:extLst>
      <p:ext uri="{BB962C8B-B14F-4D97-AF65-F5344CB8AC3E}">
        <p14:creationId xmlns:p14="http://schemas.microsoft.com/office/powerpoint/2010/main" xmlns="" val="1145121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D5739B-9467-49A2-A7E7-EE3B46AA210E}"/>
              </a:ext>
            </a:extLst>
          </p:cNvPr>
          <p:cNvSpPr>
            <a:spLocks noGrp="1"/>
          </p:cNvSpPr>
          <p:nvPr>
            <p:ph type="title"/>
          </p:nvPr>
        </p:nvSpPr>
        <p:spPr/>
        <p:txBody>
          <a:bodyPr>
            <a:normAutofit/>
          </a:bodyPr>
          <a:lstStyle/>
          <a:p>
            <a:r>
              <a:rPr lang="en-CA" sz="4000" b="1" dirty="0"/>
              <a:t>Evolution in Moving the Box</a:t>
            </a:r>
          </a:p>
        </p:txBody>
      </p:sp>
      <p:pic>
        <p:nvPicPr>
          <p:cNvPr id="4" name="Content Placeholder 3">
            <a:extLst>
              <a:ext uri="{FF2B5EF4-FFF2-40B4-BE49-F238E27FC236}">
                <a16:creationId xmlns:a16="http://schemas.microsoft.com/office/drawing/2014/main" xmlns="" id="{838B7649-BD76-4D62-A86C-9E6D9C3044B2}"/>
              </a:ext>
            </a:extLst>
          </p:cNvPr>
          <p:cNvPicPr>
            <a:picLocks noGrp="1" noChangeAspect="1"/>
          </p:cNvPicPr>
          <p:nvPr>
            <p:ph idx="1"/>
          </p:nvPr>
        </p:nvPicPr>
        <p:blipFill>
          <a:blip r:embed="rId3" cstate="print"/>
          <a:stretch>
            <a:fillRect/>
          </a:stretch>
        </p:blipFill>
        <p:spPr>
          <a:xfrm>
            <a:off x="4663162" y="1669626"/>
            <a:ext cx="3101969" cy="2323483"/>
          </a:xfrm>
          <a:prstGeom prst="rect">
            <a:avLst/>
          </a:prstGeom>
        </p:spPr>
      </p:pic>
      <p:pic>
        <p:nvPicPr>
          <p:cNvPr id="5" name="Picture 4">
            <a:extLst>
              <a:ext uri="{FF2B5EF4-FFF2-40B4-BE49-F238E27FC236}">
                <a16:creationId xmlns:a16="http://schemas.microsoft.com/office/drawing/2014/main" xmlns="" id="{8C6A9BF4-85F4-4D13-A44D-93185100D653}"/>
              </a:ext>
            </a:extLst>
          </p:cNvPr>
          <p:cNvPicPr>
            <a:picLocks noChangeAspect="1"/>
          </p:cNvPicPr>
          <p:nvPr/>
        </p:nvPicPr>
        <p:blipFill>
          <a:blip r:embed="rId4" cstate="print"/>
          <a:stretch>
            <a:fillRect/>
          </a:stretch>
        </p:blipFill>
        <p:spPr>
          <a:xfrm>
            <a:off x="8398969" y="1660575"/>
            <a:ext cx="3393964" cy="2350636"/>
          </a:xfrm>
          <a:prstGeom prst="rect">
            <a:avLst/>
          </a:prstGeom>
        </p:spPr>
      </p:pic>
      <p:pic>
        <p:nvPicPr>
          <p:cNvPr id="6" name="Picture 5">
            <a:extLst>
              <a:ext uri="{FF2B5EF4-FFF2-40B4-BE49-F238E27FC236}">
                <a16:creationId xmlns:a16="http://schemas.microsoft.com/office/drawing/2014/main" xmlns="" id="{1D21F8D4-E23B-4023-9436-34B67D1CF402}"/>
              </a:ext>
            </a:extLst>
          </p:cNvPr>
          <p:cNvPicPr>
            <a:picLocks noChangeAspect="1"/>
          </p:cNvPicPr>
          <p:nvPr/>
        </p:nvPicPr>
        <p:blipFill>
          <a:blip r:embed="rId5" cstate="print"/>
          <a:stretch>
            <a:fillRect/>
          </a:stretch>
        </p:blipFill>
        <p:spPr>
          <a:xfrm>
            <a:off x="974767" y="1677584"/>
            <a:ext cx="3145217" cy="2211705"/>
          </a:xfrm>
          <a:prstGeom prst="rect">
            <a:avLst/>
          </a:prstGeom>
        </p:spPr>
      </p:pic>
      <p:pic>
        <p:nvPicPr>
          <p:cNvPr id="7" name="Picture 6">
            <a:extLst>
              <a:ext uri="{FF2B5EF4-FFF2-40B4-BE49-F238E27FC236}">
                <a16:creationId xmlns:a16="http://schemas.microsoft.com/office/drawing/2014/main" xmlns="" id="{709C2585-A2F5-4BEA-8AE3-9445B9307915}"/>
              </a:ext>
            </a:extLst>
          </p:cNvPr>
          <p:cNvPicPr>
            <a:picLocks noChangeAspect="1"/>
          </p:cNvPicPr>
          <p:nvPr/>
        </p:nvPicPr>
        <p:blipFill>
          <a:blip r:embed="rId6" cstate="print"/>
          <a:stretch>
            <a:fillRect/>
          </a:stretch>
        </p:blipFill>
        <p:spPr>
          <a:xfrm>
            <a:off x="6250533" y="4295169"/>
            <a:ext cx="3515635" cy="2200107"/>
          </a:xfrm>
          <a:prstGeom prst="rect">
            <a:avLst/>
          </a:prstGeom>
        </p:spPr>
      </p:pic>
      <p:pic>
        <p:nvPicPr>
          <p:cNvPr id="8" name="Picture 7">
            <a:extLst>
              <a:ext uri="{FF2B5EF4-FFF2-40B4-BE49-F238E27FC236}">
                <a16:creationId xmlns:a16="http://schemas.microsoft.com/office/drawing/2014/main" xmlns="" id="{B8BD188D-A6CC-4C6D-87BE-08E634B5BDBE}"/>
              </a:ext>
            </a:extLst>
          </p:cNvPr>
          <p:cNvPicPr>
            <a:picLocks noChangeAspect="1"/>
          </p:cNvPicPr>
          <p:nvPr/>
        </p:nvPicPr>
        <p:blipFill>
          <a:blip r:embed="rId7" cstate="print"/>
          <a:stretch>
            <a:fillRect/>
          </a:stretch>
        </p:blipFill>
        <p:spPr>
          <a:xfrm>
            <a:off x="2367170" y="4089727"/>
            <a:ext cx="3140075" cy="2664578"/>
          </a:xfrm>
          <a:prstGeom prst="rect">
            <a:avLst/>
          </a:prstGeom>
        </p:spPr>
      </p:pic>
      <p:sp>
        <p:nvSpPr>
          <p:cNvPr id="3" name="Slide Number Placeholder 2">
            <a:extLst>
              <a:ext uri="{FF2B5EF4-FFF2-40B4-BE49-F238E27FC236}">
                <a16:creationId xmlns:a16="http://schemas.microsoft.com/office/drawing/2014/main" xmlns="" id="{DFC446F8-125F-4B1B-ACD6-DA1F4EDE3F70}"/>
              </a:ext>
            </a:extLst>
          </p:cNvPr>
          <p:cNvSpPr>
            <a:spLocks noGrp="1"/>
          </p:cNvSpPr>
          <p:nvPr>
            <p:ph type="sldNum" sz="quarter" idx="12"/>
          </p:nvPr>
        </p:nvSpPr>
        <p:spPr/>
        <p:txBody>
          <a:bodyPr/>
          <a:lstStyle/>
          <a:p>
            <a:fld id="{B8E569B3-7817-4D60-A5C1-3A9605722D9F}" type="slidenum">
              <a:rPr lang="en-CA" smtClean="0"/>
              <a:pPr/>
              <a:t>25</a:t>
            </a:fld>
            <a:endParaRPr lang="en-CA"/>
          </a:p>
        </p:txBody>
      </p:sp>
    </p:spTree>
    <p:extLst>
      <p:ext uri="{BB962C8B-B14F-4D97-AF65-F5344CB8AC3E}">
        <p14:creationId xmlns:p14="http://schemas.microsoft.com/office/powerpoint/2010/main" xmlns="" val="3197243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01D1EE-008B-465F-9603-76F611336E4C}"/>
              </a:ext>
            </a:extLst>
          </p:cNvPr>
          <p:cNvSpPr>
            <a:spLocks noGrp="1"/>
          </p:cNvSpPr>
          <p:nvPr>
            <p:ph type="title"/>
          </p:nvPr>
        </p:nvSpPr>
        <p:spPr/>
        <p:txBody>
          <a:bodyPr>
            <a:normAutofit/>
          </a:bodyPr>
          <a:lstStyle/>
          <a:p>
            <a:r>
              <a:rPr lang="en-CA" sz="4000" b="1" dirty="0"/>
              <a:t>Twist Lock and Corner Casting to Secure Box</a:t>
            </a:r>
          </a:p>
        </p:txBody>
      </p:sp>
      <p:pic>
        <p:nvPicPr>
          <p:cNvPr id="7" name="Content Placeholder 6">
            <a:extLst>
              <a:ext uri="{FF2B5EF4-FFF2-40B4-BE49-F238E27FC236}">
                <a16:creationId xmlns:a16="http://schemas.microsoft.com/office/drawing/2014/main" xmlns="" id="{C83738E3-21ED-4239-8FCD-2A817CF7A43E}"/>
              </a:ext>
            </a:extLst>
          </p:cNvPr>
          <p:cNvPicPr>
            <a:picLocks noGrp="1" noChangeAspect="1"/>
          </p:cNvPicPr>
          <p:nvPr>
            <p:ph idx="1"/>
          </p:nvPr>
        </p:nvPicPr>
        <p:blipFill>
          <a:blip r:embed="rId3" cstate="print"/>
          <a:stretch>
            <a:fillRect/>
          </a:stretch>
        </p:blipFill>
        <p:spPr>
          <a:xfrm>
            <a:off x="672880" y="1611984"/>
            <a:ext cx="2070453" cy="2761467"/>
          </a:xfrm>
          <a:prstGeom prst="rect">
            <a:avLst/>
          </a:prstGeom>
        </p:spPr>
      </p:pic>
      <p:sp>
        <p:nvSpPr>
          <p:cNvPr id="8" name="TextBox 7">
            <a:extLst>
              <a:ext uri="{FF2B5EF4-FFF2-40B4-BE49-F238E27FC236}">
                <a16:creationId xmlns:a16="http://schemas.microsoft.com/office/drawing/2014/main" xmlns="" id="{103F0C28-4F05-4FD6-AD36-23D009EFE2D2}"/>
              </a:ext>
            </a:extLst>
          </p:cNvPr>
          <p:cNvSpPr txBox="1"/>
          <p:nvPr/>
        </p:nvSpPr>
        <p:spPr>
          <a:xfrm>
            <a:off x="566759" y="4403052"/>
            <a:ext cx="2174240" cy="815608"/>
          </a:xfrm>
          <a:prstGeom prst="rect">
            <a:avLst/>
          </a:prstGeom>
          <a:noFill/>
        </p:spPr>
        <p:txBody>
          <a:bodyPr wrap="square" rtlCol="0">
            <a:spAutoFit/>
          </a:bodyPr>
          <a:lstStyle/>
          <a:p>
            <a:r>
              <a:rPr lang="en-CA" dirty="0"/>
              <a:t>Twist lock attachment to trailer </a:t>
            </a:r>
            <a:r>
              <a:rPr lang="en-US" sz="1100" dirty="0"/>
              <a:t>Provided by </a:t>
            </a:r>
            <a:r>
              <a:rPr lang="en-US" sz="1100" dirty="0" err="1"/>
              <a:t>Gazouya</a:t>
            </a:r>
            <a:r>
              <a:rPr lang="en-US" sz="1100" dirty="0"/>
              <a:t> under GFDL</a:t>
            </a:r>
            <a:endParaRPr lang="en-CA" sz="1100" dirty="0"/>
          </a:p>
        </p:txBody>
      </p:sp>
      <p:pic>
        <p:nvPicPr>
          <p:cNvPr id="9" name="Picture 8">
            <a:extLst>
              <a:ext uri="{FF2B5EF4-FFF2-40B4-BE49-F238E27FC236}">
                <a16:creationId xmlns:a16="http://schemas.microsoft.com/office/drawing/2014/main" xmlns="" id="{C80C485A-8167-4D59-8A17-8C7881D1AE89}"/>
              </a:ext>
            </a:extLst>
          </p:cNvPr>
          <p:cNvPicPr>
            <a:picLocks noChangeAspect="1"/>
          </p:cNvPicPr>
          <p:nvPr/>
        </p:nvPicPr>
        <p:blipFill>
          <a:blip r:embed="rId4" cstate="print"/>
          <a:stretch>
            <a:fillRect/>
          </a:stretch>
        </p:blipFill>
        <p:spPr>
          <a:xfrm>
            <a:off x="2895600" y="4373880"/>
            <a:ext cx="2959947" cy="2219960"/>
          </a:xfrm>
          <a:prstGeom prst="rect">
            <a:avLst/>
          </a:prstGeom>
        </p:spPr>
      </p:pic>
      <p:sp>
        <p:nvSpPr>
          <p:cNvPr id="10" name="TextBox 9">
            <a:extLst>
              <a:ext uri="{FF2B5EF4-FFF2-40B4-BE49-F238E27FC236}">
                <a16:creationId xmlns:a16="http://schemas.microsoft.com/office/drawing/2014/main" xmlns="" id="{3A6EAE04-3175-4D9D-9467-318470DE1CF2}"/>
              </a:ext>
            </a:extLst>
          </p:cNvPr>
          <p:cNvSpPr txBox="1"/>
          <p:nvPr/>
        </p:nvSpPr>
        <p:spPr>
          <a:xfrm>
            <a:off x="723350" y="5819690"/>
            <a:ext cx="2153920" cy="830997"/>
          </a:xfrm>
          <a:prstGeom prst="rect">
            <a:avLst/>
          </a:prstGeom>
          <a:noFill/>
        </p:spPr>
        <p:txBody>
          <a:bodyPr wrap="square" rtlCol="0">
            <a:spAutoFit/>
          </a:bodyPr>
          <a:lstStyle/>
          <a:p>
            <a:r>
              <a:rPr lang="en-CA" dirty="0"/>
              <a:t>Twist lock on deck of container ship </a:t>
            </a:r>
            <a:r>
              <a:rPr lang="en-CA" sz="1200" dirty="0"/>
              <a:t>http://www.portpictures.nl/</a:t>
            </a:r>
          </a:p>
        </p:txBody>
      </p:sp>
      <p:pic>
        <p:nvPicPr>
          <p:cNvPr id="11" name="Picture 10">
            <a:extLst>
              <a:ext uri="{FF2B5EF4-FFF2-40B4-BE49-F238E27FC236}">
                <a16:creationId xmlns:a16="http://schemas.microsoft.com/office/drawing/2014/main" xmlns="" id="{79B5541D-812A-4724-9BEA-9AD81E796404}"/>
              </a:ext>
            </a:extLst>
          </p:cNvPr>
          <p:cNvPicPr>
            <a:picLocks noChangeAspect="1"/>
          </p:cNvPicPr>
          <p:nvPr/>
        </p:nvPicPr>
        <p:blipFill>
          <a:blip r:embed="rId5" cstate="print"/>
          <a:stretch>
            <a:fillRect/>
          </a:stretch>
        </p:blipFill>
        <p:spPr>
          <a:xfrm>
            <a:off x="9200075" y="4408131"/>
            <a:ext cx="2840635" cy="2128520"/>
          </a:xfrm>
          <a:prstGeom prst="rect">
            <a:avLst/>
          </a:prstGeom>
        </p:spPr>
      </p:pic>
      <p:pic>
        <p:nvPicPr>
          <p:cNvPr id="12" name="Picture 11">
            <a:extLst>
              <a:ext uri="{FF2B5EF4-FFF2-40B4-BE49-F238E27FC236}">
                <a16:creationId xmlns:a16="http://schemas.microsoft.com/office/drawing/2014/main" xmlns="" id="{EEF84527-B981-4422-AD93-03D89240007A}"/>
              </a:ext>
            </a:extLst>
          </p:cNvPr>
          <p:cNvPicPr>
            <a:picLocks noChangeAspect="1"/>
          </p:cNvPicPr>
          <p:nvPr/>
        </p:nvPicPr>
        <p:blipFill>
          <a:blip r:embed="rId6" cstate="print"/>
          <a:stretch>
            <a:fillRect/>
          </a:stretch>
        </p:blipFill>
        <p:spPr>
          <a:xfrm>
            <a:off x="6056632" y="1494316"/>
            <a:ext cx="3549282" cy="2661962"/>
          </a:xfrm>
          <a:prstGeom prst="rect">
            <a:avLst/>
          </a:prstGeom>
        </p:spPr>
      </p:pic>
      <p:pic>
        <p:nvPicPr>
          <p:cNvPr id="13" name="Picture 12">
            <a:extLst>
              <a:ext uri="{FF2B5EF4-FFF2-40B4-BE49-F238E27FC236}">
                <a16:creationId xmlns:a16="http://schemas.microsoft.com/office/drawing/2014/main" xmlns="" id="{31A9CA93-C478-4126-A975-8D4836735BBC}"/>
              </a:ext>
            </a:extLst>
          </p:cNvPr>
          <p:cNvPicPr>
            <a:picLocks noChangeAspect="1"/>
          </p:cNvPicPr>
          <p:nvPr/>
        </p:nvPicPr>
        <p:blipFill>
          <a:blip r:embed="rId7" cstate="print"/>
          <a:stretch>
            <a:fillRect/>
          </a:stretch>
        </p:blipFill>
        <p:spPr>
          <a:xfrm>
            <a:off x="6034070" y="4384675"/>
            <a:ext cx="2986193" cy="2239645"/>
          </a:xfrm>
          <a:prstGeom prst="rect">
            <a:avLst/>
          </a:prstGeom>
        </p:spPr>
      </p:pic>
      <p:sp>
        <p:nvSpPr>
          <p:cNvPr id="14" name="TextBox 13">
            <a:extLst>
              <a:ext uri="{FF2B5EF4-FFF2-40B4-BE49-F238E27FC236}">
                <a16:creationId xmlns:a16="http://schemas.microsoft.com/office/drawing/2014/main" xmlns="" id="{7FD6BC2D-0A02-4A60-B3C0-E0C753B869BD}"/>
              </a:ext>
            </a:extLst>
          </p:cNvPr>
          <p:cNvSpPr txBox="1"/>
          <p:nvPr/>
        </p:nvSpPr>
        <p:spPr>
          <a:xfrm>
            <a:off x="5937838" y="6041986"/>
            <a:ext cx="2661920" cy="646331"/>
          </a:xfrm>
          <a:prstGeom prst="rect">
            <a:avLst/>
          </a:prstGeom>
          <a:noFill/>
        </p:spPr>
        <p:txBody>
          <a:bodyPr wrap="square" rtlCol="0">
            <a:spAutoFit/>
          </a:bodyPr>
          <a:lstStyle/>
          <a:p>
            <a:r>
              <a:rPr lang="en-CA" dirty="0"/>
              <a:t>Mid lock - automatic lock when stacked</a:t>
            </a:r>
          </a:p>
        </p:txBody>
      </p:sp>
      <p:pic>
        <p:nvPicPr>
          <p:cNvPr id="15" name="Picture 14">
            <a:extLst>
              <a:ext uri="{FF2B5EF4-FFF2-40B4-BE49-F238E27FC236}">
                <a16:creationId xmlns:a16="http://schemas.microsoft.com/office/drawing/2014/main" xmlns="" id="{5FD9F21A-8F0A-410B-9EE2-624A57A21609}"/>
              </a:ext>
            </a:extLst>
          </p:cNvPr>
          <p:cNvPicPr>
            <a:picLocks noChangeAspect="1"/>
          </p:cNvPicPr>
          <p:nvPr/>
        </p:nvPicPr>
        <p:blipFill>
          <a:blip r:embed="rId8" cstate="print"/>
          <a:stretch>
            <a:fillRect/>
          </a:stretch>
        </p:blipFill>
        <p:spPr>
          <a:xfrm>
            <a:off x="9874729" y="1498861"/>
            <a:ext cx="2006337" cy="2675116"/>
          </a:xfrm>
          <a:prstGeom prst="rect">
            <a:avLst/>
          </a:prstGeom>
        </p:spPr>
      </p:pic>
      <p:pic>
        <p:nvPicPr>
          <p:cNvPr id="16" name="Picture 15">
            <a:extLst>
              <a:ext uri="{FF2B5EF4-FFF2-40B4-BE49-F238E27FC236}">
                <a16:creationId xmlns:a16="http://schemas.microsoft.com/office/drawing/2014/main" xmlns="" id="{5013A77C-B247-41BB-B112-91A05DEE0A13}"/>
              </a:ext>
            </a:extLst>
          </p:cNvPr>
          <p:cNvPicPr>
            <a:picLocks noChangeAspect="1"/>
          </p:cNvPicPr>
          <p:nvPr/>
        </p:nvPicPr>
        <p:blipFill>
          <a:blip r:embed="rId9" cstate="print"/>
          <a:stretch>
            <a:fillRect/>
          </a:stretch>
        </p:blipFill>
        <p:spPr>
          <a:xfrm>
            <a:off x="3056347" y="1819373"/>
            <a:ext cx="2931612" cy="2245052"/>
          </a:xfrm>
          <a:prstGeom prst="rect">
            <a:avLst/>
          </a:prstGeom>
        </p:spPr>
      </p:pic>
      <p:sp>
        <p:nvSpPr>
          <p:cNvPr id="17" name="TextBox 16">
            <a:extLst>
              <a:ext uri="{FF2B5EF4-FFF2-40B4-BE49-F238E27FC236}">
                <a16:creationId xmlns:a16="http://schemas.microsoft.com/office/drawing/2014/main" xmlns="" id="{34860F19-1829-4F8A-A2BF-607843F07B0F}"/>
              </a:ext>
            </a:extLst>
          </p:cNvPr>
          <p:cNvSpPr txBox="1"/>
          <p:nvPr/>
        </p:nvSpPr>
        <p:spPr>
          <a:xfrm>
            <a:off x="6108570" y="3827282"/>
            <a:ext cx="2149310" cy="615553"/>
          </a:xfrm>
          <a:prstGeom prst="rect">
            <a:avLst/>
          </a:prstGeom>
          <a:noFill/>
        </p:spPr>
        <p:txBody>
          <a:bodyPr wrap="square" rtlCol="0">
            <a:spAutoFit/>
          </a:bodyPr>
          <a:lstStyle/>
          <a:p>
            <a:r>
              <a:rPr lang="en-CA" dirty="0"/>
              <a:t>Lock on base of ship </a:t>
            </a:r>
            <a:r>
              <a:rPr lang="en-US" sz="800" dirty="0"/>
              <a:t>By </a:t>
            </a:r>
            <a:r>
              <a:rPr lang="en-US" sz="800" dirty="0" err="1"/>
              <a:t>Hervé</a:t>
            </a:r>
            <a:r>
              <a:rPr lang="en-US" sz="800" dirty="0"/>
              <a:t> </a:t>
            </a:r>
            <a:r>
              <a:rPr lang="en-US" sz="800" dirty="0" err="1"/>
              <a:t>Cozanet</a:t>
            </a:r>
            <a:r>
              <a:rPr lang="en-US" sz="800" dirty="0"/>
              <a:t> - http://www.marine-marchande.net/, CC BY-SA 3.0, </a:t>
            </a:r>
            <a:endParaRPr lang="en-CA" sz="800" dirty="0"/>
          </a:p>
        </p:txBody>
      </p:sp>
      <p:sp>
        <p:nvSpPr>
          <p:cNvPr id="3" name="Rectangle 2">
            <a:extLst>
              <a:ext uri="{FF2B5EF4-FFF2-40B4-BE49-F238E27FC236}">
                <a16:creationId xmlns:a16="http://schemas.microsoft.com/office/drawing/2014/main" xmlns="" id="{1901FA4A-51A3-4C67-A213-F14D9459DB03}"/>
              </a:ext>
            </a:extLst>
          </p:cNvPr>
          <p:cNvSpPr/>
          <p:nvPr/>
        </p:nvSpPr>
        <p:spPr>
          <a:xfrm>
            <a:off x="5945959" y="3244334"/>
            <a:ext cx="300082" cy="369332"/>
          </a:xfrm>
          <a:prstGeom prst="rect">
            <a:avLst/>
          </a:prstGeom>
        </p:spPr>
        <p:txBody>
          <a:bodyPr wrap="none">
            <a:spAutoFit/>
          </a:bodyPr>
          <a:lstStyle/>
          <a:p>
            <a:r>
              <a:rPr lang="en-CA" dirty="0"/>
              <a:t>e</a:t>
            </a:r>
          </a:p>
        </p:txBody>
      </p:sp>
      <p:sp>
        <p:nvSpPr>
          <p:cNvPr id="4" name="Slide Number Placeholder 3">
            <a:extLst>
              <a:ext uri="{FF2B5EF4-FFF2-40B4-BE49-F238E27FC236}">
                <a16:creationId xmlns:a16="http://schemas.microsoft.com/office/drawing/2014/main" xmlns="" id="{788AFB8A-CFDF-47EB-BA29-FBA8A31109A2}"/>
              </a:ext>
            </a:extLst>
          </p:cNvPr>
          <p:cNvSpPr>
            <a:spLocks noGrp="1"/>
          </p:cNvSpPr>
          <p:nvPr>
            <p:ph type="sldNum" sz="quarter" idx="12"/>
          </p:nvPr>
        </p:nvSpPr>
        <p:spPr/>
        <p:txBody>
          <a:bodyPr/>
          <a:lstStyle/>
          <a:p>
            <a:fld id="{B8E569B3-7817-4D60-A5C1-3A9605722D9F}" type="slidenum">
              <a:rPr lang="en-CA" smtClean="0"/>
              <a:pPr/>
              <a:t>26</a:t>
            </a:fld>
            <a:endParaRPr lang="en-CA"/>
          </a:p>
        </p:txBody>
      </p:sp>
    </p:spTree>
    <p:extLst>
      <p:ext uri="{BB962C8B-B14F-4D97-AF65-F5344CB8AC3E}">
        <p14:creationId xmlns:p14="http://schemas.microsoft.com/office/powerpoint/2010/main" xmlns="" val="1272899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A0A5E93-BE1B-4F58-941C-3AF74A403229}"/>
              </a:ext>
            </a:extLst>
          </p:cNvPr>
          <p:cNvPicPr>
            <a:picLocks noChangeAspect="1"/>
          </p:cNvPicPr>
          <p:nvPr/>
        </p:nvPicPr>
        <p:blipFill>
          <a:blip r:embed="rId3" cstate="print"/>
          <a:stretch>
            <a:fillRect/>
          </a:stretch>
        </p:blipFill>
        <p:spPr>
          <a:xfrm>
            <a:off x="2061148" y="97654"/>
            <a:ext cx="8012242" cy="6617939"/>
          </a:xfrm>
          <a:prstGeom prst="rect">
            <a:avLst/>
          </a:prstGeom>
        </p:spPr>
      </p:pic>
      <p:sp>
        <p:nvSpPr>
          <p:cNvPr id="2" name="Slide Number Placeholder 1">
            <a:extLst>
              <a:ext uri="{FF2B5EF4-FFF2-40B4-BE49-F238E27FC236}">
                <a16:creationId xmlns:a16="http://schemas.microsoft.com/office/drawing/2014/main" xmlns="" id="{F9B503A6-0399-4BD7-BA44-C64E38E444A4}"/>
              </a:ext>
            </a:extLst>
          </p:cNvPr>
          <p:cNvSpPr>
            <a:spLocks noGrp="1"/>
          </p:cNvSpPr>
          <p:nvPr>
            <p:ph type="sldNum" sz="quarter" idx="12"/>
          </p:nvPr>
        </p:nvSpPr>
        <p:spPr/>
        <p:txBody>
          <a:bodyPr/>
          <a:lstStyle/>
          <a:p>
            <a:fld id="{B8E569B3-7817-4D60-A5C1-3A9605722D9F}" type="slidenum">
              <a:rPr lang="en-CA" smtClean="0"/>
              <a:pPr/>
              <a:t>27</a:t>
            </a:fld>
            <a:endParaRPr lang="en-CA"/>
          </a:p>
        </p:txBody>
      </p:sp>
    </p:spTree>
    <p:extLst>
      <p:ext uri="{BB962C8B-B14F-4D97-AF65-F5344CB8AC3E}">
        <p14:creationId xmlns:p14="http://schemas.microsoft.com/office/powerpoint/2010/main" xmlns="" val="2274439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1667A7-F53C-449A-8FBC-022E46A02B31}"/>
              </a:ext>
            </a:extLst>
          </p:cNvPr>
          <p:cNvSpPr>
            <a:spLocks noGrp="1"/>
          </p:cNvSpPr>
          <p:nvPr>
            <p:ph type="title"/>
          </p:nvPr>
        </p:nvSpPr>
        <p:spPr/>
        <p:txBody>
          <a:bodyPr>
            <a:normAutofit/>
          </a:bodyPr>
          <a:lstStyle/>
          <a:p>
            <a:r>
              <a:rPr lang="en-CA" sz="4000" b="1" dirty="0"/>
              <a:t>Railway Terminals </a:t>
            </a:r>
          </a:p>
        </p:txBody>
      </p:sp>
      <p:sp>
        <p:nvSpPr>
          <p:cNvPr id="3" name="Content Placeholder 2">
            <a:extLst>
              <a:ext uri="{FF2B5EF4-FFF2-40B4-BE49-F238E27FC236}">
                <a16:creationId xmlns:a16="http://schemas.microsoft.com/office/drawing/2014/main" xmlns="" id="{2DE7A35F-FAB6-4AEF-8A94-CBB01BF716AA}"/>
              </a:ext>
            </a:extLst>
          </p:cNvPr>
          <p:cNvSpPr>
            <a:spLocks noGrp="1"/>
          </p:cNvSpPr>
          <p:nvPr>
            <p:ph idx="1"/>
          </p:nvPr>
        </p:nvSpPr>
        <p:spPr/>
        <p:txBody>
          <a:bodyPr/>
          <a:lstStyle/>
          <a:p>
            <a:r>
              <a:rPr lang="en-US" dirty="0"/>
              <a:t>Most intermodal terminals are clustered around major ports</a:t>
            </a:r>
          </a:p>
          <a:p>
            <a:r>
              <a:rPr lang="en-US" dirty="0"/>
              <a:t>Inland ports - multimodal facilities paired with distribution centers located far from the sea</a:t>
            </a:r>
          </a:p>
          <a:p>
            <a:r>
              <a:rPr lang="en-US" dirty="0"/>
              <a:t>Trending</a:t>
            </a:r>
          </a:p>
          <a:p>
            <a:r>
              <a:rPr lang="en-US" dirty="0"/>
              <a:t>Extensive logistics hubs - combine warehousing (often with a foreign-trade zone (FTZ) designation) and distribution with rail intermodal, truck, barge, and in some cases, air freight operations </a:t>
            </a:r>
          </a:p>
          <a:p>
            <a:r>
              <a:rPr lang="en-CA" dirty="0"/>
              <a:t>generate local economic benefits – jobs, taxes, efficiencies</a:t>
            </a:r>
          </a:p>
        </p:txBody>
      </p:sp>
      <p:sp>
        <p:nvSpPr>
          <p:cNvPr id="4" name="Slide Number Placeholder 3">
            <a:extLst>
              <a:ext uri="{FF2B5EF4-FFF2-40B4-BE49-F238E27FC236}">
                <a16:creationId xmlns:a16="http://schemas.microsoft.com/office/drawing/2014/main" xmlns="" id="{1521ACBC-1DBD-4652-92F2-2312CB1FC835}"/>
              </a:ext>
            </a:extLst>
          </p:cNvPr>
          <p:cNvSpPr>
            <a:spLocks noGrp="1"/>
          </p:cNvSpPr>
          <p:nvPr>
            <p:ph type="sldNum" sz="quarter" idx="12"/>
          </p:nvPr>
        </p:nvSpPr>
        <p:spPr/>
        <p:txBody>
          <a:bodyPr/>
          <a:lstStyle/>
          <a:p>
            <a:fld id="{B8E569B3-7817-4D60-A5C1-3A9605722D9F}" type="slidenum">
              <a:rPr lang="en-CA" smtClean="0"/>
              <a:pPr/>
              <a:t>28</a:t>
            </a:fld>
            <a:endParaRPr lang="en-CA"/>
          </a:p>
        </p:txBody>
      </p:sp>
    </p:spTree>
    <p:extLst>
      <p:ext uri="{BB962C8B-B14F-4D97-AF65-F5344CB8AC3E}">
        <p14:creationId xmlns:p14="http://schemas.microsoft.com/office/powerpoint/2010/main" xmlns="" val="2212043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EA9FA4-813F-4040-AB0E-5269641C3AB7}"/>
              </a:ext>
            </a:extLst>
          </p:cNvPr>
          <p:cNvSpPr>
            <a:spLocks noGrp="1"/>
          </p:cNvSpPr>
          <p:nvPr>
            <p:ph type="title"/>
          </p:nvPr>
        </p:nvSpPr>
        <p:spPr/>
        <p:txBody>
          <a:bodyPr>
            <a:normAutofit/>
          </a:bodyPr>
          <a:lstStyle/>
          <a:p>
            <a:r>
              <a:rPr lang="en-CA" sz="4000" b="1" dirty="0"/>
              <a:t>Maritime Economics</a:t>
            </a:r>
          </a:p>
        </p:txBody>
      </p:sp>
      <p:sp>
        <p:nvSpPr>
          <p:cNvPr id="3" name="Content Placeholder 2">
            <a:extLst>
              <a:ext uri="{FF2B5EF4-FFF2-40B4-BE49-F238E27FC236}">
                <a16:creationId xmlns:a16="http://schemas.microsoft.com/office/drawing/2014/main" xmlns="" id="{9EC8CD59-7FCB-456A-B14E-DD462585481C}"/>
              </a:ext>
            </a:extLst>
          </p:cNvPr>
          <p:cNvSpPr>
            <a:spLocks noGrp="1"/>
          </p:cNvSpPr>
          <p:nvPr>
            <p:ph idx="1"/>
          </p:nvPr>
        </p:nvSpPr>
        <p:spPr/>
        <p:txBody>
          <a:bodyPr/>
          <a:lstStyle/>
          <a:p>
            <a:r>
              <a:rPr lang="en-CA" dirty="0"/>
              <a:t>Break bulk – operating costs</a:t>
            </a:r>
          </a:p>
          <a:p>
            <a:r>
              <a:rPr lang="en-CA" dirty="0"/>
              <a:t>Containership – high fixed costs</a:t>
            </a:r>
          </a:p>
          <a:p>
            <a:r>
              <a:rPr lang="en-CA" dirty="0"/>
              <a:t>Every cargo carries spread out fixed costs</a:t>
            </a:r>
          </a:p>
          <a:p>
            <a:r>
              <a:rPr lang="en-CA" dirty="0"/>
              <a:t>Mortgage payments  - need cash flow</a:t>
            </a:r>
          </a:p>
          <a:p>
            <a:r>
              <a:rPr lang="en-CA" dirty="0"/>
              <a:t>Port lease charges</a:t>
            </a:r>
          </a:p>
          <a:p>
            <a:r>
              <a:rPr lang="en-CA" dirty="0"/>
              <a:t>Fuel efficiency</a:t>
            </a:r>
          </a:p>
          <a:p>
            <a:r>
              <a:rPr lang="en-CA" dirty="0"/>
              <a:t>Big ships -&gt; big ports -&gt; big cranes -&gt; fast turnaround logistics</a:t>
            </a:r>
          </a:p>
          <a:p>
            <a:endParaRPr lang="en-CA" dirty="0"/>
          </a:p>
        </p:txBody>
      </p:sp>
      <p:sp>
        <p:nvSpPr>
          <p:cNvPr id="4" name="Slide Number Placeholder 3">
            <a:extLst>
              <a:ext uri="{FF2B5EF4-FFF2-40B4-BE49-F238E27FC236}">
                <a16:creationId xmlns:a16="http://schemas.microsoft.com/office/drawing/2014/main" xmlns="" id="{C8FDCAFC-AF71-443C-A70C-23A6DDD15C30}"/>
              </a:ext>
            </a:extLst>
          </p:cNvPr>
          <p:cNvSpPr>
            <a:spLocks noGrp="1"/>
          </p:cNvSpPr>
          <p:nvPr>
            <p:ph type="sldNum" sz="quarter" idx="12"/>
          </p:nvPr>
        </p:nvSpPr>
        <p:spPr>
          <a:xfrm>
            <a:off x="8610600" y="6356350"/>
            <a:ext cx="2743200" cy="365125"/>
          </a:xfrm>
        </p:spPr>
        <p:txBody>
          <a:bodyPr/>
          <a:lstStyle/>
          <a:p>
            <a:fld id="{B8E569B3-7817-4D60-A5C1-3A9605722D9F}" type="slidenum">
              <a:rPr lang="en-CA" smtClean="0"/>
              <a:pPr/>
              <a:t>29</a:t>
            </a:fld>
            <a:endParaRPr lang="en-CA"/>
          </a:p>
        </p:txBody>
      </p:sp>
    </p:spTree>
    <p:extLst>
      <p:ext uri="{BB962C8B-B14F-4D97-AF65-F5344CB8AC3E}">
        <p14:creationId xmlns:p14="http://schemas.microsoft.com/office/powerpoint/2010/main" xmlns="" val="3919744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xmlns="" id="{55E190FE-E246-48F1-A89F-DE9553CA1B1E}"/>
              </a:ext>
            </a:extLst>
          </p:cNvPr>
          <p:cNvSpPr>
            <a:spLocks noGrp="1"/>
          </p:cNvSpPr>
          <p:nvPr>
            <p:ph type="title"/>
          </p:nvPr>
        </p:nvSpPr>
        <p:spPr>
          <a:xfrm>
            <a:off x="838200" y="308564"/>
            <a:ext cx="10515600" cy="1325563"/>
          </a:xfrm>
        </p:spPr>
        <p:txBody>
          <a:bodyPr>
            <a:normAutofit/>
          </a:bodyPr>
          <a:lstStyle/>
          <a:p>
            <a:r>
              <a:rPr lang="en-CA" sz="4000" b="1" dirty="0"/>
              <a:t>Clifford J. Rogers</a:t>
            </a:r>
          </a:p>
        </p:txBody>
      </p:sp>
      <p:sp>
        <p:nvSpPr>
          <p:cNvPr id="23" name="Content Placeholder 22">
            <a:extLst>
              <a:ext uri="{FF2B5EF4-FFF2-40B4-BE49-F238E27FC236}">
                <a16:creationId xmlns:a16="http://schemas.microsoft.com/office/drawing/2014/main" xmlns="" id="{350D6EFA-0A8B-442F-A6CD-F717D9B92A8C}"/>
              </a:ext>
            </a:extLst>
          </p:cNvPr>
          <p:cNvSpPr>
            <a:spLocks noGrp="1"/>
          </p:cNvSpPr>
          <p:nvPr>
            <p:ph sz="half" idx="1"/>
          </p:nvPr>
        </p:nvSpPr>
        <p:spPr/>
        <p:txBody>
          <a:bodyPr/>
          <a:lstStyle/>
          <a:p>
            <a:r>
              <a:rPr lang="en-CA" dirty="0"/>
              <a:t>Vancouver to Skagway, docking</a:t>
            </a:r>
          </a:p>
        </p:txBody>
      </p:sp>
      <p:sp>
        <p:nvSpPr>
          <p:cNvPr id="7" name="Rectangle 6">
            <a:extLst>
              <a:ext uri="{FF2B5EF4-FFF2-40B4-BE49-F238E27FC236}">
                <a16:creationId xmlns:a16="http://schemas.microsoft.com/office/drawing/2014/main" xmlns="" id="{C790DDF0-641E-4B97-889E-B7381DB6F79F}"/>
              </a:ext>
            </a:extLst>
          </p:cNvPr>
          <p:cNvSpPr/>
          <p:nvPr/>
        </p:nvSpPr>
        <p:spPr>
          <a:xfrm>
            <a:off x="7123352" y="5846132"/>
            <a:ext cx="3544817" cy="646331"/>
          </a:xfrm>
          <a:prstGeom prst="rect">
            <a:avLst/>
          </a:prstGeom>
        </p:spPr>
        <p:txBody>
          <a:bodyPr wrap="square">
            <a:spAutoFit/>
          </a:bodyPr>
          <a:lstStyle/>
          <a:p>
            <a:r>
              <a:rPr lang="en-US" dirty="0"/>
              <a:t>CLIFFORD J. ROGERS - IMO 5076054</a:t>
            </a:r>
          </a:p>
          <a:p>
            <a:endParaRPr lang="en-CA" dirty="0"/>
          </a:p>
        </p:txBody>
      </p:sp>
      <p:pic>
        <p:nvPicPr>
          <p:cNvPr id="8" name="Picture 7">
            <a:extLst>
              <a:ext uri="{FF2B5EF4-FFF2-40B4-BE49-F238E27FC236}">
                <a16:creationId xmlns:a16="http://schemas.microsoft.com/office/drawing/2014/main" xmlns="" id="{64642755-DC01-4899-ABCA-7AB82406E538}"/>
              </a:ext>
            </a:extLst>
          </p:cNvPr>
          <p:cNvPicPr>
            <a:picLocks noChangeAspect="1"/>
          </p:cNvPicPr>
          <p:nvPr/>
        </p:nvPicPr>
        <p:blipFill>
          <a:blip r:embed="rId3" cstate="print"/>
          <a:stretch>
            <a:fillRect/>
          </a:stretch>
        </p:blipFill>
        <p:spPr>
          <a:xfrm>
            <a:off x="825243" y="2234153"/>
            <a:ext cx="5044246" cy="3497343"/>
          </a:xfrm>
          <a:prstGeom prst="rect">
            <a:avLst/>
          </a:prstGeom>
        </p:spPr>
      </p:pic>
      <p:pic>
        <p:nvPicPr>
          <p:cNvPr id="26" name="Content Placeholder 25">
            <a:extLst>
              <a:ext uri="{FF2B5EF4-FFF2-40B4-BE49-F238E27FC236}">
                <a16:creationId xmlns:a16="http://schemas.microsoft.com/office/drawing/2014/main" xmlns="" id="{5D4C0F5A-359B-494E-91C6-C24AB878BC06}"/>
              </a:ext>
            </a:extLst>
          </p:cNvPr>
          <p:cNvPicPr>
            <a:picLocks noGrp="1" noChangeAspect="1"/>
          </p:cNvPicPr>
          <p:nvPr>
            <p:ph sz="half" idx="2"/>
          </p:nvPr>
        </p:nvPicPr>
        <p:blipFill>
          <a:blip r:embed="rId4" cstate="print"/>
          <a:stretch>
            <a:fillRect/>
          </a:stretch>
        </p:blipFill>
        <p:spPr>
          <a:xfrm>
            <a:off x="6172200" y="2209572"/>
            <a:ext cx="5181600" cy="3583443"/>
          </a:xfrm>
          <a:prstGeom prst="rect">
            <a:avLst/>
          </a:prstGeom>
        </p:spPr>
      </p:pic>
      <p:sp>
        <p:nvSpPr>
          <p:cNvPr id="27" name="TextBox 26">
            <a:extLst>
              <a:ext uri="{FF2B5EF4-FFF2-40B4-BE49-F238E27FC236}">
                <a16:creationId xmlns:a16="http://schemas.microsoft.com/office/drawing/2014/main" xmlns="" id="{D8169EBC-6B4D-4E96-B993-7B1BF0A4EA5B}"/>
              </a:ext>
            </a:extLst>
          </p:cNvPr>
          <p:cNvSpPr txBox="1"/>
          <p:nvPr/>
        </p:nvSpPr>
        <p:spPr>
          <a:xfrm>
            <a:off x="6023728" y="6146278"/>
            <a:ext cx="6061435" cy="369332"/>
          </a:xfrm>
          <a:prstGeom prst="rect">
            <a:avLst/>
          </a:prstGeom>
          <a:noFill/>
        </p:spPr>
        <p:txBody>
          <a:bodyPr wrap="square" rtlCol="0">
            <a:spAutoFit/>
          </a:bodyPr>
          <a:lstStyle/>
          <a:p>
            <a:r>
              <a:rPr lang="en-US" i="1" dirty="0"/>
              <a:t>Canadian First: The world's first purpose-built containership</a:t>
            </a:r>
            <a:endParaRPr lang="en-CA" i="1" dirty="0"/>
          </a:p>
        </p:txBody>
      </p:sp>
      <p:sp>
        <p:nvSpPr>
          <p:cNvPr id="2" name="Slide Number Placeholder 1">
            <a:extLst>
              <a:ext uri="{FF2B5EF4-FFF2-40B4-BE49-F238E27FC236}">
                <a16:creationId xmlns:a16="http://schemas.microsoft.com/office/drawing/2014/main" xmlns="" id="{C3ABA25A-696B-4A73-B6EB-72B89C1F119A}"/>
              </a:ext>
            </a:extLst>
          </p:cNvPr>
          <p:cNvSpPr>
            <a:spLocks noGrp="1"/>
          </p:cNvSpPr>
          <p:nvPr>
            <p:ph type="sldNum" sz="quarter" idx="12"/>
          </p:nvPr>
        </p:nvSpPr>
        <p:spPr/>
        <p:txBody>
          <a:bodyPr/>
          <a:lstStyle/>
          <a:p>
            <a:fld id="{B8E569B3-7817-4D60-A5C1-3A9605722D9F}" type="slidenum">
              <a:rPr lang="en-CA" smtClean="0"/>
              <a:pPr/>
              <a:t>3</a:t>
            </a:fld>
            <a:endParaRPr lang="en-CA"/>
          </a:p>
        </p:txBody>
      </p:sp>
    </p:spTree>
    <p:extLst>
      <p:ext uri="{BB962C8B-B14F-4D97-AF65-F5344CB8AC3E}">
        <p14:creationId xmlns:p14="http://schemas.microsoft.com/office/powerpoint/2010/main" xmlns="" val="1853202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1445743-A1FF-4561-A0A2-CEC8E53E6196}"/>
              </a:ext>
            </a:extLst>
          </p:cNvPr>
          <p:cNvSpPr>
            <a:spLocks noGrp="1"/>
          </p:cNvSpPr>
          <p:nvPr>
            <p:ph idx="1"/>
          </p:nvPr>
        </p:nvSpPr>
        <p:spPr>
          <a:xfrm>
            <a:off x="838200" y="1825625"/>
            <a:ext cx="10515600" cy="4351338"/>
          </a:xfrm>
        </p:spPr>
        <p:txBody>
          <a:bodyPr/>
          <a:lstStyle/>
          <a:p>
            <a:r>
              <a:rPr lang="en-CA"/>
              <a:t>Ll</a:t>
            </a:r>
          </a:p>
          <a:p>
            <a:r>
              <a:rPr lang="en-CA"/>
              <a:t>ll</a:t>
            </a:r>
            <a:endParaRPr lang="en-CA" dirty="0"/>
          </a:p>
        </p:txBody>
      </p:sp>
      <p:pic>
        <p:nvPicPr>
          <p:cNvPr id="4" name="Picture 3">
            <a:extLst>
              <a:ext uri="{FF2B5EF4-FFF2-40B4-BE49-F238E27FC236}">
                <a16:creationId xmlns:a16="http://schemas.microsoft.com/office/drawing/2014/main" xmlns="" id="{793F7319-4F44-4565-8EC2-93831BB6D5E3}"/>
              </a:ext>
            </a:extLst>
          </p:cNvPr>
          <p:cNvPicPr>
            <a:picLocks noChangeAspect="1"/>
          </p:cNvPicPr>
          <p:nvPr/>
        </p:nvPicPr>
        <p:blipFill>
          <a:blip r:embed="rId3" cstate="print"/>
          <a:stretch>
            <a:fillRect/>
          </a:stretch>
        </p:blipFill>
        <p:spPr>
          <a:xfrm>
            <a:off x="0" y="0"/>
            <a:ext cx="12606728" cy="6858000"/>
          </a:xfrm>
          <a:prstGeom prst="rect">
            <a:avLst/>
          </a:prstGeom>
        </p:spPr>
      </p:pic>
      <p:sp>
        <p:nvSpPr>
          <p:cNvPr id="2" name="Slide Number Placeholder 1">
            <a:extLst>
              <a:ext uri="{FF2B5EF4-FFF2-40B4-BE49-F238E27FC236}">
                <a16:creationId xmlns:a16="http://schemas.microsoft.com/office/drawing/2014/main" xmlns="" id="{93FD85D8-28B4-47AB-A85C-171BD03DD211}"/>
              </a:ext>
            </a:extLst>
          </p:cNvPr>
          <p:cNvSpPr>
            <a:spLocks noGrp="1"/>
          </p:cNvSpPr>
          <p:nvPr>
            <p:ph type="sldNum" sz="quarter" idx="12"/>
          </p:nvPr>
        </p:nvSpPr>
        <p:spPr/>
        <p:txBody>
          <a:bodyPr/>
          <a:lstStyle/>
          <a:p>
            <a:fld id="{B8E569B3-7817-4D60-A5C1-3A9605722D9F}" type="slidenum">
              <a:rPr lang="en-CA" smtClean="0"/>
              <a:pPr/>
              <a:t>30</a:t>
            </a:fld>
            <a:endParaRPr lang="en-CA"/>
          </a:p>
        </p:txBody>
      </p:sp>
    </p:spTree>
    <p:extLst>
      <p:ext uri="{BB962C8B-B14F-4D97-AF65-F5344CB8AC3E}">
        <p14:creationId xmlns:p14="http://schemas.microsoft.com/office/powerpoint/2010/main" xmlns="" val="1851437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CB27325-E0A8-4A35-A818-AF2903E75862}"/>
              </a:ext>
            </a:extLst>
          </p:cNvPr>
          <p:cNvPicPr>
            <a:picLocks noChangeAspect="1"/>
          </p:cNvPicPr>
          <p:nvPr/>
        </p:nvPicPr>
        <p:blipFill>
          <a:blip r:embed="rId3" cstate="print"/>
          <a:stretch>
            <a:fillRect/>
          </a:stretch>
        </p:blipFill>
        <p:spPr>
          <a:xfrm>
            <a:off x="1847850" y="757237"/>
            <a:ext cx="8483927" cy="5343525"/>
          </a:xfrm>
          <a:prstGeom prst="rect">
            <a:avLst/>
          </a:prstGeom>
        </p:spPr>
      </p:pic>
      <p:sp>
        <p:nvSpPr>
          <p:cNvPr id="3" name="Slide Number Placeholder 2">
            <a:extLst>
              <a:ext uri="{FF2B5EF4-FFF2-40B4-BE49-F238E27FC236}">
                <a16:creationId xmlns:a16="http://schemas.microsoft.com/office/drawing/2014/main" xmlns="" id="{DF19E58C-7CD7-4826-BEA7-AB55DC44DB76}"/>
              </a:ext>
            </a:extLst>
          </p:cNvPr>
          <p:cNvSpPr>
            <a:spLocks noGrp="1"/>
          </p:cNvSpPr>
          <p:nvPr>
            <p:ph type="sldNum" sz="quarter" idx="12"/>
          </p:nvPr>
        </p:nvSpPr>
        <p:spPr/>
        <p:txBody>
          <a:bodyPr/>
          <a:lstStyle/>
          <a:p>
            <a:fld id="{B8E569B3-7817-4D60-A5C1-3A9605722D9F}" type="slidenum">
              <a:rPr lang="en-CA" smtClean="0"/>
              <a:pPr/>
              <a:t>31</a:t>
            </a:fld>
            <a:endParaRPr lang="en-CA"/>
          </a:p>
        </p:txBody>
      </p:sp>
    </p:spTree>
    <p:extLst>
      <p:ext uri="{BB962C8B-B14F-4D97-AF65-F5344CB8AC3E}">
        <p14:creationId xmlns:p14="http://schemas.microsoft.com/office/powerpoint/2010/main" xmlns="" val="12207144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45C18B-158B-4E83-97B9-C9D1A57F2C10}"/>
              </a:ext>
            </a:extLst>
          </p:cNvPr>
          <p:cNvSpPr>
            <a:spLocks noGrp="1"/>
          </p:cNvSpPr>
          <p:nvPr>
            <p:ph type="title"/>
          </p:nvPr>
        </p:nvSpPr>
        <p:spPr>
          <a:xfrm>
            <a:off x="838200" y="365125"/>
            <a:ext cx="5242089" cy="926347"/>
          </a:xfrm>
        </p:spPr>
        <p:txBody>
          <a:bodyPr>
            <a:normAutofit/>
          </a:bodyPr>
          <a:lstStyle/>
          <a:p>
            <a:r>
              <a:rPr lang="en-CA" sz="4000" b="1" dirty="0"/>
              <a:t>Ships</a:t>
            </a:r>
          </a:p>
        </p:txBody>
      </p:sp>
      <p:sp>
        <p:nvSpPr>
          <p:cNvPr id="3" name="Content Placeholder 2">
            <a:extLst>
              <a:ext uri="{FF2B5EF4-FFF2-40B4-BE49-F238E27FC236}">
                <a16:creationId xmlns:a16="http://schemas.microsoft.com/office/drawing/2014/main" xmlns="" id="{44A716F6-AE11-4628-B114-8F25B01DD6B0}"/>
              </a:ext>
            </a:extLst>
          </p:cNvPr>
          <p:cNvSpPr>
            <a:spLocks noGrp="1"/>
          </p:cNvSpPr>
          <p:nvPr>
            <p:ph idx="1"/>
          </p:nvPr>
        </p:nvSpPr>
        <p:spPr>
          <a:xfrm>
            <a:off x="849217" y="1451051"/>
            <a:ext cx="5827005" cy="4351338"/>
          </a:xfrm>
        </p:spPr>
        <p:txBody>
          <a:bodyPr/>
          <a:lstStyle/>
          <a:p>
            <a:r>
              <a:rPr lang="en-CA" dirty="0"/>
              <a:t>ULCS – Ultra Large Container Ship</a:t>
            </a:r>
          </a:p>
          <a:p>
            <a:r>
              <a:rPr lang="en-CA" dirty="0"/>
              <a:t>OOCL Hong Kong</a:t>
            </a:r>
          </a:p>
          <a:p>
            <a:r>
              <a:rPr lang="en-CA" dirty="0"/>
              <a:t>Why so big?</a:t>
            </a:r>
          </a:p>
          <a:p>
            <a:r>
              <a:rPr lang="en-US" dirty="0"/>
              <a:t>Maiden voyage of HK registered ship after return to China</a:t>
            </a:r>
            <a:endParaRPr lang="en-CA" dirty="0"/>
          </a:p>
        </p:txBody>
      </p:sp>
      <p:pic>
        <p:nvPicPr>
          <p:cNvPr id="4" name="Picture 3">
            <a:extLst>
              <a:ext uri="{FF2B5EF4-FFF2-40B4-BE49-F238E27FC236}">
                <a16:creationId xmlns:a16="http://schemas.microsoft.com/office/drawing/2014/main" xmlns="" id="{18ED47D4-38C0-4B7E-A96D-17E00A986825}"/>
              </a:ext>
            </a:extLst>
          </p:cNvPr>
          <p:cNvPicPr>
            <a:picLocks noChangeAspect="1"/>
          </p:cNvPicPr>
          <p:nvPr/>
        </p:nvPicPr>
        <p:blipFill>
          <a:blip r:embed="rId3" cstate="print"/>
          <a:stretch>
            <a:fillRect/>
          </a:stretch>
        </p:blipFill>
        <p:spPr>
          <a:xfrm>
            <a:off x="7884161" y="3943140"/>
            <a:ext cx="3891279" cy="2596349"/>
          </a:xfrm>
          <a:prstGeom prst="rect">
            <a:avLst/>
          </a:prstGeom>
        </p:spPr>
      </p:pic>
      <p:pic>
        <p:nvPicPr>
          <p:cNvPr id="5" name="Picture 4">
            <a:extLst>
              <a:ext uri="{FF2B5EF4-FFF2-40B4-BE49-F238E27FC236}">
                <a16:creationId xmlns:a16="http://schemas.microsoft.com/office/drawing/2014/main" xmlns="" id="{14DC376C-BBCD-4C17-A061-6B02C5E44E94}"/>
              </a:ext>
            </a:extLst>
          </p:cNvPr>
          <p:cNvPicPr>
            <a:picLocks noChangeAspect="1"/>
          </p:cNvPicPr>
          <p:nvPr/>
        </p:nvPicPr>
        <p:blipFill>
          <a:blip r:embed="rId4" cstate="print"/>
          <a:stretch>
            <a:fillRect/>
          </a:stretch>
        </p:blipFill>
        <p:spPr>
          <a:xfrm>
            <a:off x="10130790" y="3616960"/>
            <a:ext cx="638810" cy="425873"/>
          </a:xfrm>
          <a:prstGeom prst="rect">
            <a:avLst/>
          </a:prstGeom>
        </p:spPr>
      </p:pic>
      <p:pic>
        <p:nvPicPr>
          <p:cNvPr id="6" name="Picture 5">
            <a:extLst>
              <a:ext uri="{FF2B5EF4-FFF2-40B4-BE49-F238E27FC236}">
                <a16:creationId xmlns:a16="http://schemas.microsoft.com/office/drawing/2014/main" xmlns="" id="{D673E13B-B324-40EA-85BE-72FE50F60FB7}"/>
              </a:ext>
            </a:extLst>
          </p:cNvPr>
          <p:cNvPicPr>
            <a:picLocks noChangeAspect="1"/>
          </p:cNvPicPr>
          <p:nvPr/>
        </p:nvPicPr>
        <p:blipFill>
          <a:blip r:embed="rId5" cstate="print"/>
          <a:stretch>
            <a:fillRect/>
          </a:stretch>
        </p:blipFill>
        <p:spPr>
          <a:xfrm>
            <a:off x="6988825" y="176269"/>
            <a:ext cx="4762500" cy="3400425"/>
          </a:xfrm>
          <a:prstGeom prst="rect">
            <a:avLst/>
          </a:prstGeom>
        </p:spPr>
      </p:pic>
      <p:pic>
        <p:nvPicPr>
          <p:cNvPr id="7" name="Picture 6">
            <a:extLst>
              <a:ext uri="{FF2B5EF4-FFF2-40B4-BE49-F238E27FC236}">
                <a16:creationId xmlns:a16="http://schemas.microsoft.com/office/drawing/2014/main" xmlns="" id="{BF1377DE-5F46-4DD1-9B72-08C8E37BDC5D}"/>
              </a:ext>
            </a:extLst>
          </p:cNvPr>
          <p:cNvPicPr>
            <a:picLocks noChangeAspect="1"/>
          </p:cNvPicPr>
          <p:nvPr/>
        </p:nvPicPr>
        <p:blipFill>
          <a:blip r:embed="rId6" cstate="print"/>
          <a:stretch>
            <a:fillRect/>
          </a:stretch>
        </p:blipFill>
        <p:spPr>
          <a:xfrm>
            <a:off x="4701541" y="3953651"/>
            <a:ext cx="3040380" cy="2589390"/>
          </a:xfrm>
          <a:prstGeom prst="rect">
            <a:avLst/>
          </a:prstGeom>
        </p:spPr>
      </p:pic>
      <p:pic>
        <p:nvPicPr>
          <p:cNvPr id="8" name="Picture 7">
            <a:extLst>
              <a:ext uri="{FF2B5EF4-FFF2-40B4-BE49-F238E27FC236}">
                <a16:creationId xmlns:a16="http://schemas.microsoft.com/office/drawing/2014/main" xmlns="" id="{7292DC16-0A96-4212-AC09-EB962FDC6F7D}"/>
              </a:ext>
            </a:extLst>
          </p:cNvPr>
          <p:cNvPicPr>
            <a:picLocks noChangeAspect="1"/>
          </p:cNvPicPr>
          <p:nvPr/>
        </p:nvPicPr>
        <p:blipFill>
          <a:blip r:embed="rId7" cstate="print"/>
          <a:stretch>
            <a:fillRect/>
          </a:stretch>
        </p:blipFill>
        <p:spPr>
          <a:xfrm>
            <a:off x="797160" y="3962400"/>
            <a:ext cx="3813813" cy="2540000"/>
          </a:xfrm>
          <a:prstGeom prst="rect">
            <a:avLst/>
          </a:prstGeom>
        </p:spPr>
      </p:pic>
      <p:sp>
        <p:nvSpPr>
          <p:cNvPr id="9" name="Slide Number Placeholder 8">
            <a:extLst>
              <a:ext uri="{FF2B5EF4-FFF2-40B4-BE49-F238E27FC236}">
                <a16:creationId xmlns:a16="http://schemas.microsoft.com/office/drawing/2014/main" xmlns="" id="{8FE73455-07B2-4B40-938E-CEBB5811F924}"/>
              </a:ext>
            </a:extLst>
          </p:cNvPr>
          <p:cNvSpPr>
            <a:spLocks noGrp="1"/>
          </p:cNvSpPr>
          <p:nvPr>
            <p:ph type="sldNum" sz="quarter" idx="12"/>
          </p:nvPr>
        </p:nvSpPr>
        <p:spPr/>
        <p:txBody>
          <a:bodyPr/>
          <a:lstStyle/>
          <a:p>
            <a:fld id="{B8E569B3-7817-4D60-A5C1-3A9605722D9F}" type="slidenum">
              <a:rPr lang="en-CA" smtClean="0"/>
              <a:pPr/>
              <a:t>32</a:t>
            </a:fld>
            <a:endParaRPr lang="en-CA"/>
          </a:p>
        </p:txBody>
      </p:sp>
    </p:spTree>
    <p:extLst>
      <p:ext uri="{BB962C8B-B14F-4D97-AF65-F5344CB8AC3E}">
        <p14:creationId xmlns:p14="http://schemas.microsoft.com/office/powerpoint/2010/main" xmlns="" val="79742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34DF0D-4844-4EF3-ACF6-182003349459}"/>
              </a:ext>
            </a:extLst>
          </p:cNvPr>
          <p:cNvSpPr>
            <a:spLocks noGrp="1"/>
          </p:cNvSpPr>
          <p:nvPr>
            <p:ph type="title"/>
          </p:nvPr>
        </p:nvSpPr>
        <p:spPr/>
        <p:txBody>
          <a:bodyPr>
            <a:normAutofit/>
          </a:bodyPr>
          <a:lstStyle/>
          <a:p>
            <a:r>
              <a:rPr lang="en-CA" sz="4000" b="1" dirty="0"/>
              <a:t>Reorganising Cities</a:t>
            </a:r>
          </a:p>
        </p:txBody>
      </p:sp>
      <p:sp>
        <p:nvSpPr>
          <p:cNvPr id="3" name="Content Placeholder 2">
            <a:extLst>
              <a:ext uri="{FF2B5EF4-FFF2-40B4-BE49-F238E27FC236}">
                <a16:creationId xmlns:a16="http://schemas.microsoft.com/office/drawing/2014/main" xmlns="" id="{A82F30D0-3733-4C1A-BF8C-40DE5C5436EB}"/>
              </a:ext>
            </a:extLst>
          </p:cNvPr>
          <p:cNvSpPr>
            <a:spLocks noGrp="1"/>
          </p:cNvSpPr>
          <p:nvPr>
            <p:ph idx="1"/>
          </p:nvPr>
        </p:nvSpPr>
        <p:spPr>
          <a:xfrm>
            <a:off x="838200" y="1825625"/>
            <a:ext cx="10515600" cy="4351338"/>
          </a:xfrm>
        </p:spPr>
        <p:txBody>
          <a:bodyPr/>
          <a:lstStyle/>
          <a:p>
            <a:r>
              <a:rPr lang="en-CA" dirty="0"/>
              <a:t>Sea freight volume increased</a:t>
            </a:r>
          </a:p>
          <a:p>
            <a:r>
              <a:rPr lang="en-CA" dirty="0"/>
              <a:t>Freight rates decreased</a:t>
            </a:r>
          </a:p>
          <a:p>
            <a:r>
              <a:rPr lang="en-CA" dirty="0"/>
              <a:t>Consumer goods: import replaced domestic, prices decline, 0 inflation</a:t>
            </a:r>
          </a:p>
          <a:p>
            <a:r>
              <a:rPr lang="en-CA" dirty="0"/>
              <a:t>Cities rise and fall with containerization in major ports in differ time </a:t>
            </a:r>
          </a:p>
          <a:p>
            <a:r>
              <a:rPr lang="en-CA" dirty="0"/>
              <a:t>New ports sprout out: Busan, Charleston, Le Havre, Chittagong, Haiphong, Colombo, Salalah, Shenzhen, Zhoushan (exports)</a:t>
            </a:r>
          </a:p>
          <a:p>
            <a:r>
              <a:rPr lang="en-CA" dirty="0"/>
              <a:t>Global alliances of shipping companies dominated success of ports</a:t>
            </a:r>
          </a:p>
          <a:p>
            <a:r>
              <a:rPr lang="en-CA" dirty="0"/>
              <a:t>Business locations in turn dominated by access to ports</a:t>
            </a:r>
          </a:p>
        </p:txBody>
      </p:sp>
      <p:sp>
        <p:nvSpPr>
          <p:cNvPr id="4" name="Slide Number Placeholder 3">
            <a:extLst>
              <a:ext uri="{FF2B5EF4-FFF2-40B4-BE49-F238E27FC236}">
                <a16:creationId xmlns:a16="http://schemas.microsoft.com/office/drawing/2014/main" xmlns="" id="{9F3A7B14-5024-4BA1-98D0-DC34C86309B8}"/>
              </a:ext>
            </a:extLst>
          </p:cNvPr>
          <p:cNvSpPr>
            <a:spLocks noGrp="1"/>
          </p:cNvSpPr>
          <p:nvPr>
            <p:ph type="sldNum" sz="quarter" idx="12"/>
          </p:nvPr>
        </p:nvSpPr>
        <p:spPr/>
        <p:txBody>
          <a:bodyPr/>
          <a:lstStyle/>
          <a:p>
            <a:fld id="{B8E569B3-7817-4D60-A5C1-3A9605722D9F}" type="slidenum">
              <a:rPr lang="en-CA" smtClean="0"/>
              <a:pPr/>
              <a:t>33</a:t>
            </a:fld>
            <a:endParaRPr lang="en-CA"/>
          </a:p>
        </p:txBody>
      </p:sp>
    </p:spTree>
    <p:extLst>
      <p:ext uri="{BB962C8B-B14F-4D97-AF65-F5344CB8AC3E}">
        <p14:creationId xmlns:p14="http://schemas.microsoft.com/office/powerpoint/2010/main" xmlns="" val="1737025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D05C8A-9AD3-48D3-86B6-E90DE8ABBE5D}"/>
              </a:ext>
            </a:extLst>
          </p:cNvPr>
          <p:cNvSpPr>
            <a:spLocks noGrp="1"/>
          </p:cNvSpPr>
          <p:nvPr>
            <p:ph type="title"/>
          </p:nvPr>
        </p:nvSpPr>
        <p:spPr/>
        <p:txBody>
          <a:bodyPr>
            <a:normAutofit/>
          </a:bodyPr>
          <a:lstStyle/>
          <a:p>
            <a:r>
              <a:rPr lang="en-CA" sz="4000" b="1" dirty="0"/>
              <a:t>JIT Just In Time Production</a:t>
            </a:r>
          </a:p>
        </p:txBody>
      </p:sp>
      <p:sp>
        <p:nvSpPr>
          <p:cNvPr id="3" name="Content Placeholder 2">
            <a:extLst>
              <a:ext uri="{FF2B5EF4-FFF2-40B4-BE49-F238E27FC236}">
                <a16:creationId xmlns:a16="http://schemas.microsoft.com/office/drawing/2014/main" xmlns="" id="{7C9141A7-4E44-4B7C-9F5D-4DE82ED83676}"/>
              </a:ext>
            </a:extLst>
          </p:cNvPr>
          <p:cNvSpPr>
            <a:spLocks noGrp="1"/>
          </p:cNvSpPr>
          <p:nvPr>
            <p:ph idx="1"/>
          </p:nvPr>
        </p:nvSpPr>
        <p:spPr>
          <a:xfrm>
            <a:off x="838200" y="1825625"/>
            <a:ext cx="9700967" cy="4351338"/>
          </a:xfrm>
        </p:spPr>
        <p:txBody>
          <a:bodyPr/>
          <a:lstStyle/>
          <a:p>
            <a:r>
              <a:rPr lang="en-CA" dirty="0"/>
              <a:t>Toyota’s concept in 1980 to eliminate large inventories for efficiency</a:t>
            </a:r>
          </a:p>
          <a:p>
            <a:r>
              <a:rPr lang="en-CA" dirty="0"/>
              <a:t>Suppliers specialised in narrow components with precision </a:t>
            </a:r>
          </a:p>
          <a:p>
            <a:r>
              <a:rPr lang="en-CA" dirty="0"/>
              <a:t>Narrow time windows delivery -&gt; low margin of errors</a:t>
            </a:r>
          </a:p>
          <a:p>
            <a:r>
              <a:rPr lang="en-CA" dirty="0"/>
              <a:t>Brought concept to GM in 1984</a:t>
            </a:r>
          </a:p>
          <a:p>
            <a:r>
              <a:rPr lang="en-CA" dirty="0"/>
              <a:t>Logistics Management in 1985 scheduling production, storage, transportation and delivery</a:t>
            </a:r>
          </a:p>
          <a:p>
            <a:r>
              <a:rPr lang="en-CA" dirty="0"/>
              <a:t>Transformed transportation to on time delivery</a:t>
            </a:r>
          </a:p>
          <a:p>
            <a:r>
              <a:rPr lang="en-CA" dirty="0"/>
              <a:t>Evolved as management concept of minimum wastes: time etc.</a:t>
            </a:r>
          </a:p>
        </p:txBody>
      </p:sp>
      <p:sp>
        <p:nvSpPr>
          <p:cNvPr id="4" name="Slide Number Placeholder 3">
            <a:extLst>
              <a:ext uri="{FF2B5EF4-FFF2-40B4-BE49-F238E27FC236}">
                <a16:creationId xmlns:a16="http://schemas.microsoft.com/office/drawing/2014/main" xmlns="" id="{0B43631A-1E23-4C3F-AF3D-E9D91AD4F43E}"/>
              </a:ext>
            </a:extLst>
          </p:cNvPr>
          <p:cNvSpPr>
            <a:spLocks noGrp="1"/>
          </p:cNvSpPr>
          <p:nvPr>
            <p:ph type="sldNum" sz="quarter" idx="12"/>
          </p:nvPr>
        </p:nvSpPr>
        <p:spPr/>
        <p:txBody>
          <a:bodyPr/>
          <a:lstStyle/>
          <a:p>
            <a:fld id="{B8E569B3-7817-4D60-A5C1-3A9605722D9F}" type="slidenum">
              <a:rPr lang="en-CA" smtClean="0"/>
              <a:pPr/>
              <a:t>34</a:t>
            </a:fld>
            <a:endParaRPr lang="en-CA"/>
          </a:p>
        </p:txBody>
      </p:sp>
      <p:pic>
        <p:nvPicPr>
          <p:cNvPr id="5" name="Picture 4">
            <a:extLst>
              <a:ext uri="{FF2B5EF4-FFF2-40B4-BE49-F238E27FC236}">
                <a16:creationId xmlns:a16="http://schemas.microsoft.com/office/drawing/2014/main" xmlns="" id="{8AE214A3-A0B8-47A5-B89B-37CAA1A3D2DF}"/>
              </a:ext>
            </a:extLst>
          </p:cNvPr>
          <p:cNvPicPr>
            <a:picLocks noChangeAspect="1"/>
          </p:cNvPicPr>
          <p:nvPr/>
        </p:nvPicPr>
        <p:blipFill>
          <a:blip r:embed="rId3" cstate="print"/>
          <a:stretch>
            <a:fillRect/>
          </a:stretch>
        </p:blipFill>
        <p:spPr>
          <a:xfrm>
            <a:off x="9821053" y="1531542"/>
            <a:ext cx="2283820" cy="1726247"/>
          </a:xfrm>
          <a:prstGeom prst="rect">
            <a:avLst/>
          </a:prstGeom>
        </p:spPr>
      </p:pic>
    </p:spTree>
    <p:extLst>
      <p:ext uri="{BB962C8B-B14F-4D97-AF65-F5344CB8AC3E}">
        <p14:creationId xmlns:p14="http://schemas.microsoft.com/office/powerpoint/2010/main" xmlns="" val="3433805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47C252-8164-4C88-A277-CF42C3A412AB}"/>
              </a:ext>
            </a:extLst>
          </p:cNvPr>
          <p:cNvSpPr>
            <a:spLocks noGrp="1"/>
          </p:cNvSpPr>
          <p:nvPr>
            <p:ph type="title"/>
          </p:nvPr>
        </p:nvSpPr>
        <p:spPr/>
        <p:txBody>
          <a:bodyPr>
            <a:normAutofit/>
          </a:bodyPr>
          <a:lstStyle/>
          <a:p>
            <a:r>
              <a:rPr lang="en-CA" sz="4000" b="1" dirty="0"/>
              <a:t>Global Supply Chain</a:t>
            </a:r>
          </a:p>
        </p:txBody>
      </p:sp>
      <p:sp>
        <p:nvSpPr>
          <p:cNvPr id="3" name="Content Placeholder 2">
            <a:extLst>
              <a:ext uri="{FF2B5EF4-FFF2-40B4-BE49-F238E27FC236}">
                <a16:creationId xmlns:a16="http://schemas.microsoft.com/office/drawing/2014/main" xmlns="" id="{80AFFEA9-7BFB-4372-A2EC-626C36B85D7E}"/>
              </a:ext>
            </a:extLst>
          </p:cNvPr>
          <p:cNvSpPr>
            <a:spLocks noGrp="1"/>
          </p:cNvSpPr>
          <p:nvPr>
            <p:ph idx="1"/>
          </p:nvPr>
        </p:nvSpPr>
        <p:spPr>
          <a:xfrm>
            <a:off x="838200" y="1825625"/>
            <a:ext cx="10368280" cy="4351338"/>
          </a:xfrm>
        </p:spPr>
        <p:txBody>
          <a:bodyPr>
            <a:normAutofit/>
          </a:bodyPr>
          <a:lstStyle/>
          <a:p>
            <a:r>
              <a:rPr lang="en-CA" dirty="0"/>
              <a:t>Retailers manage own supply chain, cutting out wholesalers</a:t>
            </a:r>
          </a:p>
          <a:p>
            <a:r>
              <a:rPr lang="en-CA" dirty="0"/>
              <a:t>Enabled by modern communication and container shipping</a:t>
            </a:r>
          </a:p>
          <a:p>
            <a:r>
              <a:rPr lang="en-CA" dirty="0"/>
              <a:t>Designer shirt: retailer design, Thailand labour, Chinese fabric, American cotton, Malaysian buttons with Taiwanese plastics, Japanese zippers, embroiled decorations in Indonesia</a:t>
            </a:r>
          </a:p>
          <a:p>
            <a:r>
              <a:rPr lang="en-CA" dirty="0"/>
              <a:t>Retailers like Walmart or Dell: business strategies around moving goods from factory floor to customers with minimal time in between</a:t>
            </a:r>
          </a:p>
          <a:p>
            <a:r>
              <a:rPr lang="en-CA" dirty="0"/>
              <a:t>Inventories reduction saved US business $100 billion p.a.</a:t>
            </a:r>
          </a:p>
          <a:p>
            <a:r>
              <a:rPr lang="en-CA" dirty="0"/>
              <a:t>Transportation was a trade barrier</a:t>
            </a:r>
          </a:p>
        </p:txBody>
      </p:sp>
      <p:sp>
        <p:nvSpPr>
          <p:cNvPr id="4" name="Slide Number Placeholder 3">
            <a:extLst>
              <a:ext uri="{FF2B5EF4-FFF2-40B4-BE49-F238E27FC236}">
                <a16:creationId xmlns:a16="http://schemas.microsoft.com/office/drawing/2014/main" xmlns="" id="{A3F5849A-B8E5-485C-A3C1-6040E6B47A5D}"/>
              </a:ext>
            </a:extLst>
          </p:cNvPr>
          <p:cNvSpPr>
            <a:spLocks noGrp="1"/>
          </p:cNvSpPr>
          <p:nvPr>
            <p:ph type="sldNum" sz="quarter" idx="12"/>
          </p:nvPr>
        </p:nvSpPr>
        <p:spPr/>
        <p:txBody>
          <a:bodyPr/>
          <a:lstStyle/>
          <a:p>
            <a:fld id="{B8E569B3-7817-4D60-A5C1-3A9605722D9F}" type="slidenum">
              <a:rPr lang="en-CA" smtClean="0"/>
              <a:pPr/>
              <a:t>35</a:t>
            </a:fld>
            <a:endParaRPr lang="en-CA"/>
          </a:p>
        </p:txBody>
      </p:sp>
      <p:pic>
        <p:nvPicPr>
          <p:cNvPr id="7" name="Picture 6">
            <a:extLst>
              <a:ext uri="{FF2B5EF4-FFF2-40B4-BE49-F238E27FC236}">
                <a16:creationId xmlns:a16="http://schemas.microsoft.com/office/drawing/2014/main" xmlns="" id="{09EC06CB-2C60-4C5A-897A-924255C8DACC}"/>
              </a:ext>
            </a:extLst>
          </p:cNvPr>
          <p:cNvPicPr>
            <a:picLocks noChangeAspect="1"/>
          </p:cNvPicPr>
          <p:nvPr/>
        </p:nvPicPr>
        <p:blipFill>
          <a:blip r:embed="rId3" cstate="print"/>
          <a:stretch>
            <a:fillRect/>
          </a:stretch>
        </p:blipFill>
        <p:spPr>
          <a:xfrm>
            <a:off x="10510838" y="1651000"/>
            <a:ext cx="1234122" cy="1234122"/>
          </a:xfrm>
          <a:prstGeom prst="rect">
            <a:avLst/>
          </a:prstGeom>
        </p:spPr>
      </p:pic>
      <p:pic>
        <p:nvPicPr>
          <p:cNvPr id="8" name="Picture 7">
            <a:extLst>
              <a:ext uri="{FF2B5EF4-FFF2-40B4-BE49-F238E27FC236}">
                <a16:creationId xmlns:a16="http://schemas.microsoft.com/office/drawing/2014/main" xmlns="" id="{6A479EC9-E6E5-4095-8CA1-72BE905B5BFE}"/>
              </a:ext>
            </a:extLst>
          </p:cNvPr>
          <p:cNvPicPr>
            <a:picLocks noChangeAspect="1"/>
          </p:cNvPicPr>
          <p:nvPr/>
        </p:nvPicPr>
        <p:blipFill>
          <a:blip r:embed="rId4" cstate="print"/>
          <a:stretch>
            <a:fillRect/>
          </a:stretch>
        </p:blipFill>
        <p:spPr>
          <a:xfrm>
            <a:off x="10354438" y="3312160"/>
            <a:ext cx="1756282" cy="904240"/>
          </a:xfrm>
          <a:prstGeom prst="rect">
            <a:avLst/>
          </a:prstGeom>
        </p:spPr>
      </p:pic>
    </p:spTree>
    <p:extLst>
      <p:ext uri="{BB962C8B-B14F-4D97-AF65-F5344CB8AC3E}">
        <p14:creationId xmlns:p14="http://schemas.microsoft.com/office/powerpoint/2010/main" xmlns="" val="536196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F5C072-AC53-43E4-8AC9-232C3603D902}"/>
              </a:ext>
            </a:extLst>
          </p:cNvPr>
          <p:cNvSpPr>
            <a:spLocks noGrp="1"/>
          </p:cNvSpPr>
          <p:nvPr>
            <p:ph type="title"/>
          </p:nvPr>
        </p:nvSpPr>
        <p:spPr/>
        <p:txBody>
          <a:bodyPr>
            <a:normAutofit/>
          </a:bodyPr>
          <a:lstStyle/>
          <a:p>
            <a:r>
              <a:rPr lang="en-CA" sz="4000" b="1" dirty="0"/>
              <a:t>Globalization Changed Characteristics</a:t>
            </a:r>
          </a:p>
        </p:txBody>
      </p:sp>
      <p:sp>
        <p:nvSpPr>
          <p:cNvPr id="3" name="Content Placeholder 2">
            <a:extLst>
              <a:ext uri="{FF2B5EF4-FFF2-40B4-BE49-F238E27FC236}">
                <a16:creationId xmlns:a16="http://schemas.microsoft.com/office/drawing/2014/main" xmlns="" id="{A6A0E2B7-B601-4B2F-84AE-1F17672082AC}"/>
              </a:ext>
            </a:extLst>
          </p:cNvPr>
          <p:cNvSpPr>
            <a:spLocks noGrp="1"/>
          </p:cNvSpPr>
          <p:nvPr>
            <p:ph idx="1"/>
          </p:nvPr>
        </p:nvSpPr>
        <p:spPr/>
        <p:txBody>
          <a:bodyPr/>
          <a:lstStyle/>
          <a:p>
            <a:r>
              <a:rPr lang="en-CA" dirty="0"/>
              <a:t>International trade dominated by intermediary goods</a:t>
            </a:r>
          </a:p>
          <a:p>
            <a:r>
              <a:rPr lang="en-CA" dirty="0"/>
              <a:t>Goods partially processed in one place to be further processed in another place</a:t>
            </a:r>
          </a:p>
          <a:p>
            <a:r>
              <a:rPr lang="en-CA" dirty="0"/>
              <a:t>In bound containers orchestrated by Distribution Centre</a:t>
            </a:r>
          </a:p>
          <a:p>
            <a:r>
              <a:rPr lang="en-CA" dirty="0"/>
              <a:t>No warehousing </a:t>
            </a:r>
          </a:p>
          <a:p>
            <a:r>
              <a:rPr lang="en-CA" dirty="0"/>
              <a:t>Focus most economic location for each part of the process</a:t>
            </a:r>
          </a:p>
          <a:p>
            <a:r>
              <a:rPr lang="en-CA" dirty="0"/>
              <a:t>Low transportation costs remove trade barrier</a:t>
            </a:r>
          </a:p>
          <a:p>
            <a:r>
              <a:rPr lang="en-CA" dirty="0"/>
              <a:t>Jeopardise local production employment</a:t>
            </a:r>
          </a:p>
        </p:txBody>
      </p:sp>
      <p:sp>
        <p:nvSpPr>
          <p:cNvPr id="4" name="Slide Number Placeholder 3">
            <a:extLst>
              <a:ext uri="{FF2B5EF4-FFF2-40B4-BE49-F238E27FC236}">
                <a16:creationId xmlns:a16="http://schemas.microsoft.com/office/drawing/2014/main" xmlns="" id="{00E313BE-A20D-4FAB-BCD3-277AC3A09A00}"/>
              </a:ext>
            </a:extLst>
          </p:cNvPr>
          <p:cNvSpPr>
            <a:spLocks noGrp="1"/>
          </p:cNvSpPr>
          <p:nvPr>
            <p:ph type="sldNum" sz="quarter" idx="12"/>
          </p:nvPr>
        </p:nvSpPr>
        <p:spPr/>
        <p:txBody>
          <a:bodyPr/>
          <a:lstStyle/>
          <a:p>
            <a:fld id="{B8E569B3-7817-4D60-A5C1-3A9605722D9F}" type="slidenum">
              <a:rPr lang="en-CA" smtClean="0"/>
              <a:pPr/>
              <a:t>36</a:t>
            </a:fld>
            <a:endParaRPr lang="en-CA"/>
          </a:p>
        </p:txBody>
      </p:sp>
    </p:spTree>
    <p:extLst>
      <p:ext uri="{BB962C8B-B14F-4D97-AF65-F5344CB8AC3E}">
        <p14:creationId xmlns:p14="http://schemas.microsoft.com/office/powerpoint/2010/main" xmlns="" val="16186885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8E061A-88FD-4711-8A78-BB24C068332A}"/>
              </a:ext>
            </a:extLst>
          </p:cNvPr>
          <p:cNvSpPr>
            <a:spLocks noGrp="1"/>
          </p:cNvSpPr>
          <p:nvPr>
            <p:ph type="title"/>
          </p:nvPr>
        </p:nvSpPr>
        <p:spPr/>
        <p:txBody>
          <a:bodyPr>
            <a:normAutofit/>
          </a:bodyPr>
          <a:lstStyle/>
          <a:p>
            <a:r>
              <a:rPr lang="en-CA" sz="4000" b="1" dirty="0"/>
              <a:t>Globalization and Inequality of Nations</a:t>
            </a:r>
          </a:p>
        </p:txBody>
      </p:sp>
      <p:sp>
        <p:nvSpPr>
          <p:cNvPr id="3" name="Content Placeholder 2">
            <a:extLst>
              <a:ext uri="{FF2B5EF4-FFF2-40B4-BE49-F238E27FC236}">
                <a16:creationId xmlns:a16="http://schemas.microsoft.com/office/drawing/2014/main" xmlns="" id="{111C1609-D649-46BC-BDC0-4E8163AAFAE0}"/>
              </a:ext>
            </a:extLst>
          </p:cNvPr>
          <p:cNvSpPr>
            <a:spLocks noGrp="1"/>
          </p:cNvSpPr>
          <p:nvPr>
            <p:ph idx="1"/>
          </p:nvPr>
        </p:nvSpPr>
        <p:spPr/>
        <p:txBody>
          <a:bodyPr/>
          <a:lstStyle/>
          <a:p>
            <a:r>
              <a:rPr lang="en-CA" dirty="0"/>
              <a:t>Globalization – close integration of world markets</a:t>
            </a:r>
          </a:p>
          <a:p>
            <a:r>
              <a:rPr lang="en-CA" dirty="0"/>
              <a:t>Paul Krugman, “</a:t>
            </a:r>
            <a:r>
              <a:rPr lang="en-US" dirty="0">
                <a:hlinkClick r:id="rId3" action="ppaction://hlinkfile"/>
              </a:rPr>
              <a:t>Globalization and the Inequality of Nations</a:t>
            </a:r>
            <a:r>
              <a:rPr lang="en-CA" dirty="0"/>
              <a:t>, divergent-&gt;convergent model:</a:t>
            </a:r>
          </a:p>
          <a:p>
            <a:pPr lvl="1"/>
            <a:r>
              <a:rPr lang="en-CA" dirty="0"/>
              <a:t>“At high transport costs all countries have some manufacturing, but when transport costs fall below a critical value a core-periphery pattern spontaneously forms, and nations that find themselves in the periphery suffer a decline in real income. At still lower transport costs there is convergence of real incomes, in which peripheral nations gain and core nations may lose.”</a:t>
            </a:r>
          </a:p>
        </p:txBody>
      </p:sp>
      <p:sp>
        <p:nvSpPr>
          <p:cNvPr id="4" name="Slide Number Placeholder 3">
            <a:extLst>
              <a:ext uri="{FF2B5EF4-FFF2-40B4-BE49-F238E27FC236}">
                <a16:creationId xmlns:a16="http://schemas.microsoft.com/office/drawing/2014/main" xmlns="" id="{F2EAA728-4CE8-40F7-B451-2976DAC4B40E}"/>
              </a:ext>
            </a:extLst>
          </p:cNvPr>
          <p:cNvSpPr>
            <a:spLocks noGrp="1"/>
          </p:cNvSpPr>
          <p:nvPr>
            <p:ph type="sldNum" sz="quarter" idx="12"/>
          </p:nvPr>
        </p:nvSpPr>
        <p:spPr/>
        <p:txBody>
          <a:bodyPr/>
          <a:lstStyle/>
          <a:p>
            <a:fld id="{B8E569B3-7817-4D60-A5C1-3A9605722D9F}" type="slidenum">
              <a:rPr lang="en-CA" smtClean="0"/>
              <a:pPr/>
              <a:t>37</a:t>
            </a:fld>
            <a:endParaRPr lang="en-CA"/>
          </a:p>
        </p:txBody>
      </p:sp>
    </p:spTree>
    <p:extLst>
      <p:ext uri="{BB962C8B-B14F-4D97-AF65-F5344CB8AC3E}">
        <p14:creationId xmlns:p14="http://schemas.microsoft.com/office/powerpoint/2010/main" xmlns="" val="1584104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0C69D8-3172-49F0-B517-8E2B06364BA9}"/>
              </a:ext>
            </a:extLst>
          </p:cNvPr>
          <p:cNvSpPr>
            <a:spLocks noGrp="1"/>
          </p:cNvSpPr>
          <p:nvPr>
            <p:ph type="title"/>
          </p:nvPr>
        </p:nvSpPr>
        <p:spPr/>
        <p:txBody>
          <a:bodyPr>
            <a:normAutofit/>
          </a:bodyPr>
          <a:lstStyle/>
          <a:p>
            <a:r>
              <a:rPr lang="en-CA" sz="4000" b="1" dirty="0"/>
              <a:t>Materialism and Happiness </a:t>
            </a:r>
          </a:p>
        </p:txBody>
      </p:sp>
      <p:sp>
        <p:nvSpPr>
          <p:cNvPr id="3" name="Content Placeholder 2">
            <a:extLst>
              <a:ext uri="{FF2B5EF4-FFF2-40B4-BE49-F238E27FC236}">
                <a16:creationId xmlns:a16="http://schemas.microsoft.com/office/drawing/2014/main" xmlns="" id="{ADEA5776-8C48-4E91-81A1-D4199C749819}"/>
              </a:ext>
            </a:extLst>
          </p:cNvPr>
          <p:cNvSpPr>
            <a:spLocks noGrp="1"/>
          </p:cNvSpPr>
          <p:nvPr>
            <p:ph idx="1"/>
          </p:nvPr>
        </p:nvSpPr>
        <p:spPr/>
        <p:txBody>
          <a:bodyPr>
            <a:normAutofit fontScale="77500" lnSpcReduction="20000"/>
          </a:bodyPr>
          <a:lstStyle/>
          <a:p>
            <a:r>
              <a:rPr lang="en-CA" dirty="0"/>
              <a:t>Marcuse: the working class is victim of capitalist’s brain washing in false needs, and fulfil them. Freedom is a mirage. Life is alienation. Repressive </a:t>
            </a:r>
            <a:r>
              <a:rPr lang="en-CA" dirty="0" err="1"/>
              <a:t>desublimation</a:t>
            </a:r>
            <a:r>
              <a:rPr lang="en-CA" dirty="0"/>
              <a:t> leads to self satisfied conformity</a:t>
            </a:r>
          </a:p>
          <a:p>
            <a:r>
              <a:rPr lang="en-CA" dirty="0"/>
              <a:t>Schmitt: sense of purpose and meaning of life came from belonging to a community; capitalism destroys national cultural distinctiveness as it treats individuals as consumers and producers</a:t>
            </a:r>
          </a:p>
          <a:p>
            <a:r>
              <a:rPr lang="en-CA" dirty="0" err="1"/>
              <a:t>Freyer</a:t>
            </a:r>
            <a:r>
              <a:rPr lang="en-CA" dirty="0"/>
              <a:t>: capitalism creates more and more choices but without providing us with shared criteria for choosing. More and more life lose connection with shared national particular culture and shared collective purpose. Capitalism and technology has no respect of national border. Pursue with individual choices leads to a decline of community.</a:t>
            </a:r>
          </a:p>
          <a:p>
            <a:r>
              <a:rPr lang="en-CA" dirty="0"/>
              <a:t>Humanity absorbed into rationalised order of objective relations and economic trading companies</a:t>
            </a:r>
          </a:p>
          <a:p>
            <a:r>
              <a:rPr lang="en-CA" dirty="0"/>
              <a:t>Capitalism does not bring higher meaning in life as it lacks collective purpose, therefore happiness is superficial.</a:t>
            </a:r>
          </a:p>
          <a:p>
            <a:endParaRPr lang="en-CA" dirty="0"/>
          </a:p>
          <a:p>
            <a:endParaRPr lang="en-CA" dirty="0"/>
          </a:p>
        </p:txBody>
      </p:sp>
      <p:sp>
        <p:nvSpPr>
          <p:cNvPr id="4" name="Slide Number Placeholder 3">
            <a:extLst>
              <a:ext uri="{FF2B5EF4-FFF2-40B4-BE49-F238E27FC236}">
                <a16:creationId xmlns:a16="http://schemas.microsoft.com/office/drawing/2014/main" xmlns="" id="{AB3175BB-0EEF-48E2-93BD-2D4990B4F8EC}"/>
              </a:ext>
            </a:extLst>
          </p:cNvPr>
          <p:cNvSpPr>
            <a:spLocks noGrp="1"/>
          </p:cNvSpPr>
          <p:nvPr>
            <p:ph type="sldNum" sz="quarter" idx="12"/>
          </p:nvPr>
        </p:nvSpPr>
        <p:spPr/>
        <p:txBody>
          <a:bodyPr/>
          <a:lstStyle/>
          <a:p>
            <a:fld id="{B8E569B3-7817-4D60-A5C1-3A9605722D9F}" type="slidenum">
              <a:rPr lang="en-CA" smtClean="0"/>
              <a:pPr/>
              <a:t>38</a:t>
            </a:fld>
            <a:endParaRPr lang="en-CA"/>
          </a:p>
        </p:txBody>
      </p:sp>
    </p:spTree>
    <p:extLst>
      <p:ext uri="{BB962C8B-B14F-4D97-AF65-F5344CB8AC3E}">
        <p14:creationId xmlns:p14="http://schemas.microsoft.com/office/powerpoint/2010/main" xmlns="" val="1086564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7B6034-B73A-490E-8C0E-CD7BE238577C}"/>
              </a:ext>
            </a:extLst>
          </p:cNvPr>
          <p:cNvSpPr>
            <a:spLocks noGrp="1"/>
          </p:cNvSpPr>
          <p:nvPr>
            <p:ph type="title"/>
          </p:nvPr>
        </p:nvSpPr>
        <p:spPr/>
        <p:txBody>
          <a:bodyPr>
            <a:normAutofit/>
          </a:bodyPr>
          <a:lstStyle/>
          <a:p>
            <a:r>
              <a:rPr lang="en-CA" sz="4000" b="1" dirty="0"/>
              <a:t>Port Automation</a:t>
            </a:r>
          </a:p>
        </p:txBody>
      </p:sp>
      <p:sp>
        <p:nvSpPr>
          <p:cNvPr id="3" name="Content Placeholder 2">
            <a:extLst>
              <a:ext uri="{FF2B5EF4-FFF2-40B4-BE49-F238E27FC236}">
                <a16:creationId xmlns:a16="http://schemas.microsoft.com/office/drawing/2014/main" xmlns="" id="{C9D3BA89-09D4-4837-A035-171CD42B9B5E}"/>
              </a:ext>
            </a:extLst>
          </p:cNvPr>
          <p:cNvSpPr>
            <a:spLocks noGrp="1"/>
          </p:cNvSpPr>
          <p:nvPr>
            <p:ph idx="1"/>
          </p:nvPr>
        </p:nvSpPr>
        <p:spPr/>
        <p:txBody>
          <a:bodyPr/>
          <a:lstStyle/>
          <a:p>
            <a:r>
              <a:rPr lang="en-US" dirty="0"/>
              <a:t>Fully electric, from the Automated Guided Vehicles (AGVs) to the quay cranes</a:t>
            </a:r>
          </a:p>
          <a:p>
            <a:r>
              <a:rPr lang="en-US" dirty="0"/>
              <a:t>Powered by wind turbine</a:t>
            </a:r>
          </a:p>
          <a:p>
            <a:r>
              <a:rPr lang="en-US" dirty="0"/>
              <a:t>Container cranes unmanned – fully automated</a:t>
            </a:r>
          </a:p>
          <a:p>
            <a:r>
              <a:rPr lang="en-US" dirty="0"/>
              <a:t>Drone ships</a:t>
            </a:r>
          </a:p>
          <a:p>
            <a:r>
              <a:rPr lang="en-US" dirty="0"/>
              <a:t>Robotic</a:t>
            </a:r>
          </a:p>
          <a:p>
            <a:r>
              <a:rPr lang="en-US" dirty="0"/>
              <a:t>Sustainable</a:t>
            </a:r>
          </a:p>
        </p:txBody>
      </p:sp>
      <p:sp>
        <p:nvSpPr>
          <p:cNvPr id="4" name="Slide Number Placeholder 3">
            <a:extLst>
              <a:ext uri="{FF2B5EF4-FFF2-40B4-BE49-F238E27FC236}">
                <a16:creationId xmlns:a16="http://schemas.microsoft.com/office/drawing/2014/main" xmlns="" id="{C32490BE-1EB9-4005-832D-6DA2F097F8D3}"/>
              </a:ext>
            </a:extLst>
          </p:cNvPr>
          <p:cNvSpPr>
            <a:spLocks noGrp="1"/>
          </p:cNvSpPr>
          <p:nvPr>
            <p:ph type="sldNum" sz="quarter" idx="12"/>
          </p:nvPr>
        </p:nvSpPr>
        <p:spPr/>
        <p:txBody>
          <a:bodyPr/>
          <a:lstStyle/>
          <a:p>
            <a:fld id="{B8E569B3-7817-4D60-A5C1-3A9605722D9F}" type="slidenum">
              <a:rPr lang="en-CA" smtClean="0"/>
              <a:pPr/>
              <a:t>39</a:t>
            </a:fld>
            <a:endParaRPr lang="en-CA"/>
          </a:p>
        </p:txBody>
      </p:sp>
    </p:spTree>
    <p:extLst>
      <p:ext uri="{BB962C8B-B14F-4D97-AF65-F5344CB8AC3E}">
        <p14:creationId xmlns:p14="http://schemas.microsoft.com/office/powerpoint/2010/main" xmlns="" val="638168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B1AD35-A6D3-4240-BB7F-C4B9574707AB}"/>
              </a:ext>
            </a:extLst>
          </p:cNvPr>
          <p:cNvSpPr>
            <a:spLocks noGrp="1"/>
          </p:cNvSpPr>
          <p:nvPr>
            <p:ph type="title"/>
          </p:nvPr>
        </p:nvSpPr>
        <p:spPr>
          <a:xfrm>
            <a:off x="4067350" y="175749"/>
            <a:ext cx="4691921" cy="1325563"/>
          </a:xfrm>
        </p:spPr>
        <p:txBody>
          <a:bodyPr>
            <a:normAutofit/>
          </a:bodyPr>
          <a:lstStyle/>
          <a:p>
            <a:r>
              <a:rPr lang="en-CA" sz="4000" b="1" dirty="0"/>
              <a:t>Clifford J. Rogers</a:t>
            </a:r>
          </a:p>
        </p:txBody>
      </p:sp>
      <p:sp>
        <p:nvSpPr>
          <p:cNvPr id="3" name="Content Placeholder 2">
            <a:extLst>
              <a:ext uri="{FF2B5EF4-FFF2-40B4-BE49-F238E27FC236}">
                <a16:creationId xmlns:a16="http://schemas.microsoft.com/office/drawing/2014/main" xmlns="" id="{5BA76B40-9CC3-4E0F-9457-024B495FCB2E}"/>
              </a:ext>
            </a:extLst>
          </p:cNvPr>
          <p:cNvSpPr>
            <a:spLocks noGrp="1"/>
          </p:cNvSpPr>
          <p:nvPr>
            <p:ph idx="1"/>
          </p:nvPr>
        </p:nvSpPr>
        <p:spPr>
          <a:xfrm>
            <a:off x="4067350" y="1836681"/>
            <a:ext cx="5388964" cy="4635707"/>
          </a:xfrm>
        </p:spPr>
        <p:txBody>
          <a:bodyPr>
            <a:normAutofit/>
          </a:bodyPr>
          <a:lstStyle/>
          <a:p>
            <a:r>
              <a:rPr lang="en-CA" dirty="0"/>
              <a:t>The first container ship, November 25, 1955</a:t>
            </a:r>
          </a:p>
          <a:p>
            <a:r>
              <a:rPr lang="en-CA" dirty="0"/>
              <a:t>White Pass and Yukon Route</a:t>
            </a:r>
          </a:p>
          <a:p>
            <a:r>
              <a:rPr lang="en-CA" dirty="0"/>
              <a:t>Built by Canadian Vickers Ltd. Montreal</a:t>
            </a:r>
          </a:p>
          <a:p>
            <a:r>
              <a:rPr lang="en-CA" dirty="0"/>
              <a:t>Supplies for workers in Gold Rush before</a:t>
            </a:r>
          </a:p>
          <a:p>
            <a:r>
              <a:rPr lang="en-CA" dirty="0"/>
              <a:t>Vancouver to Skagway</a:t>
            </a:r>
          </a:p>
          <a:p>
            <a:r>
              <a:rPr lang="en-US" sz="1600" i="1" dirty="0"/>
              <a:t>M.V. </a:t>
            </a:r>
            <a:r>
              <a:rPr lang="en-US" sz="1600" i="1" dirty="0" err="1"/>
              <a:t>Kooringa</a:t>
            </a:r>
            <a:r>
              <a:rPr lang="en-US" sz="1600" i="1" dirty="0"/>
              <a:t> of Associated Steamships, Melbourne, may have been the first ship designed specifically to carry containers. </a:t>
            </a:r>
            <a:endParaRPr lang="en-CA" sz="1600" i="1" dirty="0"/>
          </a:p>
          <a:p>
            <a:endParaRPr lang="en-CA" dirty="0"/>
          </a:p>
          <a:p>
            <a:endParaRPr lang="en-CA" dirty="0"/>
          </a:p>
        </p:txBody>
      </p:sp>
      <p:pic>
        <p:nvPicPr>
          <p:cNvPr id="5" name="Picture 4">
            <a:extLst>
              <a:ext uri="{FF2B5EF4-FFF2-40B4-BE49-F238E27FC236}">
                <a16:creationId xmlns:a16="http://schemas.microsoft.com/office/drawing/2014/main" xmlns="" id="{D21F1947-91DD-4F69-B76B-0B00C909983A}"/>
              </a:ext>
            </a:extLst>
          </p:cNvPr>
          <p:cNvPicPr>
            <a:picLocks noChangeAspect="1"/>
          </p:cNvPicPr>
          <p:nvPr/>
        </p:nvPicPr>
        <p:blipFill>
          <a:blip r:embed="rId3" cstate="print"/>
          <a:stretch>
            <a:fillRect/>
          </a:stretch>
        </p:blipFill>
        <p:spPr>
          <a:xfrm>
            <a:off x="9456314" y="1367692"/>
            <a:ext cx="2454507" cy="2800273"/>
          </a:xfrm>
          <a:prstGeom prst="rect">
            <a:avLst/>
          </a:prstGeom>
        </p:spPr>
      </p:pic>
      <p:pic>
        <p:nvPicPr>
          <p:cNvPr id="6" name="Picture 5">
            <a:extLst>
              <a:ext uri="{FF2B5EF4-FFF2-40B4-BE49-F238E27FC236}">
                <a16:creationId xmlns:a16="http://schemas.microsoft.com/office/drawing/2014/main" xmlns="" id="{A3C69ED4-007C-4BC5-B9F8-DC552D3663D4}"/>
              </a:ext>
            </a:extLst>
          </p:cNvPr>
          <p:cNvPicPr>
            <a:picLocks noChangeAspect="1"/>
          </p:cNvPicPr>
          <p:nvPr/>
        </p:nvPicPr>
        <p:blipFill>
          <a:blip r:embed="rId4" cstate="print"/>
          <a:stretch>
            <a:fillRect/>
          </a:stretch>
        </p:blipFill>
        <p:spPr>
          <a:xfrm>
            <a:off x="126064" y="74952"/>
            <a:ext cx="3531536" cy="6715592"/>
          </a:xfrm>
          <a:prstGeom prst="rect">
            <a:avLst/>
          </a:prstGeom>
        </p:spPr>
      </p:pic>
      <p:sp>
        <p:nvSpPr>
          <p:cNvPr id="11" name="Oval 10">
            <a:extLst>
              <a:ext uri="{FF2B5EF4-FFF2-40B4-BE49-F238E27FC236}">
                <a16:creationId xmlns:a16="http://schemas.microsoft.com/office/drawing/2014/main" xmlns="" id="{DD1FCF86-F272-493E-A898-C64447C79171}"/>
              </a:ext>
            </a:extLst>
          </p:cNvPr>
          <p:cNvSpPr/>
          <p:nvPr/>
        </p:nvSpPr>
        <p:spPr>
          <a:xfrm>
            <a:off x="9940074" y="1874568"/>
            <a:ext cx="1595336" cy="482475"/>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ln w="0"/>
              <a:solidFill>
                <a:schemeClr val="tx1"/>
              </a:solidFill>
              <a:effectLst>
                <a:outerShdw blurRad="38100" dist="19050" dir="2700000" algn="tl" rotWithShape="0">
                  <a:schemeClr val="dk1">
                    <a:alpha val="40000"/>
                  </a:schemeClr>
                </a:outerShdw>
              </a:effectLst>
            </a:endParaRPr>
          </a:p>
        </p:txBody>
      </p:sp>
      <p:sp>
        <p:nvSpPr>
          <p:cNvPr id="4" name="Slide Number Placeholder 3">
            <a:extLst>
              <a:ext uri="{FF2B5EF4-FFF2-40B4-BE49-F238E27FC236}">
                <a16:creationId xmlns:a16="http://schemas.microsoft.com/office/drawing/2014/main" xmlns="" id="{C8533A22-6484-4527-8CC8-20386B9B6BCE}"/>
              </a:ext>
            </a:extLst>
          </p:cNvPr>
          <p:cNvSpPr>
            <a:spLocks noGrp="1"/>
          </p:cNvSpPr>
          <p:nvPr>
            <p:ph type="sldNum" sz="quarter" idx="12"/>
          </p:nvPr>
        </p:nvSpPr>
        <p:spPr/>
        <p:txBody>
          <a:bodyPr/>
          <a:lstStyle/>
          <a:p>
            <a:fld id="{B8E569B3-7817-4D60-A5C1-3A9605722D9F}" type="slidenum">
              <a:rPr lang="en-CA" smtClean="0"/>
              <a:pPr/>
              <a:t>4</a:t>
            </a:fld>
            <a:endParaRPr lang="en-CA"/>
          </a:p>
        </p:txBody>
      </p:sp>
    </p:spTree>
    <p:extLst>
      <p:ext uri="{BB962C8B-B14F-4D97-AF65-F5344CB8AC3E}">
        <p14:creationId xmlns:p14="http://schemas.microsoft.com/office/powerpoint/2010/main" xmlns="" val="35847044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ew of water and a mountain in the background&#10;&#10;Description automatically generated">
            <a:extLst>
              <a:ext uri="{FF2B5EF4-FFF2-40B4-BE49-F238E27FC236}">
                <a16:creationId xmlns:a16="http://schemas.microsoft.com/office/drawing/2014/main" xmlns="" id="{9B6D4035-0C9E-4340-8D53-05C8A2A47E3E}"/>
              </a:ext>
            </a:extLst>
          </p:cNvPr>
          <p:cNvPicPr>
            <a:picLocks noChangeAspect="1"/>
          </p:cNvPicPr>
          <p:nvPr/>
        </p:nvPicPr>
        <p:blipFill rotWithShape="1">
          <a:blip r:embed="rId3" cstate="print"/>
          <a:srcRect t="15730"/>
          <a:stretch/>
        </p:blipFill>
        <p:spPr>
          <a:xfrm>
            <a:off x="20" y="10"/>
            <a:ext cx="12191980" cy="6857990"/>
          </a:xfrm>
          <a:prstGeom prst="rect">
            <a:avLst/>
          </a:prstGeom>
        </p:spPr>
      </p:pic>
      <p:sp>
        <p:nvSpPr>
          <p:cNvPr id="2" name="Slide Number Placeholder 1">
            <a:extLst>
              <a:ext uri="{FF2B5EF4-FFF2-40B4-BE49-F238E27FC236}">
                <a16:creationId xmlns:a16="http://schemas.microsoft.com/office/drawing/2014/main" xmlns="" id="{5E3169CC-EBD9-47C2-A9F9-DF02B77A4DD3}"/>
              </a:ext>
            </a:extLst>
          </p:cNvPr>
          <p:cNvSpPr>
            <a:spLocks noGrp="1"/>
          </p:cNvSpPr>
          <p:nvPr>
            <p:ph type="sldNum" sz="quarter" idx="12"/>
          </p:nvPr>
        </p:nvSpPr>
        <p:spPr/>
        <p:txBody>
          <a:bodyPr/>
          <a:lstStyle/>
          <a:p>
            <a:fld id="{B8E569B3-7817-4D60-A5C1-3A9605722D9F}" type="slidenum">
              <a:rPr lang="en-CA" smtClean="0"/>
              <a:pPr/>
              <a:t>40</a:t>
            </a:fld>
            <a:endParaRPr lang="en-CA"/>
          </a:p>
        </p:txBody>
      </p:sp>
    </p:spTree>
    <p:extLst>
      <p:ext uri="{BB962C8B-B14F-4D97-AF65-F5344CB8AC3E}">
        <p14:creationId xmlns:p14="http://schemas.microsoft.com/office/powerpoint/2010/main" xmlns="" val="32833400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lose up of a road&#10;&#10;Description automatically generated">
            <a:extLst>
              <a:ext uri="{FF2B5EF4-FFF2-40B4-BE49-F238E27FC236}">
                <a16:creationId xmlns:a16="http://schemas.microsoft.com/office/drawing/2014/main" xmlns="" id="{F8545B53-2178-4477-9805-6BED452EAECA}"/>
              </a:ext>
            </a:extLst>
          </p:cNvPr>
          <p:cNvPicPr>
            <a:picLocks noChangeAspect="1"/>
          </p:cNvPicPr>
          <p:nvPr/>
        </p:nvPicPr>
        <p:blipFill rotWithShape="1">
          <a:blip r:embed="rId3" cstate="print"/>
          <a:srcRect t="6666" b="9064"/>
          <a:stretch/>
        </p:blipFill>
        <p:spPr>
          <a:xfrm>
            <a:off x="20" y="10"/>
            <a:ext cx="12191980" cy="6857990"/>
          </a:xfrm>
          <a:prstGeom prst="rect">
            <a:avLst/>
          </a:prstGeom>
        </p:spPr>
      </p:pic>
      <p:sp>
        <p:nvSpPr>
          <p:cNvPr id="3" name="Slide Number Placeholder 2">
            <a:extLst>
              <a:ext uri="{FF2B5EF4-FFF2-40B4-BE49-F238E27FC236}">
                <a16:creationId xmlns:a16="http://schemas.microsoft.com/office/drawing/2014/main" xmlns="" id="{C4FD29CE-7B20-4BC0-A9CF-816B3FBE8470}"/>
              </a:ext>
            </a:extLst>
          </p:cNvPr>
          <p:cNvSpPr>
            <a:spLocks noGrp="1"/>
          </p:cNvSpPr>
          <p:nvPr>
            <p:ph type="sldNum" sz="quarter" idx="12"/>
          </p:nvPr>
        </p:nvSpPr>
        <p:spPr/>
        <p:txBody>
          <a:bodyPr/>
          <a:lstStyle/>
          <a:p>
            <a:fld id="{B8E569B3-7817-4D60-A5C1-3A9605722D9F}" type="slidenum">
              <a:rPr lang="en-CA" smtClean="0"/>
              <a:pPr/>
              <a:t>41</a:t>
            </a:fld>
            <a:endParaRPr lang="en-CA"/>
          </a:p>
        </p:txBody>
      </p:sp>
    </p:spTree>
    <p:extLst>
      <p:ext uri="{BB962C8B-B14F-4D97-AF65-F5344CB8AC3E}">
        <p14:creationId xmlns:p14="http://schemas.microsoft.com/office/powerpoint/2010/main" xmlns="" val="21820498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5624BFD-5117-413B-8AE4-A0894DAE8A47}"/>
              </a:ext>
            </a:extLst>
          </p:cNvPr>
          <p:cNvPicPr>
            <a:picLocks noChangeAspect="1"/>
          </p:cNvPicPr>
          <p:nvPr/>
        </p:nvPicPr>
        <p:blipFill>
          <a:blip r:embed="rId3" cstate="print"/>
          <a:stretch>
            <a:fillRect/>
          </a:stretch>
        </p:blipFill>
        <p:spPr>
          <a:xfrm>
            <a:off x="2762250" y="928687"/>
            <a:ext cx="6667500" cy="5000625"/>
          </a:xfrm>
          <a:prstGeom prst="rect">
            <a:avLst/>
          </a:prstGeom>
        </p:spPr>
      </p:pic>
      <p:sp>
        <p:nvSpPr>
          <p:cNvPr id="3" name="Slide Number Placeholder 2">
            <a:extLst>
              <a:ext uri="{FF2B5EF4-FFF2-40B4-BE49-F238E27FC236}">
                <a16:creationId xmlns:a16="http://schemas.microsoft.com/office/drawing/2014/main" xmlns="" id="{47BAFA38-223A-40C9-A7D6-B49801EB69B4}"/>
              </a:ext>
            </a:extLst>
          </p:cNvPr>
          <p:cNvSpPr>
            <a:spLocks noGrp="1"/>
          </p:cNvSpPr>
          <p:nvPr>
            <p:ph type="sldNum" sz="quarter" idx="12"/>
          </p:nvPr>
        </p:nvSpPr>
        <p:spPr/>
        <p:txBody>
          <a:bodyPr/>
          <a:lstStyle/>
          <a:p>
            <a:fld id="{B8E569B3-7817-4D60-A5C1-3A9605722D9F}" type="slidenum">
              <a:rPr lang="en-CA" smtClean="0"/>
              <a:pPr/>
              <a:t>42</a:t>
            </a:fld>
            <a:endParaRPr lang="en-CA"/>
          </a:p>
        </p:txBody>
      </p:sp>
    </p:spTree>
    <p:extLst>
      <p:ext uri="{BB962C8B-B14F-4D97-AF65-F5344CB8AC3E}">
        <p14:creationId xmlns:p14="http://schemas.microsoft.com/office/powerpoint/2010/main" xmlns="" val="27544599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6CB4C4-5FB2-4BB1-B0A9-2BEB54ACC3E2}"/>
              </a:ext>
            </a:extLst>
          </p:cNvPr>
          <p:cNvSpPr>
            <a:spLocks noGrp="1"/>
          </p:cNvSpPr>
          <p:nvPr>
            <p:ph type="title"/>
          </p:nvPr>
        </p:nvSpPr>
        <p:spPr>
          <a:xfrm>
            <a:off x="8017254" y="525439"/>
            <a:ext cx="3336545" cy="1657614"/>
          </a:xfrm>
        </p:spPr>
        <p:txBody>
          <a:bodyPr>
            <a:normAutofit/>
          </a:bodyPr>
          <a:lstStyle/>
          <a:p>
            <a:r>
              <a:rPr lang="en-CA" sz="4000" b="1" dirty="0"/>
              <a:t>Disasters</a:t>
            </a:r>
          </a:p>
        </p:txBody>
      </p:sp>
      <p:pic>
        <p:nvPicPr>
          <p:cNvPr id="13" name="Picture 12">
            <a:extLst>
              <a:ext uri="{FF2B5EF4-FFF2-40B4-BE49-F238E27FC236}">
                <a16:creationId xmlns:a16="http://schemas.microsoft.com/office/drawing/2014/main" xmlns="" id="{EEBF50E7-46F5-4077-84BC-0D2DC25AB5AA}"/>
              </a:ext>
            </a:extLst>
          </p:cNvPr>
          <p:cNvPicPr>
            <a:picLocks noChangeAspect="1"/>
          </p:cNvPicPr>
          <p:nvPr/>
        </p:nvPicPr>
        <p:blipFill rotWithShape="1">
          <a:blip r:embed="rId3" cstate="print"/>
          <a:srcRect l="12588" r="18959" b="3"/>
          <a:stretch/>
        </p:blipFill>
        <p:spPr>
          <a:xfrm>
            <a:off x="20" y="-1"/>
            <a:ext cx="4613982" cy="4515954"/>
          </a:xfrm>
          <a:prstGeom prst="rect">
            <a:avLst/>
          </a:prstGeom>
        </p:spPr>
      </p:pic>
      <p:pic>
        <p:nvPicPr>
          <p:cNvPr id="10" name="Picture 9">
            <a:extLst>
              <a:ext uri="{FF2B5EF4-FFF2-40B4-BE49-F238E27FC236}">
                <a16:creationId xmlns:a16="http://schemas.microsoft.com/office/drawing/2014/main" xmlns="" id="{3608EFCF-A0E3-479E-94FD-1E195E70D30A}"/>
              </a:ext>
            </a:extLst>
          </p:cNvPr>
          <p:cNvPicPr>
            <a:picLocks noChangeAspect="1"/>
          </p:cNvPicPr>
          <p:nvPr/>
        </p:nvPicPr>
        <p:blipFill rotWithShape="1">
          <a:blip r:embed="rId4" cstate="print"/>
          <a:srcRect r="2803" b="2"/>
          <a:stretch/>
        </p:blipFill>
        <p:spPr>
          <a:xfrm>
            <a:off x="4705442" y="-1"/>
            <a:ext cx="2829214" cy="2183054"/>
          </a:xfrm>
          <a:prstGeom prst="rect">
            <a:avLst/>
          </a:prstGeom>
        </p:spPr>
      </p:pic>
      <p:pic>
        <p:nvPicPr>
          <p:cNvPr id="4" name="Picture 3">
            <a:extLst>
              <a:ext uri="{FF2B5EF4-FFF2-40B4-BE49-F238E27FC236}">
                <a16:creationId xmlns:a16="http://schemas.microsoft.com/office/drawing/2014/main" xmlns="" id="{7692E103-DBF7-498C-B665-243E4F8626B8}"/>
              </a:ext>
            </a:extLst>
          </p:cNvPr>
          <p:cNvPicPr>
            <a:picLocks noChangeAspect="1"/>
          </p:cNvPicPr>
          <p:nvPr/>
        </p:nvPicPr>
        <p:blipFill rotWithShape="1">
          <a:blip r:embed="rId5" cstate="print"/>
          <a:srcRect l="761" r="15417" b="5"/>
          <a:stretch/>
        </p:blipFill>
        <p:spPr>
          <a:xfrm>
            <a:off x="4705442" y="2274491"/>
            <a:ext cx="2825496" cy="2241463"/>
          </a:xfrm>
          <a:prstGeom prst="rect">
            <a:avLst/>
          </a:prstGeom>
        </p:spPr>
      </p:pic>
      <p:pic>
        <p:nvPicPr>
          <p:cNvPr id="11" name="Picture 10">
            <a:extLst>
              <a:ext uri="{FF2B5EF4-FFF2-40B4-BE49-F238E27FC236}">
                <a16:creationId xmlns:a16="http://schemas.microsoft.com/office/drawing/2014/main" xmlns="" id="{26CF7831-645E-430F-86E1-28C966B6EC50}"/>
              </a:ext>
            </a:extLst>
          </p:cNvPr>
          <p:cNvPicPr>
            <a:picLocks noChangeAspect="1"/>
          </p:cNvPicPr>
          <p:nvPr/>
        </p:nvPicPr>
        <p:blipFill rotWithShape="1">
          <a:blip r:embed="rId6" cstate="print"/>
          <a:srcRect l="14169" r="4" b="4"/>
          <a:stretch/>
        </p:blipFill>
        <p:spPr>
          <a:xfrm>
            <a:off x="-3717" y="4616536"/>
            <a:ext cx="2829212" cy="2241464"/>
          </a:xfrm>
          <a:prstGeom prst="rect">
            <a:avLst/>
          </a:prstGeom>
        </p:spPr>
      </p:pic>
      <p:pic>
        <p:nvPicPr>
          <p:cNvPr id="5" name="Picture 4">
            <a:extLst>
              <a:ext uri="{FF2B5EF4-FFF2-40B4-BE49-F238E27FC236}">
                <a16:creationId xmlns:a16="http://schemas.microsoft.com/office/drawing/2014/main" xmlns="" id="{0A6C0D83-76F0-49F1-9F3D-D00685F83C92}"/>
              </a:ext>
            </a:extLst>
          </p:cNvPr>
          <p:cNvPicPr>
            <a:picLocks noChangeAspect="1"/>
          </p:cNvPicPr>
          <p:nvPr/>
        </p:nvPicPr>
        <p:blipFill rotWithShape="1">
          <a:blip r:embed="rId7" cstate="print"/>
          <a:srcRect b="11714"/>
          <a:stretch/>
        </p:blipFill>
        <p:spPr>
          <a:xfrm>
            <a:off x="2913221" y="4607393"/>
            <a:ext cx="4614002" cy="2250607"/>
          </a:xfrm>
          <a:prstGeom prst="rect">
            <a:avLst/>
          </a:prstGeom>
        </p:spPr>
      </p:pic>
      <p:sp>
        <p:nvSpPr>
          <p:cNvPr id="3" name="Content Placeholder 2">
            <a:extLst>
              <a:ext uri="{FF2B5EF4-FFF2-40B4-BE49-F238E27FC236}">
                <a16:creationId xmlns:a16="http://schemas.microsoft.com/office/drawing/2014/main" xmlns="" id="{B60ACD0C-5F34-4F82-B775-87325AC0006E}"/>
              </a:ext>
            </a:extLst>
          </p:cNvPr>
          <p:cNvSpPr>
            <a:spLocks noGrp="1"/>
          </p:cNvSpPr>
          <p:nvPr>
            <p:ph idx="1"/>
          </p:nvPr>
        </p:nvSpPr>
        <p:spPr>
          <a:xfrm>
            <a:off x="8017254" y="2274491"/>
            <a:ext cx="3336546" cy="3902472"/>
          </a:xfrm>
        </p:spPr>
        <p:txBody>
          <a:bodyPr>
            <a:normAutofit/>
          </a:bodyPr>
          <a:lstStyle/>
          <a:p>
            <a:r>
              <a:rPr lang="en-US" sz="2000" dirty="0"/>
              <a:t>Hyundai Fortune – Gulf of Aden, 2006</a:t>
            </a:r>
            <a:endParaRPr lang="en-CA" sz="2000" dirty="0"/>
          </a:p>
          <a:p>
            <a:r>
              <a:rPr lang="en-US" sz="2000" dirty="0"/>
              <a:t>MSC Napoli – English Channel, 2007</a:t>
            </a:r>
          </a:p>
          <a:p>
            <a:r>
              <a:rPr lang="en-CA" sz="2000" dirty="0"/>
              <a:t>Rena – New Zealand, 2011</a:t>
            </a:r>
          </a:p>
          <a:p>
            <a:r>
              <a:rPr lang="en-CA" sz="2000" dirty="0"/>
              <a:t>MOL Comfort – Indian Ocean, 2013</a:t>
            </a:r>
          </a:p>
          <a:p>
            <a:r>
              <a:rPr lang="es-ES" sz="2400" dirty="0"/>
              <a:t>Maersk </a:t>
            </a:r>
            <a:r>
              <a:rPr lang="es-ES" sz="2400" dirty="0" err="1"/>
              <a:t>Honam</a:t>
            </a:r>
            <a:r>
              <a:rPr lang="es-ES" sz="2400" dirty="0"/>
              <a:t> – </a:t>
            </a:r>
            <a:r>
              <a:rPr lang="es-ES" sz="2400" dirty="0" err="1"/>
              <a:t>Arabian</a:t>
            </a:r>
            <a:r>
              <a:rPr lang="es-ES" sz="2400" dirty="0"/>
              <a:t> Sea, 2018</a:t>
            </a:r>
            <a:endParaRPr lang="en-CA" sz="2400" dirty="0"/>
          </a:p>
        </p:txBody>
      </p:sp>
      <p:sp>
        <p:nvSpPr>
          <p:cNvPr id="6" name="Slide Number Placeholder 5">
            <a:extLst>
              <a:ext uri="{FF2B5EF4-FFF2-40B4-BE49-F238E27FC236}">
                <a16:creationId xmlns:a16="http://schemas.microsoft.com/office/drawing/2014/main" xmlns="" id="{96BA78B4-6E1B-4141-9C71-56097D0D5DF3}"/>
              </a:ext>
            </a:extLst>
          </p:cNvPr>
          <p:cNvSpPr>
            <a:spLocks noGrp="1"/>
          </p:cNvSpPr>
          <p:nvPr>
            <p:ph type="sldNum" sz="quarter" idx="12"/>
          </p:nvPr>
        </p:nvSpPr>
        <p:spPr/>
        <p:txBody>
          <a:bodyPr/>
          <a:lstStyle/>
          <a:p>
            <a:fld id="{B8E569B3-7817-4D60-A5C1-3A9605722D9F}" type="slidenum">
              <a:rPr lang="en-CA" smtClean="0"/>
              <a:pPr/>
              <a:t>43</a:t>
            </a:fld>
            <a:endParaRPr lang="en-CA"/>
          </a:p>
        </p:txBody>
      </p:sp>
    </p:spTree>
    <p:extLst>
      <p:ext uri="{BB962C8B-B14F-4D97-AF65-F5344CB8AC3E}">
        <p14:creationId xmlns:p14="http://schemas.microsoft.com/office/powerpoint/2010/main" xmlns="" val="9808828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6ED842-7586-4202-A607-ACB78538FC71}"/>
              </a:ext>
            </a:extLst>
          </p:cNvPr>
          <p:cNvSpPr>
            <a:spLocks noGrp="1"/>
          </p:cNvSpPr>
          <p:nvPr>
            <p:ph type="title"/>
          </p:nvPr>
        </p:nvSpPr>
        <p:spPr/>
        <p:txBody>
          <a:bodyPr>
            <a:normAutofit/>
          </a:bodyPr>
          <a:lstStyle/>
          <a:p>
            <a:r>
              <a:rPr lang="en-CA" sz="4000" b="1" dirty="0"/>
              <a:t>Environmental Challenges</a:t>
            </a:r>
          </a:p>
        </p:txBody>
      </p:sp>
      <p:sp>
        <p:nvSpPr>
          <p:cNvPr id="3" name="Content Placeholder 2">
            <a:extLst>
              <a:ext uri="{FF2B5EF4-FFF2-40B4-BE49-F238E27FC236}">
                <a16:creationId xmlns:a16="http://schemas.microsoft.com/office/drawing/2014/main" xmlns="" id="{893195B9-3AD2-4220-BC98-0A44327F1A8D}"/>
              </a:ext>
            </a:extLst>
          </p:cNvPr>
          <p:cNvSpPr>
            <a:spLocks noGrp="1"/>
          </p:cNvSpPr>
          <p:nvPr>
            <p:ph idx="1"/>
          </p:nvPr>
        </p:nvSpPr>
        <p:spPr/>
        <p:txBody>
          <a:bodyPr/>
          <a:lstStyle/>
          <a:p>
            <a:r>
              <a:rPr lang="en-CA" dirty="0"/>
              <a:t>Worsen climate Change – bunker and fuel</a:t>
            </a:r>
          </a:p>
          <a:p>
            <a:r>
              <a:rPr lang="en-CA" dirty="0"/>
              <a:t>Endanger marine mammals and ocean lives</a:t>
            </a:r>
          </a:p>
          <a:p>
            <a:r>
              <a:rPr lang="en-CA" dirty="0"/>
              <a:t>Pollution and oil spills</a:t>
            </a:r>
          </a:p>
          <a:p>
            <a:r>
              <a:rPr lang="en-CA" dirty="0"/>
              <a:t>Deep dredging seabed – ecological harm</a:t>
            </a:r>
          </a:p>
          <a:p>
            <a:r>
              <a:rPr lang="en-CA" dirty="0"/>
              <a:t>Container trucking issues on road and city</a:t>
            </a:r>
          </a:p>
          <a:p>
            <a:r>
              <a:rPr lang="en-CA" dirty="0"/>
              <a:t>Terminal congestion </a:t>
            </a:r>
          </a:p>
          <a:p>
            <a:r>
              <a:rPr lang="en-CA" dirty="0"/>
              <a:t>Water front property</a:t>
            </a:r>
          </a:p>
          <a:p>
            <a:r>
              <a:rPr lang="en-CA" dirty="0"/>
              <a:t>Urban planning, bridges and tunnels</a:t>
            </a:r>
          </a:p>
          <a:p>
            <a:endParaRPr lang="en-CA" dirty="0"/>
          </a:p>
        </p:txBody>
      </p:sp>
      <p:pic>
        <p:nvPicPr>
          <p:cNvPr id="4" name="Picture 3">
            <a:extLst>
              <a:ext uri="{FF2B5EF4-FFF2-40B4-BE49-F238E27FC236}">
                <a16:creationId xmlns:a16="http://schemas.microsoft.com/office/drawing/2014/main" xmlns="" id="{E820AE01-C58A-47FD-A719-34E7B14ED372}"/>
              </a:ext>
            </a:extLst>
          </p:cNvPr>
          <p:cNvPicPr>
            <a:picLocks noChangeAspect="1"/>
          </p:cNvPicPr>
          <p:nvPr/>
        </p:nvPicPr>
        <p:blipFill>
          <a:blip r:embed="rId3" cstate="print"/>
          <a:stretch>
            <a:fillRect/>
          </a:stretch>
        </p:blipFill>
        <p:spPr>
          <a:xfrm>
            <a:off x="7406322" y="3254374"/>
            <a:ext cx="4095808" cy="2811145"/>
          </a:xfrm>
          <a:prstGeom prst="rect">
            <a:avLst/>
          </a:prstGeom>
        </p:spPr>
      </p:pic>
      <p:sp>
        <p:nvSpPr>
          <p:cNvPr id="5" name="Slide Number Placeholder 4">
            <a:extLst>
              <a:ext uri="{FF2B5EF4-FFF2-40B4-BE49-F238E27FC236}">
                <a16:creationId xmlns:a16="http://schemas.microsoft.com/office/drawing/2014/main" xmlns="" id="{5516559A-66B6-4AE4-82E1-37AB9403F7B1}"/>
              </a:ext>
            </a:extLst>
          </p:cNvPr>
          <p:cNvSpPr>
            <a:spLocks noGrp="1"/>
          </p:cNvSpPr>
          <p:nvPr>
            <p:ph type="sldNum" sz="quarter" idx="12"/>
          </p:nvPr>
        </p:nvSpPr>
        <p:spPr/>
        <p:txBody>
          <a:bodyPr/>
          <a:lstStyle/>
          <a:p>
            <a:fld id="{B8E569B3-7817-4D60-A5C1-3A9605722D9F}" type="slidenum">
              <a:rPr lang="en-CA" smtClean="0"/>
              <a:pPr/>
              <a:t>44</a:t>
            </a:fld>
            <a:endParaRPr lang="en-CA"/>
          </a:p>
        </p:txBody>
      </p:sp>
    </p:spTree>
    <p:extLst>
      <p:ext uri="{BB962C8B-B14F-4D97-AF65-F5344CB8AC3E}">
        <p14:creationId xmlns:p14="http://schemas.microsoft.com/office/powerpoint/2010/main" xmlns="" val="21340055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8A1A11-F10C-49DF-B16B-0FC91244F989}"/>
              </a:ext>
            </a:extLst>
          </p:cNvPr>
          <p:cNvSpPr>
            <a:spLocks noGrp="1"/>
          </p:cNvSpPr>
          <p:nvPr>
            <p:ph type="title"/>
          </p:nvPr>
        </p:nvSpPr>
        <p:spPr/>
        <p:txBody>
          <a:bodyPr>
            <a:normAutofit/>
          </a:bodyPr>
          <a:lstStyle/>
          <a:p>
            <a:r>
              <a:rPr lang="en-CA" sz="4000" b="1" dirty="0"/>
              <a:t>Emerging Maritime Administrative Systems</a:t>
            </a:r>
          </a:p>
        </p:txBody>
      </p:sp>
      <p:sp>
        <p:nvSpPr>
          <p:cNvPr id="3" name="Content Placeholder 2">
            <a:extLst>
              <a:ext uri="{FF2B5EF4-FFF2-40B4-BE49-F238E27FC236}">
                <a16:creationId xmlns:a16="http://schemas.microsoft.com/office/drawing/2014/main" xmlns="" id="{7897C9FB-F2EF-4BFA-9688-39E0F716781E}"/>
              </a:ext>
            </a:extLst>
          </p:cNvPr>
          <p:cNvSpPr>
            <a:spLocks noGrp="1"/>
          </p:cNvSpPr>
          <p:nvPr>
            <p:ph idx="1"/>
          </p:nvPr>
        </p:nvSpPr>
        <p:spPr/>
        <p:txBody>
          <a:bodyPr>
            <a:normAutofit lnSpcReduction="10000"/>
          </a:bodyPr>
          <a:lstStyle/>
          <a:p>
            <a:r>
              <a:rPr lang="en-CA" dirty="0"/>
              <a:t>Emerging Blockchain technology </a:t>
            </a:r>
          </a:p>
          <a:p>
            <a:pPr lvl="1"/>
            <a:r>
              <a:rPr lang="en-CA" dirty="0"/>
              <a:t>Paperless trading transactions</a:t>
            </a:r>
          </a:p>
          <a:p>
            <a:pPr lvl="1"/>
            <a:r>
              <a:rPr lang="en-CA" dirty="0"/>
              <a:t>Smart contracts embedded LC and ports documents as part of software</a:t>
            </a:r>
          </a:p>
          <a:p>
            <a:pPr lvl="1"/>
            <a:r>
              <a:rPr lang="en-CA" dirty="0"/>
              <a:t>As a secured, decentralised and encrypted public ledger, while transparent</a:t>
            </a:r>
          </a:p>
          <a:p>
            <a:pPr lvl="1"/>
            <a:r>
              <a:rPr lang="en-CA" dirty="0"/>
              <a:t>Canadian Border Services begins Testing digitizing containers-trace – create a singular, trusted digital supply chain for all shipments entering Canada, with Port of Montreal, end of year</a:t>
            </a:r>
          </a:p>
          <a:p>
            <a:pPr lvl="1"/>
            <a:r>
              <a:rPr lang="en-CA" dirty="0"/>
              <a:t>Reduce transit time by 40%</a:t>
            </a:r>
          </a:p>
          <a:p>
            <a:pPr lvl="1"/>
            <a:r>
              <a:rPr lang="en-CA" dirty="0"/>
              <a:t>EY Maritime blockchain insurance technology</a:t>
            </a:r>
          </a:p>
          <a:p>
            <a:r>
              <a:rPr lang="en-CA" dirty="0"/>
              <a:t>Bitcoins – for offshore flags, countries with currencies restrictions, inaccessible to bank loans, began January 2018</a:t>
            </a:r>
          </a:p>
        </p:txBody>
      </p:sp>
      <p:sp>
        <p:nvSpPr>
          <p:cNvPr id="4" name="Slide Number Placeholder 3">
            <a:extLst>
              <a:ext uri="{FF2B5EF4-FFF2-40B4-BE49-F238E27FC236}">
                <a16:creationId xmlns:a16="http://schemas.microsoft.com/office/drawing/2014/main" xmlns="" id="{93614ABB-7CE8-4B4C-BEC7-A6D54C9EB9C2}"/>
              </a:ext>
            </a:extLst>
          </p:cNvPr>
          <p:cNvSpPr>
            <a:spLocks noGrp="1"/>
          </p:cNvSpPr>
          <p:nvPr>
            <p:ph type="sldNum" sz="quarter" idx="12"/>
          </p:nvPr>
        </p:nvSpPr>
        <p:spPr/>
        <p:txBody>
          <a:bodyPr/>
          <a:lstStyle/>
          <a:p>
            <a:fld id="{B8E569B3-7817-4D60-A5C1-3A9605722D9F}" type="slidenum">
              <a:rPr lang="en-CA" smtClean="0"/>
              <a:pPr/>
              <a:t>45</a:t>
            </a:fld>
            <a:endParaRPr lang="en-CA"/>
          </a:p>
        </p:txBody>
      </p:sp>
    </p:spTree>
    <p:extLst>
      <p:ext uri="{BB962C8B-B14F-4D97-AF65-F5344CB8AC3E}">
        <p14:creationId xmlns:p14="http://schemas.microsoft.com/office/powerpoint/2010/main" xmlns="" val="22713805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09EB8D55-D1FF-4650-B928-28DB8C6162F7}"/>
              </a:ext>
            </a:extLst>
          </p:cNvPr>
          <p:cNvPicPr>
            <a:picLocks noGrp="1" noChangeAspect="1"/>
          </p:cNvPicPr>
          <p:nvPr>
            <p:ph idx="1"/>
          </p:nvPr>
        </p:nvPicPr>
        <p:blipFill rotWithShape="1">
          <a:blip r:embed="rId3" cstate="print">
            <a:extLst>
              <a:ext uri="{28A0092B-C50C-407E-A947-70E740481C1C}">
                <a14:useLocalDpi xmlns:a14="http://schemas.microsoft.com/office/drawing/2010/main" xmlns="" val="0"/>
              </a:ext>
              <a:ext uri="{837473B0-CC2E-450A-ABE3-18F120FF3D39}">
                <a1611:picAttrSrcUrl xmlns:a1611="http://schemas.microsoft.com/office/drawing/2016/11/main" xmlns="" r:id="rId4"/>
              </a:ext>
            </a:extLst>
          </a:blip>
          <a:srcRect t="2176" b="14181"/>
          <a:stretch/>
        </p:blipFill>
        <p:spPr>
          <a:xfrm>
            <a:off x="20" y="10"/>
            <a:ext cx="12191980" cy="6857990"/>
          </a:xfrm>
          <a:prstGeom prst="rect">
            <a:avLst/>
          </a:prstGeom>
        </p:spPr>
      </p:pic>
      <p:sp>
        <p:nvSpPr>
          <p:cNvPr id="6" name="TextBox 5">
            <a:extLst>
              <a:ext uri="{FF2B5EF4-FFF2-40B4-BE49-F238E27FC236}">
                <a16:creationId xmlns:a16="http://schemas.microsoft.com/office/drawing/2014/main" xmlns="" id="{A0D0EDD9-628C-4EB6-B3C5-850DFCB5B885}"/>
              </a:ext>
            </a:extLst>
          </p:cNvPr>
          <p:cNvSpPr txBox="1"/>
          <p:nvPr/>
        </p:nvSpPr>
        <p:spPr>
          <a:xfrm>
            <a:off x="9521371" y="6691086"/>
            <a:ext cx="2670629" cy="200055"/>
          </a:xfrm>
          <a:prstGeom prst="rect">
            <a:avLst/>
          </a:prstGeom>
          <a:solidFill>
            <a:srgbClr val="000000"/>
          </a:solidFill>
        </p:spPr>
        <p:txBody>
          <a:bodyPr wrap="square" rtlCol="0">
            <a:spAutoFit/>
          </a:bodyPr>
          <a:lstStyle/>
          <a:p>
            <a:pPr algn="r">
              <a:spcAft>
                <a:spcPts val="600"/>
              </a:spcAft>
            </a:pPr>
            <a:r>
              <a:rPr lang="en-CA" sz="700" dirty="0">
                <a:solidFill>
                  <a:srgbClr val="FFFFFF"/>
                </a:solidFill>
                <a:hlinkClick r:id="rId4" tooltip="http://commons.wikimedia.org/wiki/File:One-belt-one-road.svg">
                  <a:extLst>
                    <a:ext uri="{A12FA001-AC4F-418D-AE19-62706E023703}">
                      <ahyp:hlinkClr xmlns:ahyp="http://schemas.microsoft.com/office/drawing/2018/hyperlinkcolor" xmlns="" val="tx"/>
                    </a:ext>
                  </a:extLst>
                </a:hlinkClick>
              </a:rPr>
              <a:t>This Photo</a:t>
            </a:r>
            <a:r>
              <a:rPr lang="en-CA" sz="700" dirty="0">
                <a:solidFill>
                  <a:srgbClr val="FFFFFF"/>
                </a:solidFill>
              </a:rPr>
              <a:t> by Unknown Author is licensed under </a:t>
            </a:r>
            <a:r>
              <a:rPr lang="en-CA" sz="700" dirty="0">
                <a:solidFill>
                  <a:srgbClr val="FFFFFF"/>
                </a:solidFill>
                <a:hlinkClick r:id="rId5" tooltip="https://creativecommons.org/licenses/by-sa/3.0/">
                  <a:extLst>
                    <a:ext uri="{A12FA001-AC4F-418D-AE19-62706E023703}">
                      <ahyp:hlinkClr xmlns:ahyp="http://schemas.microsoft.com/office/drawing/2018/hyperlinkcolor" xmlns="" val="tx"/>
                    </a:ext>
                  </a:extLst>
                </a:hlinkClick>
              </a:rPr>
              <a:t>CC BY-SA</a:t>
            </a:r>
            <a:endParaRPr lang="en-CA" sz="700" dirty="0">
              <a:solidFill>
                <a:srgbClr val="FFFFFF"/>
              </a:solidFill>
            </a:endParaRPr>
          </a:p>
        </p:txBody>
      </p:sp>
      <p:sp>
        <p:nvSpPr>
          <p:cNvPr id="3" name="TextBox 2">
            <a:extLst>
              <a:ext uri="{FF2B5EF4-FFF2-40B4-BE49-F238E27FC236}">
                <a16:creationId xmlns:a16="http://schemas.microsoft.com/office/drawing/2014/main" xmlns="" id="{22D886E9-1E01-4FB9-89B3-259D932CC81D}"/>
              </a:ext>
            </a:extLst>
          </p:cNvPr>
          <p:cNvSpPr txBox="1"/>
          <p:nvPr/>
        </p:nvSpPr>
        <p:spPr>
          <a:xfrm>
            <a:off x="10105534" y="103695"/>
            <a:ext cx="1998482" cy="646331"/>
          </a:xfrm>
          <a:prstGeom prst="rect">
            <a:avLst/>
          </a:prstGeom>
          <a:noFill/>
        </p:spPr>
        <p:txBody>
          <a:bodyPr wrap="square" rtlCol="0">
            <a:spAutoFit/>
          </a:bodyPr>
          <a:lstStyle/>
          <a:p>
            <a:r>
              <a:rPr lang="en-CA" dirty="0"/>
              <a:t>One Belt One Road</a:t>
            </a:r>
          </a:p>
          <a:p>
            <a:r>
              <a:rPr lang="en-CA" dirty="0"/>
              <a:t>Maritime Silk Road</a:t>
            </a:r>
          </a:p>
        </p:txBody>
      </p:sp>
      <p:sp>
        <p:nvSpPr>
          <p:cNvPr id="2" name="Slide Number Placeholder 1">
            <a:extLst>
              <a:ext uri="{FF2B5EF4-FFF2-40B4-BE49-F238E27FC236}">
                <a16:creationId xmlns:a16="http://schemas.microsoft.com/office/drawing/2014/main" xmlns="" id="{5504EBC8-378E-4929-B986-460DCAF45AA4}"/>
              </a:ext>
            </a:extLst>
          </p:cNvPr>
          <p:cNvSpPr>
            <a:spLocks noGrp="1"/>
          </p:cNvSpPr>
          <p:nvPr>
            <p:ph type="sldNum" sz="quarter" idx="12"/>
          </p:nvPr>
        </p:nvSpPr>
        <p:spPr/>
        <p:txBody>
          <a:bodyPr/>
          <a:lstStyle/>
          <a:p>
            <a:fld id="{B8E569B3-7817-4D60-A5C1-3A9605722D9F}" type="slidenum">
              <a:rPr lang="en-CA" smtClean="0"/>
              <a:pPr/>
              <a:t>46</a:t>
            </a:fld>
            <a:endParaRPr lang="en-CA"/>
          </a:p>
        </p:txBody>
      </p:sp>
    </p:spTree>
    <p:extLst>
      <p:ext uri="{BB962C8B-B14F-4D97-AF65-F5344CB8AC3E}">
        <p14:creationId xmlns:p14="http://schemas.microsoft.com/office/powerpoint/2010/main" xmlns="" val="28239500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B9DEE1-6AEF-4C50-8A32-DC2E2A736D4A}"/>
              </a:ext>
            </a:extLst>
          </p:cNvPr>
          <p:cNvSpPr>
            <a:spLocks noGrp="1"/>
          </p:cNvSpPr>
          <p:nvPr>
            <p:ph type="title"/>
          </p:nvPr>
        </p:nvSpPr>
        <p:spPr/>
        <p:txBody>
          <a:bodyPr>
            <a:normAutofit/>
          </a:bodyPr>
          <a:lstStyle/>
          <a:p>
            <a:r>
              <a:rPr lang="en-CA" sz="4000" b="1" dirty="0"/>
              <a:t>Busiest Container Ports</a:t>
            </a:r>
          </a:p>
        </p:txBody>
      </p:sp>
      <p:pic>
        <p:nvPicPr>
          <p:cNvPr id="5" name="Content Placeholder 4">
            <a:extLst>
              <a:ext uri="{FF2B5EF4-FFF2-40B4-BE49-F238E27FC236}">
                <a16:creationId xmlns:a16="http://schemas.microsoft.com/office/drawing/2014/main" xmlns="" id="{1F389678-B74D-48B3-8722-1D2FA1D8EA30}"/>
              </a:ext>
            </a:extLst>
          </p:cNvPr>
          <p:cNvPicPr>
            <a:picLocks noGrp="1" noChangeAspect="1"/>
          </p:cNvPicPr>
          <p:nvPr>
            <p:ph idx="1"/>
          </p:nvPr>
        </p:nvPicPr>
        <p:blipFill>
          <a:blip r:embed="rId3" cstate="print"/>
          <a:stretch>
            <a:fillRect/>
          </a:stretch>
        </p:blipFill>
        <p:spPr>
          <a:xfrm>
            <a:off x="914400" y="1500233"/>
            <a:ext cx="6360160" cy="4748167"/>
          </a:xfrm>
          <a:prstGeom prst="rect">
            <a:avLst/>
          </a:prstGeom>
        </p:spPr>
      </p:pic>
      <p:sp>
        <p:nvSpPr>
          <p:cNvPr id="4" name="Slide Number Placeholder 3">
            <a:extLst>
              <a:ext uri="{FF2B5EF4-FFF2-40B4-BE49-F238E27FC236}">
                <a16:creationId xmlns:a16="http://schemas.microsoft.com/office/drawing/2014/main" xmlns="" id="{70DB300A-6CB8-4C1A-9725-3014E086674A}"/>
              </a:ext>
            </a:extLst>
          </p:cNvPr>
          <p:cNvSpPr>
            <a:spLocks noGrp="1"/>
          </p:cNvSpPr>
          <p:nvPr>
            <p:ph type="sldNum" sz="quarter" idx="12"/>
          </p:nvPr>
        </p:nvSpPr>
        <p:spPr/>
        <p:txBody>
          <a:bodyPr/>
          <a:lstStyle/>
          <a:p>
            <a:fld id="{B8E569B3-7817-4D60-A5C1-3A9605722D9F}" type="slidenum">
              <a:rPr lang="en-CA" smtClean="0"/>
              <a:pPr/>
              <a:t>47</a:t>
            </a:fld>
            <a:endParaRPr lang="en-CA"/>
          </a:p>
        </p:txBody>
      </p:sp>
    </p:spTree>
    <p:extLst>
      <p:ext uri="{BB962C8B-B14F-4D97-AF65-F5344CB8AC3E}">
        <p14:creationId xmlns:p14="http://schemas.microsoft.com/office/powerpoint/2010/main" xmlns="" val="10689946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688CEC-98C0-4D91-883E-4EBB711A7122}"/>
              </a:ext>
            </a:extLst>
          </p:cNvPr>
          <p:cNvSpPr>
            <a:spLocks noGrp="1"/>
          </p:cNvSpPr>
          <p:nvPr>
            <p:ph type="title"/>
          </p:nvPr>
        </p:nvSpPr>
        <p:spPr/>
        <p:txBody>
          <a:bodyPr>
            <a:normAutofit/>
          </a:bodyPr>
          <a:lstStyle/>
          <a:p>
            <a:r>
              <a:rPr lang="en-CA" sz="4000" b="1" dirty="0"/>
              <a:t>BC Terminals</a:t>
            </a:r>
          </a:p>
        </p:txBody>
      </p:sp>
      <p:pic>
        <p:nvPicPr>
          <p:cNvPr id="4" name="Content Placeholder 3">
            <a:extLst>
              <a:ext uri="{FF2B5EF4-FFF2-40B4-BE49-F238E27FC236}">
                <a16:creationId xmlns:a16="http://schemas.microsoft.com/office/drawing/2014/main" xmlns="" id="{3DD166F5-DA61-4458-AA12-DADACDD42DA4}"/>
              </a:ext>
            </a:extLst>
          </p:cNvPr>
          <p:cNvPicPr>
            <a:picLocks noGrp="1" noChangeAspect="1"/>
          </p:cNvPicPr>
          <p:nvPr>
            <p:ph idx="1"/>
          </p:nvPr>
        </p:nvPicPr>
        <p:blipFill>
          <a:blip r:embed="rId3" cstate="print"/>
          <a:stretch>
            <a:fillRect/>
          </a:stretch>
        </p:blipFill>
        <p:spPr>
          <a:xfrm>
            <a:off x="6366463" y="1696720"/>
            <a:ext cx="5077677" cy="4306381"/>
          </a:xfrm>
          <a:prstGeom prst="rect">
            <a:avLst/>
          </a:prstGeom>
        </p:spPr>
      </p:pic>
      <p:pic>
        <p:nvPicPr>
          <p:cNvPr id="5" name="Picture 4">
            <a:extLst>
              <a:ext uri="{FF2B5EF4-FFF2-40B4-BE49-F238E27FC236}">
                <a16:creationId xmlns:a16="http://schemas.microsoft.com/office/drawing/2014/main" xmlns="" id="{E17DA103-7AD3-4809-AD64-06092115D527}"/>
              </a:ext>
            </a:extLst>
          </p:cNvPr>
          <p:cNvPicPr>
            <a:picLocks noChangeAspect="1"/>
          </p:cNvPicPr>
          <p:nvPr/>
        </p:nvPicPr>
        <p:blipFill>
          <a:blip r:embed="rId4" cstate="print"/>
          <a:stretch>
            <a:fillRect/>
          </a:stretch>
        </p:blipFill>
        <p:spPr>
          <a:xfrm>
            <a:off x="490194" y="1685591"/>
            <a:ext cx="5746476" cy="4309857"/>
          </a:xfrm>
          <a:prstGeom prst="rect">
            <a:avLst/>
          </a:prstGeom>
        </p:spPr>
      </p:pic>
      <p:sp>
        <p:nvSpPr>
          <p:cNvPr id="9" name="TextBox 8">
            <a:extLst>
              <a:ext uri="{FF2B5EF4-FFF2-40B4-BE49-F238E27FC236}">
                <a16:creationId xmlns:a16="http://schemas.microsoft.com/office/drawing/2014/main" xmlns="" id="{35298BDF-9FCC-49DC-8DC3-4BF9DF1666D3}"/>
              </a:ext>
            </a:extLst>
          </p:cNvPr>
          <p:cNvSpPr txBox="1"/>
          <p:nvPr/>
        </p:nvSpPr>
        <p:spPr>
          <a:xfrm>
            <a:off x="791851" y="6155703"/>
            <a:ext cx="3176834" cy="369332"/>
          </a:xfrm>
          <a:prstGeom prst="rect">
            <a:avLst/>
          </a:prstGeom>
          <a:noFill/>
        </p:spPr>
        <p:txBody>
          <a:bodyPr wrap="square" rtlCol="0">
            <a:spAutoFit/>
          </a:bodyPr>
          <a:lstStyle/>
          <a:p>
            <a:r>
              <a:rPr lang="en-CA" dirty="0"/>
              <a:t>Fairview Terminal Prince Rupert</a:t>
            </a:r>
          </a:p>
        </p:txBody>
      </p:sp>
      <p:sp>
        <p:nvSpPr>
          <p:cNvPr id="10" name="TextBox 9">
            <a:extLst>
              <a:ext uri="{FF2B5EF4-FFF2-40B4-BE49-F238E27FC236}">
                <a16:creationId xmlns:a16="http://schemas.microsoft.com/office/drawing/2014/main" xmlns="" id="{7FE185D1-D0F1-40E9-82A2-E3DE7145A971}"/>
              </a:ext>
            </a:extLst>
          </p:cNvPr>
          <p:cNvSpPr txBox="1"/>
          <p:nvPr/>
        </p:nvSpPr>
        <p:spPr>
          <a:xfrm>
            <a:off x="6457361" y="6212264"/>
            <a:ext cx="3770721" cy="369332"/>
          </a:xfrm>
          <a:prstGeom prst="rect">
            <a:avLst/>
          </a:prstGeom>
          <a:noFill/>
        </p:spPr>
        <p:txBody>
          <a:bodyPr wrap="square" rtlCol="0">
            <a:spAutoFit/>
          </a:bodyPr>
          <a:lstStyle/>
          <a:p>
            <a:r>
              <a:rPr lang="en-CA" dirty="0"/>
              <a:t>Roberts Bank Terminal 2 Proposed</a:t>
            </a:r>
          </a:p>
        </p:txBody>
      </p:sp>
      <p:sp>
        <p:nvSpPr>
          <p:cNvPr id="3" name="Slide Number Placeholder 2">
            <a:extLst>
              <a:ext uri="{FF2B5EF4-FFF2-40B4-BE49-F238E27FC236}">
                <a16:creationId xmlns:a16="http://schemas.microsoft.com/office/drawing/2014/main" xmlns="" id="{F85D0A7D-3DFC-4930-801F-3690942AA699}"/>
              </a:ext>
            </a:extLst>
          </p:cNvPr>
          <p:cNvSpPr>
            <a:spLocks noGrp="1"/>
          </p:cNvSpPr>
          <p:nvPr>
            <p:ph type="sldNum" sz="quarter" idx="12"/>
          </p:nvPr>
        </p:nvSpPr>
        <p:spPr/>
        <p:txBody>
          <a:bodyPr/>
          <a:lstStyle/>
          <a:p>
            <a:fld id="{B8E569B3-7817-4D60-A5C1-3A9605722D9F}" type="slidenum">
              <a:rPr lang="en-CA" smtClean="0"/>
              <a:pPr/>
              <a:t>48</a:t>
            </a:fld>
            <a:endParaRPr lang="en-CA"/>
          </a:p>
        </p:txBody>
      </p:sp>
    </p:spTree>
    <p:extLst>
      <p:ext uri="{BB962C8B-B14F-4D97-AF65-F5344CB8AC3E}">
        <p14:creationId xmlns:p14="http://schemas.microsoft.com/office/powerpoint/2010/main" xmlns="" val="13226824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8466B3-2AA7-448E-ADCD-B6DAF79D41AB}"/>
              </a:ext>
            </a:extLst>
          </p:cNvPr>
          <p:cNvSpPr>
            <a:spLocks noGrp="1"/>
          </p:cNvSpPr>
          <p:nvPr>
            <p:ph type="title"/>
          </p:nvPr>
        </p:nvSpPr>
        <p:spPr/>
        <p:txBody>
          <a:bodyPr/>
          <a:lstStyle/>
          <a:p>
            <a:r>
              <a:rPr lang="en-CA" b="1" dirty="0"/>
              <a:t>Reference</a:t>
            </a:r>
          </a:p>
        </p:txBody>
      </p:sp>
      <p:sp>
        <p:nvSpPr>
          <p:cNvPr id="3" name="Content Placeholder 2">
            <a:extLst>
              <a:ext uri="{FF2B5EF4-FFF2-40B4-BE49-F238E27FC236}">
                <a16:creationId xmlns:a16="http://schemas.microsoft.com/office/drawing/2014/main" xmlns="" id="{50600869-6824-476F-9F9F-CAE1AB7516C0}"/>
              </a:ext>
            </a:extLst>
          </p:cNvPr>
          <p:cNvSpPr>
            <a:spLocks noGrp="1"/>
          </p:cNvSpPr>
          <p:nvPr>
            <p:ph idx="1"/>
          </p:nvPr>
        </p:nvSpPr>
        <p:spPr/>
        <p:txBody>
          <a:bodyPr>
            <a:normAutofit/>
          </a:bodyPr>
          <a:lstStyle/>
          <a:p>
            <a:r>
              <a:rPr lang="en-CA" sz="1900" dirty="0"/>
              <a:t>The Box. How the Shipping Container Made the World Smaller and the World Economy Bigger. Second Edition. Marc Levinson. Princeton University Press. 2016</a:t>
            </a:r>
          </a:p>
          <a:p>
            <a:r>
              <a:rPr lang="en-CA" sz="1900" dirty="0"/>
              <a:t>Box Boats. How Container Ships Changed the World. Brian J. Cudahy. Fordham University Press. 2006</a:t>
            </a:r>
          </a:p>
          <a:p>
            <a:r>
              <a:rPr lang="en-CA" sz="1900" dirty="0"/>
              <a:t>Container Shipping: The Next 50 Years. Travel, Transport and Logistics. Steve Saxon, Matt Stone. McKinsey &amp; Company, October 2017. </a:t>
            </a:r>
          </a:p>
          <a:p>
            <a:r>
              <a:rPr lang="en-CA" sz="1800" dirty="0"/>
              <a:t>Globalization and the Inequality of Nations. Paul Krugman, Anthony J. Venables. National Bureau of Economic Research. April 1995</a:t>
            </a:r>
          </a:p>
          <a:p>
            <a:r>
              <a:rPr lang="en-CA" sz="1800" dirty="0"/>
              <a:t>Maritime Economics, Martin Stopford, Harper Collins, 1988</a:t>
            </a:r>
          </a:p>
          <a:p>
            <a:r>
              <a:rPr lang="en-CA" sz="1900" dirty="0"/>
              <a:t>Container: The Box That Changed the World. Dr Mary-Elizabeth Andrews. Australian Maritime National Museum.  Link: </a:t>
            </a:r>
            <a:r>
              <a:rPr lang="en-CA" sz="1900" u="sng" dirty="0">
                <a:hlinkClick r:id="rId3"/>
              </a:rPr>
              <a:t>https://stories.anmm.gov.au/container/</a:t>
            </a:r>
            <a:endParaRPr lang="en-CA" sz="1900" dirty="0"/>
          </a:p>
          <a:p>
            <a:r>
              <a:rPr lang="en-CA" sz="1900" dirty="0"/>
              <a:t>Intermodal Industry Overview: History of Container and Intermodal Industry.  TRAC Intermodal </a:t>
            </a:r>
          </a:p>
          <a:p>
            <a:endParaRPr lang="en-CA" dirty="0"/>
          </a:p>
        </p:txBody>
      </p:sp>
      <p:sp>
        <p:nvSpPr>
          <p:cNvPr id="4" name="Slide Number Placeholder 3">
            <a:extLst>
              <a:ext uri="{FF2B5EF4-FFF2-40B4-BE49-F238E27FC236}">
                <a16:creationId xmlns:a16="http://schemas.microsoft.com/office/drawing/2014/main" xmlns="" id="{663872CB-1C86-4ABE-8BA6-4742E0003C00}"/>
              </a:ext>
            </a:extLst>
          </p:cNvPr>
          <p:cNvSpPr>
            <a:spLocks noGrp="1"/>
          </p:cNvSpPr>
          <p:nvPr>
            <p:ph type="sldNum" sz="quarter" idx="12"/>
          </p:nvPr>
        </p:nvSpPr>
        <p:spPr/>
        <p:txBody>
          <a:bodyPr/>
          <a:lstStyle/>
          <a:p>
            <a:fld id="{B8E569B3-7817-4D60-A5C1-3A9605722D9F}" type="slidenum">
              <a:rPr lang="en-CA" smtClean="0"/>
              <a:pPr/>
              <a:t>49</a:t>
            </a:fld>
            <a:endParaRPr lang="en-CA"/>
          </a:p>
        </p:txBody>
      </p:sp>
    </p:spTree>
    <p:extLst>
      <p:ext uri="{BB962C8B-B14F-4D97-AF65-F5344CB8AC3E}">
        <p14:creationId xmlns:p14="http://schemas.microsoft.com/office/powerpoint/2010/main" xmlns="" val="875240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BFA8B3-DD29-4AEA-8363-CCF55A56866A}"/>
              </a:ext>
            </a:extLst>
          </p:cNvPr>
          <p:cNvSpPr>
            <a:spLocks noGrp="1"/>
          </p:cNvSpPr>
          <p:nvPr>
            <p:ph type="title" idx="4294967295"/>
          </p:nvPr>
        </p:nvSpPr>
        <p:spPr>
          <a:xfrm>
            <a:off x="1019331" y="653919"/>
            <a:ext cx="6205538" cy="1346200"/>
          </a:xfrm>
        </p:spPr>
        <p:txBody>
          <a:bodyPr>
            <a:normAutofit/>
          </a:bodyPr>
          <a:lstStyle/>
          <a:p>
            <a:r>
              <a:rPr lang="en-CA" sz="4000" b="1" dirty="0"/>
              <a:t>SS Ideal X</a:t>
            </a:r>
          </a:p>
        </p:txBody>
      </p:sp>
      <p:sp>
        <p:nvSpPr>
          <p:cNvPr id="3" name="Content Placeholder 2">
            <a:extLst>
              <a:ext uri="{FF2B5EF4-FFF2-40B4-BE49-F238E27FC236}">
                <a16:creationId xmlns:a16="http://schemas.microsoft.com/office/drawing/2014/main" xmlns="" id="{34F7B08C-9C03-4A5C-99B2-152F986B1044}"/>
              </a:ext>
            </a:extLst>
          </p:cNvPr>
          <p:cNvSpPr>
            <a:spLocks noGrp="1"/>
          </p:cNvSpPr>
          <p:nvPr>
            <p:ph idx="4294967295"/>
          </p:nvPr>
        </p:nvSpPr>
        <p:spPr>
          <a:xfrm>
            <a:off x="1075892" y="1983226"/>
            <a:ext cx="6205538" cy="3364940"/>
          </a:xfrm>
        </p:spPr>
        <p:txBody>
          <a:bodyPr>
            <a:normAutofit/>
          </a:bodyPr>
          <a:lstStyle/>
          <a:p>
            <a:r>
              <a:rPr lang="en-CA" dirty="0"/>
              <a:t>First successful container ship </a:t>
            </a:r>
          </a:p>
          <a:p>
            <a:r>
              <a:rPr lang="en-CA" dirty="0"/>
              <a:t>Converted from WWII T2 oil tanker </a:t>
            </a:r>
          </a:p>
          <a:p>
            <a:r>
              <a:rPr lang="en-CA" dirty="0"/>
              <a:t>A spar deck to hold 58 containers, size of truck van</a:t>
            </a:r>
          </a:p>
          <a:p>
            <a:r>
              <a:rPr lang="en-CA" dirty="0"/>
              <a:t>First voyage April 26, 1956 Port of Newark to Port of Houston</a:t>
            </a:r>
          </a:p>
          <a:p>
            <a:endParaRPr lang="en-CA" sz="2000" dirty="0"/>
          </a:p>
        </p:txBody>
      </p:sp>
      <p:pic>
        <p:nvPicPr>
          <p:cNvPr id="5" name="Picture 4">
            <a:extLst>
              <a:ext uri="{FF2B5EF4-FFF2-40B4-BE49-F238E27FC236}">
                <a16:creationId xmlns:a16="http://schemas.microsoft.com/office/drawing/2014/main" xmlns="" id="{6BE4F8E4-ADF4-4FA6-A367-5616E578AC12}"/>
              </a:ext>
            </a:extLst>
          </p:cNvPr>
          <p:cNvPicPr>
            <a:picLocks noChangeAspect="1"/>
          </p:cNvPicPr>
          <p:nvPr/>
        </p:nvPicPr>
        <p:blipFill rotWithShape="1">
          <a:blip r:embed="rId3" cstate="print"/>
          <a:srcRect l="2362" r="5" b="5"/>
          <a:stretch/>
        </p:blipFill>
        <p:spPr>
          <a:xfrm>
            <a:off x="7469966" y="4570701"/>
            <a:ext cx="4042409" cy="1863092"/>
          </a:xfrm>
          <a:prstGeom prst="rect">
            <a:avLst/>
          </a:prstGeom>
        </p:spPr>
      </p:pic>
      <p:pic>
        <p:nvPicPr>
          <p:cNvPr id="4" name="Picture 3">
            <a:extLst>
              <a:ext uri="{FF2B5EF4-FFF2-40B4-BE49-F238E27FC236}">
                <a16:creationId xmlns:a16="http://schemas.microsoft.com/office/drawing/2014/main" xmlns="" id="{2B04C8DB-F62C-45D1-9067-EAD43FAE6492}"/>
              </a:ext>
            </a:extLst>
          </p:cNvPr>
          <p:cNvPicPr>
            <a:picLocks noChangeAspect="1"/>
          </p:cNvPicPr>
          <p:nvPr/>
        </p:nvPicPr>
        <p:blipFill rotWithShape="1">
          <a:blip r:embed="rId4" cstate="print"/>
          <a:srcRect l="24563" r="28245" b="1"/>
          <a:stretch/>
        </p:blipFill>
        <p:spPr>
          <a:xfrm>
            <a:off x="1427697" y="4720237"/>
            <a:ext cx="4452079" cy="1863093"/>
          </a:xfrm>
          <a:prstGeom prst="rect">
            <a:avLst/>
          </a:prstGeom>
        </p:spPr>
      </p:pic>
      <p:pic>
        <p:nvPicPr>
          <p:cNvPr id="7" name="Picture 6">
            <a:extLst>
              <a:ext uri="{FF2B5EF4-FFF2-40B4-BE49-F238E27FC236}">
                <a16:creationId xmlns:a16="http://schemas.microsoft.com/office/drawing/2014/main" xmlns="" id="{28FFDE1F-EF66-4D32-A017-3FC83D53EBE1}"/>
              </a:ext>
            </a:extLst>
          </p:cNvPr>
          <p:cNvPicPr>
            <a:picLocks noChangeAspect="1"/>
          </p:cNvPicPr>
          <p:nvPr/>
        </p:nvPicPr>
        <p:blipFill rotWithShape="1">
          <a:blip r:embed="rId5" cstate="print"/>
          <a:srcRect t="41029"/>
          <a:stretch/>
        </p:blipFill>
        <p:spPr>
          <a:xfrm>
            <a:off x="7071958" y="977127"/>
            <a:ext cx="4759127" cy="3625850"/>
          </a:xfrm>
          <a:prstGeom prst="rect">
            <a:avLst/>
          </a:prstGeom>
        </p:spPr>
      </p:pic>
      <p:sp>
        <p:nvSpPr>
          <p:cNvPr id="6" name="Slide Number Placeholder 5">
            <a:extLst>
              <a:ext uri="{FF2B5EF4-FFF2-40B4-BE49-F238E27FC236}">
                <a16:creationId xmlns:a16="http://schemas.microsoft.com/office/drawing/2014/main" xmlns="" id="{BDAA9F7E-646F-4332-AEB5-E4EDC8F5311F}"/>
              </a:ext>
            </a:extLst>
          </p:cNvPr>
          <p:cNvSpPr>
            <a:spLocks noGrp="1"/>
          </p:cNvSpPr>
          <p:nvPr>
            <p:ph type="sldNum" sz="quarter" idx="12"/>
          </p:nvPr>
        </p:nvSpPr>
        <p:spPr/>
        <p:txBody>
          <a:bodyPr/>
          <a:lstStyle/>
          <a:p>
            <a:fld id="{B8E569B3-7817-4D60-A5C1-3A9605722D9F}" type="slidenum">
              <a:rPr lang="en-CA" smtClean="0"/>
              <a:pPr/>
              <a:t>5</a:t>
            </a:fld>
            <a:endParaRPr lang="en-CA"/>
          </a:p>
        </p:txBody>
      </p:sp>
    </p:spTree>
    <p:extLst>
      <p:ext uri="{BB962C8B-B14F-4D97-AF65-F5344CB8AC3E}">
        <p14:creationId xmlns:p14="http://schemas.microsoft.com/office/powerpoint/2010/main" xmlns="" val="23711708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DAB94B-DFC5-4777-B0CE-349354615E74}"/>
              </a:ext>
            </a:extLst>
          </p:cNvPr>
          <p:cNvSpPr>
            <a:spLocks noGrp="1"/>
          </p:cNvSpPr>
          <p:nvPr>
            <p:ph type="title"/>
          </p:nvPr>
        </p:nvSpPr>
        <p:spPr/>
        <p:txBody>
          <a:bodyPr/>
          <a:lstStyle/>
          <a:p>
            <a:r>
              <a:rPr lang="en-CA" b="1" dirty="0"/>
              <a:t>Links</a:t>
            </a:r>
            <a:r>
              <a:rPr lang="en-CA" dirty="0"/>
              <a:t> </a:t>
            </a:r>
          </a:p>
        </p:txBody>
      </p:sp>
      <p:sp>
        <p:nvSpPr>
          <p:cNvPr id="3" name="Content Placeholder 2">
            <a:extLst>
              <a:ext uri="{FF2B5EF4-FFF2-40B4-BE49-F238E27FC236}">
                <a16:creationId xmlns:a16="http://schemas.microsoft.com/office/drawing/2014/main" xmlns="" id="{902B1D7F-BB01-40DB-B007-721D78EA450E}"/>
              </a:ext>
            </a:extLst>
          </p:cNvPr>
          <p:cNvSpPr>
            <a:spLocks noGrp="1"/>
          </p:cNvSpPr>
          <p:nvPr>
            <p:ph idx="1"/>
          </p:nvPr>
        </p:nvSpPr>
        <p:spPr/>
        <p:txBody>
          <a:bodyPr>
            <a:normAutofit/>
          </a:bodyPr>
          <a:lstStyle/>
          <a:p>
            <a:r>
              <a:rPr lang="en-CA" sz="1800" dirty="0">
                <a:hlinkClick r:id="rId2"/>
              </a:rPr>
              <a:t>https://en.wikipedia.org/wiki/Container_ship</a:t>
            </a:r>
            <a:endParaRPr lang="en-CA" sz="1800" dirty="0"/>
          </a:p>
          <a:p>
            <a:r>
              <a:rPr lang="en-CA" sz="1800" dirty="0">
                <a:hlinkClick r:id="rId3"/>
              </a:rPr>
              <a:t>http://www.edgehillstation.co.uk/resources/the-dockers-umbrella-a-history-of-liverpool-overhead-railway/</a:t>
            </a:r>
            <a:endParaRPr lang="en-CA" sz="1800" dirty="0"/>
          </a:p>
          <a:p>
            <a:r>
              <a:rPr lang="en-CA" sz="1800" dirty="0">
                <a:hlinkClick r:id="rId4"/>
              </a:rPr>
              <a:t>https://www.vesselfinder.com/news/9694-Dramatic-Drop-in-Containers-Lost-at-Sea</a:t>
            </a:r>
            <a:endParaRPr lang="en-CA" sz="1800" dirty="0"/>
          </a:p>
          <a:p>
            <a:r>
              <a:rPr lang="en-CA" sz="1800" dirty="0">
                <a:hlinkClick r:id="rId5"/>
              </a:rPr>
              <a:t>https://www.marinetraffic.com/en/ais/home/centerx:-12.0/centery:25.0/zoom:2</a:t>
            </a:r>
            <a:endParaRPr lang="en-CA" sz="1800" dirty="0"/>
          </a:p>
          <a:p>
            <a:r>
              <a:rPr lang="en-CA" sz="1800" dirty="0">
                <a:hlinkClick r:id="rId6"/>
              </a:rPr>
              <a:t>https://en.wikipedia.org/wiki/List_of_largest_container_ships</a:t>
            </a:r>
            <a:endParaRPr lang="en-CA" sz="1800" dirty="0"/>
          </a:p>
          <a:p>
            <a:r>
              <a:rPr lang="en-CA" sz="1800" dirty="0">
                <a:hlinkClick r:id="rId7"/>
              </a:rPr>
              <a:t>https://safety4sea.com/msc-mega-container-ships-to-feature-23000-teus/</a:t>
            </a:r>
            <a:endParaRPr lang="en-CA" sz="1800" dirty="0"/>
          </a:p>
          <a:p>
            <a:r>
              <a:rPr lang="en-CA" sz="1800" dirty="0">
                <a:hlinkClick r:id="rId8"/>
              </a:rPr>
              <a:t>https://www.portoflosangeles.org/</a:t>
            </a:r>
            <a:endParaRPr lang="en-CA" sz="1800" dirty="0"/>
          </a:p>
          <a:p>
            <a:r>
              <a:rPr lang="en-CA" sz="1800" dirty="0">
                <a:hlinkClick r:id="rId9"/>
              </a:rPr>
              <a:t>https://en.wikipedia.org/wiki/Port_of_Los_Angeles</a:t>
            </a:r>
            <a:endParaRPr lang="en-CA" sz="1800" dirty="0"/>
          </a:p>
          <a:p>
            <a:r>
              <a:rPr lang="en-CA" sz="1800" dirty="0">
                <a:hlinkClick r:id="rId10"/>
              </a:rPr>
              <a:t>https://www.ecfr.eu/publications/summary/blue_china_navigating_the_maritime_silk_road_to_europe</a:t>
            </a:r>
            <a:endParaRPr lang="en-CA" sz="1800" dirty="0"/>
          </a:p>
          <a:p>
            <a:r>
              <a:rPr lang="en-CA" sz="1800" dirty="0"/>
              <a:t>https://en.wikipedia.org/wiki/Belt_and_Road_Initiative</a:t>
            </a:r>
          </a:p>
          <a:p>
            <a:r>
              <a:rPr lang="en-CA" sz="1800" dirty="0"/>
              <a:t>https://unctad.org/en/Pages/Publications/Review-of-Maritime-Transport-(Series).aspx</a:t>
            </a:r>
          </a:p>
          <a:p>
            <a:endParaRPr lang="en-CA" dirty="0"/>
          </a:p>
          <a:p>
            <a:endParaRPr lang="en-CA" dirty="0"/>
          </a:p>
        </p:txBody>
      </p:sp>
      <p:sp>
        <p:nvSpPr>
          <p:cNvPr id="4" name="Slide Number Placeholder 3">
            <a:extLst>
              <a:ext uri="{FF2B5EF4-FFF2-40B4-BE49-F238E27FC236}">
                <a16:creationId xmlns:a16="http://schemas.microsoft.com/office/drawing/2014/main" xmlns="" id="{84258F1F-0233-49EC-A5AD-BB3D853541BB}"/>
              </a:ext>
            </a:extLst>
          </p:cNvPr>
          <p:cNvSpPr>
            <a:spLocks noGrp="1"/>
          </p:cNvSpPr>
          <p:nvPr>
            <p:ph type="sldNum" sz="quarter" idx="12"/>
          </p:nvPr>
        </p:nvSpPr>
        <p:spPr/>
        <p:txBody>
          <a:bodyPr/>
          <a:lstStyle/>
          <a:p>
            <a:fld id="{B8E569B3-7817-4D60-A5C1-3A9605722D9F}" type="slidenum">
              <a:rPr lang="en-CA" smtClean="0"/>
              <a:pPr/>
              <a:t>50</a:t>
            </a:fld>
            <a:endParaRPr lang="en-CA"/>
          </a:p>
        </p:txBody>
      </p:sp>
    </p:spTree>
    <p:extLst>
      <p:ext uri="{BB962C8B-B14F-4D97-AF65-F5344CB8AC3E}">
        <p14:creationId xmlns:p14="http://schemas.microsoft.com/office/powerpoint/2010/main" xmlns="" val="1664368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54EFF6-9113-46DB-9C41-64066CAB2F84}"/>
              </a:ext>
            </a:extLst>
          </p:cNvPr>
          <p:cNvSpPr>
            <a:spLocks noGrp="1"/>
          </p:cNvSpPr>
          <p:nvPr>
            <p:ph type="title"/>
          </p:nvPr>
        </p:nvSpPr>
        <p:spPr/>
        <p:txBody>
          <a:bodyPr>
            <a:normAutofit/>
          </a:bodyPr>
          <a:lstStyle/>
          <a:p>
            <a:r>
              <a:rPr lang="en-CA" sz="4000" b="1" dirty="0"/>
              <a:t>Malcom P. McLean</a:t>
            </a:r>
          </a:p>
        </p:txBody>
      </p:sp>
      <p:sp>
        <p:nvSpPr>
          <p:cNvPr id="3" name="Content Placeholder 2">
            <a:extLst>
              <a:ext uri="{FF2B5EF4-FFF2-40B4-BE49-F238E27FC236}">
                <a16:creationId xmlns:a16="http://schemas.microsoft.com/office/drawing/2014/main" xmlns="" id="{3555DF35-DB61-4B68-A8FC-AB8AC380A647}"/>
              </a:ext>
            </a:extLst>
          </p:cNvPr>
          <p:cNvSpPr>
            <a:spLocks noGrp="1"/>
          </p:cNvSpPr>
          <p:nvPr>
            <p:ph idx="1"/>
          </p:nvPr>
        </p:nvSpPr>
        <p:spPr>
          <a:xfrm>
            <a:off x="929640" y="1818640"/>
            <a:ext cx="6497320" cy="4642803"/>
          </a:xfrm>
        </p:spPr>
        <p:txBody>
          <a:bodyPr>
            <a:normAutofit/>
          </a:bodyPr>
          <a:lstStyle/>
          <a:p>
            <a:r>
              <a:rPr lang="en-CA" dirty="0"/>
              <a:t>Truck driver, also owner of the McLean Trucking Co.</a:t>
            </a:r>
          </a:p>
          <a:p>
            <a:r>
              <a:rPr lang="en-CA" dirty="0"/>
              <a:t>Built ops in WWII 10 times up in 6 years</a:t>
            </a:r>
          </a:p>
          <a:p>
            <a:r>
              <a:rPr lang="en-CA" dirty="0"/>
              <a:t>162 trucks, rev. $2.2 m by 1946</a:t>
            </a:r>
          </a:p>
          <a:p>
            <a:r>
              <a:rPr lang="en-CA" dirty="0"/>
              <a:t>Add 600 trucks in 3 years financed by USG</a:t>
            </a:r>
          </a:p>
          <a:p>
            <a:r>
              <a:rPr lang="en-CA" dirty="0"/>
              <a:t>Cost competitive</a:t>
            </a:r>
          </a:p>
          <a:p>
            <a:pPr marL="0" indent="0">
              <a:buNone/>
            </a:pPr>
            <a:endParaRPr lang="en-CA" dirty="0"/>
          </a:p>
        </p:txBody>
      </p:sp>
      <p:pic>
        <p:nvPicPr>
          <p:cNvPr id="7" name="Picture 6">
            <a:extLst>
              <a:ext uri="{FF2B5EF4-FFF2-40B4-BE49-F238E27FC236}">
                <a16:creationId xmlns:a16="http://schemas.microsoft.com/office/drawing/2014/main" xmlns="" id="{79961D2C-9493-47D0-8FF2-FC073C2471BA}"/>
              </a:ext>
            </a:extLst>
          </p:cNvPr>
          <p:cNvPicPr>
            <a:picLocks noChangeAspect="1"/>
          </p:cNvPicPr>
          <p:nvPr/>
        </p:nvPicPr>
        <p:blipFill>
          <a:blip r:embed="rId3" cstate="print"/>
          <a:stretch>
            <a:fillRect/>
          </a:stretch>
        </p:blipFill>
        <p:spPr>
          <a:xfrm>
            <a:off x="5870374" y="4730999"/>
            <a:ext cx="4681362" cy="2042160"/>
          </a:xfrm>
          <a:prstGeom prst="rect">
            <a:avLst/>
          </a:prstGeom>
        </p:spPr>
      </p:pic>
      <p:pic>
        <p:nvPicPr>
          <p:cNvPr id="8" name="Picture 7">
            <a:extLst>
              <a:ext uri="{FF2B5EF4-FFF2-40B4-BE49-F238E27FC236}">
                <a16:creationId xmlns:a16="http://schemas.microsoft.com/office/drawing/2014/main" xmlns="" id="{E491B988-65B8-47FE-9D12-DA1E13649EC1}"/>
              </a:ext>
            </a:extLst>
          </p:cNvPr>
          <p:cNvPicPr>
            <a:picLocks noChangeAspect="1"/>
          </p:cNvPicPr>
          <p:nvPr/>
        </p:nvPicPr>
        <p:blipFill>
          <a:blip r:embed="rId4" cstate="print"/>
          <a:stretch>
            <a:fillRect/>
          </a:stretch>
        </p:blipFill>
        <p:spPr>
          <a:xfrm>
            <a:off x="8548370" y="0"/>
            <a:ext cx="3643630" cy="2321845"/>
          </a:xfrm>
          <a:prstGeom prst="rect">
            <a:avLst/>
          </a:prstGeom>
        </p:spPr>
      </p:pic>
      <p:pic>
        <p:nvPicPr>
          <p:cNvPr id="9" name="Picture 8">
            <a:extLst>
              <a:ext uri="{FF2B5EF4-FFF2-40B4-BE49-F238E27FC236}">
                <a16:creationId xmlns:a16="http://schemas.microsoft.com/office/drawing/2014/main" xmlns="" id="{F97F791E-898F-4EA4-AA64-70C37E1ED773}"/>
              </a:ext>
            </a:extLst>
          </p:cNvPr>
          <p:cNvPicPr>
            <a:picLocks noChangeAspect="1"/>
          </p:cNvPicPr>
          <p:nvPr/>
        </p:nvPicPr>
        <p:blipFill>
          <a:blip r:embed="rId5" cstate="print"/>
          <a:stretch>
            <a:fillRect/>
          </a:stretch>
        </p:blipFill>
        <p:spPr>
          <a:xfrm>
            <a:off x="7683786" y="2378173"/>
            <a:ext cx="2845955" cy="2246806"/>
          </a:xfrm>
          <a:prstGeom prst="rect">
            <a:avLst/>
          </a:prstGeom>
        </p:spPr>
      </p:pic>
      <p:sp>
        <p:nvSpPr>
          <p:cNvPr id="4" name="Slide Number Placeholder 3">
            <a:extLst>
              <a:ext uri="{FF2B5EF4-FFF2-40B4-BE49-F238E27FC236}">
                <a16:creationId xmlns:a16="http://schemas.microsoft.com/office/drawing/2014/main" xmlns="" id="{51189225-D8BC-4C50-B418-8EDE094FAAAE}"/>
              </a:ext>
            </a:extLst>
          </p:cNvPr>
          <p:cNvSpPr>
            <a:spLocks noGrp="1"/>
          </p:cNvSpPr>
          <p:nvPr>
            <p:ph type="sldNum" sz="quarter" idx="12"/>
          </p:nvPr>
        </p:nvSpPr>
        <p:spPr/>
        <p:txBody>
          <a:bodyPr/>
          <a:lstStyle/>
          <a:p>
            <a:fld id="{B8E569B3-7817-4D60-A5C1-3A9605722D9F}" type="slidenum">
              <a:rPr lang="en-CA" smtClean="0"/>
              <a:pPr/>
              <a:t>6</a:t>
            </a:fld>
            <a:endParaRPr lang="en-CA"/>
          </a:p>
        </p:txBody>
      </p:sp>
    </p:spTree>
    <p:extLst>
      <p:ext uri="{BB962C8B-B14F-4D97-AF65-F5344CB8AC3E}">
        <p14:creationId xmlns:p14="http://schemas.microsoft.com/office/powerpoint/2010/main" xmlns="" val="702469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C9975F-0FCD-4EB9-8A19-18C91988737F}"/>
              </a:ext>
            </a:extLst>
          </p:cNvPr>
          <p:cNvSpPr>
            <a:spLocks noGrp="1"/>
          </p:cNvSpPr>
          <p:nvPr>
            <p:ph type="title"/>
          </p:nvPr>
        </p:nvSpPr>
        <p:spPr/>
        <p:txBody>
          <a:bodyPr>
            <a:normAutofit/>
          </a:bodyPr>
          <a:lstStyle/>
          <a:p>
            <a:r>
              <a:rPr lang="en-CA" sz="4000" b="1" dirty="0"/>
              <a:t>Malcom P. McLean</a:t>
            </a:r>
          </a:p>
        </p:txBody>
      </p:sp>
      <p:sp>
        <p:nvSpPr>
          <p:cNvPr id="3" name="Content Placeholder 2">
            <a:extLst>
              <a:ext uri="{FF2B5EF4-FFF2-40B4-BE49-F238E27FC236}">
                <a16:creationId xmlns:a16="http://schemas.microsoft.com/office/drawing/2014/main" xmlns="" id="{614461F2-04A3-4E46-AF91-75E9D73E7E1E}"/>
              </a:ext>
            </a:extLst>
          </p:cNvPr>
          <p:cNvSpPr>
            <a:spLocks noGrp="1"/>
          </p:cNvSpPr>
          <p:nvPr>
            <p:ph idx="1"/>
          </p:nvPr>
        </p:nvSpPr>
        <p:spPr>
          <a:xfrm>
            <a:off x="848360" y="1663065"/>
            <a:ext cx="8194040" cy="4351338"/>
          </a:xfrm>
        </p:spPr>
        <p:txBody>
          <a:bodyPr>
            <a:normAutofit/>
          </a:bodyPr>
          <a:lstStyle/>
          <a:p>
            <a:r>
              <a:rPr lang="en-CA" dirty="0"/>
              <a:t>Developer of intermodal shipping container</a:t>
            </a:r>
          </a:p>
          <a:p>
            <a:r>
              <a:rPr lang="en-CA" dirty="0"/>
              <a:t>Truck-ship arrangement violated ICC – legal battle</a:t>
            </a:r>
          </a:p>
          <a:p>
            <a:r>
              <a:rPr lang="en-CA" dirty="0"/>
              <a:t>1955 net worth: $25 m ($220 m: 2015)</a:t>
            </a:r>
          </a:p>
          <a:p>
            <a:r>
              <a:rPr lang="en-CA" dirty="0"/>
              <a:t>Acquired terminal in Newark via revenue bonds</a:t>
            </a:r>
          </a:p>
          <a:p>
            <a:r>
              <a:rPr lang="en-CA" dirty="0"/>
              <a:t>Waterman Steamship/Pan-Atlantic: complex stock/loan scheme</a:t>
            </a:r>
          </a:p>
        </p:txBody>
      </p:sp>
      <p:pic>
        <p:nvPicPr>
          <p:cNvPr id="4" name="Picture 3">
            <a:extLst>
              <a:ext uri="{FF2B5EF4-FFF2-40B4-BE49-F238E27FC236}">
                <a16:creationId xmlns:a16="http://schemas.microsoft.com/office/drawing/2014/main" xmlns="" id="{36C9A1E2-8FF5-4C68-940E-0EFED527A476}"/>
              </a:ext>
            </a:extLst>
          </p:cNvPr>
          <p:cNvPicPr>
            <a:picLocks noChangeAspect="1"/>
          </p:cNvPicPr>
          <p:nvPr/>
        </p:nvPicPr>
        <p:blipFill>
          <a:blip r:embed="rId3" cstate="print"/>
          <a:stretch>
            <a:fillRect/>
          </a:stretch>
        </p:blipFill>
        <p:spPr>
          <a:xfrm>
            <a:off x="9025747" y="987446"/>
            <a:ext cx="2759853" cy="3955789"/>
          </a:xfrm>
          <a:prstGeom prst="rect">
            <a:avLst/>
          </a:prstGeom>
        </p:spPr>
      </p:pic>
      <p:sp>
        <p:nvSpPr>
          <p:cNvPr id="7" name="TextBox 6">
            <a:extLst>
              <a:ext uri="{FF2B5EF4-FFF2-40B4-BE49-F238E27FC236}">
                <a16:creationId xmlns:a16="http://schemas.microsoft.com/office/drawing/2014/main" xmlns="" id="{E34E5EB2-15D2-4B0B-A18C-65584896C302}"/>
              </a:ext>
            </a:extLst>
          </p:cNvPr>
          <p:cNvSpPr txBox="1"/>
          <p:nvPr/>
        </p:nvSpPr>
        <p:spPr>
          <a:xfrm>
            <a:off x="9445658" y="5024486"/>
            <a:ext cx="2384982" cy="646331"/>
          </a:xfrm>
          <a:prstGeom prst="rect">
            <a:avLst/>
          </a:prstGeom>
          <a:noFill/>
        </p:spPr>
        <p:txBody>
          <a:bodyPr wrap="square" rtlCol="0">
            <a:spAutoFit/>
          </a:bodyPr>
          <a:lstStyle/>
          <a:p>
            <a:r>
              <a:rPr lang="en-CA" dirty="0"/>
              <a:t>1913 – 2001</a:t>
            </a:r>
          </a:p>
          <a:p>
            <a:r>
              <a:rPr lang="en-CA" dirty="0"/>
              <a:t>Maxton, North Carolina</a:t>
            </a:r>
          </a:p>
        </p:txBody>
      </p:sp>
      <p:sp>
        <p:nvSpPr>
          <p:cNvPr id="5" name="Slide Number Placeholder 4">
            <a:extLst>
              <a:ext uri="{FF2B5EF4-FFF2-40B4-BE49-F238E27FC236}">
                <a16:creationId xmlns:a16="http://schemas.microsoft.com/office/drawing/2014/main" xmlns="" id="{3CDD372B-9F8E-431A-AFFC-B92F970C3668}"/>
              </a:ext>
            </a:extLst>
          </p:cNvPr>
          <p:cNvSpPr>
            <a:spLocks noGrp="1"/>
          </p:cNvSpPr>
          <p:nvPr>
            <p:ph type="sldNum" sz="quarter" idx="12"/>
          </p:nvPr>
        </p:nvSpPr>
        <p:spPr/>
        <p:txBody>
          <a:bodyPr/>
          <a:lstStyle/>
          <a:p>
            <a:fld id="{B8E569B3-7817-4D60-A5C1-3A9605722D9F}" type="slidenum">
              <a:rPr lang="en-CA" smtClean="0"/>
              <a:pPr/>
              <a:t>7</a:t>
            </a:fld>
            <a:endParaRPr lang="en-CA"/>
          </a:p>
        </p:txBody>
      </p:sp>
    </p:spTree>
    <p:extLst>
      <p:ext uri="{BB962C8B-B14F-4D97-AF65-F5344CB8AC3E}">
        <p14:creationId xmlns:p14="http://schemas.microsoft.com/office/powerpoint/2010/main" xmlns="" val="3202234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D5D67B-14AA-4A86-ACA1-5DD6A599EC4F}"/>
              </a:ext>
            </a:extLst>
          </p:cNvPr>
          <p:cNvSpPr>
            <a:spLocks noGrp="1"/>
          </p:cNvSpPr>
          <p:nvPr>
            <p:ph type="title"/>
          </p:nvPr>
        </p:nvSpPr>
        <p:spPr/>
        <p:txBody>
          <a:bodyPr>
            <a:normAutofit/>
          </a:bodyPr>
          <a:lstStyle/>
          <a:p>
            <a:r>
              <a:rPr lang="en-CA" sz="4000" b="1" dirty="0"/>
              <a:t>Truck to Ship</a:t>
            </a:r>
          </a:p>
        </p:txBody>
      </p:sp>
      <p:sp>
        <p:nvSpPr>
          <p:cNvPr id="3" name="Content Placeholder 2">
            <a:extLst>
              <a:ext uri="{FF2B5EF4-FFF2-40B4-BE49-F238E27FC236}">
                <a16:creationId xmlns:a16="http://schemas.microsoft.com/office/drawing/2014/main" xmlns="" id="{99B67252-05D2-4CAA-8087-074C026D8CEF}"/>
              </a:ext>
            </a:extLst>
          </p:cNvPr>
          <p:cNvSpPr>
            <a:spLocks noGrp="1"/>
          </p:cNvSpPr>
          <p:nvPr>
            <p:ph idx="1"/>
          </p:nvPr>
        </p:nvSpPr>
        <p:spPr>
          <a:xfrm>
            <a:off x="838200" y="1825625"/>
            <a:ext cx="9700967" cy="4351338"/>
          </a:xfrm>
        </p:spPr>
        <p:txBody>
          <a:bodyPr>
            <a:normAutofit/>
          </a:bodyPr>
          <a:lstStyle/>
          <a:p>
            <a:r>
              <a:rPr lang="en-CA" dirty="0"/>
              <a:t>Developed “</a:t>
            </a:r>
            <a:r>
              <a:rPr lang="en-CA" dirty="0" err="1"/>
              <a:t>trailerships</a:t>
            </a:r>
            <a:r>
              <a:rPr lang="en-CA" dirty="0"/>
              <a:t>” in 1952, put trucks on ships, but..</a:t>
            </a:r>
          </a:p>
          <a:p>
            <a:pPr lvl="1"/>
            <a:r>
              <a:rPr lang="en-CA" dirty="0"/>
              <a:t>Inefficient cargo space used</a:t>
            </a:r>
          </a:p>
          <a:p>
            <a:r>
              <a:rPr lang="en-CA" dirty="0"/>
              <a:t>Ship trailer </a:t>
            </a:r>
            <a:r>
              <a:rPr lang="en-CA" i="1" dirty="0"/>
              <a:t>bodies</a:t>
            </a:r>
            <a:r>
              <a:rPr lang="en-CA" dirty="0"/>
              <a:t> instead of trailers</a:t>
            </a:r>
          </a:p>
          <a:p>
            <a:r>
              <a:rPr lang="en-CA" dirty="0"/>
              <a:t>Trailer chassis to allow removable container</a:t>
            </a:r>
          </a:p>
          <a:p>
            <a:r>
              <a:rPr lang="en-CA" dirty="0" err="1"/>
              <a:t>Mechano</a:t>
            </a:r>
            <a:r>
              <a:rPr lang="en-CA" dirty="0"/>
              <a:t> decking – wooden shelter below and above deck</a:t>
            </a:r>
          </a:p>
          <a:p>
            <a:r>
              <a:rPr lang="en-CA" dirty="0"/>
              <a:t>Developed improved metal box, revolving cranes, spreader bar, auto hooks, deck extension, </a:t>
            </a:r>
            <a:r>
              <a:rPr lang="en-CA" i="1" dirty="0"/>
              <a:t>not invention</a:t>
            </a:r>
          </a:p>
          <a:p>
            <a:r>
              <a:rPr lang="en-CA" dirty="0"/>
              <a:t>First container sized 35 ft, 8-ft high/8-ft wide</a:t>
            </a:r>
          </a:p>
          <a:p>
            <a:r>
              <a:rPr lang="en-CA" dirty="0"/>
              <a:t>Reduced dock loading cost from $5.86/ton to 16 cents/ton</a:t>
            </a:r>
          </a:p>
          <a:p>
            <a:endParaRPr lang="en-CA" dirty="0"/>
          </a:p>
          <a:p>
            <a:endParaRPr lang="en-CA" dirty="0"/>
          </a:p>
        </p:txBody>
      </p:sp>
      <p:sp>
        <p:nvSpPr>
          <p:cNvPr id="4" name="Slide Number Placeholder 3">
            <a:extLst>
              <a:ext uri="{FF2B5EF4-FFF2-40B4-BE49-F238E27FC236}">
                <a16:creationId xmlns:a16="http://schemas.microsoft.com/office/drawing/2014/main" xmlns="" id="{A7290F50-4737-4144-998C-7E9A952B0B25}"/>
              </a:ext>
            </a:extLst>
          </p:cNvPr>
          <p:cNvSpPr>
            <a:spLocks noGrp="1"/>
          </p:cNvSpPr>
          <p:nvPr>
            <p:ph type="sldNum" sz="quarter" idx="12"/>
          </p:nvPr>
        </p:nvSpPr>
        <p:spPr/>
        <p:txBody>
          <a:bodyPr/>
          <a:lstStyle/>
          <a:p>
            <a:fld id="{B8E569B3-7817-4D60-A5C1-3A9605722D9F}" type="slidenum">
              <a:rPr lang="en-CA" smtClean="0"/>
              <a:pPr/>
              <a:t>8</a:t>
            </a:fld>
            <a:endParaRPr lang="en-CA"/>
          </a:p>
        </p:txBody>
      </p:sp>
    </p:spTree>
    <p:extLst>
      <p:ext uri="{BB962C8B-B14F-4D97-AF65-F5344CB8AC3E}">
        <p14:creationId xmlns:p14="http://schemas.microsoft.com/office/powerpoint/2010/main" xmlns="" val="3756471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BB56E4-B652-4424-970A-1C10FC87A458}"/>
              </a:ext>
            </a:extLst>
          </p:cNvPr>
          <p:cNvSpPr>
            <a:spLocks noGrp="1"/>
          </p:cNvSpPr>
          <p:nvPr>
            <p:ph type="title"/>
          </p:nvPr>
        </p:nvSpPr>
        <p:spPr>
          <a:xfrm>
            <a:off x="648929" y="629266"/>
            <a:ext cx="3651467" cy="1676603"/>
          </a:xfrm>
        </p:spPr>
        <p:txBody>
          <a:bodyPr>
            <a:normAutofit/>
          </a:bodyPr>
          <a:lstStyle/>
          <a:p>
            <a:r>
              <a:rPr lang="en-CA" sz="4000" b="1" dirty="0"/>
              <a:t>Appeal to ICC</a:t>
            </a:r>
          </a:p>
        </p:txBody>
      </p:sp>
      <p:sp>
        <p:nvSpPr>
          <p:cNvPr id="9" name="Content Placeholder 8">
            <a:extLst>
              <a:ext uri="{FF2B5EF4-FFF2-40B4-BE49-F238E27FC236}">
                <a16:creationId xmlns:a16="http://schemas.microsoft.com/office/drawing/2014/main" xmlns="" id="{A03A816F-28C3-4F30-B930-36B19A023B71}"/>
              </a:ext>
            </a:extLst>
          </p:cNvPr>
          <p:cNvSpPr>
            <a:spLocks noGrp="1"/>
          </p:cNvSpPr>
          <p:nvPr>
            <p:ph idx="1"/>
          </p:nvPr>
        </p:nvSpPr>
        <p:spPr>
          <a:xfrm>
            <a:off x="648931" y="2438400"/>
            <a:ext cx="3651466" cy="3785419"/>
          </a:xfrm>
        </p:spPr>
        <p:txBody>
          <a:bodyPr>
            <a:normAutofit/>
          </a:bodyPr>
          <a:lstStyle/>
          <a:p>
            <a:r>
              <a:rPr lang="en-US" dirty="0"/>
              <a:t>Jim and Malcom McLean demonstrate their shipping plans, Winston-Salem, North Carolina, photo Frank Jones, 1954. </a:t>
            </a:r>
            <a:endParaRPr lang="en-US" sz="1800" dirty="0"/>
          </a:p>
        </p:txBody>
      </p:sp>
      <p:pic>
        <p:nvPicPr>
          <p:cNvPr id="7" name="Content Placeholder 3">
            <a:extLst>
              <a:ext uri="{FF2B5EF4-FFF2-40B4-BE49-F238E27FC236}">
                <a16:creationId xmlns:a16="http://schemas.microsoft.com/office/drawing/2014/main" xmlns="" id="{475B2E09-4574-4BBA-8D87-311DF53A7400}"/>
              </a:ext>
            </a:extLst>
          </p:cNvPr>
          <p:cNvPicPr>
            <a:picLocks noChangeAspect="1"/>
          </p:cNvPicPr>
          <p:nvPr/>
        </p:nvPicPr>
        <p:blipFill rotWithShape="1">
          <a:blip r:embed="rId3" cstate="print"/>
          <a:srcRect b="12606"/>
          <a:stretch/>
        </p:blipFill>
        <p:spPr>
          <a:xfrm>
            <a:off x="4639056" y="10"/>
            <a:ext cx="7552944" cy="6857990"/>
          </a:xfrm>
          <a:prstGeom prst="rect">
            <a:avLst/>
          </a:prstGeom>
          <a:effectLst/>
        </p:spPr>
      </p:pic>
      <p:sp>
        <p:nvSpPr>
          <p:cNvPr id="3" name="Slide Number Placeholder 2">
            <a:extLst>
              <a:ext uri="{FF2B5EF4-FFF2-40B4-BE49-F238E27FC236}">
                <a16:creationId xmlns:a16="http://schemas.microsoft.com/office/drawing/2014/main" xmlns="" id="{588AC25E-2D94-44FD-846C-FFCFB60BFEA8}"/>
              </a:ext>
            </a:extLst>
          </p:cNvPr>
          <p:cNvSpPr>
            <a:spLocks noGrp="1"/>
          </p:cNvSpPr>
          <p:nvPr>
            <p:ph type="sldNum" sz="quarter" idx="12"/>
          </p:nvPr>
        </p:nvSpPr>
        <p:spPr/>
        <p:txBody>
          <a:bodyPr/>
          <a:lstStyle/>
          <a:p>
            <a:fld id="{B8E569B3-7817-4D60-A5C1-3A9605722D9F}" type="slidenum">
              <a:rPr lang="en-CA" smtClean="0"/>
              <a:pPr/>
              <a:t>9</a:t>
            </a:fld>
            <a:endParaRPr lang="en-CA"/>
          </a:p>
        </p:txBody>
      </p:sp>
    </p:spTree>
    <p:extLst>
      <p:ext uri="{BB962C8B-B14F-4D97-AF65-F5344CB8AC3E}">
        <p14:creationId xmlns:p14="http://schemas.microsoft.com/office/powerpoint/2010/main" xmlns="" val="35753548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1138</TotalTime>
  <Words>2733</Words>
  <Application>Microsoft Office PowerPoint</Application>
  <PresentationFormat>Custom</PresentationFormat>
  <Paragraphs>430</Paragraphs>
  <Slides>50</Slides>
  <Notes>41</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Slide 1</vt:lpstr>
      <vt:lpstr>Slide 2</vt:lpstr>
      <vt:lpstr>Clifford J. Rogers</vt:lpstr>
      <vt:lpstr>Clifford J. Rogers</vt:lpstr>
      <vt:lpstr>SS Ideal X</vt:lpstr>
      <vt:lpstr>Malcom P. McLean</vt:lpstr>
      <vt:lpstr>Malcom P. McLean</vt:lpstr>
      <vt:lpstr>Truck to Ship</vt:lpstr>
      <vt:lpstr>Appeal to ICC</vt:lpstr>
      <vt:lpstr>Break Bulk Shipping</vt:lpstr>
      <vt:lpstr>Break Bulk Shipping</vt:lpstr>
      <vt:lpstr>It Is About Moving Cargo, Not Sailing Ships</vt:lpstr>
      <vt:lpstr>Maritime Industry</vt:lpstr>
      <vt:lpstr>Port Unions</vt:lpstr>
      <vt:lpstr>American Ports – First 10 Years</vt:lpstr>
      <vt:lpstr>International Ports</vt:lpstr>
      <vt:lpstr>Ship Investments</vt:lpstr>
      <vt:lpstr>1968</vt:lpstr>
      <vt:lpstr>Containership Capacity </vt:lpstr>
      <vt:lpstr>Vietnam War</vt:lpstr>
      <vt:lpstr>Vietnam War</vt:lpstr>
      <vt:lpstr>Exports</vt:lpstr>
      <vt:lpstr>Oil Crisis</vt:lpstr>
      <vt:lpstr>Intermodal Freight</vt:lpstr>
      <vt:lpstr>Evolution in Moving the Box</vt:lpstr>
      <vt:lpstr>Twist Lock and Corner Casting to Secure Box</vt:lpstr>
      <vt:lpstr>Slide 27</vt:lpstr>
      <vt:lpstr>Railway Terminals </vt:lpstr>
      <vt:lpstr>Maritime Economics</vt:lpstr>
      <vt:lpstr>Slide 30</vt:lpstr>
      <vt:lpstr>Slide 31</vt:lpstr>
      <vt:lpstr>Ships</vt:lpstr>
      <vt:lpstr>Reorganising Cities</vt:lpstr>
      <vt:lpstr>JIT Just In Time Production</vt:lpstr>
      <vt:lpstr>Global Supply Chain</vt:lpstr>
      <vt:lpstr>Globalization Changed Characteristics</vt:lpstr>
      <vt:lpstr>Globalization and Inequality of Nations</vt:lpstr>
      <vt:lpstr>Materialism and Happiness </vt:lpstr>
      <vt:lpstr>Port Automation</vt:lpstr>
      <vt:lpstr>Slide 40</vt:lpstr>
      <vt:lpstr>Slide 41</vt:lpstr>
      <vt:lpstr>Slide 42</vt:lpstr>
      <vt:lpstr>Disasters</vt:lpstr>
      <vt:lpstr>Environmental Challenges</vt:lpstr>
      <vt:lpstr>Emerging Maritime Administrative Systems</vt:lpstr>
      <vt:lpstr>Slide 46</vt:lpstr>
      <vt:lpstr>Busiest Container Ports</vt:lpstr>
      <vt:lpstr>BC Terminals</vt:lpstr>
      <vt:lpstr>Reference</vt:lpstr>
      <vt:lpstr>Links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Leung</dc:creator>
  <cp:lastModifiedBy>gp</cp:lastModifiedBy>
  <cp:revision>56</cp:revision>
  <cp:lastPrinted>2018-11-19T23:55:59Z</cp:lastPrinted>
  <dcterms:created xsi:type="dcterms:W3CDTF">2018-11-18T13:17:43Z</dcterms:created>
  <dcterms:modified xsi:type="dcterms:W3CDTF">2018-11-20T22:37:11Z</dcterms:modified>
</cp:coreProperties>
</file>