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60" r:id="rId5"/>
    <p:sldId id="276" r:id="rId6"/>
    <p:sldId id="263" r:id="rId7"/>
    <p:sldId id="261" r:id="rId8"/>
    <p:sldId id="286" r:id="rId9"/>
    <p:sldId id="262" r:id="rId10"/>
    <p:sldId id="287" r:id="rId11"/>
    <p:sldId id="288" r:id="rId12"/>
    <p:sldId id="264" r:id="rId13"/>
    <p:sldId id="265" r:id="rId14"/>
    <p:sldId id="266" r:id="rId15"/>
    <p:sldId id="289" r:id="rId16"/>
    <p:sldId id="268" r:id="rId17"/>
    <p:sldId id="269" r:id="rId18"/>
    <p:sldId id="271" r:id="rId19"/>
    <p:sldId id="270" r:id="rId20"/>
    <p:sldId id="272" r:id="rId21"/>
    <p:sldId id="290" r:id="rId22"/>
    <p:sldId id="292" r:id="rId23"/>
    <p:sldId id="291" r:id="rId24"/>
    <p:sldId id="273" r:id="rId25"/>
    <p:sldId id="293" r:id="rId26"/>
    <p:sldId id="278" r:id="rId27"/>
    <p:sldId id="294" r:id="rId28"/>
    <p:sldId id="279" r:id="rId29"/>
    <p:sldId id="285" r:id="rId30"/>
    <p:sldId id="284" r:id="rId31"/>
    <p:sldId id="280" r:id="rId32"/>
    <p:sldId id="283" r:id="rId33"/>
    <p:sldId id="281" r:id="rId34"/>
    <p:sldId id="2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5" autoAdjust="0"/>
    <p:restoredTop sz="68714" autoAdjust="0"/>
  </p:normalViewPr>
  <p:slideViewPr>
    <p:cSldViewPr>
      <p:cViewPr varScale="1">
        <p:scale>
          <a:sx n="50" d="100"/>
          <a:sy n="50" d="100"/>
        </p:scale>
        <p:origin x="-109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VAN-USP-01\Mydocs1\maburke\Personal\SFU\fait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800"/>
            </a:pPr>
            <a:r>
              <a:rPr lang="en-US" sz="2800"/>
              <a:t>Christian Sects</a:t>
            </a:r>
          </a:p>
        </c:rich>
      </c:tx>
      <c:layout/>
    </c:title>
    <c:plotArea>
      <c:layout/>
      <c:ofPieChart>
        <c:ofPieType val="bar"/>
        <c:varyColors val="1"/>
        <c:ser>
          <c:idx val="0"/>
          <c:order val="0"/>
          <c:dLbls>
            <c:delete val="1"/>
          </c:dLbls>
          <c:cat>
            <c:strRef>
              <c:f>Sheet1!$B$6:$B$25</c:f>
              <c:strCache>
                <c:ptCount val="20"/>
                <c:pt idx="0">
                  <c:v>Roman Catholic Church </c:v>
                </c:pt>
                <c:pt idx="1">
                  <c:v>Pentecostalism </c:v>
                </c:pt>
                <c:pt idx="2">
                  <c:v>Russian Orthodox Church </c:v>
                </c:pt>
                <c:pt idx="3">
                  <c:v>Anglican Communion</c:v>
                </c:pt>
                <c:pt idx="4">
                  <c:v>Lutheran Church </c:v>
                </c:pt>
                <c:pt idx="5">
                  <c:v>Presbyterian Church</c:v>
                </c:pt>
                <c:pt idx="6">
                  <c:v>Ethiopian Orthodox Christian Church </c:v>
                </c:pt>
                <c:pt idx="7">
                  <c:v>Baptist Church </c:v>
                </c:pt>
                <c:pt idx="8">
                  <c:v>Methodism </c:v>
                </c:pt>
                <c:pt idx="9">
                  <c:v>Jehovah's Witnesses </c:v>
                </c:pt>
                <c:pt idx="10">
                  <c:v>Seventh-day Adventist Church</c:v>
                </c:pt>
                <c:pt idx="11">
                  <c:v>Church of Jesus Christ of Latter-day Saints </c:v>
                </c:pt>
                <c:pt idx="12">
                  <c:v>New Apostolic Church </c:v>
                </c:pt>
                <c:pt idx="13">
                  <c:v>Apostolic Church </c:v>
                </c:pt>
                <c:pt idx="14">
                  <c:v>Congregational Christian Church</c:v>
                </c:pt>
                <c:pt idx="15">
                  <c:v>Plymouth Brethren </c:v>
                </c:pt>
                <c:pt idx="16">
                  <c:v>Mennonite Church </c:v>
                </c:pt>
                <c:pt idx="17">
                  <c:v>Unitarian Universalism</c:v>
                </c:pt>
                <c:pt idx="18">
                  <c:v>Church of Christ, Scientist </c:v>
                </c:pt>
                <c:pt idx="19">
                  <c:v>Religious Society of Friends</c:v>
                </c:pt>
              </c:strCache>
            </c:strRef>
          </c:cat>
          <c:val>
            <c:numRef>
              <c:f>Sheet1!$C$6:$C$25</c:f>
              <c:numCache>
                <c:formatCode>General</c:formatCode>
                <c:ptCount val="20"/>
                <c:pt idx="0">
                  <c:v>989</c:v>
                </c:pt>
                <c:pt idx="1">
                  <c:v>450</c:v>
                </c:pt>
                <c:pt idx="2">
                  <c:v>90</c:v>
                </c:pt>
                <c:pt idx="3">
                  <c:v>77</c:v>
                </c:pt>
                <c:pt idx="4">
                  <c:v>48</c:v>
                </c:pt>
                <c:pt idx="5">
                  <c:v>48</c:v>
                </c:pt>
                <c:pt idx="6">
                  <c:v>45</c:v>
                </c:pt>
                <c:pt idx="7">
                  <c:v>37</c:v>
                </c:pt>
                <c:pt idx="8">
                  <c:v>33</c:v>
                </c:pt>
                <c:pt idx="9">
                  <c:v>16</c:v>
                </c:pt>
                <c:pt idx="10">
                  <c:v>16</c:v>
                </c:pt>
                <c:pt idx="11">
                  <c:v>13</c:v>
                </c:pt>
                <c:pt idx="12">
                  <c:v>9</c:v>
                </c:pt>
                <c:pt idx="13">
                  <c:v>6</c:v>
                </c:pt>
                <c:pt idx="14">
                  <c:v>2.2000000000000002</c:v>
                </c:pt>
                <c:pt idx="15">
                  <c:v>1</c:v>
                </c:pt>
                <c:pt idx="16">
                  <c:v>1</c:v>
                </c:pt>
                <c:pt idx="17">
                  <c:v>0.60000000000000009</c:v>
                </c:pt>
                <c:pt idx="18">
                  <c:v>0.4</c:v>
                </c:pt>
                <c:pt idx="19">
                  <c:v>0.30000000000000004</c:v>
                </c:pt>
              </c:numCache>
            </c:numRef>
          </c:val>
        </c:ser>
        <c:dLbls>
          <c:showCatName val="1"/>
        </c:dLbls>
        <c:gapWidth val="100"/>
        <c:secondPieSize val="75"/>
        <c:serLines/>
      </c:ofPie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pie3DChart>
        <c:varyColors val="1"/>
        <c:ser>
          <c:idx val="0"/>
          <c:order val="0"/>
          <c:dLbls>
            <c:txPr>
              <a:bodyPr/>
              <a:lstStyle/>
              <a:p>
                <a:pPr>
                  <a:defRPr sz="1400"/>
                </a:pPr>
                <a:endParaRPr lang="en-US"/>
              </a:p>
            </c:txPr>
            <c:showCatName val="1"/>
            <c:showLeaderLines val="1"/>
          </c:dLbls>
          <c:cat>
            <c:strRef>
              <c:f>Sheet1!$B$3:$B$6</c:f>
              <c:strCache>
                <c:ptCount val="4"/>
                <c:pt idx="0">
                  <c:v>Catholic</c:v>
                </c:pt>
                <c:pt idx="1">
                  <c:v>Lutheran</c:v>
                </c:pt>
                <c:pt idx="2">
                  <c:v>Calvinist</c:v>
                </c:pt>
                <c:pt idx="3">
                  <c:v>Bohemian Brethren</c:v>
                </c:pt>
              </c:strCache>
            </c:strRef>
          </c:cat>
          <c:val>
            <c:numRef>
              <c:f>Sheet1!$C$3:$C$6</c:f>
              <c:numCache>
                <c:formatCode>General</c:formatCode>
                <c:ptCount val="4"/>
                <c:pt idx="0">
                  <c:v>50</c:v>
                </c:pt>
                <c:pt idx="1">
                  <c:v>25</c:v>
                </c:pt>
                <c:pt idx="2">
                  <c:v>25</c:v>
                </c:pt>
                <c:pt idx="3">
                  <c:v>25</c:v>
                </c:pt>
              </c:numCache>
            </c:numRef>
          </c:val>
        </c:ser>
        <c:dLbls>
          <c:showCatName val="1"/>
        </c:dLbls>
      </c:pie3DChart>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pie3DChart>
        <c:varyColors val="1"/>
        <c:ser>
          <c:idx val="0"/>
          <c:order val="0"/>
          <c:dLbls>
            <c:txPr>
              <a:bodyPr/>
              <a:lstStyle/>
              <a:p>
                <a:pPr>
                  <a:defRPr sz="1050"/>
                </a:pPr>
                <a:endParaRPr lang="en-US"/>
              </a:p>
            </c:txPr>
            <c:showCatName val="1"/>
            <c:showLeaderLines val="1"/>
          </c:dLbls>
          <c:cat>
            <c:strRef>
              <c:f>Sheet1!$B$11:$B$15</c:f>
              <c:strCache>
                <c:ptCount val="5"/>
                <c:pt idx="0">
                  <c:v>Catholic</c:v>
                </c:pt>
                <c:pt idx="1">
                  <c:v>Lutheran</c:v>
                </c:pt>
                <c:pt idx="2">
                  <c:v>Calvinist</c:v>
                </c:pt>
                <c:pt idx="3">
                  <c:v>Bohemian Brethren</c:v>
                </c:pt>
                <c:pt idx="4">
                  <c:v>Polish Brethren</c:v>
                </c:pt>
              </c:strCache>
            </c:strRef>
          </c:cat>
          <c:val>
            <c:numRef>
              <c:f>Sheet1!$C$11:$C$15</c:f>
              <c:numCache>
                <c:formatCode>General</c:formatCode>
                <c:ptCount val="5"/>
                <c:pt idx="0">
                  <c:v>50</c:v>
                </c:pt>
                <c:pt idx="1">
                  <c:v>25</c:v>
                </c:pt>
                <c:pt idx="2">
                  <c:v>25</c:v>
                </c:pt>
                <c:pt idx="3">
                  <c:v>25</c:v>
                </c:pt>
                <c:pt idx="4">
                  <c:v>20</c:v>
                </c:pt>
              </c:numCache>
            </c:numRef>
          </c:val>
        </c:ser>
        <c:dLbls>
          <c:showCatName val="1"/>
        </c:dLbls>
      </c:pie3DChart>
    </c:plotArea>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DE7C8B-0128-480F-B6E6-621A499A8EB9}" type="datetimeFigureOut">
              <a:rPr lang="en-US" smtClean="0"/>
              <a:pPr/>
              <a:t>12/1/2011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0769E-8DA2-4E45-99B9-0945AB9CC41F}" type="slidenum">
              <a:rPr lang="en-US" smtClean="0"/>
              <a:pPr/>
              <a:t>‹#›</a:t>
            </a:fld>
            <a:endParaRPr lang="en-US"/>
          </a:p>
        </p:txBody>
      </p:sp>
    </p:spTree>
    <p:extLst>
      <p:ext uri="{BB962C8B-B14F-4D97-AF65-F5344CB8AC3E}">
        <p14:creationId xmlns:p14="http://schemas.microsoft.com/office/powerpoint/2010/main" xmlns="" val="2517776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file:///\\commons.wikimedia.org\wiki\Herzog-August-Bibliothek"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file:///\\commons.wikimedia.org\wiki\Wolfenb%25C3%25BCtte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Homoousia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1</a:t>
            </a:fld>
            <a:endParaRPr lang="en-US"/>
          </a:p>
        </p:txBody>
      </p:sp>
    </p:spTree>
    <p:extLst>
      <p:ext uri="{BB962C8B-B14F-4D97-AF65-F5344CB8AC3E}">
        <p14:creationId xmlns:p14="http://schemas.microsoft.com/office/powerpoint/2010/main" xmlns="" val="52230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ffectLst/>
              </a:rPr>
              <a:t>2. The council </a:t>
            </a:r>
          </a:p>
          <a:p>
            <a:endParaRPr lang="en-US" baseline="0" dirty="0" smtClean="0">
              <a:effectLst/>
            </a:endParaRPr>
          </a:p>
          <a:p>
            <a:r>
              <a:rPr lang="en-US" baseline="0" dirty="0" smtClean="0">
                <a:effectLst/>
              </a:rPr>
              <a:t>Athanasius spoke for Trinitarian view (325 CE).  Arius spoke for the Arian view.  </a:t>
            </a:r>
          </a:p>
          <a:p>
            <a:r>
              <a:rPr lang="en-US" baseline="0" dirty="0" smtClean="0">
                <a:effectLst/>
              </a:rPr>
              <a:t>Two months of discussion.  Not a slam dunk at all.  Arius and Eusebius of Nicomedia on one side.  Eusebius was a political force to be recommended with (was the baptizer of Constantine)</a:t>
            </a:r>
          </a:p>
          <a:p>
            <a:r>
              <a:rPr lang="en-US" baseline="0" dirty="0" smtClean="0">
                <a:effectLst/>
              </a:rPr>
              <a:t>So heated that at one point, Arius was struck in the face by none other than St. Nicholas.  </a:t>
            </a:r>
          </a:p>
          <a:p>
            <a:r>
              <a:rPr lang="en-US" baseline="0" dirty="0" smtClean="0">
                <a:effectLst/>
              </a:rPr>
              <a:t> Constantine himself presided over final session and proposed the term “</a:t>
            </a:r>
            <a:r>
              <a:rPr lang="en-US" baseline="0" dirty="0" err="1" smtClean="0">
                <a:effectLst/>
              </a:rPr>
              <a:t>homoousios</a:t>
            </a:r>
            <a:r>
              <a:rPr lang="en-US" baseline="0" dirty="0" smtClean="0">
                <a:effectLst/>
              </a:rPr>
              <a:t>” (of one essence”).  198/200 bishops sided with Athanasius.  Nicene Creed was the result and all signed it.  </a:t>
            </a:r>
          </a:p>
          <a:p>
            <a:endParaRPr lang="en-US" dirty="0" smtClean="0">
              <a:effectLst/>
            </a:endParaRPr>
          </a:p>
          <a:p>
            <a:r>
              <a:rPr lang="en-US" dirty="0" smtClean="0">
                <a:effectLst/>
              </a:rPr>
              <a:t>PIC: Athanasius</a:t>
            </a:r>
          </a:p>
          <a:p>
            <a:r>
              <a:rPr lang="en-US" dirty="0" smtClean="0">
                <a:effectLst/>
              </a:rPr>
              <a:t>PIC: Arius</a:t>
            </a:r>
          </a:p>
          <a:p>
            <a:r>
              <a:rPr lang="en-US" dirty="0" smtClean="0">
                <a:effectLst/>
              </a:rPr>
              <a:t>PIC: Constantine</a:t>
            </a:r>
          </a:p>
          <a:p>
            <a:r>
              <a:rPr lang="en-US" dirty="0" smtClean="0">
                <a:effectLst/>
              </a:rPr>
              <a:t>MAP: Nicaea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PIC: Icon from the </a:t>
            </a:r>
            <a:r>
              <a:rPr lang="en-US" dirty="0" err="1" smtClean="0">
                <a:effectLst/>
              </a:rPr>
              <a:t>Mégalo</a:t>
            </a:r>
            <a:r>
              <a:rPr lang="en-US" dirty="0" smtClean="0">
                <a:effectLst/>
              </a:rPr>
              <a:t> </a:t>
            </a:r>
            <a:r>
              <a:rPr lang="en-US" dirty="0" err="1" smtClean="0">
                <a:effectLst/>
              </a:rPr>
              <a:t>Metéoron</a:t>
            </a:r>
            <a:r>
              <a:rPr lang="en-US" dirty="0" smtClean="0">
                <a:effectLst/>
              </a:rPr>
              <a:t> Monastery in Greece</a:t>
            </a:r>
          </a:p>
          <a:p>
            <a:endParaRPr lang="en-US" dirty="0" smtClean="0">
              <a:effectLst/>
            </a:endParaRPr>
          </a:p>
          <a:p>
            <a:endParaRPr lang="en-US" dirty="0" smtClean="0">
              <a:effectLst/>
            </a:endParaRPr>
          </a:p>
          <a:p>
            <a:r>
              <a:rPr lang="en-US" dirty="0" smtClean="0">
                <a:effectLst/>
              </a:rPr>
              <a:t>=====================</a:t>
            </a:r>
          </a:p>
          <a:p>
            <a:endParaRPr lang="en-US" dirty="0" smtClean="0">
              <a:effectLst/>
            </a:endParaRPr>
          </a:p>
          <a:p>
            <a:pPr rtl="0" fontAlgn="ctr"/>
            <a:r>
              <a:rPr lang="en-US" sz="1200" kern="1200" dirty="0" smtClean="0">
                <a:solidFill>
                  <a:schemeClr val="tx1"/>
                </a:solidFill>
                <a:effectLst/>
                <a:latin typeface="+mn-lt"/>
                <a:ea typeface="+mn-ea"/>
                <a:cs typeface="+mn-cs"/>
              </a:rPr>
              <a:t>East and West split over "</a:t>
            </a:r>
            <a:r>
              <a:rPr lang="en-US" sz="1200" kern="1200" dirty="0" err="1" smtClean="0">
                <a:solidFill>
                  <a:schemeClr val="tx1"/>
                </a:solidFill>
                <a:effectLst/>
                <a:latin typeface="+mn-lt"/>
                <a:ea typeface="+mn-ea"/>
                <a:cs typeface="+mn-cs"/>
              </a:rPr>
              <a:t>filioque</a:t>
            </a:r>
            <a:r>
              <a:rPr lang="en-US" sz="1200" kern="1200" dirty="0" smtClean="0">
                <a:solidFill>
                  <a:schemeClr val="tx1"/>
                </a:solidFill>
                <a:effectLst/>
                <a:latin typeface="+mn-lt"/>
                <a:ea typeface="+mn-ea"/>
                <a:cs typeface="+mn-cs"/>
              </a:rPr>
              <a:t>" </a:t>
            </a:r>
            <a:endParaRPr lang="en-US" dirty="0" smtClean="0">
              <a:effectLst/>
            </a:endParaRPr>
          </a:p>
          <a:p>
            <a:endParaRPr lang="en-US" dirty="0" smtClean="0"/>
          </a:p>
          <a:p>
            <a:r>
              <a:rPr lang="en-US" baseline="0" dirty="0" smtClean="0"/>
              <a:t>Outcomes: </a:t>
            </a:r>
            <a:r>
              <a:rPr lang="en-US" baseline="0" dirty="0" err="1" smtClean="0"/>
              <a:t>nicene</a:t>
            </a:r>
            <a:r>
              <a:rPr lang="en-US" baseline="0" dirty="0" smtClean="0"/>
              <a:t> creed, calculation of Easter, early canon law</a:t>
            </a:r>
          </a:p>
          <a:p>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10</a:t>
            </a:fld>
            <a:endParaRPr lang="en-US"/>
          </a:p>
        </p:txBody>
      </p:sp>
    </p:spTree>
    <p:extLst>
      <p:ext uri="{BB962C8B-B14F-4D97-AF65-F5344CB8AC3E}">
        <p14:creationId xmlns:p14="http://schemas.microsoft.com/office/powerpoint/2010/main" xmlns="" val="138118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3. Outcome and aftermath </a:t>
            </a:r>
          </a:p>
          <a:p>
            <a:endParaRPr lang="en-US" dirty="0" smtClean="0">
              <a:effectLst/>
            </a:endParaRPr>
          </a:p>
          <a:p>
            <a:r>
              <a:rPr lang="en-US" dirty="0" smtClean="0">
                <a:effectLst/>
              </a:rPr>
              <a:t>Adopted a </a:t>
            </a:r>
            <a:r>
              <a:rPr lang="en-US" dirty="0" err="1" smtClean="0">
                <a:effectLst/>
              </a:rPr>
              <a:t>Nicean</a:t>
            </a:r>
            <a:r>
              <a:rPr lang="en-US" dirty="0" smtClean="0">
                <a:effectLst/>
              </a:rPr>
              <a:t> creed which was later reformed into</a:t>
            </a:r>
            <a:r>
              <a:rPr lang="en-US" baseline="0" dirty="0" smtClean="0">
                <a:effectLst/>
              </a:rPr>
              <a:t> the </a:t>
            </a:r>
            <a:r>
              <a:rPr lang="en-US" baseline="0" dirty="0" err="1" smtClean="0">
                <a:effectLst/>
              </a:rPr>
              <a:t>Athanasian</a:t>
            </a:r>
            <a:r>
              <a:rPr lang="en-US" baseline="0" dirty="0" smtClean="0">
                <a:effectLst/>
              </a:rPr>
              <a:t> Creed in Constantinople  (381 CE) </a:t>
            </a:r>
          </a:p>
          <a:p>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Arius was exiled and his writings burned (was allowed to return home later)</a:t>
            </a:r>
          </a:p>
          <a:p>
            <a:endParaRPr lang="en-US" baseline="0" dirty="0" smtClean="0">
              <a:effectLst/>
            </a:endParaRPr>
          </a:p>
          <a:p>
            <a:r>
              <a:rPr lang="en-US" baseline="0" dirty="0" smtClean="0">
                <a:effectLst/>
              </a:rPr>
              <a:t>Key precedents</a:t>
            </a:r>
          </a:p>
          <a:p>
            <a:pPr marL="171450" indent="-171450">
              <a:buFont typeface="Arial" pitchFamily="34" charset="0"/>
              <a:buChar char="•"/>
            </a:pPr>
            <a:r>
              <a:rPr lang="en-US" baseline="0" dirty="0" smtClean="0">
                <a:effectLst/>
              </a:rPr>
              <a:t>Ecumenical councils</a:t>
            </a:r>
          </a:p>
          <a:p>
            <a:pPr marL="171450" indent="-171450">
              <a:buFont typeface="Arial" pitchFamily="34" charset="0"/>
              <a:buChar char="•"/>
            </a:pPr>
            <a:r>
              <a:rPr lang="en-US" baseline="0" dirty="0" smtClean="0">
                <a:effectLst/>
              </a:rPr>
              <a:t>Politician gives a religious group semi-judicial powers </a:t>
            </a:r>
          </a:p>
          <a:p>
            <a:pPr marL="171450" indent="-171450">
              <a:buFont typeface="Arial" pitchFamily="34" charset="0"/>
              <a:buChar char="•"/>
            </a:pPr>
            <a:r>
              <a:rPr lang="en-US" baseline="0" dirty="0" smtClean="0">
                <a:effectLst/>
              </a:rPr>
              <a:t>Non-scripture terms become critically important </a:t>
            </a:r>
          </a:p>
          <a:p>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Arianism didn’t go away immediately, in fact </a:t>
            </a:r>
            <a:r>
              <a:rPr lang="en-US" baseline="0" dirty="0" err="1" smtClean="0">
                <a:effectLst/>
              </a:rPr>
              <a:t>Constantius</a:t>
            </a:r>
            <a:r>
              <a:rPr lang="en-US" baseline="0" dirty="0" smtClean="0">
                <a:effectLst/>
              </a:rPr>
              <a:t> II was openly pro-Arian.  Within 50 years Arianism had disappeared from the non-German empire.  </a:t>
            </a:r>
          </a:p>
          <a:p>
            <a:pPr marL="0" indent="0">
              <a:buFont typeface="Arial" pitchFamily="34" charset="0"/>
              <a:buNone/>
            </a:pPr>
            <a:endParaRPr lang="en-US" baseline="0" dirty="0" smtClean="0">
              <a:effectLst/>
            </a:endParaRPr>
          </a:p>
          <a:p>
            <a:pPr marL="0" indent="0">
              <a:buFont typeface="Arial" pitchFamily="34" charset="0"/>
              <a:buNone/>
            </a:pPr>
            <a:r>
              <a:rPr lang="en-US" baseline="0" dirty="0" smtClean="0">
                <a:effectLst/>
              </a:rPr>
              <a:t>Sixth century Codex </a:t>
            </a:r>
            <a:r>
              <a:rPr lang="en-US" baseline="0" dirty="0" err="1" smtClean="0">
                <a:effectLst/>
              </a:rPr>
              <a:t>Justinianeus</a:t>
            </a:r>
            <a:r>
              <a:rPr lang="en-US" baseline="0" dirty="0" smtClean="0">
                <a:effectLst/>
              </a:rPr>
              <a:t> codified Trinity into Roman Law.  Heretical views were viewed more seriously than murder because it affected a person’s immortal soul.  </a:t>
            </a:r>
          </a:p>
          <a:p>
            <a:pPr marL="0" indent="0">
              <a:buFont typeface="Arial" pitchFamily="34" charset="0"/>
              <a:buNone/>
            </a:pPr>
            <a:endParaRPr lang="en-US" baseline="0" dirty="0" smtClean="0">
              <a:effectLst/>
            </a:endParaRPr>
          </a:p>
          <a:p>
            <a:pPr marL="0" indent="0">
              <a:buFont typeface="Arial" pitchFamily="34" charset="0"/>
              <a:buNone/>
            </a:pPr>
            <a:r>
              <a:rPr lang="en-US" baseline="0" dirty="0" smtClean="0">
                <a:effectLst/>
              </a:rPr>
              <a:t>While plenty of conflict over Church doctrine over the centuries ahead, the Trinity was largely set in place from the sixth century until the Reformation</a:t>
            </a:r>
          </a:p>
          <a:p>
            <a:endParaRPr lang="en-US" dirty="0" smtClean="0">
              <a:effectLst/>
            </a:endParaRPr>
          </a:p>
          <a:p>
            <a:r>
              <a:rPr lang="en-US" dirty="0" smtClean="0">
                <a:effectLst/>
              </a:rPr>
              <a:t>PIC: Constantine and bishops displaying the Nicene Creed, unknown </a:t>
            </a:r>
            <a:r>
              <a:rPr lang="en-US" dirty="0" err="1" smtClean="0">
                <a:effectLst/>
              </a:rPr>
              <a:t>souce</a:t>
            </a:r>
            <a:endParaRPr lang="en-US" dirty="0" smtClean="0">
              <a:effectLst/>
            </a:endParaRPr>
          </a:p>
          <a:p>
            <a:r>
              <a:rPr lang="en-US" dirty="0" smtClean="0">
                <a:effectLst/>
              </a:rPr>
              <a:t>=====================</a:t>
            </a:r>
          </a:p>
          <a:p>
            <a:endParaRPr lang="en-US" dirty="0" smtClean="0">
              <a:effectLst/>
            </a:endParaRPr>
          </a:p>
          <a:p>
            <a:pPr rtl="0" fontAlgn="ctr"/>
            <a:r>
              <a:rPr lang="en-US" sz="1200" kern="1200" dirty="0" smtClean="0">
                <a:solidFill>
                  <a:schemeClr val="tx1"/>
                </a:solidFill>
                <a:effectLst/>
                <a:latin typeface="+mn-lt"/>
                <a:ea typeface="+mn-ea"/>
                <a:cs typeface="+mn-cs"/>
              </a:rPr>
              <a:t>East and West split over "</a:t>
            </a:r>
            <a:r>
              <a:rPr lang="en-US" sz="1200" kern="1200" dirty="0" err="1" smtClean="0">
                <a:solidFill>
                  <a:schemeClr val="tx1"/>
                </a:solidFill>
                <a:effectLst/>
                <a:latin typeface="+mn-lt"/>
                <a:ea typeface="+mn-ea"/>
                <a:cs typeface="+mn-cs"/>
              </a:rPr>
              <a:t>filioque</a:t>
            </a:r>
            <a:r>
              <a:rPr lang="en-US" sz="1200" kern="1200" dirty="0" smtClean="0">
                <a:solidFill>
                  <a:schemeClr val="tx1"/>
                </a:solidFill>
                <a:effectLst/>
                <a:latin typeface="+mn-lt"/>
                <a:ea typeface="+mn-ea"/>
                <a:cs typeface="+mn-cs"/>
              </a:rPr>
              <a:t>" </a:t>
            </a:r>
            <a:endParaRPr lang="en-US" dirty="0" smtClean="0">
              <a:effectLst/>
            </a:endParaRPr>
          </a:p>
          <a:p>
            <a:endParaRPr lang="en-US" dirty="0" smtClean="0"/>
          </a:p>
          <a:p>
            <a:r>
              <a:rPr lang="en-US" baseline="0" dirty="0" smtClean="0"/>
              <a:t>Outcomes: </a:t>
            </a:r>
            <a:r>
              <a:rPr lang="en-US" baseline="0" dirty="0" err="1" smtClean="0"/>
              <a:t>nicene</a:t>
            </a:r>
            <a:r>
              <a:rPr lang="en-US" baseline="0" dirty="0" smtClean="0"/>
              <a:t> creed, calculation of Easter, early canon law</a:t>
            </a:r>
          </a:p>
          <a:p>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11</a:t>
            </a:fld>
            <a:endParaRPr lang="en-US"/>
          </a:p>
        </p:txBody>
      </p:sp>
    </p:spTree>
    <p:extLst>
      <p:ext uri="{BB962C8B-B14F-4D97-AF65-F5344CB8AC3E}">
        <p14:creationId xmlns:p14="http://schemas.microsoft.com/office/powerpoint/2010/main" xmlns="" val="138118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now to the reformation,</a:t>
            </a:r>
            <a:r>
              <a:rPr lang="en-US" baseline="0" dirty="0" smtClean="0"/>
              <a:t> the fracturing of western European Christian faith. </a:t>
            </a:r>
          </a:p>
          <a:p>
            <a:endParaRPr lang="en-US" dirty="0" smtClean="0"/>
          </a:p>
          <a:p>
            <a:r>
              <a:rPr lang="en-US" dirty="0" smtClean="0"/>
              <a:t>Tying</a:t>
            </a:r>
            <a:r>
              <a:rPr lang="en-US" baseline="0" dirty="0" smtClean="0"/>
              <a:t> into the course themes, it’s interesting that it was the business practices of the Church (indulgences), not the ecclesiastical ones, that led Luther to nail his thesis to the church door.  Additionally, it was the science/technology innovation of the printing press that broke the monopoly the church had on the interpretation of scripture</a:t>
            </a:r>
          </a:p>
          <a:p>
            <a:endParaRPr lang="en-US" baseline="0" dirty="0" smtClean="0"/>
          </a:p>
          <a:p>
            <a:r>
              <a:rPr lang="en-US" dirty="0" smtClean="0"/>
              <a:t>Calvin and Luther were the front runners of</a:t>
            </a:r>
            <a:r>
              <a:rPr lang="en-US" baseline="0" dirty="0" smtClean="0"/>
              <a:t> the reformation and didn’t rock the boat much in terms of Trinity doctrine. </a:t>
            </a:r>
          </a:p>
          <a:p>
            <a:r>
              <a:rPr lang="en-US" baseline="0" dirty="0" smtClean="0"/>
              <a:t>Luther: justification by faith.  Focus on scripture</a:t>
            </a:r>
          </a:p>
          <a:p>
            <a:r>
              <a:rPr lang="en-US" baseline="0" dirty="0" smtClean="0"/>
              <a:t>Calvin: the Elect, human depravity</a:t>
            </a:r>
            <a:endParaRPr lang="en-US" dirty="0" smtClean="0"/>
          </a:p>
          <a:p>
            <a:endParaRPr lang="en-US" dirty="0" smtClean="0"/>
          </a:p>
          <a:p>
            <a:r>
              <a:rPr lang="en-US" baseline="0" dirty="0" smtClean="0"/>
              <a:t>Diet of Augsburg, Luther affirms his belief in the Trinity in front of the Holy Roman Emperor</a:t>
            </a:r>
          </a:p>
          <a:p>
            <a:endParaRPr lang="en-US" baseline="0" dirty="0" smtClean="0"/>
          </a:p>
          <a:p>
            <a:r>
              <a:rPr lang="en-US" baseline="0" dirty="0" smtClean="0"/>
              <a:t>Incidentally, in 1516 Erasmus (arguably the greatest of the Humanists) re-translated 1 John 5:8 from “there are three that bear record in Heaven: the Father, the Word, and the Holy Spirit, and these three are as One” to “There are three on earth that bear witness: the Spirit, the water, and the blood and these three are as one”.  This seems to have been an academic work that raised little dialogue</a:t>
            </a:r>
          </a:p>
          <a:p>
            <a:endParaRPr lang="en-US" baseline="0" dirty="0" smtClean="0"/>
          </a:p>
          <a:p>
            <a:r>
              <a:rPr lang="en-US" baseline="0" dirty="0" smtClean="0"/>
              <a:t>The first great test of the Trinity comes from Michael Servetus </a:t>
            </a:r>
          </a:p>
          <a:p>
            <a:endParaRPr lang="en-US" baseline="0" dirty="0" smtClean="0"/>
          </a:p>
          <a:p>
            <a:r>
              <a:rPr lang="en-US" baseline="0" dirty="0" smtClean="0"/>
              <a:t>PIC: Luther and his thesis</a:t>
            </a:r>
          </a:p>
          <a:p>
            <a:r>
              <a:rPr lang="en-US" baseline="0" dirty="0" smtClean="0"/>
              <a:t>PIC: replica printing press</a:t>
            </a:r>
          </a:p>
          <a:p>
            <a:r>
              <a:rPr lang="en-US" baseline="0" dirty="0" smtClean="0"/>
              <a:t>PIC: Calvin by Hans Holbein the Younger</a:t>
            </a:r>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12</a:t>
            </a:fld>
            <a:endParaRPr lang="en-US"/>
          </a:p>
        </p:txBody>
      </p:sp>
    </p:spTree>
    <p:extLst>
      <p:ext uri="{BB962C8B-B14F-4D97-AF65-F5344CB8AC3E}">
        <p14:creationId xmlns:p14="http://schemas.microsoft.com/office/powerpoint/2010/main" xmlns="" val="164594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How to believe</a:t>
            </a:r>
            <a:r>
              <a:rPr lang="en-US" baseline="0" dirty="0" smtClean="0"/>
              <a:t> in God and </a:t>
            </a:r>
            <a:r>
              <a:rPr lang="en-US" dirty="0" smtClean="0"/>
              <a:t>get yourself burned at the stake in seven easy steps </a:t>
            </a:r>
          </a:p>
          <a:p>
            <a:pPr marL="0" indent="0">
              <a:buNone/>
            </a:pPr>
            <a:endParaRPr lang="en-US" dirty="0" smtClean="0"/>
          </a:p>
          <a:p>
            <a:pPr marL="228600" indent="-228600">
              <a:buAutoNum type="arabicPeriod"/>
            </a:pPr>
            <a:r>
              <a:rPr lang="en-US" dirty="0" smtClean="0"/>
              <a:t>Background </a:t>
            </a:r>
          </a:p>
          <a:p>
            <a:pPr marL="0" indent="0">
              <a:buNone/>
            </a:pPr>
            <a:endParaRPr lang="en-US" dirty="0" smtClean="0"/>
          </a:p>
          <a:p>
            <a:r>
              <a:rPr lang="en-US" dirty="0" smtClean="0"/>
              <a:t>Born in Spain, was a physician,</a:t>
            </a:r>
            <a:r>
              <a:rPr lang="en-US" baseline="0" dirty="0" smtClean="0"/>
              <a:t> theologian, scientist, humanist.  Scientific contribution was his recognition of the heart’s pulmonary circulation function, and some work with viscous liquids.  We’re concerned with his work as a theologian, his fate at the hands of Calvin, and his legacy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Born 1511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Early education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Learns to read Bible in original</a:t>
            </a:r>
            <a:r>
              <a:rPr lang="en-US" baseline="0" dirty="0" smtClean="0"/>
              <a:t> languages – Hebrew, Greek, Latin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Perplexed by lack of “Trinity”, “Persons” “Essence”, “Substance” in scripture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Concerned that a generation earlier Jews and Muslims were expelled for not adhering to something that he finds no basis for in scripture</a:t>
            </a:r>
          </a:p>
          <a:p>
            <a:endParaRPr lang="en-US" baseline="0" dirty="0" smtClean="0"/>
          </a:p>
          <a:p>
            <a:r>
              <a:rPr lang="en-US" baseline="0" dirty="0" smtClean="0"/>
              <a:t>3. Rome</a:t>
            </a:r>
          </a:p>
          <a:p>
            <a:r>
              <a:rPr lang="en-US" baseline="0" dirty="0" smtClean="0"/>
              <a:t>Visits Rome with Juan de Quintana, confessor to Charles V for coronation.  1529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Disgusted by opulence of Papal Rome: “vilest of beasts, most brazen of harlots”</a:t>
            </a:r>
          </a:p>
          <a:p>
            <a:r>
              <a:rPr lang="en-US" baseline="0" dirty="0" smtClean="0"/>
              <a:t>Decides to become a Reformer and heads north</a:t>
            </a:r>
          </a:p>
          <a:p>
            <a:endParaRPr lang="en-US" baseline="0" dirty="0" smtClean="0"/>
          </a:p>
          <a:p>
            <a:r>
              <a:rPr lang="en-US" baseline="0" dirty="0" smtClean="0"/>
              <a:t>4. Basel</a:t>
            </a:r>
          </a:p>
          <a:p>
            <a:r>
              <a:rPr lang="en-US" baseline="0" dirty="0" smtClean="0"/>
              <a:t>Writes On the Errors of the Trinity while staying with Johannes </a:t>
            </a:r>
            <a:r>
              <a:rPr lang="en-US" baseline="0" dirty="0" err="1" smtClean="0"/>
              <a:t>Oecolampadius</a:t>
            </a:r>
            <a:r>
              <a:rPr lang="en-US" baseline="0" dirty="0" smtClean="0"/>
              <a:t>, the city’s leading reformer. </a:t>
            </a:r>
          </a:p>
          <a:p>
            <a:r>
              <a:rPr lang="en-US" baseline="0" dirty="0" smtClean="0"/>
              <a:t>Son was not eternal, Father and Word are eternal</a:t>
            </a:r>
          </a:p>
          <a:p>
            <a:r>
              <a:rPr lang="en-US" baseline="0" dirty="0" smtClean="0"/>
              <a:t>Holy Spirit is not a distinct Being, but is God’s spirit working within our hearts. </a:t>
            </a:r>
          </a:p>
          <a:p>
            <a:r>
              <a:rPr lang="en-US" baseline="0" dirty="0" smtClean="0"/>
              <a:t>He was </a:t>
            </a:r>
            <a:r>
              <a:rPr lang="en-US" baseline="0" dirty="0" err="1" smtClean="0"/>
              <a:t>Sabellian</a:t>
            </a:r>
            <a:endParaRPr lang="en-US" baseline="0" dirty="0" smtClean="0"/>
          </a:p>
          <a:p>
            <a:r>
              <a:rPr lang="en-US" baseline="0" dirty="0" smtClean="0"/>
              <a:t>Has it printed anonymously in Strasbourg (1531).  Book was banned in Basel, by Luther, in Strasbourg, elsewhere</a:t>
            </a:r>
          </a:p>
          <a:p>
            <a:r>
              <a:rPr lang="en-US" baseline="0" dirty="0" smtClean="0"/>
              <a:t>Very negative reaction from Protestants and Catholics alike.  Inquisition in Spain sends his brother to try and lure him home</a:t>
            </a:r>
          </a:p>
          <a:p>
            <a:endParaRPr lang="en-US" baseline="0" dirty="0" smtClean="0"/>
          </a:p>
          <a:p>
            <a:r>
              <a:rPr lang="en-US" baseline="0" dirty="0" smtClean="0"/>
              <a:t>5. Lyon</a:t>
            </a:r>
          </a:p>
          <a:p>
            <a:r>
              <a:rPr lang="en-US" baseline="0" dirty="0" smtClean="0"/>
              <a:t>Goes underground for two decades in Lyon </a:t>
            </a:r>
          </a:p>
          <a:p>
            <a:r>
              <a:rPr lang="en-US" baseline="0" dirty="0" smtClean="0"/>
              <a:t>Works as an editor, then goes to med school (probably graduates).</a:t>
            </a:r>
          </a:p>
          <a:p>
            <a:r>
              <a:rPr lang="en-US" baseline="0" dirty="0" smtClean="0"/>
              <a:t>Discovers pulmonary heart function</a:t>
            </a:r>
          </a:p>
          <a:p>
            <a:r>
              <a:rPr lang="en-US" baseline="0" dirty="0" smtClean="0"/>
              <a:t>Publishes a tome on the properties of syrups </a:t>
            </a:r>
          </a:p>
          <a:p>
            <a:r>
              <a:rPr lang="en-US" baseline="0" dirty="0" smtClean="0"/>
              <a:t>Stays out of trouble</a:t>
            </a:r>
          </a:p>
          <a:p>
            <a:endParaRPr lang="en-US" baseline="0" dirty="0" smtClean="0"/>
          </a:p>
          <a:p>
            <a:r>
              <a:rPr lang="en-US" baseline="0" dirty="0" smtClean="0"/>
              <a:t>5. Back on the horse </a:t>
            </a:r>
          </a:p>
          <a:p>
            <a:r>
              <a:rPr lang="en-US" baseline="0" dirty="0" smtClean="0"/>
              <a:t>1546 writes (1553 publishes) </a:t>
            </a:r>
            <a:r>
              <a:rPr lang="en-US" i="1" baseline="0" dirty="0" smtClean="0"/>
              <a:t>Restoration of Christianity</a:t>
            </a:r>
            <a:r>
              <a:rPr lang="en-US" i="0" baseline="0" dirty="0" smtClean="0"/>
              <a:t>. Rejects infant baptism, universe is a manifestation of God</a:t>
            </a:r>
          </a:p>
          <a:p>
            <a:r>
              <a:rPr lang="en-US" i="0" baseline="0" dirty="0" smtClean="0"/>
              <a:t>Before publishing, has a 30-letter dialogue with Calvin.  Angers Calvin immensely when he doesn’t see reason and even send Calvin an </a:t>
            </a:r>
            <a:r>
              <a:rPr lang="en-US" i="0" baseline="0" dirty="0" err="1" smtClean="0"/>
              <a:t>editted</a:t>
            </a:r>
            <a:r>
              <a:rPr lang="en-US" i="0" baseline="0" dirty="0" smtClean="0"/>
              <a:t> copy of his own book</a:t>
            </a:r>
            <a:endParaRPr lang="en-US" baseline="0" dirty="0" smtClean="0"/>
          </a:p>
          <a:p>
            <a:r>
              <a:rPr lang="en-US" baseline="0" dirty="0" smtClean="0"/>
              <a:t>Calvin: “If I consent he come here … O will not suffer him to get out alive”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Calvin and friends alert the French inquisition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Caught and sentenced to death;</a:t>
            </a:r>
            <a:r>
              <a:rPr lang="en-US" sz="1200" baseline="0" dirty="0" smtClean="0"/>
              <a:t> Calvin submits the incriminating evidence</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Of 1000 copies printed, only three survive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6. Geneva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Spotted while</a:t>
            </a:r>
            <a:r>
              <a:rPr lang="en-US" sz="1200" baseline="0" dirty="0" smtClean="0"/>
              <a:t> on way to Italy, Aug 13, 1553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Arrested, tried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Burned at the stake Oct 27, with the last copy of his book chained to his leg.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“Oh Jesus, Son of the eternal God, have pity on 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Calvin’s friend remarks that if he had only moved the word “eternal” his soul would have been saved.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7. Aftermath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Calvin and others had real fear that their whole Reformation movement was risked by the likes of Servetus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Flurry of publications after his execution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Catalyst that led towards religious toleration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Propagation of his ideas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i="1" dirty="0" smtClean="0">
                <a:effectLst/>
              </a:rPr>
              <a:t>De </a:t>
            </a:r>
            <a:r>
              <a:rPr lang="en-US" i="1" dirty="0" err="1" smtClean="0">
                <a:effectLst/>
              </a:rPr>
              <a:t>trinitatis</a:t>
            </a:r>
            <a:r>
              <a:rPr lang="en-US" i="1" dirty="0" smtClean="0">
                <a:effectLst/>
              </a:rPr>
              <a:t> </a:t>
            </a:r>
            <a:r>
              <a:rPr lang="en-US" i="1" dirty="0" err="1" smtClean="0">
                <a:effectLst/>
              </a:rPr>
              <a:t>erroribus</a:t>
            </a:r>
            <a:r>
              <a:rPr lang="en-US" dirty="0" smtClean="0">
                <a:effectLst/>
              </a:rPr>
              <a:t> ("On the Errors of the Trinity")</a:t>
            </a:r>
          </a:p>
          <a:p>
            <a:r>
              <a:rPr lang="en-US" i="1" dirty="0" smtClean="0">
                <a:effectLst/>
              </a:rPr>
              <a:t>De </a:t>
            </a:r>
            <a:r>
              <a:rPr lang="en-US" i="1" dirty="0" err="1" smtClean="0">
                <a:effectLst/>
              </a:rPr>
              <a:t>Iustitia</a:t>
            </a:r>
            <a:r>
              <a:rPr lang="en-US" i="1" dirty="0" smtClean="0">
                <a:effectLst/>
              </a:rPr>
              <a:t> </a:t>
            </a:r>
            <a:r>
              <a:rPr lang="en-US" i="1" dirty="0" err="1" smtClean="0">
                <a:effectLst/>
              </a:rPr>
              <a:t>Regni</a:t>
            </a:r>
            <a:r>
              <a:rPr lang="en-US" i="1" dirty="0" smtClean="0">
                <a:effectLst/>
              </a:rPr>
              <a:t> Christi</a:t>
            </a:r>
            <a:r>
              <a:rPr lang="en-US" dirty="0" smtClean="0">
                <a:effectLst/>
              </a:rPr>
              <a:t> ("On the Justice of Christ's Reign")</a:t>
            </a:r>
            <a:endParaRPr lang="en-US" baseline="0" dirty="0" smtClean="0"/>
          </a:p>
          <a:p>
            <a:endParaRPr lang="en-US" dirty="0" smtClean="0"/>
          </a:p>
          <a:p>
            <a:endParaRPr lang="en-US" dirty="0" smtClean="0"/>
          </a:p>
          <a:p>
            <a:r>
              <a:rPr lang="en-US" dirty="0" smtClean="0"/>
              <a:t>PIC: Servetus, by</a:t>
            </a:r>
            <a:r>
              <a:rPr lang="en-US" baseline="0" dirty="0" smtClean="0"/>
              <a:t> Christian </a:t>
            </a:r>
            <a:r>
              <a:rPr lang="en-US" baseline="0" dirty="0" err="1" smtClean="0"/>
              <a:t>Fritzch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13</a:t>
            </a:fld>
            <a:endParaRPr lang="en-US"/>
          </a:p>
        </p:txBody>
      </p:sp>
    </p:spTree>
    <p:extLst>
      <p:ext uri="{BB962C8B-B14F-4D97-AF65-F5344CB8AC3E}">
        <p14:creationId xmlns:p14="http://schemas.microsoft.com/office/powerpoint/2010/main" xmlns="" val="2352849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great outbreak of non-Trinitarian thinking was</a:t>
            </a:r>
            <a:r>
              <a:rPr lang="en-US" baseline="0" dirty="0" smtClean="0"/>
              <a:t> happening in Poland and Hungary.  This was the time of the Polish Brethren, known outside Poland as </a:t>
            </a:r>
            <a:r>
              <a:rPr lang="en-US" baseline="0" dirty="0" err="1" smtClean="0"/>
              <a:t>Socinians</a:t>
            </a:r>
            <a:r>
              <a:rPr lang="en-US" baseline="0" dirty="0" smtClean="0"/>
              <a:t>, who later called themselves Unitarians</a:t>
            </a:r>
          </a:p>
          <a:p>
            <a:endParaRPr lang="en-US" baseline="0" dirty="0" smtClean="0"/>
          </a:p>
          <a:p>
            <a:r>
              <a:rPr lang="en-US" baseline="0" dirty="0" smtClean="0"/>
              <a:t>1. Formation of the PB</a:t>
            </a:r>
          </a:p>
          <a:p>
            <a:r>
              <a:rPr lang="en-US" baseline="0" dirty="0" smtClean="0"/>
              <a:t>Very healthy theological debates at the time in Krakow where Catholics, Calvinists, Bohemian Brethren, and Lutherans all had a large presence.  The nature of the trinity was openly discussed within the Reformed Church, including modal views, Jesus as man, Jesus as lesser God, </a:t>
            </a:r>
            <a:r>
              <a:rPr lang="en-US" baseline="0" dirty="0" err="1" smtClean="0"/>
              <a:t>tritheism</a:t>
            </a:r>
            <a:r>
              <a:rPr lang="en-US" baseline="0" dirty="0" smtClean="0"/>
              <a:t>, more.   </a:t>
            </a:r>
          </a:p>
          <a:p>
            <a:r>
              <a:rPr lang="en-US" baseline="0" dirty="0" smtClean="0"/>
              <a:t>On Trinity Sunday (1562) lightning struck the cathedral in Krakow while a non-</a:t>
            </a:r>
            <a:r>
              <a:rPr lang="en-US" baseline="0" dirty="0" err="1" smtClean="0"/>
              <a:t>trinitarian</a:t>
            </a:r>
            <a:r>
              <a:rPr lang="en-US" baseline="0" dirty="0" smtClean="0"/>
              <a:t> preacher was giving a sermon.  This omen helped solidify the non-</a:t>
            </a:r>
            <a:r>
              <a:rPr lang="en-US" baseline="0" dirty="0" err="1" smtClean="0"/>
              <a:t>trinitarian</a:t>
            </a:r>
            <a:r>
              <a:rPr lang="en-US" baseline="0" dirty="0" smtClean="0"/>
              <a:t> movement [CLICK]</a:t>
            </a:r>
          </a:p>
          <a:p>
            <a:r>
              <a:rPr lang="en-US" baseline="0" dirty="0" smtClean="0"/>
              <a:t>1565 first entirely non-</a:t>
            </a:r>
            <a:r>
              <a:rPr lang="en-US" baseline="0" dirty="0" err="1" smtClean="0"/>
              <a:t>trinitarian</a:t>
            </a:r>
            <a:r>
              <a:rPr lang="en-US" baseline="0" dirty="0" smtClean="0"/>
              <a:t> synod, forming a separate movement from the other Reformers; this became known as the Polish Brethren</a:t>
            </a:r>
          </a:p>
          <a:p>
            <a:endParaRPr lang="en-US" baseline="0" dirty="0" smtClean="0"/>
          </a:p>
          <a:p>
            <a:r>
              <a:rPr lang="en-US" baseline="0" dirty="0" smtClean="0"/>
              <a:t>Within the new sect debate over infant baptism and Christology came to a novel result: tolerance of discordant ideas.  Each congregation could choose as it saw fit.  </a:t>
            </a:r>
          </a:p>
          <a:p>
            <a:r>
              <a:rPr lang="en-US" baseline="0" dirty="0" smtClean="0"/>
              <a:t>“no one wishing to impose his faith upon another [could], since this is the gift of God”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Eventually drifted to Unitarian view: Word was God in the world, Jesus was mortal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r>
            <a:br>
              <a:rPr lang="en-US" baseline="0" dirty="0" smtClean="0"/>
            </a:br>
            <a:r>
              <a:rPr lang="en-US" baseline="0" dirty="0" smtClean="0"/>
              <a:t>Religious tolerance always has a limited shelf-life</a:t>
            </a:r>
          </a:p>
          <a:p>
            <a:r>
              <a:rPr lang="en-US" baseline="0" dirty="0" smtClean="0"/>
              <a:t>1570 </a:t>
            </a:r>
            <a:r>
              <a:rPr lang="en-US" baseline="0" dirty="0" err="1" smtClean="0"/>
              <a:t>Sandomierz</a:t>
            </a:r>
            <a:r>
              <a:rPr lang="en-US" baseline="0" dirty="0" smtClean="0"/>
              <a:t> Agreement : other Reformed sects exclude Polish Brethren.  Violence mounts in Krakow.  </a:t>
            </a:r>
          </a:p>
          <a:p>
            <a:r>
              <a:rPr lang="en-US" baseline="0" dirty="0" smtClean="0"/>
              <a:t>[CLICK]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PIC: lightning on the cathedral</a:t>
            </a:r>
          </a:p>
          <a:p>
            <a:endParaRPr lang="en-US" baseline="0" dirty="0" smtClean="0"/>
          </a:p>
          <a:p>
            <a:r>
              <a:rPr lang="en-US" baseline="0" dirty="0" smtClean="0"/>
              <a:t>2. </a:t>
            </a:r>
            <a:r>
              <a:rPr lang="en-US" baseline="0" dirty="0" err="1" smtClean="0"/>
              <a:t>Rakow</a:t>
            </a:r>
            <a:endParaRPr lang="en-US" baseline="0" dirty="0" smtClean="0"/>
          </a:p>
          <a:p>
            <a:endParaRPr lang="en-US" baseline="0" dirty="0" smtClean="0"/>
          </a:p>
          <a:p>
            <a:r>
              <a:rPr lang="en-US" baseline="0" dirty="0" smtClean="0"/>
              <a:t>Jadwiga </a:t>
            </a:r>
            <a:r>
              <a:rPr lang="en-US" baseline="0" dirty="0" err="1" smtClean="0"/>
              <a:t>Sienienska</a:t>
            </a:r>
            <a:r>
              <a:rPr lang="en-US" baseline="0" dirty="0" smtClean="0"/>
              <a:t>, wife of rich </a:t>
            </a:r>
            <a:r>
              <a:rPr lang="en-US" baseline="0" dirty="0" err="1" smtClean="0"/>
              <a:t>Calvanist</a:t>
            </a:r>
            <a:r>
              <a:rPr lang="en-US" baseline="0" dirty="0" smtClean="0"/>
              <a:t> is Arian and saves the day by buying a town as a haven for the PB’s. She names it </a:t>
            </a:r>
            <a:r>
              <a:rPr lang="en-US" baseline="0" dirty="0" err="1" smtClean="0"/>
              <a:t>Rakow</a:t>
            </a:r>
            <a:r>
              <a:rPr lang="en-US" baseline="0" dirty="0" smtClean="0"/>
              <a:t> (Krakow without the K)</a:t>
            </a:r>
          </a:p>
          <a:p>
            <a:r>
              <a:rPr lang="en-US" baseline="0" dirty="0" smtClean="0"/>
              <a:t>First few years was a commune: no private property. Anarchy. </a:t>
            </a:r>
          </a:p>
          <a:p>
            <a:r>
              <a:rPr lang="en-US" baseline="0" dirty="0" smtClean="0"/>
              <a:t>Things settled down and the town became an educational and publishing center</a:t>
            </a:r>
          </a:p>
          <a:p>
            <a:r>
              <a:rPr lang="en-US" baseline="0" dirty="0" smtClean="0"/>
              <a:t>At its peak, had population of 15,000</a:t>
            </a:r>
          </a:p>
          <a:p>
            <a:endParaRPr lang="en-US" baseline="0" dirty="0" smtClean="0"/>
          </a:p>
          <a:p>
            <a:r>
              <a:rPr lang="en-US" baseline="0" dirty="0" smtClean="0"/>
              <a:t>=======</a:t>
            </a:r>
          </a:p>
          <a:p>
            <a:r>
              <a:rPr lang="en-US" baseline="0" dirty="0" smtClean="0"/>
              <a:t>1539 80-year-ld woman burned for stating </a:t>
            </a:r>
            <a:r>
              <a:rPr lang="en-US" baseline="0" dirty="0" err="1" smtClean="0"/>
              <a:t>christ</a:t>
            </a:r>
            <a:r>
              <a:rPr lang="en-US" baseline="0" dirty="0" smtClean="0"/>
              <a:t> wasn’t the son of God</a:t>
            </a:r>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14</a:t>
            </a:fld>
            <a:endParaRPr lang="en-US"/>
          </a:p>
        </p:txBody>
      </p:sp>
    </p:spTree>
    <p:extLst>
      <p:ext uri="{BB962C8B-B14F-4D97-AF65-F5344CB8AC3E}">
        <p14:creationId xmlns:p14="http://schemas.microsoft.com/office/powerpoint/2010/main" xmlns="" val="2565955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The name of the movement is </a:t>
            </a:r>
            <a:r>
              <a:rPr lang="en-US" baseline="0" dirty="0" err="1" smtClean="0"/>
              <a:t>Socianism</a:t>
            </a:r>
            <a:r>
              <a:rPr lang="en-US" baseline="0" dirty="0" smtClean="0"/>
              <a:t> after its more prolific writer, Faustus Socinus (</a:t>
            </a:r>
            <a:r>
              <a:rPr lang="en-US" baseline="0" dirty="0" err="1" smtClean="0"/>
              <a:t>Fausto</a:t>
            </a:r>
            <a:r>
              <a:rPr lang="en-US" baseline="0" dirty="0" smtClean="0"/>
              <a:t> </a:t>
            </a:r>
            <a:r>
              <a:rPr lang="en-US" baseline="0" dirty="0" err="1" smtClean="0"/>
              <a:t>Sozzini</a:t>
            </a:r>
            <a:r>
              <a:rPr lang="en-US" baseline="0" dirty="0" smtClean="0"/>
              <a:t> in his native Italian).  In fact, he was never officially a member of the Church as he rejected adult baptism! Nonetheless he was the church’s spokesman and thought leader.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Writings, many published posthumously in </a:t>
            </a:r>
            <a:r>
              <a:rPr lang="en-US" baseline="0" dirty="0" err="1" smtClean="0"/>
              <a:t>Rakow</a:t>
            </a:r>
            <a:r>
              <a:rPr lang="en-US" baseline="0" dirty="0" smtClean="0"/>
              <a:t>, were very well distributed and influenced Richard Price, Isaac Newton, and others.  </a:t>
            </a:r>
          </a:p>
          <a:p>
            <a:endParaRPr lang="en-US" baseline="0" dirty="0" smtClean="0"/>
          </a:p>
          <a:p>
            <a:r>
              <a:rPr lang="en-US" baseline="0" dirty="0" smtClean="0"/>
              <a:t>Chief text: </a:t>
            </a:r>
          </a:p>
          <a:p>
            <a:r>
              <a:rPr lang="en-US" baseline="0" dirty="0" err="1" smtClean="0"/>
              <a:t>Racovian</a:t>
            </a:r>
            <a:r>
              <a:rPr lang="en-US" baseline="0" dirty="0" smtClean="0"/>
              <a:t> Catechism</a:t>
            </a:r>
          </a:p>
          <a:p>
            <a:r>
              <a:rPr lang="en-US" baseline="0" dirty="0" smtClean="0"/>
              <a:t>God is one person, no trinity</a:t>
            </a:r>
          </a:p>
          <a:p>
            <a:r>
              <a:rPr lang="en-US" baseline="0" dirty="0" smtClean="0"/>
              <a:t>No predestination</a:t>
            </a:r>
          </a:p>
          <a:p>
            <a:r>
              <a:rPr lang="en-US" baseline="0" dirty="0" smtClean="0"/>
              <a:t>Disciplined human conduct</a:t>
            </a:r>
          </a:p>
          <a:p>
            <a:r>
              <a:rPr lang="en-US" baseline="0" dirty="0" smtClean="0"/>
              <a:t>No original sin</a:t>
            </a:r>
          </a:p>
          <a:p>
            <a:r>
              <a:rPr lang="en-US" baseline="0" dirty="0" smtClean="0"/>
              <a:t>Pacifist</a:t>
            </a:r>
          </a:p>
          <a:p>
            <a:endParaRPr lang="en-US" baseline="0" dirty="0" smtClean="0"/>
          </a:p>
          <a:p>
            <a:r>
              <a:rPr lang="en-US" baseline="0" dirty="0" smtClean="0"/>
              <a:t>400 pages</a:t>
            </a:r>
          </a:p>
          <a:p>
            <a:endParaRPr lang="en-US" baseline="0" dirty="0" smtClean="0"/>
          </a:p>
          <a:p>
            <a:r>
              <a:rPr lang="en-US" baseline="0" dirty="0" smtClean="0"/>
              <a:t>4. The Fall</a:t>
            </a:r>
          </a:p>
          <a:p>
            <a:endParaRPr lang="en-US" baseline="0" dirty="0" smtClean="0"/>
          </a:p>
          <a:p>
            <a:r>
              <a:rPr lang="en-US" baseline="0" dirty="0" smtClean="0"/>
              <a:t>The </a:t>
            </a:r>
            <a:r>
              <a:rPr lang="en-US" baseline="0" dirty="0" err="1" smtClean="0"/>
              <a:t>Rakow</a:t>
            </a:r>
            <a:r>
              <a:rPr lang="en-US" baseline="0" dirty="0" smtClean="0"/>
              <a:t> Unitarians had seventy good years, but the counter reformation caught up with them.  After some teens from the town knocked over a cross which had been provocatively set up, the Polish Senate ordered that the school and press be destroyed.  Further persecution and invasions by Cossacks and Swedes caused the </a:t>
            </a:r>
            <a:r>
              <a:rPr lang="en-US" baseline="0" dirty="0" err="1" smtClean="0"/>
              <a:t>Socianians</a:t>
            </a:r>
            <a:r>
              <a:rPr lang="en-US" baseline="0" dirty="0" smtClean="0"/>
              <a:t> to flee.  By 1700, the town that had peaked at 15 000 now had only 700 inhabitants.  </a:t>
            </a:r>
          </a:p>
          <a:p>
            <a:endParaRPr lang="en-US" baseline="0" dirty="0" smtClean="0"/>
          </a:p>
          <a:p>
            <a:r>
              <a:rPr lang="en-US" baseline="0" dirty="0" smtClean="0"/>
              <a:t>Many of those who fled, headed for Transylvania where another Unitarian group was on the rise. </a:t>
            </a:r>
          </a:p>
          <a:p>
            <a:endParaRPr lang="en-US" baseline="0" dirty="0" smtClean="0"/>
          </a:p>
          <a:p>
            <a:r>
              <a:rPr lang="en-US" baseline="0" dirty="0" smtClean="0"/>
              <a:t>PIC: Faustus. </a:t>
            </a:r>
          </a:p>
          <a:p>
            <a:endParaRPr lang="en-US" baseline="0" dirty="0" smtClean="0"/>
          </a:p>
        </p:txBody>
      </p:sp>
      <p:sp>
        <p:nvSpPr>
          <p:cNvPr id="4" name="Slide Number Placeholder 3"/>
          <p:cNvSpPr>
            <a:spLocks noGrp="1"/>
          </p:cNvSpPr>
          <p:nvPr>
            <p:ph type="sldNum" sz="quarter" idx="10"/>
          </p:nvPr>
        </p:nvSpPr>
        <p:spPr/>
        <p:txBody>
          <a:bodyPr/>
          <a:lstStyle/>
          <a:p>
            <a:fld id="{1D70769E-8DA2-4E45-99B9-0945AB9CC41F}" type="slidenum">
              <a:rPr lang="en-US" smtClean="0"/>
              <a:pPr/>
              <a:t>15</a:t>
            </a:fld>
            <a:endParaRPr lang="en-US"/>
          </a:p>
        </p:txBody>
      </p:sp>
    </p:spTree>
    <p:extLst>
      <p:ext uri="{BB962C8B-B14F-4D97-AF65-F5344CB8AC3E}">
        <p14:creationId xmlns:p14="http://schemas.microsoft.com/office/powerpoint/2010/main" xmlns="" val="2565955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very important to Unitarian history, but we didn’t cover this stuff in class</a:t>
            </a:r>
            <a:r>
              <a:rPr lang="en-US" baseline="0" dirty="0" smtClean="0"/>
              <a:t> so we will be brief.  </a:t>
            </a:r>
          </a:p>
          <a:p>
            <a:endParaRPr lang="en-US" baseline="0" dirty="0" smtClean="0"/>
          </a:p>
          <a:p>
            <a:r>
              <a:rPr lang="en-US" baseline="0" dirty="0" smtClean="0"/>
              <a:t>Similar beginning to Poland in terms of timing and format. 1568 things got going.  Socinus and Servetus were both influential; Socinus visited before going to Poland.  Similar to Poland, anti-</a:t>
            </a:r>
            <a:r>
              <a:rPr lang="en-US" baseline="0" dirty="0" err="1" smtClean="0"/>
              <a:t>trinitarian</a:t>
            </a:r>
            <a:r>
              <a:rPr lang="en-US" baseline="0" dirty="0" smtClean="0"/>
              <a:t> views extended from religious debate.  Very fashionable to debate Trinity and doctrine! Francis David was a leading thinker</a:t>
            </a:r>
          </a:p>
          <a:p>
            <a:endParaRPr lang="en-US" baseline="0" dirty="0" smtClean="0"/>
          </a:p>
          <a:p>
            <a:r>
              <a:rPr lang="en-US" baseline="0" dirty="0" smtClean="0"/>
              <a:t>King </a:t>
            </a:r>
            <a:r>
              <a:rPr lang="en-US" baseline="0" dirty="0" err="1" smtClean="0"/>
              <a:t>Sigsmund</a:t>
            </a:r>
            <a:r>
              <a:rPr lang="en-US" baseline="0" dirty="0" smtClean="0"/>
              <a:t> called an ecumenical council and the outcome was an edict of religious toleration. Several more debates follow, some in the lay language, Hungarian. </a:t>
            </a:r>
          </a:p>
          <a:p>
            <a:endParaRPr lang="en-US" baseline="0" dirty="0" smtClean="0"/>
          </a:p>
          <a:p>
            <a:r>
              <a:rPr lang="en-US" baseline="0" dirty="0" smtClean="0"/>
              <a:t>Here’s where the Unitarians in Transylvania were different from Poland: they won the debate and joined the establishment.  </a:t>
            </a:r>
          </a:p>
          <a:p>
            <a:endParaRPr lang="en-US" baseline="0" dirty="0" smtClean="0"/>
          </a:p>
          <a:p>
            <a:r>
              <a:rPr lang="en-US" baseline="0" dirty="0" smtClean="0"/>
              <a:t>1571, Unitarianism is recognized by the King as a “received religion”, equal to Calvinism, Lutheranism, and Catholicism. “</a:t>
            </a:r>
            <a:r>
              <a:rPr lang="en-US" baseline="0" dirty="0" err="1" smtClean="0"/>
              <a:t>Egy</a:t>
            </a:r>
            <a:r>
              <a:rPr lang="en-US" baseline="0" dirty="0" smtClean="0"/>
              <a:t> </a:t>
            </a:r>
            <a:r>
              <a:rPr lang="en-US" baseline="0" dirty="0" err="1" smtClean="0"/>
              <a:t>az</a:t>
            </a:r>
            <a:r>
              <a:rPr lang="en-US" baseline="0" dirty="0" smtClean="0"/>
              <a:t> </a:t>
            </a:r>
            <a:r>
              <a:rPr lang="en-US" baseline="0" dirty="0" err="1" smtClean="0"/>
              <a:t>Isten</a:t>
            </a:r>
            <a:r>
              <a:rPr lang="en-US" baseline="0" dirty="0" smtClean="0"/>
              <a:t>”  </a:t>
            </a:r>
            <a:r>
              <a:rPr lang="en-US" baseline="0" dirty="0" err="1" smtClean="0"/>
              <a:t>sigmismund</a:t>
            </a:r>
            <a:r>
              <a:rPr lang="en-US" baseline="0" dirty="0" smtClean="0"/>
              <a:t> converted, the first and only Unitarian King.  </a:t>
            </a:r>
          </a:p>
          <a:p>
            <a:endParaRPr lang="en-US" baseline="0" dirty="0" smtClean="0"/>
          </a:p>
          <a:p>
            <a:r>
              <a:rPr lang="en-US" baseline="0" dirty="0" smtClean="0"/>
              <a:t>Periods of persecution have come and gone, but Unitarianism is still strong in Hungary and Transylvania; we have a partner church in </a:t>
            </a:r>
            <a:r>
              <a:rPr lang="en-US" baseline="0" dirty="0" err="1" smtClean="0"/>
              <a:t>Hodmezovasarhely</a:t>
            </a:r>
            <a:r>
              <a:rPr lang="en-US" baseline="0" dirty="0" smtClean="0"/>
              <a:t>. </a:t>
            </a:r>
          </a:p>
          <a:p>
            <a:endParaRPr lang="en-US" baseline="0" dirty="0" smtClean="0"/>
          </a:p>
          <a:p>
            <a:pPr rtl="0" fontAlgn="ctr"/>
            <a:r>
              <a:rPr lang="en-US" sz="1200" kern="1200" dirty="0" smtClean="0">
                <a:solidFill>
                  <a:schemeClr val="tx1"/>
                </a:solidFill>
                <a:effectLst/>
                <a:latin typeface="+mn-lt"/>
                <a:ea typeface="+mn-ea"/>
                <a:cs typeface="+mn-cs"/>
              </a:rPr>
              <a:t>PIC: Francis</a:t>
            </a:r>
            <a:r>
              <a:rPr lang="en-US" sz="1200" kern="1200" baseline="0" dirty="0" smtClean="0">
                <a:solidFill>
                  <a:schemeClr val="tx1"/>
                </a:solidFill>
                <a:effectLst/>
                <a:latin typeface="+mn-lt"/>
                <a:ea typeface="+mn-ea"/>
                <a:cs typeface="+mn-cs"/>
              </a:rPr>
              <a:t> David at the Diet of </a:t>
            </a:r>
            <a:r>
              <a:rPr lang="en-US" sz="1200" kern="1200" baseline="0" dirty="0" err="1" smtClean="0">
                <a:solidFill>
                  <a:schemeClr val="tx1"/>
                </a:solidFill>
                <a:effectLst/>
                <a:latin typeface="+mn-lt"/>
                <a:ea typeface="+mn-ea"/>
                <a:cs typeface="+mn-cs"/>
              </a:rPr>
              <a:t>Torda</a:t>
            </a:r>
            <a:r>
              <a:rPr lang="en-US" sz="1200" kern="1200" baseline="0" dirty="0" smtClean="0">
                <a:solidFill>
                  <a:schemeClr val="tx1"/>
                </a:solidFill>
                <a:effectLst/>
                <a:latin typeface="+mn-lt"/>
                <a:ea typeface="+mn-ea"/>
                <a:cs typeface="+mn-cs"/>
              </a:rPr>
              <a:t>, unknown</a:t>
            </a:r>
            <a:endParaRPr lang="en-US" sz="1200" kern="1200" dirty="0" smtClean="0">
              <a:solidFill>
                <a:schemeClr val="tx1"/>
              </a:solidFill>
              <a:effectLst/>
              <a:latin typeface="+mn-lt"/>
              <a:ea typeface="+mn-ea"/>
              <a:cs typeface="+mn-cs"/>
            </a:endParaRPr>
          </a:p>
          <a:p>
            <a:pPr rtl="0" fontAlgn="ctr"/>
            <a:endParaRPr lang="en-US" sz="1200" kern="1200" dirty="0" smtClean="0">
              <a:solidFill>
                <a:schemeClr val="tx1"/>
              </a:solidFill>
              <a:effectLst/>
              <a:latin typeface="+mn-lt"/>
              <a:ea typeface="+mn-ea"/>
              <a:cs typeface="+mn-cs"/>
            </a:endParaRPr>
          </a:p>
          <a:p>
            <a:pPr rtl="0" fontAlgn="ctr"/>
            <a:r>
              <a:rPr lang="en-US" sz="1200" kern="1200" dirty="0" smtClean="0">
                <a:solidFill>
                  <a:schemeClr val="tx1"/>
                </a:solidFill>
                <a:effectLst/>
                <a:latin typeface="+mn-lt"/>
                <a:ea typeface="+mn-ea"/>
                <a:cs typeface="+mn-cs"/>
              </a:rPr>
              <a:t>===</a:t>
            </a:r>
          </a:p>
          <a:p>
            <a:pPr rtl="0" fontAlgn="ctr"/>
            <a:endParaRPr lang="en-US" sz="1200" kern="1200" dirty="0" smtClean="0">
              <a:solidFill>
                <a:schemeClr val="tx1"/>
              </a:solidFill>
              <a:effectLst/>
              <a:latin typeface="+mn-lt"/>
              <a:ea typeface="+mn-ea"/>
              <a:cs typeface="+mn-cs"/>
            </a:endParaRPr>
          </a:p>
          <a:p>
            <a:pPr rtl="0" fontAlgn="ctr"/>
            <a:r>
              <a:rPr lang="en-US" sz="1200" kern="1200" dirty="0" smtClean="0">
                <a:solidFill>
                  <a:schemeClr val="tx1"/>
                </a:solidFill>
                <a:effectLst/>
                <a:latin typeface="+mn-lt"/>
                <a:ea typeface="+mn-ea"/>
                <a:cs typeface="+mn-cs"/>
              </a:rPr>
              <a:t>Francis David</a:t>
            </a:r>
          </a:p>
          <a:p>
            <a:pPr rtl="0" fontAlgn="ctr"/>
            <a:r>
              <a:rPr lang="en-US" sz="1200" kern="1200" dirty="0" smtClean="0">
                <a:solidFill>
                  <a:schemeClr val="tx1"/>
                </a:solidFill>
                <a:effectLst/>
                <a:latin typeface="+mn-lt"/>
                <a:ea typeface="+mn-ea"/>
                <a:cs typeface="+mn-cs"/>
              </a:rPr>
              <a:t>Catholic -&gt; </a:t>
            </a:r>
            <a:r>
              <a:rPr lang="en-US" sz="1200" kern="1200" dirty="0" err="1" smtClean="0">
                <a:solidFill>
                  <a:schemeClr val="tx1"/>
                </a:solidFill>
                <a:effectLst/>
                <a:latin typeface="+mn-lt"/>
                <a:ea typeface="+mn-ea"/>
                <a:cs typeface="+mn-cs"/>
              </a:rPr>
              <a:t>luterhan</a:t>
            </a:r>
            <a:r>
              <a:rPr lang="en-US" sz="1200" kern="1200" dirty="0" smtClean="0">
                <a:solidFill>
                  <a:schemeClr val="tx1"/>
                </a:solidFill>
                <a:effectLst/>
                <a:latin typeface="+mn-lt"/>
                <a:ea typeface="+mn-ea"/>
                <a:cs typeface="+mn-cs"/>
              </a:rPr>
              <a:t> -&gt; </a:t>
            </a:r>
            <a:r>
              <a:rPr lang="en-US" sz="1200" kern="1200" dirty="0" err="1" smtClean="0">
                <a:solidFill>
                  <a:schemeClr val="tx1"/>
                </a:solidFill>
                <a:effectLst/>
                <a:latin typeface="+mn-lt"/>
                <a:ea typeface="+mn-ea"/>
                <a:cs typeface="+mn-cs"/>
              </a:rPr>
              <a:t>calvanist</a:t>
            </a:r>
            <a:r>
              <a:rPr lang="en-US" sz="1200" kern="1200" dirty="0" smtClean="0">
                <a:solidFill>
                  <a:schemeClr val="tx1"/>
                </a:solidFill>
                <a:effectLst/>
                <a:latin typeface="+mn-lt"/>
                <a:ea typeface="+mn-ea"/>
                <a:cs typeface="+mn-cs"/>
              </a:rPr>
              <a:t> -&gt; </a:t>
            </a:r>
            <a:r>
              <a:rPr lang="en-US" sz="1200" kern="1200" dirty="0" err="1" smtClean="0">
                <a:solidFill>
                  <a:schemeClr val="tx1"/>
                </a:solidFill>
                <a:effectLst/>
                <a:latin typeface="+mn-lt"/>
                <a:ea typeface="+mn-ea"/>
                <a:cs typeface="+mn-cs"/>
              </a:rPr>
              <a:t>unitarian</a:t>
            </a:r>
            <a:r>
              <a:rPr lang="en-US" sz="1200" kern="1200" dirty="0" smtClean="0">
                <a:solidFill>
                  <a:schemeClr val="tx1"/>
                </a:solidFill>
                <a:effectLst/>
                <a:latin typeface="+mn-lt"/>
                <a:ea typeface="+mn-ea"/>
                <a:cs typeface="+mn-cs"/>
              </a:rPr>
              <a:t> and stayed</a:t>
            </a:r>
          </a:p>
          <a:p>
            <a:pPr rtl="0" fontAlgn="ct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egy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az</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isten</a:t>
            </a:r>
            <a:r>
              <a:rPr lang="en-US" sz="1200" kern="1200" dirty="0" smtClean="0">
                <a:solidFill>
                  <a:schemeClr val="tx1"/>
                </a:solidFill>
                <a:effectLst/>
                <a:latin typeface="+mn-lt"/>
                <a:ea typeface="+mn-ea"/>
                <a:cs typeface="+mn-cs"/>
              </a:rPr>
              <a:t>" = "God is one“</a:t>
            </a:r>
          </a:p>
          <a:p>
            <a:pPr rtl="0" fontAlgn="ctr"/>
            <a:r>
              <a:rPr lang="en-US" sz="1200" kern="1200" dirty="0" smtClean="0">
                <a:solidFill>
                  <a:schemeClr val="tx1"/>
                </a:solidFill>
                <a:effectLst/>
                <a:latin typeface="+mn-lt"/>
                <a:ea typeface="+mn-ea"/>
                <a:cs typeface="+mn-cs"/>
              </a:rPr>
              <a:t>Actually went too far and said we shouldn't even worship </a:t>
            </a:r>
            <a:r>
              <a:rPr lang="en-US" sz="1200" kern="1200" dirty="0" err="1" smtClean="0">
                <a:solidFill>
                  <a:schemeClr val="tx1"/>
                </a:solidFill>
                <a:effectLst/>
                <a:latin typeface="+mn-lt"/>
                <a:ea typeface="+mn-ea"/>
                <a:cs typeface="+mn-cs"/>
              </a:rPr>
              <a:t>jesus</a:t>
            </a:r>
            <a:r>
              <a:rPr lang="en-US" sz="1200" kern="1200" dirty="0" smtClean="0">
                <a:solidFill>
                  <a:schemeClr val="tx1"/>
                </a:solidFill>
                <a:effectLst/>
                <a:latin typeface="+mn-lt"/>
                <a:ea typeface="+mn-ea"/>
                <a:cs typeface="+mn-cs"/>
              </a:rPr>
              <a:t>.  Oops!</a:t>
            </a:r>
            <a:endParaRPr lang="en-US" dirty="0" smtClean="0">
              <a:effectLst/>
            </a:endParaRPr>
          </a:p>
          <a:p>
            <a:pPr lvl="1" rtl="0" fontAlgn="ct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70769E-8DA2-4E45-99B9-0945AB9CC41F}" type="slidenum">
              <a:rPr lang="en-US" smtClean="0"/>
              <a:pPr/>
              <a:t>16</a:t>
            </a:fld>
            <a:endParaRPr lang="en-US"/>
          </a:p>
        </p:txBody>
      </p:sp>
    </p:spTree>
    <p:extLst>
      <p:ext uri="{BB962C8B-B14F-4D97-AF65-F5344CB8AC3E}">
        <p14:creationId xmlns:p14="http://schemas.microsoft.com/office/powerpoint/2010/main" xmlns="" val="3156526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mn-lt"/>
                <a:ea typeface="+mn-ea"/>
                <a:cs typeface="+mn-cs"/>
              </a:rPr>
              <a:t>Last stop on the tour.  Tired yet? </a:t>
            </a:r>
          </a:p>
          <a:p>
            <a:pPr rtl="0" fontAlgn="ctr"/>
            <a:endParaRPr lang="en-US" sz="1200" kern="1200" dirty="0" smtClean="0">
              <a:solidFill>
                <a:schemeClr val="tx1"/>
              </a:solidFill>
              <a:effectLst/>
              <a:latin typeface="+mn-lt"/>
              <a:ea typeface="+mn-ea"/>
              <a:cs typeface="+mn-cs"/>
            </a:endParaRPr>
          </a:p>
          <a:p>
            <a:pPr rtl="0" fontAlgn="ctr"/>
            <a:r>
              <a:rPr lang="en-US" sz="1200" kern="1200" dirty="0" smtClean="0">
                <a:solidFill>
                  <a:schemeClr val="tx1"/>
                </a:solidFill>
                <a:effectLst/>
                <a:latin typeface="+mn-lt"/>
                <a:ea typeface="+mn-ea"/>
                <a:cs typeface="+mn-cs"/>
              </a:rPr>
              <a:t>In addition to Transylvania,</a:t>
            </a:r>
            <a:r>
              <a:rPr lang="en-US" sz="1200" kern="1200" baseline="0" dirty="0" smtClean="0">
                <a:solidFill>
                  <a:schemeClr val="tx1"/>
                </a:solidFill>
                <a:effectLst/>
                <a:latin typeface="+mn-lt"/>
                <a:ea typeface="+mn-ea"/>
                <a:cs typeface="+mn-cs"/>
              </a:rPr>
              <a:t> Unitarianism grew permanent roots in Britain and then America.  </a:t>
            </a:r>
          </a:p>
          <a:p>
            <a:pPr rtl="0" fontAlgn="ctr"/>
            <a:r>
              <a:rPr lang="en-US" sz="1200" kern="1200" baseline="0" dirty="0" smtClean="0">
                <a:solidFill>
                  <a:schemeClr val="tx1"/>
                </a:solidFill>
                <a:effectLst/>
                <a:latin typeface="+mn-lt"/>
                <a:ea typeface="+mn-ea"/>
                <a:cs typeface="+mn-cs"/>
              </a:rPr>
              <a:t>At the time, there were Catholics, Anglicans and Dissenters (aka non-conformists) in Britain. Anglicans and Catholics of course were firm Trinity believers as were many dissenters.  Some di</a:t>
            </a:r>
            <a:r>
              <a:rPr lang="en-US" sz="1200" kern="1200" dirty="0" smtClean="0">
                <a:solidFill>
                  <a:schemeClr val="tx1"/>
                </a:solidFill>
                <a:effectLst/>
                <a:latin typeface="+mn-lt"/>
                <a:ea typeface="+mn-ea"/>
                <a:cs typeface="+mn-cs"/>
              </a:rPr>
              <a:t>ssenters were Arian </a:t>
            </a:r>
            <a:r>
              <a:rPr lang="en-US" sz="1200" kern="1200" dirty="0" err="1" smtClean="0">
                <a:solidFill>
                  <a:schemeClr val="tx1"/>
                </a:solidFill>
                <a:effectLst/>
                <a:latin typeface="+mn-lt"/>
                <a:ea typeface="+mn-ea"/>
                <a:cs typeface="+mn-cs"/>
              </a:rPr>
              <a:t>anabaptists</a:t>
            </a:r>
            <a:r>
              <a:rPr lang="en-US" sz="1200" kern="1200" dirty="0" smtClean="0">
                <a:solidFill>
                  <a:schemeClr val="tx1"/>
                </a:solidFill>
                <a:effectLst/>
                <a:latin typeface="+mn-lt"/>
                <a:ea typeface="+mn-ea"/>
                <a:cs typeface="+mn-cs"/>
              </a:rPr>
              <a:t> and others that had fled</a:t>
            </a:r>
            <a:r>
              <a:rPr lang="en-US" sz="1200" kern="1200" baseline="0" dirty="0" smtClean="0">
                <a:solidFill>
                  <a:schemeClr val="tx1"/>
                </a:solidFill>
                <a:effectLst/>
                <a:latin typeface="+mn-lt"/>
                <a:ea typeface="+mn-ea"/>
                <a:cs typeface="+mn-cs"/>
              </a:rPr>
              <a:t> from the continent </a:t>
            </a:r>
          </a:p>
          <a:p>
            <a:pPr rtl="0" fontAlgn="ctr"/>
            <a:endParaRPr lang="en-US" sz="1200" kern="1200" baseline="0" dirty="0" smtClean="0">
              <a:solidFill>
                <a:schemeClr val="tx1"/>
              </a:solidFill>
              <a:effectLst/>
              <a:latin typeface="+mn-lt"/>
              <a:ea typeface="+mn-ea"/>
              <a:cs typeface="+mn-cs"/>
            </a:endParaRPr>
          </a:p>
          <a:p>
            <a:pPr rtl="0" fontAlgn="ctr"/>
            <a:r>
              <a:rPr lang="en-US" sz="1200" kern="1200" baseline="0" dirty="0" err="1" smtClean="0">
                <a:solidFill>
                  <a:schemeClr val="tx1"/>
                </a:solidFill>
                <a:effectLst/>
                <a:latin typeface="+mn-lt"/>
                <a:ea typeface="+mn-ea"/>
                <a:cs typeface="+mn-cs"/>
              </a:rPr>
              <a:t>Socinian</a:t>
            </a:r>
            <a:r>
              <a:rPr lang="en-US" sz="1200" kern="1200" baseline="0" dirty="0" smtClean="0">
                <a:solidFill>
                  <a:schemeClr val="tx1"/>
                </a:solidFill>
                <a:effectLst/>
                <a:latin typeface="+mn-lt"/>
                <a:ea typeface="+mn-ea"/>
                <a:cs typeface="+mn-cs"/>
              </a:rPr>
              <a:t> books were well circulated despite bans; Newton, Milton, others would have been influenced</a:t>
            </a:r>
          </a:p>
          <a:p>
            <a:pPr rtl="0" fontAlgn="ctr"/>
            <a:endParaRPr lang="en-US" sz="1200" kern="1200" baseline="0" dirty="0" smtClean="0">
              <a:solidFill>
                <a:schemeClr val="tx1"/>
              </a:solidFill>
              <a:effectLst/>
              <a:latin typeface="+mn-lt"/>
              <a:ea typeface="+mn-ea"/>
              <a:cs typeface="+mn-cs"/>
            </a:endParaRPr>
          </a:p>
          <a:p>
            <a:pPr rtl="0" fontAlgn="ctr"/>
            <a:r>
              <a:rPr lang="en-US" sz="1200" kern="1200" baseline="0" dirty="0" smtClean="0">
                <a:solidFill>
                  <a:schemeClr val="tx1"/>
                </a:solidFill>
                <a:effectLst/>
                <a:latin typeface="+mn-lt"/>
                <a:ea typeface="+mn-ea"/>
                <a:cs typeface="+mn-cs"/>
              </a:rPr>
              <a:t>Home-grown innovation as well.  </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John Biddle 1647 </a:t>
            </a:r>
            <a:r>
              <a:rPr lang="en-US" sz="1200" i="1" kern="1200" baseline="0" dirty="0" smtClean="0">
                <a:solidFill>
                  <a:schemeClr val="tx1"/>
                </a:solidFill>
                <a:effectLst/>
                <a:latin typeface="+mn-lt"/>
                <a:ea typeface="+mn-ea"/>
                <a:cs typeface="+mn-cs"/>
              </a:rPr>
              <a:t>arguments drawn out of scripture</a:t>
            </a:r>
            <a:r>
              <a:rPr lang="en-US" sz="1200" kern="1200" baseline="0" dirty="0" smtClean="0">
                <a:solidFill>
                  <a:schemeClr val="tx1"/>
                </a:solidFill>
                <a:effectLst/>
                <a:latin typeface="+mn-lt"/>
                <a:ea typeface="+mn-ea"/>
                <a:cs typeface="+mn-cs"/>
              </a:rPr>
              <a:t>.  Denied trinity and divinity of Christ and spend his life in and out of prison. </a:t>
            </a:r>
          </a:p>
          <a:p>
            <a:pPr rtl="0" fontAlgn="ctr"/>
            <a:r>
              <a:rPr lang="en-US" sz="1200" kern="1200" baseline="0" dirty="0" err="1" smtClean="0">
                <a:solidFill>
                  <a:schemeClr val="tx1"/>
                </a:solidFill>
                <a:effectLst/>
                <a:latin typeface="+mn-lt"/>
                <a:ea typeface="+mn-ea"/>
                <a:cs typeface="+mn-cs"/>
              </a:rPr>
              <a:t>Theophilus</a:t>
            </a:r>
            <a:r>
              <a:rPr lang="en-US" sz="1200" kern="1200" baseline="0" dirty="0" smtClean="0">
                <a:solidFill>
                  <a:schemeClr val="tx1"/>
                </a:solidFill>
                <a:effectLst/>
                <a:latin typeface="+mn-lt"/>
                <a:ea typeface="+mn-ea"/>
                <a:cs typeface="+mn-cs"/>
              </a:rPr>
              <a:t> Lindsey, Anglican minister who started the first avowedly Unitarian congregation in London (1774).  Ben Franklin attended. Friend of Joseph Priestly</a:t>
            </a:r>
            <a:endParaRPr lang="en-US" sz="1200" kern="1200" dirty="0" smtClean="0">
              <a:solidFill>
                <a:schemeClr val="tx1"/>
              </a:solidFill>
              <a:effectLst/>
              <a:latin typeface="+mn-lt"/>
              <a:ea typeface="+mn-ea"/>
              <a:cs typeface="+mn-cs"/>
            </a:endParaRPr>
          </a:p>
          <a:p>
            <a:pPr rtl="0" fontAlgn="ctr"/>
            <a:endParaRPr lang="en-US" sz="1200" kern="1200" baseline="0" dirty="0" smtClean="0">
              <a:solidFill>
                <a:schemeClr val="tx1"/>
              </a:solidFill>
              <a:effectLst/>
              <a:latin typeface="+mn-lt"/>
              <a:ea typeface="+mn-ea"/>
              <a:cs typeface="+mn-cs"/>
            </a:endParaRPr>
          </a:p>
          <a:p>
            <a:pPr rtl="0" fontAlgn="ctr"/>
            <a:r>
              <a:rPr lang="en-US" sz="1200" kern="1200" baseline="0" dirty="0" smtClean="0">
                <a:solidFill>
                  <a:schemeClr val="tx1"/>
                </a:solidFill>
                <a:effectLst/>
                <a:latin typeface="+mn-lt"/>
                <a:ea typeface="+mn-ea"/>
                <a:cs typeface="+mn-cs"/>
              </a:rPr>
              <a:t>Jason Priestly was minister of most liberal church in England (Birmingham) He wrote </a:t>
            </a:r>
            <a:r>
              <a:rPr lang="en-US" sz="1200" i="1" kern="1200" baseline="0" dirty="0" smtClean="0">
                <a:solidFill>
                  <a:schemeClr val="tx1"/>
                </a:solidFill>
                <a:effectLst/>
                <a:latin typeface="+mn-lt"/>
                <a:ea typeface="+mn-ea"/>
                <a:cs typeface="+mn-cs"/>
              </a:rPr>
              <a:t>Corruptions of Christianity</a:t>
            </a:r>
            <a:r>
              <a:rPr lang="en-US" sz="1200" i="0" kern="1200" baseline="0" dirty="0" smtClean="0">
                <a:solidFill>
                  <a:schemeClr val="tx1"/>
                </a:solidFill>
                <a:effectLst/>
                <a:latin typeface="+mn-lt"/>
                <a:ea typeface="+mn-ea"/>
                <a:cs typeface="+mn-cs"/>
              </a:rPr>
              <a:t> , making the case that early church was Unitarian. He was a materialist, rejected free will.  “Priestly riots” rocked Birmingham (anniversary of Bastille day).  He became a Unitarian minister and eventually went to </a:t>
            </a:r>
            <a:r>
              <a:rPr lang="en-US" sz="1200" i="0" kern="1200" baseline="0" dirty="0" err="1" smtClean="0">
                <a:solidFill>
                  <a:schemeClr val="tx1"/>
                </a:solidFill>
                <a:effectLst/>
                <a:latin typeface="+mn-lt"/>
                <a:ea typeface="+mn-ea"/>
                <a:cs typeface="+mn-cs"/>
              </a:rPr>
              <a:t>Philidelphia</a:t>
            </a:r>
            <a:r>
              <a:rPr lang="en-US" sz="1200" i="0" kern="1200" baseline="0" dirty="0" smtClean="0">
                <a:solidFill>
                  <a:schemeClr val="tx1"/>
                </a:solidFill>
                <a:effectLst/>
                <a:latin typeface="+mn-lt"/>
                <a:ea typeface="+mn-ea"/>
                <a:cs typeface="+mn-cs"/>
              </a:rPr>
              <a:t>, US</a:t>
            </a:r>
          </a:p>
          <a:p>
            <a:pPr rtl="0" fontAlgn="ctr"/>
            <a:endParaRPr lang="en-US" sz="1200" kern="1200" baseline="0" dirty="0" smtClean="0">
              <a:solidFill>
                <a:schemeClr val="tx1"/>
              </a:solidFill>
              <a:effectLst/>
              <a:latin typeface="+mn-lt"/>
              <a:ea typeface="+mn-ea"/>
              <a:cs typeface="+mn-cs"/>
            </a:endParaRPr>
          </a:p>
          <a:p>
            <a:pPr rtl="0" fontAlgn="ctr"/>
            <a:r>
              <a:rPr lang="en-US" sz="1200" kern="1200" baseline="0" dirty="0" smtClean="0">
                <a:solidFill>
                  <a:schemeClr val="tx1"/>
                </a:solidFill>
                <a:effectLst/>
                <a:latin typeface="+mn-lt"/>
                <a:ea typeface="+mn-ea"/>
                <a:cs typeface="+mn-cs"/>
              </a:rPr>
              <a:t>Unitarian got a big boost for an attempt to squash conformity.  Post-Cromwell, Pro-Anglican backlash led to Act of Uniformity which required assent to the entire Book of Common Prayer. 2000 dissenting ministers refused. Five Mile Act meant that most had to leave their communities; many of these ministers joined the Unitarian faith.  </a:t>
            </a:r>
          </a:p>
          <a:p>
            <a:pPr rtl="0" fontAlgn="ctr"/>
            <a:endParaRPr lang="en-US" sz="1200" kern="1200" baseline="0" dirty="0" smtClean="0">
              <a:solidFill>
                <a:schemeClr val="tx1"/>
              </a:solidFill>
              <a:effectLst/>
              <a:latin typeface="+mn-lt"/>
              <a:ea typeface="+mn-ea"/>
              <a:cs typeface="+mn-cs"/>
            </a:endParaRPr>
          </a:p>
          <a:p>
            <a:pPr rtl="0" fontAlgn="ctr"/>
            <a:r>
              <a:rPr lang="en-US" sz="1200" kern="1200" baseline="0" dirty="0" smtClean="0">
                <a:solidFill>
                  <a:schemeClr val="tx1"/>
                </a:solidFill>
                <a:effectLst/>
                <a:latin typeface="+mn-lt"/>
                <a:ea typeface="+mn-ea"/>
                <a:cs typeface="+mn-cs"/>
              </a:rPr>
              <a:t>Remained illegal to deny the Trinity until 1813</a:t>
            </a:r>
          </a:p>
          <a:p>
            <a:pPr rtl="0" fontAlgn="ctr"/>
            <a:endParaRPr lang="en-US" sz="1200" kern="1200" baseline="0" dirty="0" smtClean="0">
              <a:solidFill>
                <a:schemeClr val="tx1"/>
              </a:solidFill>
              <a:effectLst/>
              <a:latin typeface="+mn-lt"/>
              <a:ea typeface="+mn-ea"/>
              <a:cs typeface="+mn-cs"/>
            </a:endParaRPr>
          </a:p>
          <a:p>
            <a:pPr rtl="0" fontAlgn="ctr"/>
            <a:r>
              <a:rPr lang="en-US" sz="1200" kern="1200" baseline="0" dirty="0" smtClean="0">
                <a:solidFill>
                  <a:schemeClr val="tx1"/>
                </a:solidFill>
                <a:effectLst/>
                <a:latin typeface="+mn-lt"/>
                <a:ea typeface="+mn-ea"/>
                <a:cs typeface="+mn-cs"/>
              </a:rPr>
              <a:t>Priestly and others went to America and that’s just about as far along the Unitarian tree as we need to go.  </a:t>
            </a:r>
          </a:p>
          <a:p>
            <a:pPr rtl="0" fontAlgn="ctr"/>
            <a:endParaRPr lang="en-US" sz="1200" kern="1200" baseline="0" dirty="0" smtClean="0">
              <a:solidFill>
                <a:schemeClr val="tx1"/>
              </a:solidFill>
              <a:effectLst/>
              <a:latin typeface="+mn-lt"/>
              <a:ea typeface="+mn-ea"/>
              <a:cs typeface="+mn-cs"/>
            </a:endParaRPr>
          </a:p>
          <a:p>
            <a:pPr rtl="0" fontAlgn="ctr"/>
            <a:r>
              <a:rPr lang="en-US" sz="1200" kern="1200" baseline="0" dirty="0" smtClean="0">
                <a:solidFill>
                  <a:schemeClr val="tx1"/>
                </a:solidFill>
                <a:effectLst/>
                <a:latin typeface="+mn-lt"/>
                <a:ea typeface="+mn-ea"/>
                <a:cs typeface="+mn-cs"/>
              </a:rPr>
              <a:t>PIC: Faustus </a:t>
            </a:r>
            <a:r>
              <a:rPr lang="en-US" sz="1200" kern="1200" baseline="0" dirty="0" err="1" smtClean="0">
                <a:solidFill>
                  <a:schemeClr val="tx1"/>
                </a:solidFill>
                <a:effectLst/>
                <a:latin typeface="+mn-lt"/>
                <a:ea typeface="+mn-ea"/>
                <a:cs typeface="+mn-cs"/>
              </a:rPr>
              <a:t>Socinius</a:t>
            </a:r>
            <a:endParaRPr lang="en-US" sz="1200" kern="1200" baseline="0" dirty="0" smtClean="0">
              <a:solidFill>
                <a:schemeClr val="tx1"/>
              </a:solidFill>
              <a:effectLst/>
              <a:latin typeface="+mn-lt"/>
              <a:ea typeface="+mn-ea"/>
              <a:cs typeface="+mn-cs"/>
            </a:endParaRPr>
          </a:p>
          <a:p>
            <a:pPr rtl="0" fontAlgn="ctr"/>
            <a:r>
              <a:rPr lang="en-US" sz="1200" kern="1200" baseline="0" dirty="0" smtClean="0">
                <a:solidFill>
                  <a:schemeClr val="tx1"/>
                </a:solidFill>
                <a:effectLst/>
                <a:latin typeface="+mn-lt"/>
                <a:ea typeface="+mn-ea"/>
                <a:cs typeface="+mn-cs"/>
              </a:rPr>
              <a:t>PIC: Michael Servetus</a:t>
            </a:r>
          </a:p>
          <a:p>
            <a:pPr rtl="0" fontAlgn="ctr"/>
            <a:r>
              <a:rPr lang="en-US" sz="1200" kern="1200" baseline="0" dirty="0" smtClean="0">
                <a:solidFill>
                  <a:schemeClr val="tx1"/>
                </a:solidFill>
                <a:effectLst/>
                <a:latin typeface="+mn-lt"/>
                <a:ea typeface="+mn-ea"/>
                <a:cs typeface="+mn-cs"/>
              </a:rPr>
              <a:t>PIC: Isaac Newton Godfrey Kneller's 1689 portrait of Isaac Newton</a:t>
            </a:r>
          </a:p>
          <a:p>
            <a:pPr rtl="0" fontAlgn="ctr"/>
            <a:r>
              <a:rPr lang="en-US" sz="1200" kern="1200" baseline="0" dirty="0" smtClean="0">
                <a:solidFill>
                  <a:schemeClr val="tx1"/>
                </a:solidFill>
                <a:effectLst/>
                <a:latin typeface="+mn-lt"/>
                <a:ea typeface="+mn-ea"/>
                <a:cs typeface="+mn-cs"/>
              </a:rPr>
              <a:t>PIC: John Milton, 1629.  National Portrait Gallery</a:t>
            </a:r>
          </a:p>
          <a:p>
            <a:pPr rtl="0" fontAlgn="ctr"/>
            <a:r>
              <a:rPr lang="en-US" sz="1200" kern="1200" baseline="0" dirty="0" smtClean="0">
                <a:solidFill>
                  <a:schemeClr val="tx1"/>
                </a:solidFill>
                <a:effectLst/>
                <a:latin typeface="+mn-lt"/>
                <a:ea typeface="+mn-ea"/>
                <a:cs typeface="+mn-cs"/>
              </a:rPr>
              <a:t>PIC: John Biddle, unknown</a:t>
            </a:r>
          </a:p>
          <a:p>
            <a:pPr rtl="0" fontAlgn="ctr"/>
            <a:r>
              <a:rPr lang="en-US" sz="1200" kern="1200" baseline="0" dirty="0" smtClean="0">
                <a:solidFill>
                  <a:schemeClr val="tx1"/>
                </a:solidFill>
                <a:effectLst/>
                <a:latin typeface="+mn-lt"/>
                <a:ea typeface="+mn-ea"/>
                <a:cs typeface="+mn-cs"/>
              </a:rPr>
              <a:t>PIC: </a:t>
            </a:r>
            <a:r>
              <a:rPr lang="en-US" sz="1200" kern="1200" baseline="0" dirty="0" err="1" smtClean="0">
                <a:solidFill>
                  <a:schemeClr val="tx1"/>
                </a:solidFill>
                <a:effectLst/>
                <a:latin typeface="+mn-lt"/>
                <a:ea typeface="+mn-ea"/>
                <a:cs typeface="+mn-cs"/>
              </a:rPr>
              <a:t>Theophilus</a:t>
            </a:r>
            <a:r>
              <a:rPr lang="en-US" sz="1200" kern="1200" baseline="0" dirty="0" smtClean="0">
                <a:solidFill>
                  <a:schemeClr val="tx1"/>
                </a:solidFill>
                <a:effectLst/>
                <a:latin typeface="+mn-lt"/>
                <a:ea typeface="+mn-ea"/>
                <a:cs typeface="+mn-cs"/>
              </a:rPr>
              <a:t> Lindsey</a:t>
            </a:r>
          </a:p>
          <a:p>
            <a:pPr rtl="0" fontAlgn="ctr"/>
            <a:endParaRPr lang="en-US" sz="1200" kern="1200" baseline="0" dirty="0" smtClean="0">
              <a:solidFill>
                <a:schemeClr val="tx1"/>
              </a:solidFill>
              <a:effectLst/>
              <a:latin typeface="+mn-lt"/>
              <a:ea typeface="+mn-ea"/>
              <a:cs typeface="+mn-cs"/>
            </a:endParaRPr>
          </a:p>
          <a:p>
            <a:pPr rtl="0" fontAlgn="ctr"/>
            <a:r>
              <a:rPr lang="en-US" sz="1200" kern="1200" baseline="0" dirty="0" smtClean="0">
                <a:solidFill>
                  <a:schemeClr val="tx1"/>
                </a:solidFill>
                <a:effectLst/>
                <a:latin typeface="+mn-lt"/>
                <a:ea typeface="+mn-ea"/>
                <a:cs typeface="+mn-cs"/>
              </a:rPr>
              <a:t>===========================</a:t>
            </a:r>
          </a:p>
          <a:p>
            <a:pPr rtl="0" fontAlgn="ctr"/>
            <a:r>
              <a:rPr lang="en-US" sz="1200" kern="1200" baseline="0" dirty="0" smtClean="0">
                <a:solidFill>
                  <a:schemeClr val="tx1"/>
                </a:solidFill>
                <a:effectLst/>
                <a:latin typeface="+mn-lt"/>
                <a:ea typeface="+mn-ea"/>
                <a:cs typeface="+mn-cs"/>
              </a:rPr>
              <a:t>Trinitarian Controversy within the Anglican faith </a:t>
            </a:r>
          </a:p>
          <a:p>
            <a:pPr rtl="0" fontAlgn="ctr"/>
            <a:endParaRPr lang="en-US" sz="1200" kern="1200" baseline="0" dirty="0" smtClean="0">
              <a:solidFill>
                <a:schemeClr val="tx1"/>
              </a:solidFill>
              <a:effectLst/>
              <a:latin typeface="+mn-lt"/>
              <a:ea typeface="+mn-ea"/>
              <a:cs typeface="+mn-cs"/>
            </a:endParaRPr>
          </a:p>
          <a:p>
            <a:pPr rtl="0" fontAlgn="ctr"/>
            <a:r>
              <a:rPr lang="en-US" sz="1200" kern="1200" baseline="0" dirty="0" smtClean="0">
                <a:solidFill>
                  <a:schemeClr val="tx1"/>
                </a:solidFill>
                <a:effectLst/>
                <a:latin typeface="+mn-lt"/>
                <a:ea typeface="+mn-ea"/>
                <a:cs typeface="+mn-cs"/>
              </a:rPr>
              <a:t>Samuel </a:t>
            </a:r>
            <a:r>
              <a:rPr lang="en-US" sz="1200" kern="1200" baseline="0" dirty="0" err="1" smtClean="0">
                <a:solidFill>
                  <a:schemeClr val="tx1"/>
                </a:solidFill>
                <a:effectLst/>
                <a:latin typeface="+mn-lt"/>
                <a:ea typeface="+mn-ea"/>
                <a:cs typeface="+mn-cs"/>
              </a:rPr>
              <a:t>clarke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arian</a:t>
            </a:r>
            <a:r>
              <a:rPr lang="en-US" sz="1200" kern="1200" baseline="0" dirty="0" smtClean="0">
                <a:solidFill>
                  <a:schemeClr val="tx1"/>
                </a:solidFill>
                <a:effectLst/>
                <a:latin typeface="+mn-lt"/>
                <a:ea typeface="+mn-ea"/>
                <a:cs typeface="+mn-cs"/>
              </a:rPr>
              <a:t> movement” within </a:t>
            </a:r>
            <a:r>
              <a:rPr lang="en-US" sz="1200" kern="1200" baseline="0" dirty="0" err="1" smtClean="0">
                <a:solidFill>
                  <a:schemeClr val="tx1"/>
                </a:solidFill>
                <a:effectLst/>
                <a:latin typeface="+mn-lt"/>
                <a:ea typeface="+mn-ea"/>
                <a:cs typeface="+mn-cs"/>
              </a:rPr>
              <a:t>anglican</a:t>
            </a:r>
            <a:r>
              <a:rPr lang="en-US" sz="1200" kern="1200" baseline="0" dirty="0" smtClean="0">
                <a:solidFill>
                  <a:schemeClr val="tx1"/>
                </a:solidFill>
                <a:effectLst/>
                <a:latin typeface="+mn-lt"/>
                <a:ea typeface="+mn-ea"/>
                <a:cs typeface="+mn-cs"/>
              </a:rPr>
              <a:t> faith</a:t>
            </a:r>
          </a:p>
        </p:txBody>
      </p:sp>
      <p:sp>
        <p:nvSpPr>
          <p:cNvPr id="4" name="Slide Number Placeholder 3"/>
          <p:cNvSpPr>
            <a:spLocks noGrp="1"/>
          </p:cNvSpPr>
          <p:nvPr>
            <p:ph type="sldNum" sz="quarter" idx="10"/>
          </p:nvPr>
        </p:nvSpPr>
        <p:spPr/>
        <p:txBody>
          <a:bodyPr/>
          <a:lstStyle/>
          <a:p>
            <a:fld id="{1D70769E-8DA2-4E45-99B9-0945AB9CC41F}" type="slidenum">
              <a:rPr lang="en-US" smtClean="0"/>
              <a:pPr/>
              <a:t>17</a:t>
            </a:fld>
            <a:endParaRPr lang="en-US"/>
          </a:p>
        </p:txBody>
      </p:sp>
    </p:spTree>
    <p:extLst>
      <p:ext uri="{BB962C8B-B14F-4D97-AF65-F5344CB8AC3E}">
        <p14:creationId xmlns:p14="http://schemas.microsoft.com/office/powerpoint/2010/main" xmlns="" val="91003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 that’s where the trinity and </a:t>
            </a:r>
            <a:r>
              <a:rPr lang="en-US" dirty="0" err="1" smtClean="0"/>
              <a:t>unitarian</a:t>
            </a:r>
            <a:r>
              <a:rPr lang="en-US" dirty="0" smtClean="0"/>
              <a:t> thoughts took me.  I</a:t>
            </a:r>
            <a:r>
              <a:rPr lang="en-US" baseline="0" dirty="0" smtClean="0"/>
              <a:t> also have been reading about the faith of rational scientists.  That’s where we’ll go now until we run out of time.  </a:t>
            </a:r>
          </a:p>
          <a:p>
            <a:pPr marL="0" indent="0">
              <a:buNone/>
            </a:pPr>
            <a:endParaRPr lang="en-US" baseline="0" dirty="0" smtClean="0"/>
          </a:p>
          <a:p>
            <a:pPr marL="0" indent="0">
              <a:buNone/>
            </a:pPr>
            <a:r>
              <a:rPr lang="en-US" baseline="0" dirty="0" smtClean="0"/>
              <a:t>Isaac Newton</a:t>
            </a:r>
          </a:p>
          <a:p>
            <a:pPr marL="0" indent="0">
              <a:buNone/>
            </a:pPr>
            <a:r>
              <a:rPr lang="en-US" baseline="0" dirty="0" smtClean="0"/>
              <a:t>Albert Einstein</a:t>
            </a:r>
          </a:p>
          <a:p>
            <a:pPr marL="0" indent="0">
              <a:buNone/>
            </a:pPr>
            <a:r>
              <a:rPr lang="en-US" baseline="0" dirty="0" smtClean="0"/>
              <a:t>Leibniz</a:t>
            </a:r>
          </a:p>
          <a:p>
            <a:pPr marL="0" indent="0">
              <a:buNone/>
            </a:pPr>
            <a:r>
              <a:rPr lang="en-US" baseline="0" dirty="0" smtClean="0"/>
              <a:t>Dawkins</a:t>
            </a:r>
          </a:p>
          <a:p>
            <a:pPr marL="0" indent="0">
              <a:buNone/>
            </a:pPr>
            <a:r>
              <a:rPr lang="en-US" baseline="0" dirty="0" smtClean="0"/>
              <a:t>Collins</a:t>
            </a:r>
          </a:p>
          <a:p>
            <a:pPr marL="0" indent="0">
              <a:buNone/>
            </a:pPr>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18</a:t>
            </a:fld>
            <a:endParaRPr lang="en-US"/>
          </a:p>
        </p:txBody>
      </p:sp>
    </p:spTree>
    <p:extLst>
      <p:ext uri="{BB962C8B-B14F-4D97-AF65-F5344CB8AC3E}">
        <p14:creationId xmlns:p14="http://schemas.microsoft.com/office/powerpoint/2010/main" xmlns="" val="3438702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Newton’s public and private life were very different . Publically,</a:t>
            </a:r>
            <a:r>
              <a:rPr lang="en-US" baseline="0" dirty="0" smtClean="0"/>
              <a:t> he was a devout Anglican and patron saint of the Age of Reason.  He wrote a little on Natural Theology, but mostly on mathematics, optics, physics, etc.  This is the public persona handed down through ages. </a:t>
            </a:r>
          </a:p>
          <a:p>
            <a:r>
              <a:rPr lang="en-US" baseline="0" dirty="0" smtClean="0"/>
              <a:t>Private life was very different; only uncovered in 1936 when Earl of Portsmouth auctioned his treasure trove of materials.  Only in 1991 were they properly available for academic study.  </a:t>
            </a:r>
          </a:p>
          <a:p>
            <a:r>
              <a:rPr lang="en-US" baseline="0" dirty="0" smtClean="0"/>
              <a:t>Wrote 1 million lines on Alchemy, 4x that much on theology.  </a:t>
            </a:r>
          </a:p>
          <a:p>
            <a:r>
              <a:rPr lang="en-US" baseline="0" dirty="0" smtClean="0"/>
              <a:t>Believed himself to be one of a select chosen few who would find hidden meaning in the Bible </a:t>
            </a:r>
            <a:endParaRPr lang="en-US" dirty="0" smtClean="0"/>
          </a:p>
          <a:p>
            <a:r>
              <a:rPr lang="en-US" dirty="0" smtClean="0"/>
              <a:t>Keynes called him “not the first of the age of reason</a:t>
            </a:r>
            <a:r>
              <a:rPr lang="en-US" baseline="0" dirty="0" smtClean="0"/>
              <a:t> … the </a:t>
            </a:r>
            <a:r>
              <a:rPr lang="en-US" dirty="0" smtClean="0"/>
              <a:t>last</a:t>
            </a:r>
            <a:r>
              <a:rPr lang="en-US" baseline="0" dirty="0" smtClean="0"/>
              <a:t> of the magicians”</a:t>
            </a:r>
          </a:p>
          <a:p>
            <a:endParaRPr lang="en-US" baseline="0" dirty="0" smtClean="0"/>
          </a:p>
          <a:p>
            <a:r>
              <a:rPr lang="en-US" baseline="0" dirty="0" smtClean="0"/>
              <a:t>Found hidden </a:t>
            </a:r>
            <a:r>
              <a:rPr lang="en-US" baseline="0" dirty="0" err="1" smtClean="0"/>
              <a:t>meansings</a:t>
            </a:r>
            <a:r>
              <a:rPr lang="en-US" baseline="0" dirty="0" smtClean="0"/>
              <a:t> in early </a:t>
            </a:r>
            <a:r>
              <a:rPr lang="en-US" baseline="0" dirty="0" err="1" smtClean="0"/>
              <a:t>greek</a:t>
            </a:r>
            <a:r>
              <a:rPr lang="en-US" baseline="0" dirty="0" smtClean="0"/>
              <a:t> </a:t>
            </a:r>
            <a:r>
              <a:rPr lang="en-US" baseline="0" dirty="0" err="1" smtClean="0"/>
              <a:t>philosphers</a:t>
            </a:r>
            <a:r>
              <a:rPr lang="en-US" baseline="0" dirty="0" smtClean="0"/>
              <a:t> that to him implied they had a heliocentric view of the universe and understood gravitation</a:t>
            </a:r>
          </a:p>
          <a:p>
            <a:endParaRPr lang="en-US" baseline="0" dirty="0" smtClean="0"/>
          </a:p>
          <a:p>
            <a:r>
              <a:rPr lang="en-US" baseline="0" dirty="0" smtClean="0"/>
              <a:t>Began studying the bible while getting ready to be ordained.  Got an exemption  Jesus and Father are united in will but not in substance.  </a:t>
            </a:r>
          </a:p>
          <a:p>
            <a:r>
              <a:rPr lang="en-US" baseline="0" dirty="0" smtClean="0"/>
              <a:t>Two fundamental principles: love thy God, love thy neighbor – reciprocity</a:t>
            </a:r>
          </a:p>
          <a:p>
            <a:endParaRPr lang="en-US" baseline="0" dirty="0" smtClean="0"/>
          </a:p>
          <a:p>
            <a:endParaRPr lang="en-US" baseline="0" dirty="0" smtClean="0"/>
          </a:p>
          <a:p>
            <a:r>
              <a:rPr lang="en-US" baseline="0" dirty="0" smtClean="0"/>
              <a:t>Anti-papacy. Believed they corrupt the messages of the primitive church</a:t>
            </a:r>
            <a:endParaRPr lang="en-US" dirty="0" smtClean="0"/>
          </a:p>
          <a:p>
            <a:endParaRPr lang="en-US" dirty="0" smtClean="0"/>
          </a:p>
          <a:p>
            <a:r>
              <a:rPr lang="en-US" dirty="0" smtClean="0"/>
              <a:t>Prophecy: thought he was part of a select group chosen to understand</a:t>
            </a:r>
            <a:r>
              <a:rPr lang="en-US" baseline="0" dirty="0" smtClean="0"/>
              <a:t> the Bible.  Sought hidden passages </a:t>
            </a:r>
          </a:p>
          <a:p>
            <a:r>
              <a:rPr lang="en-US" baseline="0" dirty="0" smtClean="0"/>
              <a:t>World would end some time after 2060</a:t>
            </a:r>
          </a:p>
          <a:p>
            <a:r>
              <a:rPr lang="en-US" baseline="0" dirty="0" smtClean="0"/>
              <a:t>Wrote a rulebook.  </a:t>
            </a:r>
          </a:p>
          <a:p>
            <a:r>
              <a:rPr lang="en-US" baseline="0" dirty="0" smtClean="0"/>
              <a:t>4 million words on theology</a:t>
            </a:r>
          </a:p>
          <a:p>
            <a:endParaRPr lang="en-US" baseline="0" dirty="0" smtClean="0"/>
          </a:p>
          <a:p>
            <a:r>
              <a:rPr lang="en-US" baseline="0" dirty="0" smtClean="0"/>
              <a:t>Raised Anglican, then through his studies took on views that are unorthodox</a:t>
            </a:r>
          </a:p>
          <a:p>
            <a:r>
              <a:rPr lang="en-US" baseline="0" dirty="0" smtClean="0"/>
              <a:t>God’s existence is proved by the complexity of nature.  God steps in straighten the orbit of planets and ensure stars don’t collide, and to ensure that all motion in universe doesn’t ultimately dissipate to friction.  </a:t>
            </a:r>
          </a:p>
          <a:p>
            <a:endParaRPr lang="en-US" baseline="0" dirty="0" smtClean="0"/>
          </a:p>
          <a:p>
            <a:r>
              <a:rPr lang="en-US" baseline="0" dirty="0" smtClean="0"/>
              <a:t>Sacred studies consumed much more of his time than science.  Studied the Bible daily</a:t>
            </a:r>
          </a:p>
          <a:p>
            <a:endParaRPr lang="en-US" baseline="0" dirty="0" smtClean="0"/>
          </a:p>
          <a:p>
            <a:r>
              <a:rPr lang="en-US" baseline="0" dirty="0" smtClean="0"/>
              <a:t>Leibniz: God would create a perfect world that required no intervention. </a:t>
            </a:r>
          </a:p>
          <a:p>
            <a:endParaRPr lang="en-US" baseline="0" dirty="0" smtClean="0"/>
          </a:p>
          <a:p>
            <a:r>
              <a:rPr lang="en-US" baseline="0" dirty="0" smtClean="0"/>
              <a:t>PIC: </a:t>
            </a:r>
          </a:p>
          <a:p>
            <a:r>
              <a:rPr lang="en-US" baseline="0" dirty="0" smtClean="0"/>
              <a:t>PIC: “Newton” by Blake 1795.  fixated on geometric figures and refusing to look at the sky </a:t>
            </a:r>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19</a:t>
            </a:fld>
            <a:endParaRPr lang="en-US"/>
          </a:p>
        </p:txBody>
      </p:sp>
    </p:spTree>
    <p:extLst>
      <p:ext uri="{BB962C8B-B14F-4D97-AF65-F5344CB8AC3E}">
        <p14:creationId xmlns:p14="http://schemas.microsoft.com/office/powerpoint/2010/main" xmlns="" val="301980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Geoff</a:t>
            </a:r>
            <a:r>
              <a:rPr lang="en-US" baseline="0" dirty="0" smtClean="0"/>
              <a:t> said we could really do what we wanted with this presentation and could follow our passions.  I decided to indulge and pursued three different courses, all of great interest to me but not necessarily thematic together</a:t>
            </a:r>
          </a:p>
          <a:p>
            <a:pPr marL="228600" indent="-228600">
              <a:buAutoNum type="arabicParenR"/>
            </a:pPr>
            <a:r>
              <a:rPr lang="en-US" baseline="0" dirty="0" smtClean="0"/>
              <a:t>The early history of my own faith, Unitarianism</a:t>
            </a:r>
          </a:p>
          <a:p>
            <a:pPr marL="228600" indent="-228600">
              <a:buAutoNum type="arabicParenR"/>
            </a:pPr>
            <a:r>
              <a:rPr lang="en-US" baseline="0" dirty="0" smtClean="0"/>
              <a:t>Dogmatic arguments about the trinity (the rejection of which ultimately led to my own faith). We’ll track it before Nicaea, talk about the Nicene creed, through the reformation and beyond.  </a:t>
            </a:r>
          </a:p>
          <a:p>
            <a:pPr marL="228600" indent="-228600">
              <a:buAutoNum type="arabicParenR"/>
            </a:pPr>
            <a:r>
              <a:rPr lang="en-US" baseline="0" dirty="0" smtClean="0"/>
              <a:t>How scientists and rationalists develop their own religious views</a:t>
            </a:r>
          </a:p>
          <a:p>
            <a:pPr marL="0" indent="0">
              <a:buNone/>
            </a:pPr>
            <a:endParaRPr lang="en-US" baseline="0" dirty="0" smtClean="0"/>
          </a:p>
          <a:p>
            <a:pPr marL="0" indent="0">
              <a:buNone/>
            </a:pPr>
            <a:r>
              <a:rPr lang="en-US" baseline="0" dirty="0" smtClean="0"/>
              <a:t>We’ll talk through the trinity doctrine and specific tweaks as we explore the rise of the </a:t>
            </a:r>
            <a:r>
              <a:rPr lang="en-US" baseline="0" dirty="0" err="1" smtClean="0"/>
              <a:t>Unitiarian</a:t>
            </a:r>
            <a:r>
              <a:rPr lang="en-US" baseline="0" dirty="0" smtClean="0"/>
              <a:t> faith</a:t>
            </a:r>
          </a:p>
          <a:p>
            <a:pPr marL="0" indent="0">
              <a:buNone/>
            </a:pPr>
            <a:endParaRPr lang="en-US" baseline="0" dirty="0" smtClean="0"/>
          </a:p>
          <a:p>
            <a:pPr marL="0" indent="0">
              <a:buNone/>
            </a:pPr>
            <a:r>
              <a:rPr lang="en-US" baseline="0" dirty="0" smtClean="0"/>
              <a:t>Afterwards we’ll talk about the faith of certain scientists until we run out of time.  </a:t>
            </a:r>
          </a:p>
          <a:p>
            <a:pPr marL="0" indent="0">
              <a:buNone/>
            </a:pPr>
            <a:endParaRPr lang="en-US" baseline="0" dirty="0" smtClean="0"/>
          </a:p>
          <a:p>
            <a:pPr marL="0" indent="0">
              <a:buNone/>
            </a:pPr>
            <a:r>
              <a:rPr lang="en-US" baseline="0" dirty="0" smtClean="0"/>
              <a:t>The “Rationalist Unitarianism” I subscribe to stemmed from the “biblical Unitarianism” which ultimately began with a rejection of </a:t>
            </a:r>
            <a:r>
              <a:rPr lang="en-US" baseline="0" dirty="0" err="1" smtClean="0"/>
              <a:t>Trinitarianism</a:t>
            </a:r>
            <a:endParaRPr lang="en-US" baseline="0" dirty="0" smtClean="0"/>
          </a:p>
          <a:p>
            <a:pPr marL="0" indent="0">
              <a:buNone/>
            </a:pPr>
            <a:endParaRPr lang="en-US" baseline="0" dirty="0" smtClean="0"/>
          </a:p>
          <a:p>
            <a:pPr marL="228600" indent="-228600">
              <a:buAutoNum type="arabicParenR"/>
            </a:pP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2</a:t>
            </a:fld>
            <a:endParaRPr lang="en-US"/>
          </a:p>
        </p:txBody>
      </p:sp>
    </p:spTree>
    <p:extLst>
      <p:ext uri="{BB962C8B-B14F-4D97-AF65-F5344CB8AC3E}">
        <p14:creationId xmlns:p14="http://schemas.microsoft.com/office/powerpoint/2010/main" xmlns="" val="3438702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Descartes and Spinoza,</a:t>
            </a:r>
            <a:r>
              <a:rPr lang="en-US" baseline="0" dirty="0" smtClean="0"/>
              <a:t> was one of the three great 17</a:t>
            </a:r>
            <a:r>
              <a:rPr lang="en-US" baseline="30000" dirty="0" smtClean="0"/>
              <a:t>th</a:t>
            </a:r>
            <a:r>
              <a:rPr lang="en-US" baseline="0" dirty="0" smtClean="0"/>
              <a:t> Century rationalists</a:t>
            </a:r>
            <a:endParaRPr lang="en-US" dirty="0" smtClean="0"/>
          </a:p>
          <a:p>
            <a:r>
              <a:rPr lang="en-US" dirty="0" smtClean="0"/>
              <a:t>Calculus, mathematics</a:t>
            </a:r>
          </a:p>
          <a:p>
            <a:r>
              <a:rPr lang="en-US" dirty="0" smtClean="0"/>
              <a:t>Polymath</a:t>
            </a:r>
            <a:r>
              <a:rPr lang="en-US" baseline="0" dirty="0" smtClean="0"/>
              <a:t> – export contracts, finance, library science, computer science (</a:t>
            </a:r>
          </a:p>
          <a:p>
            <a:endParaRPr lang="en-US" baseline="0" dirty="0" smtClean="0"/>
          </a:p>
          <a:p>
            <a:r>
              <a:rPr lang="en-US" baseline="0" dirty="0" smtClean="0"/>
              <a:t>Lutheran</a:t>
            </a:r>
          </a:p>
          <a:p>
            <a:r>
              <a:rPr lang="en-US" baseline="0" dirty="0" smtClean="0"/>
              <a:t>Tried to reconcile Protestantism (free inquiry) and Catholicism (authority). Much more public experience with religion than newton</a:t>
            </a:r>
          </a:p>
          <a:p>
            <a:endParaRPr lang="en-US" baseline="0" dirty="0" smtClean="0"/>
          </a:p>
          <a:p>
            <a:r>
              <a:rPr lang="en-US" baseline="0" dirty="0" smtClean="0"/>
              <a:t>Theodicy.  This world is imperfect but it is the best among all possible worlds.  It must be so because it was created by God.  Theology and philosophy can’t contract either because they are both “gifts of God”.  Trying to bring to light the idea that Christianity was rational and enlightened. Evil comes from imperfection of humanity.  </a:t>
            </a:r>
            <a:endParaRPr lang="en-US" dirty="0" smtClean="0"/>
          </a:p>
          <a:p>
            <a:endParaRPr lang="en-US" dirty="0" smtClean="0"/>
          </a:p>
          <a:p>
            <a:endParaRPr lang="en-US" dirty="0" smtClean="0"/>
          </a:p>
          <a:p>
            <a:r>
              <a:rPr lang="en-US" dirty="0" smtClean="0"/>
              <a:t>PIC: Portrait of Gottfried Leibniz (1646-1716</a:t>
            </a:r>
          </a:p>
          <a:p>
            <a:endParaRPr lang="en-US" dirty="0" smtClean="0"/>
          </a:p>
        </p:txBody>
      </p:sp>
      <p:sp>
        <p:nvSpPr>
          <p:cNvPr id="4" name="Slide Number Placeholder 3"/>
          <p:cNvSpPr>
            <a:spLocks noGrp="1"/>
          </p:cNvSpPr>
          <p:nvPr>
            <p:ph type="sldNum" sz="quarter" idx="10"/>
          </p:nvPr>
        </p:nvSpPr>
        <p:spPr/>
        <p:txBody>
          <a:bodyPr/>
          <a:lstStyle/>
          <a:p>
            <a:fld id="{1D70769E-8DA2-4E45-99B9-0945AB9CC41F}" type="slidenum">
              <a:rPr lang="en-US" smtClean="0"/>
              <a:pPr/>
              <a:t>20</a:t>
            </a:fld>
            <a:endParaRPr lang="en-US"/>
          </a:p>
        </p:txBody>
      </p:sp>
    </p:spTree>
    <p:extLst>
      <p:ext uri="{BB962C8B-B14F-4D97-AF65-F5344CB8AC3E}">
        <p14:creationId xmlns:p14="http://schemas.microsoft.com/office/powerpoint/2010/main" xmlns="" val="524780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much known about</a:t>
            </a:r>
            <a:r>
              <a:rPr lang="en-US" baseline="0" dirty="0" smtClean="0"/>
              <a:t> his personal religious life.  Not a time in history to be loud and proud.  Probably agnostic – against </a:t>
            </a:r>
            <a:r>
              <a:rPr lang="en-US" baseline="0" dirty="0" err="1" smtClean="0"/>
              <a:t>organizated</a:t>
            </a:r>
            <a:r>
              <a:rPr lang="en-US" baseline="0" dirty="0" smtClean="0"/>
              <a:t> religion, but not atheist</a:t>
            </a:r>
          </a:p>
          <a:p>
            <a:endParaRPr lang="en-US" baseline="0" dirty="0" smtClean="0"/>
          </a:p>
          <a:p>
            <a:r>
              <a:rPr lang="en-US" baseline="0" dirty="0" smtClean="0"/>
              <a:t>1744.  didn’t get </a:t>
            </a:r>
            <a:r>
              <a:rPr lang="en-US" baseline="0" dirty="0" err="1" smtClean="0"/>
              <a:t>Uni</a:t>
            </a:r>
            <a:r>
              <a:rPr lang="en-US" baseline="0" dirty="0" smtClean="0"/>
              <a:t> of Edinburgh / </a:t>
            </a:r>
            <a:r>
              <a:rPr lang="en-US" baseline="0" dirty="0" err="1" smtClean="0"/>
              <a:t>Uni</a:t>
            </a:r>
            <a:r>
              <a:rPr lang="en-US" baseline="0" dirty="0" smtClean="0"/>
              <a:t> of Glasgow chair because he was believed to be an </a:t>
            </a:r>
            <a:r>
              <a:rPr lang="en-US" baseline="0" dirty="0" err="1" smtClean="0"/>
              <a:t>aethist</a:t>
            </a:r>
            <a:endParaRPr lang="en-US" dirty="0" smtClean="0"/>
          </a:p>
          <a:p>
            <a:endParaRPr lang="en-US" dirty="0" smtClean="0"/>
          </a:p>
          <a:p>
            <a:r>
              <a:rPr lang="en-US" dirty="0" smtClean="0"/>
              <a:t>Both his works on religion</a:t>
            </a:r>
            <a:r>
              <a:rPr lang="en-US" baseline="0" dirty="0" smtClean="0"/>
              <a:t> were published posthumously</a:t>
            </a:r>
            <a:br>
              <a:rPr lang="en-US" baseline="0" dirty="0" smtClean="0"/>
            </a:br>
            <a:r>
              <a:rPr lang="en-US" baseline="0" dirty="0" smtClean="0"/>
              <a:t>“a </a:t>
            </a:r>
            <a:r>
              <a:rPr lang="en-US" baseline="0" dirty="0" err="1" smtClean="0"/>
              <a:t>miralce</a:t>
            </a:r>
            <a:r>
              <a:rPr lang="en-US" baseline="0" dirty="0" smtClean="0"/>
              <a:t> is a violation of the laws of nature”</a:t>
            </a:r>
            <a:endParaRPr lang="en-US" dirty="0" smtClean="0"/>
          </a:p>
          <a:p>
            <a:endParaRPr lang="en-US" dirty="0" smtClean="0"/>
          </a:p>
          <a:p>
            <a:r>
              <a:rPr lang="en-US" dirty="0" smtClean="0"/>
              <a:t>PIC: Hume, national gallery of </a:t>
            </a:r>
            <a:r>
              <a:rPr lang="en-US" dirty="0" err="1" smtClean="0"/>
              <a:t>scotland</a:t>
            </a:r>
            <a:r>
              <a:rPr lang="en-US" dirty="0" smtClean="0"/>
              <a:t>, 1766</a:t>
            </a:r>
          </a:p>
          <a:p>
            <a:endParaRPr lang="en-US" dirty="0" smtClean="0"/>
          </a:p>
          <a:p>
            <a:pPr rtl="0"/>
            <a:r>
              <a:rPr lang="en-US" dirty="0" smtClean="0">
                <a:effectLst/>
              </a:rPr>
              <a:t>The primary religion of mankind arises chiefly from an anxious fear of future events; and what ideas will naturally be entertained of invisible, unknown powers, while men lie under dismal apprehensions of any kind, may easily be conceived. Every image of vengeance, severity, cruelty, and malice must occur, and must augment the ghastliness and horror which oppresses the amazed religionist. ... And no idea of perverse wickedness can be framed, which those terrified devotees do not readily, without scruple, apply to their deity.</a:t>
            </a:r>
          </a:p>
          <a:p>
            <a:pPr rtl="0"/>
            <a:r>
              <a:rPr lang="en-US" dirty="0" smtClean="0">
                <a:effectLst/>
              </a:rPr>
              <a:t>—David Hume, </a:t>
            </a:r>
            <a:r>
              <a:rPr lang="en-US" i="1" dirty="0" smtClean="0">
                <a:effectLst/>
              </a:rPr>
              <a:t>The Natural History of Religion</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21</a:t>
            </a:fld>
            <a:endParaRPr lang="en-US"/>
          </a:p>
        </p:txBody>
      </p:sp>
    </p:spTree>
    <p:extLst>
      <p:ext uri="{BB962C8B-B14F-4D97-AF65-F5344CB8AC3E}">
        <p14:creationId xmlns:p14="http://schemas.microsoft.com/office/powerpoint/2010/main" xmlns="" val="715110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and love Price for his stats and actuarial</a:t>
            </a:r>
            <a:r>
              <a:rPr lang="en-US" baseline="0" dirty="0" smtClean="0"/>
              <a:t> science</a:t>
            </a:r>
            <a:r>
              <a:rPr lang="en-US" dirty="0" smtClean="0"/>
              <a:t>, for helping Bayes get published, for his fashionable hair. He was a </a:t>
            </a:r>
            <a:r>
              <a:rPr lang="en-US" dirty="0" err="1" smtClean="0"/>
              <a:t>unitarian</a:t>
            </a:r>
            <a:r>
              <a:rPr lang="en-US" dirty="0" smtClean="0"/>
              <a:t> minister.  I love that</a:t>
            </a:r>
            <a:r>
              <a:rPr lang="en-US" baseline="0" dirty="0" smtClean="0"/>
              <a:t> too. </a:t>
            </a:r>
            <a:endParaRPr lang="en-US" dirty="0" smtClean="0"/>
          </a:p>
          <a:p>
            <a:endParaRPr lang="en-US" dirty="0" smtClean="0"/>
          </a:p>
          <a:p>
            <a:r>
              <a:rPr lang="en-US" dirty="0" smtClean="0"/>
              <a:t>In opposition to Priestly,</a:t>
            </a:r>
            <a:r>
              <a:rPr lang="en-US" baseline="0" dirty="0" smtClean="0"/>
              <a:t> he argued for free agency against determinism, and the immateriality of the human soul against materialism. </a:t>
            </a:r>
          </a:p>
          <a:p>
            <a:r>
              <a:rPr lang="en-US" baseline="0" dirty="0" smtClean="0"/>
              <a:t>Preached the </a:t>
            </a:r>
            <a:r>
              <a:rPr lang="en-US" baseline="0" dirty="0" err="1" smtClean="0"/>
              <a:t>perfectability</a:t>
            </a:r>
            <a:r>
              <a:rPr lang="en-US" baseline="0" dirty="0" smtClean="0"/>
              <a:t> of human nature.  </a:t>
            </a:r>
          </a:p>
          <a:p>
            <a:endParaRPr lang="en-US" baseline="0" dirty="0" smtClean="0"/>
          </a:p>
          <a:p>
            <a:r>
              <a:rPr lang="en-US" baseline="0" dirty="0" smtClean="0"/>
              <a:t>Right and wrong </a:t>
            </a:r>
            <a:r>
              <a:rPr lang="en-US" baseline="0" smtClean="0"/>
              <a:t>are immutable ideas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22</a:t>
            </a:fld>
            <a:endParaRPr lang="en-US"/>
          </a:p>
        </p:txBody>
      </p:sp>
    </p:spTree>
    <p:extLst>
      <p:ext uri="{BB962C8B-B14F-4D97-AF65-F5344CB8AC3E}">
        <p14:creationId xmlns:p14="http://schemas.microsoft.com/office/powerpoint/2010/main" xmlns="" val="1977548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Wealth of Nations and Hume’s colleague</a:t>
            </a:r>
            <a:r>
              <a:rPr lang="en-US" baseline="0" dirty="0" smtClean="0"/>
              <a:t> in the Scottish Enlightenment</a:t>
            </a:r>
          </a:p>
          <a:p>
            <a:endParaRPr lang="en-US" baseline="0" dirty="0" smtClean="0"/>
          </a:p>
          <a:p>
            <a:r>
              <a:rPr lang="en-US" baseline="0" dirty="0" smtClean="0"/>
              <a:t>We don’t know a lot because his personal letters were destroyed after his death at his request.  We know he was immensely absent minded, lived with his mother, had imaginary friends.  Thought that speaking about his ideas might reduce the sale of his books so he was unimpressive at dinner parties.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Oxford, was caught readying Hume’s Treatise on Human Nature and was punished for it.  He had a terrible time at Oxford and may have had a nervous breakdown.  One thing he didn’t find there was religion.  While raised Anglican, it’s likely he was a deist.  </a:t>
            </a:r>
          </a:p>
          <a:p>
            <a:endParaRPr lang="en-US" dirty="0" smtClean="0"/>
          </a:p>
          <a:p>
            <a:r>
              <a:rPr lang="en-US" dirty="0" smtClean="0"/>
              <a:t>PIC: etching by </a:t>
            </a:r>
            <a:r>
              <a:rPr lang="en-US" dirty="0" err="1" smtClean="0"/>
              <a:t>Cadell</a:t>
            </a:r>
            <a:r>
              <a:rPr lang="en-US" dirty="0" smtClean="0"/>
              <a:t> and Davies (1811) of a paste medallion by James</a:t>
            </a:r>
            <a:r>
              <a:rPr lang="en-US" baseline="0" dirty="0" smtClean="0"/>
              <a:t> </a:t>
            </a:r>
            <a:r>
              <a:rPr lang="en-US" baseline="0" dirty="0" err="1" smtClean="0"/>
              <a:t>Tassie</a:t>
            </a:r>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23</a:t>
            </a:fld>
            <a:endParaRPr lang="en-US"/>
          </a:p>
        </p:txBody>
      </p:sp>
    </p:spTree>
    <p:extLst>
      <p:ext uri="{BB962C8B-B14F-4D97-AF65-F5344CB8AC3E}">
        <p14:creationId xmlns:p14="http://schemas.microsoft.com/office/powerpoint/2010/main" xmlns="" val="734376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Preferred</a:t>
            </a:r>
            <a:r>
              <a:rPr lang="en-US" baseline="0" dirty="0" smtClean="0"/>
              <a:t> the God of Baruch de Spinoza, 17</a:t>
            </a:r>
            <a:r>
              <a:rPr lang="en-US" baseline="30000" dirty="0" smtClean="0"/>
              <a:t>th</a:t>
            </a:r>
            <a:r>
              <a:rPr lang="en-US" baseline="0" dirty="0" smtClean="0"/>
              <a:t> Century Dutch Jewish philosopher</a:t>
            </a:r>
          </a:p>
          <a:p>
            <a:r>
              <a:rPr lang="en-US" baseline="0" dirty="0" smtClean="0"/>
              <a:t>Denies </a:t>
            </a:r>
            <a:r>
              <a:rPr lang="en-US" baseline="0" dirty="0" err="1" smtClean="0"/>
              <a:t>immortability</a:t>
            </a:r>
            <a:r>
              <a:rPr lang="en-US" baseline="0" dirty="0" smtClean="0"/>
              <a:t> of the soul, rejects the notion of a providential God, </a:t>
            </a:r>
          </a:p>
          <a:p>
            <a:r>
              <a:rPr lang="en-US" baseline="0" dirty="0" smtClean="0"/>
              <a:t>God and Nature are two names for the same reality.  God as the deterministic symptom of which everything in nature is a part.  God is the natural world and has no personality</a:t>
            </a:r>
          </a:p>
          <a:p>
            <a:r>
              <a:rPr lang="en-US" baseline="0" dirty="0" smtClean="0"/>
              <a:t>Everything is pre-determined</a:t>
            </a:r>
          </a:p>
          <a:p>
            <a:r>
              <a:rPr lang="en-US" baseline="0" dirty="0" smtClean="0"/>
              <a:t>Emotion trumps reason</a:t>
            </a:r>
          </a:p>
          <a:p>
            <a:r>
              <a:rPr lang="en-US" baseline="0" dirty="0" smtClean="0"/>
              <a:t>Good and Evil are related to human pleasure and pain.  </a:t>
            </a:r>
          </a:p>
          <a:p>
            <a:endParaRPr lang="en-US" baseline="0" dirty="0" smtClean="0"/>
          </a:p>
          <a:p>
            <a:r>
              <a:rPr lang="en-US" baseline="0" dirty="0" smtClean="0"/>
              <a:t>Raised secular Jewish.  Was quite religious as a youngster.  Through reading science books, came to the conclusion that the stories in the bible could not be true.  </a:t>
            </a:r>
          </a:p>
          <a:p>
            <a:endParaRPr lang="en-US" baseline="0" dirty="0" smtClean="0"/>
          </a:p>
          <a:p>
            <a:r>
              <a:rPr lang="en-US" baseline="0" dirty="0" smtClean="0"/>
              <a:t>Didn’t like </a:t>
            </a:r>
            <a:r>
              <a:rPr lang="en-US" baseline="0" dirty="0" err="1" smtClean="0"/>
              <a:t>aethieist</a:t>
            </a:r>
            <a:r>
              <a:rPr lang="en-US" baseline="0" dirty="0" smtClean="0"/>
              <a:t>, “personal God”.  Disbelieved afterlife and immortality</a:t>
            </a:r>
          </a:p>
          <a:p>
            <a:endParaRPr lang="en-US" dirty="0" smtClean="0"/>
          </a:p>
          <a:p>
            <a:r>
              <a:rPr lang="en-US" dirty="0" smtClean="0">
                <a:effectLst/>
              </a:rPr>
              <a:t>"God is a mystery. But a comprehensible mystery. I have nothing but awe when I observe the laws of nature. There are not laws without a lawgiver, but how does this lawgiver look? Certainly not like a man magnified”</a:t>
            </a:r>
          </a:p>
          <a:p>
            <a:r>
              <a:rPr lang="en-US" dirty="0" smtClean="0">
                <a:effectLst/>
              </a:rPr>
              <a:t>“science without religion is lame, religion without science is blind”</a:t>
            </a:r>
          </a:p>
          <a:p>
            <a:r>
              <a:rPr lang="en-US" dirty="0" smtClean="0">
                <a:effectLst/>
              </a:rPr>
              <a:t>“universe is not ruled by wishful thinking, but by immutable laws”</a:t>
            </a:r>
            <a:endParaRPr lang="en-US" dirty="0" smtClean="0"/>
          </a:p>
          <a:p>
            <a:endParaRPr lang="en-US" dirty="0" smtClean="0"/>
          </a:p>
          <a:p>
            <a:r>
              <a:rPr lang="en-US" dirty="0" smtClean="0"/>
              <a:t>PIC: Official</a:t>
            </a:r>
            <a:r>
              <a:rPr lang="en-US" baseline="0" dirty="0" smtClean="0"/>
              <a:t> Nobel Prize photo, 1921</a:t>
            </a:r>
          </a:p>
          <a:p>
            <a:r>
              <a:rPr lang="en-US" baseline="0" dirty="0" smtClean="0"/>
              <a:t>PIC: Spinoza, </a:t>
            </a:r>
            <a:r>
              <a:rPr lang="en-US" dirty="0" err="1" smtClean="0"/>
              <a:t>Gemäldesammlung</a:t>
            </a:r>
            <a:r>
              <a:rPr lang="en-US" dirty="0" smtClean="0"/>
              <a:t> der </a:t>
            </a:r>
            <a:r>
              <a:rPr lang="en-US" dirty="0" smtClean="0">
                <a:hlinkClick r:id="rId3" action="ppaction://hlinkfile" tooltip="Herzog-August-Bibliothek"/>
              </a:rPr>
              <a:t>Herzog-August-</a:t>
            </a:r>
            <a:r>
              <a:rPr lang="en-US" dirty="0" err="1" smtClean="0">
                <a:hlinkClick r:id="rId3" action="ppaction://hlinkfile" tooltip="Herzog-August-Bibliothek"/>
              </a:rPr>
              <a:t>Bibliothek</a:t>
            </a:r>
            <a:r>
              <a:rPr lang="en-US" dirty="0" smtClean="0"/>
              <a:t>, </a:t>
            </a:r>
            <a:r>
              <a:rPr lang="en-US" dirty="0" err="1" smtClean="0">
                <a:hlinkClick r:id="rId4" action="ppaction://hlinkfile" tooltip="Wolfenbüttel"/>
              </a:rPr>
              <a:t>Wolfenbüttel</a:t>
            </a:r>
            <a:r>
              <a:rPr lang="en-US" dirty="0" smtClean="0"/>
              <a:t>, Germany  1665</a:t>
            </a:r>
          </a:p>
          <a:p>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24</a:t>
            </a:fld>
            <a:endParaRPr lang="en-US"/>
          </a:p>
        </p:txBody>
      </p:sp>
    </p:spTree>
    <p:extLst>
      <p:ext uri="{BB962C8B-B14F-4D97-AF65-F5344CB8AC3E}">
        <p14:creationId xmlns:p14="http://schemas.microsoft.com/office/powerpoint/2010/main" xmlns="" val="430466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Thoroughly bi-sexual</a:t>
            </a:r>
          </a:p>
          <a:p>
            <a:r>
              <a:rPr lang="en-US" dirty="0" smtClean="0"/>
              <a:t>Bloomsbury</a:t>
            </a:r>
            <a:r>
              <a:rPr lang="en-US" baseline="0" dirty="0" smtClean="0"/>
              <a:t> Group</a:t>
            </a:r>
            <a:endParaRPr lang="en-US" dirty="0" smtClean="0"/>
          </a:p>
        </p:txBody>
      </p:sp>
      <p:sp>
        <p:nvSpPr>
          <p:cNvPr id="4" name="Slide Number Placeholder 3"/>
          <p:cNvSpPr>
            <a:spLocks noGrp="1"/>
          </p:cNvSpPr>
          <p:nvPr>
            <p:ph type="sldNum" sz="quarter" idx="10"/>
          </p:nvPr>
        </p:nvSpPr>
        <p:spPr/>
        <p:txBody>
          <a:bodyPr/>
          <a:lstStyle/>
          <a:p>
            <a:fld id="{1D70769E-8DA2-4E45-99B9-0945AB9CC41F}" type="slidenum">
              <a:rPr lang="en-US" smtClean="0"/>
              <a:pPr/>
              <a:t>25</a:t>
            </a:fld>
            <a:endParaRPr lang="en-US"/>
          </a:p>
        </p:txBody>
      </p:sp>
    </p:spTree>
    <p:extLst>
      <p:ext uri="{BB962C8B-B14F-4D97-AF65-F5344CB8AC3E}">
        <p14:creationId xmlns:p14="http://schemas.microsoft.com/office/powerpoint/2010/main" xmlns="" val="1830313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terms of size, it’s tiny, making up only .03% of Christianity.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D70769E-8DA2-4E45-99B9-0945AB9CC41F}" type="slidenum">
              <a:rPr lang="en-US" smtClean="0"/>
              <a:pPr/>
              <a:t>3</a:t>
            </a:fld>
            <a:endParaRPr lang="en-US"/>
          </a:p>
        </p:txBody>
      </p:sp>
    </p:spTree>
    <p:extLst>
      <p:ext uri="{BB962C8B-B14F-4D97-AF65-F5344CB8AC3E}">
        <p14:creationId xmlns:p14="http://schemas.microsoft.com/office/powerpoint/2010/main" xmlns="" val="255985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mighty, though</a:t>
            </a:r>
          </a:p>
          <a:p>
            <a:endParaRPr lang="en-US" dirty="0" smtClean="0"/>
          </a:p>
          <a:p>
            <a:r>
              <a:rPr lang="en-US" dirty="0" smtClean="0"/>
              <a:t>Activists</a:t>
            </a:r>
            <a:r>
              <a:rPr lang="en-US" baseline="0" dirty="0" smtClean="0"/>
              <a:t>  -- </a:t>
            </a:r>
            <a:r>
              <a:rPr lang="en-US" dirty="0" smtClean="0"/>
              <a:t>Robert Gould Shaw – first man to lead a black </a:t>
            </a:r>
            <a:r>
              <a:rPr lang="en-US" dirty="0" err="1" smtClean="0"/>
              <a:t>troup</a:t>
            </a:r>
            <a:r>
              <a:rPr lang="en-US" dirty="0" smtClean="0"/>
              <a:t>, </a:t>
            </a:r>
            <a:r>
              <a:rPr lang="en-US" dirty="0" err="1" smtClean="0"/>
              <a:t>Lotta</a:t>
            </a:r>
            <a:r>
              <a:rPr lang="en-US" baseline="0" dirty="0" smtClean="0"/>
              <a:t> </a:t>
            </a:r>
            <a:r>
              <a:rPr lang="en-US" baseline="0" dirty="0" err="1" smtClean="0"/>
              <a:t>Hitschmanova</a:t>
            </a:r>
            <a:r>
              <a:rPr lang="en-US" baseline="0" dirty="0" smtClean="0"/>
              <a:t> (Unitarian Service Committee), Paul Revere (midnight ride) , Roger Nash Baldwin (founded </a:t>
            </a:r>
            <a:r>
              <a:rPr lang="en-US" baseline="0" dirty="0" err="1" smtClean="0"/>
              <a:t>american</a:t>
            </a:r>
            <a:r>
              <a:rPr lang="en-US" baseline="0" dirty="0" smtClean="0"/>
              <a:t> civil liberties union), Emily Greene Balch (Nobel Peace for Women’s International </a:t>
            </a:r>
            <a:r>
              <a:rPr lang="en-US" baseline="0" dirty="0" err="1" smtClean="0"/>
              <a:t>Leage</a:t>
            </a:r>
            <a:r>
              <a:rPr lang="en-US" baseline="0" dirty="0" smtClean="0"/>
              <a:t> for Peace and Freedom)</a:t>
            </a:r>
            <a:endParaRPr lang="en-US" dirty="0" smtClean="0"/>
          </a:p>
          <a:p>
            <a:r>
              <a:rPr lang="en-US" dirty="0" smtClean="0"/>
              <a:t>US Presidents – John Adams, John Quincy Adams, Thomas Jefferson, William Howard Taft</a:t>
            </a:r>
          </a:p>
          <a:p>
            <a:r>
              <a:rPr lang="en-US" dirty="0" smtClean="0"/>
              <a:t>Scientists and Philosophers</a:t>
            </a:r>
            <a:r>
              <a:rPr lang="en-US" baseline="0" dirty="0" smtClean="0"/>
              <a:t> </a:t>
            </a:r>
            <a:r>
              <a:rPr lang="en-US" dirty="0" smtClean="0"/>
              <a:t>– Tim Berners-Lee</a:t>
            </a:r>
            <a:r>
              <a:rPr lang="en-US" baseline="0" dirty="0" smtClean="0"/>
              <a:t> (WWW inventor), Richard Price, Jason Priestly, Charles Darwin</a:t>
            </a:r>
            <a:endParaRPr lang="en-US" dirty="0" smtClean="0"/>
          </a:p>
          <a:p>
            <a:r>
              <a:rPr lang="en-US" dirty="0" smtClean="0"/>
              <a:t>Writers – Charles Dickens, Mary Wollstonecraft, Ralph Waldo Emerson</a:t>
            </a:r>
          </a:p>
          <a:p>
            <a:r>
              <a:rPr lang="en-US" dirty="0" smtClean="0"/>
              <a:t>Entertainer – Paul Newman, Christopher Reeve, PT Barnum</a:t>
            </a:r>
          </a:p>
          <a:p>
            <a:r>
              <a:rPr lang="en-US" dirty="0" smtClean="0"/>
              <a:t>Architects - Frank Lloyd Wright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 Dunham,</a:t>
            </a:r>
            <a:r>
              <a:rPr lang="en-US" baseline="0" dirty="0" smtClean="0"/>
              <a:t> </a:t>
            </a:r>
            <a:r>
              <a:rPr lang="en-US" dirty="0" smtClean="0"/>
              <a:t>Barack Obama’s mother</a:t>
            </a:r>
          </a:p>
          <a:p>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4</a:t>
            </a:fld>
            <a:endParaRPr lang="en-US"/>
          </a:p>
        </p:txBody>
      </p:sp>
    </p:spTree>
    <p:extLst>
      <p:ext uri="{BB962C8B-B14F-4D97-AF65-F5344CB8AC3E}">
        <p14:creationId xmlns:p14="http://schemas.microsoft.com/office/powerpoint/2010/main" xmlns="" val="2559859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THEOLOGY</a:t>
            </a:r>
          </a:p>
          <a:p>
            <a:r>
              <a:rPr lang="en-US" dirty="0" smtClean="0"/>
              <a:t>A</a:t>
            </a:r>
            <a:r>
              <a:rPr lang="en-US" baseline="0" dirty="0" smtClean="0"/>
              <a:t> second/third generation Reformation sect. </a:t>
            </a:r>
          </a:p>
          <a:p>
            <a:r>
              <a:rPr lang="en-US" baseline="0" dirty="0" smtClean="0"/>
              <a:t>In the form I know it, it’s a dogma-free liberal religion with no central creed. Really, it’s more of a social justice club than a religion.  There are no Bibles. Instead there are seven principles _suggested_ by the central body.  </a:t>
            </a:r>
          </a:p>
          <a:p>
            <a:endParaRPr lang="en-US" dirty="0" smtClean="0"/>
          </a:p>
          <a:p>
            <a:r>
              <a:rPr lang="en-US" dirty="0" smtClean="0"/>
              <a:t>It draws thinkers, activists,</a:t>
            </a:r>
            <a:r>
              <a:rPr lang="en-US" baseline="0" dirty="0" smtClean="0"/>
              <a:t> lawyers, doctors.  </a:t>
            </a:r>
            <a:endParaRPr lang="en-US" dirty="0" smtClean="0"/>
          </a:p>
          <a:p>
            <a:endParaRPr lang="en-US" dirty="0" smtClean="0"/>
          </a:p>
          <a:p>
            <a:r>
              <a:rPr lang="en-US" dirty="0" smtClean="0"/>
              <a:t>One, each person is worthwhile</a:t>
            </a:r>
          </a:p>
          <a:p>
            <a:r>
              <a:rPr lang="en-US" dirty="0" smtClean="0"/>
              <a:t>Two, be kind in all you do</a:t>
            </a:r>
          </a:p>
          <a:p>
            <a:r>
              <a:rPr lang="en-US" dirty="0" smtClean="0"/>
              <a:t>Three, we help each other learn</a:t>
            </a:r>
          </a:p>
          <a:p>
            <a:r>
              <a:rPr lang="en-US" dirty="0" smtClean="0"/>
              <a:t>Four, in search for what is true</a:t>
            </a:r>
          </a:p>
          <a:p>
            <a:r>
              <a:rPr lang="en-US" dirty="0" smtClean="0"/>
              <a:t>Five, all people have a say</a:t>
            </a:r>
          </a:p>
          <a:p>
            <a:r>
              <a:rPr lang="en-US" dirty="0" smtClean="0"/>
              <a:t>Six, work for a peaceful world</a:t>
            </a:r>
          </a:p>
          <a:p>
            <a:r>
              <a:rPr lang="en-US" dirty="0" smtClean="0"/>
              <a:t>Seven, the web of life’s the way</a:t>
            </a:r>
          </a:p>
          <a:p>
            <a:r>
              <a:rPr lang="en-US" dirty="0" smtClean="0"/>
              <a:t>That will bring us back to Me &amp; UU!</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pPr/>
              <a:t>5</a:t>
            </a:fld>
            <a:endParaRPr lang="en-US"/>
          </a:p>
        </p:txBody>
      </p:sp>
    </p:spTree>
    <p:extLst>
      <p:ext uri="{BB962C8B-B14F-4D97-AF65-F5344CB8AC3E}">
        <p14:creationId xmlns:p14="http://schemas.microsoft.com/office/powerpoint/2010/main" xmlns="" val="20247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 a hymn about the trinity</a:t>
            </a:r>
            <a:r>
              <a:rPr lang="en-US" baseline="0" dirty="0" smtClean="0"/>
              <a:t>.  There is no Rose.  </a:t>
            </a:r>
            <a:endParaRPr lang="en-US" dirty="0" smtClean="0"/>
          </a:p>
          <a:p>
            <a:endParaRPr lang="en-US" dirty="0" smtClean="0"/>
          </a:p>
          <a:p>
            <a:r>
              <a:rPr lang="en-US" dirty="0" smtClean="0"/>
              <a:t>The Trinity is the central doctrine</a:t>
            </a:r>
            <a:r>
              <a:rPr lang="en-US" baseline="0" dirty="0" smtClean="0"/>
              <a:t> that God exists as the Son, Father, and Holy Ghost/Spirit. Three persons, one God.  They are distinct yet eternally co-exist and are co-equal.  It is considered a mystery of Christianity.  </a:t>
            </a:r>
          </a:p>
          <a:p>
            <a:endParaRPr lang="en-US" baseline="0" dirty="0" smtClean="0"/>
          </a:p>
          <a:p>
            <a:r>
              <a:rPr lang="en-US" baseline="0" dirty="0" smtClean="0"/>
              <a:t>The Shield of the Trinity is a graphic reminder.</a:t>
            </a:r>
          </a:p>
          <a:p>
            <a:endParaRPr lang="en-US" baseline="0" dirty="0" smtClean="0"/>
          </a:p>
          <a:p>
            <a:r>
              <a:rPr lang="en-US" baseline="0" dirty="0" smtClean="0"/>
              <a:t>The next phase of the presentation will delve into the history of the Trinity, review the events of Nicaea, and discuss how the Reformation affected the Trinitarian doctrines </a:t>
            </a:r>
          </a:p>
          <a:p>
            <a:endParaRPr lang="en-US" dirty="0" smtClean="0"/>
          </a:p>
          <a:p>
            <a:r>
              <a:rPr lang="en-US" dirty="0" smtClean="0"/>
              <a:t>=============</a:t>
            </a:r>
          </a:p>
          <a:p>
            <a:endParaRPr lang="en-US" dirty="0" smtClean="0"/>
          </a:p>
          <a:p>
            <a:r>
              <a:rPr lang="en-US" dirty="0" smtClean="0"/>
              <a:t>PIC: </a:t>
            </a:r>
            <a:r>
              <a:rPr lang="en-US" dirty="0" err="1" smtClean="0">
                <a:effectLst/>
              </a:rPr>
              <a:t>Jeronimo</a:t>
            </a:r>
            <a:r>
              <a:rPr lang="en-US" dirty="0" smtClean="0">
                <a:effectLst/>
              </a:rPr>
              <a:t> </a:t>
            </a:r>
            <a:r>
              <a:rPr lang="en-US" dirty="0" err="1" smtClean="0">
                <a:effectLst/>
              </a:rPr>
              <a:t>Cosida's</a:t>
            </a:r>
            <a:r>
              <a:rPr lang="en-US" baseline="0" dirty="0" smtClean="0">
                <a:effectLst/>
              </a:rPr>
              <a:t> Trinity </a:t>
            </a:r>
            <a:r>
              <a:rPr lang="en-US" dirty="0" smtClean="0">
                <a:effectLst/>
              </a:rPr>
              <a:t>Spain, c. 1570</a:t>
            </a:r>
          </a:p>
          <a:p>
            <a:r>
              <a:rPr lang="en-US" dirty="0" smtClean="0">
                <a:effectLst/>
              </a:rPr>
              <a:t>Holding</a:t>
            </a:r>
            <a:r>
              <a:rPr lang="en-US" baseline="0" dirty="0" smtClean="0">
                <a:effectLst/>
              </a:rPr>
              <a:t> the “shield of the trinity” </a:t>
            </a:r>
            <a:r>
              <a:rPr lang="en-US" baseline="0" dirty="0" err="1" smtClean="0">
                <a:effectLst/>
              </a:rPr>
              <a:t>Scutum</a:t>
            </a:r>
            <a:r>
              <a:rPr lang="en-US" baseline="0" dirty="0" smtClean="0">
                <a:effectLst/>
              </a:rPr>
              <a:t> </a:t>
            </a:r>
            <a:r>
              <a:rPr lang="en-US" baseline="0" dirty="0" err="1" smtClean="0">
                <a:effectLst/>
              </a:rPr>
              <a:t>Fidei</a:t>
            </a:r>
            <a:r>
              <a:rPr lang="en-US" baseline="0" dirty="0" smtClean="0">
                <a:effectLst/>
              </a:rPr>
              <a:t> </a:t>
            </a:r>
          </a:p>
        </p:txBody>
      </p:sp>
      <p:sp>
        <p:nvSpPr>
          <p:cNvPr id="4" name="Slide Number Placeholder 3"/>
          <p:cNvSpPr>
            <a:spLocks noGrp="1"/>
          </p:cNvSpPr>
          <p:nvPr>
            <p:ph type="sldNum" sz="quarter" idx="10"/>
          </p:nvPr>
        </p:nvSpPr>
        <p:spPr/>
        <p:txBody>
          <a:bodyPr/>
          <a:lstStyle/>
          <a:p>
            <a:fld id="{1D70769E-8DA2-4E45-99B9-0945AB9CC41F}" type="slidenum">
              <a:rPr lang="en-US" smtClean="0"/>
              <a:pPr/>
              <a:t>6</a:t>
            </a:fld>
            <a:endParaRPr lang="en-US"/>
          </a:p>
        </p:txBody>
      </p:sp>
    </p:spTree>
    <p:extLst>
      <p:ext uri="{BB962C8B-B14F-4D97-AF65-F5344CB8AC3E}">
        <p14:creationId xmlns:p14="http://schemas.microsoft.com/office/powerpoint/2010/main" xmlns="" val="116812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Trinity as an idea took a while to get going.  Very unlikely that the original Christians subscribed to the idea. </a:t>
            </a:r>
          </a:p>
          <a:p>
            <a:pPr marL="0" indent="0">
              <a:buNone/>
            </a:pPr>
            <a:endParaRPr lang="en-US" baseline="0" dirty="0" smtClean="0"/>
          </a:p>
          <a:p>
            <a:pPr marL="0" indent="0">
              <a:buNone/>
            </a:pPr>
            <a:r>
              <a:rPr lang="en-US" baseline="0" dirty="0" smtClean="0"/>
              <a:t>Christianity began as a movement within Judaism, whose adherents viewed Jesus as a messiah (Greek word is “Christ”) – a man sent by god but a man nonetheless.  To attribute God-ness to someone other than God would transgress the monotheistic Oneness of God</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Matthew’s baptism in the name of the three persons was almost certainly added later.  Biblical historians and an eyewitness (Eusebius of </a:t>
            </a:r>
            <a:r>
              <a:rPr lang="en-US" baseline="0" dirty="0" err="1" smtClean="0"/>
              <a:t>Caesaria</a:t>
            </a:r>
            <a:r>
              <a:rPr lang="en-US" baseline="0" dirty="0" smtClean="0"/>
              <a:t>) indicate it was baptism in the name of </a:t>
            </a:r>
            <a:r>
              <a:rPr lang="en-US" baseline="0" dirty="0" err="1" smtClean="0"/>
              <a:t>christ</a:t>
            </a:r>
            <a:r>
              <a:rPr lang="en-US" baseline="0" dirty="0" smtClean="0"/>
              <a:t>.  </a:t>
            </a:r>
          </a:p>
          <a:p>
            <a:endParaRPr lang="en-US" baseline="0" dirty="0" smtClean="0"/>
          </a:p>
          <a:p>
            <a:r>
              <a:rPr lang="en-US" baseline="0" dirty="0" smtClean="0"/>
              <a:t>PIC: The Heavenly and Earthly Trinities about 1675-82, </a:t>
            </a:r>
            <a:r>
              <a:rPr lang="en-US" baseline="0" dirty="0" err="1" smtClean="0"/>
              <a:t>Bartolomé</a:t>
            </a:r>
            <a:r>
              <a:rPr lang="en-US" baseline="0" dirty="0" smtClean="0"/>
              <a:t> Esteban Murillo</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7</a:t>
            </a:fld>
            <a:endParaRPr lang="en-US"/>
          </a:p>
        </p:txBody>
      </p:sp>
    </p:spTree>
    <p:extLst>
      <p:ext uri="{BB962C8B-B14F-4D97-AF65-F5344CB8AC3E}">
        <p14:creationId xmlns:p14="http://schemas.microsoft.com/office/powerpoint/2010/main" xmlns="" val="391405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2"/>
            </a:pPr>
            <a:r>
              <a:rPr lang="en-US" baseline="0" dirty="0" smtClean="0"/>
              <a:t>As Christianity spread beyond its Judaic roots, Greek philosophy (Hellenism) became more invested.  </a:t>
            </a:r>
          </a:p>
          <a:p>
            <a:pPr marL="228600" indent="-228600">
              <a:buAutoNum type="arabicPeriod" startAt="2"/>
            </a:pPr>
            <a:endParaRPr lang="en-US" baseline="0" dirty="0" smtClean="0"/>
          </a:p>
          <a:p>
            <a:pPr marL="0" indent="0">
              <a:buNone/>
            </a:pPr>
            <a:r>
              <a:rPr lang="en-US" baseline="0" dirty="0" smtClean="0"/>
              <a:t>Three layers of existence – Heaven spirit world, Creation. </a:t>
            </a:r>
          </a:p>
          <a:p>
            <a:pPr marL="0" indent="0">
              <a:buNone/>
            </a:pPr>
            <a:endParaRPr lang="en-US" baseline="0" dirty="0" smtClean="0"/>
          </a:p>
          <a:p>
            <a:pPr marL="0" indent="0">
              <a:buNone/>
            </a:pPr>
            <a:r>
              <a:rPr lang="en-US" baseline="0" dirty="0" smtClean="0"/>
              <a:t>Logos was a 600-year-old Greek idea of a divine force or principle that regulated all things.  Naturally led to suppositions about Christ’s divinity.  Over three hundred years, competing views develop.  The Bible is very clear on the one-ness of God</a:t>
            </a:r>
          </a:p>
          <a:p>
            <a:pPr marL="0" indent="0">
              <a:buNone/>
            </a:pPr>
            <a:endParaRPr lang="en-US" baseline="0" dirty="0" smtClean="0"/>
          </a:p>
          <a:p>
            <a:pPr marL="0" indent="0">
              <a:buNone/>
            </a:pPr>
            <a:r>
              <a:rPr lang="en-US" baseline="0" dirty="0" smtClean="0"/>
              <a:t>Gnostics – not human, only appeared to be human</a:t>
            </a:r>
          </a:p>
          <a:p>
            <a:r>
              <a:rPr lang="en-US" baseline="0" dirty="0" err="1" smtClean="0"/>
              <a:t>Adoptionism</a:t>
            </a:r>
            <a:r>
              <a:rPr lang="en-US" baseline="0" dirty="0" smtClean="0"/>
              <a:t> –Christ was an ordinary human who became the Son of God at his baptism</a:t>
            </a:r>
          </a:p>
          <a:p>
            <a:r>
              <a:rPr lang="en-US" baseline="0" dirty="0" err="1" smtClean="0"/>
              <a:t>Sabellianism</a:t>
            </a:r>
            <a:r>
              <a:rPr lang="en-US" baseline="0" dirty="0" smtClean="0"/>
              <a:t> – all three are “modes” of one God we humans encounter.  Essentially, a Oneness view</a:t>
            </a:r>
          </a:p>
          <a:p>
            <a:r>
              <a:rPr lang="en-US" baseline="0" dirty="0" smtClean="0"/>
              <a:t>Arianism – Father came before Son, Holy Spirit was distinct</a:t>
            </a:r>
          </a:p>
          <a:p>
            <a:pPr marL="0" indent="0">
              <a:buNone/>
            </a:pPr>
            <a:endParaRPr lang="en-US" baseline="0" dirty="0" smtClean="0"/>
          </a:p>
          <a:p>
            <a:pPr marL="0" indent="0">
              <a:buNone/>
            </a:pPr>
            <a:r>
              <a:rPr lang="en-US" baseline="0" dirty="0" smtClean="0"/>
              <a:t>By 4</a:t>
            </a:r>
            <a:r>
              <a:rPr lang="en-US" baseline="30000" dirty="0" smtClean="0"/>
              <a:t>th</a:t>
            </a:r>
            <a:r>
              <a:rPr lang="en-US" baseline="0" dirty="0" smtClean="0"/>
              <a:t> century, church hierarchy had developed, persecutions had abated for the moment, and attempts were made to iron things out</a:t>
            </a:r>
          </a:p>
          <a:p>
            <a:pPr marL="0" indent="0">
              <a:buNone/>
            </a:pPr>
            <a:endParaRPr lang="en-US" baseline="0" dirty="0" smtClean="0"/>
          </a:p>
          <a:p>
            <a:pPr marL="0" indent="0">
              <a:buNone/>
            </a:pPr>
            <a:r>
              <a:rPr lang="en-US" baseline="0" dirty="0" smtClean="0"/>
              <a:t>===============</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Homoousios</a:t>
            </a:r>
            <a:r>
              <a:rPr lang="en-US" baseline="0" dirty="0" smtClean="0"/>
              <a:t> = consubstantial = “of the same being”</a:t>
            </a:r>
          </a:p>
          <a:p>
            <a:r>
              <a:rPr lang="en-US" baseline="0" dirty="0" smtClean="0"/>
              <a:t>No Latin active present </a:t>
            </a:r>
            <a:r>
              <a:rPr lang="en-US" dirty="0" err="1" smtClean="0">
                <a:effectLst/>
                <a:hlinkClick r:id="rId3" action="ppaction://hlinkfile" tooltip="Homoousian"/>
              </a:rPr>
              <a:t>ὁμοούσιοι</a:t>
            </a:r>
            <a:r>
              <a:rPr lang="en-US" dirty="0" smtClean="0">
                <a:effectLst/>
              </a:rPr>
              <a:t>). </a:t>
            </a:r>
            <a:endParaRPr lang="en-US" baseline="0" dirty="0" smtClean="0"/>
          </a:p>
          <a:p>
            <a:endParaRPr lang="en-US" baseline="0" dirty="0" smtClean="0"/>
          </a:p>
          <a:p>
            <a:r>
              <a:rPr lang="en-US" baseline="0" dirty="0" smtClean="0"/>
              <a:t>Isaiah 7:14  Hebrew “</a:t>
            </a:r>
            <a:r>
              <a:rPr lang="en-US" baseline="0" dirty="0" err="1" smtClean="0"/>
              <a:t>almah</a:t>
            </a:r>
            <a:r>
              <a:rPr lang="en-US" baseline="0" dirty="0" smtClean="0"/>
              <a:t>” could mean virgin or “young woman”.  </a:t>
            </a:r>
          </a:p>
          <a:p>
            <a:endParaRPr lang="en-US" baseline="0" dirty="0" smtClean="0"/>
          </a:p>
          <a:p>
            <a:r>
              <a:rPr lang="en-US" baseline="0" dirty="0" smtClean="0"/>
              <a:t>PIC: The Heavenly and Earthly Trinities about 1675-82, </a:t>
            </a:r>
            <a:r>
              <a:rPr lang="en-US" baseline="0" dirty="0" err="1" smtClean="0"/>
              <a:t>Bartolomé</a:t>
            </a:r>
            <a:r>
              <a:rPr lang="en-US" baseline="0" dirty="0" smtClean="0"/>
              <a:t> Esteban Murillo</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D70769E-8DA2-4E45-99B9-0945AB9CC41F}" type="slidenum">
              <a:rPr lang="en-US" smtClean="0"/>
              <a:pPr/>
              <a:t>8</a:t>
            </a:fld>
            <a:endParaRPr lang="en-US"/>
          </a:p>
        </p:txBody>
      </p:sp>
    </p:spTree>
    <p:extLst>
      <p:ext uri="{BB962C8B-B14F-4D97-AF65-F5344CB8AC3E}">
        <p14:creationId xmlns:p14="http://schemas.microsoft.com/office/powerpoint/2010/main" xmlns="" val="3914054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The lead up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4</a:t>
            </a:r>
            <a:r>
              <a:rPr lang="en-US" baseline="30000" dirty="0" smtClean="0"/>
              <a:t>th</a:t>
            </a:r>
            <a:r>
              <a:rPr lang="en-US" baseline="0" dirty="0" smtClean="0"/>
              <a:t> century, church hierarchy had developed, persecutions had abated for the moment, and attempts were made to iron things out</a:t>
            </a:r>
          </a:p>
          <a:p>
            <a:endParaRPr lang="en-US" dirty="0" smtClean="0">
              <a:effectLst/>
            </a:endParaRPr>
          </a:p>
          <a:p>
            <a:r>
              <a:rPr lang="en-US" dirty="0" smtClean="0">
                <a:effectLst/>
              </a:rPr>
              <a:t>Alexander, Bishop</a:t>
            </a:r>
            <a:r>
              <a:rPr lang="en-US" baseline="0" dirty="0" smtClean="0">
                <a:effectLst/>
              </a:rPr>
              <a:t> of Alexandria proposed Jesus had eternal divinity, same substance as God the Father</a:t>
            </a:r>
          </a:p>
          <a:p>
            <a:r>
              <a:rPr lang="en-US" baseline="0" dirty="0" smtClean="0">
                <a:effectLst/>
              </a:rPr>
              <a:t>One of his priest’s Arius, proposed Jesus was a demi-God ...more than human but less than God the Father.  </a:t>
            </a:r>
          </a:p>
          <a:p>
            <a:endParaRPr lang="en-US" baseline="0" dirty="0" smtClean="0">
              <a:effectLst/>
            </a:endParaRPr>
          </a:p>
          <a:p>
            <a:r>
              <a:rPr lang="en-US" baseline="0" dirty="0" smtClean="0">
                <a:effectLst/>
              </a:rPr>
              <a:t>Bitter argument spread throughout Christendom, leading Constantine to call for a council at Nicaea.  It was to be the first ecumenical council; trying to bring consensus.  </a:t>
            </a:r>
          </a:p>
          <a:p>
            <a:endParaRPr lang="en-US" baseline="0" dirty="0" smtClean="0">
              <a:effectLst/>
            </a:endParaRPr>
          </a:p>
          <a:p>
            <a:r>
              <a:rPr lang="en-US" baseline="0" dirty="0" smtClean="0">
                <a:effectLst/>
              </a:rPr>
              <a:t>PIC: Athanasius</a:t>
            </a:r>
          </a:p>
          <a:p>
            <a:r>
              <a:rPr lang="en-US" baseline="0" dirty="0" smtClean="0">
                <a:effectLst/>
              </a:rPr>
              <a:t>PIC: Alexander</a:t>
            </a:r>
          </a:p>
          <a:p>
            <a:r>
              <a:rPr lang="en-US" baseline="0" dirty="0" smtClean="0">
                <a:effectLst/>
              </a:rPr>
              <a:t>PIC: Arius</a:t>
            </a:r>
          </a:p>
          <a:p>
            <a:endParaRPr lang="en-US" baseline="0" dirty="0" smtClean="0">
              <a:effectLst/>
            </a:endParaRPr>
          </a:p>
          <a:p>
            <a:r>
              <a:rPr lang="en-US" baseline="0" dirty="0" smtClean="0">
                <a:effectLst/>
              </a:rPr>
              <a:t>====</a:t>
            </a:r>
          </a:p>
          <a:p>
            <a:endParaRPr lang="en-US" baseline="0" dirty="0" smtClean="0">
              <a:effectLst/>
            </a:endParaRPr>
          </a:p>
          <a:p>
            <a:r>
              <a:rPr lang="en-US" baseline="0" dirty="0" smtClean="0">
                <a:effectLst/>
              </a:rPr>
              <a:t>Arius was </a:t>
            </a:r>
            <a:r>
              <a:rPr lang="en-US" baseline="0" dirty="0" err="1" smtClean="0">
                <a:effectLst/>
              </a:rPr>
              <a:t>libyan</a:t>
            </a:r>
            <a:endParaRPr lang="en-US" baseline="0" dirty="0" smtClean="0">
              <a:effectLst/>
            </a:endParaRPr>
          </a:p>
        </p:txBody>
      </p:sp>
      <p:sp>
        <p:nvSpPr>
          <p:cNvPr id="4" name="Slide Number Placeholder 3"/>
          <p:cNvSpPr>
            <a:spLocks noGrp="1"/>
          </p:cNvSpPr>
          <p:nvPr>
            <p:ph type="sldNum" sz="quarter" idx="10"/>
          </p:nvPr>
        </p:nvSpPr>
        <p:spPr/>
        <p:txBody>
          <a:bodyPr/>
          <a:lstStyle/>
          <a:p>
            <a:fld id="{1D70769E-8DA2-4E45-99B9-0945AB9CC41F}" type="slidenum">
              <a:rPr lang="en-US" smtClean="0"/>
              <a:pPr/>
              <a:t>9</a:t>
            </a:fld>
            <a:endParaRPr lang="en-US"/>
          </a:p>
        </p:txBody>
      </p:sp>
    </p:spTree>
    <p:extLst>
      <p:ext uri="{BB962C8B-B14F-4D97-AF65-F5344CB8AC3E}">
        <p14:creationId xmlns:p14="http://schemas.microsoft.com/office/powerpoint/2010/main" xmlns="" val="138118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56058C-A656-4CDE-A8FD-B41EA706E2DF}" type="datetimeFigureOut">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EB74D-025B-444E-B28A-9CEC96E40A1D}" type="slidenum">
              <a:rPr lang="en-US" smtClean="0"/>
              <a:pPr/>
              <a:t>‹#›</a:t>
            </a:fld>
            <a:endParaRPr lang="en-US"/>
          </a:p>
        </p:txBody>
      </p:sp>
    </p:spTree>
    <p:extLst>
      <p:ext uri="{BB962C8B-B14F-4D97-AF65-F5344CB8AC3E}">
        <p14:creationId xmlns:p14="http://schemas.microsoft.com/office/powerpoint/2010/main" xmlns="" val="428345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6058C-A656-4CDE-A8FD-B41EA706E2DF}" type="datetimeFigureOut">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EB74D-025B-444E-B28A-9CEC96E40A1D}" type="slidenum">
              <a:rPr lang="en-US" smtClean="0"/>
              <a:pPr/>
              <a:t>‹#›</a:t>
            </a:fld>
            <a:endParaRPr lang="en-US"/>
          </a:p>
        </p:txBody>
      </p:sp>
    </p:spTree>
    <p:extLst>
      <p:ext uri="{BB962C8B-B14F-4D97-AF65-F5344CB8AC3E}">
        <p14:creationId xmlns:p14="http://schemas.microsoft.com/office/powerpoint/2010/main" xmlns="" val="191126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6058C-A656-4CDE-A8FD-B41EA706E2DF}" type="datetimeFigureOut">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EB74D-025B-444E-B28A-9CEC96E40A1D}" type="slidenum">
              <a:rPr lang="en-US" smtClean="0"/>
              <a:pPr/>
              <a:t>‹#›</a:t>
            </a:fld>
            <a:endParaRPr lang="en-US"/>
          </a:p>
        </p:txBody>
      </p:sp>
    </p:spTree>
    <p:extLst>
      <p:ext uri="{BB962C8B-B14F-4D97-AF65-F5344CB8AC3E}">
        <p14:creationId xmlns:p14="http://schemas.microsoft.com/office/powerpoint/2010/main" xmlns="" val="37947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6058C-A656-4CDE-A8FD-B41EA706E2DF}" type="datetimeFigureOut">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EB74D-025B-444E-B28A-9CEC96E40A1D}" type="slidenum">
              <a:rPr lang="en-US" smtClean="0"/>
              <a:pPr/>
              <a:t>‹#›</a:t>
            </a:fld>
            <a:endParaRPr lang="en-US"/>
          </a:p>
        </p:txBody>
      </p:sp>
    </p:spTree>
    <p:extLst>
      <p:ext uri="{BB962C8B-B14F-4D97-AF65-F5344CB8AC3E}">
        <p14:creationId xmlns:p14="http://schemas.microsoft.com/office/powerpoint/2010/main" xmlns="" val="394482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56058C-A656-4CDE-A8FD-B41EA706E2DF}" type="datetimeFigureOut">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EB74D-025B-444E-B28A-9CEC96E40A1D}" type="slidenum">
              <a:rPr lang="en-US" smtClean="0"/>
              <a:pPr/>
              <a:t>‹#›</a:t>
            </a:fld>
            <a:endParaRPr lang="en-US"/>
          </a:p>
        </p:txBody>
      </p:sp>
    </p:spTree>
    <p:extLst>
      <p:ext uri="{BB962C8B-B14F-4D97-AF65-F5344CB8AC3E}">
        <p14:creationId xmlns:p14="http://schemas.microsoft.com/office/powerpoint/2010/main" xmlns="" val="192292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56058C-A656-4CDE-A8FD-B41EA706E2DF}" type="datetimeFigureOut">
              <a:rPr lang="en-US" smtClean="0"/>
              <a:pPr/>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EB74D-025B-444E-B28A-9CEC96E40A1D}" type="slidenum">
              <a:rPr lang="en-US" smtClean="0"/>
              <a:pPr/>
              <a:t>‹#›</a:t>
            </a:fld>
            <a:endParaRPr lang="en-US"/>
          </a:p>
        </p:txBody>
      </p:sp>
    </p:spTree>
    <p:extLst>
      <p:ext uri="{BB962C8B-B14F-4D97-AF65-F5344CB8AC3E}">
        <p14:creationId xmlns:p14="http://schemas.microsoft.com/office/powerpoint/2010/main" xmlns="" val="351631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56058C-A656-4CDE-A8FD-B41EA706E2DF}" type="datetimeFigureOut">
              <a:rPr lang="en-US" smtClean="0"/>
              <a:pPr/>
              <a:t>12/1/2011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FEB74D-025B-444E-B28A-9CEC96E40A1D}" type="slidenum">
              <a:rPr lang="en-US" smtClean="0"/>
              <a:pPr/>
              <a:t>‹#›</a:t>
            </a:fld>
            <a:endParaRPr lang="en-US"/>
          </a:p>
        </p:txBody>
      </p:sp>
    </p:spTree>
    <p:extLst>
      <p:ext uri="{BB962C8B-B14F-4D97-AF65-F5344CB8AC3E}">
        <p14:creationId xmlns:p14="http://schemas.microsoft.com/office/powerpoint/2010/main" xmlns="" val="1453113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56058C-A656-4CDE-A8FD-B41EA706E2DF}" type="datetimeFigureOut">
              <a:rPr lang="en-US" smtClean="0"/>
              <a:pPr/>
              <a:t>12/1/2011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FEB74D-025B-444E-B28A-9CEC96E40A1D}" type="slidenum">
              <a:rPr lang="en-US" smtClean="0"/>
              <a:pPr/>
              <a:t>‹#›</a:t>
            </a:fld>
            <a:endParaRPr lang="en-US"/>
          </a:p>
        </p:txBody>
      </p:sp>
    </p:spTree>
    <p:extLst>
      <p:ext uri="{BB962C8B-B14F-4D97-AF65-F5344CB8AC3E}">
        <p14:creationId xmlns:p14="http://schemas.microsoft.com/office/powerpoint/2010/main" xmlns="" val="180955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6058C-A656-4CDE-A8FD-B41EA706E2DF}" type="datetimeFigureOut">
              <a:rPr lang="en-US" smtClean="0"/>
              <a:pPr/>
              <a:t>12/1/2011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FEB74D-025B-444E-B28A-9CEC96E40A1D}" type="slidenum">
              <a:rPr lang="en-US" smtClean="0"/>
              <a:pPr/>
              <a:t>‹#›</a:t>
            </a:fld>
            <a:endParaRPr lang="en-US"/>
          </a:p>
        </p:txBody>
      </p:sp>
    </p:spTree>
    <p:extLst>
      <p:ext uri="{BB962C8B-B14F-4D97-AF65-F5344CB8AC3E}">
        <p14:creationId xmlns:p14="http://schemas.microsoft.com/office/powerpoint/2010/main" xmlns="" val="7787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6058C-A656-4CDE-A8FD-B41EA706E2DF}" type="datetimeFigureOut">
              <a:rPr lang="en-US" smtClean="0"/>
              <a:pPr/>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EB74D-025B-444E-B28A-9CEC96E40A1D}" type="slidenum">
              <a:rPr lang="en-US" smtClean="0"/>
              <a:pPr/>
              <a:t>‹#›</a:t>
            </a:fld>
            <a:endParaRPr lang="en-US"/>
          </a:p>
        </p:txBody>
      </p:sp>
    </p:spTree>
    <p:extLst>
      <p:ext uri="{BB962C8B-B14F-4D97-AF65-F5344CB8AC3E}">
        <p14:creationId xmlns:p14="http://schemas.microsoft.com/office/powerpoint/2010/main" xmlns="" val="57849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6058C-A656-4CDE-A8FD-B41EA706E2DF}" type="datetimeFigureOut">
              <a:rPr lang="en-US" smtClean="0"/>
              <a:pPr/>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EB74D-025B-444E-B28A-9CEC96E40A1D}" type="slidenum">
              <a:rPr lang="en-US" smtClean="0"/>
              <a:pPr/>
              <a:t>‹#›</a:t>
            </a:fld>
            <a:endParaRPr lang="en-US"/>
          </a:p>
        </p:txBody>
      </p:sp>
    </p:spTree>
    <p:extLst>
      <p:ext uri="{BB962C8B-B14F-4D97-AF65-F5344CB8AC3E}">
        <p14:creationId xmlns:p14="http://schemas.microsoft.com/office/powerpoint/2010/main" xmlns="" val="19133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6058C-A656-4CDE-A8FD-B41EA706E2DF}" type="datetimeFigureOut">
              <a:rPr lang="en-US" smtClean="0"/>
              <a:pPr/>
              <a:t>12/1/2011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B74D-025B-444E-B28A-9CEC96E40A1D}" type="slidenum">
              <a:rPr lang="en-US" smtClean="0"/>
              <a:pPr/>
              <a:t>‹#›</a:t>
            </a:fld>
            <a:endParaRPr lang="en-US"/>
          </a:p>
        </p:txBody>
      </p:sp>
    </p:spTree>
    <p:extLst>
      <p:ext uri="{BB962C8B-B14F-4D97-AF65-F5344CB8AC3E}">
        <p14:creationId xmlns:p14="http://schemas.microsoft.com/office/powerpoint/2010/main" xmlns="" val="1883604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4.jpeg"/><Relationship Id="rId7" Type="http://schemas.openxmlformats.org/officeDocument/2006/relationships/hyperlink" Target="//upload.wikimedia.org/wikipedia/commons/3/3e/Byzantinischer_Mosaizist_um_1000_002.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upload.wikimedia.org/wikipedia/commons/c/c6/John_Calvin_2.jpg" TargetMode="Externa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upload.wikimedia.org/wikipedia/commons/7/7d/Michael_Servetus.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hyperlink" Target="//upload.wikimedia.org/wikipedia/commons/d/d4/FaustusSocinus.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hyperlink" Target="http://en.wikipedia.org/wiki/File:Priestley.jpg" TargetMode="External"/><Relationship Id="rId3" Type="http://schemas.openxmlformats.org/officeDocument/2006/relationships/hyperlink" Target="//upload.wikimedia.org/wikipedia/commons/d/d4/FaustusSocinus.jpg" TargetMode="External"/><Relationship Id="rId7" Type="http://schemas.openxmlformats.org/officeDocument/2006/relationships/hyperlink" Target="//upload.wikimedia.org/wikipedia/commons/9/91/John-milton.jpg" TargetMode="External"/><Relationship Id="rId12"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0.jpeg"/><Relationship Id="rId5" Type="http://schemas.openxmlformats.org/officeDocument/2006/relationships/hyperlink" Target="//upload.wikimedia.org/wikipedia/commons/7/7d/Michael_Servetus.jpg" TargetMode="External"/><Relationship Id="rId10" Type="http://schemas.openxmlformats.org/officeDocument/2006/relationships/image" Target="../media/image49.jpeg"/><Relationship Id="rId4" Type="http://schemas.openxmlformats.org/officeDocument/2006/relationships/image" Target="../media/image45.jpeg"/><Relationship Id="rId9" Type="http://schemas.openxmlformats.org/officeDocument/2006/relationships/hyperlink" Target="//upload.wikimedia.org/wikipedia/commons/3/39/GodfreyKneller-IsaacNewton-1689.jpg" TargetMode="External"/><Relationship Id="rId14"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jpe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hyperlink" Target="//upload.wikimedia.org/wikipedia/commons/0/0e/Newton-WilliamBlake.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upload.wikimedia.org/wikipedia/commons/6/6a/Gottfried_Wilhelm_von_Leibniz.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hyperlink" Target="//upload.wikimedia.org/wikipedia/commons/2/21/David_Hume.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hyperlink" Target="//upload.wikimedia.org/wikipedia/commons/e/ea/Spinoza.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hyperlink" Target="//upload.wikimedia.org/wikipedia/commons/2/24/Bloomsbury.gi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File:Dickens_Gurney_head.jpg" TargetMode="External"/><Relationship Id="rId13" Type="http://schemas.openxmlformats.org/officeDocument/2006/relationships/image" Target="../media/image10.gif"/><Relationship Id="rId18" Type="http://schemas.openxmlformats.org/officeDocument/2006/relationships/hyperlink" Target="http://en.wikipedia.org/wiki/File:C_Reeve_in_Marriage_of_Figaro_Opening_night_1985.jpg" TargetMode="External"/><Relationship Id="rId26" Type="http://schemas.openxmlformats.org/officeDocument/2006/relationships/hyperlink" Target="http://en.wikipedia.org/wiki/File:Richard_Price.jpg" TargetMode="External"/><Relationship Id="rId39" Type="http://schemas.openxmlformats.org/officeDocument/2006/relationships/hyperlink" Target="http://en.wikipedia.org/wiki/File:EmilyGreeneBalch.jpg" TargetMode="External"/><Relationship Id="rId3" Type="http://schemas.openxmlformats.org/officeDocument/2006/relationships/hyperlink" Target="http://en.wikipedia.org/wiki/File:Stanley_Ann_Dunham_1960_Mercer_Island_High_School_yearbook.jpg" TargetMode="External"/><Relationship Id="rId21" Type="http://schemas.openxmlformats.org/officeDocument/2006/relationships/image" Target="../media/image14.jpeg"/><Relationship Id="rId34" Type="http://schemas.openxmlformats.org/officeDocument/2006/relationships/hyperlink" Target="http://en.wikipedia.org/wiki/File:US_Navy_031029-N-6236G-001_A_painting_of_President_John_Adams_(1735-1826),_2nd_president_of_the_United_States,_by_Asher_B._Durand_(1767-1845)-crop.jpg" TargetMode="External"/><Relationship Id="rId7" Type="http://schemas.openxmlformats.org/officeDocument/2006/relationships/image" Target="../media/image7.jpeg"/><Relationship Id="rId12" Type="http://schemas.openxmlformats.org/officeDocument/2006/relationships/hyperlink" Target="http://en.wikipedia.org/wiki/File:Lotta-Colour-LoRez.gif" TargetMode="External"/><Relationship Id="rId17" Type="http://schemas.openxmlformats.org/officeDocument/2006/relationships/image" Target="../media/image12.jpeg"/><Relationship Id="rId25" Type="http://schemas.openxmlformats.org/officeDocument/2006/relationships/image" Target="../media/image16.jpeg"/><Relationship Id="rId33" Type="http://schemas.openxmlformats.org/officeDocument/2006/relationships/image" Target="../media/image20.jpeg"/><Relationship Id="rId38" Type="http://schemas.openxmlformats.org/officeDocument/2006/relationships/image" Target="../media/image23.jpeg"/><Relationship Id="rId2" Type="http://schemas.openxmlformats.org/officeDocument/2006/relationships/notesSlide" Target="../notesSlides/notesSlide4.xml"/><Relationship Id="rId16" Type="http://schemas.openxmlformats.org/officeDocument/2006/relationships/hyperlink" Target="http://en.wikipedia.org/wiki/File:Priestley.jpg" TargetMode="External"/><Relationship Id="rId20" Type="http://schemas.openxmlformats.org/officeDocument/2006/relationships/hyperlink" Target="http://en.wikipedia.org/wiki/File:Paul_Revere_1958_Issue-25c.jpg" TargetMode="External"/><Relationship Id="rId29" Type="http://schemas.openxmlformats.org/officeDocument/2006/relationships/image" Target="../media/image18.jpeg"/><Relationship Id="rId41"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http://en.wikipedia.org/wiki/File:E._E._Cummings_NYWTS.jpg" TargetMode="External"/><Relationship Id="rId11" Type="http://schemas.openxmlformats.org/officeDocument/2006/relationships/image" Target="../media/image9.jpeg"/><Relationship Id="rId24" Type="http://schemas.openxmlformats.org/officeDocument/2006/relationships/hyperlink" Target="http://en.wikipedia.org/wiki/File:Frank_Lloyd_Wright_LC-USZ62-36384.jpg" TargetMode="External"/><Relationship Id="rId32" Type="http://schemas.openxmlformats.org/officeDocument/2006/relationships/hyperlink" Target="http://en.wikipedia.org/wiki/File:John_Quincy_Adams.jpg" TargetMode="External"/><Relationship Id="rId37" Type="http://schemas.openxmlformats.org/officeDocument/2006/relationships/image" Target="../media/image22.jpeg"/><Relationship Id="rId40" Type="http://schemas.openxmlformats.org/officeDocument/2006/relationships/image" Target="../media/image24.jpeg"/><Relationship Id="rId5" Type="http://schemas.openxmlformats.org/officeDocument/2006/relationships/image" Target="../media/image6.jpeg"/><Relationship Id="rId15" Type="http://schemas.openxmlformats.org/officeDocument/2006/relationships/image" Target="../media/image11.jpeg"/><Relationship Id="rId23" Type="http://schemas.openxmlformats.org/officeDocument/2006/relationships/image" Target="../media/image15.jpeg"/><Relationship Id="rId28" Type="http://schemas.openxmlformats.org/officeDocument/2006/relationships/hyperlink" Target="http://en.wikipedia.org/wiki/File:Marywollstonecraft.jpg" TargetMode="External"/><Relationship Id="rId36" Type="http://schemas.openxmlformats.org/officeDocument/2006/relationships/hyperlink" Target="http://en.wikipedia.org/wiki/File:Abigail_Smith_Adams_by_Gilbert_Stuart.jpeg" TargetMode="External"/><Relationship Id="rId10" Type="http://schemas.openxmlformats.org/officeDocument/2006/relationships/hyperlink" Target="http://en.wikipedia.org/wiki/File:Ralph_Waldo_Emerson_ca1857_retouched.jpg" TargetMode="External"/><Relationship Id="rId19" Type="http://schemas.openxmlformats.org/officeDocument/2006/relationships/image" Target="../media/image13.jpeg"/><Relationship Id="rId31"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8.jpeg"/><Relationship Id="rId14" Type="http://schemas.openxmlformats.org/officeDocument/2006/relationships/hyperlink" Target="http://en.wikipedia.org/wiki/File:Thomas_Jefferson_by_Rembrandt_Peale,_1800.jpg" TargetMode="External"/><Relationship Id="rId22" Type="http://schemas.openxmlformats.org/officeDocument/2006/relationships/hyperlink" Target="http://en.wikipedia.org/wiki/File:Paul-Newman-portrait.jpg" TargetMode="External"/><Relationship Id="rId27" Type="http://schemas.openxmlformats.org/officeDocument/2006/relationships/image" Target="../media/image17.jpeg"/><Relationship Id="rId30" Type="http://schemas.openxmlformats.org/officeDocument/2006/relationships/hyperlink" Target="http://en.wikipedia.org/wiki/File:Tim_Berners-Lee_closeup.jpg" TargetMode="External"/><Relationship Id="rId35"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Faith and Science</a:t>
            </a:r>
            <a:endParaRPr lang="en-US" dirty="0"/>
          </a:p>
        </p:txBody>
      </p:sp>
      <p:sp>
        <p:nvSpPr>
          <p:cNvPr id="3" name="Subtitle 2"/>
          <p:cNvSpPr>
            <a:spLocks noGrp="1"/>
          </p:cNvSpPr>
          <p:nvPr>
            <p:ph type="subTitle" idx="1"/>
          </p:nvPr>
        </p:nvSpPr>
        <p:spPr/>
        <p:txBody>
          <a:bodyPr/>
          <a:lstStyle/>
          <a:p>
            <a:r>
              <a:rPr lang="en-US" dirty="0" smtClean="0"/>
              <a:t>Mat Burke</a:t>
            </a:r>
            <a:endParaRPr lang="en-US" dirty="0"/>
          </a:p>
        </p:txBody>
      </p:sp>
    </p:spTree>
    <p:extLst>
      <p:ext uri="{BB962C8B-B14F-4D97-AF65-F5344CB8AC3E}">
        <p14:creationId xmlns:p14="http://schemas.microsoft.com/office/powerpoint/2010/main" xmlns="" val="3348559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Trinity at Nicaea and the aftermath</a:t>
            </a:r>
            <a:endParaRPr lang="en-US" dirty="0"/>
          </a:p>
        </p:txBody>
      </p:sp>
      <p:sp>
        <p:nvSpPr>
          <p:cNvPr id="3" name="Content Placeholder 2"/>
          <p:cNvSpPr>
            <a:spLocks noGrp="1"/>
          </p:cNvSpPr>
          <p:nvPr>
            <p:ph idx="1"/>
          </p:nvPr>
        </p:nvSpPr>
        <p:spPr/>
        <p:txBody>
          <a:bodyPr/>
          <a:lstStyle/>
          <a:p>
            <a:endParaRPr lang="en-US"/>
          </a:p>
        </p:txBody>
      </p:sp>
      <p:pic>
        <p:nvPicPr>
          <p:cNvPr id="7170" name="Picture 2" descr="http://orthodoxword.files.wordpress.com/2010/05/niceea-1st-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1219200"/>
            <a:ext cx="5065425" cy="53186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blogs.jcvi.org/wp-content/uploads/2010/10/aegean-se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14450" y="1219200"/>
            <a:ext cx="6329008"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Multiply 3"/>
          <p:cNvSpPr/>
          <p:nvPr/>
        </p:nvSpPr>
        <p:spPr>
          <a:xfrm>
            <a:off x="6072413" y="1796143"/>
            <a:ext cx="533400" cy="457200"/>
          </a:xfrm>
          <a:prstGeom prst="mathMultiply">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10" descr="http://www.traditioninaction.org/SOD/SODimages2/062_athanasiu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00" y="1219200"/>
            <a:ext cx="2857500" cy="383857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 name="Picture 16" descr="http://upload.wikimedia.org/wikipedia/commons/thumb/3/3a/Arius_portr%C3%A9.jpg/250px-Arius_portr%C3%A9.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29400" y="2874854"/>
            <a:ext cx="2381250" cy="360045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174" name="Picture 6" descr="File:Byzantinischer Mosaizist um 1000 002.jpg">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2000" y="3576739"/>
            <a:ext cx="2552700" cy="328126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430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1000"/>
                                        <p:tgtEl>
                                          <p:spTgt spid="7174"/>
                                        </p:tgtEl>
                                      </p:cBhvr>
                                    </p:animEffect>
                                    <p:anim calcmode="lin" valueType="num">
                                      <p:cBhvr>
                                        <p:cTn id="8" dur="1000" fill="hold"/>
                                        <p:tgtEl>
                                          <p:spTgt spid="7174"/>
                                        </p:tgtEl>
                                        <p:attrNameLst>
                                          <p:attrName>ppt_x</p:attrName>
                                        </p:attrNameLst>
                                      </p:cBhvr>
                                      <p:tavLst>
                                        <p:tav tm="0">
                                          <p:val>
                                            <p:strVal val="#ppt_x"/>
                                          </p:val>
                                        </p:tav>
                                        <p:tav tm="100000">
                                          <p:val>
                                            <p:strVal val="#ppt_x"/>
                                          </p:val>
                                        </p:tav>
                                      </p:tavLst>
                                    </p:anim>
                                    <p:anim calcmode="lin" valueType="num">
                                      <p:cBhvr>
                                        <p:cTn id="9" dur="1000" fill="hold"/>
                                        <p:tgtEl>
                                          <p:spTgt spid="71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500"/>
                                  </p:stCondLst>
                                  <p:childTnLst>
                                    <p:set>
                                      <p:cBhvr>
                                        <p:cTn id="17" dur="1" fill="hold">
                                          <p:stCondLst>
                                            <p:cond delay="0"/>
                                          </p:stCondLst>
                                        </p:cTn>
                                        <p:tgtEl>
                                          <p:spTgt spid="7172"/>
                                        </p:tgtEl>
                                        <p:attrNameLst>
                                          <p:attrName>style.visibility</p:attrName>
                                        </p:attrNameLst>
                                      </p:cBhvr>
                                      <p:to>
                                        <p:strVal val="visible"/>
                                      </p:to>
                                    </p:set>
                                    <p:animEffect transition="in" filter="fade">
                                      <p:cBhvr>
                                        <p:cTn id="18" dur="1000"/>
                                        <p:tgtEl>
                                          <p:spTgt spid="7172"/>
                                        </p:tgtEl>
                                      </p:cBhvr>
                                    </p:animEffect>
                                    <p:anim calcmode="lin" valueType="num">
                                      <p:cBhvr>
                                        <p:cTn id="19" dur="1000" fill="hold"/>
                                        <p:tgtEl>
                                          <p:spTgt spid="7172"/>
                                        </p:tgtEl>
                                        <p:attrNameLst>
                                          <p:attrName>ppt_x</p:attrName>
                                        </p:attrNameLst>
                                      </p:cBhvr>
                                      <p:tavLst>
                                        <p:tav tm="0">
                                          <p:val>
                                            <p:strVal val="#ppt_x"/>
                                          </p:val>
                                        </p:tav>
                                        <p:tav tm="100000">
                                          <p:val>
                                            <p:strVal val="#ppt_x"/>
                                          </p:val>
                                        </p:tav>
                                      </p:tavLst>
                                    </p:anim>
                                    <p:anim calcmode="lin" valueType="num">
                                      <p:cBhvr>
                                        <p:cTn id="20"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nodeType="clickEffect">
                                  <p:stCondLst>
                                    <p:cond delay="0"/>
                                  </p:stCondLst>
                                  <p:childTnLst>
                                    <p:animEffect transition="out" filter="fade">
                                      <p:cBhvr>
                                        <p:cTn id="24" dur="1000"/>
                                        <p:tgtEl>
                                          <p:spTgt spid="7174"/>
                                        </p:tgtEl>
                                      </p:cBhvr>
                                    </p:animEffect>
                                    <p:anim calcmode="lin" valueType="num">
                                      <p:cBhvr>
                                        <p:cTn id="25" dur="1000"/>
                                        <p:tgtEl>
                                          <p:spTgt spid="7174"/>
                                        </p:tgtEl>
                                        <p:attrNameLst>
                                          <p:attrName>ppt_x</p:attrName>
                                        </p:attrNameLst>
                                      </p:cBhvr>
                                      <p:tavLst>
                                        <p:tav tm="0">
                                          <p:val>
                                            <p:strVal val="ppt_x"/>
                                          </p:val>
                                        </p:tav>
                                        <p:tav tm="100000">
                                          <p:val>
                                            <p:strVal val="ppt_x"/>
                                          </p:val>
                                        </p:tav>
                                      </p:tavLst>
                                    </p:anim>
                                    <p:anim calcmode="lin" valueType="num">
                                      <p:cBhvr>
                                        <p:cTn id="26" dur="1000"/>
                                        <p:tgtEl>
                                          <p:spTgt spid="7174"/>
                                        </p:tgtEl>
                                        <p:attrNameLst>
                                          <p:attrName>ppt_y</p:attrName>
                                        </p:attrNameLst>
                                      </p:cBhvr>
                                      <p:tavLst>
                                        <p:tav tm="0">
                                          <p:val>
                                            <p:strVal val="ppt_y"/>
                                          </p:val>
                                        </p:tav>
                                        <p:tav tm="100000">
                                          <p:val>
                                            <p:strVal val="ppt_y+.1"/>
                                          </p:val>
                                        </p:tav>
                                      </p:tavLst>
                                    </p:anim>
                                    <p:set>
                                      <p:cBhvr>
                                        <p:cTn id="27" dur="1" fill="hold">
                                          <p:stCondLst>
                                            <p:cond delay="999"/>
                                          </p:stCondLst>
                                        </p:cTn>
                                        <p:tgtEl>
                                          <p:spTgt spid="7174"/>
                                        </p:tgtEl>
                                        <p:attrNameLst>
                                          <p:attrName>style.visibility</p:attrName>
                                        </p:attrNameLst>
                                      </p:cBhvr>
                                      <p:to>
                                        <p:strVal val="hidden"/>
                                      </p:to>
                                    </p:set>
                                  </p:childTnLst>
                                </p:cTn>
                              </p:par>
                              <p:par>
                                <p:cTn id="28" presetID="42" presetClass="exit" presetSubtype="0" fill="hold" grpId="1" nodeType="withEffect">
                                  <p:stCondLst>
                                    <p:cond delay="0"/>
                                  </p:stCondLst>
                                  <p:childTnLst>
                                    <p:animEffect transition="out" filter="fade">
                                      <p:cBhvr>
                                        <p:cTn id="29" dur="1000"/>
                                        <p:tgtEl>
                                          <p:spTgt spid="4"/>
                                        </p:tgtEl>
                                      </p:cBhvr>
                                    </p:animEffect>
                                    <p:anim calcmode="lin" valueType="num">
                                      <p:cBhvr>
                                        <p:cTn id="30" dur="1000"/>
                                        <p:tgtEl>
                                          <p:spTgt spid="4"/>
                                        </p:tgtEl>
                                        <p:attrNameLst>
                                          <p:attrName>ppt_x</p:attrName>
                                        </p:attrNameLst>
                                      </p:cBhvr>
                                      <p:tavLst>
                                        <p:tav tm="0">
                                          <p:val>
                                            <p:strVal val="ppt_x"/>
                                          </p:val>
                                        </p:tav>
                                        <p:tav tm="100000">
                                          <p:val>
                                            <p:strVal val="ppt_x"/>
                                          </p:val>
                                        </p:tav>
                                      </p:tavLst>
                                    </p:anim>
                                    <p:anim calcmode="lin" valueType="num">
                                      <p:cBhvr>
                                        <p:cTn id="31" dur="1000"/>
                                        <p:tgtEl>
                                          <p:spTgt spid="4"/>
                                        </p:tgtEl>
                                        <p:attrNameLst>
                                          <p:attrName>ppt_y</p:attrName>
                                        </p:attrNameLst>
                                      </p:cBhvr>
                                      <p:tavLst>
                                        <p:tav tm="0">
                                          <p:val>
                                            <p:strVal val="ppt_y"/>
                                          </p:val>
                                        </p:tav>
                                        <p:tav tm="100000">
                                          <p:val>
                                            <p:strVal val="ppt_y+.1"/>
                                          </p:val>
                                        </p:tav>
                                      </p:tavLst>
                                    </p:anim>
                                    <p:set>
                                      <p:cBhvr>
                                        <p:cTn id="32" dur="1" fill="hold">
                                          <p:stCondLst>
                                            <p:cond delay="999"/>
                                          </p:stCondLst>
                                        </p:cTn>
                                        <p:tgtEl>
                                          <p:spTgt spid="4"/>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7172"/>
                                        </p:tgtEl>
                                      </p:cBhvr>
                                    </p:animEffect>
                                    <p:anim calcmode="lin" valueType="num">
                                      <p:cBhvr>
                                        <p:cTn id="35" dur="1000"/>
                                        <p:tgtEl>
                                          <p:spTgt spid="7172"/>
                                        </p:tgtEl>
                                        <p:attrNameLst>
                                          <p:attrName>ppt_x</p:attrName>
                                        </p:attrNameLst>
                                      </p:cBhvr>
                                      <p:tavLst>
                                        <p:tav tm="0">
                                          <p:val>
                                            <p:strVal val="ppt_x"/>
                                          </p:val>
                                        </p:tav>
                                        <p:tav tm="100000">
                                          <p:val>
                                            <p:strVal val="ppt_x"/>
                                          </p:val>
                                        </p:tav>
                                      </p:tavLst>
                                    </p:anim>
                                    <p:anim calcmode="lin" valueType="num">
                                      <p:cBhvr>
                                        <p:cTn id="36" dur="1000"/>
                                        <p:tgtEl>
                                          <p:spTgt spid="7172"/>
                                        </p:tgtEl>
                                        <p:attrNameLst>
                                          <p:attrName>ppt_y</p:attrName>
                                        </p:attrNameLst>
                                      </p:cBhvr>
                                      <p:tavLst>
                                        <p:tav tm="0">
                                          <p:val>
                                            <p:strVal val="ppt_y"/>
                                          </p:val>
                                        </p:tav>
                                        <p:tav tm="100000">
                                          <p:val>
                                            <p:strVal val="ppt_y+.1"/>
                                          </p:val>
                                        </p:tav>
                                      </p:tavLst>
                                    </p:anim>
                                    <p:set>
                                      <p:cBhvr>
                                        <p:cTn id="37" dur="1" fill="hold">
                                          <p:stCondLst>
                                            <p:cond delay="999"/>
                                          </p:stCondLst>
                                        </p:cTn>
                                        <p:tgtEl>
                                          <p:spTgt spid="7172"/>
                                        </p:tgtEl>
                                        <p:attrNameLst>
                                          <p:attrName>style.visibility</p:attrName>
                                        </p:attrNameLst>
                                      </p:cBhvr>
                                      <p:to>
                                        <p:strVal val="hidden"/>
                                      </p:to>
                                    </p:set>
                                  </p:childTnLst>
                                </p:cTn>
                              </p:par>
                              <p:par>
                                <p:cTn id="38" presetID="42" presetClass="exit" presetSubtype="0" fill="hold" nodeType="withEffect">
                                  <p:stCondLst>
                                    <p:cond delay="0"/>
                                  </p:stCondLst>
                                  <p:childTnLst>
                                    <p:animEffect transition="out" filter="fade">
                                      <p:cBhvr>
                                        <p:cTn id="39" dur="1000"/>
                                        <p:tgtEl>
                                          <p:spTgt spid="9"/>
                                        </p:tgtEl>
                                      </p:cBhvr>
                                    </p:animEffect>
                                    <p:anim calcmode="lin" valueType="num">
                                      <p:cBhvr>
                                        <p:cTn id="40" dur="1000"/>
                                        <p:tgtEl>
                                          <p:spTgt spid="9"/>
                                        </p:tgtEl>
                                        <p:attrNameLst>
                                          <p:attrName>ppt_x</p:attrName>
                                        </p:attrNameLst>
                                      </p:cBhvr>
                                      <p:tavLst>
                                        <p:tav tm="0">
                                          <p:val>
                                            <p:strVal val="ppt_x"/>
                                          </p:val>
                                        </p:tav>
                                        <p:tav tm="100000">
                                          <p:val>
                                            <p:strVal val="ppt_x"/>
                                          </p:val>
                                        </p:tav>
                                      </p:tavLst>
                                    </p:anim>
                                    <p:anim calcmode="lin" valueType="num">
                                      <p:cBhvr>
                                        <p:cTn id="41" dur="1000"/>
                                        <p:tgtEl>
                                          <p:spTgt spid="9"/>
                                        </p:tgtEl>
                                        <p:attrNameLst>
                                          <p:attrName>ppt_y</p:attrName>
                                        </p:attrNameLst>
                                      </p:cBhvr>
                                      <p:tavLst>
                                        <p:tav tm="0">
                                          <p:val>
                                            <p:strVal val="ppt_y"/>
                                          </p:val>
                                        </p:tav>
                                        <p:tav tm="100000">
                                          <p:val>
                                            <p:strVal val="ppt_y+.1"/>
                                          </p:val>
                                        </p:tav>
                                      </p:tavLst>
                                    </p:anim>
                                    <p:set>
                                      <p:cBhvr>
                                        <p:cTn id="42" dur="1" fill="hold">
                                          <p:stCondLst>
                                            <p:cond delay="999"/>
                                          </p:stCondLst>
                                        </p:cTn>
                                        <p:tgtEl>
                                          <p:spTgt spid="9"/>
                                        </p:tgtEl>
                                        <p:attrNameLst>
                                          <p:attrName>style.visibility</p:attrName>
                                        </p:attrNameLst>
                                      </p:cBhvr>
                                      <p:to>
                                        <p:strVal val="hidden"/>
                                      </p:to>
                                    </p:set>
                                  </p:childTnLst>
                                </p:cTn>
                              </p:par>
                              <p:par>
                                <p:cTn id="43" presetID="42" presetClass="exit" presetSubtype="0" fill="hold" nodeType="withEffect">
                                  <p:stCondLst>
                                    <p:cond delay="0"/>
                                  </p:stCondLst>
                                  <p:childTnLst>
                                    <p:animEffect transition="out" filter="fade">
                                      <p:cBhvr>
                                        <p:cTn id="44" dur="1000"/>
                                        <p:tgtEl>
                                          <p:spTgt spid="10"/>
                                        </p:tgtEl>
                                      </p:cBhvr>
                                    </p:animEffect>
                                    <p:anim calcmode="lin" valueType="num">
                                      <p:cBhvr>
                                        <p:cTn id="45" dur="1000"/>
                                        <p:tgtEl>
                                          <p:spTgt spid="10"/>
                                        </p:tgtEl>
                                        <p:attrNameLst>
                                          <p:attrName>ppt_x</p:attrName>
                                        </p:attrNameLst>
                                      </p:cBhvr>
                                      <p:tavLst>
                                        <p:tav tm="0">
                                          <p:val>
                                            <p:strVal val="ppt_x"/>
                                          </p:val>
                                        </p:tav>
                                        <p:tav tm="100000">
                                          <p:val>
                                            <p:strVal val="ppt_x"/>
                                          </p:val>
                                        </p:tav>
                                      </p:tavLst>
                                    </p:anim>
                                    <p:anim calcmode="lin" valueType="num">
                                      <p:cBhvr>
                                        <p:cTn id="46" dur="1000"/>
                                        <p:tgtEl>
                                          <p:spTgt spid="10"/>
                                        </p:tgtEl>
                                        <p:attrNameLst>
                                          <p:attrName>ppt_y</p:attrName>
                                        </p:attrNameLst>
                                      </p:cBhvr>
                                      <p:tavLst>
                                        <p:tav tm="0">
                                          <p:val>
                                            <p:strVal val="ppt_y"/>
                                          </p:val>
                                        </p:tav>
                                        <p:tav tm="100000">
                                          <p:val>
                                            <p:strVal val="ppt_y+.1"/>
                                          </p:val>
                                        </p:tav>
                                      </p:tavLst>
                                    </p:anim>
                                    <p:set>
                                      <p:cBhvr>
                                        <p:cTn id="47" dur="1" fill="hold">
                                          <p:stCondLst>
                                            <p:cond delay="999"/>
                                          </p:stCondLst>
                                        </p:cTn>
                                        <p:tgtEl>
                                          <p:spTgt spid="10"/>
                                        </p:tgtEl>
                                        <p:attrNameLst>
                                          <p:attrName>style.visibility</p:attrName>
                                        </p:attrNameLst>
                                      </p:cBhvr>
                                      <p:to>
                                        <p:strVal val="hidden"/>
                                      </p:to>
                                    </p:set>
                                  </p:childTnLst>
                                </p:cTn>
                              </p:par>
                            </p:childTnLst>
                          </p:cTn>
                        </p:par>
                        <p:par>
                          <p:cTn id="48" fill="hold">
                            <p:stCondLst>
                              <p:cond delay="1000"/>
                            </p:stCondLst>
                            <p:childTnLst>
                              <p:par>
                                <p:cTn id="49" presetID="47" presetClass="entr" presetSubtype="0" fill="hold" nodeType="afterEffect">
                                  <p:stCondLst>
                                    <p:cond delay="500"/>
                                  </p:stCondLst>
                                  <p:childTnLst>
                                    <p:set>
                                      <p:cBhvr>
                                        <p:cTn id="50" dur="1" fill="hold">
                                          <p:stCondLst>
                                            <p:cond delay="0"/>
                                          </p:stCondLst>
                                        </p:cTn>
                                        <p:tgtEl>
                                          <p:spTgt spid="7170"/>
                                        </p:tgtEl>
                                        <p:attrNameLst>
                                          <p:attrName>style.visibility</p:attrName>
                                        </p:attrNameLst>
                                      </p:cBhvr>
                                      <p:to>
                                        <p:strVal val="visible"/>
                                      </p:to>
                                    </p:set>
                                    <p:animEffect transition="in" filter="fade">
                                      <p:cBhvr>
                                        <p:cTn id="51" dur="1000"/>
                                        <p:tgtEl>
                                          <p:spTgt spid="7170"/>
                                        </p:tgtEl>
                                      </p:cBhvr>
                                    </p:animEffect>
                                    <p:anim calcmode="lin" valueType="num">
                                      <p:cBhvr>
                                        <p:cTn id="52" dur="1000" fill="hold"/>
                                        <p:tgtEl>
                                          <p:spTgt spid="7170"/>
                                        </p:tgtEl>
                                        <p:attrNameLst>
                                          <p:attrName>ppt_x</p:attrName>
                                        </p:attrNameLst>
                                      </p:cBhvr>
                                      <p:tavLst>
                                        <p:tav tm="0">
                                          <p:val>
                                            <p:strVal val="#ppt_x"/>
                                          </p:val>
                                        </p:tav>
                                        <p:tav tm="100000">
                                          <p:val>
                                            <p:strVal val="#ppt_x"/>
                                          </p:val>
                                        </p:tav>
                                      </p:tavLst>
                                    </p:anim>
                                    <p:anim calcmode="lin" valueType="num">
                                      <p:cBhvr>
                                        <p:cTn id="53"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xit" presetSubtype="0" fill="hold" nodeType="clickEffect">
                                  <p:stCondLst>
                                    <p:cond delay="0"/>
                                  </p:stCondLst>
                                  <p:childTnLst>
                                    <p:animEffect transition="out" filter="fade">
                                      <p:cBhvr>
                                        <p:cTn id="57" dur="1000"/>
                                        <p:tgtEl>
                                          <p:spTgt spid="7170"/>
                                        </p:tgtEl>
                                      </p:cBhvr>
                                    </p:animEffect>
                                    <p:anim calcmode="lin" valueType="num">
                                      <p:cBhvr>
                                        <p:cTn id="58" dur="1000"/>
                                        <p:tgtEl>
                                          <p:spTgt spid="7170"/>
                                        </p:tgtEl>
                                        <p:attrNameLst>
                                          <p:attrName>ppt_x</p:attrName>
                                        </p:attrNameLst>
                                      </p:cBhvr>
                                      <p:tavLst>
                                        <p:tav tm="0">
                                          <p:val>
                                            <p:strVal val="ppt_x"/>
                                          </p:val>
                                        </p:tav>
                                        <p:tav tm="100000">
                                          <p:val>
                                            <p:strVal val="ppt_x"/>
                                          </p:val>
                                        </p:tav>
                                      </p:tavLst>
                                    </p:anim>
                                    <p:anim calcmode="lin" valueType="num">
                                      <p:cBhvr>
                                        <p:cTn id="59" dur="1000"/>
                                        <p:tgtEl>
                                          <p:spTgt spid="7170"/>
                                        </p:tgtEl>
                                        <p:attrNameLst>
                                          <p:attrName>ppt_y</p:attrName>
                                        </p:attrNameLst>
                                      </p:cBhvr>
                                      <p:tavLst>
                                        <p:tav tm="0">
                                          <p:val>
                                            <p:strVal val="ppt_y"/>
                                          </p:val>
                                        </p:tav>
                                        <p:tav tm="100000">
                                          <p:val>
                                            <p:strVal val="ppt_y+.1"/>
                                          </p:val>
                                        </p:tav>
                                      </p:tavLst>
                                    </p:anim>
                                    <p:set>
                                      <p:cBhvr>
                                        <p:cTn id="60" dur="1" fill="hold">
                                          <p:stCondLst>
                                            <p:cond delay="9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Trinity at Nicaea and the aftermath</a:t>
            </a:r>
            <a:endParaRPr lang="en-US" dirty="0"/>
          </a:p>
        </p:txBody>
      </p:sp>
      <p:pic>
        <p:nvPicPr>
          <p:cNvPr id="20482" name="Picture 2" descr="http://www.dkiel.com/Creeds/Ecumenical_Syno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799" y="1676400"/>
            <a:ext cx="3267075" cy="437127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2"/>
          <p:cNvSpPr>
            <a:spLocks noGrp="1"/>
          </p:cNvSpPr>
          <p:nvPr>
            <p:ph idx="1"/>
          </p:nvPr>
        </p:nvSpPr>
        <p:spPr>
          <a:xfrm>
            <a:off x="457200" y="1600200"/>
            <a:ext cx="4495800" cy="4525963"/>
          </a:xfrm>
        </p:spPr>
        <p:txBody>
          <a:bodyPr/>
          <a:lstStyle/>
          <a:p>
            <a:r>
              <a:rPr lang="en-US" dirty="0" smtClean="0"/>
              <a:t>“Now the Catholic faith is this: that we worship one God in a Trinity and the Trinity as a unity … the divinity of the Father, and of the Son, and of the Holy Spirit, is one, the glory eternal, the majesty co-eternal”</a:t>
            </a:r>
            <a:endParaRPr lang="en-US" dirty="0"/>
          </a:p>
        </p:txBody>
      </p:sp>
    </p:spTree>
    <p:extLst>
      <p:ext uri="{BB962C8B-B14F-4D97-AF65-F5344CB8AC3E}">
        <p14:creationId xmlns:p14="http://schemas.microsoft.com/office/powerpoint/2010/main" xmlns="" val="7642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fade">
                                      <p:cBhvr>
                                        <p:cTn id="12" dur="1000"/>
                                        <p:tgtEl>
                                          <p:spTgt spid="20482"/>
                                        </p:tgtEl>
                                      </p:cBhvr>
                                    </p:animEffect>
                                    <p:anim calcmode="lin" valueType="num">
                                      <p:cBhvr>
                                        <p:cTn id="13" dur="1000" fill="hold"/>
                                        <p:tgtEl>
                                          <p:spTgt spid="20482"/>
                                        </p:tgtEl>
                                        <p:attrNameLst>
                                          <p:attrName>ppt_x</p:attrName>
                                        </p:attrNameLst>
                                      </p:cBhvr>
                                      <p:tavLst>
                                        <p:tav tm="0">
                                          <p:val>
                                            <p:strVal val="#ppt_x"/>
                                          </p:val>
                                        </p:tav>
                                        <p:tav tm="100000">
                                          <p:val>
                                            <p:strVal val="#ppt_x"/>
                                          </p:val>
                                        </p:tav>
                                      </p:tavLst>
                                    </p:anim>
                                    <p:anim calcmode="lin" valueType="num">
                                      <p:cBhvr>
                                        <p:cTn id="14"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Trinity in the early Reformation</a:t>
            </a:r>
            <a:endParaRPr lang="en-US" dirty="0"/>
          </a:p>
        </p:txBody>
      </p:sp>
      <p:sp>
        <p:nvSpPr>
          <p:cNvPr id="3" name="Content Placeholder 2"/>
          <p:cNvSpPr>
            <a:spLocks noGrp="1"/>
          </p:cNvSpPr>
          <p:nvPr>
            <p:ph idx="1"/>
          </p:nvPr>
        </p:nvSpPr>
        <p:spPr>
          <a:xfrm>
            <a:off x="457200" y="1600200"/>
            <a:ext cx="4267200" cy="4525963"/>
          </a:xfrm>
        </p:spPr>
        <p:txBody>
          <a:bodyPr>
            <a:normAutofit/>
          </a:bodyPr>
          <a:lstStyle/>
          <a:p>
            <a:r>
              <a:rPr lang="en-US" dirty="0" smtClean="0"/>
              <a:t>Humanism + printed bibles = discovery</a:t>
            </a:r>
          </a:p>
          <a:p>
            <a:r>
              <a:rPr lang="en-US" dirty="0" smtClean="0"/>
              <a:t>Indulgences and simony = Thesis</a:t>
            </a:r>
          </a:p>
          <a:p>
            <a:r>
              <a:rPr lang="en-US" dirty="0" smtClean="0"/>
              <a:t>Calvin and Luther</a:t>
            </a:r>
            <a:endParaRPr lang="en-US" dirty="0"/>
          </a:p>
          <a:p>
            <a:r>
              <a:rPr lang="en-US" dirty="0" smtClean="0"/>
              <a:t>Augsburg Confession: Lutherans confirm  Trinity</a:t>
            </a:r>
          </a:p>
          <a:p>
            <a:endParaRPr lang="en-US" dirty="0"/>
          </a:p>
        </p:txBody>
      </p:sp>
      <p:pic>
        <p:nvPicPr>
          <p:cNvPr id="9218" name="Picture 2" descr="http://1.bp.blogspot.com/-ABiVxNx4XS4/TcWCSTkUmNI/AAAAAAAADnw/vXi06xsGaFU/s1600/be031221%255B1%255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2000250"/>
            <a:ext cx="3000375" cy="45720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220" name="Picture 4" descr="http://tnahistoryoftechnology.wikispaces.com/file/view/printing_press.jpg/221760460/printing_pres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9400" y="4286250"/>
            <a:ext cx="2248525" cy="257175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222" name="Picture 6" descr="File:John Calvin 2.jpg">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29400" y="892629"/>
            <a:ext cx="2688336" cy="36576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874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http://www.allmaps.tk/wp-content/uploads/Satellite-maps-europe-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457200" y="1298693"/>
            <a:ext cx="5791200" cy="5027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4" name="Rounded Rectangular Callout 13"/>
          <p:cNvSpPr/>
          <p:nvPr/>
        </p:nvSpPr>
        <p:spPr>
          <a:xfrm>
            <a:off x="40821" y="609600"/>
            <a:ext cx="5219700" cy="2590800"/>
          </a:xfrm>
          <a:prstGeom prst="wedgeRoundRectCallout">
            <a:avLst>
              <a:gd name="adj1" fmla="val 7427"/>
              <a:gd name="adj2" fmla="val 665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Lyon, France</a:t>
            </a:r>
          </a:p>
          <a:p>
            <a:r>
              <a:rPr lang="en-US" sz="2400" dirty="0" smtClean="0"/>
              <a:t>Writes </a:t>
            </a:r>
            <a:r>
              <a:rPr lang="en-US" sz="2400" i="1" baseline="0" dirty="0" smtClean="0"/>
              <a:t>Restoration of Christianity, </a:t>
            </a:r>
            <a:r>
              <a:rPr lang="en-US" sz="2400" baseline="0" dirty="0" smtClean="0"/>
              <a:t>rejecting infant baptism</a:t>
            </a:r>
            <a:r>
              <a:rPr lang="en-US" sz="2400" dirty="0" smtClean="0"/>
              <a:t>; conceives of universe as a manifestation of God.</a:t>
            </a:r>
          </a:p>
          <a:p>
            <a:r>
              <a:rPr lang="en-US" sz="2400" dirty="0" smtClean="0"/>
              <a:t>Exchanges letter with Calvin; angers Calvin tremendously</a:t>
            </a:r>
          </a:p>
        </p:txBody>
      </p:sp>
      <p:sp>
        <p:nvSpPr>
          <p:cNvPr id="12" name="Rounded Rectangular Callout 11"/>
          <p:cNvSpPr/>
          <p:nvPr/>
        </p:nvSpPr>
        <p:spPr>
          <a:xfrm>
            <a:off x="457200" y="4082359"/>
            <a:ext cx="5219700" cy="2675381"/>
          </a:xfrm>
          <a:prstGeom prst="wedgeRoundRectCallout">
            <a:avLst>
              <a:gd name="adj1" fmla="val 10555"/>
              <a:gd name="adj2" fmla="val -67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Basel, Switzerland</a:t>
            </a:r>
          </a:p>
          <a:p>
            <a:r>
              <a:rPr lang="en-US" sz="2400" dirty="0" smtClean="0"/>
              <a:t>Writes </a:t>
            </a:r>
            <a:r>
              <a:rPr lang="en-US" sz="2400" i="1" dirty="0" smtClean="0"/>
              <a:t>on the Errors of the Trinity</a:t>
            </a:r>
          </a:p>
          <a:p>
            <a:r>
              <a:rPr lang="en-US" sz="2400" dirty="0" smtClean="0"/>
              <a:t>Holy Spirit is not a “Personal”, Christ is not eternal</a:t>
            </a:r>
          </a:p>
          <a:p>
            <a:r>
              <a:rPr lang="en-US" sz="2400" dirty="0" smtClean="0"/>
              <a:t>Book was banned and panned</a:t>
            </a:r>
          </a:p>
          <a:p>
            <a:r>
              <a:rPr lang="en-US" sz="2400" dirty="0" smtClean="0"/>
              <a:t>Servetus wanted by inquisition in Spain and France</a:t>
            </a:r>
          </a:p>
        </p:txBody>
      </p:sp>
      <p:sp>
        <p:nvSpPr>
          <p:cNvPr id="6" name="Rounded Rectangular Callout 5"/>
          <p:cNvSpPr/>
          <p:nvPr/>
        </p:nvSpPr>
        <p:spPr>
          <a:xfrm>
            <a:off x="555171" y="1406978"/>
            <a:ext cx="4191000" cy="267538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Villanueva de </a:t>
            </a:r>
            <a:r>
              <a:rPr lang="en-US" sz="2400" dirty="0" err="1" smtClean="0"/>
              <a:t>Sigena</a:t>
            </a:r>
            <a:r>
              <a:rPr lang="en-US" sz="2400" dirty="0" smtClean="0"/>
              <a:t>, Spain</a:t>
            </a:r>
          </a:p>
          <a:p>
            <a:r>
              <a:rPr lang="en-US" sz="2400" dirty="0" smtClean="0"/>
              <a:t>Reads Bible in Hebrew, Latin, and Greek</a:t>
            </a:r>
          </a:p>
          <a:p>
            <a:r>
              <a:rPr lang="en-US" sz="2400" dirty="0" smtClean="0"/>
              <a:t>Perplexed by lack of “Trinity”, “Persons” “Essence”, “Substance” in scripture </a:t>
            </a:r>
          </a:p>
        </p:txBody>
      </p:sp>
      <p:sp>
        <p:nvSpPr>
          <p:cNvPr id="11" name="Rounded Rectangular Callout 10"/>
          <p:cNvSpPr/>
          <p:nvPr/>
        </p:nvSpPr>
        <p:spPr>
          <a:xfrm>
            <a:off x="1899557" y="1673462"/>
            <a:ext cx="4191000" cy="2675381"/>
          </a:xfrm>
          <a:prstGeom prst="wedgeRoundRectCallout">
            <a:avLst>
              <a:gd name="adj1" fmla="val 14622"/>
              <a:gd name="adj2" fmla="val 667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Rome, Italy</a:t>
            </a:r>
          </a:p>
          <a:p>
            <a:r>
              <a:rPr lang="en-US" sz="2400" dirty="0" smtClean="0"/>
              <a:t>Part of delegation at Emperor Charles V coronation.  </a:t>
            </a:r>
          </a:p>
          <a:p>
            <a:r>
              <a:rPr lang="en-US" sz="2400" dirty="0" smtClean="0"/>
              <a:t>Disgusted by opulence</a:t>
            </a:r>
            <a:endParaRPr lang="en-US" sz="2400" dirty="0"/>
          </a:p>
          <a:p>
            <a:r>
              <a:rPr lang="en-US" sz="2400" dirty="0" smtClean="0"/>
              <a:t>Decided to become a reformer</a:t>
            </a:r>
          </a:p>
        </p:txBody>
      </p:sp>
      <p:sp>
        <p:nvSpPr>
          <p:cNvPr id="2" name="Title 1"/>
          <p:cNvSpPr>
            <a:spLocks noGrp="1"/>
          </p:cNvSpPr>
          <p:nvPr>
            <p:ph type="title"/>
          </p:nvPr>
        </p:nvSpPr>
        <p:spPr/>
        <p:txBody>
          <a:bodyPr/>
          <a:lstStyle/>
          <a:p>
            <a:r>
              <a:rPr lang="en-US" dirty="0" smtClean="0"/>
              <a:t>Trinity and Michael Servetus </a:t>
            </a:r>
            <a:endParaRPr lang="en-US" dirty="0"/>
          </a:p>
        </p:txBody>
      </p:sp>
      <p:sp>
        <p:nvSpPr>
          <p:cNvPr id="3" name="Content Placeholder 2"/>
          <p:cNvSpPr>
            <a:spLocks noGrp="1"/>
          </p:cNvSpPr>
          <p:nvPr>
            <p:ph idx="1"/>
          </p:nvPr>
        </p:nvSpPr>
        <p:spPr>
          <a:xfrm>
            <a:off x="457200" y="1600200"/>
            <a:ext cx="4419600" cy="4525963"/>
          </a:xfrm>
        </p:spPr>
        <p:txBody>
          <a:bodyPr/>
          <a:lstStyle/>
          <a:p>
            <a:endParaRPr lang="en-US" dirty="0" smtClean="0"/>
          </a:p>
        </p:txBody>
      </p:sp>
      <p:pic>
        <p:nvPicPr>
          <p:cNvPr id="10242" name="Picture 2" descr="File:Michael Servetus.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0" y="985157"/>
            <a:ext cx="2590800" cy="351902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3" name="Rounded Rectangular Callout 12"/>
          <p:cNvSpPr/>
          <p:nvPr/>
        </p:nvSpPr>
        <p:spPr>
          <a:xfrm>
            <a:off x="40821" y="1143000"/>
            <a:ext cx="5219700" cy="1879038"/>
          </a:xfrm>
          <a:prstGeom prst="wedgeRoundRectCallout">
            <a:avLst>
              <a:gd name="adj1" fmla="val 8678"/>
              <a:gd name="adj2" fmla="val 728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Lyon, France</a:t>
            </a:r>
          </a:p>
          <a:p>
            <a:r>
              <a:rPr lang="en-US" sz="2400" dirty="0" smtClean="0"/>
              <a:t>Spends 15 years living as Michael de Villeneuve</a:t>
            </a:r>
          </a:p>
          <a:p>
            <a:r>
              <a:rPr lang="en-US" sz="2400" dirty="0" smtClean="0"/>
              <a:t>Works as an editor and doctor</a:t>
            </a:r>
          </a:p>
        </p:txBody>
      </p:sp>
      <p:sp>
        <p:nvSpPr>
          <p:cNvPr id="15" name="Rounded Rectangular Callout 14"/>
          <p:cNvSpPr/>
          <p:nvPr/>
        </p:nvSpPr>
        <p:spPr>
          <a:xfrm>
            <a:off x="236764" y="4185773"/>
            <a:ext cx="5219700" cy="2590800"/>
          </a:xfrm>
          <a:prstGeom prst="wedgeRoundRectCallout">
            <a:avLst>
              <a:gd name="adj1" fmla="val 3673"/>
              <a:gd name="adj2" fmla="val -676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Lyon, France</a:t>
            </a:r>
          </a:p>
          <a:p>
            <a:pPr>
              <a:defRPr/>
            </a:pPr>
            <a:r>
              <a:rPr lang="en-US" sz="2400" dirty="0"/>
              <a:t>Calvin and friends alert the French inquisition </a:t>
            </a:r>
            <a:endParaRPr lang="en-US" sz="2400" dirty="0" smtClean="0"/>
          </a:p>
          <a:p>
            <a:pPr>
              <a:defRPr/>
            </a:pPr>
            <a:r>
              <a:rPr lang="en-US" sz="2400" dirty="0" smtClean="0"/>
              <a:t>Sentenced to death but escapes!</a:t>
            </a:r>
            <a:endParaRPr lang="en-US" sz="2400" dirty="0"/>
          </a:p>
        </p:txBody>
      </p:sp>
      <p:sp>
        <p:nvSpPr>
          <p:cNvPr id="17" name="Rounded Rectangular Callout 16"/>
          <p:cNvSpPr/>
          <p:nvPr/>
        </p:nvSpPr>
        <p:spPr>
          <a:xfrm>
            <a:off x="2514600" y="787119"/>
            <a:ext cx="5219700" cy="2590800"/>
          </a:xfrm>
          <a:prstGeom prst="wedgeRoundRectCallout">
            <a:avLst>
              <a:gd name="adj1" fmla="val -16348"/>
              <a:gd name="adj2" fmla="val 602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Geneva,  Switzerland</a:t>
            </a:r>
          </a:p>
          <a:p>
            <a:pPr>
              <a:defRPr/>
            </a:pPr>
            <a:r>
              <a:rPr lang="en-US" sz="2400" dirty="0" smtClean="0"/>
              <a:t>While bound for Italy, is spotted in Geneva</a:t>
            </a:r>
          </a:p>
          <a:p>
            <a:pPr>
              <a:defRPr/>
            </a:pPr>
            <a:r>
              <a:rPr lang="en-US" sz="2400" dirty="0" smtClean="0"/>
              <a:t>Arrested, tried, burned at the stake</a:t>
            </a:r>
          </a:p>
        </p:txBody>
      </p:sp>
    </p:spTree>
    <p:extLst>
      <p:ext uri="{BB962C8B-B14F-4D97-AF65-F5344CB8AC3E}">
        <p14:creationId xmlns:p14="http://schemas.microsoft.com/office/powerpoint/2010/main" xmlns="" val="116014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11"/>
                                        </p:tgtEl>
                                      </p:cBhvr>
                                    </p:animEffect>
                                    <p:anim calcmode="lin" valueType="num">
                                      <p:cBhvr>
                                        <p:cTn id="27" dur="1000"/>
                                        <p:tgtEl>
                                          <p:spTgt spid="11"/>
                                        </p:tgtEl>
                                        <p:attrNameLst>
                                          <p:attrName>ppt_x</p:attrName>
                                        </p:attrNameLst>
                                      </p:cBhvr>
                                      <p:tavLst>
                                        <p:tav tm="0">
                                          <p:val>
                                            <p:strVal val="ppt_x"/>
                                          </p:val>
                                        </p:tav>
                                        <p:tav tm="100000">
                                          <p:val>
                                            <p:strVal val="ppt_x"/>
                                          </p:val>
                                        </p:tav>
                                      </p:tavLst>
                                    </p:anim>
                                    <p:anim calcmode="lin" valueType="num">
                                      <p:cBhvr>
                                        <p:cTn id="28" dur="1000"/>
                                        <p:tgtEl>
                                          <p:spTgt spid="11"/>
                                        </p:tgtEl>
                                        <p:attrNameLst>
                                          <p:attrName>ppt_y</p:attrName>
                                        </p:attrNameLst>
                                      </p:cBhvr>
                                      <p:tavLst>
                                        <p:tav tm="0">
                                          <p:val>
                                            <p:strVal val="ppt_y"/>
                                          </p:val>
                                        </p:tav>
                                        <p:tav tm="100000">
                                          <p:val>
                                            <p:strVal val="ppt_y+.1"/>
                                          </p:val>
                                        </p:tav>
                                      </p:tavLst>
                                    </p:anim>
                                    <p:set>
                                      <p:cBhvr>
                                        <p:cTn id="29" dur="1" fill="hold">
                                          <p:stCondLst>
                                            <p:cond delay="999"/>
                                          </p:stCondLst>
                                        </p:cTn>
                                        <p:tgtEl>
                                          <p:spTgt spid="11"/>
                                        </p:tgtEl>
                                        <p:attrNameLst>
                                          <p:attrName>style.visibility</p:attrName>
                                        </p:attrNameLst>
                                      </p:cBhvr>
                                      <p:to>
                                        <p:strVal val="hidden"/>
                                      </p:to>
                                    </p:se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12"/>
                                        </p:tgtEl>
                                      </p:cBhvr>
                                    </p:animEffect>
                                    <p:anim calcmode="lin" valueType="num">
                                      <p:cBhvr>
                                        <p:cTn id="40" dur="1000"/>
                                        <p:tgtEl>
                                          <p:spTgt spid="12"/>
                                        </p:tgtEl>
                                        <p:attrNameLst>
                                          <p:attrName>ppt_x</p:attrName>
                                        </p:attrNameLst>
                                      </p:cBhvr>
                                      <p:tavLst>
                                        <p:tav tm="0">
                                          <p:val>
                                            <p:strVal val="ppt_x"/>
                                          </p:val>
                                        </p:tav>
                                        <p:tav tm="100000">
                                          <p:val>
                                            <p:strVal val="ppt_x"/>
                                          </p:val>
                                        </p:tav>
                                      </p:tavLst>
                                    </p:anim>
                                    <p:anim calcmode="lin" valueType="num">
                                      <p:cBhvr>
                                        <p:cTn id="41" dur="1000"/>
                                        <p:tgtEl>
                                          <p:spTgt spid="12"/>
                                        </p:tgtEl>
                                        <p:attrNameLst>
                                          <p:attrName>ppt_y</p:attrName>
                                        </p:attrNameLst>
                                      </p:cBhvr>
                                      <p:tavLst>
                                        <p:tav tm="0">
                                          <p:val>
                                            <p:strVal val="ppt_y"/>
                                          </p:val>
                                        </p:tav>
                                        <p:tav tm="100000">
                                          <p:val>
                                            <p:strVal val="ppt_y+.1"/>
                                          </p:val>
                                        </p:tav>
                                      </p:tavLst>
                                    </p:anim>
                                    <p:set>
                                      <p:cBhvr>
                                        <p:cTn id="42" dur="1" fill="hold">
                                          <p:stCondLst>
                                            <p:cond delay="999"/>
                                          </p:stCondLst>
                                        </p:cTn>
                                        <p:tgtEl>
                                          <p:spTgt spid="12"/>
                                        </p:tgtEl>
                                        <p:attrNameLst>
                                          <p:attrName>style.visibility</p:attrName>
                                        </p:attrNameLst>
                                      </p:cBhvr>
                                      <p:to>
                                        <p:strVal val="hidden"/>
                                      </p:to>
                                    </p:se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grpId="1" nodeType="clickEffect">
                                  <p:stCondLst>
                                    <p:cond delay="0"/>
                                  </p:stCondLst>
                                  <p:childTnLst>
                                    <p:animEffect transition="out" filter="fade">
                                      <p:cBhvr>
                                        <p:cTn id="52" dur="1000"/>
                                        <p:tgtEl>
                                          <p:spTgt spid="13"/>
                                        </p:tgtEl>
                                      </p:cBhvr>
                                    </p:animEffect>
                                    <p:anim calcmode="lin" valueType="num">
                                      <p:cBhvr>
                                        <p:cTn id="53" dur="1000"/>
                                        <p:tgtEl>
                                          <p:spTgt spid="13"/>
                                        </p:tgtEl>
                                        <p:attrNameLst>
                                          <p:attrName>ppt_x</p:attrName>
                                        </p:attrNameLst>
                                      </p:cBhvr>
                                      <p:tavLst>
                                        <p:tav tm="0">
                                          <p:val>
                                            <p:strVal val="ppt_x"/>
                                          </p:val>
                                        </p:tav>
                                        <p:tav tm="100000">
                                          <p:val>
                                            <p:strVal val="ppt_x"/>
                                          </p:val>
                                        </p:tav>
                                      </p:tavLst>
                                    </p:anim>
                                    <p:anim calcmode="lin" valueType="num">
                                      <p:cBhvr>
                                        <p:cTn id="54" dur="1000"/>
                                        <p:tgtEl>
                                          <p:spTgt spid="13"/>
                                        </p:tgtEl>
                                        <p:attrNameLst>
                                          <p:attrName>ppt_y</p:attrName>
                                        </p:attrNameLst>
                                      </p:cBhvr>
                                      <p:tavLst>
                                        <p:tav tm="0">
                                          <p:val>
                                            <p:strVal val="ppt_y"/>
                                          </p:val>
                                        </p:tav>
                                        <p:tav tm="100000">
                                          <p:val>
                                            <p:strVal val="ppt_y+.1"/>
                                          </p:val>
                                        </p:tav>
                                      </p:tavLst>
                                    </p:anim>
                                    <p:set>
                                      <p:cBhvr>
                                        <p:cTn id="55" dur="1" fill="hold">
                                          <p:stCondLst>
                                            <p:cond delay="999"/>
                                          </p:stCondLst>
                                        </p:cTn>
                                        <p:tgtEl>
                                          <p:spTgt spid="13"/>
                                        </p:tgtEl>
                                        <p:attrNameLst>
                                          <p:attrName>style.visibility</p:attrName>
                                        </p:attrNameLst>
                                      </p:cBhvr>
                                      <p:to>
                                        <p:strVal val="hidden"/>
                                      </p:to>
                                    </p:set>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xit" presetSubtype="0" fill="hold" grpId="1" nodeType="clickEffect">
                                  <p:stCondLst>
                                    <p:cond delay="0"/>
                                  </p:stCondLst>
                                  <p:childTnLst>
                                    <p:animEffect transition="out" filter="fade">
                                      <p:cBhvr>
                                        <p:cTn id="65" dur="1000"/>
                                        <p:tgtEl>
                                          <p:spTgt spid="14"/>
                                        </p:tgtEl>
                                      </p:cBhvr>
                                    </p:animEffect>
                                    <p:anim calcmode="lin" valueType="num">
                                      <p:cBhvr>
                                        <p:cTn id="66" dur="1000"/>
                                        <p:tgtEl>
                                          <p:spTgt spid="14"/>
                                        </p:tgtEl>
                                        <p:attrNameLst>
                                          <p:attrName>ppt_x</p:attrName>
                                        </p:attrNameLst>
                                      </p:cBhvr>
                                      <p:tavLst>
                                        <p:tav tm="0">
                                          <p:val>
                                            <p:strVal val="ppt_x"/>
                                          </p:val>
                                        </p:tav>
                                        <p:tav tm="100000">
                                          <p:val>
                                            <p:strVal val="ppt_x"/>
                                          </p:val>
                                        </p:tav>
                                      </p:tavLst>
                                    </p:anim>
                                    <p:anim calcmode="lin" valueType="num">
                                      <p:cBhvr>
                                        <p:cTn id="67" dur="1000"/>
                                        <p:tgtEl>
                                          <p:spTgt spid="14"/>
                                        </p:tgtEl>
                                        <p:attrNameLst>
                                          <p:attrName>ppt_y</p:attrName>
                                        </p:attrNameLst>
                                      </p:cBhvr>
                                      <p:tavLst>
                                        <p:tav tm="0">
                                          <p:val>
                                            <p:strVal val="ppt_y"/>
                                          </p:val>
                                        </p:tav>
                                        <p:tav tm="100000">
                                          <p:val>
                                            <p:strVal val="ppt_y+.1"/>
                                          </p:val>
                                        </p:tav>
                                      </p:tavLst>
                                    </p:anim>
                                    <p:set>
                                      <p:cBhvr>
                                        <p:cTn id="68" dur="1" fill="hold">
                                          <p:stCondLst>
                                            <p:cond delay="999"/>
                                          </p:stCondLst>
                                        </p:cTn>
                                        <p:tgtEl>
                                          <p:spTgt spid="14"/>
                                        </p:tgtEl>
                                        <p:attrNameLst>
                                          <p:attrName>style.visibility</p:attrName>
                                        </p:attrNameLst>
                                      </p:cBhvr>
                                      <p:to>
                                        <p:strVal val="hidden"/>
                                      </p:to>
                                    </p:set>
                                  </p:childTnLst>
                                </p:cTn>
                              </p:par>
                            </p:childTnLst>
                          </p:cTn>
                        </p:par>
                        <p:par>
                          <p:cTn id="69" fill="hold">
                            <p:stCondLst>
                              <p:cond delay="1000"/>
                            </p:stCondLst>
                            <p:childTnLst>
                              <p:par>
                                <p:cTn id="70" presetID="42" presetClass="entr" presetSubtype="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xit" presetSubtype="0" fill="hold" grpId="1" nodeType="clickEffect">
                                  <p:stCondLst>
                                    <p:cond delay="0"/>
                                  </p:stCondLst>
                                  <p:childTnLst>
                                    <p:animEffect transition="out" filter="fade">
                                      <p:cBhvr>
                                        <p:cTn id="78" dur="1000"/>
                                        <p:tgtEl>
                                          <p:spTgt spid="15"/>
                                        </p:tgtEl>
                                      </p:cBhvr>
                                    </p:animEffect>
                                    <p:anim calcmode="lin" valueType="num">
                                      <p:cBhvr>
                                        <p:cTn id="79" dur="1000"/>
                                        <p:tgtEl>
                                          <p:spTgt spid="15"/>
                                        </p:tgtEl>
                                        <p:attrNameLst>
                                          <p:attrName>ppt_x</p:attrName>
                                        </p:attrNameLst>
                                      </p:cBhvr>
                                      <p:tavLst>
                                        <p:tav tm="0">
                                          <p:val>
                                            <p:strVal val="ppt_x"/>
                                          </p:val>
                                        </p:tav>
                                        <p:tav tm="100000">
                                          <p:val>
                                            <p:strVal val="ppt_x"/>
                                          </p:val>
                                        </p:tav>
                                      </p:tavLst>
                                    </p:anim>
                                    <p:anim calcmode="lin" valueType="num">
                                      <p:cBhvr>
                                        <p:cTn id="80" dur="1000"/>
                                        <p:tgtEl>
                                          <p:spTgt spid="15"/>
                                        </p:tgtEl>
                                        <p:attrNameLst>
                                          <p:attrName>ppt_y</p:attrName>
                                        </p:attrNameLst>
                                      </p:cBhvr>
                                      <p:tavLst>
                                        <p:tav tm="0">
                                          <p:val>
                                            <p:strVal val="ppt_y"/>
                                          </p:val>
                                        </p:tav>
                                        <p:tav tm="100000">
                                          <p:val>
                                            <p:strVal val="ppt_y+.1"/>
                                          </p:val>
                                        </p:tav>
                                      </p:tavLst>
                                    </p:anim>
                                    <p:set>
                                      <p:cBhvr>
                                        <p:cTn id="81" dur="1" fill="hold">
                                          <p:stCondLst>
                                            <p:cond delay="999"/>
                                          </p:stCondLst>
                                        </p:cTn>
                                        <p:tgtEl>
                                          <p:spTgt spid="15"/>
                                        </p:tgtEl>
                                        <p:attrNameLst>
                                          <p:attrName>style.visibility</p:attrName>
                                        </p:attrNameLst>
                                      </p:cBhvr>
                                      <p:to>
                                        <p:strVal val="hidden"/>
                                      </p:to>
                                    </p:set>
                                  </p:childTnLst>
                                </p:cTn>
                              </p:par>
                            </p:childTnLst>
                          </p:cTn>
                        </p:par>
                        <p:par>
                          <p:cTn id="82" fill="hold">
                            <p:stCondLst>
                              <p:cond delay="1000"/>
                            </p:stCondLst>
                            <p:childTnLst>
                              <p:par>
                                <p:cTn id="83" presetID="42" presetClass="entr" presetSubtype="0"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1000"/>
                                        <p:tgtEl>
                                          <p:spTgt spid="17"/>
                                        </p:tgtEl>
                                      </p:cBhvr>
                                    </p:animEffect>
                                    <p:anim calcmode="lin" valueType="num">
                                      <p:cBhvr>
                                        <p:cTn id="86" dur="1000" fill="hold"/>
                                        <p:tgtEl>
                                          <p:spTgt spid="17"/>
                                        </p:tgtEl>
                                        <p:attrNameLst>
                                          <p:attrName>ppt_x</p:attrName>
                                        </p:attrNameLst>
                                      </p:cBhvr>
                                      <p:tavLst>
                                        <p:tav tm="0">
                                          <p:val>
                                            <p:strVal val="#ppt_x"/>
                                          </p:val>
                                        </p:tav>
                                        <p:tav tm="100000">
                                          <p:val>
                                            <p:strVal val="#ppt_x"/>
                                          </p:val>
                                        </p:tav>
                                      </p:tavLst>
                                    </p:anim>
                                    <p:anim calcmode="lin" valueType="num">
                                      <p:cBhvr>
                                        <p:cTn id="8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2" grpId="0" animBg="1"/>
      <p:bldP spid="12" grpId="1" animBg="1"/>
      <p:bldP spid="6" grpId="0" animBg="1"/>
      <p:bldP spid="6" grpId="1" animBg="1"/>
      <p:bldP spid="11" grpId="0" animBg="1"/>
      <p:bldP spid="11" grpId="1" animBg="1"/>
      <p:bldP spid="13" grpId="0" animBg="1"/>
      <p:bldP spid="13" grpId="1" animBg="1"/>
      <p:bldP spid="15" grpId="0" animBg="1"/>
      <p:bldP spid="15" grpId="1"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landkarten.aridocean.com/thumbs/Poland_relief_natural_thum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142999"/>
            <a:ext cx="4267200" cy="449178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Early Unitarians in Poland</a:t>
            </a:r>
            <a:endParaRPr lang="en-US" dirty="0"/>
          </a:p>
        </p:txBody>
      </p:sp>
      <p:sp>
        <p:nvSpPr>
          <p:cNvPr id="3" name="Content Placeholder 2"/>
          <p:cNvSpPr>
            <a:spLocks noGrp="1"/>
          </p:cNvSpPr>
          <p:nvPr>
            <p:ph idx="1"/>
          </p:nvPr>
        </p:nvSpPr>
        <p:spPr>
          <a:xfrm>
            <a:off x="3200400" y="1524000"/>
            <a:ext cx="4572000" cy="4525963"/>
          </a:xfrm>
        </p:spPr>
        <p:txBody>
          <a:bodyPr>
            <a:noAutofit/>
          </a:bodyPr>
          <a:lstStyle/>
          <a:p>
            <a:pPr marL="0" indent="0">
              <a:buNone/>
            </a:pPr>
            <a:endParaRPr lang="en-US" sz="2400" dirty="0" smtClean="0"/>
          </a:p>
        </p:txBody>
      </p:sp>
      <p:pic>
        <p:nvPicPr>
          <p:cNvPr id="12292" name="Picture 4" descr="http://static.flickr.com/2404/2662890551_a4678a061b_z.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800" y="2917163"/>
            <a:ext cx="2514600" cy="3877937"/>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Multiply 4"/>
          <p:cNvSpPr/>
          <p:nvPr/>
        </p:nvSpPr>
        <p:spPr>
          <a:xfrm>
            <a:off x="2247378" y="4229100"/>
            <a:ext cx="419622" cy="3810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p:cNvSpPr/>
          <p:nvPr/>
        </p:nvSpPr>
        <p:spPr>
          <a:xfrm>
            <a:off x="616758" y="4596240"/>
            <a:ext cx="1772921" cy="707886"/>
          </a:xfrm>
          <a:prstGeom prst="rect">
            <a:avLst/>
          </a:prstGeom>
          <a:noFill/>
        </p:spPr>
        <p:txBody>
          <a:bodyPr wrap="none" lIns="91440" tIns="45720" rIns="91440" bIns="45720">
            <a:spAutoFit/>
          </a:bodyPr>
          <a:lstStyle/>
          <a:p>
            <a:pPr algn="ctr"/>
            <a:r>
              <a:rPr lang="en-US"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Krakow</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10" name="Chart 9"/>
          <p:cNvGraphicFramePr>
            <a:graphicFrameLocks/>
          </p:cNvGraphicFramePr>
          <p:nvPr>
            <p:extLst>
              <p:ext uri="{D42A27DB-BD31-4B8C-83A1-F6EECF244321}">
                <p14:modId xmlns:p14="http://schemas.microsoft.com/office/powerpoint/2010/main" xmlns="" val="3501358273"/>
              </p:ext>
            </p:extLst>
          </p:nvPr>
        </p:nvGraphicFramePr>
        <p:xfrm>
          <a:off x="4451959" y="1147174"/>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6400800" y="4229100"/>
            <a:ext cx="2590800" cy="2677656"/>
          </a:xfrm>
          <a:prstGeom prst="rect">
            <a:avLst/>
          </a:prstGeom>
          <a:noFill/>
        </p:spPr>
        <p:txBody>
          <a:bodyPr wrap="square" rtlCol="0">
            <a:spAutoFit/>
          </a:bodyPr>
          <a:lstStyle/>
          <a:p>
            <a:r>
              <a:rPr lang="en-US" sz="2800" dirty="0" smtClean="0">
                <a:latin typeface="Script MT Bold" pitchFamily="66" charset="0"/>
              </a:rPr>
              <a:t>Debates: </a:t>
            </a:r>
          </a:p>
          <a:p>
            <a:r>
              <a:rPr lang="en-US" sz="2800" dirty="0" smtClean="0">
                <a:latin typeface="Script MT Bold" pitchFamily="66" charset="0"/>
              </a:rPr>
              <a:t>Modal views</a:t>
            </a:r>
          </a:p>
          <a:p>
            <a:r>
              <a:rPr lang="en-US" sz="2800" dirty="0" smtClean="0">
                <a:latin typeface="Script MT Bold" pitchFamily="66" charset="0"/>
              </a:rPr>
              <a:t>Jesus as Man</a:t>
            </a:r>
          </a:p>
          <a:p>
            <a:r>
              <a:rPr lang="en-US" sz="2800" dirty="0" smtClean="0">
                <a:latin typeface="Script MT Bold" pitchFamily="66" charset="0"/>
              </a:rPr>
              <a:t>Ditheism </a:t>
            </a:r>
          </a:p>
          <a:p>
            <a:r>
              <a:rPr lang="en-US" sz="2800" dirty="0" err="1" smtClean="0">
                <a:latin typeface="Script MT Bold" pitchFamily="66" charset="0"/>
              </a:rPr>
              <a:t>Tritheism</a:t>
            </a:r>
            <a:endParaRPr lang="en-US" sz="2800" dirty="0" smtClean="0">
              <a:latin typeface="Script MT Bold" pitchFamily="66" charset="0"/>
            </a:endParaRPr>
          </a:p>
          <a:p>
            <a:endParaRPr lang="en-US" sz="2800" dirty="0"/>
          </a:p>
        </p:txBody>
      </p:sp>
      <p:sp>
        <p:nvSpPr>
          <p:cNvPr id="13" name="Multiply 12"/>
          <p:cNvSpPr/>
          <p:nvPr/>
        </p:nvSpPr>
        <p:spPr>
          <a:xfrm>
            <a:off x="2431093" y="3859814"/>
            <a:ext cx="419622" cy="381000"/>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Rectangle 13"/>
          <p:cNvSpPr/>
          <p:nvPr/>
        </p:nvSpPr>
        <p:spPr>
          <a:xfrm>
            <a:off x="1156758" y="3034950"/>
            <a:ext cx="1614994" cy="70788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Rakow</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graphicFrame>
        <p:nvGraphicFramePr>
          <p:cNvPr id="15" name="Chart 14"/>
          <p:cNvGraphicFramePr>
            <a:graphicFrameLocks/>
          </p:cNvGraphicFramePr>
          <p:nvPr>
            <p:extLst>
              <p:ext uri="{D42A27DB-BD31-4B8C-83A1-F6EECF244321}">
                <p14:modId xmlns:p14="http://schemas.microsoft.com/office/powerpoint/2010/main" xmlns="" val="218559883"/>
              </p:ext>
            </p:extLst>
          </p:nvPr>
        </p:nvGraphicFramePr>
        <p:xfrm>
          <a:off x="4408118" y="1158657"/>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6400800" y="3965298"/>
            <a:ext cx="2590800" cy="2677656"/>
          </a:xfrm>
          <a:prstGeom prst="rect">
            <a:avLst/>
          </a:prstGeom>
          <a:noFill/>
        </p:spPr>
        <p:txBody>
          <a:bodyPr wrap="square" rtlCol="0">
            <a:spAutoFit/>
          </a:bodyPr>
          <a:lstStyle/>
          <a:p>
            <a:r>
              <a:rPr lang="en-US" sz="2400" dirty="0" smtClean="0">
                <a:latin typeface="Script MT Bold" pitchFamily="66" charset="0"/>
              </a:rPr>
              <a:t>Tolerance: </a:t>
            </a:r>
          </a:p>
          <a:p>
            <a:r>
              <a:rPr lang="en-US" sz="2400" dirty="0">
                <a:latin typeface="Script MT Bold" pitchFamily="66" charset="0"/>
              </a:rPr>
              <a:t>“no one wishing to impose his faith upon another [could], since this is the gift of God”</a:t>
            </a:r>
          </a:p>
          <a:p>
            <a:endParaRPr lang="en-US" sz="2400" dirty="0">
              <a:latin typeface="Script MT Bold" pitchFamily="66" charset="0"/>
            </a:endParaRPr>
          </a:p>
        </p:txBody>
      </p:sp>
    </p:spTree>
    <p:extLst>
      <p:ext uri="{BB962C8B-B14F-4D97-AF65-F5344CB8AC3E}">
        <p14:creationId xmlns:p14="http://schemas.microsoft.com/office/powerpoint/2010/main" xmlns="" val="27296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292"/>
                                        </p:tgtEl>
                                        <p:attrNameLst>
                                          <p:attrName>r</p:attrName>
                                        </p:attrNameLst>
                                      </p:cBhvr>
                                    </p:animRot>
                                    <p:animRot by="-240000">
                                      <p:cBhvr>
                                        <p:cTn id="7" dur="200" fill="hold">
                                          <p:stCondLst>
                                            <p:cond delay="200"/>
                                          </p:stCondLst>
                                        </p:cTn>
                                        <p:tgtEl>
                                          <p:spTgt spid="12292"/>
                                        </p:tgtEl>
                                        <p:attrNameLst>
                                          <p:attrName>r</p:attrName>
                                        </p:attrNameLst>
                                      </p:cBhvr>
                                    </p:animRot>
                                    <p:animRot by="240000">
                                      <p:cBhvr>
                                        <p:cTn id="8" dur="200" fill="hold">
                                          <p:stCondLst>
                                            <p:cond delay="400"/>
                                          </p:stCondLst>
                                        </p:cTn>
                                        <p:tgtEl>
                                          <p:spTgt spid="12292"/>
                                        </p:tgtEl>
                                        <p:attrNameLst>
                                          <p:attrName>r</p:attrName>
                                        </p:attrNameLst>
                                      </p:cBhvr>
                                    </p:animRot>
                                    <p:animRot by="-240000">
                                      <p:cBhvr>
                                        <p:cTn id="9" dur="200" fill="hold">
                                          <p:stCondLst>
                                            <p:cond delay="600"/>
                                          </p:stCondLst>
                                        </p:cTn>
                                        <p:tgtEl>
                                          <p:spTgt spid="12292"/>
                                        </p:tgtEl>
                                        <p:attrNameLst>
                                          <p:attrName>r</p:attrName>
                                        </p:attrNameLst>
                                      </p:cBhvr>
                                    </p:animRot>
                                    <p:animRot by="120000">
                                      <p:cBhvr>
                                        <p:cTn id="10" dur="200" fill="hold">
                                          <p:stCondLst>
                                            <p:cond delay="800"/>
                                          </p:stCondLst>
                                        </p:cTn>
                                        <p:tgtEl>
                                          <p:spTgt spid="12292"/>
                                        </p:tgtEl>
                                        <p:attrNameLst>
                                          <p:attrName>r</p:attrName>
                                        </p:attrNameLst>
                                      </p:cBhvr>
                                    </p:animRot>
                                  </p:childTnLst>
                                </p:cTn>
                              </p:par>
                            </p:childTnLst>
                          </p:cTn>
                        </p:par>
                        <p:par>
                          <p:cTn id="11" fill="hold">
                            <p:stCondLst>
                              <p:cond delay="1000"/>
                            </p:stCondLst>
                            <p:childTnLst>
                              <p:par>
                                <p:cTn id="12" presetID="42" presetClass="exit" presetSubtype="0" fill="hold" grpId="0" nodeType="afterEffect">
                                  <p:stCondLst>
                                    <p:cond delay="750"/>
                                  </p:stCondLst>
                                  <p:childTnLst>
                                    <p:animEffect transition="out" filter="fade">
                                      <p:cBhvr>
                                        <p:cTn id="13" dur="1000"/>
                                        <p:tgtEl>
                                          <p:spTgt spid="8"/>
                                        </p:tgtEl>
                                      </p:cBhvr>
                                    </p:animEffect>
                                    <p:anim calcmode="lin" valueType="num">
                                      <p:cBhvr>
                                        <p:cTn id="14" dur="1000"/>
                                        <p:tgtEl>
                                          <p:spTgt spid="8"/>
                                        </p:tgtEl>
                                        <p:attrNameLst>
                                          <p:attrName>ppt_x</p:attrName>
                                        </p:attrNameLst>
                                      </p:cBhvr>
                                      <p:tavLst>
                                        <p:tav tm="0">
                                          <p:val>
                                            <p:strVal val="ppt_x"/>
                                          </p:val>
                                        </p:tav>
                                        <p:tav tm="100000">
                                          <p:val>
                                            <p:strVal val="ppt_x"/>
                                          </p:val>
                                        </p:tav>
                                      </p:tavLst>
                                    </p:anim>
                                    <p:anim calcmode="lin" valueType="num">
                                      <p:cBhvr>
                                        <p:cTn id="15" dur="1000"/>
                                        <p:tgtEl>
                                          <p:spTgt spid="8"/>
                                        </p:tgtEl>
                                        <p:attrNameLst>
                                          <p:attrName>ppt_y</p:attrName>
                                        </p:attrNameLst>
                                      </p:cBhvr>
                                      <p:tavLst>
                                        <p:tav tm="0">
                                          <p:val>
                                            <p:strVal val="ppt_y"/>
                                          </p:val>
                                        </p:tav>
                                        <p:tav tm="100000">
                                          <p:val>
                                            <p:strVal val="ppt_y+.1"/>
                                          </p:val>
                                        </p:tav>
                                      </p:tavLst>
                                    </p:anim>
                                    <p:set>
                                      <p:cBhvr>
                                        <p:cTn id="16" dur="1" fill="hold">
                                          <p:stCondLst>
                                            <p:cond delay="999"/>
                                          </p:stCondLst>
                                        </p:cTn>
                                        <p:tgtEl>
                                          <p:spTgt spid="8"/>
                                        </p:tgtEl>
                                        <p:attrNameLst>
                                          <p:attrName>style.visibility</p:attrName>
                                        </p:attrNameLst>
                                      </p:cBhvr>
                                      <p:to>
                                        <p:strVal val="hidden"/>
                                      </p:to>
                                    </p:set>
                                  </p:childTnLst>
                                </p:cTn>
                              </p:par>
                              <p:par>
                                <p:cTn id="17" presetID="42" presetClass="exit" presetSubtype="0" fill="hold" grpId="0" nodeType="withEffect">
                                  <p:stCondLst>
                                    <p:cond delay="750"/>
                                  </p:stCondLst>
                                  <p:childTnLst>
                                    <p:animEffect transition="out" filter="fade">
                                      <p:cBhvr>
                                        <p:cTn id="18" dur="1000"/>
                                        <p:tgtEl>
                                          <p:spTgt spid="10"/>
                                        </p:tgtEl>
                                      </p:cBhvr>
                                    </p:animEffect>
                                    <p:anim calcmode="lin" valueType="num">
                                      <p:cBhvr>
                                        <p:cTn id="19" dur="1000"/>
                                        <p:tgtEl>
                                          <p:spTgt spid="10"/>
                                        </p:tgtEl>
                                        <p:attrNameLst>
                                          <p:attrName>ppt_x</p:attrName>
                                        </p:attrNameLst>
                                      </p:cBhvr>
                                      <p:tavLst>
                                        <p:tav tm="0">
                                          <p:val>
                                            <p:strVal val="ppt_x"/>
                                          </p:val>
                                        </p:tav>
                                        <p:tav tm="100000">
                                          <p:val>
                                            <p:strVal val="ppt_x"/>
                                          </p:val>
                                        </p:tav>
                                      </p:tavLst>
                                    </p:anim>
                                    <p:anim calcmode="lin" valueType="num">
                                      <p:cBhvr>
                                        <p:cTn id="20" dur="1000"/>
                                        <p:tgtEl>
                                          <p:spTgt spid="10"/>
                                        </p:tgtEl>
                                        <p:attrNameLst>
                                          <p:attrName>ppt_y</p:attrName>
                                        </p:attrNameLst>
                                      </p:cBhvr>
                                      <p:tavLst>
                                        <p:tav tm="0">
                                          <p:val>
                                            <p:strVal val="ppt_y"/>
                                          </p:val>
                                        </p:tav>
                                        <p:tav tm="100000">
                                          <p:val>
                                            <p:strVal val="ppt_y+.1"/>
                                          </p:val>
                                        </p:tav>
                                      </p:tavLst>
                                    </p:anim>
                                    <p:set>
                                      <p:cBhvr>
                                        <p:cTn id="21" dur="1" fill="hold">
                                          <p:stCondLst>
                                            <p:cond delay="999"/>
                                          </p:stCondLst>
                                        </p:cTn>
                                        <p:tgtEl>
                                          <p:spTgt spid="10"/>
                                        </p:tgtEl>
                                        <p:attrNameLst>
                                          <p:attrName>style.visibility</p:attrName>
                                        </p:attrNameLst>
                                      </p:cBhvr>
                                      <p:to>
                                        <p:strVal val="hidden"/>
                                      </p:to>
                                    </p:set>
                                  </p:childTnLst>
                                </p:cTn>
                              </p:par>
                            </p:childTnLst>
                          </p:cTn>
                        </p:par>
                        <p:par>
                          <p:cTn id="22" fill="hold">
                            <p:stCondLst>
                              <p:cond delay="2750"/>
                            </p:stCondLst>
                            <p:childTnLst>
                              <p:par>
                                <p:cTn id="23" presetID="47"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8" grpId="0"/>
      <p:bldP spid="13" grpId="0" animBg="1"/>
      <p:bldP spid="14" grpId="0"/>
      <p:bldGraphic spid="15" grpId="0">
        <p:bldAsOne/>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Unitarians in Poland</a:t>
            </a:r>
            <a:endParaRPr lang="en-US" dirty="0"/>
          </a:p>
        </p:txBody>
      </p:sp>
      <p:sp>
        <p:nvSpPr>
          <p:cNvPr id="3" name="Content Placeholder 2"/>
          <p:cNvSpPr>
            <a:spLocks noGrp="1"/>
          </p:cNvSpPr>
          <p:nvPr>
            <p:ph idx="1"/>
          </p:nvPr>
        </p:nvSpPr>
        <p:spPr>
          <a:xfrm>
            <a:off x="457200" y="1600200"/>
            <a:ext cx="4572000" cy="4525963"/>
          </a:xfrm>
        </p:spPr>
        <p:txBody>
          <a:bodyPr>
            <a:noAutofit/>
          </a:bodyPr>
          <a:lstStyle/>
          <a:p>
            <a:pPr marL="0" indent="0">
              <a:buNone/>
            </a:pPr>
            <a:r>
              <a:rPr lang="en-US" sz="2400" dirty="0" err="1" smtClean="0"/>
              <a:t>Racovian</a:t>
            </a:r>
            <a:r>
              <a:rPr lang="en-US" sz="2400" dirty="0" smtClean="0"/>
              <a:t> Catechism</a:t>
            </a:r>
            <a:endParaRPr lang="en-US" sz="2000" dirty="0"/>
          </a:p>
          <a:p>
            <a:r>
              <a:rPr lang="en-US" sz="2400" dirty="0" smtClean="0"/>
              <a:t>Bible is source of truth, man-made additions are destructive</a:t>
            </a:r>
          </a:p>
          <a:p>
            <a:r>
              <a:rPr lang="en-US" sz="2400" dirty="0" smtClean="0"/>
              <a:t>Jesus is the human son of God</a:t>
            </a:r>
          </a:p>
          <a:p>
            <a:r>
              <a:rPr lang="en-US" sz="2400" dirty="0" smtClean="0"/>
              <a:t>Word (Logos) is the power of God in this world</a:t>
            </a:r>
          </a:p>
          <a:p>
            <a:r>
              <a:rPr lang="en-US" sz="2400" dirty="0" smtClean="0"/>
              <a:t>Strict morality: ten commands and sermon on the mount</a:t>
            </a:r>
          </a:p>
          <a:p>
            <a:r>
              <a:rPr lang="en-US" sz="2400" dirty="0" smtClean="0"/>
              <a:t>No predestination or original sin</a:t>
            </a:r>
          </a:p>
        </p:txBody>
      </p:sp>
      <p:pic>
        <p:nvPicPr>
          <p:cNvPr id="12290" name="Picture 2" descr="File:FaustusSocinus.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28133" y="1066801"/>
            <a:ext cx="3701542" cy="4495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740039" y="5638624"/>
            <a:ext cx="2477730" cy="523220"/>
          </a:xfrm>
          <a:prstGeom prst="rect">
            <a:avLst/>
          </a:prstGeom>
        </p:spPr>
        <p:txBody>
          <a:bodyPr wrap="none">
            <a:spAutoFit/>
          </a:bodyPr>
          <a:lstStyle/>
          <a:p>
            <a:r>
              <a:rPr lang="en-US" sz="2800" dirty="0" smtClean="0"/>
              <a:t>Faustus Socinus</a:t>
            </a:r>
          </a:p>
        </p:txBody>
      </p:sp>
    </p:spTree>
    <p:extLst>
      <p:ext uri="{BB962C8B-B14F-4D97-AF65-F5344CB8AC3E}">
        <p14:creationId xmlns:p14="http://schemas.microsoft.com/office/powerpoint/2010/main" xmlns="" val="2950630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err="1" smtClean="0"/>
              <a:t>Egy</a:t>
            </a:r>
            <a:r>
              <a:rPr lang="en-US" dirty="0" smtClean="0"/>
              <a:t> </a:t>
            </a:r>
            <a:r>
              <a:rPr lang="en-US" dirty="0" err="1" smtClean="0"/>
              <a:t>az</a:t>
            </a:r>
            <a:r>
              <a:rPr lang="en-US" dirty="0" smtClean="0"/>
              <a:t> </a:t>
            </a:r>
            <a:r>
              <a:rPr lang="en-US" dirty="0" err="1" smtClean="0"/>
              <a:t>Isten</a:t>
            </a:r>
            <a:r>
              <a:rPr lang="en-US" dirty="0" smtClean="0"/>
              <a:t>”:Transylvanian Unitarians</a:t>
            </a:r>
            <a:endParaRPr lang="en-US" dirty="0"/>
          </a:p>
        </p:txBody>
      </p:sp>
      <p:sp>
        <p:nvSpPr>
          <p:cNvPr id="3" name="Content Placeholder 2"/>
          <p:cNvSpPr>
            <a:spLocks noGrp="1"/>
          </p:cNvSpPr>
          <p:nvPr>
            <p:ph idx="1"/>
          </p:nvPr>
        </p:nvSpPr>
        <p:spPr>
          <a:xfrm>
            <a:off x="457200" y="1600200"/>
            <a:ext cx="4006516" cy="4525963"/>
          </a:xfrm>
        </p:spPr>
        <p:txBody>
          <a:bodyPr>
            <a:normAutofit fontScale="92500" lnSpcReduction="10000"/>
          </a:bodyPr>
          <a:lstStyle/>
          <a:p>
            <a:r>
              <a:rPr lang="en-US" dirty="0" smtClean="0"/>
              <a:t>King Sigismund and the Edict of </a:t>
            </a:r>
            <a:r>
              <a:rPr lang="en-US" dirty="0" err="1" smtClean="0"/>
              <a:t>Torda</a:t>
            </a:r>
            <a:r>
              <a:rPr lang="en-US" dirty="0" smtClean="0"/>
              <a:t>: toleration</a:t>
            </a:r>
          </a:p>
          <a:p>
            <a:r>
              <a:rPr lang="en-US" dirty="0" smtClean="0"/>
              <a:t>Unitarian became a “received religion”</a:t>
            </a:r>
          </a:p>
          <a:p>
            <a:r>
              <a:rPr lang="en-US" dirty="0" smtClean="0"/>
              <a:t>First and only </a:t>
            </a:r>
            <a:r>
              <a:rPr lang="en-US" dirty="0"/>
              <a:t>U</a:t>
            </a:r>
            <a:r>
              <a:rPr lang="en-US" dirty="0" smtClean="0"/>
              <a:t>nitarian King</a:t>
            </a:r>
          </a:p>
          <a:p>
            <a:r>
              <a:rPr lang="en-US" dirty="0" smtClean="0"/>
              <a:t>Unitarianism survives to this day in Hungary/Transylvania</a:t>
            </a:r>
          </a:p>
          <a:p>
            <a:endParaRPr lang="en-US" dirty="0"/>
          </a:p>
        </p:txBody>
      </p:sp>
      <p:pic>
        <p:nvPicPr>
          <p:cNvPr id="13314" name="Picture 2" descr="http://www.melbourneunitarian.org.au/files/davidfer.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955" r="36704"/>
          <a:stretch/>
        </p:blipFill>
        <p:spPr bwMode="auto">
          <a:xfrm>
            <a:off x="4572000" y="1342710"/>
            <a:ext cx="4072435" cy="48294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7383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Trinity in Britain</a:t>
            </a:r>
            <a:endParaRPr lang="en-US" dirty="0"/>
          </a:p>
        </p:txBody>
      </p:sp>
      <p:sp>
        <p:nvSpPr>
          <p:cNvPr id="4" name="Right Arrow 3"/>
          <p:cNvSpPr/>
          <p:nvPr/>
        </p:nvSpPr>
        <p:spPr>
          <a:xfrm>
            <a:off x="2468345" y="1371600"/>
            <a:ext cx="3780055" cy="2533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File:FaustusSocinus.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06283"/>
            <a:ext cx="2344783" cy="284791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File:Michael Servetus.jpg">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2843" y="2616163"/>
            <a:ext cx="1755236" cy="2384097"/>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1506" name="Picture 2" descr="File:John-milton.jpg">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96000" y="2546771"/>
            <a:ext cx="2323967" cy="221682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1508" name="Picture 4" descr="File:GodfreyKneller-IsaacNewton-1689.jpg">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139539" y="306283"/>
            <a:ext cx="2040556" cy="280263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1510" name="Picture 6" descr="http://www.famouswhy.com/pictures/people/john_biddle.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124200" y="4304158"/>
            <a:ext cx="2133600" cy="251764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1512" name="Picture 8" descr="http://upload.wikimedia.org/wikipedia/commons/thumb/0/07/Theophilus_Lindsey.jpg/200px-Theophilus_Lindsey.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005939" y="4224618"/>
            <a:ext cx="2133600" cy="262432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4" name="Picture 19" descr="Quarter-length portrait of a man in a black coat against a purple and blue curtain backdrop.">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a:stretch/>
        </p:blipFill>
        <p:spPr bwMode="auto">
          <a:xfrm>
            <a:off x="1172391" y="4385814"/>
            <a:ext cx="2138275" cy="2394016"/>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607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21510"/>
                                        </p:tgtEl>
                                        <p:attrNameLst>
                                          <p:attrName>style.visibility</p:attrName>
                                        </p:attrNameLst>
                                      </p:cBhvr>
                                      <p:to>
                                        <p:strVal val="visible"/>
                                      </p:to>
                                    </p:set>
                                    <p:animEffect transition="in" filter="fade">
                                      <p:cBhvr>
                                        <p:cTn id="13" dur="1000"/>
                                        <p:tgtEl>
                                          <p:spTgt spid="21510"/>
                                        </p:tgtEl>
                                      </p:cBhvr>
                                    </p:animEffect>
                                    <p:anim calcmode="lin" valueType="num">
                                      <p:cBhvr>
                                        <p:cTn id="14" dur="1000" fill="hold"/>
                                        <p:tgtEl>
                                          <p:spTgt spid="21510"/>
                                        </p:tgtEl>
                                        <p:attrNameLst>
                                          <p:attrName>ppt_x</p:attrName>
                                        </p:attrNameLst>
                                      </p:cBhvr>
                                      <p:tavLst>
                                        <p:tav tm="0">
                                          <p:val>
                                            <p:strVal val="#ppt_x"/>
                                          </p:val>
                                        </p:tav>
                                        <p:tav tm="100000">
                                          <p:val>
                                            <p:strVal val="#ppt_x"/>
                                          </p:val>
                                        </p:tav>
                                      </p:tavLst>
                                    </p:anim>
                                    <p:anim calcmode="lin" valueType="num">
                                      <p:cBhvr>
                                        <p:cTn id="15" dur="1000" fill="hold"/>
                                        <p:tgtEl>
                                          <p:spTgt spid="21510"/>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21512"/>
                                        </p:tgtEl>
                                        <p:attrNameLst>
                                          <p:attrName>style.visibility</p:attrName>
                                        </p:attrNameLst>
                                      </p:cBhvr>
                                      <p:to>
                                        <p:strVal val="visible"/>
                                      </p:to>
                                    </p:set>
                                    <p:animEffect transition="in" filter="fade">
                                      <p:cBhvr>
                                        <p:cTn id="19" dur="1000"/>
                                        <p:tgtEl>
                                          <p:spTgt spid="21512"/>
                                        </p:tgtEl>
                                      </p:cBhvr>
                                    </p:animEffect>
                                    <p:anim calcmode="lin" valueType="num">
                                      <p:cBhvr>
                                        <p:cTn id="20" dur="1000" fill="hold"/>
                                        <p:tgtEl>
                                          <p:spTgt spid="21512"/>
                                        </p:tgtEl>
                                        <p:attrNameLst>
                                          <p:attrName>ppt_x</p:attrName>
                                        </p:attrNameLst>
                                      </p:cBhvr>
                                      <p:tavLst>
                                        <p:tav tm="0">
                                          <p:val>
                                            <p:strVal val="#ppt_x"/>
                                          </p:val>
                                        </p:tav>
                                        <p:tav tm="100000">
                                          <p:val>
                                            <p:strVal val="#ppt_x"/>
                                          </p:val>
                                        </p:tav>
                                      </p:tavLst>
                                    </p:anim>
                                    <p:anim calcmode="lin" valueType="num">
                                      <p:cBhvr>
                                        <p:cTn id="21" dur="1000" fill="hold"/>
                                        <p:tgtEl>
                                          <p:spTgt spid="215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burke\My Local Pictures\2010-05-23 001\DSC_005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1676400"/>
            <a:ext cx="2429301" cy="36576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Cloud Callout 4"/>
          <p:cNvSpPr/>
          <p:nvPr/>
        </p:nvSpPr>
        <p:spPr>
          <a:xfrm>
            <a:off x="5765772" y="-59871"/>
            <a:ext cx="2819400" cy="3048000"/>
          </a:xfrm>
          <a:prstGeom prst="cloudCallout">
            <a:avLst>
              <a:gd name="adj1" fmla="val -50686"/>
              <a:gd name="adj2" fmla="val 45473"/>
            </a:avLst>
          </a:prstGeom>
          <a:blipFill>
            <a:blip r:embed="rId4" cstate="print">
              <a:extLst>
                <a:ext uri="{28A0092B-C50C-407E-A947-70E740481C1C}">
                  <a14:useLocalDpi xmlns:a14="http://schemas.microsoft.com/office/drawing/2010/main" xmlns=""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174171" y="3505200"/>
            <a:ext cx="3352800" cy="3048000"/>
          </a:xfrm>
          <a:prstGeom prst="cloudCallout">
            <a:avLst>
              <a:gd name="adj1" fmla="val 55825"/>
              <a:gd name="adj2" fmla="val -39257"/>
            </a:avLst>
          </a:prstGeom>
          <a:blipFill>
            <a:blip r:embed="rId5" cstate="print">
              <a:extLst>
                <a:ext uri="{28A0092B-C50C-407E-A947-70E740481C1C}">
                  <a14:useLocalDpi xmlns:a14="http://schemas.microsoft.com/office/drawing/2010/main" xmlns=""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5638800" y="3534032"/>
            <a:ext cx="2667000" cy="3048000"/>
          </a:xfrm>
          <a:prstGeom prst="cloudCallout">
            <a:avLst>
              <a:gd name="adj1" fmla="val -66548"/>
              <a:gd name="adj2" fmla="val -41429"/>
            </a:avLst>
          </a:prstGeom>
          <a:blipFill>
            <a:blip r:embed="rId6" cstate="print">
              <a:extLst>
                <a:ext uri="{28A0092B-C50C-407E-A947-70E740481C1C}">
                  <a14:useLocalDpi xmlns:a14="http://schemas.microsoft.com/office/drawing/2010/main" xmlns=""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Cloud Callout 1"/>
          <p:cNvSpPr/>
          <p:nvPr/>
        </p:nvSpPr>
        <p:spPr>
          <a:xfrm>
            <a:off x="533400" y="228601"/>
            <a:ext cx="3276600" cy="2759528"/>
          </a:xfrm>
          <a:prstGeom prst="cloudCallout">
            <a:avLst>
              <a:gd name="adj1" fmla="val 46429"/>
              <a:gd name="adj2" fmla="val 65071"/>
            </a:avLst>
          </a:prstGeom>
          <a:blipFill>
            <a:blip r:embed="rId7" cstate="print">
              <a:extLst>
                <a:ext uri="{28A0092B-C50C-407E-A947-70E740481C1C}">
                  <a14:useLocalDpi xmlns:a14="http://schemas.microsoft.com/office/drawing/2010/main" xmlns=""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Callout 2"/>
          <p:cNvSpPr/>
          <p:nvPr/>
        </p:nvSpPr>
        <p:spPr>
          <a:xfrm>
            <a:off x="5181600" y="27213"/>
            <a:ext cx="3124200" cy="2960915"/>
          </a:xfrm>
          <a:prstGeom prst="cloudCallout">
            <a:avLst>
              <a:gd name="adj1" fmla="val -49291"/>
              <a:gd name="adj2" fmla="val 74635"/>
            </a:avLst>
          </a:prstGeom>
          <a:blipFill>
            <a:blip r:embed="rId8" cstate="print">
              <a:extLst>
                <a:ext uri="{28A0092B-C50C-407E-A947-70E740481C1C}">
                  <a14:useLocalDpi xmlns:a14="http://schemas.microsoft.com/office/drawing/2010/main" xmlns=""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Callout 7"/>
          <p:cNvSpPr/>
          <p:nvPr/>
        </p:nvSpPr>
        <p:spPr>
          <a:xfrm>
            <a:off x="533400" y="3869871"/>
            <a:ext cx="3505200" cy="2928257"/>
          </a:xfrm>
          <a:prstGeom prst="cloudCallout">
            <a:avLst>
              <a:gd name="adj1" fmla="val 49799"/>
              <a:gd name="adj2" fmla="val -53452"/>
            </a:avLst>
          </a:prstGeom>
          <a:blipFill>
            <a:blip r:embed="rId9" cstate="print">
              <a:extLst>
                <a:ext uri="{28A0092B-C50C-407E-A947-70E740481C1C}">
                  <a14:useLocalDpi xmlns:a14="http://schemas.microsoft.com/office/drawing/2010/main" xmlns="" val="0"/>
                </a:ext>
              </a:extLst>
            </a:blip>
            <a:srcRect/>
            <a:stretch>
              <a:fillRect l="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3176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par>
                          <p:cTn id="12" fill="hold">
                            <p:stCondLst>
                              <p:cond delay="1000"/>
                            </p:stCondLst>
                            <p:childTnLst>
                              <p:par>
                                <p:cTn id="13" presetID="47" presetClass="entr" presetSubtype="0"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Isaac Newton</a:t>
            </a:r>
            <a:endParaRPr lang="en-US" dirty="0"/>
          </a:p>
        </p:txBody>
      </p:sp>
      <p:sp>
        <p:nvSpPr>
          <p:cNvPr id="3" name="Content Placeholder 2"/>
          <p:cNvSpPr>
            <a:spLocks noGrp="1"/>
          </p:cNvSpPr>
          <p:nvPr>
            <p:ph idx="1"/>
          </p:nvPr>
        </p:nvSpPr>
        <p:spPr>
          <a:xfrm>
            <a:off x="290383" y="1600200"/>
            <a:ext cx="5410200" cy="4525963"/>
          </a:xfrm>
        </p:spPr>
        <p:txBody>
          <a:bodyPr>
            <a:normAutofit/>
          </a:bodyPr>
          <a:lstStyle/>
          <a:p>
            <a:r>
              <a:rPr lang="en-US" sz="2400" dirty="0" smtClean="0"/>
              <a:t>“</a:t>
            </a:r>
            <a:r>
              <a:rPr lang="en-US" sz="2400" dirty="0"/>
              <a:t>This most beautiful system of the sun, planets, and comets, could only proceed from the counsel </a:t>
            </a:r>
            <a:r>
              <a:rPr lang="en-US" sz="2400" dirty="0" smtClean="0"/>
              <a:t>... of </a:t>
            </a:r>
            <a:r>
              <a:rPr lang="en-US" sz="2400" dirty="0"/>
              <a:t>an intelligent </a:t>
            </a:r>
            <a:r>
              <a:rPr lang="en-US" sz="2400" dirty="0" smtClean="0"/>
              <a:t>Being” = Natural Theology</a:t>
            </a:r>
          </a:p>
          <a:p>
            <a:r>
              <a:rPr lang="en-US" sz="2400" dirty="0"/>
              <a:t>Hidden theology comes to light 1936, Newton private letters auctioned</a:t>
            </a:r>
          </a:p>
          <a:p>
            <a:r>
              <a:rPr lang="en-US" sz="2400" dirty="0" smtClean="0"/>
              <a:t>Arian: Trinity was a Hellenistic corruption.  Only the Father was God.; Jesus was united in will, not substance.</a:t>
            </a:r>
          </a:p>
          <a:p>
            <a:r>
              <a:rPr lang="en-US" sz="2400" dirty="0" smtClean="0"/>
              <a:t>Love thy God, Love thy Neighbor (reciprocity!) </a:t>
            </a:r>
            <a:endParaRPr lang="en-US"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9800" y="-37632"/>
            <a:ext cx="2982313" cy="4096101"/>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descr="File:Newton-WilliamBlake.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5700583" y="3505201"/>
            <a:ext cx="3334481" cy="29578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145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burke\My Local Pictures\2010-05-23 001\DSC_005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1676400"/>
            <a:ext cx="2429301" cy="36576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Cloud Callout 4"/>
          <p:cNvSpPr/>
          <p:nvPr/>
        </p:nvSpPr>
        <p:spPr>
          <a:xfrm>
            <a:off x="5765772" y="-59871"/>
            <a:ext cx="2819400" cy="3048000"/>
          </a:xfrm>
          <a:prstGeom prst="cloudCallout">
            <a:avLst>
              <a:gd name="adj1" fmla="val -50686"/>
              <a:gd name="adj2" fmla="val 45473"/>
            </a:avLst>
          </a:prstGeom>
          <a:blipFill>
            <a:blip r:embed="rId4" cstate="print">
              <a:extLst>
                <a:ext uri="{28A0092B-C50C-407E-A947-70E740481C1C}">
                  <a14:useLocalDpi xmlns:a14="http://schemas.microsoft.com/office/drawing/2010/main" xmlns=""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152400" y="3534032"/>
            <a:ext cx="3352800" cy="3048000"/>
          </a:xfrm>
          <a:prstGeom prst="cloudCallout">
            <a:avLst>
              <a:gd name="adj1" fmla="val 55825"/>
              <a:gd name="adj2" fmla="val -39257"/>
            </a:avLst>
          </a:prstGeom>
          <a:blipFill>
            <a:blip r:embed="rId5" cstate="print">
              <a:extLst>
                <a:ext uri="{28A0092B-C50C-407E-A947-70E740481C1C}">
                  <a14:useLocalDpi xmlns:a14="http://schemas.microsoft.com/office/drawing/2010/main" xmlns=""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5638800" y="3534032"/>
            <a:ext cx="2667000" cy="3048000"/>
          </a:xfrm>
          <a:prstGeom prst="cloudCallout">
            <a:avLst>
              <a:gd name="adj1" fmla="val -66548"/>
              <a:gd name="adj2" fmla="val -41429"/>
            </a:avLst>
          </a:prstGeom>
          <a:blipFill>
            <a:blip r:embed="rId6" cstate="print">
              <a:extLst>
                <a:ext uri="{28A0092B-C50C-407E-A947-70E740481C1C}">
                  <a14:useLocalDpi xmlns:a14="http://schemas.microsoft.com/office/drawing/2010/main" xmlns=""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Rectangle 8"/>
          <p:cNvSpPr/>
          <p:nvPr/>
        </p:nvSpPr>
        <p:spPr>
          <a:xfrm>
            <a:off x="219366" y="117071"/>
            <a:ext cx="3218867" cy="3416320"/>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Go ahead, follow your passion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xmlns="" val="221176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p:cTn id="13" dur="500" fill="hold"/>
                                        <p:tgtEl>
                                          <p:spTgt spid="7">
                                            <p:bg/>
                                          </p:spTgt>
                                        </p:tgtEl>
                                        <p:attrNameLst>
                                          <p:attrName>ppt_w</p:attrName>
                                        </p:attrNameLst>
                                      </p:cBhvr>
                                      <p:tavLst>
                                        <p:tav tm="0">
                                          <p:val>
                                            <p:fltVal val="0"/>
                                          </p:val>
                                        </p:tav>
                                        <p:tav tm="100000">
                                          <p:val>
                                            <p:strVal val="#ppt_w"/>
                                          </p:val>
                                        </p:tav>
                                      </p:tavLst>
                                    </p:anim>
                                    <p:anim calcmode="lin" valueType="num">
                                      <p:cBhvr>
                                        <p:cTn id="14" dur="500" fill="hold"/>
                                        <p:tgtEl>
                                          <p:spTgt spid="7">
                                            <p:bg/>
                                          </p:spTgt>
                                        </p:tgtEl>
                                        <p:attrNameLst>
                                          <p:attrName>ppt_h</p:attrName>
                                        </p:attrNameLst>
                                      </p:cBhvr>
                                      <p:tavLst>
                                        <p:tav tm="0">
                                          <p:val>
                                            <p:fltVal val="0"/>
                                          </p:val>
                                        </p:tav>
                                        <p:tav tm="100000">
                                          <p:val>
                                            <p:strVal val="#ppt_h"/>
                                          </p:val>
                                        </p:tav>
                                      </p:tavLst>
                                    </p:anim>
                                    <p:animEffect transition="in" filter="fade">
                                      <p:cBhvr>
                                        <p:cTn id="15" dur="500"/>
                                        <p:tgtEl>
                                          <p:spTgt spid="7">
                                            <p:bg/>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Gottfried Wilhelm von Leibniz</a:t>
            </a:r>
          </a:p>
        </p:txBody>
      </p:sp>
      <p:sp>
        <p:nvSpPr>
          <p:cNvPr id="3" name="Content Placeholder 2"/>
          <p:cNvSpPr>
            <a:spLocks noGrp="1"/>
          </p:cNvSpPr>
          <p:nvPr>
            <p:ph idx="1"/>
          </p:nvPr>
        </p:nvSpPr>
        <p:spPr>
          <a:xfrm>
            <a:off x="457200" y="1600200"/>
            <a:ext cx="5181600" cy="4525963"/>
          </a:xfrm>
        </p:spPr>
        <p:txBody>
          <a:bodyPr>
            <a:normAutofit fontScale="85000" lnSpcReduction="10000"/>
          </a:bodyPr>
          <a:lstStyle/>
          <a:p>
            <a:r>
              <a:rPr lang="en-US" dirty="0" smtClean="0"/>
              <a:t>Polymath: calculus, library science, politics, finance, computer science (binary notation)</a:t>
            </a:r>
          </a:p>
          <a:p>
            <a:r>
              <a:rPr lang="en-US" dirty="0" smtClean="0"/>
              <a:t>Emphasized rational nature of religion</a:t>
            </a:r>
          </a:p>
          <a:p>
            <a:r>
              <a:rPr lang="en-US" dirty="0" smtClean="0"/>
              <a:t>World is imperfect but is the best among all possible worlds</a:t>
            </a:r>
          </a:p>
          <a:p>
            <a:r>
              <a:rPr lang="en-US" dirty="0" smtClean="0"/>
              <a:t>Theology and philosophy cannot contradict; both “gifts of God”</a:t>
            </a:r>
          </a:p>
        </p:txBody>
      </p:sp>
      <p:pic>
        <p:nvPicPr>
          <p:cNvPr id="14338" name="Picture 2" descr="File:Gottfried Wilhelm von Leibniz.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92318" y="1673268"/>
            <a:ext cx="3551682" cy="44958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272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Hume</a:t>
            </a:r>
            <a:endParaRPr lang="en-US" dirty="0"/>
          </a:p>
        </p:txBody>
      </p:sp>
      <p:sp>
        <p:nvSpPr>
          <p:cNvPr id="3" name="Content Placeholder 2"/>
          <p:cNvSpPr>
            <a:spLocks noGrp="1"/>
          </p:cNvSpPr>
          <p:nvPr>
            <p:ph idx="1"/>
          </p:nvPr>
        </p:nvSpPr>
        <p:spPr>
          <a:xfrm>
            <a:off x="457200" y="1600200"/>
            <a:ext cx="4876800" cy="4525963"/>
          </a:xfrm>
        </p:spPr>
        <p:txBody>
          <a:bodyPr>
            <a:normAutofit lnSpcReduction="10000"/>
          </a:bodyPr>
          <a:lstStyle/>
          <a:p>
            <a:r>
              <a:rPr lang="en-US" dirty="0" smtClean="0"/>
              <a:t>Very likely an atheist</a:t>
            </a:r>
          </a:p>
          <a:p>
            <a:r>
              <a:rPr lang="en-US" i="1" dirty="0" smtClean="0"/>
              <a:t>Natural </a:t>
            </a:r>
            <a:r>
              <a:rPr lang="en-US" i="1" dirty="0"/>
              <a:t>History of </a:t>
            </a:r>
            <a:r>
              <a:rPr lang="en-US" i="1" dirty="0" smtClean="0"/>
              <a:t>Religion</a:t>
            </a:r>
            <a:r>
              <a:rPr lang="en-US" dirty="0" smtClean="0"/>
              <a:t>: basis of religion is fear of unknown, not reason.  Polytheism predates monotheism</a:t>
            </a:r>
          </a:p>
          <a:p>
            <a:r>
              <a:rPr lang="en-US" dirty="0" smtClean="0"/>
              <a:t>Argued against Argument by Design and Argument by Revelation (miracles)</a:t>
            </a:r>
          </a:p>
          <a:p>
            <a:endParaRPr lang="en-US" dirty="0"/>
          </a:p>
        </p:txBody>
      </p:sp>
      <p:pic>
        <p:nvPicPr>
          <p:cNvPr id="3074" name="Picture 2" descr="File:David Hume.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53580" y="1600200"/>
            <a:ext cx="4149090" cy="50292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16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Richard Price</a:t>
            </a:r>
            <a:endParaRPr lang="en-US" dirty="0"/>
          </a:p>
        </p:txBody>
      </p:sp>
      <p:sp>
        <p:nvSpPr>
          <p:cNvPr id="3" name="Content Placeholder 2"/>
          <p:cNvSpPr>
            <a:spLocks noGrp="1"/>
          </p:cNvSpPr>
          <p:nvPr>
            <p:ph idx="1"/>
          </p:nvPr>
        </p:nvSpPr>
        <p:spPr>
          <a:xfrm>
            <a:off x="457200" y="1600200"/>
            <a:ext cx="5867400" cy="4525963"/>
          </a:xfrm>
        </p:spPr>
        <p:txBody>
          <a:bodyPr>
            <a:normAutofit/>
          </a:bodyPr>
          <a:lstStyle/>
          <a:p>
            <a:r>
              <a:rPr lang="en-US" dirty="0" smtClean="0"/>
              <a:t>Unitarian minister</a:t>
            </a:r>
          </a:p>
          <a:p>
            <a:r>
              <a:rPr lang="en-US" dirty="0" smtClean="0"/>
              <a:t>Free agency, immateriality of the soul, </a:t>
            </a:r>
            <a:r>
              <a:rPr lang="en-US" dirty="0" err="1" smtClean="0"/>
              <a:t>perfectability</a:t>
            </a:r>
            <a:r>
              <a:rPr lang="en-US" dirty="0" smtClean="0"/>
              <a:t> of human nature, miracles, immutability of right </a:t>
            </a:r>
            <a:r>
              <a:rPr lang="en-US" smtClean="0"/>
              <a:t>and wrong</a:t>
            </a:r>
            <a:endParaRPr lang="en-US" dirty="0" smtClean="0"/>
          </a:p>
          <a:p>
            <a:r>
              <a:rPr lang="en-US" dirty="0" smtClean="0"/>
              <a:t>Influenced Bayes, Malthus, Wollstonecraft, American Fathers, Priestly, Lindsay</a:t>
            </a:r>
          </a:p>
          <a:p>
            <a:endParaRPr lang="en-US"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82640" y="304800"/>
            <a:ext cx="3261360" cy="407670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995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Adam Smith</a:t>
            </a:r>
            <a:endParaRPr lang="en-US" dirty="0"/>
          </a:p>
        </p:txBody>
      </p:sp>
      <p:sp>
        <p:nvSpPr>
          <p:cNvPr id="3" name="Content Placeholder 2"/>
          <p:cNvSpPr>
            <a:spLocks noGrp="1"/>
          </p:cNvSpPr>
          <p:nvPr>
            <p:ph idx="1"/>
          </p:nvPr>
        </p:nvSpPr>
        <p:spPr>
          <a:xfrm>
            <a:off x="457200" y="1600200"/>
            <a:ext cx="5414772" cy="4525963"/>
          </a:xfrm>
        </p:spPr>
        <p:txBody>
          <a:bodyPr>
            <a:normAutofit/>
          </a:bodyPr>
          <a:lstStyle/>
          <a:p>
            <a:r>
              <a:rPr lang="en-US" dirty="0" smtClean="0"/>
              <a:t>Not much is known: personal letters burned</a:t>
            </a:r>
          </a:p>
          <a:p>
            <a:r>
              <a:rPr lang="en-US" dirty="0" smtClean="0"/>
              <a:t>Very quirky: absent-minded, imaginary friends, talked to himself</a:t>
            </a:r>
          </a:p>
          <a:p>
            <a:r>
              <a:rPr lang="en-US" dirty="0" smtClean="0"/>
              <a:t>Likely a deist.  Obit: “disciple of Voltaire in matters of religion”</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71972" y="2057400"/>
            <a:ext cx="2910078"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165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Einstein</a:t>
            </a:r>
            <a:endParaRPr lang="en-US" dirty="0"/>
          </a:p>
        </p:txBody>
      </p:sp>
      <p:sp>
        <p:nvSpPr>
          <p:cNvPr id="3" name="Content Placeholder 2"/>
          <p:cNvSpPr>
            <a:spLocks noGrp="1"/>
          </p:cNvSpPr>
          <p:nvPr>
            <p:ph idx="1"/>
          </p:nvPr>
        </p:nvSpPr>
        <p:spPr>
          <a:xfrm>
            <a:off x="457200" y="1600200"/>
            <a:ext cx="5638800" cy="4525963"/>
          </a:xfrm>
        </p:spPr>
        <p:txBody>
          <a:bodyPr>
            <a:normAutofit fontScale="85000" lnSpcReduction="20000"/>
          </a:bodyPr>
          <a:lstStyle/>
          <a:p>
            <a:r>
              <a:rPr lang="en-US" dirty="0" smtClean="0"/>
              <a:t>Secular Jew -&gt; religious Jew -&gt; deist </a:t>
            </a:r>
          </a:p>
          <a:p>
            <a:r>
              <a:rPr lang="en-US" dirty="0" smtClean="0"/>
              <a:t>“</a:t>
            </a:r>
            <a:r>
              <a:rPr lang="en-US" dirty="0"/>
              <a:t>If something is in me which can be called religious then it is the unbounded admiration for the structure of the world so far as our science can reveal </a:t>
            </a:r>
            <a:r>
              <a:rPr lang="en-US" dirty="0" smtClean="0"/>
              <a:t>it”</a:t>
            </a:r>
          </a:p>
          <a:p>
            <a:r>
              <a:rPr lang="en-US" dirty="0" smtClean="0"/>
              <a:t>Spinoza’s God: God as the natural world</a:t>
            </a:r>
          </a:p>
          <a:p>
            <a:r>
              <a:rPr lang="en-US" dirty="0"/>
              <a:t>Atheists </a:t>
            </a:r>
            <a:r>
              <a:rPr lang="en-US" dirty="0" smtClean="0"/>
              <a:t>“in </a:t>
            </a:r>
            <a:r>
              <a:rPr lang="en-US" dirty="0"/>
              <a:t>their grudge against traditional religion as the 'opium of the </a:t>
            </a:r>
            <a:r>
              <a:rPr lang="en-US" dirty="0" smtClean="0"/>
              <a:t>masses‘ cannot </a:t>
            </a:r>
            <a:r>
              <a:rPr lang="en-US" dirty="0"/>
              <a:t>hear the music of the </a:t>
            </a:r>
            <a:r>
              <a:rPr lang="en-US" dirty="0" smtClean="0"/>
              <a:t>spheres”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533400"/>
            <a:ext cx="2667000" cy="377190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descr="File:Spinoza.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72215" y="3352800"/>
            <a:ext cx="2705160" cy="348872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62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Maynard Keynes</a:t>
            </a:r>
            <a:endParaRPr lang="en-US" dirty="0"/>
          </a:p>
        </p:txBody>
      </p:sp>
      <p:sp>
        <p:nvSpPr>
          <p:cNvPr id="3" name="Content Placeholder 2"/>
          <p:cNvSpPr>
            <a:spLocks noGrp="1"/>
          </p:cNvSpPr>
          <p:nvPr>
            <p:ph idx="1"/>
          </p:nvPr>
        </p:nvSpPr>
        <p:spPr>
          <a:xfrm>
            <a:off x="381000" y="1600200"/>
            <a:ext cx="5638800" cy="4525963"/>
          </a:xfrm>
        </p:spPr>
        <p:txBody>
          <a:bodyPr/>
          <a:lstStyle/>
          <a:p>
            <a:r>
              <a:rPr lang="en-US" dirty="0" smtClean="0"/>
              <a:t>Attended Church in his teens, but was agnostic by university.</a:t>
            </a:r>
          </a:p>
          <a:p>
            <a:r>
              <a:rPr lang="en-US" dirty="0"/>
              <a:t>Regarding Christians: </a:t>
            </a:r>
            <a:r>
              <a:rPr lang="en-US" dirty="0" smtClean="0"/>
              <a:t>“they don't </a:t>
            </a:r>
            <a:r>
              <a:rPr lang="en-US" dirty="0"/>
              <a:t>want to admit that a position they've taken up with confidence is </a:t>
            </a:r>
            <a:r>
              <a:rPr lang="en-US" dirty="0" smtClean="0"/>
              <a:t>untenable” </a:t>
            </a:r>
          </a:p>
          <a:p>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28360" y="1905000"/>
            <a:ext cx="2872740" cy="396240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157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1143000"/>
          </a:xfrm>
        </p:spPr>
        <p:txBody>
          <a:bodyPr/>
          <a:lstStyle/>
          <a:p>
            <a:r>
              <a:rPr lang="en-US" dirty="0" smtClean="0"/>
              <a:t>Appendices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1074261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Bloosmsbury</a:t>
            </a:r>
            <a:r>
              <a:rPr lang="en-US" dirty="0" smtClean="0"/>
              <a:t> Group</a:t>
            </a:r>
            <a:endParaRPr lang="en-US" dirty="0"/>
          </a:p>
        </p:txBody>
      </p:sp>
      <p:sp>
        <p:nvSpPr>
          <p:cNvPr id="3" name="Content Placeholder 2"/>
          <p:cNvSpPr>
            <a:spLocks noGrp="1"/>
          </p:cNvSpPr>
          <p:nvPr>
            <p:ph idx="1"/>
          </p:nvPr>
        </p:nvSpPr>
        <p:spPr/>
        <p:txBody>
          <a:bodyPr/>
          <a:lstStyle/>
          <a:p>
            <a:endParaRPr lang="en-US"/>
          </a:p>
        </p:txBody>
      </p:sp>
      <p:pic>
        <p:nvPicPr>
          <p:cNvPr id="6146" name="Picture 2" descr="File:Bloomsbury.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732" y="2133600"/>
            <a:ext cx="8693239" cy="3086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8530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passages supporting Trinity</a:t>
            </a:r>
            <a:endParaRPr lang="en-US" dirty="0"/>
          </a:p>
        </p:txBody>
      </p:sp>
      <p:sp>
        <p:nvSpPr>
          <p:cNvPr id="3" name="Content Placeholder 2"/>
          <p:cNvSpPr>
            <a:spLocks noGrp="1"/>
          </p:cNvSpPr>
          <p:nvPr>
            <p:ph idx="1"/>
          </p:nvPr>
        </p:nvSpPr>
        <p:spPr>
          <a:xfrm>
            <a:off x="381000" y="1295400"/>
            <a:ext cx="8305800" cy="4830763"/>
          </a:xfrm>
        </p:spPr>
        <p:txBody>
          <a:bodyPr numCol="2">
            <a:noAutofit/>
          </a:bodyPr>
          <a:lstStyle/>
          <a:p>
            <a:r>
              <a:rPr lang="en-US" b="1" i="1" dirty="0" smtClean="0"/>
              <a:t>Go, therefore, and make disciples of all nations, </a:t>
            </a:r>
            <a:br>
              <a:rPr lang="en-US" b="1" i="1" dirty="0" smtClean="0"/>
            </a:br>
            <a:r>
              <a:rPr lang="en-US" b="1" i="1" dirty="0" smtClean="0"/>
              <a:t>baptizing them in </a:t>
            </a:r>
            <a:r>
              <a:rPr lang="en-US" b="1" i="1" dirty="0" smtClean="0">
                <a:solidFill>
                  <a:srgbClr val="FF0000"/>
                </a:solidFill>
              </a:rPr>
              <a:t>the name of the Father, and of the Son, and of the Holy Spirit, </a:t>
            </a:r>
            <a:br>
              <a:rPr lang="en-US" b="1" i="1" dirty="0" smtClean="0">
                <a:solidFill>
                  <a:srgbClr val="FF0000"/>
                </a:solidFill>
              </a:rPr>
            </a:br>
            <a:r>
              <a:rPr lang="en-US" b="1" i="1" dirty="0" smtClean="0"/>
              <a:t>teaching them to observe all that I have commanded you. </a:t>
            </a:r>
            <a:br>
              <a:rPr lang="en-US" b="1" i="1" dirty="0" smtClean="0"/>
            </a:br>
            <a:r>
              <a:rPr lang="en-US" b="1" i="1" dirty="0" smtClean="0"/>
              <a:t>And behold, I am with you always, until the end of the age. Gospel of Matthew 28:19-20 </a:t>
            </a:r>
          </a:p>
          <a:p>
            <a:endParaRPr lang="en-US" b="1" i="1" dirty="0"/>
          </a:p>
          <a:p>
            <a:r>
              <a:rPr lang="en-US" b="1" i="1" dirty="0" smtClean="0"/>
              <a:t>Crucially, it is “name” not “names”</a:t>
            </a:r>
            <a:endParaRPr lang="en-US" sz="1800" dirty="0"/>
          </a:p>
        </p:txBody>
      </p:sp>
    </p:spTree>
    <p:extLst>
      <p:ext uri="{BB962C8B-B14F-4D97-AF65-F5344CB8AC3E}">
        <p14:creationId xmlns:p14="http://schemas.microsoft.com/office/powerpoint/2010/main" xmlns="" val="4168170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passages supporting Trinity</a:t>
            </a:r>
            <a:endParaRPr lang="en-US" dirty="0"/>
          </a:p>
        </p:txBody>
      </p:sp>
      <p:sp>
        <p:nvSpPr>
          <p:cNvPr id="3" name="Content Placeholder 2"/>
          <p:cNvSpPr>
            <a:spLocks noGrp="1"/>
          </p:cNvSpPr>
          <p:nvPr>
            <p:ph idx="1"/>
          </p:nvPr>
        </p:nvSpPr>
        <p:spPr>
          <a:xfrm>
            <a:off x="381000" y="1295400"/>
            <a:ext cx="8305800" cy="4830763"/>
          </a:xfrm>
        </p:spPr>
        <p:txBody>
          <a:bodyPr numCol="2">
            <a:noAutofit/>
          </a:bodyPr>
          <a:lstStyle/>
          <a:p>
            <a:r>
              <a:rPr lang="en-US" b="1" i="1" dirty="0"/>
              <a:t>The grace of the Lord Jesus Christ and the love of God and the fellowship of the Holy Spirit be with you all.</a:t>
            </a:r>
          </a:p>
          <a:p>
            <a:endParaRPr lang="en-US" b="1" i="1" dirty="0"/>
          </a:p>
          <a:p>
            <a:pPr marL="0" indent="0">
              <a:buNone/>
            </a:pPr>
            <a:r>
              <a:rPr lang="en-US" b="1" i="1" dirty="0"/>
              <a:t>Corinthians 13:14</a:t>
            </a:r>
          </a:p>
        </p:txBody>
      </p:sp>
    </p:spTree>
    <p:extLst>
      <p:ext uri="{BB962C8B-B14F-4D97-AF65-F5344CB8AC3E}">
        <p14:creationId xmlns:p14="http://schemas.microsoft.com/office/powerpoint/2010/main" xmlns="" val="3807416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1143000"/>
          </a:xfrm>
        </p:spPr>
        <p:txBody>
          <a:bodyPr/>
          <a:lstStyle/>
          <a:p>
            <a:r>
              <a:rPr lang="en-US" dirty="0" smtClean="0"/>
              <a:t>Unitarianism</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106333307"/>
              </p:ext>
            </p:extLst>
          </p:nvPr>
        </p:nvGraphicFramePr>
        <p:xfrm>
          <a:off x="152400" y="1143000"/>
          <a:ext cx="3505200" cy="5629539"/>
        </p:xfrm>
        <a:graphic>
          <a:graphicData uri="http://schemas.openxmlformats.org/drawingml/2006/table">
            <a:tbl>
              <a:tblPr>
                <a:tableStyleId>{5C22544A-7EE6-4342-B048-85BDC9FD1C3A}</a:tableStyleId>
              </a:tblPr>
              <a:tblGrid>
                <a:gridCol w="2967662"/>
                <a:gridCol w="537538"/>
              </a:tblGrid>
              <a:tr h="250371">
                <a:tc>
                  <a:txBody>
                    <a:bodyPr/>
                    <a:lstStyle/>
                    <a:p>
                      <a:pPr algn="l" fontAlgn="b"/>
                      <a:r>
                        <a:rPr lang="en-US" sz="1400" u="none" strike="noStrike" dirty="0">
                          <a:effectLst/>
                        </a:rPr>
                        <a:t>Religion</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millions</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Roman Catholic Church </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989</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Pentecostalism </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450</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Russian Orthodox Church </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90</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Anglican Communion</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77</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Lutheran Church </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48</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Presbyterian Church</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48</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Ethiopian Orthodox Christian Church </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45</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Baptist Church </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37</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Methodism </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33</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Jehovah's Witnesses </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16</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Seventh-day Adventist Church</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16</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Church of Jesus Christ of Latter-day Saints </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13</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New Apostolic Church </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9</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Apostolic Church </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dirty="0">
                          <a:effectLst/>
                        </a:rPr>
                        <a:t>Congregational Christian Church</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2.2</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dirty="0">
                          <a:effectLst/>
                        </a:rPr>
                        <a:t>Plymouth Brethren </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Mennonite Church </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Unitarian Universalism</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0.6</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Church of Christ, Scientist </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0.4</a:t>
                      </a:r>
                      <a:endParaRPr lang="en-US" sz="1400" b="0" i="0" u="none" strike="noStrike">
                        <a:solidFill>
                          <a:srgbClr val="000000"/>
                        </a:solidFill>
                        <a:effectLst/>
                        <a:latin typeface="Calibri"/>
                      </a:endParaRPr>
                    </a:p>
                  </a:txBody>
                  <a:tcPr marL="9525" marR="9525" marT="9525" marB="0" anchor="b"/>
                </a:tc>
              </a:tr>
              <a:tr h="250371">
                <a:tc>
                  <a:txBody>
                    <a:bodyPr/>
                    <a:lstStyle/>
                    <a:p>
                      <a:pPr algn="l" fontAlgn="b"/>
                      <a:r>
                        <a:rPr lang="en-US" sz="1400" u="none" strike="noStrike">
                          <a:effectLst/>
                        </a:rPr>
                        <a:t>Religious Society of Friends</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0.3</a:t>
                      </a:r>
                      <a:endParaRPr lang="en-US" sz="1400" b="0" i="0" u="none" strike="noStrike" dirty="0">
                        <a:solidFill>
                          <a:srgbClr val="000000"/>
                        </a:solidFill>
                        <a:effectLst/>
                        <a:latin typeface="Calibri"/>
                      </a:endParaRPr>
                    </a:p>
                  </a:txBody>
                  <a:tcPr marL="9525" marR="9525" marT="9525" marB="0" anchor="b"/>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xmlns="" val="469825261"/>
              </p:ext>
            </p:extLst>
          </p:nvPr>
        </p:nvGraphicFramePr>
        <p:xfrm>
          <a:off x="4191000" y="304800"/>
          <a:ext cx="44196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724400" y="5181600"/>
            <a:ext cx="4419600" cy="1754326"/>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Barely 0.03% of Christianity</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Down Arrow 10"/>
          <p:cNvSpPr/>
          <p:nvPr/>
        </p:nvSpPr>
        <p:spPr>
          <a:xfrm rot="5400000">
            <a:off x="3371418" y="5733619"/>
            <a:ext cx="1676400" cy="877163"/>
          </a:xfrm>
          <a:prstGeom prst="downArrow">
            <a:avLst>
              <a:gd name="adj1" fmla="val 50000"/>
              <a:gd name="adj2" fmla="val 48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2725227">
            <a:off x="6221367" y="3023804"/>
            <a:ext cx="1676400" cy="2101660"/>
          </a:xfrm>
          <a:prstGeom prst="downArrow">
            <a:avLst>
              <a:gd name="adj1" fmla="val 50000"/>
              <a:gd name="adj2" fmla="val 48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51576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passages supporting Trinity</a:t>
            </a:r>
            <a:endParaRPr lang="en-US" dirty="0"/>
          </a:p>
        </p:txBody>
      </p:sp>
      <p:sp>
        <p:nvSpPr>
          <p:cNvPr id="3" name="Content Placeholder 2"/>
          <p:cNvSpPr>
            <a:spLocks noGrp="1"/>
          </p:cNvSpPr>
          <p:nvPr>
            <p:ph idx="1"/>
          </p:nvPr>
        </p:nvSpPr>
        <p:spPr>
          <a:xfrm>
            <a:off x="381000" y="1295400"/>
            <a:ext cx="8305800" cy="4830763"/>
          </a:xfrm>
        </p:spPr>
        <p:txBody>
          <a:bodyPr numCol="2">
            <a:noAutofit/>
          </a:bodyPr>
          <a:lstStyle/>
          <a:p>
            <a:r>
              <a:rPr lang="en-US" sz="1800" b="1" i="1" dirty="0" smtClean="0"/>
              <a:t>THE BAPTISM OF JESUS </a:t>
            </a:r>
            <a:br>
              <a:rPr lang="en-US" sz="1800" b="1" i="1" dirty="0" smtClean="0"/>
            </a:br>
            <a:r>
              <a:rPr lang="en-US" sz="1800" b="1" i="1" dirty="0" smtClean="0"/>
              <a:t>In those days Jesus came from Nazareth of Galilee and was baptized by John in the Jordan. </a:t>
            </a:r>
            <a:br>
              <a:rPr lang="en-US" sz="1800" b="1" i="1" dirty="0" smtClean="0"/>
            </a:br>
            <a:r>
              <a:rPr lang="en-US" sz="1800" b="1" i="1" dirty="0" smtClean="0"/>
              <a:t>And when he came up out of the water, immediately he saw the heavens opened </a:t>
            </a:r>
            <a:br>
              <a:rPr lang="en-US" sz="1800" b="1" i="1" dirty="0" smtClean="0"/>
            </a:br>
            <a:r>
              <a:rPr lang="en-US" sz="1800" b="1" i="1" dirty="0" smtClean="0"/>
              <a:t>and the Spirit descending upon him like a dove; </a:t>
            </a:r>
            <a:br>
              <a:rPr lang="en-US" sz="1800" b="1" i="1" dirty="0" smtClean="0"/>
            </a:br>
            <a:r>
              <a:rPr lang="en-US" sz="1800" b="1" i="1" dirty="0" smtClean="0"/>
              <a:t>and a voice came from heaven, </a:t>
            </a:r>
            <a:br>
              <a:rPr lang="en-US" sz="1800" b="1" i="1" dirty="0" smtClean="0"/>
            </a:br>
            <a:r>
              <a:rPr lang="en-US" sz="1800" b="1" i="1" dirty="0" smtClean="0"/>
              <a:t>"</a:t>
            </a:r>
            <a:r>
              <a:rPr lang="en-US" sz="1800" b="1" i="1" dirty="0" smtClean="0">
                <a:solidFill>
                  <a:srgbClr val="FF0000"/>
                </a:solidFill>
              </a:rPr>
              <a:t>Thou art my beloved Son</a:t>
            </a:r>
            <a:r>
              <a:rPr lang="en-US" sz="1800" b="1" i="1" dirty="0" smtClean="0"/>
              <a:t>; with thee I am well pleased." Gospel of Mark 1:9-11 </a:t>
            </a:r>
            <a:br>
              <a:rPr lang="en-US" sz="1800" b="1" i="1" dirty="0" smtClean="0"/>
            </a:br>
            <a:r>
              <a:rPr lang="en-US" sz="1800" b="1" i="1" dirty="0" smtClean="0"/>
              <a:t/>
            </a:r>
            <a:br>
              <a:rPr lang="en-US" sz="1800" b="1" i="1" dirty="0" smtClean="0"/>
            </a:br>
            <a:r>
              <a:rPr lang="en-US" sz="1800" b="1" i="1" dirty="0" smtClean="0"/>
              <a:t>THE ANNUNCIATION </a:t>
            </a:r>
            <a:br>
              <a:rPr lang="en-US" sz="1800" b="1" i="1" dirty="0" smtClean="0"/>
            </a:br>
            <a:r>
              <a:rPr lang="en-US" sz="1800" b="1" i="1" dirty="0" smtClean="0"/>
              <a:t>Then the angel said to her, "Do not be afraid, Mary, for you have found favor with God. </a:t>
            </a:r>
            <a:br>
              <a:rPr lang="en-US" sz="1800" b="1" i="1" dirty="0" smtClean="0"/>
            </a:br>
            <a:r>
              <a:rPr lang="en-US" sz="1800" b="1" i="1" dirty="0" smtClean="0"/>
              <a:t>Behold, you will conceive in your womb and bear a son, and you shall name him Jesus. </a:t>
            </a:r>
            <a:br>
              <a:rPr lang="en-US" sz="1800" b="1" i="1" dirty="0" smtClean="0"/>
            </a:br>
            <a:r>
              <a:rPr lang="en-US" sz="1800" b="1" i="1" dirty="0" smtClean="0"/>
              <a:t>He will be great and will be called Son of the Most High, </a:t>
            </a:r>
            <a:br>
              <a:rPr lang="en-US" sz="1800" b="1" i="1" dirty="0" smtClean="0"/>
            </a:br>
            <a:r>
              <a:rPr lang="en-US" sz="1800" b="1" i="1" dirty="0" smtClean="0"/>
              <a:t>and the Lord God will give him the throne of David his father, </a:t>
            </a:r>
            <a:br>
              <a:rPr lang="en-US" sz="1800" b="1" i="1" dirty="0" smtClean="0"/>
            </a:br>
            <a:r>
              <a:rPr lang="en-US" sz="1800" b="1" i="1" dirty="0" smtClean="0"/>
              <a:t>and he will rule over the house of Jacob forever, and of his kingdom there will be no end." </a:t>
            </a:r>
            <a:br>
              <a:rPr lang="en-US" sz="1800" b="1" i="1" dirty="0" smtClean="0"/>
            </a:br>
            <a:r>
              <a:rPr lang="en-US" sz="1800" b="1" i="1" dirty="0" smtClean="0"/>
              <a:t>But Mary said to the angel, "How can this be, since I have no relations with a man?" </a:t>
            </a:r>
            <a:br>
              <a:rPr lang="en-US" sz="1800" b="1" i="1" dirty="0" smtClean="0"/>
            </a:br>
            <a:r>
              <a:rPr lang="en-US" sz="1800" b="1" i="1" dirty="0" smtClean="0"/>
              <a:t>And the angel said to her in reply, "</a:t>
            </a:r>
            <a:r>
              <a:rPr lang="en-US" sz="1800" b="1" i="1" dirty="0" smtClean="0">
                <a:solidFill>
                  <a:srgbClr val="FF0000"/>
                </a:solidFill>
              </a:rPr>
              <a:t>The Holy Spirit will come upon you</a:t>
            </a:r>
            <a:r>
              <a:rPr lang="en-US" sz="1800" b="1" i="1" dirty="0" smtClean="0"/>
              <a:t>, </a:t>
            </a:r>
            <a:br>
              <a:rPr lang="en-US" sz="1800" b="1" i="1" dirty="0" smtClean="0"/>
            </a:br>
            <a:r>
              <a:rPr lang="en-US" sz="1800" b="1" i="1" dirty="0" smtClean="0"/>
              <a:t>and the power of the Most High will overshadow you. </a:t>
            </a:r>
            <a:br>
              <a:rPr lang="en-US" sz="1800" b="1" i="1" dirty="0" smtClean="0"/>
            </a:br>
            <a:r>
              <a:rPr lang="en-US" sz="1800" b="1" i="1" dirty="0" smtClean="0">
                <a:solidFill>
                  <a:srgbClr val="FF0000"/>
                </a:solidFill>
              </a:rPr>
              <a:t>Therefore the child to be born will be called holy, the Son of God</a:t>
            </a:r>
            <a:r>
              <a:rPr lang="en-US" sz="1800" b="1" i="1" dirty="0" smtClean="0"/>
              <a:t>. Gospel of Luke 1:30-35 </a:t>
            </a:r>
            <a:endParaRPr lang="en-US" sz="1100" dirty="0"/>
          </a:p>
        </p:txBody>
      </p:sp>
    </p:spTree>
    <p:extLst>
      <p:ext uri="{BB962C8B-B14F-4D97-AF65-F5344CB8AC3E}">
        <p14:creationId xmlns:p14="http://schemas.microsoft.com/office/powerpoint/2010/main" xmlns="" val="3634451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passages supporting Trinity</a:t>
            </a:r>
            <a:endParaRPr lang="en-US" dirty="0"/>
          </a:p>
        </p:txBody>
      </p:sp>
      <p:sp>
        <p:nvSpPr>
          <p:cNvPr id="3" name="Content Placeholder 2"/>
          <p:cNvSpPr>
            <a:spLocks noGrp="1"/>
          </p:cNvSpPr>
          <p:nvPr>
            <p:ph idx="1"/>
          </p:nvPr>
        </p:nvSpPr>
        <p:spPr>
          <a:xfrm>
            <a:off x="381000" y="1295400"/>
            <a:ext cx="8305800" cy="4830763"/>
          </a:xfrm>
        </p:spPr>
        <p:txBody>
          <a:bodyPr numCol="2">
            <a:noAutofit/>
          </a:bodyPr>
          <a:lstStyle/>
          <a:p>
            <a:r>
              <a:rPr lang="en-US" sz="1800" b="1" i="1" dirty="0" smtClean="0"/>
              <a:t>THE TRANSFIGURATION </a:t>
            </a:r>
            <a:br>
              <a:rPr lang="en-US" sz="1800" b="1" i="1" dirty="0" smtClean="0"/>
            </a:br>
            <a:r>
              <a:rPr lang="en-US" sz="1800" b="1" i="1" dirty="0" smtClean="0"/>
              <a:t>About eight days after he said this, </a:t>
            </a:r>
            <a:br>
              <a:rPr lang="en-US" sz="1800" b="1" i="1" dirty="0" smtClean="0"/>
            </a:br>
            <a:r>
              <a:rPr lang="en-US" sz="1800" b="1" i="1" dirty="0" smtClean="0"/>
              <a:t>he took Peter, John, and James and went up the mountain to pray. </a:t>
            </a:r>
            <a:br>
              <a:rPr lang="en-US" sz="1800" b="1" i="1" dirty="0" smtClean="0"/>
            </a:br>
            <a:r>
              <a:rPr lang="en-US" sz="1800" b="1" i="1" dirty="0" smtClean="0"/>
              <a:t>While he was praying his face changed in appearance and his clothing became dazzling white. </a:t>
            </a:r>
            <a:br>
              <a:rPr lang="en-US" sz="1800" b="1" i="1" dirty="0" smtClean="0"/>
            </a:br>
            <a:r>
              <a:rPr lang="en-US" sz="1800" b="1" i="1" dirty="0" smtClean="0"/>
              <a:t>And behold, two men were conversing with him, Moses and Elijah, </a:t>
            </a:r>
            <a:br>
              <a:rPr lang="en-US" sz="1800" b="1" i="1" dirty="0" smtClean="0"/>
            </a:br>
            <a:r>
              <a:rPr lang="en-US" sz="1800" b="1" i="1" dirty="0" smtClean="0"/>
              <a:t>who appeared in glory and spoke of his exodus that he was going to accomplish in Jerusalem. </a:t>
            </a:r>
            <a:br>
              <a:rPr lang="en-US" sz="1800" b="1" i="1" dirty="0" smtClean="0"/>
            </a:br>
            <a:r>
              <a:rPr lang="en-US" sz="1800" b="1" i="1" dirty="0" smtClean="0"/>
              <a:t>Peter and his companions had been overcome by sleep, but becoming fully awake, </a:t>
            </a:r>
            <a:br>
              <a:rPr lang="en-US" sz="1800" b="1" i="1" dirty="0" smtClean="0"/>
            </a:br>
            <a:r>
              <a:rPr lang="en-US" sz="1800" b="1" i="1" dirty="0" smtClean="0"/>
              <a:t>they saw his glory, and the two men standing with him. </a:t>
            </a:r>
            <a:br>
              <a:rPr lang="en-US" sz="1800" b="1" i="1" dirty="0" smtClean="0"/>
            </a:br>
            <a:r>
              <a:rPr lang="en-US" sz="1800" b="1" i="1" dirty="0" smtClean="0"/>
              <a:t>As they were about to part from him, Peter said to Jesus, </a:t>
            </a:r>
            <a:br>
              <a:rPr lang="en-US" sz="1800" b="1" i="1" dirty="0" smtClean="0"/>
            </a:br>
            <a:r>
              <a:rPr lang="en-US" sz="1800" b="1" i="1" dirty="0" smtClean="0"/>
              <a:t>"Master, it is good that we are here; let us make three tents, </a:t>
            </a:r>
            <a:br>
              <a:rPr lang="en-US" sz="1800" b="1" i="1" dirty="0" smtClean="0"/>
            </a:br>
            <a:r>
              <a:rPr lang="en-US" sz="1800" b="1" i="1" dirty="0" smtClean="0"/>
              <a:t>one for you, one for Moses, and one for Elijah." But he did not know what he was saying. </a:t>
            </a:r>
            <a:br>
              <a:rPr lang="en-US" sz="1800" b="1" i="1" dirty="0" smtClean="0"/>
            </a:br>
            <a:r>
              <a:rPr lang="en-US" sz="1800" b="1" i="1" dirty="0" smtClean="0"/>
              <a:t>While he was still speaking, a cloud came and cast a shadow over them, </a:t>
            </a:r>
            <a:br>
              <a:rPr lang="en-US" sz="1800" b="1" i="1" dirty="0" smtClean="0"/>
            </a:br>
            <a:r>
              <a:rPr lang="en-US" sz="1800" b="1" i="1" dirty="0" smtClean="0"/>
              <a:t>and they became frightened when they entered the cloud. </a:t>
            </a:r>
            <a:br>
              <a:rPr lang="en-US" sz="1800" b="1" i="1" dirty="0" smtClean="0"/>
            </a:br>
            <a:r>
              <a:rPr lang="en-US" sz="1800" b="1" i="1" dirty="0" smtClean="0"/>
              <a:t>Then from the cloud came a voice that said, </a:t>
            </a:r>
            <a:br>
              <a:rPr lang="en-US" sz="1800" b="1" i="1" dirty="0" smtClean="0"/>
            </a:br>
            <a:r>
              <a:rPr lang="en-US" sz="1800" b="1" i="1" dirty="0" smtClean="0"/>
              <a:t>"</a:t>
            </a:r>
            <a:r>
              <a:rPr lang="en-US" sz="1800" b="1" i="1" dirty="0" smtClean="0">
                <a:solidFill>
                  <a:srgbClr val="FF0000"/>
                </a:solidFill>
              </a:rPr>
              <a:t>This is my beloved Son; listen to him</a:t>
            </a:r>
            <a:r>
              <a:rPr lang="en-US" sz="1800" b="1" i="1" dirty="0" smtClean="0"/>
              <a:t>." Gospel of Luke 9:28-35 </a:t>
            </a:r>
            <a:br>
              <a:rPr lang="en-US" sz="1800" b="1" i="1" dirty="0" smtClean="0"/>
            </a:br>
            <a:r>
              <a:rPr lang="en-US" sz="1800" b="1" i="1" dirty="0" smtClean="0"/>
              <a:t/>
            </a:r>
            <a:br>
              <a:rPr lang="en-US" sz="1800" b="1" i="1" dirty="0" smtClean="0"/>
            </a:br>
            <a:endParaRPr lang="en-US" sz="1800" dirty="0"/>
          </a:p>
        </p:txBody>
      </p:sp>
    </p:spTree>
    <p:extLst>
      <p:ext uri="{BB962C8B-B14F-4D97-AF65-F5344CB8AC3E}">
        <p14:creationId xmlns:p14="http://schemas.microsoft.com/office/powerpoint/2010/main" xmlns="" val="3670816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passages supporting Trinity</a:t>
            </a:r>
            <a:endParaRPr lang="en-US" dirty="0"/>
          </a:p>
        </p:txBody>
      </p:sp>
      <p:sp>
        <p:nvSpPr>
          <p:cNvPr id="3" name="Content Placeholder 2"/>
          <p:cNvSpPr>
            <a:spLocks noGrp="1"/>
          </p:cNvSpPr>
          <p:nvPr>
            <p:ph idx="1"/>
          </p:nvPr>
        </p:nvSpPr>
        <p:spPr>
          <a:xfrm>
            <a:off x="381000" y="1295400"/>
            <a:ext cx="8305800" cy="4830763"/>
          </a:xfrm>
        </p:spPr>
        <p:txBody>
          <a:bodyPr numCol="2">
            <a:noAutofit/>
          </a:bodyPr>
          <a:lstStyle/>
          <a:p>
            <a:r>
              <a:rPr lang="en-US" sz="2400" b="1" i="1" dirty="0" smtClean="0"/>
              <a:t>Jesus said to him, </a:t>
            </a:r>
            <a:br>
              <a:rPr lang="en-US" sz="2400" b="1" i="1" dirty="0" smtClean="0"/>
            </a:br>
            <a:r>
              <a:rPr lang="en-US" sz="2400" b="1" i="1" dirty="0" smtClean="0"/>
              <a:t>"Have I been so long with you, and yet you have not come to know Me, Philip? He who has seen Me has seen the Father; how can you say, 'Show us the Father'? "Do you not believe that I am in the Father, and the Father is in Me? The words that I say to you I do not speak on My own initiative, </a:t>
            </a:r>
            <a:br>
              <a:rPr lang="en-US" sz="2400" b="1" i="1" dirty="0" smtClean="0"/>
            </a:br>
            <a:r>
              <a:rPr lang="en-US" sz="2400" b="1" i="1" dirty="0" smtClean="0"/>
              <a:t>but </a:t>
            </a:r>
            <a:r>
              <a:rPr lang="en-US" sz="2400" b="1" i="1" dirty="0" smtClean="0">
                <a:solidFill>
                  <a:srgbClr val="FF0000"/>
                </a:solidFill>
              </a:rPr>
              <a:t>the Father abiding in Me does His works</a:t>
            </a:r>
            <a:r>
              <a:rPr lang="en-US" sz="2400" b="1" i="1" dirty="0" smtClean="0"/>
              <a:t>. Gospel of John 14:9-10 </a:t>
            </a:r>
          </a:p>
          <a:p>
            <a:endParaRPr lang="en-US" sz="2400" b="1" i="1" dirty="0" smtClean="0"/>
          </a:p>
          <a:p>
            <a:r>
              <a:rPr lang="en-US" sz="2400" b="1" i="1" dirty="0" smtClean="0"/>
              <a:t>"But the Counselor, the Holy Spirit, whom the Father will send in my name, </a:t>
            </a:r>
            <a:br>
              <a:rPr lang="en-US" sz="2400" b="1" i="1" dirty="0" smtClean="0"/>
            </a:br>
            <a:r>
              <a:rPr lang="en-US" sz="2400" b="1" i="1" dirty="0" smtClean="0"/>
              <a:t>he will teach you all things, and bring to your remembrance all that I have said to you. </a:t>
            </a:r>
            <a:br>
              <a:rPr lang="en-US" sz="2400" b="1" i="1" dirty="0" smtClean="0"/>
            </a:br>
            <a:r>
              <a:rPr lang="en-US" sz="2400" b="1" i="1" dirty="0" smtClean="0"/>
              <a:t>Peace I leave with you; my peace I give to you; </a:t>
            </a:r>
            <a:br>
              <a:rPr lang="en-US" sz="2400" b="1" i="1" dirty="0" smtClean="0"/>
            </a:br>
            <a:r>
              <a:rPr lang="en-US" sz="2400" b="1" i="1" dirty="0" smtClean="0"/>
              <a:t>not as the world gives do I give to you." Gospel of John 14:26-27 </a:t>
            </a:r>
            <a:endParaRPr lang="en-US" sz="2400" dirty="0"/>
          </a:p>
        </p:txBody>
      </p:sp>
    </p:spTree>
    <p:extLst>
      <p:ext uri="{BB962C8B-B14F-4D97-AF65-F5344CB8AC3E}">
        <p14:creationId xmlns:p14="http://schemas.microsoft.com/office/powerpoint/2010/main" xmlns="" val="1870184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passages supporting Trinity</a:t>
            </a:r>
            <a:endParaRPr lang="en-US" dirty="0"/>
          </a:p>
        </p:txBody>
      </p:sp>
      <p:sp>
        <p:nvSpPr>
          <p:cNvPr id="3" name="Content Placeholder 2"/>
          <p:cNvSpPr>
            <a:spLocks noGrp="1"/>
          </p:cNvSpPr>
          <p:nvPr>
            <p:ph idx="1"/>
          </p:nvPr>
        </p:nvSpPr>
        <p:spPr>
          <a:xfrm>
            <a:off x="381000" y="1295400"/>
            <a:ext cx="8305800" cy="4830763"/>
          </a:xfrm>
        </p:spPr>
        <p:txBody>
          <a:bodyPr numCol="2">
            <a:noAutofit/>
          </a:bodyPr>
          <a:lstStyle/>
          <a:p>
            <a:r>
              <a:rPr lang="en-US" sz="1800" b="1" i="1" dirty="0" smtClean="0"/>
              <a:t>THE PROMISE OF THE SPIRIT </a:t>
            </a:r>
            <a:br>
              <a:rPr lang="en-US" sz="1800" b="1" i="1" dirty="0" smtClean="0"/>
            </a:br>
            <a:r>
              <a:rPr lang="en-US" sz="1800" b="1" i="1" dirty="0" smtClean="0"/>
              <a:t>1 In the first book, O </a:t>
            </a:r>
            <a:r>
              <a:rPr lang="en-US" sz="1800" b="1" i="1" dirty="0" err="1" smtClean="0"/>
              <a:t>Theophilus</a:t>
            </a:r>
            <a:r>
              <a:rPr lang="en-US" sz="1800" b="1" i="1" dirty="0" smtClean="0"/>
              <a:t>, I have dealt with all that Jesus began to do and teach, </a:t>
            </a:r>
            <a:br>
              <a:rPr lang="en-US" sz="1800" b="1" i="1" dirty="0" smtClean="0"/>
            </a:br>
            <a:r>
              <a:rPr lang="en-US" sz="1800" b="1" i="1" dirty="0" smtClean="0"/>
              <a:t>2 until the day when he was taken up, </a:t>
            </a:r>
            <a:br>
              <a:rPr lang="en-US" sz="1800" b="1" i="1" dirty="0" smtClean="0"/>
            </a:br>
            <a:r>
              <a:rPr lang="en-US" sz="1800" b="1" i="1" dirty="0" smtClean="0"/>
              <a:t>after </a:t>
            </a:r>
            <a:r>
              <a:rPr lang="en-US" sz="1800" b="1" i="1" dirty="0" smtClean="0">
                <a:solidFill>
                  <a:srgbClr val="FF0000"/>
                </a:solidFill>
              </a:rPr>
              <a:t>he had given commandment through the Holy Spirit </a:t>
            </a:r>
            <a:r>
              <a:rPr lang="en-US" sz="1800" b="1" i="1" dirty="0" smtClean="0"/>
              <a:t>to the apostles whom he had chosen. </a:t>
            </a:r>
            <a:br>
              <a:rPr lang="en-US" sz="1800" b="1" i="1" dirty="0" smtClean="0"/>
            </a:br>
            <a:r>
              <a:rPr lang="en-US" sz="1800" b="1" i="1" dirty="0" smtClean="0"/>
              <a:t>3 To them he presented himself alive after his passion by many proofs, </a:t>
            </a:r>
            <a:br>
              <a:rPr lang="en-US" sz="1800" b="1" i="1" dirty="0" smtClean="0"/>
            </a:br>
            <a:r>
              <a:rPr lang="en-US" sz="1800" b="1" i="1" dirty="0" smtClean="0"/>
              <a:t>appearing to them during forty days, and speaking of the kingdom of God. </a:t>
            </a:r>
            <a:br>
              <a:rPr lang="en-US" sz="1800" b="1" i="1" dirty="0" smtClean="0"/>
            </a:br>
            <a:r>
              <a:rPr lang="en-US" sz="1800" b="1" i="1" dirty="0" smtClean="0"/>
              <a:t>4 And while staying with them he charged them not to depart from Jerusalem, </a:t>
            </a:r>
            <a:br>
              <a:rPr lang="en-US" sz="1800" b="1" i="1" dirty="0" smtClean="0"/>
            </a:br>
            <a:r>
              <a:rPr lang="en-US" sz="1800" b="1" i="1" dirty="0" smtClean="0"/>
              <a:t>but to wait for the promise of the Father, which, he said, "you heard from me, </a:t>
            </a:r>
            <a:br>
              <a:rPr lang="en-US" sz="1800" b="1" i="1" dirty="0" smtClean="0"/>
            </a:br>
            <a:r>
              <a:rPr lang="en-US" sz="1800" b="1" i="1" dirty="0" smtClean="0"/>
              <a:t>5 for John baptized with water, but before many days you shall be baptized with the Holy Spirit." Acts of the Apostles 1:1-5 </a:t>
            </a:r>
            <a:br>
              <a:rPr lang="en-US" sz="1800" b="1" i="1" dirty="0" smtClean="0"/>
            </a:br>
            <a:r>
              <a:rPr lang="en-US" sz="1800" b="1" i="1" dirty="0" smtClean="0"/>
              <a:t/>
            </a:r>
            <a:br>
              <a:rPr lang="en-US" sz="1800" b="1" i="1" dirty="0" smtClean="0"/>
            </a:br>
            <a:r>
              <a:rPr lang="en-US" sz="1800" b="1" i="1" dirty="0" smtClean="0">
                <a:solidFill>
                  <a:srgbClr val="FF0000"/>
                </a:solidFill>
              </a:rPr>
              <a:t>The grace of the Lord Jesus Christ, the love of God </a:t>
            </a:r>
            <a:br>
              <a:rPr lang="en-US" sz="1800" b="1" i="1" dirty="0" smtClean="0">
                <a:solidFill>
                  <a:srgbClr val="FF0000"/>
                </a:solidFill>
              </a:rPr>
            </a:br>
            <a:r>
              <a:rPr lang="en-US" sz="1800" b="1" i="1" dirty="0" smtClean="0">
                <a:solidFill>
                  <a:srgbClr val="FF0000"/>
                </a:solidFill>
              </a:rPr>
              <a:t>and the fellowship of the Holy Spirit be with you al</a:t>
            </a:r>
            <a:r>
              <a:rPr lang="en-US" sz="1800" b="1" i="1" dirty="0" smtClean="0"/>
              <a:t>l. Second Letter of St. Paul to the Corinthians 13:13 </a:t>
            </a:r>
            <a:br>
              <a:rPr lang="en-US" sz="1800" b="1" i="1" dirty="0" smtClean="0"/>
            </a:br>
            <a:r>
              <a:rPr lang="en-US" sz="1800" b="1" i="1" dirty="0" smtClean="0"/>
              <a:t/>
            </a:r>
            <a:br>
              <a:rPr lang="en-US" sz="1800" b="1" i="1" dirty="0" smtClean="0"/>
            </a:br>
            <a:r>
              <a:rPr lang="en-US" sz="1800" b="1" i="1" dirty="0" smtClean="0"/>
              <a:t>Because you are sons, </a:t>
            </a:r>
            <a:r>
              <a:rPr lang="en-US" sz="1800" b="1" i="1" dirty="0" smtClean="0">
                <a:solidFill>
                  <a:srgbClr val="FF0000"/>
                </a:solidFill>
              </a:rPr>
              <a:t>God sent the Spirit of his Son into our hearts, </a:t>
            </a:r>
            <a:br>
              <a:rPr lang="en-US" sz="1800" b="1" i="1" dirty="0" smtClean="0">
                <a:solidFill>
                  <a:srgbClr val="FF0000"/>
                </a:solidFill>
              </a:rPr>
            </a:br>
            <a:r>
              <a:rPr lang="en-US" sz="1800" b="1" i="1" dirty="0" smtClean="0">
                <a:solidFill>
                  <a:srgbClr val="FF0000"/>
                </a:solidFill>
              </a:rPr>
              <a:t>the Spirit who calls out, "Abba, Father." </a:t>
            </a:r>
            <a:r>
              <a:rPr lang="en-US" sz="1800" b="1" i="1" dirty="0" smtClean="0"/>
              <a:t>St. Paul to the Galatians 4:6 </a:t>
            </a:r>
            <a:endParaRPr lang="en-US" sz="1800" dirty="0"/>
          </a:p>
        </p:txBody>
      </p:sp>
    </p:spTree>
    <p:extLst>
      <p:ext uri="{BB962C8B-B14F-4D97-AF65-F5344CB8AC3E}">
        <p14:creationId xmlns:p14="http://schemas.microsoft.com/office/powerpoint/2010/main" xmlns="" val="3002348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passages supporting Trinity</a:t>
            </a:r>
            <a:endParaRPr lang="en-US" dirty="0"/>
          </a:p>
        </p:txBody>
      </p:sp>
      <p:sp>
        <p:nvSpPr>
          <p:cNvPr id="3" name="Content Placeholder 2"/>
          <p:cNvSpPr>
            <a:spLocks noGrp="1"/>
          </p:cNvSpPr>
          <p:nvPr>
            <p:ph idx="1"/>
          </p:nvPr>
        </p:nvSpPr>
        <p:spPr>
          <a:xfrm>
            <a:off x="381000" y="1295400"/>
            <a:ext cx="8305800" cy="4830763"/>
          </a:xfrm>
        </p:spPr>
        <p:txBody>
          <a:bodyPr numCol="2">
            <a:noAutofit/>
          </a:bodyPr>
          <a:lstStyle/>
          <a:p>
            <a:r>
              <a:rPr lang="en-US" sz="1800" b="1" i="1" dirty="0" smtClean="0"/>
              <a:t>For to us God revealed them through the Spirit; </a:t>
            </a:r>
            <a:br>
              <a:rPr lang="en-US" sz="1800" b="1" i="1" dirty="0" smtClean="0"/>
            </a:br>
            <a:r>
              <a:rPr lang="en-US" sz="1800" b="1" i="1" dirty="0" smtClean="0"/>
              <a:t>for the Spirit searches all things, even the depths of God. </a:t>
            </a:r>
            <a:br>
              <a:rPr lang="en-US" sz="1800" b="1" i="1" dirty="0" smtClean="0"/>
            </a:br>
            <a:r>
              <a:rPr lang="en-US" sz="1800" b="1" i="1" dirty="0" smtClean="0"/>
              <a:t>For who among men knows the thoughts of a man </a:t>
            </a:r>
            <a:br>
              <a:rPr lang="en-US" sz="1800" b="1" i="1" dirty="0" smtClean="0"/>
            </a:br>
            <a:r>
              <a:rPr lang="en-US" sz="1800" b="1" i="1" dirty="0" smtClean="0"/>
              <a:t>except the spirit of the man which is in him? </a:t>
            </a:r>
            <a:br>
              <a:rPr lang="en-US" sz="1800" b="1" i="1" dirty="0" smtClean="0"/>
            </a:br>
            <a:r>
              <a:rPr lang="en-US" sz="1800" b="1" i="1" dirty="0" smtClean="0"/>
              <a:t>Even so the thoughts of God no one knows except the Spirit of God. </a:t>
            </a:r>
            <a:br>
              <a:rPr lang="en-US" sz="1800" b="1" i="1" dirty="0" smtClean="0"/>
            </a:br>
            <a:r>
              <a:rPr lang="en-US" sz="1800" b="1" i="1" dirty="0" smtClean="0"/>
              <a:t>Now we have received, not the spirit of the world, </a:t>
            </a:r>
            <a:br>
              <a:rPr lang="en-US" sz="1800" b="1" i="1" dirty="0" smtClean="0"/>
            </a:br>
            <a:r>
              <a:rPr lang="en-US" sz="1800" b="1" i="1" dirty="0" smtClean="0"/>
              <a:t>but the Spirit who is from God, so that we may know the things freely given to us by God, </a:t>
            </a:r>
            <a:br>
              <a:rPr lang="en-US" sz="1800" b="1" i="1" dirty="0" smtClean="0"/>
            </a:br>
            <a:r>
              <a:rPr lang="en-US" sz="1800" b="1" i="1" dirty="0" smtClean="0"/>
              <a:t>which things we also speak, not in words taught by human wisdom, </a:t>
            </a:r>
            <a:br>
              <a:rPr lang="en-US" sz="1800" b="1" i="1" dirty="0" smtClean="0"/>
            </a:br>
            <a:r>
              <a:rPr lang="en-US" sz="1800" b="1" i="1" dirty="0" smtClean="0"/>
              <a:t>but in those taught by the Spirit, combining spiritual thoughts with spiritual words. </a:t>
            </a:r>
            <a:br>
              <a:rPr lang="en-US" sz="1800" b="1" i="1" dirty="0" smtClean="0"/>
            </a:br>
            <a:r>
              <a:rPr lang="en-US" sz="1800" b="1" i="1" dirty="0" smtClean="0"/>
              <a:t>But a natural man does not accept the things of the Spirit of God, </a:t>
            </a:r>
            <a:br>
              <a:rPr lang="en-US" sz="1800" b="1" i="1" dirty="0" smtClean="0"/>
            </a:br>
            <a:r>
              <a:rPr lang="en-US" sz="1800" b="1" i="1" dirty="0" smtClean="0"/>
              <a:t>for they are foolishness to him; and he cannot understand them, </a:t>
            </a:r>
            <a:br>
              <a:rPr lang="en-US" sz="1800" b="1" i="1" dirty="0" smtClean="0"/>
            </a:br>
            <a:r>
              <a:rPr lang="en-US" sz="1800" b="1" i="1" dirty="0" smtClean="0"/>
              <a:t>because they are spiritually appraised. </a:t>
            </a:r>
            <a:br>
              <a:rPr lang="en-US" sz="1800" b="1" i="1" dirty="0" smtClean="0"/>
            </a:br>
            <a:r>
              <a:rPr lang="en-US" sz="1800" b="1" i="1" dirty="0" smtClean="0"/>
              <a:t>But he who is spiritual appraises all things, yet he himself is appraised by no one. </a:t>
            </a:r>
            <a:br>
              <a:rPr lang="en-US" sz="1800" b="1" i="1" dirty="0" smtClean="0"/>
            </a:br>
            <a:r>
              <a:rPr lang="en-US" sz="1800" b="1" i="1" dirty="0" smtClean="0"/>
              <a:t>For who has known the mind of the LORD, that he will instruct him? </a:t>
            </a:r>
            <a:br>
              <a:rPr lang="en-US" sz="1800" b="1" i="1" dirty="0" smtClean="0"/>
            </a:br>
            <a:r>
              <a:rPr lang="en-US" sz="1800" b="1" i="1" dirty="0" smtClean="0"/>
              <a:t>But we have the mind of Christ. First Letter of St. Paul to the Corinthians 2:10-16 </a:t>
            </a:r>
            <a:br>
              <a:rPr lang="en-US" sz="1800" b="1" i="1" dirty="0" smtClean="0"/>
            </a:br>
            <a:endParaRPr lang="en-US" sz="1800" dirty="0"/>
          </a:p>
        </p:txBody>
      </p:sp>
    </p:spTree>
    <p:extLst>
      <p:ext uri="{BB962C8B-B14F-4D97-AF65-F5344CB8AC3E}">
        <p14:creationId xmlns:p14="http://schemas.microsoft.com/office/powerpoint/2010/main" xmlns="" val="424061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131" name="Picture 11" descr="http://upload.wikimedia.org/wikipedia/en/2/27/Stanley_Ann_Dunham_1960_Mercer_Island_High_School_yearbook.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2761" y="-308623"/>
            <a:ext cx="1962150" cy="2257426"/>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74638"/>
            <a:ext cx="3505200" cy="1143000"/>
          </a:xfrm>
        </p:spPr>
        <p:txBody>
          <a:bodyPr/>
          <a:lstStyle/>
          <a:p>
            <a:r>
              <a:rPr lang="en-US" dirty="0" smtClean="0"/>
              <a:t>Unitarianism</a:t>
            </a:r>
            <a:endParaRPr lang="en-US" dirty="0"/>
          </a:p>
        </p:txBody>
      </p:sp>
      <p:pic>
        <p:nvPicPr>
          <p:cNvPr id="5122" name="Picture 2" descr="Military.com Ima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93684" y="4776787"/>
            <a:ext cx="1905000" cy="199072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AutoShape 3" descr="http://www.harvardsquarelibrary.org/unitarians/images/wright-sewall2.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descr="http://upload.wikimedia.org/wikipedia/commons/thumb/3/3b/E._E._Cummings_NYWTS.jpg/220px-E._E._Cummings_NYWTS.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94372" y="3962400"/>
            <a:ext cx="2095500" cy="36195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27" name="Picture 7" descr="http://upload.wikimedia.org/wikipedia/commons/thumb/a/aa/Dickens_Gurney_head.jpg/180px-Dickens_Gurney_head.jpg">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400800" y="1815670"/>
            <a:ext cx="1714500" cy="2505076"/>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29" name="Picture 9" descr="http://upload.wikimedia.org/wikipedia/commons/thumb/d/d5/Ralph_Waldo_Emerson_ca1857_retouched.jpg/200px-Ralph_Waldo_Emerson_ca1857_retouched.jpg">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736745" y="3826846"/>
            <a:ext cx="1987655" cy="325975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33" name="Picture 13" descr="http://upload.wikimedia.org/wikipedia/en/thumb/3/3c/Lotta-Colour-LoRez.gif/250px-Lotta-Colour-LoRez.gif">
            <a:hlinkClick r:id="rId12"/>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391547" y="1052382"/>
            <a:ext cx="2381250" cy="274320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35" name="Picture 15" descr="Portrait of Thomas Jefferson by Rembrandt Peale.">
            <a:hlinkClick r:id="rId14"/>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208635" y="2917302"/>
            <a:ext cx="2095500" cy="249555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39" name="Picture 19" descr="Quarter-length portrait of a man in a black coat against a purple and blue curtain backdrop.">
            <a:hlinkClick r:id="rId16"/>
          </p:cNvPr>
          <p:cNvPicPr>
            <a:picLocks noChangeAspect="1" noChangeArrowheads="1"/>
          </p:cNvPicPr>
          <p:nvPr/>
        </p:nvPicPr>
        <p:blipFill rotWithShape="1">
          <a:blip r:embed="rId17" cstate="print">
            <a:extLst>
              <a:ext uri="{28A0092B-C50C-407E-A947-70E740481C1C}">
                <a14:useLocalDpi xmlns:a14="http://schemas.microsoft.com/office/drawing/2010/main" xmlns="" val="0"/>
              </a:ext>
            </a:extLst>
          </a:blip>
          <a:srcRect/>
          <a:stretch/>
        </p:blipFill>
        <p:spPr bwMode="auto">
          <a:xfrm>
            <a:off x="10297" y="4868562"/>
            <a:ext cx="1823705" cy="2041823"/>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41" name="Picture 21" descr="http://upload.wikimedia.org/wikipedia/commons/thumb/2/2e/C_Reeve_in_Marriage_of_Figaro_Opening_night_1985.jpg/250px-C_Reeve_in_Marriage_of_Figaro_Opening_night_1985.jpg">
            <a:hlinkClick r:id="rId18"/>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609600" y="1219364"/>
            <a:ext cx="1863787" cy="240055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43" name="Picture 23" descr="http://upload.wikimedia.org/wikipedia/commons/thumb/d/de/Paul_Revere_1958_Issue-25c.jpg/170px-Paul_Revere_1958_Issue-25c.jpg">
            <a:hlinkClick r:id="rId20"/>
          </p:cNvPr>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6325423" y="152400"/>
            <a:ext cx="1619250" cy="186690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45" name="Picture 25" descr="http://upload.wikimedia.org/wikipedia/commons/thumb/2/24/Paul-Newman-portrait.jpg/220px-Paul-Newman-portrait.jpg">
            <a:hlinkClick r:id="rId22"/>
          </p:cNvPr>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3922762" y="2997592"/>
            <a:ext cx="1298476" cy="165850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47" name="Picture 27" descr="http://upload.wikimedia.org/wikipedia/commons/thumb/9/99/Frank_Lloyd_Wright_LC-USZ62-36384.jpg/220px-Frank_Lloyd_Wright_LC-USZ62-36384.jpg">
            <a:hlinkClick r:id="rId24"/>
          </p:cNvPr>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7408537" y="3228738"/>
            <a:ext cx="1413525" cy="2319466"/>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38088" tIns="6348" rIns="38088" bIns="6348" numCol="1" anchor="ctr" anchorCtr="0" compatLnSpc="1">
            <a:prstTxWarp prst="textNoShape">
              <a:avLst/>
            </a:prstTxWarp>
            <a:spAutoFit/>
          </a:bodyPr>
          <a:lstStyle/>
          <a:p>
            <a:endParaRPr lang="en-US"/>
          </a:p>
        </p:txBody>
      </p:sp>
      <p:sp>
        <p:nvSpPr>
          <p:cNvPr id="7" name="Rectangle 2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38088" tIns="6348" rIns="38088" bIns="6348" numCol="1" anchor="ctr" anchorCtr="0" compatLnSpc="1">
            <a:prstTxWarp prst="textNoShape">
              <a:avLst/>
            </a:prstTxWarp>
            <a:spAutoFit/>
          </a:bodyPr>
          <a:lstStyle/>
          <a:p>
            <a:endParaRPr lang="en-US"/>
          </a:p>
        </p:txBody>
      </p:sp>
      <p:sp>
        <p:nvSpPr>
          <p:cNvPr id="8" name="Rectangle 30"/>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38088" tIns="6348" rIns="38088" bIns="6348" numCol="1" anchor="ctr" anchorCtr="0" compatLnSpc="1">
            <a:prstTxWarp prst="textNoShape">
              <a:avLst/>
            </a:prstTxWarp>
            <a:spAutoFit/>
          </a:bodyPr>
          <a:lstStyle/>
          <a:p>
            <a:endParaRPr lang="en-US"/>
          </a:p>
        </p:txBody>
      </p:sp>
      <p:pic>
        <p:nvPicPr>
          <p:cNvPr id="5152" name="Picture 32" descr="http://upload.wikimedia.org/wikipedia/commons/thumb/c/c5/Richard_Price.jpg/220px-Richard_Price.jpg">
            <a:hlinkClick r:id="rId26"/>
          </p:cNvPr>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3861020" y="152400"/>
            <a:ext cx="1564773" cy="195596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54" name="Picture 34" descr="Left-looking half-length portrait of a possibly pregnant woman in a white dress">
            <a:hlinkClick r:id="rId28"/>
          </p:cNvPr>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a:off x="-304800" y="2814002"/>
            <a:ext cx="1998639" cy="243834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56" name="Picture 36" descr="http://upload.wikimedia.org/wikipedia/commons/thumb/3/3a/Tim_Berners-Lee_closeup.jpg/220px-Tim_Berners-Lee_closeup.jpg">
            <a:hlinkClick r:id="rId30"/>
          </p:cNvPr>
          <p:cNvPicPr>
            <a:picLocks noChangeAspect="1" noChangeArrowheads="1"/>
          </p:cNvPicPr>
          <p:nvPr/>
        </p:nvPicPr>
        <p:blipFill>
          <a:blip r:embed="rId31" cstate="print">
            <a:extLst>
              <a:ext uri="{28A0092B-C50C-407E-A947-70E740481C1C}">
                <a14:useLocalDpi xmlns:a14="http://schemas.microsoft.com/office/drawing/2010/main" xmlns="" val="0"/>
              </a:ext>
            </a:extLst>
          </a:blip>
          <a:srcRect/>
          <a:stretch>
            <a:fillRect/>
          </a:stretch>
        </p:blipFill>
        <p:spPr bwMode="auto">
          <a:xfrm>
            <a:off x="7752793" y="1279425"/>
            <a:ext cx="1513359" cy="22700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58" name="Picture 38" descr="http://upload.wikimedia.org/wikipedia/commons/thumb/6/64/John_Quincy_Adams.jpg/220px-John_Quincy_Adams.jpg">
            <a:hlinkClick r:id="rId32"/>
          </p:cNvPr>
          <p:cNvPicPr>
            <a:picLocks noChangeAspect="1" noChangeArrowheads="1"/>
          </p:cNvPicPr>
          <p:nvPr/>
        </p:nvPicPr>
        <p:blipFill rotWithShape="1">
          <a:blip r:embed="rId33" cstate="print">
            <a:extLst>
              <a:ext uri="{28A0092B-C50C-407E-A947-70E740481C1C}">
                <a14:useLocalDpi xmlns:a14="http://schemas.microsoft.com/office/drawing/2010/main" xmlns="" val="0"/>
              </a:ext>
            </a:extLst>
          </a:blip>
          <a:srcRect/>
          <a:stretch/>
        </p:blipFill>
        <p:spPr bwMode="auto">
          <a:xfrm>
            <a:off x="1541493" y="4905407"/>
            <a:ext cx="1557996" cy="218683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60" name="Picture 40" descr="A painted portrait of a man with greying hair, looking left.">
            <a:hlinkClick r:id="rId34"/>
          </p:cNvPr>
          <p:cNvPicPr>
            <a:picLocks noChangeAspect="1" noChangeArrowheads="1"/>
          </p:cNvPicPr>
          <p:nvPr/>
        </p:nvPicPr>
        <p:blipFill rotWithShape="1">
          <a:blip r:embed="rId35" cstate="print">
            <a:extLst>
              <a:ext uri="{28A0092B-C50C-407E-A947-70E740481C1C}">
                <a14:useLocalDpi xmlns:a14="http://schemas.microsoft.com/office/drawing/2010/main" xmlns="" val="0"/>
              </a:ext>
            </a:extLst>
          </a:blip>
          <a:srcRect/>
          <a:stretch/>
        </p:blipFill>
        <p:spPr bwMode="auto">
          <a:xfrm>
            <a:off x="4772797" y="-152400"/>
            <a:ext cx="2095500" cy="143653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62" name="Picture 42" descr="http://upload.wikimedia.org/wikipedia/commons/thumb/2/29/Abigail_Smith_Adams_by_Gilbert_Stuart.jpeg/250px-Abigail_Smith_Adams_by_Gilbert_Stuart.jpeg">
            <a:hlinkClick r:id="rId36"/>
          </p:cNvPr>
          <p:cNvPicPr>
            <a:picLocks noChangeAspect="1" noChangeArrowheads="1"/>
          </p:cNvPicPr>
          <p:nvPr/>
        </p:nvPicPr>
        <p:blipFill rotWithShape="1">
          <a:blip r:embed="rId37" cstate="print">
            <a:extLst>
              <a:ext uri="{28A0092B-C50C-407E-A947-70E740481C1C}">
                <a14:useLocalDpi xmlns:a14="http://schemas.microsoft.com/office/drawing/2010/main" xmlns="" val="0"/>
              </a:ext>
            </a:extLst>
          </a:blip>
          <a:srcRect/>
          <a:stretch/>
        </p:blipFill>
        <p:spPr bwMode="auto">
          <a:xfrm>
            <a:off x="7730475" y="5252341"/>
            <a:ext cx="1557996" cy="263440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64" name="Picture 44" descr="http://thebiznavigator.files.wordpress.com/2010/10/pt-barnum.jpg"/>
          <p:cNvPicPr>
            <a:picLocks noChangeAspect="1" noChangeArrowheads="1"/>
          </p:cNvPicPr>
          <p:nvPr/>
        </p:nvPicPr>
        <p:blipFill>
          <a:blip r:embed="rId38" cstate="print">
            <a:extLst>
              <a:ext uri="{28A0092B-C50C-407E-A947-70E740481C1C}">
                <a14:useLocalDpi xmlns:a14="http://schemas.microsoft.com/office/drawing/2010/main" xmlns="" val="0"/>
              </a:ext>
            </a:extLst>
          </a:blip>
          <a:srcRect/>
          <a:stretch>
            <a:fillRect/>
          </a:stretch>
        </p:blipFill>
        <p:spPr bwMode="auto">
          <a:xfrm>
            <a:off x="4695246" y="1279425"/>
            <a:ext cx="2124756" cy="251615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66" name="Picture 46" descr="http://upload.wikimedia.org/wikipedia/commons/6/6d/EmilyGreeneBalch.jpg">
            <a:hlinkClick r:id="rId39"/>
          </p:cNvPr>
          <p:cNvPicPr>
            <a:picLocks noChangeAspect="1" noChangeArrowheads="1"/>
          </p:cNvPicPr>
          <p:nvPr/>
        </p:nvPicPr>
        <p:blipFill>
          <a:blip r:embed="rId40" cstate="print">
            <a:extLst>
              <a:ext uri="{28A0092B-C50C-407E-A947-70E740481C1C}">
                <a14:useLocalDpi xmlns:a14="http://schemas.microsoft.com/office/drawing/2010/main" xmlns="" val="0"/>
              </a:ext>
            </a:extLst>
          </a:blip>
          <a:srcRect/>
          <a:stretch>
            <a:fillRect/>
          </a:stretch>
        </p:blipFill>
        <p:spPr bwMode="auto">
          <a:xfrm>
            <a:off x="5658673" y="3203489"/>
            <a:ext cx="1476375" cy="2085976"/>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68" name="Picture 48" descr="http://img.wikinut.com/img/1g1p0v_k1ztf9rgr/jpeg/0/Charles-Darwin.jpeg"/>
          <p:cNvPicPr>
            <a:picLocks noChangeAspect="1" noChangeArrowheads="1"/>
          </p:cNvPicPr>
          <p:nvPr/>
        </p:nvPicPr>
        <p:blipFill rotWithShape="1">
          <a:blip r:embed="rId41" cstate="print">
            <a:extLst>
              <a:ext uri="{28A0092B-C50C-407E-A947-70E740481C1C}">
                <a14:useLocalDpi xmlns:a14="http://schemas.microsoft.com/office/drawing/2010/main" xmlns="" val="0"/>
              </a:ext>
            </a:extLst>
          </a:blip>
          <a:srcRect l="10951" b="12564"/>
          <a:stretch/>
        </p:blipFill>
        <p:spPr bwMode="auto">
          <a:xfrm>
            <a:off x="7625198" y="-152400"/>
            <a:ext cx="1513359" cy="209011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872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fade">
                                      <p:cBhvr>
                                        <p:cTn id="7" dur="1000"/>
                                        <p:tgtEl>
                                          <p:spTgt spid="5131"/>
                                        </p:tgtEl>
                                      </p:cBhvr>
                                    </p:animEffect>
                                    <p:anim calcmode="lin" valueType="num">
                                      <p:cBhvr>
                                        <p:cTn id="8" dur="1000" fill="hold"/>
                                        <p:tgtEl>
                                          <p:spTgt spid="5131"/>
                                        </p:tgtEl>
                                        <p:attrNameLst>
                                          <p:attrName>ppt_x</p:attrName>
                                        </p:attrNameLst>
                                      </p:cBhvr>
                                      <p:tavLst>
                                        <p:tav tm="0">
                                          <p:val>
                                            <p:strVal val="#ppt_x"/>
                                          </p:val>
                                        </p:tav>
                                        <p:tav tm="100000">
                                          <p:val>
                                            <p:strVal val="#ppt_x"/>
                                          </p:val>
                                        </p:tav>
                                      </p:tavLst>
                                    </p:anim>
                                    <p:anim calcmode="lin" valueType="num">
                                      <p:cBhvr>
                                        <p:cTn id="9" dur="1000" fill="hold"/>
                                        <p:tgtEl>
                                          <p:spTgt spid="51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125"/>
                                        </p:tgtEl>
                                        <p:attrNameLst>
                                          <p:attrName>style.visibility</p:attrName>
                                        </p:attrNameLst>
                                      </p:cBhvr>
                                      <p:to>
                                        <p:strVal val="visible"/>
                                      </p:to>
                                    </p:set>
                                    <p:animEffect transition="in" filter="fade">
                                      <p:cBhvr>
                                        <p:cTn id="18" dur="1000"/>
                                        <p:tgtEl>
                                          <p:spTgt spid="5125"/>
                                        </p:tgtEl>
                                      </p:cBhvr>
                                    </p:animEffect>
                                    <p:anim calcmode="lin" valueType="num">
                                      <p:cBhvr>
                                        <p:cTn id="19" dur="1000" fill="hold"/>
                                        <p:tgtEl>
                                          <p:spTgt spid="5125"/>
                                        </p:tgtEl>
                                        <p:attrNameLst>
                                          <p:attrName>ppt_x</p:attrName>
                                        </p:attrNameLst>
                                      </p:cBhvr>
                                      <p:tavLst>
                                        <p:tav tm="0">
                                          <p:val>
                                            <p:strVal val="#ppt_x"/>
                                          </p:val>
                                        </p:tav>
                                        <p:tav tm="100000">
                                          <p:val>
                                            <p:strVal val="#ppt_x"/>
                                          </p:val>
                                        </p:tav>
                                      </p:tavLst>
                                    </p:anim>
                                    <p:anim calcmode="lin" valueType="num">
                                      <p:cBhvr>
                                        <p:cTn id="20" dur="1000" fill="hold"/>
                                        <p:tgtEl>
                                          <p:spTgt spid="512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127"/>
                                        </p:tgtEl>
                                        <p:attrNameLst>
                                          <p:attrName>style.visibility</p:attrName>
                                        </p:attrNameLst>
                                      </p:cBhvr>
                                      <p:to>
                                        <p:strVal val="visible"/>
                                      </p:to>
                                    </p:set>
                                    <p:animEffect transition="in" filter="fade">
                                      <p:cBhvr>
                                        <p:cTn id="23" dur="1000"/>
                                        <p:tgtEl>
                                          <p:spTgt spid="5127"/>
                                        </p:tgtEl>
                                      </p:cBhvr>
                                    </p:animEffect>
                                    <p:anim calcmode="lin" valueType="num">
                                      <p:cBhvr>
                                        <p:cTn id="24" dur="1000" fill="hold"/>
                                        <p:tgtEl>
                                          <p:spTgt spid="5127"/>
                                        </p:tgtEl>
                                        <p:attrNameLst>
                                          <p:attrName>ppt_x</p:attrName>
                                        </p:attrNameLst>
                                      </p:cBhvr>
                                      <p:tavLst>
                                        <p:tav tm="0">
                                          <p:val>
                                            <p:strVal val="#ppt_x"/>
                                          </p:val>
                                        </p:tav>
                                        <p:tav tm="100000">
                                          <p:val>
                                            <p:strVal val="#ppt_x"/>
                                          </p:val>
                                        </p:tav>
                                      </p:tavLst>
                                    </p:anim>
                                    <p:anim calcmode="lin" valueType="num">
                                      <p:cBhvr>
                                        <p:cTn id="25" dur="1000" fill="hold"/>
                                        <p:tgtEl>
                                          <p:spTgt spid="512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129"/>
                                        </p:tgtEl>
                                        <p:attrNameLst>
                                          <p:attrName>style.visibility</p:attrName>
                                        </p:attrNameLst>
                                      </p:cBhvr>
                                      <p:to>
                                        <p:strVal val="visible"/>
                                      </p:to>
                                    </p:set>
                                    <p:animEffect transition="in" filter="fade">
                                      <p:cBhvr>
                                        <p:cTn id="29" dur="1000"/>
                                        <p:tgtEl>
                                          <p:spTgt spid="5129"/>
                                        </p:tgtEl>
                                      </p:cBhvr>
                                    </p:animEffect>
                                    <p:anim calcmode="lin" valueType="num">
                                      <p:cBhvr>
                                        <p:cTn id="30" dur="1000" fill="hold"/>
                                        <p:tgtEl>
                                          <p:spTgt spid="5129"/>
                                        </p:tgtEl>
                                        <p:attrNameLst>
                                          <p:attrName>ppt_x</p:attrName>
                                        </p:attrNameLst>
                                      </p:cBhvr>
                                      <p:tavLst>
                                        <p:tav tm="0">
                                          <p:val>
                                            <p:strVal val="#ppt_x"/>
                                          </p:val>
                                        </p:tav>
                                        <p:tav tm="100000">
                                          <p:val>
                                            <p:strVal val="#ppt_x"/>
                                          </p:val>
                                        </p:tav>
                                      </p:tavLst>
                                    </p:anim>
                                    <p:anim calcmode="lin" valueType="num">
                                      <p:cBhvr>
                                        <p:cTn id="31" dur="1000" fill="hold"/>
                                        <p:tgtEl>
                                          <p:spTgt spid="512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133"/>
                                        </p:tgtEl>
                                        <p:attrNameLst>
                                          <p:attrName>style.visibility</p:attrName>
                                        </p:attrNameLst>
                                      </p:cBhvr>
                                      <p:to>
                                        <p:strVal val="visible"/>
                                      </p:to>
                                    </p:set>
                                    <p:animEffect transition="in" filter="fade">
                                      <p:cBhvr>
                                        <p:cTn id="34" dur="1000"/>
                                        <p:tgtEl>
                                          <p:spTgt spid="5133"/>
                                        </p:tgtEl>
                                      </p:cBhvr>
                                    </p:animEffect>
                                    <p:anim calcmode="lin" valueType="num">
                                      <p:cBhvr>
                                        <p:cTn id="35" dur="1000" fill="hold"/>
                                        <p:tgtEl>
                                          <p:spTgt spid="5133"/>
                                        </p:tgtEl>
                                        <p:attrNameLst>
                                          <p:attrName>ppt_x</p:attrName>
                                        </p:attrNameLst>
                                      </p:cBhvr>
                                      <p:tavLst>
                                        <p:tav tm="0">
                                          <p:val>
                                            <p:strVal val="#ppt_x"/>
                                          </p:val>
                                        </p:tav>
                                        <p:tav tm="100000">
                                          <p:val>
                                            <p:strVal val="#ppt_x"/>
                                          </p:val>
                                        </p:tav>
                                      </p:tavLst>
                                    </p:anim>
                                    <p:anim calcmode="lin" valueType="num">
                                      <p:cBhvr>
                                        <p:cTn id="36" dur="1000" fill="hold"/>
                                        <p:tgtEl>
                                          <p:spTgt spid="5133"/>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5135"/>
                                        </p:tgtEl>
                                        <p:attrNameLst>
                                          <p:attrName>style.visibility</p:attrName>
                                        </p:attrNameLst>
                                      </p:cBhvr>
                                      <p:to>
                                        <p:strVal val="visible"/>
                                      </p:to>
                                    </p:set>
                                    <p:animEffect transition="in" filter="fade">
                                      <p:cBhvr>
                                        <p:cTn id="40" dur="1000"/>
                                        <p:tgtEl>
                                          <p:spTgt spid="5135"/>
                                        </p:tgtEl>
                                      </p:cBhvr>
                                    </p:animEffect>
                                    <p:anim calcmode="lin" valueType="num">
                                      <p:cBhvr>
                                        <p:cTn id="41" dur="1000" fill="hold"/>
                                        <p:tgtEl>
                                          <p:spTgt spid="5135"/>
                                        </p:tgtEl>
                                        <p:attrNameLst>
                                          <p:attrName>ppt_x</p:attrName>
                                        </p:attrNameLst>
                                      </p:cBhvr>
                                      <p:tavLst>
                                        <p:tav tm="0">
                                          <p:val>
                                            <p:strVal val="#ppt_x"/>
                                          </p:val>
                                        </p:tav>
                                        <p:tav tm="100000">
                                          <p:val>
                                            <p:strVal val="#ppt_x"/>
                                          </p:val>
                                        </p:tav>
                                      </p:tavLst>
                                    </p:anim>
                                    <p:anim calcmode="lin" valueType="num">
                                      <p:cBhvr>
                                        <p:cTn id="42" dur="1000" fill="hold"/>
                                        <p:tgtEl>
                                          <p:spTgt spid="513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139"/>
                                        </p:tgtEl>
                                        <p:attrNameLst>
                                          <p:attrName>style.visibility</p:attrName>
                                        </p:attrNameLst>
                                      </p:cBhvr>
                                      <p:to>
                                        <p:strVal val="visible"/>
                                      </p:to>
                                    </p:set>
                                    <p:animEffect transition="in" filter="fade">
                                      <p:cBhvr>
                                        <p:cTn id="45" dur="1000"/>
                                        <p:tgtEl>
                                          <p:spTgt spid="5139"/>
                                        </p:tgtEl>
                                      </p:cBhvr>
                                    </p:animEffect>
                                    <p:anim calcmode="lin" valueType="num">
                                      <p:cBhvr>
                                        <p:cTn id="46" dur="1000" fill="hold"/>
                                        <p:tgtEl>
                                          <p:spTgt spid="5139"/>
                                        </p:tgtEl>
                                        <p:attrNameLst>
                                          <p:attrName>ppt_x</p:attrName>
                                        </p:attrNameLst>
                                      </p:cBhvr>
                                      <p:tavLst>
                                        <p:tav tm="0">
                                          <p:val>
                                            <p:strVal val="#ppt_x"/>
                                          </p:val>
                                        </p:tav>
                                        <p:tav tm="100000">
                                          <p:val>
                                            <p:strVal val="#ppt_x"/>
                                          </p:val>
                                        </p:tav>
                                      </p:tavLst>
                                    </p:anim>
                                    <p:anim calcmode="lin" valueType="num">
                                      <p:cBhvr>
                                        <p:cTn id="47" dur="1000" fill="hold"/>
                                        <p:tgtEl>
                                          <p:spTgt spid="5139"/>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5141"/>
                                        </p:tgtEl>
                                        <p:attrNameLst>
                                          <p:attrName>style.visibility</p:attrName>
                                        </p:attrNameLst>
                                      </p:cBhvr>
                                      <p:to>
                                        <p:strVal val="visible"/>
                                      </p:to>
                                    </p:set>
                                    <p:animEffect transition="in" filter="fade">
                                      <p:cBhvr>
                                        <p:cTn id="51" dur="1000"/>
                                        <p:tgtEl>
                                          <p:spTgt spid="5141"/>
                                        </p:tgtEl>
                                      </p:cBhvr>
                                    </p:animEffect>
                                    <p:anim calcmode="lin" valueType="num">
                                      <p:cBhvr>
                                        <p:cTn id="52" dur="1000" fill="hold"/>
                                        <p:tgtEl>
                                          <p:spTgt spid="5141"/>
                                        </p:tgtEl>
                                        <p:attrNameLst>
                                          <p:attrName>ppt_x</p:attrName>
                                        </p:attrNameLst>
                                      </p:cBhvr>
                                      <p:tavLst>
                                        <p:tav tm="0">
                                          <p:val>
                                            <p:strVal val="#ppt_x"/>
                                          </p:val>
                                        </p:tav>
                                        <p:tav tm="100000">
                                          <p:val>
                                            <p:strVal val="#ppt_x"/>
                                          </p:val>
                                        </p:tav>
                                      </p:tavLst>
                                    </p:anim>
                                    <p:anim calcmode="lin" valueType="num">
                                      <p:cBhvr>
                                        <p:cTn id="53" dur="1000" fill="hold"/>
                                        <p:tgtEl>
                                          <p:spTgt spid="5141"/>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5143"/>
                                        </p:tgtEl>
                                        <p:attrNameLst>
                                          <p:attrName>style.visibility</p:attrName>
                                        </p:attrNameLst>
                                      </p:cBhvr>
                                      <p:to>
                                        <p:strVal val="visible"/>
                                      </p:to>
                                    </p:set>
                                    <p:animEffect transition="in" filter="fade">
                                      <p:cBhvr>
                                        <p:cTn id="57" dur="1000"/>
                                        <p:tgtEl>
                                          <p:spTgt spid="5143"/>
                                        </p:tgtEl>
                                      </p:cBhvr>
                                    </p:animEffect>
                                    <p:anim calcmode="lin" valueType="num">
                                      <p:cBhvr>
                                        <p:cTn id="58" dur="1000" fill="hold"/>
                                        <p:tgtEl>
                                          <p:spTgt spid="5143"/>
                                        </p:tgtEl>
                                        <p:attrNameLst>
                                          <p:attrName>ppt_x</p:attrName>
                                        </p:attrNameLst>
                                      </p:cBhvr>
                                      <p:tavLst>
                                        <p:tav tm="0">
                                          <p:val>
                                            <p:strVal val="#ppt_x"/>
                                          </p:val>
                                        </p:tav>
                                        <p:tav tm="100000">
                                          <p:val>
                                            <p:strVal val="#ppt_x"/>
                                          </p:val>
                                        </p:tav>
                                      </p:tavLst>
                                    </p:anim>
                                    <p:anim calcmode="lin" valueType="num">
                                      <p:cBhvr>
                                        <p:cTn id="59" dur="1000" fill="hold"/>
                                        <p:tgtEl>
                                          <p:spTgt spid="514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145"/>
                                        </p:tgtEl>
                                        <p:attrNameLst>
                                          <p:attrName>style.visibility</p:attrName>
                                        </p:attrNameLst>
                                      </p:cBhvr>
                                      <p:to>
                                        <p:strVal val="visible"/>
                                      </p:to>
                                    </p:set>
                                    <p:animEffect transition="in" filter="fade">
                                      <p:cBhvr>
                                        <p:cTn id="62" dur="1000"/>
                                        <p:tgtEl>
                                          <p:spTgt spid="5145"/>
                                        </p:tgtEl>
                                      </p:cBhvr>
                                    </p:animEffect>
                                    <p:anim calcmode="lin" valueType="num">
                                      <p:cBhvr>
                                        <p:cTn id="63" dur="1000" fill="hold"/>
                                        <p:tgtEl>
                                          <p:spTgt spid="5145"/>
                                        </p:tgtEl>
                                        <p:attrNameLst>
                                          <p:attrName>ppt_x</p:attrName>
                                        </p:attrNameLst>
                                      </p:cBhvr>
                                      <p:tavLst>
                                        <p:tav tm="0">
                                          <p:val>
                                            <p:strVal val="#ppt_x"/>
                                          </p:val>
                                        </p:tav>
                                        <p:tav tm="100000">
                                          <p:val>
                                            <p:strVal val="#ppt_x"/>
                                          </p:val>
                                        </p:tav>
                                      </p:tavLst>
                                    </p:anim>
                                    <p:anim calcmode="lin" valueType="num">
                                      <p:cBhvr>
                                        <p:cTn id="64" dur="1000" fill="hold"/>
                                        <p:tgtEl>
                                          <p:spTgt spid="5145"/>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42" presetClass="entr" presetSubtype="0" fill="hold" nodeType="afterEffect">
                                  <p:stCondLst>
                                    <p:cond delay="0"/>
                                  </p:stCondLst>
                                  <p:childTnLst>
                                    <p:set>
                                      <p:cBhvr>
                                        <p:cTn id="67" dur="1" fill="hold">
                                          <p:stCondLst>
                                            <p:cond delay="0"/>
                                          </p:stCondLst>
                                        </p:cTn>
                                        <p:tgtEl>
                                          <p:spTgt spid="5147"/>
                                        </p:tgtEl>
                                        <p:attrNameLst>
                                          <p:attrName>style.visibility</p:attrName>
                                        </p:attrNameLst>
                                      </p:cBhvr>
                                      <p:to>
                                        <p:strVal val="visible"/>
                                      </p:to>
                                    </p:set>
                                    <p:animEffect transition="in" filter="fade">
                                      <p:cBhvr>
                                        <p:cTn id="68" dur="1000"/>
                                        <p:tgtEl>
                                          <p:spTgt spid="5147"/>
                                        </p:tgtEl>
                                      </p:cBhvr>
                                    </p:animEffect>
                                    <p:anim calcmode="lin" valueType="num">
                                      <p:cBhvr>
                                        <p:cTn id="69" dur="1000" fill="hold"/>
                                        <p:tgtEl>
                                          <p:spTgt spid="5147"/>
                                        </p:tgtEl>
                                        <p:attrNameLst>
                                          <p:attrName>ppt_x</p:attrName>
                                        </p:attrNameLst>
                                      </p:cBhvr>
                                      <p:tavLst>
                                        <p:tav tm="0">
                                          <p:val>
                                            <p:strVal val="#ppt_x"/>
                                          </p:val>
                                        </p:tav>
                                        <p:tav tm="100000">
                                          <p:val>
                                            <p:strVal val="#ppt_x"/>
                                          </p:val>
                                        </p:tav>
                                      </p:tavLst>
                                    </p:anim>
                                    <p:anim calcmode="lin" valueType="num">
                                      <p:cBhvr>
                                        <p:cTn id="70" dur="1000" fill="hold"/>
                                        <p:tgtEl>
                                          <p:spTgt spid="5147"/>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nodeType="afterEffect">
                                  <p:stCondLst>
                                    <p:cond delay="0"/>
                                  </p:stCondLst>
                                  <p:childTnLst>
                                    <p:set>
                                      <p:cBhvr>
                                        <p:cTn id="73" dur="1" fill="hold">
                                          <p:stCondLst>
                                            <p:cond delay="0"/>
                                          </p:stCondLst>
                                        </p:cTn>
                                        <p:tgtEl>
                                          <p:spTgt spid="5152"/>
                                        </p:tgtEl>
                                        <p:attrNameLst>
                                          <p:attrName>style.visibility</p:attrName>
                                        </p:attrNameLst>
                                      </p:cBhvr>
                                      <p:to>
                                        <p:strVal val="visible"/>
                                      </p:to>
                                    </p:set>
                                    <p:animEffect transition="in" filter="fade">
                                      <p:cBhvr>
                                        <p:cTn id="74" dur="1000"/>
                                        <p:tgtEl>
                                          <p:spTgt spid="5152"/>
                                        </p:tgtEl>
                                      </p:cBhvr>
                                    </p:animEffect>
                                    <p:anim calcmode="lin" valueType="num">
                                      <p:cBhvr>
                                        <p:cTn id="75" dur="1000" fill="hold"/>
                                        <p:tgtEl>
                                          <p:spTgt spid="5152"/>
                                        </p:tgtEl>
                                        <p:attrNameLst>
                                          <p:attrName>ppt_x</p:attrName>
                                        </p:attrNameLst>
                                      </p:cBhvr>
                                      <p:tavLst>
                                        <p:tav tm="0">
                                          <p:val>
                                            <p:strVal val="#ppt_x"/>
                                          </p:val>
                                        </p:tav>
                                        <p:tav tm="100000">
                                          <p:val>
                                            <p:strVal val="#ppt_x"/>
                                          </p:val>
                                        </p:tav>
                                      </p:tavLst>
                                    </p:anim>
                                    <p:anim calcmode="lin" valueType="num">
                                      <p:cBhvr>
                                        <p:cTn id="76" dur="1000" fill="hold"/>
                                        <p:tgtEl>
                                          <p:spTgt spid="5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nodeType="afterEffect">
                                  <p:stCondLst>
                                    <p:cond delay="0"/>
                                  </p:stCondLst>
                                  <p:childTnLst>
                                    <p:set>
                                      <p:cBhvr>
                                        <p:cTn id="79" dur="1" fill="hold">
                                          <p:stCondLst>
                                            <p:cond delay="0"/>
                                          </p:stCondLst>
                                        </p:cTn>
                                        <p:tgtEl>
                                          <p:spTgt spid="5154"/>
                                        </p:tgtEl>
                                        <p:attrNameLst>
                                          <p:attrName>style.visibility</p:attrName>
                                        </p:attrNameLst>
                                      </p:cBhvr>
                                      <p:to>
                                        <p:strVal val="visible"/>
                                      </p:to>
                                    </p:set>
                                    <p:animEffect transition="in" filter="fade">
                                      <p:cBhvr>
                                        <p:cTn id="80" dur="1000"/>
                                        <p:tgtEl>
                                          <p:spTgt spid="5154"/>
                                        </p:tgtEl>
                                      </p:cBhvr>
                                    </p:animEffect>
                                    <p:anim calcmode="lin" valueType="num">
                                      <p:cBhvr>
                                        <p:cTn id="81" dur="1000" fill="hold"/>
                                        <p:tgtEl>
                                          <p:spTgt spid="5154"/>
                                        </p:tgtEl>
                                        <p:attrNameLst>
                                          <p:attrName>ppt_x</p:attrName>
                                        </p:attrNameLst>
                                      </p:cBhvr>
                                      <p:tavLst>
                                        <p:tav tm="0">
                                          <p:val>
                                            <p:strVal val="#ppt_x"/>
                                          </p:val>
                                        </p:tav>
                                        <p:tav tm="100000">
                                          <p:val>
                                            <p:strVal val="#ppt_x"/>
                                          </p:val>
                                        </p:tav>
                                      </p:tavLst>
                                    </p:anim>
                                    <p:anim calcmode="lin" valueType="num">
                                      <p:cBhvr>
                                        <p:cTn id="82" dur="1000" fill="hold"/>
                                        <p:tgtEl>
                                          <p:spTgt spid="5154"/>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nodeType="afterEffect">
                                  <p:stCondLst>
                                    <p:cond delay="0"/>
                                  </p:stCondLst>
                                  <p:childTnLst>
                                    <p:set>
                                      <p:cBhvr>
                                        <p:cTn id="85" dur="1" fill="hold">
                                          <p:stCondLst>
                                            <p:cond delay="0"/>
                                          </p:stCondLst>
                                        </p:cTn>
                                        <p:tgtEl>
                                          <p:spTgt spid="5156"/>
                                        </p:tgtEl>
                                        <p:attrNameLst>
                                          <p:attrName>style.visibility</p:attrName>
                                        </p:attrNameLst>
                                      </p:cBhvr>
                                      <p:to>
                                        <p:strVal val="visible"/>
                                      </p:to>
                                    </p:set>
                                    <p:animEffect transition="in" filter="fade">
                                      <p:cBhvr>
                                        <p:cTn id="86" dur="1000"/>
                                        <p:tgtEl>
                                          <p:spTgt spid="5156"/>
                                        </p:tgtEl>
                                      </p:cBhvr>
                                    </p:animEffect>
                                    <p:anim calcmode="lin" valueType="num">
                                      <p:cBhvr>
                                        <p:cTn id="87" dur="1000" fill="hold"/>
                                        <p:tgtEl>
                                          <p:spTgt spid="5156"/>
                                        </p:tgtEl>
                                        <p:attrNameLst>
                                          <p:attrName>ppt_x</p:attrName>
                                        </p:attrNameLst>
                                      </p:cBhvr>
                                      <p:tavLst>
                                        <p:tav tm="0">
                                          <p:val>
                                            <p:strVal val="#ppt_x"/>
                                          </p:val>
                                        </p:tav>
                                        <p:tav tm="100000">
                                          <p:val>
                                            <p:strVal val="#ppt_x"/>
                                          </p:val>
                                        </p:tav>
                                      </p:tavLst>
                                    </p:anim>
                                    <p:anim calcmode="lin" valueType="num">
                                      <p:cBhvr>
                                        <p:cTn id="88" dur="1000" fill="hold"/>
                                        <p:tgtEl>
                                          <p:spTgt spid="5156"/>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5158"/>
                                        </p:tgtEl>
                                        <p:attrNameLst>
                                          <p:attrName>style.visibility</p:attrName>
                                        </p:attrNameLst>
                                      </p:cBhvr>
                                      <p:to>
                                        <p:strVal val="visible"/>
                                      </p:to>
                                    </p:set>
                                    <p:animEffect transition="in" filter="fade">
                                      <p:cBhvr>
                                        <p:cTn id="91" dur="1000"/>
                                        <p:tgtEl>
                                          <p:spTgt spid="5158"/>
                                        </p:tgtEl>
                                      </p:cBhvr>
                                    </p:animEffect>
                                    <p:anim calcmode="lin" valueType="num">
                                      <p:cBhvr>
                                        <p:cTn id="92" dur="1000" fill="hold"/>
                                        <p:tgtEl>
                                          <p:spTgt spid="5158"/>
                                        </p:tgtEl>
                                        <p:attrNameLst>
                                          <p:attrName>ppt_x</p:attrName>
                                        </p:attrNameLst>
                                      </p:cBhvr>
                                      <p:tavLst>
                                        <p:tav tm="0">
                                          <p:val>
                                            <p:strVal val="#ppt_x"/>
                                          </p:val>
                                        </p:tav>
                                        <p:tav tm="100000">
                                          <p:val>
                                            <p:strVal val="#ppt_x"/>
                                          </p:val>
                                        </p:tav>
                                      </p:tavLst>
                                    </p:anim>
                                    <p:anim calcmode="lin" valueType="num">
                                      <p:cBhvr>
                                        <p:cTn id="93" dur="1000" fill="hold"/>
                                        <p:tgtEl>
                                          <p:spTgt spid="5158"/>
                                        </p:tgtEl>
                                        <p:attrNameLst>
                                          <p:attrName>ppt_y</p:attrName>
                                        </p:attrNameLst>
                                      </p:cBhvr>
                                      <p:tavLst>
                                        <p:tav tm="0">
                                          <p:val>
                                            <p:strVal val="#ppt_y+.1"/>
                                          </p:val>
                                        </p:tav>
                                        <p:tav tm="100000">
                                          <p:val>
                                            <p:strVal val="#ppt_y"/>
                                          </p:val>
                                        </p:tav>
                                      </p:tavLst>
                                    </p:anim>
                                  </p:childTnLst>
                                </p:cTn>
                              </p:par>
                            </p:childTnLst>
                          </p:cTn>
                        </p:par>
                        <p:par>
                          <p:cTn id="94" fill="hold">
                            <p:stCondLst>
                              <p:cond delay="10000"/>
                            </p:stCondLst>
                            <p:childTnLst>
                              <p:par>
                                <p:cTn id="95" presetID="42" presetClass="entr" presetSubtype="0" fill="hold" nodeType="afterEffect">
                                  <p:stCondLst>
                                    <p:cond delay="0"/>
                                  </p:stCondLst>
                                  <p:childTnLst>
                                    <p:set>
                                      <p:cBhvr>
                                        <p:cTn id="96" dur="1" fill="hold">
                                          <p:stCondLst>
                                            <p:cond delay="0"/>
                                          </p:stCondLst>
                                        </p:cTn>
                                        <p:tgtEl>
                                          <p:spTgt spid="5160"/>
                                        </p:tgtEl>
                                        <p:attrNameLst>
                                          <p:attrName>style.visibility</p:attrName>
                                        </p:attrNameLst>
                                      </p:cBhvr>
                                      <p:to>
                                        <p:strVal val="visible"/>
                                      </p:to>
                                    </p:set>
                                    <p:animEffect transition="in" filter="fade">
                                      <p:cBhvr>
                                        <p:cTn id="97" dur="1000"/>
                                        <p:tgtEl>
                                          <p:spTgt spid="5160"/>
                                        </p:tgtEl>
                                      </p:cBhvr>
                                    </p:animEffect>
                                    <p:anim calcmode="lin" valueType="num">
                                      <p:cBhvr>
                                        <p:cTn id="98" dur="1000" fill="hold"/>
                                        <p:tgtEl>
                                          <p:spTgt spid="5160"/>
                                        </p:tgtEl>
                                        <p:attrNameLst>
                                          <p:attrName>ppt_x</p:attrName>
                                        </p:attrNameLst>
                                      </p:cBhvr>
                                      <p:tavLst>
                                        <p:tav tm="0">
                                          <p:val>
                                            <p:strVal val="#ppt_x"/>
                                          </p:val>
                                        </p:tav>
                                        <p:tav tm="100000">
                                          <p:val>
                                            <p:strVal val="#ppt_x"/>
                                          </p:val>
                                        </p:tav>
                                      </p:tavLst>
                                    </p:anim>
                                    <p:anim calcmode="lin" valueType="num">
                                      <p:cBhvr>
                                        <p:cTn id="99" dur="1000" fill="hold"/>
                                        <p:tgtEl>
                                          <p:spTgt spid="5160"/>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162"/>
                                        </p:tgtEl>
                                        <p:attrNameLst>
                                          <p:attrName>style.visibility</p:attrName>
                                        </p:attrNameLst>
                                      </p:cBhvr>
                                      <p:to>
                                        <p:strVal val="visible"/>
                                      </p:to>
                                    </p:set>
                                    <p:animEffect transition="in" filter="fade">
                                      <p:cBhvr>
                                        <p:cTn id="102" dur="1000"/>
                                        <p:tgtEl>
                                          <p:spTgt spid="5162"/>
                                        </p:tgtEl>
                                      </p:cBhvr>
                                    </p:animEffect>
                                    <p:anim calcmode="lin" valueType="num">
                                      <p:cBhvr>
                                        <p:cTn id="103" dur="1000" fill="hold"/>
                                        <p:tgtEl>
                                          <p:spTgt spid="5162"/>
                                        </p:tgtEl>
                                        <p:attrNameLst>
                                          <p:attrName>ppt_x</p:attrName>
                                        </p:attrNameLst>
                                      </p:cBhvr>
                                      <p:tavLst>
                                        <p:tav tm="0">
                                          <p:val>
                                            <p:strVal val="#ppt_x"/>
                                          </p:val>
                                        </p:tav>
                                        <p:tav tm="100000">
                                          <p:val>
                                            <p:strVal val="#ppt_x"/>
                                          </p:val>
                                        </p:tav>
                                      </p:tavLst>
                                    </p:anim>
                                    <p:anim calcmode="lin" valueType="num">
                                      <p:cBhvr>
                                        <p:cTn id="104" dur="1000" fill="hold"/>
                                        <p:tgtEl>
                                          <p:spTgt spid="5162"/>
                                        </p:tgtEl>
                                        <p:attrNameLst>
                                          <p:attrName>ppt_y</p:attrName>
                                        </p:attrNameLst>
                                      </p:cBhvr>
                                      <p:tavLst>
                                        <p:tav tm="0">
                                          <p:val>
                                            <p:strVal val="#ppt_y+.1"/>
                                          </p:val>
                                        </p:tav>
                                        <p:tav tm="100000">
                                          <p:val>
                                            <p:strVal val="#ppt_y"/>
                                          </p:val>
                                        </p:tav>
                                      </p:tavLst>
                                    </p:anim>
                                  </p:childTnLst>
                                </p:cTn>
                              </p:par>
                            </p:childTnLst>
                          </p:cTn>
                        </p:par>
                        <p:par>
                          <p:cTn id="105" fill="hold">
                            <p:stCondLst>
                              <p:cond delay="11000"/>
                            </p:stCondLst>
                            <p:childTnLst>
                              <p:par>
                                <p:cTn id="106" presetID="42" presetClass="entr" presetSubtype="0" fill="hold" nodeType="afterEffect">
                                  <p:stCondLst>
                                    <p:cond delay="0"/>
                                  </p:stCondLst>
                                  <p:childTnLst>
                                    <p:set>
                                      <p:cBhvr>
                                        <p:cTn id="107" dur="1" fill="hold">
                                          <p:stCondLst>
                                            <p:cond delay="0"/>
                                          </p:stCondLst>
                                        </p:cTn>
                                        <p:tgtEl>
                                          <p:spTgt spid="5164"/>
                                        </p:tgtEl>
                                        <p:attrNameLst>
                                          <p:attrName>style.visibility</p:attrName>
                                        </p:attrNameLst>
                                      </p:cBhvr>
                                      <p:to>
                                        <p:strVal val="visible"/>
                                      </p:to>
                                    </p:set>
                                    <p:animEffect transition="in" filter="fade">
                                      <p:cBhvr>
                                        <p:cTn id="108" dur="1000"/>
                                        <p:tgtEl>
                                          <p:spTgt spid="5164"/>
                                        </p:tgtEl>
                                      </p:cBhvr>
                                    </p:animEffect>
                                    <p:anim calcmode="lin" valueType="num">
                                      <p:cBhvr>
                                        <p:cTn id="109" dur="1000" fill="hold"/>
                                        <p:tgtEl>
                                          <p:spTgt spid="5164"/>
                                        </p:tgtEl>
                                        <p:attrNameLst>
                                          <p:attrName>ppt_x</p:attrName>
                                        </p:attrNameLst>
                                      </p:cBhvr>
                                      <p:tavLst>
                                        <p:tav tm="0">
                                          <p:val>
                                            <p:strVal val="#ppt_x"/>
                                          </p:val>
                                        </p:tav>
                                        <p:tav tm="100000">
                                          <p:val>
                                            <p:strVal val="#ppt_x"/>
                                          </p:val>
                                        </p:tav>
                                      </p:tavLst>
                                    </p:anim>
                                    <p:anim calcmode="lin" valueType="num">
                                      <p:cBhvr>
                                        <p:cTn id="110" dur="1000" fill="hold"/>
                                        <p:tgtEl>
                                          <p:spTgt spid="5164"/>
                                        </p:tgtEl>
                                        <p:attrNameLst>
                                          <p:attrName>ppt_y</p:attrName>
                                        </p:attrNameLst>
                                      </p:cBhvr>
                                      <p:tavLst>
                                        <p:tav tm="0">
                                          <p:val>
                                            <p:strVal val="#ppt_y+.1"/>
                                          </p:val>
                                        </p:tav>
                                        <p:tav tm="100000">
                                          <p:val>
                                            <p:strVal val="#ppt_y"/>
                                          </p:val>
                                        </p:tav>
                                      </p:tavLst>
                                    </p:anim>
                                  </p:childTnLst>
                                </p:cTn>
                              </p:par>
                            </p:childTnLst>
                          </p:cTn>
                        </p:par>
                        <p:par>
                          <p:cTn id="111" fill="hold">
                            <p:stCondLst>
                              <p:cond delay="12000"/>
                            </p:stCondLst>
                            <p:childTnLst>
                              <p:par>
                                <p:cTn id="112" presetID="42" presetClass="entr" presetSubtype="0" fill="hold" nodeType="afterEffect">
                                  <p:stCondLst>
                                    <p:cond delay="0"/>
                                  </p:stCondLst>
                                  <p:childTnLst>
                                    <p:set>
                                      <p:cBhvr>
                                        <p:cTn id="113" dur="1" fill="hold">
                                          <p:stCondLst>
                                            <p:cond delay="0"/>
                                          </p:stCondLst>
                                        </p:cTn>
                                        <p:tgtEl>
                                          <p:spTgt spid="5166"/>
                                        </p:tgtEl>
                                        <p:attrNameLst>
                                          <p:attrName>style.visibility</p:attrName>
                                        </p:attrNameLst>
                                      </p:cBhvr>
                                      <p:to>
                                        <p:strVal val="visible"/>
                                      </p:to>
                                    </p:set>
                                    <p:animEffect transition="in" filter="fade">
                                      <p:cBhvr>
                                        <p:cTn id="114" dur="1000"/>
                                        <p:tgtEl>
                                          <p:spTgt spid="5166"/>
                                        </p:tgtEl>
                                      </p:cBhvr>
                                    </p:animEffect>
                                    <p:anim calcmode="lin" valueType="num">
                                      <p:cBhvr>
                                        <p:cTn id="115" dur="1000" fill="hold"/>
                                        <p:tgtEl>
                                          <p:spTgt spid="5166"/>
                                        </p:tgtEl>
                                        <p:attrNameLst>
                                          <p:attrName>ppt_x</p:attrName>
                                        </p:attrNameLst>
                                      </p:cBhvr>
                                      <p:tavLst>
                                        <p:tav tm="0">
                                          <p:val>
                                            <p:strVal val="#ppt_x"/>
                                          </p:val>
                                        </p:tav>
                                        <p:tav tm="100000">
                                          <p:val>
                                            <p:strVal val="#ppt_x"/>
                                          </p:val>
                                        </p:tav>
                                      </p:tavLst>
                                    </p:anim>
                                    <p:anim calcmode="lin" valueType="num">
                                      <p:cBhvr>
                                        <p:cTn id="116" dur="1000" fill="hold"/>
                                        <p:tgtEl>
                                          <p:spTgt spid="5166"/>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168"/>
                                        </p:tgtEl>
                                        <p:attrNameLst>
                                          <p:attrName>style.visibility</p:attrName>
                                        </p:attrNameLst>
                                      </p:cBhvr>
                                      <p:to>
                                        <p:strVal val="visible"/>
                                      </p:to>
                                    </p:set>
                                    <p:animEffect transition="in" filter="fade">
                                      <p:cBhvr>
                                        <p:cTn id="119" dur="1000"/>
                                        <p:tgtEl>
                                          <p:spTgt spid="5168"/>
                                        </p:tgtEl>
                                      </p:cBhvr>
                                    </p:animEffect>
                                    <p:anim calcmode="lin" valueType="num">
                                      <p:cBhvr>
                                        <p:cTn id="120" dur="1000" fill="hold"/>
                                        <p:tgtEl>
                                          <p:spTgt spid="5168"/>
                                        </p:tgtEl>
                                        <p:attrNameLst>
                                          <p:attrName>ppt_x</p:attrName>
                                        </p:attrNameLst>
                                      </p:cBhvr>
                                      <p:tavLst>
                                        <p:tav tm="0">
                                          <p:val>
                                            <p:strVal val="#ppt_x"/>
                                          </p:val>
                                        </p:tav>
                                        <p:tav tm="100000">
                                          <p:val>
                                            <p:strVal val="#ppt_x"/>
                                          </p:val>
                                        </p:tav>
                                      </p:tavLst>
                                    </p:anim>
                                    <p:anim calcmode="lin" valueType="num">
                                      <p:cBhvr>
                                        <p:cTn id="121" dur="1000" fill="hold"/>
                                        <p:tgtEl>
                                          <p:spTgt spid="5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705100" y="2122438"/>
            <a:ext cx="6057900" cy="4093428"/>
          </a:xfrm>
          <a:prstGeom prst="rect">
            <a:avLst/>
          </a:prstGeom>
        </p:spPr>
        <p:txBody>
          <a:bodyPr wrap="square">
            <a:spAutoFit/>
          </a:bodyPr>
          <a:lstStyle/>
          <a:p>
            <a:pPr marL="457200" indent="-457200">
              <a:buFont typeface="+mj-lt"/>
              <a:buAutoNum type="arabicPeriod"/>
            </a:pPr>
            <a:r>
              <a:rPr lang="en-US" sz="2000" dirty="0" smtClean="0">
                <a:effectLst/>
              </a:rPr>
              <a:t>The inherent worth and </a:t>
            </a:r>
            <a:r>
              <a:rPr lang="en-US" sz="2000" b="1" dirty="0" smtClean="0">
                <a:effectLst/>
              </a:rPr>
              <a:t>dignity of every person;</a:t>
            </a:r>
          </a:p>
          <a:p>
            <a:pPr marL="457200" indent="-457200">
              <a:buFont typeface="+mj-lt"/>
              <a:buAutoNum type="arabicPeriod"/>
            </a:pPr>
            <a:r>
              <a:rPr lang="en-US" sz="2000" b="1" dirty="0" smtClean="0">
                <a:effectLst/>
              </a:rPr>
              <a:t>Justice</a:t>
            </a:r>
            <a:r>
              <a:rPr lang="en-US" sz="2000" dirty="0" smtClean="0">
                <a:effectLst/>
              </a:rPr>
              <a:t>, </a:t>
            </a:r>
            <a:r>
              <a:rPr lang="en-US" sz="2000" b="1" dirty="0" smtClean="0">
                <a:effectLst/>
              </a:rPr>
              <a:t>equity and compassion </a:t>
            </a:r>
            <a:r>
              <a:rPr lang="en-US" sz="2000" dirty="0" smtClean="0">
                <a:effectLst/>
              </a:rPr>
              <a:t>in human relations;</a:t>
            </a:r>
          </a:p>
          <a:p>
            <a:pPr marL="457200" indent="-457200">
              <a:buFont typeface="+mj-lt"/>
              <a:buAutoNum type="arabicPeriod"/>
            </a:pPr>
            <a:r>
              <a:rPr lang="en-US" sz="2000" dirty="0" smtClean="0">
                <a:effectLst/>
              </a:rPr>
              <a:t>Acceptance of one another and </a:t>
            </a:r>
            <a:r>
              <a:rPr lang="en-US" sz="2000" b="1" dirty="0" smtClean="0">
                <a:effectLst/>
              </a:rPr>
              <a:t>encouragement to spiritual growth </a:t>
            </a:r>
            <a:r>
              <a:rPr lang="en-US" sz="2000" dirty="0" smtClean="0">
                <a:effectLst/>
              </a:rPr>
              <a:t>in our congregations;</a:t>
            </a:r>
          </a:p>
          <a:p>
            <a:pPr marL="457200" indent="-457200">
              <a:buFont typeface="+mj-lt"/>
              <a:buAutoNum type="arabicPeriod"/>
            </a:pPr>
            <a:r>
              <a:rPr lang="en-US" sz="2000" dirty="0" smtClean="0">
                <a:effectLst/>
              </a:rPr>
              <a:t>A </a:t>
            </a:r>
            <a:r>
              <a:rPr lang="en-US" sz="2000" b="1" dirty="0" smtClean="0">
                <a:effectLst/>
              </a:rPr>
              <a:t>free</a:t>
            </a:r>
            <a:r>
              <a:rPr lang="en-US" sz="2000" dirty="0" smtClean="0">
                <a:effectLst/>
              </a:rPr>
              <a:t> and responsible </a:t>
            </a:r>
            <a:r>
              <a:rPr lang="en-US" sz="2000" b="1" dirty="0" smtClean="0">
                <a:effectLst/>
              </a:rPr>
              <a:t>search for truth</a:t>
            </a:r>
            <a:r>
              <a:rPr lang="en-US" sz="2000" dirty="0" smtClean="0">
                <a:effectLst/>
              </a:rPr>
              <a:t> and meaning;</a:t>
            </a:r>
          </a:p>
          <a:p>
            <a:pPr marL="457200" indent="-457200">
              <a:buFont typeface="+mj-lt"/>
              <a:buAutoNum type="arabicPeriod"/>
            </a:pPr>
            <a:r>
              <a:rPr lang="en-US" sz="2000" dirty="0" smtClean="0">
                <a:effectLst/>
              </a:rPr>
              <a:t>The </a:t>
            </a:r>
            <a:r>
              <a:rPr lang="en-US" sz="2000" b="1" dirty="0" smtClean="0">
                <a:effectLst/>
              </a:rPr>
              <a:t>right of conscience </a:t>
            </a:r>
            <a:r>
              <a:rPr lang="en-US" sz="2000" dirty="0" smtClean="0">
                <a:effectLst/>
              </a:rPr>
              <a:t>and the use of the </a:t>
            </a:r>
            <a:r>
              <a:rPr lang="en-US" sz="2000" b="1" dirty="0" smtClean="0">
                <a:effectLst/>
              </a:rPr>
              <a:t>democratic process </a:t>
            </a:r>
            <a:r>
              <a:rPr lang="en-US" sz="2000" dirty="0" smtClean="0">
                <a:effectLst/>
              </a:rPr>
              <a:t>within our congregations and in society at large;</a:t>
            </a:r>
          </a:p>
          <a:p>
            <a:pPr marL="457200" indent="-457200">
              <a:buFont typeface="+mj-lt"/>
              <a:buAutoNum type="arabicPeriod"/>
            </a:pPr>
            <a:r>
              <a:rPr lang="en-US" sz="2000" dirty="0" smtClean="0">
                <a:effectLst/>
              </a:rPr>
              <a:t>The goal of world community with peace, </a:t>
            </a:r>
            <a:r>
              <a:rPr lang="en-US" sz="2000" b="1" dirty="0" smtClean="0">
                <a:effectLst/>
              </a:rPr>
              <a:t>liberty and justice for all</a:t>
            </a:r>
            <a:r>
              <a:rPr lang="en-US" sz="2000" dirty="0" smtClean="0">
                <a:effectLst/>
              </a:rPr>
              <a:t>;</a:t>
            </a:r>
          </a:p>
          <a:p>
            <a:pPr marL="457200" indent="-457200">
              <a:buFont typeface="+mj-lt"/>
              <a:buAutoNum type="arabicPeriod"/>
            </a:pPr>
            <a:r>
              <a:rPr lang="en-US" sz="2000" dirty="0" smtClean="0">
                <a:effectLst/>
              </a:rPr>
              <a:t>Respect for the </a:t>
            </a:r>
            <a:r>
              <a:rPr lang="en-US" sz="2000" b="1" dirty="0" smtClean="0">
                <a:effectLst/>
              </a:rPr>
              <a:t>interdependent web of all existence </a:t>
            </a:r>
            <a:r>
              <a:rPr lang="en-US" sz="2000" dirty="0" smtClean="0">
                <a:effectLst/>
              </a:rPr>
              <a:t>of which we are a part</a:t>
            </a:r>
          </a:p>
        </p:txBody>
      </p:sp>
      <p:sp>
        <p:nvSpPr>
          <p:cNvPr id="4" name="TextBox 3"/>
          <p:cNvSpPr txBox="1"/>
          <p:nvPr/>
        </p:nvSpPr>
        <p:spPr>
          <a:xfrm>
            <a:off x="0" y="0"/>
            <a:ext cx="9123218"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Principles of Unitarianism</a:t>
            </a:r>
            <a:endPar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5</a:t>
            </a:fld>
            <a:endParaRPr lang="en-US">
              <a:solidFill>
                <a:prstClr val="black">
                  <a:tint val="75000"/>
                </a:prstClr>
              </a:solidFill>
            </a:endParaRPr>
          </a:p>
        </p:txBody>
      </p:sp>
      <p:sp>
        <p:nvSpPr>
          <p:cNvPr id="7" name="Rectangle 6"/>
          <p:cNvSpPr/>
          <p:nvPr/>
        </p:nvSpPr>
        <p:spPr>
          <a:xfrm>
            <a:off x="2476500" y="1154162"/>
            <a:ext cx="5295900" cy="830997"/>
          </a:xfrm>
          <a:prstGeom prst="rect">
            <a:avLst/>
          </a:prstGeom>
        </p:spPr>
        <p:txBody>
          <a:bodyPr wrap="square">
            <a:spAutoFit/>
          </a:bodyPr>
          <a:lstStyle/>
          <a:p>
            <a:pPr algn="ctr"/>
            <a:r>
              <a:rPr lang="en-US" sz="48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We affirm and promote:</a:t>
            </a:r>
          </a:p>
        </p:txBody>
      </p:sp>
      <p:pic>
        <p:nvPicPr>
          <p:cNvPr id="8" name="Picture 2" descr="C:\Users\maburke\My Local Pictures\From LG LG-E900h\Camera roll\WP_000069 (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4400" y="471056"/>
            <a:ext cx="3771900" cy="50292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24450" y="1021122"/>
            <a:ext cx="3281956" cy="4381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8302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we turn to the trinity</a:t>
            </a:r>
            <a:endParaRPr lang="en-US" dirty="0"/>
          </a:p>
        </p:txBody>
      </p:sp>
      <p:sp>
        <p:nvSpPr>
          <p:cNvPr id="5" name="Rectangle 4"/>
          <p:cNvSpPr/>
          <p:nvPr/>
        </p:nvSpPr>
        <p:spPr>
          <a:xfrm>
            <a:off x="228600" y="1447800"/>
            <a:ext cx="4495800" cy="4462760"/>
          </a:xfrm>
          <a:prstGeom prst="rect">
            <a:avLst/>
          </a:prstGeom>
        </p:spPr>
        <p:txBody>
          <a:bodyPr wrap="square">
            <a:spAutoFit/>
          </a:bodyPr>
          <a:lstStyle/>
          <a:p>
            <a:pPr algn="ctr"/>
            <a:r>
              <a:rPr lang="en-US" sz="3200" b="1" i="1" dirty="0" smtClean="0"/>
              <a:t>Go, therefore, and make disciples of all nations, </a:t>
            </a:r>
            <a:br>
              <a:rPr lang="en-US" sz="3200" b="1" i="1" dirty="0" smtClean="0"/>
            </a:br>
            <a:r>
              <a:rPr lang="en-US" sz="3200" b="1" i="1" dirty="0" smtClean="0"/>
              <a:t>baptizing them </a:t>
            </a:r>
            <a:r>
              <a:rPr lang="en-US" sz="3200" b="1" i="1" dirty="0"/>
              <a:t>in the name of the Father, and of the Son, and of the Holy </a:t>
            </a:r>
            <a:r>
              <a:rPr lang="en-US" sz="3200" b="1" i="1" dirty="0" smtClean="0"/>
              <a:t>Spirit</a:t>
            </a:r>
          </a:p>
          <a:p>
            <a:pPr algn="ctr"/>
            <a:endParaRPr lang="en-US" sz="3200" b="1" i="1" dirty="0"/>
          </a:p>
          <a:p>
            <a:r>
              <a:rPr lang="en-US" sz="3200" b="1" i="1" dirty="0"/>
              <a:t>Matthew </a:t>
            </a:r>
            <a:r>
              <a:rPr lang="en-US" sz="3200" b="1" i="1" dirty="0" smtClean="0"/>
              <a:t>28:19  KJB</a:t>
            </a:r>
            <a:r>
              <a:rPr lang="en-US" sz="2800" b="1" i="1" dirty="0" smtClean="0">
                <a:solidFill>
                  <a:srgbClr val="FF0000"/>
                </a:solidFill>
              </a:rPr>
              <a:t/>
            </a:r>
            <a:br>
              <a:rPr lang="en-US" sz="2800" b="1" i="1" dirty="0" smtClean="0">
                <a:solidFill>
                  <a:srgbClr val="FF0000"/>
                </a:solidFill>
              </a:rPr>
            </a:br>
            <a:endParaRPr lang="en-US" sz="2800" dirty="0"/>
          </a:p>
        </p:txBody>
      </p:sp>
      <p:pic>
        <p:nvPicPr>
          <p:cNvPr id="8194" name="Picture 2" descr="http://www.ktracy.com/wp-content/uploads/2009/12/Trinity_by_Jeronimo_Cosid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1106817"/>
            <a:ext cx="3810000" cy="54832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6019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Trinity in the early Church</a:t>
            </a:r>
            <a:endParaRPr lang="en-US" dirty="0"/>
          </a:p>
        </p:txBody>
      </p:sp>
      <p:sp>
        <p:nvSpPr>
          <p:cNvPr id="3" name="Content Placeholder 2"/>
          <p:cNvSpPr>
            <a:spLocks noGrp="1"/>
          </p:cNvSpPr>
          <p:nvPr>
            <p:ph idx="1"/>
          </p:nvPr>
        </p:nvSpPr>
        <p:spPr>
          <a:xfrm>
            <a:off x="457200" y="1600200"/>
            <a:ext cx="4648200" cy="4525963"/>
          </a:xfrm>
        </p:spPr>
        <p:txBody>
          <a:bodyPr>
            <a:normAutofit fontScale="92500"/>
          </a:bodyPr>
          <a:lstStyle/>
          <a:p>
            <a:r>
              <a:rPr lang="en-US" dirty="0"/>
              <a:t>Christianity </a:t>
            </a:r>
            <a:r>
              <a:rPr lang="en-US" dirty="0" smtClean="0"/>
              <a:t>began within Judaism</a:t>
            </a:r>
          </a:p>
          <a:p>
            <a:r>
              <a:rPr lang="en-US" dirty="0" smtClean="0"/>
              <a:t>“Christ”, Greek for Messiah</a:t>
            </a:r>
          </a:p>
          <a:p>
            <a:r>
              <a:rPr lang="en-US" dirty="0" smtClean="0"/>
              <a:t>Anointed One who will lead to time of universal peace (Talmud) </a:t>
            </a:r>
          </a:p>
          <a:p>
            <a:r>
              <a:rPr lang="en-US" dirty="0" smtClean="0"/>
              <a:t>A leader sent by God, but not necessarily God-like</a:t>
            </a:r>
            <a:endParaRPr lang="en-US" dirty="0"/>
          </a:p>
          <a:p>
            <a:endParaRPr lang="en-US" dirty="0"/>
          </a:p>
        </p:txBody>
      </p:sp>
      <p:pic>
        <p:nvPicPr>
          <p:cNvPr id="6148" name="Picture 4" descr="http://www.jesuschristsavior.net/Trinity.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1371600"/>
            <a:ext cx="3667718" cy="51901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8666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Trinity in the early Church</a:t>
            </a:r>
            <a:endParaRPr lang="en-US" dirty="0"/>
          </a:p>
        </p:txBody>
      </p:sp>
      <p:sp>
        <p:nvSpPr>
          <p:cNvPr id="3" name="Content Placeholder 2"/>
          <p:cNvSpPr>
            <a:spLocks noGrp="1"/>
          </p:cNvSpPr>
          <p:nvPr>
            <p:ph idx="1"/>
          </p:nvPr>
        </p:nvSpPr>
        <p:spPr>
          <a:xfrm>
            <a:off x="457200" y="1600200"/>
            <a:ext cx="4648200" cy="4525963"/>
          </a:xfrm>
        </p:spPr>
        <p:txBody>
          <a:bodyPr>
            <a:noAutofit/>
          </a:bodyPr>
          <a:lstStyle/>
          <a:p>
            <a:r>
              <a:rPr lang="en-US" sz="2800" i="1" dirty="0" smtClean="0"/>
              <a:t>The Word became flesh and made his dwelling among us … [the] Son, who came from the Father ….</a:t>
            </a:r>
            <a:r>
              <a:rPr lang="en-US" sz="2800" dirty="0" smtClean="0"/>
              <a:t> John 1:14</a:t>
            </a:r>
          </a:p>
          <a:p>
            <a:r>
              <a:rPr lang="en-US" sz="2800" dirty="0" smtClean="0"/>
              <a:t>Word = Logos = Holy Sprit.  Divine principle regulating all things</a:t>
            </a:r>
          </a:p>
          <a:p>
            <a:r>
              <a:rPr lang="en-US" sz="2800" dirty="0" smtClean="0"/>
              <a:t>Competing ideas: Gnosticism, </a:t>
            </a:r>
            <a:r>
              <a:rPr lang="en-US" sz="2800" dirty="0" err="1" smtClean="0"/>
              <a:t>Adoptionism</a:t>
            </a:r>
            <a:r>
              <a:rPr lang="en-US" sz="2800" dirty="0" smtClean="0"/>
              <a:t>, </a:t>
            </a:r>
            <a:r>
              <a:rPr lang="en-US" sz="2800" dirty="0" err="1" smtClean="0"/>
              <a:t>Sabellianism</a:t>
            </a:r>
            <a:r>
              <a:rPr lang="en-US" sz="2800" dirty="0" smtClean="0"/>
              <a:t>, Arianism, </a:t>
            </a:r>
            <a:r>
              <a:rPr lang="en-US" sz="2800" dirty="0" err="1" smtClean="0"/>
              <a:t>Trinitarianism</a:t>
            </a:r>
            <a:endParaRPr lang="en-US" sz="2800" dirty="0" smtClean="0"/>
          </a:p>
        </p:txBody>
      </p:sp>
      <p:pic>
        <p:nvPicPr>
          <p:cNvPr id="6148" name="Picture 4" descr="http://www.jesuschristsavior.net/Trinity.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1371600"/>
            <a:ext cx="3667718" cy="519016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rot="20559880">
            <a:off x="1204067" y="2715925"/>
            <a:ext cx="6733487" cy="175432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Is there one God, two, or three?!? Uh oh!</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xmlns="" val="239829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Trinity at Nicaea and the aftermath</a:t>
            </a:r>
            <a:endParaRPr lang="en-US" dirty="0"/>
          </a:p>
        </p:txBody>
      </p:sp>
      <p:sp>
        <p:nvSpPr>
          <p:cNvPr id="3" name="Content Placeholder 2"/>
          <p:cNvSpPr>
            <a:spLocks noGrp="1"/>
          </p:cNvSpPr>
          <p:nvPr>
            <p:ph idx="1"/>
          </p:nvPr>
        </p:nvSpPr>
        <p:spPr/>
        <p:txBody>
          <a:bodyPr/>
          <a:lstStyle/>
          <a:p>
            <a:endParaRPr lang="en-US" dirty="0"/>
          </a:p>
        </p:txBody>
      </p:sp>
      <p:pic>
        <p:nvPicPr>
          <p:cNvPr id="7178" name="Picture 10" descr="http://www.traditioninaction.org/SOD/SODimages2/062_athanasiu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 y="1219200"/>
            <a:ext cx="2857500" cy="383857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182" name="Picture 14" descr="http://stanthonycocpa.org/images/St_Anthony_Ico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14450" y="3440482"/>
            <a:ext cx="2628900" cy="34290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184" name="Picture 16" descr="http://upload.wikimedia.org/wikipedia/commons/thumb/3/3a/Arius_portr%C3%A9.jpg/250px-Arius_portr%C3%A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9400" y="2874854"/>
            <a:ext cx="2381250" cy="360045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Cloud Callout 4"/>
          <p:cNvSpPr/>
          <p:nvPr/>
        </p:nvSpPr>
        <p:spPr>
          <a:xfrm>
            <a:off x="2286000" y="5057775"/>
            <a:ext cx="5029200" cy="1447800"/>
          </a:xfrm>
          <a:prstGeom prst="cloudCallout">
            <a:avLst>
              <a:gd name="adj1" fmla="val -38023"/>
              <a:gd name="adj2" fmla="val -102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Jesus has eternal divinity, same substance as God the Father</a:t>
            </a:r>
            <a:endParaRPr lang="en-US" sz="2000" dirty="0"/>
          </a:p>
        </p:txBody>
      </p:sp>
      <p:sp>
        <p:nvSpPr>
          <p:cNvPr id="13" name="Cloud Callout 12"/>
          <p:cNvSpPr/>
          <p:nvPr/>
        </p:nvSpPr>
        <p:spPr>
          <a:xfrm>
            <a:off x="1981200" y="1219200"/>
            <a:ext cx="6146104" cy="1752600"/>
          </a:xfrm>
          <a:prstGeom prst="cloudCallout">
            <a:avLst>
              <a:gd name="adj1" fmla="val 38760"/>
              <a:gd name="adj2" fmla="val 671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Humans &lt; Jesus &lt; God the Father </a:t>
            </a:r>
            <a:endParaRPr lang="en-US" sz="2000" dirty="0"/>
          </a:p>
        </p:txBody>
      </p:sp>
      <p:sp>
        <p:nvSpPr>
          <p:cNvPr id="6" name="Rectangle 5"/>
          <p:cNvSpPr/>
          <p:nvPr/>
        </p:nvSpPr>
        <p:spPr>
          <a:xfrm>
            <a:off x="1648876" y="2874854"/>
            <a:ext cx="2294474" cy="646331"/>
          </a:xfrm>
          <a:prstGeom prst="rect">
            <a:avLst/>
          </a:prstGeom>
          <a:noFill/>
        </p:spPr>
        <p:txBody>
          <a:bodyPr wrap="none" lIns="91440" tIns="45720" rIns="91440" bIns="45720">
            <a:spAutoFit/>
          </a:bodyPr>
          <a:lstStyle/>
          <a:p>
            <a:pPr algn="ctr"/>
            <a:r>
              <a:rPr lang="en-US" sz="3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Athanasius</a:t>
            </a:r>
            <a:endParaRPr lang="en-US" sz="3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6" name="Rectangle 15"/>
          <p:cNvSpPr/>
          <p:nvPr/>
        </p:nvSpPr>
        <p:spPr>
          <a:xfrm>
            <a:off x="6041740" y="4028748"/>
            <a:ext cx="1175322" cy="646331"/>
          </a:xfrm>
          <a:prstGeom prst="rect">
            <a:avLst/>
          </a:prstGeom>
          <a:noFill/>
        </p:spPr>
        <p:txBody>
          <a:bodyPr wrap="none" lIns="91440" tIns="45720" rIns="91440" bIns="45720">
            <a:spAutoFit/>
          </a:bodyPr>
          <a:lstStyle/>
          <a:p>
            <a:pPr algn="ctr"/>
            <a:r>
              <a:rPr lang="en-US" sz="3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Arius</a:t>
            </a:r>
            <a:endParaRPr lang="en-US" sz="3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Rectangle 16"/>
          <p:cNvSpPr/>
          <p:nvPr/>
        </p:nvSpPr>
        <p:spPr>
          <a:xfrm>
            <a:off x="519040" y="4831816"/>
            <a:ext cx="2129045" cy="646331"/>
          </a:xfrm>
          <a:prstGeom prst="rect">
            <a:avLst/>
          </a:prstGeom>
          <a:noFill/>
        </p:spPr>
        <p:txBody>
          <a:bodyPr wrap="none" lIns="91440" tIns="45720" rIns="91440" bIns="45720">
            <a:spAutoFit/>
          </a:bodyPr>
          <a:lstStyle/>
          <a:p>
            <a:pPr algn="ctr"/>
            <a:r>
              <a:rPr lang="en-US" sz="3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Alexander</a:t>
            </a:r>
            <a:endParaRPr lang="en-US" sz="3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xmlns="" val="49107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grpId="1" nodeType="clickEffect">
                                  <p:stCondLst>
                                    <p:cond delay="0"/>
                                  </p:stCondLst>
                                  <p:childTnLst>
                                    <p:animEffect transition="out" filter="fade">
                                      <p:cBhvr>
                                        <p:cTn id="19" dur="1000"/>
                                        <p:tgtEl>
                                          <p:spTgt spid="5"/>
                                        </p:tgtEl>
                                      </p:cBhvr>
                                    </p:animEffect>
                                    <p:anim calcmode="lin" valueType="num">
                                      <p:cBhvr>
                                        <p:cTn id="20" dur="1000"/>
                                        <p:tgtEl>
                                          <p:spTgt spid="5"/>
                                        </p:tgtEl>
                                        <p:attrNameLst>
                                          <p:attrName>ppt_x</p:attrName>
                                        </p:attrNameLst>
                                      </p:cBhvr>
                                      <p:tavLst>
                                        <p:tav tm="0">
                                          <p:val>
                                            <p:strVal val="ppt_x"/>
                                          </p:val>
                                        </p:tav>
                                        <p:tav tm="100000">
                                          <p:val>
                                            <p:strVal val="ppt_x"/>
                                          </p:val>
                                        </p:tav>
                                      </p:tavLst>
                                    </p:anim>
                                    <p:anim calcmode="lin" valueType="num">
                                      <p:cBhvr>
                                        <p:cTn id="21" dur="1000"/>
                                        <p:tgtEl>
                                          <p:spTgt spid="5"/>
                                        </p:tgtEl>
                                        <p:attrNameLst>
                                          <p:attrName>ppt_y</p:attrName>
                                        </p:attrNameLst>
                                      </p:cBhvr>
                                      <p:tavLst>
                                        <p:tav tm="0">
                                          <p:val>
                                            <p:strVal val="ppt_y"/>
                                          </p:val>
                                        </p:tav>
                                        <p:tav tm="100000">
                                          <p:val>
                                            <p:strVal val="ppt_y+.1"/>
                                          </p:val>
                                        </p:tav>
                                      </p:tavLst>
                                    </p:anim>
                                    <p:set>
                                      <p:cBhvr>
                                        <p:cTn id="22" dur="1" fill="hold">
                                          <p:stCondLst>
                                            <p:cond delay="999"/>
                                          </p:stCondLst>
                                        </p:cTn>
                                        <p:tgtEl>
                                          <p:spTgt spid="5"/>
                                        </p:tgtEl>
                                        <p:attrNameLst>
                                          <p:attrName>style.visibility</p:attrName>
                                        </p:attrNameLst>
                                      </p:cBhvr>
                                      <p:to>
                                        <p:strVal val="hidden"/>
                                      </p:to>
                                    </p:set>
                                  </p:childTnLst>
                                </p:cTn>
                              </p:par>
                              <p:par>
                                <p:cTn id="23" presetID="42" presetClass="exit" presetSubtype="0" fill="hold" grpId="1" nodeType="withEffect">
                                  <p:stCondLst>
                                    <p:cond delay="0"/>
                                  </p:stCondLst>
                                  <p:childTnLst>
                                    <p:animEffect transition="out" filter="fade">
                                      <p:cBhvr>
                                        <p:cTn id="24" dur="1000"/>
                                        <p:tgtEl>
                                          <p:spTgt spid="13"/>
                                        </p:tgtEl>
                                      </p:cBhvr>
                                    </p:animEffect>
                                    <p:anim calcmode="lin" valueType="num">
                                      <p:cBhvr>
                                        <p:cTn id="25" dur="1000"/>
                                        <p:tgtEl>
                                          <p:spTgt spid="13"/>
                                        </p:tgtEl>
                                        <p:attrNameLst>
                                          <p:attrName>ppt_x</p:attrName>
                                        </p:attrNameLst>
                                      </p:cBhvr>
                                      <p:tavLst>
                                        <p:tav tm="0">
                                          <p:val>
                                            <p:strVal val="ppt_x"/>
                                          </p:val>
                                        </p:tav>
                                        <p:tav tm="100000">
                                          <p:val>
                                            <p:strVal val="ppt_x"/>
                                          </p:val>
                                        </p:tav>
                                      </p:tavLst>
                                    </p:anim>
                                    <p:anim calcmode="lin" valueType="num">
                                      <p:cBhvr>
                                        <p:cTn id="26" dur="1000"/>
                                        <p:tgtEl>
                                          <p:spTgt spid="13"/>
                                        </p:tgtEl>
                                        <p:attrNameLst>
                                          <p:attrName>ppt_y</p:attrName>
                                        </p:attrNameLst>
                                      </p:cBhvr>
                                      <p:tavLst>
                                        <p:tav tm="0">
                                          <p:val>
                                            <p:strVal val="ppt_y"/>
                                          </p:val>
                                        </p:tav>
                                        <p:tav tm="100000">
                                          <p:val>
                                            <p:strVal val="ppt_y+.1"/>
                                          </p:val>
                                        </p:tav>
                                      </p:tavLst>
                                    </p:anim>
                                    <p:set>
                                      <p:cBhvr>
                                        <p:cTn id="27" dur="1" fill="hold">
                                          <p:stCondLst>
                                            <p:cond delay="999"/>
                                          </p:stCondLst>
                                        </p:cTn>
                                        <p:tgtEl>
                                          <p:spTgt spid="13"/>
                                        </p:tgtEl>
                                        <p:attrNameLst>
                                          <p:attrName>style.visibility</p:attrName>
                                        </p:attrNameLst>
                                      </p:cBhvr>
                                      <p:to>
                                        <p:strVal val="hidden"/>
                                      </p:to>
                                    </p:set>
                                  </p:childTnLst>
                                </p:cTn>
                              </p:par>
                              <p:par>
                                <p:cTn id="28" presetID="42" presetClass="exit" presetSubtype="0" fill="hold" grpId="0" nodeType="withEffect">
                                  <p:stCondLst>
                                    <p:cond delay="0"/>
                                  </p:stCondLst>
                                  <p:childTnLst>
                                    <p:animEffect transition="out" filter="fade">
                                      <p:cBhvr>
                                        <p:cTn id="29" dur="1000"/>
                                        <p:tgtEl>
                                          <p:spTgt spid="6"/>
                                        </p:tgtEl>
                                      </p:cBhvr>
                                    </p:animEffect>
                                    <p:anim calcmode="lin" valueType="num">
                                      <p:cBhvr>
                                        <p:cTn id="30" dur="1000"/>
                                        <p:tgtEl>
                                          <p:spTgt spid="6"/>
                                        </p:tgtEl>
                                        <p:attrNameLst>
                                          <p:attrName>ppt_x</p:attrName>
                                        </p:attrNameLst>
                                      </p:cBhvr>
                                      <p:tavLst>
                                        <p:tav tm="0">
                                          <p:val>
                                            <p:strVal val="ppt_x"/>
                                          </p:val>
                                        </p:tav>
                                        <p:tav tm="100000">
                                          <p:val>
                                            <p:strVal val="ppt_x"/>
                                          </p:val>
                                        </p:tav>
                                      </p:tavLst>
                                    </p:anim>
                                    <p:anim calcmode="lin" valueType="num">
                                      <p:cBhvr>
                                        <p:cTn id="31" dur="1000"/>
                                        <p:tgtEl>
                                          <p:spTgt spid="6"/>
                                        </p:tgtEl>
                                        <p:attrNameLst>
                                          <p:attrName>ppt_y</p:attrName>
                                        </p:attrNameLst>
                                      </p:cBhvr>
                                      <p:tavLst>
                                        <p:tav tm="0">
                                          <p:val>
                                            <p:strVal val="ppt_y"/>
                                          </p:val>
                                        </p:tav>
                                        <p:tav tm="100000">
                                          <p:val>
                                            <p:strVal val="ppt_y+.1"/>
                                          </p:val>
                                        </p:tav>
                                      </p:tavLst>
                                    </p:anim>
                                    <p:set>
                                      <p:cBhvr>
                                        <p:cTn id="32" dur="1" fill="hold">
                                          <p:stCondLst>
                                            <p:cond delay="999"/>
                                          </p:stCondLst>
                                        </p:cTn>
                                        <p:tgtEl>
                                          <p:spTgt spid="6"/>
                                        </p:tgtEl>
                                        <p:attrNameLst>
                                          <p:attrName>style.visibility</p:attrName>
                                        </p:attrNameLst>
                                      </p:cBhvr>
                                      <p:to>
                                        <p:strVal val="hidden"/>
                                      </p:to>
                                    </p:set>
                                  </p:childTnLst>
                                </p:cTn>
                              </p:par>
                              <p:par>
                                <p:cTn id="33" presetID="42" presetClass="exit" presetSubtype="0" fill="hold" grpId="0" nodeType="withEffect">
                                  <p:stCondLst>
                                    <p:cond delay="0"/>
                                  </p:stCondLst>
                                  <p:childTnLst>
                                    <p:animEffect transition="out" filter="fade">
                                      <p:cBhvr>
                                        <p:cTn id="34" dur="1000"/>
                                        <p:tgtEl>
                                          <p:spTgt spid="17"/>
                                        </p:tgtEl>
                                      </p:cBhvr>
                                    </p:animEffect>
                                    <p:anim calcmode="lin" valueType="num">
                                      <p:cBhvr>
                                        <p:cTn id="35" dur="1000"/>
                                        <p:tgtEl>
                                          <p:spTgt spid="17"/>
                                        </p:tgtEl>
                                        <p:attrNameLst>
                                          <p:attrName>ppt_x</p:attrName>
                                        </p:attrNameLst>
                                      </p:cBhvr>
                                      <p:tavLst>
                                        <p:tav tm="0">
                                          <p:val>
                                            <p:strVal val="ppt_x"/>
                                          </p:val>
                                        </p:tav>
                                        <p:tav tm="100000">
                                          <p:val>
                                            <p:strVal val="ppt_x"/>
                                          </p:val>
                                        </p:tav>
                                      </p:tavLst>
                                    </p:anim>
                                    <p:anim calcmode="lin" valueType="num">
                                      <p:cBhvr>
                                        <p:cTn id="36" dur="1000"/>
                                        <p:tgtEl>
                                          <p:spTgt spid="17"/>
                                        </p:tgtEl>
                                        <p:attrNameLst>
                                          <p:attrName>ppt_y</p:attrName>
                                        </p:attrNameLst>
                                      </p:cBhvr>
                                      <p:tavLst>
                                        <p:tav tm="0">
                                          <p:val>
                                            <p:strVal val="ppt_y"/>
                                          </p:val>
                                        </p:tav>
                                        <p:tav tm="100000">
                                          <p:val>
                                            <p:strVal val="ppt_y+.1"/>
                                          </p:val>
                                        </p:tav>
                                      </p:tavLst>
                                    </p:anim>
                                    <p:set>
                                      <p:cBhvr>
                                        <p:cTn id="37" dur="1" fill="hold">
                                          <p:stCondLst>
                                            <p:cond delay="999"/>
                                          </p:stCondLst>
                                        </p:cTn>
                                        <p:tgtEl>
                                          <p:spTgt spid="17"/>
                                        </p:tgtEl>
                                        <p:attrNameLst>
                                          <p:attrName>style.visibility</p:attrName>
                                        </p:attrNameLst>
                                      </p:cBhvr>
                                      <p:to>
                                        <p:strVal val="hidden"/>
                                      </p:to>
                                    </p:set>
                                  </p:childTnLst>
                                </p:cTn>
                              </p:par>
                              <p:par>
                                <p:cTn id="38" presetID="42" presetClass="exit" presetSubtype="0" fill="hold" nodeType="withEffect">
                                  <p:stCondLst>
                                    <p:cond delay="0"/>
                                  </p:stCondLst>
                                  <p:childTnLst>
                                    <p:animEffect transition="out" filter="fade">
                                      <p:cBhvr>
                                        <p:cTn id="39" dur="1000"/>
                                        <p:tgtEl>
                                          <p:spTgt spid="7182"/>
                                        </p:tgtEl>
                                      </p:cBhvr>
                                    </p:animEffect>
                                    <p:anim calcmode="lin" valueType="num">
                                      <p:cBhvr>
                                        <p:cTn id="40" dur="1000"/>
                                        <p:tgtEl>
                                          <p:spTgt spid="7182"/>
                                        </p:tgtEl>
                                        <p:attrNameLst>
                                          <p:attrName>ppt_x</p:attrName>
                                        </p:attrNameLst>
                                      </p:cBhvr>
                                      <p:tavLst>
                                        <p:tav tm="0">
                                          <p:val>
                                            <p:strVal val="ppt_x"/>
                                          </p:val>
                                        </p:tav>
                                        <p:tav tm="100000">
                                          <p:val>
                                            <p:strVal val="ppt_x"/>
                                          </p:val>
                                        </p:tav>
                                      </p:tavLst>
                                    </p:anim>
                                    <p:anim calcmode="lin" valueType="num">
                                      <p:cBhvr>
                                        <p:cTn id="41" dur="1000"/>
                                        <p:tgtEl>
                                          <p:spTgt spid="7182"/>
                                        </p:tgtEl>
                                        <p:attrNameLst>
                                          <p:attrName>ppt_y</p:attrName>
                                        </p:attrNameLst>
                                      </p:cBhvr>
                                      <p:tavLst>
                                        <p:tav tm="0">
                                          <p:val>
                                            <p:strVal val="ppt_y"/>
                                          </p:val>
                                        </p:tav>
                                        <p:tav tm="100000">
                                          <p:val>
                                            <p:strVal val="ppt_y+.1"/>
                                          </p:val>
                                        </p:tav>
                                      </p:tavLst>
                                    </p:anim>
                                    <p:set>
                                      <p:cBhvr>
                                        <p:cTn id="42" dur="1" fill="hold">
                                          <p:stCondLst>
                                            <p:cond delay="999"/>
                                          </p:stCondLst>
                                        </p:cTn>
                                        <p:tgtEl>
                                          <p:spTgt spid="7182"/>
                                        </p:tgtEl>
                                        <p:attrNameLst>
                                          <p:attrName>style.visibility</p:attrName>
                                        </p:attrNameLst>
                                      </p:cBhvr>
                                      <p:to>
                                        <p:strVal val="hidden"/>
                                      </p:to>
                                    </p:set>
                                  </p:childTnLst>
                                </p:cTn>
                              </p:par>
                              <p:par>
                                <p:cTn id="43" presetID="42" presetClass="exit" presetSubtype="0" fill="hold" grpId="0" nodeType="withEffect">
                                  <p:stCondLst>
                                    <p:cond delay="0"/>
                                  </p:stCondLst>
                                  <p:childTnLst>
                                    <p:animEffect transition="out" filter="fade">
                                      <p:cBhvr>
                                        <p:cTn id="44" dur="1000"/>
                                        <p:tgtEl>
                                          <p:spTgt spid="16"/>
                                        </p:tgtEl>
                                      </p:cBhvr>
                                    </p:animEffect>
                                    <p:anim calcmode="lin" valueType="num">
                                      <p:cBhvr>
                                        <p:cTn id="45" dur="1000"/>
                                        <p:tgtEl>
                                          <p:spTgt spid="16"/>
                                        </p:tgtEl>
                                        <p:attrNameLst>
                                          <p:attrName>ppt_x</p:attrName>
                                        </p:attrNameLst>
                                      </p:cBhvr>
                                      <p:tavLst>
                                        <p:tav tm="0">
                                          <p:val>
                                            <p:strVal val="ppt_x"/>
                                          </p:val>
                                        </p:tav>
                                        <p:tav tm="100000">
                                          <p:val>
                                            <p:strVal val="ppt_x"/>
                                          </p:val>
                                        </p:tav>
                                      </p:tavLst>
                                    </p:anim>
                                    <p:anim calcmode="lin" valueType="num">
                                      <p:cBhvr>
                                        <p:cTn id="46" dur="1000"/>
                                        <p:tgtEl>
                                          <p:spTgt spid="16"/>
                                        </p:tgtEl>
                                        <p:attrNameLst>
                                          <p:attrName>ppt_y</p:attrName>
                                        </p:attrNameLst>
                                      </p:cBhvr>
                                      <p:tavLst>
                                        <p:tav tm="0">
                                          <p:val>
                                            <p:strVal val="ppt_y"/>
                                          </p:val>
                                        </p:tav>
                                        <p:tav tm="100000">
                                          <p:val>
                                            <p:strVal val="ppt_y+.1"/>
                                          </p:val>
                                        </p:tav>
                                      </p:tavLst>
                                    </p:anim>
                                    <p:set>
                                      <p:cBhvr>
                                        <p:cTn id="47"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3" grpId="0" animBg="1"/>
      <p:bldP spid="13" grpId="1" animBg="1"/>
      <p:bldP spid="6"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5758</TotalTime>
  <Words>5252</Words>
  <Application>Microsoft Office PowerPoint</Application>
  <PresentationFormat>On-screen Show (4:3)</PresentationFormat>
  <Paragraphs>610</Paragraphs>
  <Slides>34</Slides>
  <Notes>25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Faith and Science</vt:lpstr>
      <vt:lpstr>Slide 2</vt:lpstr>
      <vt:lpstr>Unitarianism</vt:lpstr>
      <vt:lpstr>Unitarianism</vt:lpstr>
      <vt:lpstr>Slide 5</vt:lpstr>
      <vt:lpstr>Now, we turn to the trinity</vt:lpstr>
      <vt:lpstr>Trinity in the early Church</vt:lpstr>
      <vt:lpstr>Trinity in the early Church</vt:lpstr>
      <vt:lpstr>Trinity at Nicaea and the aftermath</vt:lpstr>
      <vt:lpstr>Trinity at Nicaea and the aftermath</vt:lpstr>
      <vt:lpstr>Trinity at Nicaea and the aftermath</vt:lpstr>
      <vt:lpstr>Trinity in the early Reformation</vt:lpstr>
      <vt:lpstr>Trinity and Michael Servetus </vt:lpstr>
      <vt:lpstr>Early Unitarians in Poland</vt:lpstr>
      <vt:lpstr>Early Unitarians in Poland</vt:lpstr>
      <vt:lpstr>“Egy az Isten”:Transylvanian Unitarians</vt:lpstr>
      <vt:lpstr>Trinity in Britain</vt:lpstr>
      <vt:lpstr>Slide 18</vt:lpstr>
      <vt:lpstr>Isaac Newton</vt:lpstr>
      <vt:lpstr>Gottfried Wilhelm von Leibniz</vt:lpstr>
      <vt:lpstr>David Hume</vt:lpstr>
      <vt:lpstr>Richard Price</vt:lpstr>
      <vt:lpstr>Adam Smith</vt:lpstr>
      <vt:lpstr>Albert Einstein</vt:lpstr>
      <vt:lpstr>John Maynard Keynes</vt:lpstr>
      <vt:lpstr>Appendices</vt:lpstr>
      <vt:lpstr>Bloosmsbury Group</vt:lpstr>
      <vt:lpstr>Biblical passages supporting Trinity</vt:lpstr>
      <vt:lpstr>Biblical passages supporting Trinity</vt:lpstr>
      <vt:lpstr>Biblical passages supporting Trinity</vt:lpstr>
      <vt:lpstr>Biblical passages supporting Trinity</vt:lpstr>
      <vt:lpstr>Biblical passages supporting Trinity</vt:lpstr>
      <vt:lpstr>Biblical passages supporting Trinity</vt:lpstr>
      <vt:lpstr>Biblical passages supporting Trinity</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Trinity, Science</dc:title>
  <dc:creator>Mat Burke</dc:creator>
  <cp:lastModifiedBy>gp</cp:lastModifiedBy>
  <cp:revision>144</cp:revision>
  <dcterms:created xsi:type="dcterms:W3CDTF">2011-11-26T06:39:33Z</dcterms:created>
  <dcterms:modified xsi:type="dcterms:W3CDTF">2011-12-01T20:56:15Z</dcterms:modified>
</cp:coreProperties>
</file>