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9" r:id="rId3"/>
    <p:sldId id="278" r:id="rId4"/>
    <p:sldId id="281" r:id="rId5"/>
    <p:sldId id="282" r:id="rId6"/>
    <p:sldId id="280" r:id="rId7"/>
    <p:sldId id="279" r:id="rId8"/>
    <p:sldId id="283" r:id="rId9"/>
    <p:sldId id="328" r:id="rId10"/>
    <p:sldId id="297" r:id="rId11"/>
    <p:sldId id="299" r:id="rId12"/>
    <p:sldId id="304" r:id="rId13"/>
    <p:sldId id="301" r:id="rId14"/>
    <p:sldId id="274" r:id="rId15"/>
    <p:sldId id="302" r:id="rId16"/>
    <p:sldId id="306" r:id="rId17"/>
    <p:sldId id="305" r:id="rId18"/>
    <p:sldId id="303" r:id="rId19"/>
    <p:sldId id="286" r:id="rId20"/>
    <p:sldId id="307" r:id="rId21"/>
    <p:sldId id="308" r:id="rId22"/>
    <p:sldId id="329" r:id="rId23"/>
    <p:sldId id="287" r:id="rId24"/>
    <p:sldId id="309" r:id="rId25"/>
    <p:sldId id="310" r:id="rId26"/>
    <p:sldId id="288" r:id="rId27"/>
    <p:sldId id="289" r:id="rId28"/>
    <p:sldId id="311" r:id="rId29"/>
    <p:sldId id="312" r:id="rId30"/>
    <p:sldId id="313" r:id="rId31"/>
    <p:sldId id="314" r:id="rId32"/>
    <p:sldId id="315" r:id="rId33"/>
    <p:sldId id="317" r:id="rId34"/>
    <p:sldId id="318" r:id="rId35"/>
    <p:sldId id="320" r:id="rId36"/>
    <p:sldId id="321" r:id="rId37"/>
    <p:sldId id="295" r:id="rId38"/>
    <p:sldId id="323" r:id="rId39"/>
    <p:sldId id="324" r:id="rId40"/>
    <p:sldId id="258" r:id="rId41"/>
    <p:sldId id="326" r:id="rId42"/>
    <p:sldId id="325" r:id="rId43"/>
    <p:sldId id="327"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7" autoAdjust="0"/>
    <p:restoredTop sz="85385" autoAdjust="0"/>
  </p:normalViewPr>
  <p:slideViewPr>
    <p:cSldViewPr>
      <p:cViewPr>
        <p:scale>
          <a:sx n="73" d="100"/>
          <a:sy n="73" d="100"/>
        </p:scale>
        <p:origin x="-2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2A0EE-57E3-4120-A61D-F134FDF2A21D}" type="datetimeFigureOut">
              <a:rPr lang="en-CA" smtClean="0"/>
              <a:pPr/>
              <a:t>23/11/2011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CBE9F-84C7-4069-8940-DB8D1AD3159F}" type="slidenum">
              <a:rPr lang="en-CA" smtClean="0"/>
              <a:pPr/>
              <a:t>‹#›</a:t>
            </a:fld>
            <a:endParaRPr lang="en-CA"/>
          </a:p>
        </p:txBody>
      </p:sp>
    </p:spTree>
    <p:extLst>
      <p:ext uri="{BB962C8B-B14F-4D97-AF65-F5344CB8AC3E}">
        <p14:creationId xmlns:p14="http://schemas.microsoft.com/office/powerpoint/2010/main" val="270460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Davies, Robert, James Farrell, and Steven Matthews. "The Dream World of Film: A Jungian Perspective on Cinematic Communication." The Western Journal of Speech Communication. 46 (1982): 326-343.</a:t>
            </a:r>
          </a:p>
          <a:p>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14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16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Corner</a:t>
            </a:r>
            <a:r>
              <a:rPr lang="en-CA" baseline="0" dirty="0" smtClean="0"/>
              <a:t> stone of modern liberalism:</a:t>
            </a:r>
          </a:p>
          <a:p>
            <a:endParaRPr lang="en-CA" baseline="0" dirty="0" smtClean="0"/>
          </a:p>
          <a:p>
            <a:r>
              <a:rPr lang="en-CA" baseline="0" dirty="0" smtClean="0"/>
              <a:t>Unimpeded markets will distribute resources efficiently</a:t>
            </a:r>
          </a:p>
          <a:p>
            <a:endParaRPr lang="en-CA" baseline="0" dirty="0" smtClean="0"/>
          </a:p>
          <a:p>
            <a:r>
              <a:rPr lang="en-CA" baseline="0" dirty="0" smtClean="0"/>
              <a:t>Belief rests on:</a:t>
            </a:r>
          </a:p>
          <a:p>
            <a:pPr>
              <a:buFontTx/>
              <a:buChar char="-"/>
            </a:pPr>
            <a:r>
              <a:rPr lang="en-CA" baseline="0" dirty="0" smtClean="0"/>
              <a:t>Markets are efficient and self-organizing</a:t>
            </a:r>
          </a:p>
          <a:p>
            <a:pPr>
              <a:buFontTx/>
              <a:buChar char="-"/>
            </a:pPr>
            <a:r>
              <a:rPr lang="en-CA" baseline="0" dirty="0" smtClean="0"/>
              <a:t>Individuals who participate in exchanges behave rationally; they act in their own self interest in order to maximize return</a:t>
            </a:r>
          </a:p>
          <a:p>
            <a:pPr>
              <a:buFontTx/>
              <a:buNone/>
            </a:pPr>
            <a:endParaRPr lang="en-CA" baseline="0" dirty="0" smtClean="0"/>
          </a:p>
          <a:p>
            <a:pPr>
              <a:buFontTx/>
              <a:buNone/>
            </a:pPr>
            <a:r>
              <a:rPr lang="en-CA" baseline="0" dirty="0" smtClean="0"/>
              <a:t>EMH (1970): market as a rational system that is both efficient and can be trusted to govern itself because stock prices constitute a form of knowledge that reflect all relevant information about an individual company and the economy as a whole</a:t>
            </a:r>
          </a:p>
        </p:txBody>
      </p:sp>
      <p:sp>
        <p:nvSpPr>
          <p:cNvPr id="4" name="Slide Number Placeholder 3"/>
          <p:cNvSpPr>
            <a:spLocks noGrp="1"/>
          </p:cNvSpPr>
          <p:nvPr>
            <p:ph type="sldNum" sz="quarter" idx="10"/>
          </p:nvPr>
        </p:nvSpPr>
        <p:spPr/>
        <p:txBody>
          <a:bodyPr/>
          <a:lstStyle/>
          <a:p>
            <a:fld id="{AA8CBE9F-84C7-4069-8940-DB8D1AD3159F}" type="slidenum">
              <a:rPr lang="en-CA" smtClean="0"/>
              <a:pPr/>
              <a:t>23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Jevons </a:t>
            </a:r>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26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Agency Theory</a:t>
            </a:r>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34</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Maximizing Shareholder Returns</a:t>
            </a:r>
          </a:p>
          <a:p>
            <a:pPr lvl="1"/>
            <a:r>
              <a:rPr lang="en-CA" dirty="0" smtClean="0"/>
              <a:t>Performance, Performance, Performance</a:t>
            </a:r>
          </a:p>
          <a:p>
            <a:pPr lvl="2"/>
            <a:r>
              <a:rPr lang="en-CA" dirty="0" smtClean="0"/>
              <a:t>Increase Assets on Balance Sheets</a:t>
            </a:r>
          </a:p>
          <a:p>
            <a:pPr lvl="3"/>
            <a:r>
              <a:rPr lang="en-CA" dirty="0" smtClean="0"/>
              <a:t>Out Sourcing</a:t>
            </a:r>
          </a:p>
          <a:p>
            <a:pPr lvl="3"/>
            <a:r>
              <a:rPr lang="en-CA" dirty="0" smtClean="0"/>
              <a:t>Load Up on debt</a:t>
            </a:r>
          </a:p>
          <a:p>
            <a:pPr lvl="2"/>
            <a:r>
              <a:rPr lang="en-CA" dirty="0" smtClean="0"/>
              <a:t>Beat the NUMBER</a:t>
            </a:r>
          </a:p>
          <a:p>
            <a:pPr lvl="3"/>
            <a:r>
              <a:rPr lang="en-CA" dirty="0" smtClean="0"/>
              <a:t>Manipulations of Earnings</a:t>
            </a:r>
          </a:p>
          <a:p>
            <a:pPr lvl="2"/>
            <a:r>
              <a:rPr lang="en-CA" dirty="0" smtClean="0"/>
              <a:t>Executive Stock Options</a:t>
            </a:r>
          </a:p>
          <a:p>
            <a:pPr lvl="3"/>
            <a:r>
              <a:rPr lang="en-CA" dirty="0" smtClean="0"/>
              <a:t>Volatility </a:t>
            </a:r>
            <a:r>
              <a:rPr lang="en-CA" dirty="0" err="1" smtClean="0"/>
              <a:t>vs</a:t>
            </a:r>
            <a:r>
              <a:rPr lang="en-CA" dirty="0" smtClean="0"/>
              <a:t> Productivity</a:t>
            </a:r>
          </a:p>
          <a:p>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35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are cogs in a larger system</a:t>
            </a:r>
          </a:p>
          <a:p>
            <a:endParaRPr lang="en-CA" dirty="0" smtClean="0"/>
          </a:p>
          <a:p>
            <a:r>
              <a:rPr lang="en-CA" dirty="0" smtClean="0"/>
              <a:t>Characters</a:t>
            </a:r>
            <a:r>
              <a:rPr lang="en-CA" baseline="0" dirty="0" smtClean="0"/>
              <a:t> can be creative and merit narrative attention, but they can’t depart from the larger patterns of liberalism</a:t>
            </a:r>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37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40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8CBE9F-84C7-4069-8940-DB8D1AD3159F}" type="slidenum">
              <a:rPr lang="en-CA" smtClean="0"/>
              <a:pPr/>
              <a:t>41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48E59C-0307-457E-A390-AA3EF024D83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48E59C-0307-457E-A390-AA3EF024D83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948E59C-0307-457E-A390-AA3EF024D83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839D9-B5BE-4DDF-A066-724E7251E1B5}" type="datetimeFigureOut">
              <a:rPr lang="en-CA" smtClean="0"/>
              <a:pPr/>
              <a:t>23/11/2011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48E59C-0307-457E-A390-AA3EF024D83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839D9-B5BE-4DDF-A066-724E7251E1B5}" type="datetimeFigureOut">
              <a:rPr lang="en-CA" smtClean="0"/>
              <a:pPr/>
              <a:t>23/11/2011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8E59C-0307-457E-A390-AA3EF024D83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flickr.com/photos/marcobellucci/353451645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fineartamerica.com/featured/1-ophelia-kalliope-amorphou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time.com/time/specials/packages/article/0,28804,1984685_1984864,00.html"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images1.fanpop.com/images/photos/2500000/Neo-the-matrix-2528217-360-480.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lickr.com/photos/kimota/1057830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flickr.com/photos/udijw/400599559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lickr.com/photos/charles_chan/544022867/"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lickr.com/photos/hamed/130569942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lickr.com/photos/yovko/369012809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time.com/time/covers/0,16641,19850610,00.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ime.com/time/nation/article/0,,1710025,00.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ime.com/time/magazine/0,9263,7601840305,00.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otherside.junik.lv/pages/galleries/smith/sb0030.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otherside.junik.lv/pages/galleries/smith/sb0030.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otherside.junik.lv/pages/galleries/smith/sb0030.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1.fanpop.com/images/photos/1900000/Morpheus-Red-or-Blue-Pill-the-matrix-1957140-500-568.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lickr.com/photos/charles_chan/544022867/"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question mark">
            <a:hlinkClick r:id="rId2"/>
          </p:cNvPr>
          <p:cNvPicPr>
            <a:picLocks noChangeAspect="1" noChangeArrowheads="1"/>
          </p:cNvPicPr>
          <p:nvPr/>
        </p:nvPicPr>
        <p:blipFill>
          <a:blip r:embed="rId3" cstate="print"/>
          <a:srcRect/>
          <a:stretch>
            <a:fillRect/>
          </a:stretch>
        </p:blipFill>
        <p:spPr bwMode="auto">
          <a:xfrm rot="20706891">
            <a:off x="947306" y="1071564"/>
            <a:ext cx="3571875" cy="4762500"/>
          </a:xfrm>
          <a:prstGeom prst="rect">
            <a:avLst/>
          </a:prstGeom>
          <a:noFill/>
        </p:spPr>
      </p:pic>
      <p:sp>
        <p:nvSpPr>
          <p:cNvPr id="2" name="Title 1"/>
          <p:cNvSpPr>
            <a:spLocks noGrp="1"/>
          </p:cNvSpPr>
          <p:nvPr>
            <p:ph type="ctrTitle"/>
          </p:nvPr>
        </p:nvSpPr>
        <p:spPr>
          <a:xfrm>
            <a:off x="3851920" y="548680"/>
            <a:ext cx="4894312" cy="1470025"/>
          </a:xfrm>
        </p:spPr>
        <p:txBody>
          <a:bodyPr/>
          <a:lstStyle/>
          <a:p>
            <a:r>
              <a:rPr lang="en-CA" dirty="0" smtClean="0"/>
              <a:t>Where is Neo?</a:t>
            </a:r>
            <a:endParaRPr lang="en-CA" dirty="0"/>
          </a:p>
        </p:txBody>
      </p:sp>
      <p:sp>
        <p:nvSpPr>
          <p:cNvPr id="3" name="Subtitle 2"/>
          <p:cNvSpPr>
            <a:spLocks noGrp="1"/>
          </p:cNvSpPr>
          <p:nvPr>
            <p:ph type="subTitle" idx="1"/>
          </p:nvPr>
        </p:nvSpPr>
        <p:spPr>
          <a:xfrm>
            <a:off x="4644008" y="4653136"/>
            <a:ext cx="4136504" cy="1752600"/>
          </a:xfrm>
        </p:spPr>
        <p:txBody>
          <a:bodyPr>
            <a:normAutofit fontScale="92500" lnSpcReduction="10000"/>
          </a:bodyPr>
          <a:lstStyle/>
          <a:p>
            <a:r>
              <a:rPr lang="en-CA" dirty="0" smtClean="0">
                <a:solidFill>
                  <a:schemeClr val="tx1"/>
                </a:solidFill>
              </a:rPr>
              <a:t>The Great-Leader Narrative and the Lack of Change in the Age of Financial Crisis</a:t>
            </a:r>
            <a:endParaRPr lang="en-CA"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31721" y="4941168"/>
            <a:ext cx="5094352" cy="1040979"/>
          </a:xfrm>
        </p:spPr>
        <p:txBody>
          <a:bodyPr>
            <a:normAutofit/>
          </a:bodyPr>
          <a:lstStyle/>
          <a:p>
            <a:pPr marL="0" indent="0" algn="ctr">
              <a:buNone/>
            </a:pPr>
            <a:r>
              <a:rPr lang="en-CA" sz="3600" b="1" dirty="0" smtClean="0"/>
              <a:t>The Statesman</a:t>
            </a:r>
            <a:endParaRPr lang="en-CA" sz="3600"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00579"/>
            <a:ext cx="4770824" cy="318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64088" y="1268760"/>
            <a:ext cx="3384376" cy="4524315"/>
          </a:xfrm>
          <a:prstGeom prst="rect">
            <a:avLst/>
          </a:prstGeom>
        </p:spPr>
        <p:txBody>
          <a:bodyPr wrap="square">
            <a:spAutoFit/>
          </a:bodyPr>
          <a:lstStyle/>
          <a:p>
            <a:pPr algn="ctr">
              <a:lnSpc>
                <a:spcPct val="150000"/>
              </a:lnSpc>
              <a:buNone/>
            </a:pPr>
            <a:r>
              <a:rPr lang="en-CA" sz="3200" b="1" dirty="0"/>
              <a:t>The Notion of </a:t>
            </a:r>
            <a:r>
              <a:rPr lang="en-CA" sz="3200" b="1" dirty="0" smtClean="0"/>
              <a:t>Neo, The Leader,  </a:t>
            </a:r>
            <a:r>
              <a:rPr lang="en-CA" sz="3200" b="1" i="1" u="sng" dirty="0"/>
              <a:t>THE HERO </a:t>
            </a:r>
            <a:r>
              <a:rPr lang="en-CA" sz="3200" b="1" dirty="0"/>
              <a:t>is Deeply Embedded into our Psyche</a:t>
            </a:r>
          </a:p>
        </p:txBody>
      </p:sp>
    </p:spTree>
    <p:extLst>
      <p:ext uri="{BB962C8B-B14F-4D97-AF65-F5344CB8AC3E}">
        <p14:creationId xmlns:p14="http://schemas.microsoft.com/office/powerpoint/2010/main" val="414185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13176"/>
            <a:ext cx="5364088" cy="864096"/>
          </a:xfrm>
        </p:spPr>
        <p:txBody>
          <a:bodyPr>
            <a:normAutofit/>
          </a:bodyPr>
          <a:lstStyle/>
          <a:p>
            <a:pPr marL="0" indent="0" algn="ctr">
              <a:buNone/>
            </a:pPr>
            <a:r>
              <a:rPr lang="en-CA" sz="3600" b="1" dirty="0" smtClean="0"/>
              <a:t>The Freedom Fighter</a:t>
            </a:r>
            <a:endParaRPr lang="en-CA" sz="3600"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836712"/>
            <a:ext cx="484706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52120" y="764704"/>
            <a:ext cx="3491880" cy="4524315"/>
          </a:xfrm>
          <a:prstGeom prst="rect">
            <a:avLst/>
          </a:prstGeom>
        </p:spPr>
        <p:txBody>
          <a:bodyPr wrap="square">
            <a:spAutoFit/>
          </a:bodyPr>
          <a:lstStyle/>
          <a:p>
            <a:pPr algn="ctr">
              <a:lnSpc>
                <a:spcPct val="150000"/>
              </a:lnSpc>
              <a:buNone/>
            </a:pPr>
            <a:endParaRPr lang="en-CA" sz="3200" b="1" dirty="0" smtClean="0"/>
          </a:p>
          <a:p>
            <a:pPr algn="ctr">
              <a:lnSpc>
                <a:spcPct val="150000"/>
              </a:lnSpc>
              <a:buNone/>
            </a:pPr>
            <a:r>
              <a:rPr lang="en-CA" sz="3200" b="1" dirty="0" smtClean="0"/>
              <a:t>Expresses a Deep Psychological Aspect of Human Existence</a:t>
            </a:r>
          </a:p>
          <a:p>
            <a:pPr algn="ctr">
              <a:lnSpc>
                <a:spcPct val="150000"/>
              </a:lnSpc>
              <a:buNone/>
            </a:pPr>
            <a:endParaRPr lang="en-CA" sz="3200" b="1" dirty="0" smtClean="0"/>
          </a:p>
        </p:txBody>
      </p:sp>
    </p:spTree>
    <p:extLst>
      <p:ext uri="{BB962C8B-B14F-4D97-AF65-F5344CB8AC3E}">
        <p14:creationId xmlns:p14="http://schemas.microsoft.com/office/powerpoint/2010/main" val="3952530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484784"/>
            <a:ext cx="5292080" cy="3672408"/>
          </a:xfrm>
        </p:spPr>
        <p:txBody>
          <a:bodyPr>
            <a:normAutofit/>
          </a:bodyPr>
          <a:lstStyle/>
          <a:p>
            <a:pPr>
              <a:lnSpc>
                <a:spcPct val="150000"/>
              </a:lnSpc>
            </a:pPr>
            <a:r>
              <a:rPr lang="en-CA" sz="3200" b="1" dirty="0" smtClean="0"/>
              <a:t>Expression of our Personal and Collective Unconscious</a:t>
            </a:r>
            <a:br>
              <a:rPr lang="en-CA" sz="3200" b="1" dirty="0" smtClean="0"/>
            </a:br>
            <a:endParaRPr lang="en-CA" sz="3200" dirty="0"/>
          </a:p>
        </p:txBody>
      </p:sp>
      <p:pic>
        <p:nvPicPr>
          <p:cNvPr id="58370" name="Picture 2" descr="Archetype Photos - Ophelia by Kalliope Amorphous">
            <a:hlinkClick r:id="rId2"/>
          </p:cNvPr>
          <p:cNvPicPr>
            <a:picLocks noGrp="1" noChangeAspect="1" noChangeArrowheads="1"/>
          </p:cNvPicPr>
          <p:nvPr>
            <p:ph idx="1"/>
          </p:nvPr>
        </p:nvPicPr>
        <p:blipFill>
          <a:blip r:embed="rId3" cstate="print"/>
          <a:srcRect/>
          <a:stretch>
            <a:fillRect/>
          </a:stretch>
        </p:blipFill>
        <p:spPr bwMode="auto">
          <a:xfrm>
            <a:off x="755576" y="1772816"/>
            <a:ext cx="2740304" cy="3600400"/>
          </a:xfrm>
          <a:prstGeom prst="rect">
            <a:avLst/>
          </a:prstGeom>
          <a:noFill/>
        </p:spPr>
      </p:pic>
      <p:sp>
        <p:nvSpPr>
          <p:cNvPr id="5" name="Rectangle 4"/>
          <p:cNvSpPr/>
          <p:nvPr/>
        </p:nvSpPr>
        <p:spPr>
          <a:xfrm>
            <a:off x="539552" y="5157192"/>
            <a:ext cx="31683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4365"/>
            <a:ext cx="3610744" cy="1040979"/>
          </a:xfrm>
        </p:spPr>
        <p:txBody>
          <a:bodyPr>
            <a:normAutofit/>
          </a:bodyPr>
          <a:lstStyle/>
          <a:p>
            <a:pPr marL="0" indent="0" algn="ctr">
              <a:buNone/>
            </a:pPr>
            <a:r>
              <a:rPr lang="en-CA" sz="3600" b="1" dirty="0" smtClean="0"/>
              <a:t>The Lion</a:t>
            </a:r>
            <a:endParaRPr lang="en-CA" sz="3600" b="1"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1"/>
            <a:ext cx="3456384" cy="469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11960" y="1124744"/>
            <a:ext cx="4572000" cy="3785652"/>
          </a:xfrm>
          <a:prstGeom prst="rect">
            <a:avLst/>
          </a:prstGeom>
        </p:spPr>
        <p:txBody>
          <a:bodyPr>
            <a:spAutoFit/>
          </a:bodyPr>
          <a:lstStyle/>
          <a:p>
            <a:pPr algn="ctr">
              <a:lnSpc>
                <a:spcPct val="150000"/>
              </a:lnSpc>
              <a:buNone/>
            </a:pPr>
            <a:endParaRPr lang="en-CA" sz="3200" b="1" dirty="0" smtClean="0"/>
          </a:p>
          <a:p>
            <a:pPr algn="ctr">
              <a:lnSpc>
                <a:spcPct val="150000"/>
              </a:lnSpc>
              <a:buNone/>
            </a:pPr>
            <a:r>
              <a:rPr lang="en-CA" sz="3200" b="1" dirty="0" smtClean="0"/>
              <a:t>Neo,</a:t>
            </a:r>
          </a:p>
          <a:p>
            <a:pPr algn="ctr">
              <a:lnSpc>
                <a:spcPct val="150000"/>
              </a:lnSpc>
              <a:buNone/>
            </a:pPr>
            <a:r>
              <a:rPr lang="en-CA" sz="3200" b="1" dirty="0" smtClean="0"/>
              <a:t>The Hero, The Leader Shows </a:t>
            </a:r>
            <a:r>
              <a:rPr lang="en-CA" sz="3200" b="1" i="1" u="sng" dirty="0" smtClean="0"/>
              <a:t>US</a:t>
            </a:r>
            <a:r>
              <a:rPr lang="en-CA" sz="3200" b="1" dirty="0" smtClean="0"/>
              <a:t> the </a:t>
            </a:r>
            <a:r>
              <a:rPr lang="en-CA" sz="3200" b="1" i="1" u="sng" dirty="0" smtClean="0"/>
              <a:t>PATH</a:t>
            </a:r>
          </a:p>
          <a:p>
            <a:pPr algn="ctr">
              <a:lnSpc>
                <a:spcPct val="150000"/>
              </a:lnSpc>
              <a:buNone/>
            </a:pPr>
            <a:r>
              <a:rPr lang="en-CA" sz="3200" b="1" dirty="0" smtClean="0"/>
              <a:t> </a:t>
            </a:r>
            <a:endParaRPr lang="en-CA" sz="3200" b="1" dirty="0"/>
          </a:p>
        </p:txBody>
      </p:sp>
    </p:spTree>
    <p:extLst>
      <p:ext uri="{BB962C8B-B14F-4D97-AF65-F5344CB8AC3E}">
        <p14:creationId xmlns:p14="http://schemas.microsoft.com/office/powerpoint/2010/main" val="335289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pPr>
              <a:lnSpc>
                <a:spcPct val="150000"/>
              </a:lnSpc>
              <a:buNone/>
            </a:pPr>
            <a:r>
              <a:rPr lang="en-US" b="1" i="1" dirty="0" smtClean="0"/>
              <a:t>“The images of the hero conquering death or returning  from a successful battle provide the restricted conscious mind with new raw material into which to expand, thereby forcing the consumers of the hero stories to expand their conscious image of themselves” (Davies, et. al. 331). </a:t>
            </a:r>
            <a:endParaRPr lang="en-CA"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dirty="0" smtClean="0"/>
              <a:t>Making of Neo?</a:t>
            </a:r>
            <a:endParaRPr lang="en-CA" dirty="0"/>
          </a:p>
        </p:txBody>
      </p:sp>
      <p:pic>
        <p:nvPicPr>
          <p:cNvPr id="4" name="Picture 8" descr="http://img.timeinc.net/time/daily/2010/1004/t100_package_land_0428.jpg">
            <a:hlinkClick r:id="rId2"/>
          </p:cNvPr>
          <p:cNvPicPr>
            <a:picLocks noGrp="1" noChangeAspect="1" noChangeArrowheads="1"/>
          </p:cNvPicPr>
          <p:nvPr>
            <p:ph idx="1"/>
          </p:nvPr>
        </p:nvPicPr>
        <p:blipFill>
          <a:blip r:embed="rId3" cstate="print">
            <a:lum contrast="1000"/>
          </a:blip>
          <a:srcRect/>
          <a:stretch>
            <a:fillRect/>
          </a:stretch>
        </p:blipFill>
        <p:spPr bwMode="auto">
          <a:xfrm>
            <a:off x="999777" y="3573015"/>
            <a:ext cx="7100615" cy="2815761"/>
          </a:xfrm>
          <a:prstGeom prst="rect">
            <a:avLst/>
          </a:prstGeom>
          <a:solidFill>
            <a:schemeClr val="bg1"/>
          </a:solidFill>
          <a:effectLst>
            <a:outerShdw blurRad="50800" dist="50800" dir="5400000" algn="ctr" rotWithShape="0">
              <a:schemeClr val="bg1"/>
            </a:outerShdw>
          </a:effectLst>
        </p:spPr>
      </p:pic>
      <p:pic>
        <p:nvPicPr>
          <p:cNvPr id="30722" name="Picture 2" descr="Neo - the-matrix photo">
            <a:hlinkClick r:id="rId4"/>
          </p:cNvPr>
          <p:cNvPicPr>
            <a:picLocks noChangeAspect="1" noChangeArrowheads="1"/>
          </p:cNvPicPr>
          <p:nvPr/>
        </p:nvPicPr>
        <p:blipFill>
          <a:blip r:embed="rId5" cstate="print"/>
          <a:srcRect/>
          <a:stretch>
            <a:fillRect/>
          </a:stretch>
        </p:blipFill>
        <p:spPr bwMode="auto">
          <a:xfrm>
            <a:off x="3059832" y="1844824"/>
            <a:ext cx="3429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withEffect">
                                  <p:stCondLst>
                                    <p:cond delay="1000"/>
                                  </p:stCondLst>
                                  <p:childTnLst>
                                    <p:animEffect transition="out" filter="diamond(in)">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par>
                          <p:cTn id="8" fill="hold">
                            <p:stCondLst>
                              <p:cond delay="3000"/>
                            </p:stCondLst>
                            <p:childTnLst>
                              <p:par>
                                <p:cTn id="9" presetID="8" presetClass="entr" presetSubtype="16"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085184"/>
            <a:ext cx="8229600" cy="1143000"/>
          </a:xfrm>
        </p:spPr>
        <p:txBody>
          <a:bodyPr>
            <a:normAutofit fontScale="90000"/>
          </a:bodyPr>
          <a:lstStyle/>
          <a:p>
            <a:r>
              <a:rPr lang="en-CA" dirty="0" smtClean="0"/>
              <a:t>Billions of Dollars Spent on Leadership  Research </a:t>
            </a:r>
            <a:endParaRPr lang="en-CA" dirty="0"/>
          </a:p>
        </p:txBody>
      </p:sp>
      <p:pic>
        <p:nvPicPr>
          <p:cNvPr id="60418" name="Picture 2" descr="http://www.atmosafe.net/uploads/pics/atmosafe_a9_forschung_en_teaser.jpg"/>
          <p:cNvPicPr>
            <a:picLocks noGrp="1" noChangeAspect="1" noChangeArrowheads="1"/>
          </p:cNvPicPr>
          <p:nvPr>
            <p:ph idx="1"/>
          </p:nvPr>
        </p:nvPicPr>
        <p:blipFill>
          <a:blip r:embed="rId3" cstate="print"/>
          <a:srcRect/>
          <a:stretch>
            <a:fillRect/>
          </a:stretch>
        </p:blipFill>
        <p:spPr bwMode="auto">
          <a:xfrm>
            <a:off x="899592" y="332656"/>
            <a:ext cx="6912768" cy="44234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620688"/>
            <a:ext cx="3384376" cy="4824536"/>
          </a:xfrm>
        </p:spPr>
        <p:txBody>
          <a:bodyPr>
            <a:normAutofit fontScale="90000"/>
          </a:bodyPr>
          <a:lstStyle/>
          <a:p>
            <a:pPr>
              <a:lnSpc>
                <a:spcPct val="150000"/>
              </a:lnSpc>
            </a:pPr>
            <a:r>
              <a:rPr lang="en-CA" dirty="0" smtClean="0"/>
              <a:t>Billions More Spent on Leadership  Training </a:t>
            </a:r>
            <a:endParaRPr lang="en-CA" dirty="0"/>
          </a:p>
        </p:txBody>
      </p:sp>
      <p:pic>
        <p:nvPicPr>
          <p:cNvPr id="59396" name="Picture 4" descr="http://www.ileadeducation.co.za/wp-content/uploads/2011/02/businesstraining1.jpg"/>
          <p:cNvPicPr>
            <a:picLocks noGrp="1" noChangeAspect="1" noChangeArrowheads="1"/>
          </p:cNvPicPr>
          <p:nvPr>
            <p:ph idx="1"/>
          </p:nvPr>
        </p:nvPicPr>
        <p:blipFill>
          <a:blip r:embed="rId2" cstate="print"/>
          <a:srcRect/>
          <a:stretch>
            <a:fillRect/>
          </a:stretch>
        </p:blipFill>
        <p:spPr bwMode="auto">
          <a:xfrm>
            <a:off x="683568" y="323798"/>
            <a:ext cx="3816424" cy="575895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274638"/>
            <a:ext cx="3394720" cy="4378498"/>
          </a:xfrm>
        </p:spPr>
        <p:txBody>
          <a:bodyPr>
            <a:normAutofit fontScale="90000"/>
          </a:bodyPr>
          <a:lstStyle/>
          <a:p>
            <a:r>
              <a:rPr lang="en-CA" dirty="0" smtClean="0"/>
              <a:t>Leadership Books are the Fastest Growing Sector in the Publishing World</a:t>
            </a:r>
            <a:endParaRPr lang="en-CA" dirty="0"/>
          </a:p>
        </p:txBody>
      </p:sp>
      <p:pic>
        <p:nvPicPr>
          <p:cNvPr id="56322" name="Picture 2" descr="Notturno">
            <a:hlinkClick r:id="rId2"/>
          </p:cNvPr>
          <p:cNvPicPr>
            <a:picLocks noGrp="1" noChangeAspect="1" noChangeArrowheads="1"/>
          </p:cNvPicPr>
          <p:nvPr>
            <p:ph idx="1"/>
          </p:nvPr>
        </p:nvPicPr>
        <p:blipFill>
          <a:blip r:embed="rId3" cstate="print"/>
          <a:srcRect/>
          <a:stretch>
            <a:fillRect/>
          </a:stretch>
        </p:blipFill>
        <p:spPr bwMode="auto">
          <a:xfrm>
            <a:off x="683568" y="1628800"/>
            <a:ext cx="4764172"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urn Match! Burn! (by udijw)">
            <a:hlinkClick r:id="rId2" tooltip="Burn Match! Burn! (by udijw)"/>
          </p:cNvPr>
          <p:cNvPicPr>
            <a:picLocks noChangeAspect="1" noChangeArrowheads="1"/>
          </p:cNvPicPr>
          <p:nvPr/>
        </p:nvPicPr>
        <p:blipFill>
          <a:blip r:embed="rId3" cstate="print"/>
          <a:srcRect/>
          <a:stretch>
            <a:fillRect/>
          </a:stretch>
        </p:blipFill>
        <p:spPr bwMode="auto">
          <a:xfrm>
            <a:off x="5796136" y="2996952"/>
            <a:ext cx="3150096" cy="3150097"/>
          </a:xfrm>
          <a:prstGeom prst="rect">
            <a:avLst/>
          </a:prstGeom>
          <a:noFill/>
        </p:spPr>
      </p:pic>
      <p:sp>
        <p:nvSpPr>
          <p:cNvPr id="4" name="Rectangle 3"/>
          <p:cNvSpPr/>
          <p:nvPr/>
        </p:nvSpPr>
        <p:spPr>
          <a:xfrm>
            <a:off x="395536" y="548680"/>
            <a:ext cx="4824536" cy="5262979"/>
          </a:xfrm>
          <a:prstGeom prst="rect">
            <a:avLst/>
          </a:prstGeom>
        </p:spPr>
        <p:txBody>
          <a:bodyPr wrap="square">
            <a:spAutoFit/>
          </a:bodyPr>
          <a:lstStyle/>
          <a:p>
            <a:pPr algn="ctr">
              <a:lnSpc>
                <a:spcPct val="150000"/>
              </a:lnSpc>
            </a:pPr>
            <a:r>
              <a:rPr lang="en-CA" sz="3200" dirty="0" smtClean="0"/>
              <a:t>"It is an old saying that great emergencies produce men who are competent to deal with them“…</a:t>
            </a:r>
            <a:br>
              <a:rPr lang="en-CA" sz="3200" dirty="0" smtClean="0"/>
            </a:br>
            <a:r>
              <a:rPr lang="en-CA" sz="3200" dirty="0" smtClean="0"/>
              <a:t/>
            </a:r>
            <a:br>
              <a:rPr lang="en-CA" sz="3200" dirty="0" smtClean="0"/>
            </a:br>
            <a:endParaRPr lang="en-CA"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Cast of Characters</a:t>
            </a:r>
            <a:endParaRPr lang="en-CA" dirty="0"/>
          </a:p>
        </p:txBody>
      </p:sp>
      <p:sp>
        <p:nvSpPr>
          <p:cNvPr id="3" name="Content Placeholder 2"/>
          <p:cNvSpPr>
            <a:spLocks noGrp="1"/>
          </p:cNvSpPr>
          <p:nvPr>
            <p:ph idx="1"/>
          </p:nvPr>
        </p:nvSpPr>
        <p:spPr/>
        <p:txBody>
          <a:bodyPr/>
          <a:lstStyle/>
          <a:p>
            <a:pPr>
              <a:buNone/>
            </a:pPr>
            <a:r>
              <a:rPr lang="en-CA" dirty="0" smtClean="0"/>
              <a:t>The Matrix – Efficient Market Hypothesis</a:t>
            </a:r>
          </a:p>
          <a:p>
            <a:pPr>
              <a:buNone/>
            </a:pPr>
            <a:endParaRPr lang="en-CA" dirty="0" smtClean="0"/>
          </a:p>
          <a:p>
            <a:pPr>
              <a:buNone/>
            </a:pPr>
            <a:r>
              <a:rPr lang="en-CA" dirty="0" smtClean="0"/>
              <a:t>Agent Smith – the Villain (aka Agents of the System)</a:t>
            </a:r>
          </a:p>
          <a:p>
            <a:pPr>
              <a:buNone/>
            </a:pPr>
            <a:endParaRPr lang="en-CA" dirty="0" smtClean="0"/>
          </a:p>
          <a:p>
            <a:pPr>
              <a:buNone/>
            </a:pPr>
            <a:r>
              <a:rPr lang="en-CA" dirty="0" smtClean="0"/>
              <a:t>Neo – Our Hero, The Leader</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question mark">
            <a:hlinkClick r:id="rId2"/>
          </p:cNvPr>
          <p:cNvPicPr>
            <a:picLocks noChangeAspect="1" noChangeArrowheads="1"/>
          </p:cNvPicPr>
          <p:nvPr/>
        </p:nvPicPr>
        <p:blipFill>
          <a:blip r:embed="rId3" cstate="print"/>
          <a:srcRect/>
          <a:stretch>
            <a:fillRect/>
          </a:stretch>
        </p:blipFill>
        <p:spPr bwMode="auto">
          <a:xfrm rot="20689385">
            <a:off x="1266426" y="427333"/>
            <a:ext cx="4076700" cy="6096001"/>
          </a:xfrm>
          <a:prstGeom prst="rect">
            <a:avLst/>
          </a:prstGeom>
          <a:noFill/>
        </p:spPr>
      </p:pic>
      <p:sp>
        <p:nvSpPr>
          <p:cNvPr id="2" name="Title 1"/>
          <p:cNvSpPr>
            <a:spLocks noGrp="1"/>
          </p:cNvSpPr>
          <p:nvPr>
            <p:ph type="ctrTitle"/>
          </p:nvPr>
        </p:nvSpPr>
        <p:spPr>
          <a:xfrm rot="1409280">
            <a:off x="3868350" y="1964473"/>
            <a:ext cx="4631994" cy="2490772"/>
          </a:xfrm>
        </p:spPr>
        <p:txBody>
          <a:bodyPr/>
          <a:lstStyle/>
          <a:p>
            <a:r>
              <a:rPr lang="en-CA" dirty="0" smtClean="0"/>
              <a:t>Have We Created a Neo?</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2348880"/>
            <a:ext cx="4536504" cy="923330"/>
          </a:xfrm>
          <a:prstGeom prst="rect">
            <a:avLst/>
          </a:prstGeom>
          <a:noFill/>
        </p:spPr>
        <p:txBody>
          <a:bodyPr wrap="squar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grpId="1" nodeType="clickEffect">
                                  <p:stCondLst>
                                    <p:cond delay="0"/>
                                  </p:stCondLst>
                                  <p:childTnLst>
                                    <p:anim to="4" calcmode="lin" valueType="num">
                                      <p:cBhvr override="childStyle">
                                        <p:cTn id="11" dur="20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Why??????</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5"/>
            <a:ext cx="7774632" cy="1755626"/>
          </a:xfrm>
        </p:spPr>
        <p:txBody>
          <a:bodyPr>
            <a:normAutofit fontScale="90000"/>
          </a:bodyPr>
          <a:lstStyle/>
          <a:p>
            <a:r>
              <a:rPr lang="en-CA" dirty="0" smtClean="0"/>
              <a:t>Liberal Markets:</a:t>
            </a:r>
            <a:br>
              <a:rPr lang="en-CA" dirty="0" smtClean="0"/>
            </a:br>
            <a:r>
              <a:rPr lang="en-CA" dirty="0" smtClean="0"/>
              <a:t/>
            </a:r>
            <a:br>
              <a:rPr lang="en-CA" dirty="0" smtClean="0"/>
            </a:br>
            <a:r>
              <a:rPr lang="en-CA" dirty="0" smtClean="0"/>
              <a:t>Efficient Market Hypothesis </a:t>
            </a:r>
            <a:br>
              <a:rPr lang="en-CA" dirty="0" smtClean="0"/>
            </a:br>
            <a:r>
              <a:rPr lang="en-CA" dirty="0" smtClean="0"/>
              <a:t>“The Matrix”</a:t>
            </a:r>
            <a:endParaRPr lang="en-CA" dirty="0"/>
          </a:p>
        </p:txBody>
      </p:sp>
      <p:sp>
        <p:nvSpPr>
          <p:cNvPr id="3" name="Subtitle 2"/>
          <p:cNvSpPr>
            <a:spLocks noGrp="1"/>
          </p:cNvSpPr>
          <p:nvPr>
            <p:ph type="subTitle" idx="1"/>
          </p:nvPr>
        </p:nvSpPr>
        <p:spPr>
          <a:xfrm>
            <a:off x="1371600" y="4124672"/>
            <a:ext cx="6400800" cy="1752600"/>
          </a:xfrm>
        </p:spPr>
        <p:txBody>
          <a:bodyPr/>
          <a:lstStyle/>
          <a:p>
            <a:r>
              <a:rPr lang="en-CA" dirty="0" smtClean="0">
                <a:solidFill>
                  <a:schemeClr val="tx1"/>
                </a:solidFill>
              </a:rPr>
              <a:t>The Inherent Paradox</a:t>
            </a:r>
            <a:endParaRPr lang="en-CA"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34880" cy="1143000"/>
          </a:xfrm>
        </p:spPr>
        <p:txBody>
          <a:bodyPr/>
          <a:lstStyle/>
          <a:p>
            <a:r>
              <a:rPr lang="en-CA" dirty="0" smtClean="0"/>
              <a:t>The Paradox</a:t>
            </a:r>
            <a:endParaRPr lang="en-CA" dirty="0"/>
          </a:p>
        </p:txBody>
      </p:sp>
      <p:pic>
        <p:nvPicPr>
          <p:cNvPr id="63490" name="Picture 2" descr="sunflower">
            <a:hlinkClick r:id="rId2"/>
          </p:cNvPr>
          <p:cNvPicPr>
            <a:picLocks noGrp="1" noChangeAspect="1" noChangeArrowheads="1"/>
          </p:cNvPicPr>
          <p:nvPr>
            <p:ph idx="1"/>
          </p:nvPr>
        </p:nvPicPr>
        <p:blipFill>
          <a:blip r:embed="rId3" cstate="print"/>
          <a:srcRect/>
          <a:stretch>
            <a:fillRect/>
          </a:stretch>
        </p:blipFill>
        <p:spPr bwMode="auto">
          <a:xfrm>
            <a:off x="467544" y="1700808"/>
            <a:ext cx="4762500" cy="3028950"/>
          </a:xfrm>
          <a:prstGeom prst="rect">
            <a:avLst/>
          </a:prstGeom>
          <a:noFill/>
        </p:spPr>
      </p:pic>
      <p:sp>
        <p:nvSpPr>
          <p:cNvPr id="5" name="Rectangle 4"/>
          <p:cNvSpPr/>
          <p:nvPr/>
        </p:nvSpPr>
        <p:spPr>
          <a:xfrm>
            <a:off x="5364088" y="1772816"/>
            <a:ext cx="3312368" cy="2974148"/>
          </a:xfrm>
          <a:prstGeom prst="rect">
            <a:avLst/>
          </a:prstGeom>
        </p:spPr>
        <p:txBody>
          <a:bodyPr wrap="square">
            <a:spAutoFit/>
          </a:bodyPr>
          <a:lstStyle/>
          <a:p>
            <a:pPr algn="ctr">
              <a:lnSpc>
                <a:spcPct val="150000"/>
              </a:lnSpc>
            </a:pPr>
            <a:r>
              <a:rPr lang="en-CA" sz="3200" dirty="0" smtClean="0"/>
              <a:t>An individual can </a:t>
            </a:r>
            <a:r>
              <a:rPr lang="en-CA" sz="3200" b="1" i="1" u="sng" dirty="0" smtClean="0"/>
              <a:t>HAVE</a:t>
            </a:r>
            <a:r>
              <a:rPr lang="en-CA" sz="3200" dirty="0" smtClean="0"/>
              <a:t> character but not be unique;</a:t>
            </a:r>
            <a:endParaRPr lang="en-CA"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1143000"/>
          </a:xfrm>
        </p:spPr>
        <p:txBody>
          <a:bodyPr/>
          <a:lstStyle/>
          <a:p>
            <a:r>
              <a:rPr lang="en-CA" dirty="0" smtClean="0"/>
              <a:t>The Paradox</a:t>
            </a:r>
            <a:endParaRPr lang="en-CA" dirty="0"/>
          </a:p>
        </p:txBody>
      </p:sp>
      <p:pic>
        <p:nvPicPr>
          <p:cNvPr id="64514" name="Picture 2" descr="sunflower">
            <a:hlinkClick r:id="rId2"/>
          </p:cNvPr>
          <p:cNvPicPr>
            <a:picLocks noGrp="1" noChangeAspect="1" noChangeArrowheads="1"/>
          </p:cNvPicPr>
          <p:nvPr>
            <p:ph idx="1"/>
          </p:nvPr>
        </p:nvPicPr>
        <p:blipFill>
          <a:blip r:embed="rId3" cstate="print"/>
          <a:srcRect/>
          <a:stretch>
            <a:fillRect/>
          </a:stretch>
        </p:blipFill>
        <p:spPr bwMode="auto">
          <a:xfrm>
            <a:off x="467544" y="2276872"/>
            <a:ext cx="4311856" cy="2880320"/>
          </a:xfrm>
          <a:prstGeom prst="rect">
            <a:avLst/>
          </a:prstGeom>
          <a:noFill/>
        </p:spPr>
      </p:pic>
      <p:sp>
        <p:nvSpPr>
          <p:cNvPr id="5" name="Rectangle 4"/>
          <p:cNvSpPr/>
          <p:nvPr/>
        </p:nvSpPr>
        <p:spPr>
          <a:xfrm>
            <a:off x="5148064" y="908720"/>
            <a:ext cx="3816424" cy="5262979"/>
          </a:xfrm>
          <a:prstGeom prst="rect">
            <a:avLst/>
          </a:prstGeom>
        </p:spPr>
        <p:txBody>
          <a:bodyPr wrap="square">
            <a:spAutoFit/>
          </a:bodyPr>
          <a:lstStyle/>
          <a:p>
            <a:pPr algn="ctr">
              <a:lnSpc>
                <a:spcPct val="150000"/>
              </a:lnSpc>
            </a:pPr>
            <a:r>
              <a:rPr lang="en-CA" sz="3200" dirty="0" smtClean="0"/>
              <a:t>the individual can be a </a:t>
            </a:r>
            <a:r>
              <a:rPr lang="en-CA" sz="3200" b="1" i="1" u="sng" dirty="0" smtClean="0"/>
              <a:t>CHARACTER</a:t>
            </a:r>
            <a:r>
              <a:rPr lang="en-CA" sz="3200" dirty="0" smtClean="0"/>
              <a:t> but not depart radically from the norms that render all individuals interchangeable</a:t>
            </a:r>
            <a:endParaRPr lang="en-CA"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Beginnings of the Matrix</a:t>
            </a:r>
            <a:endParaRPr lang="en-CA" dirty="0"/>
          </a:p>
        </p:txBody>
      </p:sp>
      <p:sp>
        <p:nvSpPr>
          <p:cNvPr id="3" name="Content Placeholder 2"/>
          <p:cNvSpPr>
            <a:spLocks noGrp="1"/>
          </p:cNvSpPr>
          <p:nvPr>
            <p:ph idx="1"/>
          </p:nvPr>
        </p:nvSpPr>
        <p:spPr/>
        <p:txBody>
          <a:bodyPr>
            <a:noAutofit/>
          </a:bodyPr>
          <a:lstStyle/>
          <a:p>
            <a:pPr>
              <a:buNone/>
            </a:pPr>
            <a:r>
              <a:rPr lang="en-CA" sz="2800" dirty="0" smtClean="0"/>
              <a:t>Adam Smith – Wealth of Nations 1776</a:t>
            </a:r>
          </a:p>
          <a:p>
            <a:pPr>
              <a:buNone/>
            </a:pPr>
            <a:r>
              <a:rPr lang="en-CA" sz="2800" dirty="0" smtClean="0"/>
              <a:t>Utility replaces Labour Theory of Value – 1870</a:t>
            </a:r>
          </a:p>
          <a:p>
            <a:pPr lvl="1"/>
            <a:r>
              <a:rPr lang="en-CA" dirty="0" smtClean="0"/>
              <a:t>Political Economy Based on Mathematics</a:t>
            </a:r>
          </a:p>
          <a:p>
            <a:pPr>
              <a:buNone/>
            </a:pPr>
            <a:r>
              <a:rPr lang="en-CA" sz="2800" dirty="0" smtClean="0"/>
              <a:t>Business Schools placed in Universities – 1881</a:t>
            </a:r>
          </a:p>
          <a:p>
            <a:pPr>
              <a:buNone/>
            </a:pPr>
            <a:r>
              <a:rPr lang="en-CA" sz="2800" dirty="0" smtClean="0"/>
              <a:t>Depression – 1930’s</a:t>
            </a:r>
          </a:p>
          <a:p>
            <a:pPr lvl="1"/>
            <a:r>
              <a:rPr lang="en-CA" dirty="0" smtClean="0"/>
              <a:t>Rise of Econometrics</a:t>
            </a:r>
          </a:p>
          <a:p>
            <a:pPr>
              <a:buNone/>
            </a:pPr>
            <a:r>
              <a:rPr lang="en-CA" sz="2800" dirty="0" smtClean="0"/>
              <a:t>Anglo – American Financial Agreement – 1945</a:t>
            </a:r>
          </a:p>
          <a:p>
            <a:pPr lvl="1"/>
            <a:r>
              <a:rPr lang="en-CA" dirty="0" smtClean="0"/>
              <a:t>US replaces Britain as the Most Powerful Financial Nation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Beginnings of the Matrix</a:t>
            </a:r>
            <a:endParaRPr lang="en-CA" dirty="0"/>
          </a:p>
        </p:txBody>
      </p:sp>
      <p:sp>
        <p:nvSpPr>
          <p:cNvPr id="3" name="Content Placeholder 2"/>
          <p:cNvSpPr>
            <a:spLocks noGrp="1"/>
          </p:cNvSpPr>
          <p:nvPr>
            <p:ph idx="1"/>
          </p:nvPr>
        </p:nvSpPr>
        <p:spPr/>
        <p:txBody>
          <a:bodyPr>
            <a:normAutofit fontScale="77500" lnSpcReduction="20000"/>
          </a:bodyPr>
          <a:lstStyle/>
          <a:p>
            <a:pPr>
              <a:buNone/>
            </a:pPr>
            <a:r>
              <a:rPr lang="en-CA" dirty="0" err="1" smtClean="0"/>
              <a:t>Bretton</a:t>
            </a:r>
            <a:r>
              <a:rPr lang="en-CA" dirty="0" smtClean="0"/>
              <a:t> Woods Agreement</a:t>
            </a:r>
          </a:p>
          <a:p>
            <a:pPr lvl="1"/>
            <a:r>
              <a:rPr lang="en-CA" dirty="0" smtClean="0"/>
              <a:t>Overwhelmingly Favours the US</a:t>
            </a:r>
          </a:p>
          <a:p>
            <a:pPr>
              <a:buNone/>
            </a:pPr>
            <a:r>
              <a:rPr lang="en-CA" dirty="0" smtClean="0"/>
              <a:t>The Age of Market Perfection 1950 – 1980</a:t>
            </a:r>
          </a:p>
          <a:p>
            <a:pPr lvl="1"/>
            <a:r>
              <a:rPr lang="en-CA" dirty="0" smtClean="0"/>
              <a:t>Random Walk</a:t>
            </a:r>
          </a:p>
          <a:p>
            <a:pPr lvl="1"/>
            <a:r>
              <a:rPr lang="en-CA" dirty="0" smtClean="0"/>
              <a:t>Portfolio Theory</a:t>
            </a:r>
          </a:p>
          <a:p>
            <a:pPr lvl="1"/>
            <a:r>
              <a:rPr lang="en-CA" dirty="0" smtClean="0"/>
              <a:t>Employee Retirement Security Act</a:t>
            </a:r>
          </a:p>
          <a:p>
            <a:pPr lvl="1"/>
            <a:r>
              <a:rPr lang="en-CA" dirty="0" smtClean="0"/>
              <a:t>Rise of the Financial Professional</a:t>
            </a:r>
          </a:p>
          <a:p>
            <a:pPr>
              <a:buNone/>
            </a:pPr>
            <a:r>
              <a:rPr lang="en-CA" dirty="0" smtClean="0"/>
              <a:t>Reagan and Thatcher </a:t>
            </a:r>
          </a:p>
          <a:p>
            <a:pPr lvl="1"/>
            <a:r>
              <a:rPr lang="en-CA" dirty="0" smtClean="0"/>
              <a:t>Supply – Side Economics</a:t>
            </a:r>
          </a:p>
          <a:p>
            <a:pPr lvl="1">
              <a:buNone/>
            </a:pPr>
            <a:endParaRPr lang="en-CA" dirty="0" smtClean="0"/>
          </a:p>
          <a:p>
            <a:pPr algn="ctr">
              <a:buNone/>
            </a:pPr>
            <a:r>
              <a:rPr lang="en-CA" sz="4100" b="1" dirty="0" smtClean="0"/>
              <a:t>Efficient Market Hypothesis Fully Cemented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CA" dirty="0" smtClean="0"/>
              <a:t>The Matrix Rises</a:t>
            </a:r>
            <a:endParaRPr lang="en-CA" dirty="0"/>
          </a:p>
        </p:txBody>
      </p:sp>
      <p:pic>
        <p:nvPicPr>
          <p:cNvPr id="65540" name="Picture 4" descr="lehman brothers"/>
          <p:cNvPicPr>
            <a:picLocks noGrp="1" noChangeAspect="1" noChangeArrowheads="1"/>
          </p:cNvPicPr>
          <p:nvPr>
            <p:ph idx="1"/>
          </p:nvPr>
        </p:nvPicPr>
        <p:blipFill>
          <a:blip r:embed="rId2" cstate="print"/>
          <a:srcRect/>
          <a:stretch>
            <a:fillRect/>
          </a:stretch>
        </p:blipFill>
        <p:spPr bwMode="auto">
          <a:xfrm>
            <a:off x="539552" y="1700808"/>
            <a:ext cx="3042338" cy="3744416"/>
          </a:xfrm>
          <a:prstGeom prst="rect">
            <a:avLst/>
          </a:prstGeom>
          <a:noFill/>
        </p:spPr>
      </p:pic>
      <p:sp>
        <p:nvSpPr>
          <p:cNvPr id="7" name="Rectangle 6"/>
          <p:cNvSpPr/>
          <p:nvPr/>
        </p:nvSpPr>
        <p:spPr>
          <a:xfrm>
            <a:off x="3923928" y="3012300"/>
            <a:ext cx="4464496" cy="1496820"/>
          </a:xfrm>
          <a:prstGeom prst="rect">
            <a:avLst/>
          </a:prstGeom>
        </p:spPr>
        <p:txBody>
          <a:bodyPr wrap="square">
            <a:spAutoFit/>
          </a:bodyPr>
          <a:lstStyle/>
          <a:p>
            <a:pPr algn="ctr">
              <a:lnSpc>
                <a:spcPct val="150000"/>
              </a:lnSpc>
            </a:pPr>
            <a:r>
              <a:rPr lang="en-CA" sz="3200" dirty="0" smtClean="0"/>
              <a:t>Every Banking Restriction Repelled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Matrix Rises</a:t>
            </a:r>
            <a:endParaRPr lang="en-CA" dirty="0"/>
          </a:p>
        </p:txBody>
      </p:sp>
      <p:pic>
        <p:nvPicPr>
          <p:cNvPr id="66562" name="Picture 2" descr="Time Cover">
            <a:hlinkClick r:id="rId2"/>
          </p:cNvPr>
          <p:cNvPicPr>
            <a:picLocks noGrp="1" noChangeAspect="1" noChangeArrowheads="1"/>
          </p:cNvPicPr>
          <p:nvPr>
            <p:ph idx="1"/>
          </p:nvPr>
        </p:nvPicPr>
        <p:blipFill>
          <a:blip r:embed="rId3" cstate="print"/>
          <a:srcRect/>
          <a:stretch>
            <a:fillRect/>
          </a:stretch>
        </p:blipFill>
        <p:spPr bwMode="auto">
          <a:xfrm>
            <a:off x="467544" y="1639341"/>
            <a:ext cx="3435266" cy="4525963"/>
          </a:xfrm>
          <a:prstGeom prst="rect">
            <a:avLst/>
          </a:prstGeom>
          <a:noFill/>
        </p:spPr>
      </p:pic>
      <p:sp>
        <p:nvSpPr>
          <p:cNvPr id="5" name="Rectangle 4"/>
          <p:cNvSpPr/>
          <p:nvPr/>
        </p:nvSpPr>
        <p:spPr>
          <a:xfrm>
            <a:off x="4644008" y="3140968"/>
            <a:ext cx="3659976" cy="584775"/>
          </a:xfrm>
          <a:prstGeom prst="rect">
            <a:avLst/>
          </a:prstGeom>
        </p:spPr>
        <p:txBody>
          <a:bodyPr wrap="none">
            <a:spAutoFit/>
          </a:bodyPr>
          <a:lstStyle/>
          <a:p>
            <a:r>
              <a:rPr lang="en-CA" sz="3200" dirty="0" smtClean="0"/>
              <a:t>Reduction of Taxes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Problems, problems, problems...</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Matrix Rises</a:t>
            </a:r>
            <a:endParaRPr lang="en-CA" dirty="0"/>
          </a:p>
        </p:txBody>
      </p:sp>
      <p:sp>
        <p:nvSpPr>
          <p:cNvPr id="4" name="Rectangle 3"/>
          <p:cNvSpPr/>
          <p:nvPr/>
        </p:nvSpPr>
        <p:spPr>
          <a:xfrm>
            <a:off x="4932040" y="2924944"/>
            <a:ext cx="3928822" cy="1496820"/>
          </a:xfrm>
          <a:prstGeom prst="rect">
            <a:avLst/>
          </a:prstGeom>
        </p:spPr>
        <p:txBody>
          <a:bodyPr wrap="square">
            <a:spAutoFit/>
          </a:bodyPr>
          <a:lstStyle/>
          <a:p>
            <a:pPr algn="ctr">
              <a:lnSpc>
                <a:spcPct val="150000"/>
              </a:lnSpc>
            </a:pPr>
            <a:r>
              <a:rPr lang="en-CA" sz="3200" dirty="0" smtClean="0"/>
              <a:t>Raising of Interest Rates</a:t>
            </a:r>
          </a:p>
        </p:txBody>
      </p:sp>
      <p:pic>
        <p:nvPicPr>
          <p:cNvPr id="14338" name="Picture 2" descr="http://cdn3.fotosearch.com/bthumb/BDX/BDX263/bxp45626.jpg"/>
          <p:cNvPicPr>
            <a:picLocks noChangeAspect="1" noChangeArrowheads="1"/>
          </p:cNvPicPr>
          <p:nvPr/>
        </p:nvPicPr>
        <p:blipFill>
          <a:blip r:embed="rId2" cstate="print"/>
          <a:srcRect/>
          <a:stretch>
            <a:fillRect/>
          </a:stretch>
        </p:blipFill>
        <p:spPr bwMode="auto">
          <a:xfrm>
            <a:off x="539552" y="1556792"/>
            <a:ext cx="3198848" cy="42484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Matrix Rises</a:t>
            </a:r>
            <a:endParaRPr lang="en-CA" dirty="0"/>
          </a:p>
        </p:txBody>
      </p:sp>
      <p:pic>
        <p:nvPicPr>
          <p:cNvPr id="67586" name="Picture 2" descr="http://img.timeinc.net/time/daily/2008/0802/f22_0205.jpg">
            <a:hlinkClick r:id="rId2"/>
          </p:cNvPr>
          <p:cNvPicPr>
            <a:picLocks noGrp="1" noChangeAspect="1" noChangeArrowheads="1"/>
          </p:cNvPicPr>
          <p:nvPr>
            <p:ph idx="1"/>
          </p:nvPr>
        </p:nvPicPr>
        <p:blipFill>
          <a:blip r:embed="rId3" cstate="print"/>
          <a:srcRect/>
          <a:stretch>
            <a:fillRect/>
          </a:stretch>
        </p:blipFill>
        <p:spPr bwMode="auto">
          <a:xfrm>
            <a:off x="539551" y="2276872"/>
            <a:ext cx="4302095" cy="2808312"/>
          </a:xfrm>
          <a:prstGeom prst="rect">
            <a:avLst/>
          </a:prstGeom>
          <a:noFill/>
        </p:spPr>
      </p:pic>
      <p:sp>
        <p:nvSpPr>
          <p:cNvPr id="5" name="Rectangle 4"/>
          <p:cNvSpPr/>
          <p:nvPr/>
        </p:nvSpPr>
        <p:spPr>
          <a:xfrm>
            <a:off x="4932040" y="2924944"/>
            <a:ext cx="3928822" cy="1569660"/>
          </a:xfrm>
          <a:prstGeom prst="rect">
            <a:avLst/>
          </a:prstGeom>
        </p:spPr>
        <p:txBody>
          <a:bodyPr wrap="square">
            <a:spAutoFit/>
          </a:bodyPr>
          <a:lstStyle/>
          <a:p>
            <a:pPr algn="ctr">
              <a:lnSpc>
                <a:spcPct val="150000"/>
              </a:lnSpc>
            </a:pPr>
            <a:r>
              <a:rPr lang="en-CA" sz="3200" dirty="0" smtClean="0"/>
              <a:t>Increased Military Spending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Matrix Rises</a:t>
            </a:r>
            <a:endParaRPr lang="en-CA" dirty="0"/>
          </a:p>
        </p:txBody>
      </p:sp>
      <p:pic>
        <p:nvPicPr>
          <p:cNvPr id="12290" name="Picture 2" descr="http://img.timeinc.net/time/magazine/archive/covers/1984/1101840305_400.jpg">
            <a:hlinkClick r:id="rId2"/>
          </p:cNvPr>
          <p:cNvPicPr>
            <a:picLocks noGrp="1" noChangeAspect="1" noChangeArrowheads="1"/>
          </p:cNvPicPr>
          <p:nvPr>
            <p:ph idx="1"/>
          </p:nvPr>
        </p:nvPicPr>
        <p:blipFill>
          <a:blip r:embed="rId3" cstate="print"/>
          <a:srcRect/>
          <a:stretch>
            <a:fillRect/>
          </a:stretch>
        </p:blipFill>
        <p:spPr bwMode="auto">
          <a:xfrm>
            <a:off x="2854367" y="1600200"/>
            <a:ext cx="3435266" cy="45259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8" name="Picture 10"/>
          <p:cNvPicPr>
            <a:picLocks noGrp="1" noChangeAspect="1" noChangeArrowheads="1"/>
          </p:cNvPicPr>
          <p:nvPr>
            <p:ph idx="1"/>
          </p:nvPr>
        </p:nvPicPr>
        <p:blipFill>
          <a:blip r:embed="rId2" cstate="print"/>
          <a:srcRect/>
          <a:stretch>
            <a:fillRect/>
          </a:stretch>
        </p:blipFill>
        <p:spPr bwMode="auto">
          <a:xfrm>
            <a:off x="1403648" y="188640"/>
            <a:ext cx="5819775" cy="3848100"/>
          </a:xfrm>
          <a:prstGeom prst="rect">
            <a:avLst/>
          </a:prstGeom>
          <a:noFill/>
          <a:ln w="9525">
            <a:noFill/>
            <a:miter lim="800000"/>
            <a:headEnd/>
            <a:tailEnd/>
          </a:ln>
        </p:spPr>
      </p:pic>
      <p:sp>
        <p:nvSpPr>
          <p:cNvPr id="2" name="Title 1"/>
          <p:cNvSpPr>
            <a:spLocks noGrp="1"/>
          </p:cNvSpPr>
          <p:nvPr>
            <p:ph type="title"/>
          </p:nvPr>
        </p:nvSpPr>
        <p:spPr>
          <a:xfrm>
            <a:off x="251520" y="4005064"/>
            <a:ext cx="8229600" cy="2160240"/>
          </a:xfrm>
        </p:spPr>
        <p:txBody>
          <a:bodyPr>
            <a:noAutofit/>
          </a:bodyPr>
          <a:lstStyle/>
          <a:p>
            <a:r>
              <a:rPr lang="en-CA" sz="2800" dirty="0" smtClean="0"/>
              <a:t>A strong domestic economy, increased consumption, and escalating military spending led to a sustained period of non-inflationary growth</a:t>
            </a:r>
            <a:r>
              <a:rPr lang="en-CA" sz="3200" dirty="0" smtClean="0"/>
              <a:t/>
            </a:r>
            <a:br>
              <a:rPr lang="en-CA" sz="3200" dirty="0" smtClean="0"/>
            </a:br>
            <a:endParaRPr lang="en-CA" sz="3200" dirty="0"/>
          </a:p>
        </p:txBody>
      </p:sp>
      <p:pic>
        <p:nvPicPr>
          <p:cNvPr id="63490" name="Picture 2" descr="Peter Foley / Bloomberg / Getty Images"/>
          <p:cNvPicPr>
            <a:picLocks noChangeAspect="1" noChangeArrowheads="1"/>
          </p:cNvPicPr>
          <p:nvPr/>
        </p:nvPicPr>
        <p:blipFill>
          <a:blip r:embed="rId3" cstate="print"/>
          <a:srcRect/>
          <a:stretch>
            <a:fillRect/>
          </a:stretch>
        </p:blipFill>
        <p:spPr bwMode="auto">
          <a:xfrm>
            <a:off x="1835696" y="404664"/>
            <a:ext cx="5040560" cy="3360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amond(in)">
                                      <p:cBhvr>
                                        <p:cTn id="7" dur="2000"/>
                                        <p:tgtEl>
                                          <p:spTgt spid="63490"/>
                                        </p:tgtEl>
                                      </p:cBhvr>
                                    </p:animEffect>
                                  </p:childTnLst>
                                </p:cTn>
                              </p:par>
                            </p:childTnLst>
                          </p:cTn>
                        </p:par>
                        <p:par>
                          <p:cTn id="8" fill="hold">
                            <p:stCondLst>
                              <p:cond delay="2000"/>
                            </p:stCondLst>
                            <p:childTnLst>
                              <p:par>
                                <p:cTn id="9" presetID="8" presetClass="exit" presetSubtype="16" fill="hold" nodeType="afterEffect">
                                  <p:stCondLst>
                                    <p:cond delay="2000"/>
                                  </p:stCondLst>
                                  <p:childTnLst>
                                    <p:animEffect transition="out" filter="diamond(in)">
                                      <p:cBhvr>
                                        <p:cTn id="10" dur="2000"/>
                                        <p:tgtEl>
                                          <p:spTgt spid="63490"/>
                                        </p:tgtEl>
                                      </p:cBhvr>
                                    </p:animEffect>
                                    <p:set>
                                      <p:cBhvr>
                                        <p:cTn id="11" dur="1" fill="hold">
                                          <p:stCondLst>
                                            <p:cond delay="1999"/>
                                          </p:stCondLst>
                                        </p:cTn>
                                        <p:tgtEl>
                                          <p:spTgt spid="63490"/>
                                        </p:tgtEl>
                                        <p:attrNameLst>
                                          <p:attrName>style.visibility</p:attrName>
                                        </p:attrNameLst>
                                      </p:cBhvr>
                                      <p:to>
                                        <p:strVal val="hidden"/>
                                      </p:to>
                                    </p:set>
                                  </p:childTnLst>
                                </p:cTn>
                              </p:par>
                            </p:childTnLst>
                          </p:cTn>
                        </p:par>
                        <p:par>
                          <p:cTn id="12" fill="hold">
                            <p:stCondLst>
                              <p:cond delay="6000"/>
                            </p:stCondLst>
                            <p:childTnLst>
                              <p:par>
                                <p:cTn id="13" presetID="8" presetClass="entr" presetSubtype="16" fill="hold" nodeType="afterEffect">
                                  <p:stCondLst>
                                    <p:cond delay="1500"/>
                                  </p:stCondLst>
                                  <p:childTnLst>
                                    <p:set>
                                      <p:cBhvr>
                                        <p:cTn id="14" dur="1" fill="hold">
                                          <p:stCondLst>
                                            <p:cond delay="0"/>
                                          </p:stCondLst>
                                        </p:cTn>
                                        <p:tgtEl>
                                          <p:spTgt spid="63498"/>
                                        </p:tgtEl>
                                        <p:attrNameLst>
                                          <p:attrName>style.visibility</p:attrName>
                                        </p:attrNameLst>
                                      </p:cBhvr>
                                      <p:to>
                                        <p:strVal val="visible"/>
                                      </p:to>
                                    </p:set>
                                    <p:animEffect transition="in" filter="diamond(in)">
                                      <p:cBhvr>
                                        <p:cTn id="15" dur="20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Agent Smith</a:t>
            </a:r>
            <a:endParaRPr lang="en-CA" dirty="0"/>
          </a:p>
        </p:txBody>
      </p:sp>
      <p:pic>
        <p:nvPicPr>
          <p:cNvPr id="64516" name="Picture 4"/>
          <p:cNvPicPr>
            <a:picLocks noGrp="1" noChangeAspect="1" noChangeArrowheads="1"/>
          </p:cNvPicPr>
          <p:nvPr>
            <p:ph idx="1"/>
          </p:nvPr>
        </p:nvPicPr>
        <p:blipFill>
          <a:blip r:embed="rId3" cstate="print"/>
          <a:srcRect/>
          <a:stretch>
            <a:fillRect/>
          </a:stretch>
        </p:blipFill>
        <p:spPr bwMode="auto">
          <a:xfrm>
            <a:off x="395536" y="1412776"/>
            <a:ext cx="5084725" cy="3362077"/>
          </a:xfrm>
          <a:prstGeom prst="rect">
            <a:avLst/>
          </a:prstGeom>
          <a:noFill/>
          <a:ln w="9525">
            <a:noFill/>
            <a:miter lim="800000"/>
            <a:headEnd/>
            <a:tailEnd/>
          </a:ln>
        </p:spPr>
      </p:pic>
      <p:pic>
        <p:nvPicPr>
          <p:cNvPr id="64518" name="Picture 6" descr="Smith">
            <a:hlinkClick r:id="rId4"/>
          </p:cNvPr>
          <p:cNvPicPr>
            <a:picLocks noChangeAspect="1" noChangeArrowheads="1"/>
          </p:cNvPicPr>
          <p:nvPr/>
        </p:nvPicPr>
        <p:blipFill>
          <a:blip r:embed="rId5" cstate="print"/>
          <a:srcRect/>
          <a:stretch>
            <a:fillRect/>
          </a:stretch>
        </p:blipFill>
        <p:spPr bwMode="auto">
          <a:xfrm>
            <a:off x="6588224" y="1484784"/>
            <a:ext cx="2004814" cy="1643947"/>
          </a:xfrm>
          <a:prstGeom prst="rect">
            <a:avLst/>
          </a:prstGeom>
          <a:noFill/>
        </p:spPr>
      </p:pic>
      <p:sp>
        <p:nvSpPr>
          <p:cNvPr id="7" name="Rectangle 6"/>
          <p:cNvSpPr/>
          <p:nvPr/>
        </p:nvSpPr>
        <p:spPr>
          <a:xfrm>
            <a:off x="467544" y="5157192"/>
            <a:ext cx="8136904" cy="1138773"/>
          </a:xfrm>
          <a:prstGeom prst="rect">
            <a:avLst/>
          </a:prstGeom>
        </p:spPr>
        <p:txBody>
          <a:bodyPr wrap="square">
            <a:spAutoFit/>
          </a:bodyPr>
          <a:lstStyle/>
          <a:p>
            <a:pPr algn="ctr"/>
            <a:r>
              <a:rPr lang="en-CA" sz="2000" dirty="0" smtClean="0"/>
              <a:t>Interests of Company Executives Should be Aligned With Those of the Shareholders; </a:t>
            </a:r>
            <a:r>
              <a:rPr lang="en-CA" sz="2800" b="1" dirty="0" smtClean="0"/>
              <a:t>in the Free Markets </a:t>
            </a:r>
            <a:r>
              <a:rPr lang="en-CA" sz="2000" dirty="0" smtClean="0"/>
              <a:t>, Prices Reflect Available Information About The Company and The Executive Performance</a:t>
            </a:r>
            <a:endParaRPr lang="en-CA"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Agent Smith</a:t>
            </a:r>
            <a:endParaRPr lang="en-CA" dirty="0"/>
          </a:p>
        </p:txBody>
      </p:sp>
      <p:pic>
        <p:nvPicPr>
          <p:cNvPr id="4" name="Picture 6" descr="Smith">
            <a:hlinkClick r:id="rId3"/>
          </p:cNvPr>
          <p:cNvPicPr>
            <a:picLocks noGrp="1" noChangeAspect="1" noChangeArrowheads="1"/>
          </p:cNvPicPr>
          <p:nvPr>
            <p:ph idx="1"/>
          </p:nvPr>
        </p:nvPicPr>
        <p:blipFill>
          <a:blip r:embed="rId4" cstate="print"/>
          <a:srcRect/>
          <a:stretch>
            <a:fillRect/>
          </a:stretch>
        </p:blipFill>
        <p:spPr bwMode="auto">
          <a:xfrm>
            <a:off x="5462377" y="1556791"/>
            <a:ext cx="3073512" cy="2520281"/>
          </a:xfrm>
          <a:prstGeom prst="rect">
            <a:avLst/>
          </a:prstGeom>
          <a:noFill/>
        </p:spPr>
      </p:pic>
      <p:pic>
        <p:nvPicPr>
          <p:cNvPr id="67585" name="Picture 1" descr="C:\Users\Kassam Family\Pictures\slide-121.jpg"/>
          <p:cNvPicPr>
            <a:picLocks noChangeAspect="1" noChangeArrowheads="1"/>
          </p:cNvPicPr>
          <p:nvPr/>
        </p:nvPicPr>
        <p:blipFill>
          <a:blip r:embed="rId5" cstate="print"/>
          <a:srcRect/>
          <a:stretch>
            <a:fillRect/>
          </a:stretch>
        </p:blipFill>
        <p:spPr bwMode="auto">
          <a:xfrm>
            <a:off x="395536" y="1555052"/>
            <a:ext cx="3600400" cy="2401878"/>
          </a:xfrm>
          <a:prstGeom prst="rect">
            <a:avLst/>
          </a:prstGeom>
          <a:noFill/>
        </p:spPr>
      </p:pic>
      <p:sp>
        <p:nvSpPr>
          <p:cNvPr id="9" name="Rectangle 8"/>
          <p:cNvSpPr/>
          <p:nvPr/>
        </p:nvSpPr>
        <p:spPr>
          <a:xfrm>
            <a:off x="1259632" y="4303455"/>
            <a:ext cx="6840760" cy="2554545"/>
          </a:xfrm>
          <a:prstGeom prst="rect">
            <a:avLst/>
          </a:prstGeom>
        </p:spPr>
        <p:txBody>
          <a:bodyPr wrap="square">
            <a:spAutoFit/>
          </a:bodyPr>
          <a:lstStyle/>
          <a:p>
            <a:r>
              <a:rPr lang="en-CA" sz="3200" dirty="0" smtClean="0"/>
              <a:t>Maximizing</a:t>
            </a:r>
            <a:r>
              <a:rPr lang="en-CA" dirty="0" smtClean="0"/>
              <a:t> Shareholder Returns </a:t>
            </a:r>
          </a:p>
          <a:p>
            <a:r>
              <a:rPr lang="en-CA" dirty="0" smtClean="0"/>
              <a:t>Performance, </a:t>
            </a:r>
            <a:r>
              <a:rPr lang="en-CA" sz="3200" dirty="0" smtClean="0"/>
              <a:t>Performance</a:t>
            </a:r>
            <a:r>
              <a:rPr lang="en-CA" dirty="0" smtClean="0"/>
              <a:t>, Performance</a:t>
            </a:r>
          </a:p>
          <a:p>
            <a:r>
              <a:rPr lang="en-CA" sz="3200" dirty="0" smtClean="0"/>
              <a:t>Increase</a:t>
            </a:r>
            <a:r>
              <a:rPr lang="en-CA" dirty="0" smtClean="0"/>
              <a:t> Assets on Balance Sheets</a:t>
            </a:r>
          </a:p>
          <a:p>
            <a:r>
              <a:rPr lang="en-CA" dirty="0" smtClean="0"/>
              <a:t>Beat the </a:t>
            </a:r>
            <a:r>
              <a:rPr lang="en-CA" sz="3200" dirty="0" smtClean="0"/>
              <a:t>NUMBER</a:t>
            </a:r>
          </a:p>
          <a:p>
            <a:r>
              <a:rPr lang="en-CA" dirty="0" smtClean="0"/>
              <a:t>Executive </a:t>
            </a:r>
            <a:r>
              <a:rPr lang="en-CA" sz="3200" dirty="0" smtClean="0"/>
              <a:t>Stock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500"/>
                            </p:stCondLst>
                            <p:childTnLst>
                              <p:par>
                                <p:cTn id="9" presetID="8" presetClass="entr" presetSubtype="16" fill="hold" nodeType="afterEffect">
                                  <p:stCondLst>
                                    <p:cond delay="1500"/>
                                  </p:stCondLst>
                                  <p:childTnLst>
                                    <p:set>
                                      <p:cBhvr>
                                        <p:cTn id="10" dur="1" fill="hold">
                                          <p:stCondLst>
                                            <p:cond delay="0"/>
                                          </p:stCondLst>
                                        </p:cTn>
                                        <p:tgtEl>
                                          <p:spTgt spid="67585"/>
                                        </p:tgtEl>
                                        <p:attrNameLst>
                                          <p:attrName>style.visibility</p:attrName>
                                        </p:attrNameLst>
                                      </p:cBhvr>
                                      <p:to>
                                        <p:strVal val="visible"/>
                                      </p:to>
                                    </p:set>
                                    <p:animEffect transition="in" filter="diamond(in)">
                                      <p:cBhvr>
                                        <p:cTn id="11" dur="2000"/>
                                        <p:tgtEl>
                                          <p:spTgt spid="67585"/>
                                        </p:tgtEl>
                                      </p:cBhvr>
                                    </p:animEffect>
                                  </p:childTnLst>
                                </p:cTn>
                              </p:par>
                            </p:childTnLst>
                          </p:cTn>
                        </p:par>
                        <p:par>
                          <p:cTn id="12" fill="hold">
                            <p:stCondLst>
                              <p:cond delay="6000"/>
                            </p:stCondLst>
                            <p:childTnLst>
                              <p:par>
                                <p:cTn id="13" presetID="2" presetClass="entr" presetSubtype="8"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8000"/>
                            </p:stCondLst>
                            <p:childTnLst>
                              <p:par>
                                <p:cTn id="18" presetID="2" presetClass="entr" presetSubtype="8" fill="hold" nodeType="afterEffect">
                                  <p:stCondLst>
                                    <p:cond delay="50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0500"/>
                            </p:stCondLst>
                            <p:childTnLst>
                              <p:par>
                                <p:cTn id="23" presetID="2" presetClass="entr" presetSubtype="8" fill="hold" nodeType="afterEffect">
                                  <p:stCondLst>
                                    <p:cond delay="100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13500"/>
                            </p:stCondLst>
                            <p:childTnLst>
                              <p:par>
                                <p:cTn id="28" presetID="2" presetClass="entr" presetSubtype="8" fill="hold" nodeType="afterEffect">
                                  <p:stCondLst>
                                    <p:cond delay="100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2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16500"/>
                            </p:stCondLst>
                            <p:childTnLst>
                              <p:par>
                                <p:cTn id="33" presetID="2" presetClass="entr" presetSubtype="8" fill="hold" nodeType="afterEffect">
                                  <p:stCondLst>
                                    <p:cond delay="100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1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Agent Smith Replicates and Mutates</a:t>
            </a:r>
            <a:endParaRPr lang="en-CA" dirty="0"/>
          </a:p>
        </p:txBody>
      </p:sp>
      <p:pic>
        <p:nvPicPr>
          <p:cNvPr id="11" name="Picture 6" descr="Smith">
            <a:hlinkClick r:id="rId2"/>
          </p:cNvPr>
          <p:cNvPicPr>
            <a:picLocks noChangeAspect="1" noChangeArrowheads="1"/>
          </p:cNvPicPr>
          <p:nvPr/>
        </p:nvPicPr>
        <p:blipFill>
          <a:blip r:embed="rId3" cstate="print"/>
          <a:srcRect/>
          <a:stretch>
            <a:fillRect/>
          </a:stretch>
        </p:blipFill>
        <p:spPr bwMode="auto">
          <a:xfrm>
            <a:off x="251520" y="1772816"/>
            <a:ext cx="2370996" cy="1944217"/>
          </a:xfrm>
          <a:prstGeom prst="rect">
            <a:avLst/>
          </a:prstGeom>
          <a:noFill/>
        </p:spPr>
      </p:pic>
      <p:pic>
        <p:nvPicPr>
          <p:cNvPr id="10" name="Picture 6" descr="Smith">
            <a:hlinkClick r:id="rId2"/>
          </p:cNvPr>
          <p:cNvPicPr>
            <a:picLocks noChangeAspect="1" noChangeArrowheads="1"/>
          </p:cNvPicPr>
          <p:nvPr/>
        </p:nvPicPr>
        <p:blipFill>
          <a:blip r:embed="rId3" cstate="print"/>
          <a:srcRect/>
          <a:stretch>
            <a:fillRect/>
          </a:stretch>
        </p:blipFill>
        <p:spPr bwMode="auto">
          <a:xfrm>
            <a:off x="1259632" y="2348880"/>
            <a:ext cx="2370996" cy="1944217"/>
          </a:xfrm>
          <a:prstGeom prst="rect">
            <a:avLst/>
          </a:prstGeom>
          <a:noFill/>
        </p:spPr>
      </p:pic>
      <p:pic>
        <p:nvPicPr>
          <p:cNvPr id="9" name="Picture 6" descr="Smith">
            <a:hlinkClick r:id="rId2"/>
          </p:cNvPr>
          <p:cNvPicPr>
            <a:picLocks noChangeAspect="1" noChangeArrowheads="1"/>
          </p:cNvPicPr>
          <p:nvPr/>
        </p:nvPicPr>
        <p:blipFill>
          <a:blip r:embed="rId3" cstate="print"/>
          <a:srcRect/>
          <a:stretch>
            <a:fillRect/>
          </a:stretch>
        </p:blipFill>
        <p:spPr bwMode="auto">
          <a:xfrm>
            <a:off x="2483768" y="2924944"/>
            <a:ext cx="2370996" cy="1944217"/>
          </a:xfrm>
          <a:prstGeom prst="rect">
            <a:avLst/>
          </a:prstGeom>
          <a:noFill/>
        </p:spPr>
      </p:pic>
      <p:pic>
        <p:nvPicPr>
          <p:cNvPr id="4" name="Picture 6" descr="Smith">
            <a:hlinkClick r:id="rId2"/>
          </p:cNvPr>
          <p:cNvPicPr>
            <a:picLocks noGrp="1" noChangeAspect="1" noChangeArrowheads="1"/>
          </p:cNvPicPr>
          <p:nvPr>
            <p:ph idx="1"/>
          </p:nvPr>
        </p:nvPicPr>
        <p:blipFill>
          <a:blip r:embed="rId3" cstate="print"/>
          <a:srcRect/>
          <a:stretch>
            <a:fillRect/>
          </a:stretch>
        </p:blipFill>
        <p:spPr bwMode="auto">
          <a:xfrm>
            <a:off x="3779912" y="3717032"/>
            <a:ext cx="2370996" cy="1944217"/>
          </a:xfrm>
          <a:prstGeom prst="rect">
            <a:avLst/>
          </a:prstGeom>
          <a:noFill/>
        </p:spPr>
      </p:pic>
      <p:pic>
        <p:nvPicPr>
          <p:cNvPr id="8" name="Picture 6" descr="Smith">
            <a:hlinkClick r:id="rId2"/>
          </p:cNvPr>
          <p:cNvPicPr>
            <a:picLocks noChangeAspect="1" noChangeArrowheads="1"/>
          </p:cNvPicPr>
          <p:nvPr/>
        </p:nvPicPr>
        <p:blipFill>
          <a:blip r:embed="rId3" cstate="print"/>
          <a:srcRect/>
          <a:stretch>
            <a:fillRect/>
          </a:stretch>
        </p:blipFill>
        <p:spPr bwMode="auto">
          <a:xfrm>
            <a:off x="5076056" y="4437112"/>
            <a:ext cx="2370996" cy="1944217"/>
          </a:xfrm>
          <a:prstGeom prst="rect">
            <a:avLst/>
          </a:prstGeom>
          <a:noFill/>
        </p:spPr>
      </p:pic>
      <p:pic>
        <p:nvPicPr>
          <p:cNvPr id="12" name="Picture 6" descr="Smith">
            <a:hlinkClick r:id="rId2"/>
          </p:cNvPr>
          <p:cNvPicPr>
            <a:picLocks noChangeAspect="1" noChangeArrowheads="1"/>
          </p:cNvPicPr>
          <p:nvPr/>
        </p:nvPicPr>
        <p:blipFill>
          <a:blip r:embed="rId3" cstate="print"/>
          <a:srcRect/>
          <a:stretch>
            <a:fillRect/>
          </a:stretch>
        </p:blipFill>
        <p:spPr bwMode="auto">
          <a:xfrm>
            <a:off x="6236899" y="4941167"/>
            <a:ext cx="2370996" cy="1944217"/>
          </a:xfrm>
          <a:prstGeom prst="rect">
            <a:avLst/>
          </a:prstGeom>
          <a:noFill/>
        </p:spPr>
      </p:pic>
      <p:sp>
        <p:nvSpPr>
          <p:cNvPr id="14" name="Rectangle 13"/>
          <p:cNvSpPr/>
          <p:nvPr/>
        </p:nvSpPr>
        <p:spPr>
          <a:xfrm>
            <a:off x="251520" y="5877272"/>
            <a:ext cx="4629794" cy="646331"/>
          </a:xfrm>
          <a:prstGeom prst="rect">
            <a:avLst/>
          </a:prstGeom>
        </p:spPr>
        <p:txBody>
          <a:bodyPr wrap="none">
            <a:spAutoFit/>
          </a:bodyPr>
          <a:lstStyle/>
          <a:p>
            <a:r>
              <a:rPr lang="en-CA" sz="3600" dirty="0" smtClean="0"/>
              <a:t>Credit Default Swaps</a:t>
            </a:r>
            <a:endParaRPr lang="en-CA" dirty="0"/>
          </a:p>
        </p:txBody>
      </p:sp>
      <p:sp>
        <p:nvSpPr>
          <p:cNvPr id="15" name="Rectangle 14"/>
          <p:cNvSpPr/>
          <p:nvPr/>
        </p:nvSpPr>
        <p:spPr>
          <a:xfrm>
            <a:off x="4932040" y="1844824"/>
            <a:ext cx="3719034" cy="646331"/>
          </a:xfrm>
          <a:prstGeom prst="rect">
            <a:avLst/>
          </a:prstGeom>
        </p:spPr>
        <p:txBody>
          <a:bodyPr wrap="square">
            <a:spAutoFit/>
          </a:bodyPr>
          <a:lstStyle/>
          <a:p>
            <a:pPr lvl="2"/>
            <a:r>
              <a:rPr lang="en-CA" sz="3600" dirty="0" smtClean="0"/>
              <a:t>Derivatives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8"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in)">
                                      <p:cBhvr>
                                        <p:cTn id="37" dur="2000"/>
                                        <p:tgtEl>
                                          <p:spTgt spid="15"/>
                                        </p:tgtEl>
                                      </p:cBhvr>
                                    </p:animEffect>
                                  </p:childTnLst>
                                </p:cTn>
                              </p:par>
                            </p:childTnLst>
                          </p:cTn>
                        </p:par>
                        <p:par>
                          <p:cTn id="38" fill="hold">
                            <p:stCondLst>
                              <p:cond delay="5000"/>
                            </p:stCondLst>
                            <p:childTnLst>
                              <p:par>
                                <p:cTn id="39" presetID="8"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amond(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Paradox</a:t>
            </a:r>
            <a:endParaRPr lang="en-CA" dirty="0"/>
          </a:p>
        </p:txBody>
      </p:sp>
      <p:sp>
        <p:nvSpPr>
          <p:cNvPr id="3" name="Content Placeholder 2"/>
          <p:cNvSpPr>
            <a:spLocks noGrp="1"/>
          </p:cNvSpPr>
          <p:nvPr>
            <p:ph idx="1"/>
          </p:nvPr>
        </p:nvSpPr>
        <p:spPr/>
        <p:txBody>
          <a:bodyPr/>
          <a:lstStyle/>
          <a:p>
            <a:pPr>
              <a:lnSpc>
                <a:spcPct val="150000"/>
              </a:lnSpc>
              <a:buNone/>
            </a:pPr>
            <a:r>
              <a:rPr lang="en-CA" dirty="0" smtClean="0"/>
              <a:t>An individual can </a:t>
            </a:r>
            <a:r>
              <a:rPr lang="en-CA" b="1" i="1" u="sng" dirty="0" smtClean="0"/>
              <a:t>HAVE</a:t>
            </a:r>
            <a:r>
              <a:rPr lang="en-CA" dirty="0" smtClean="0"/>
              <a:t> character but not be unique; the individual can a </a:t>
            </a:r>
            <a:r>
              <a:rPr lang="en-CA" b="1" i="1" u="sng" dirty="0" smtClean="0"/>
              <a:t>CHARACTER</a:t>
            </a:r>
            <a:r>
              <a:rPr lang="en-CA" dirty="0" smtClean="0"/>
              <a:t> but not depart radically from the norms that render all individuals interchangeable</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 Seriousness….</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738735"/>
          </a:xfrm>
        </p:spPr>
        <p:txBody>
          <a:bodyPr>
            <a:normAutofit/>
          </a:bodyPr>
          <a:lstStyle/>
          <a:p>
            <a:r>
              <a:rPr lang="en-CA" dirty="0" smtClean="0"/>
              <a:t>Efficient Market Hypothesis </a:t>
            </a:r>
            <a:r>
              <a:rPr lang="en-CA" b="1" i="1" u="sng" dirty="0" smtClean="0"/>
              <a:t>has Led </a:t>
            </a:r>
            <a:r>
              <a:rPr lang="en-CA" dirty="0" smtClean="0"/>
              <a:t>to Market &amp; Economic Complexity</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Ups &amp; Downs Always Happen</a:t>
            </a:r>
            <a:endParaRPr lang="en-CA" dirty="0"/>
          </a:p>
        </p:txBody>
      </p:sp>
      <p:pic>
        <p:nvPicPr>
          <p:cNvPr id="35842" name="Picture 2" descr="C:\Users\Naushad Kassam\Documents\ls815\Paper Research\Required\1101871102_400.jpg"/>
          <p:cNvPicPr>
            <a:picLocks noGrp="1" noChangeAspect="1" noChangeArrowheads="1"/>
          </p:cNvPicPr>
          <p:nvPr>
            <p:ph idx="1"/>
          </p:nvPr>
        </p:nvPicPr>
        <p:blipFill>
          <a:blip r:embed="rId2" cstate="print"/>
          <a:srcRect/>
          <a:stretch>
            <a:fillRect/>
          </a:stretch>
        </p:blipFill>
        <p:spPr bwMode="auto">
          <a:xfrm>
            <a:off x="2483768" y="1637801"/>
            <a:ext cx="3600400" cy="47435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Ugly Side of Complexity</a:t>
            </a:r>
            <a:endParaRPr lang="en-CA" dirty="0"/>
          </a:p>
        </p:txBody>
      </p:sp>
      <p:sp>
        <p:nvSpPr>
          <p:cNvPr id="3" name="Content Placeholder 2"/>
          <p:cNvSpPr>
            <a:spLocks noGrp="1"/>
          </p:cNvSpPr>
          <p:nvPr>
            <p:ph idx="1"/>
          </p:nvPr>
        </p:nvSpPr>
        <p:spPr>
          <a:xfrm>
            <a:off x="323528" y="2204864"/>
            <a:ext cx="8229600" cy="3484984"/>
          </a:xfrm>
        </p:spPr>
        <p:txBody>
          <a:bodyPr>
            <a:normAutofit fontScale="70000" lnSpcReduction="20000"/>
          </a:bodyPr>
          <a:lstStyle/>
          <a:p>
            <a:pPr>
              <a:buNone/>
            </a:pPr>
            <a:r>
              <a:rPr lang="en-CA" dirty="0" smtClean="0"/>
              <a:t>Complexity Contributes to an Organization`s Vulnerability</a:t>
            </a:r>
          </a:p>
          <a:p>
            <a:pPr>
              <a:buNone/>
            </a:pPr>
            <a:endParaRPr lang="en-CA" dirty="0" smtClean="0"/>
          </a:p>
          <a:p>
            <a:pPr>
              <a:buNone/>
            </a:pPr>
            <a:r>
              <a:rPr lang="en-CA" dirty="0" smtClean="0"/>
              <a:t>Complexity Suddenly Pushes Leaders to a New Equilibrium</a:t>
            </a:r>
          </a:p>
          <a:p>
            <a:pPr>
              <a:buNone/>
            </a:pPr>
            <a:endParaRPr lang="en-CA" dirty="0" smtClean="0"/>
          </a:p>
          <a:p>
            <a:pPr>
              <a:buNone/>
            </a:pPr>
            <a:r>
              <a:rPr lang="en-CA" dirty="0" smtClean="0"/>
              <a:t>Complexity Causes Organizational Failures to Look Like Falling Dominoes</a:t>
            </a:r>
          </a:p>
          <a:p>
            <a:pPr>
              <a:buNone/>
            </a:pPr>
            <a:endParaRPr lang="en-CA" dirty="0" smtClean="0"/>
          </a:p>
          <a:p>
            <a:pPr>
              <a:buNone/>
            </a:pPr>
            <a:r>
              <a:rPr lang="en-CA" dirty="0" smtClean="0"/>
              <a:t>Complexity Contributes to an Organizational Uncertainty</a:t>
            </a:r>
          </a:p>
          <a:p>
            <a:pPr>
              <a:buNone/>
            </a:pPr>
            <a:endParaRPr lang="en-CA" dirty="0" smtClean="0"/>
          </a:p>
          <a:p>
            <a:pPr>
              <a:buNone/>
            </a:pPr>
            <a:r>
              <a:rPr lang="en-CA" dirty="0" smtClean="0"/>
              <a:t>(Dixon – Homer, 2011, p. 6)</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3" cstate="print"/>
          <a:srcRect/>
          <a:stretch>
            <a:fillRect/>
          </a:stretch>
        </p:blipFill>
        <p:spPr bwMode="auto">
          <a:xfrm>
            <a:off x="457200" y="1439330"/>
            <a:ext cx="8229600" cy="35738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266700" y="1629891"/>
            <a:ext cx="8610600"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70660" name="Picture 4" descr="http://media.lawrence.com/img/photos/2003/05/16/SceneAgents_t640.jpg?a6ea3ebd4438a44b86d2e9c39ecf7613005fe067"/>
          <p:cNvPicPr>
            <a:picLocks noGrp="1" noChangeAspect="1" noChangeArrowheads="1"/>
          </p:cNvPicPr>
          <p:nvPr>
            <p:ph idx="1"/>
          </p:nvPr>
        </p:nvPicPr>
        <p:blipFill>
          <a:blip r:embed="rId2" cstate="print"/>
          <a:srcRect/>
          <a:stretch>
            <a:fillRect/>
          </a:stretch>
        </p:blipFill>
        <p:spPr bwMode="auto">
          <a:xfrm>
            <a:off x="1553750" y="2492896"/>
            <a:ext cx="5551278" cy="252028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a:t>
            </a:r>
            <a:endParaRPr lang="en-CA" dirty="0"/>
          </a:p>
        </p:txBody>
      </p:sp>
      <p:sp>
        <p:nvSpPr>
          <p:cNvPr id="3" name="Content Placeholder 2"/>
          <p:cNvSpPr>
            <a:spLocks noGrp="1"/>
          </p:cNvSpPr>
          <p:nvPr>
            <p:ph idx="1"/>
          </p:nvPr>
        </p:nvSpPr>
        <p:spPr>
          <a:xfrm>
            <a:off x="4788024" y="1700808"/>
            <a:ext cx="4042792" cy="4381947"/>
          </a:xfrm>
        </p:spPr>
        <p:txBody>
          <a:bodyPr>
            <a:normAutofit fontScale="92500" lnSpcReduction="20000"/>
          </a:bodyPr>
          <a:lstStyle/>
          <a:p>
            <a:pPr>
              <a:buNone/>
            </a:pPr>
            <a:endParaRPr lang="en-CA" dirty="0" smtClean="0"/>
          </a:p>
          <a:p>
            <a:pPr algn="ctr">
              <a:lnSpc>
                <a:spcPct val="150000"/>
              </a:lnSpc>
              <a:buNone/>
            </a:pPr>
            <a:r>
              <a:rPr lang="en-CA" dirty="0" err="1" smtClean="0"/>
              <a:t>Morphesus</a:t>
            </a:r>
            <a:r>
              <a:rPr lang="en-CA" dirty="0" smtClean="0"/>
              <a:t> will have to Wait…Don’t Expect Neo or Harper or Obama  to Make Any Changes…</a:t>
            </a:r>
            <a:endParaRPr lang="en-CA" dirty="0"/>
          </a:p>
        </p:txBody>
      </p:sp>
      <p:pic>
        <p:nvPicPr>
          <p:cNvPr id="60419" name="Picture 3" descr="Morpheus Red or Blue Pill - the-matrix photo">
            <a:hlinkClick r:id="rId2"/>
          </p:cNvPr>
          <p:cNvPicPr>
            <a:picLocks noChangeAspect="1" noChangeArrowheads="1"/>
          </p:cNvPicPr>
          <p:nvPr/>
        </p:nvPicPr>
        <p:blipFill>
          <a:blip r:embed="rId3" cstate="print"/>
          <a:srcRect/>
          <a:stretch>
            <a:fillRect/>
          </a:stretch>
        </p:blipFill>
        <p:spPr bwMode="auto">
          <a:xfrm>
            <a:off x="395536" y="1556792"/>
            <a:ext cx="3795464" cy="4762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But, This Time it is Different...</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352928" cy="6120680"/>
          </a:xfrm>
        </p:spPr>
        <p:txBody>
          <a:bodyPr>
            <a:normAutofit fontScale="40000" lnSpcReduction="20000"/>
          </a:bodyPr>
          <a:lstStyle/>
          <a:p>
            <a:pPr>
              <a:buNone/>
            </a:pPr>
            <a:endParaRPr lang="en-CA" dirty="0" smtClean="0"/>
          </a:p>
          <a:p>
            <a:pPr>
              <a:buNone/>
            </a:pPr>
            <a:endParaRPr lang="en-CA" dirty="0" smtClean="0"/>
          </a:p>
          <a:p>
            <a:pPr>
              <a:buNone/>
            </a:pPr>
            <a:r>
              <a:rPr lang="en-CA" sz="7000" dirty="0" smtClean="0"/>
              <a:t>Housing Led Recession</a:t>
            </a:r>
          </a:p>
          <a:p>
            <a:pPr>
              <a:buNone/>
            </a:pPr>
            <a:endParaRPr lang="en-CA" sz="7000" dirty="0" smtClean="0"/>
          </a:p>
          <a:p>
            <a:pPr>
              <a:buNone/>
            </a:pPr>
            <a:r>
              <a:rPr lang="en-CA" sz="7000" dirty="0" smtClean="0"/>
              <a:t>Over Leveraged Financials</a:t>
            </a:r>
          </a:p>
          <a:p>
            <a:pPr>
              <a:buNone/>
            </a:pPr>
            <a:endParaRPr lang="en-CA" sz="7000" dirty="0" smtClean="0"/>
          </a:p>
          <a:p>
            <a:pPr>
              <a:buNone/>
            </a:pPr>
            <a:r>
              <a:rPr lang="en-CA" sz="7000" dirty="0" smtClean="0"/>
              <a:t>Fallings Asset Prices</a:t>
            </a:r>
          </a:p>
          <a:p>
            <a:pPr>
              <a:buNone/>
            </a:pPr>
            <a:endParaRPr lang="en-CA" sz="7000" dirty="0" smtClean="0"/>
          </a:p>
          <a:p>
            <a:pPr>
              <a:buNone/>
            </a:pPr>
            <a:r>
              <a:rPr lang="en-CA" sz="7000" dirty="0" smtClean="0"/>
              <a:t>Frozen Credit Markets</a:t>
            </a:r>
          </a:p>
          <a:p>
            <a:pPr>
              <a:buNone/>
            </a:pPr>
            <a:endParaRPr lang="en-CA" sz="7000" dirty="0" smtClean="0"/>
          </a:p>
          <a:p>
            <a:pPr>
              <a:buNone/>
            </a:pPr>
            <a:r>
              <a:rPr lang="en-CA" sz="7000" dirty="0" smtClean="0"/>
              <a:t>Weak Household Balance Sheets</a:t>
            </a:r>
          </a:p>
          <a:p>
            <a:pPr>
              <a:buNone/>
            </a:pPr>
            <a:endParaRPr lang="en-CA" sz="7000" dirty="0" smtClean="0"/>
          </a:p>
          <a:p>
            <a:pPr>
              <a:buNone/>
            </a:pPr>
            <a:r>
              <a:rPr lang="en-CA" sz="7000" dirty="0" smtClean="0"/>
              <a:t>Globally Synchronized Slowing</a:t>
            </a:r>
          </a:p>
          <a:p>
            <a:pPr>
              <a:buNone/>
            </a:pPr>
            <a:endParaRPr lang="en-CA" sz="7000" dirty="0" smtClean="0"/>
          </a:p>
          <a:p>
            <a:pPr>
              <a:buNone/>
            </a:pPr>
            <a:r>
              <a:rPr lang="en-CA" sz="7000" dirty="0" smtClean="0"/>
              <a:t>Forces of Inflation versus Forces of Deflation</a:t>
            </a:r>
            <a:endParaRPr lang="en-CA" sz="7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additive="base">
                                        <p:cTn id="22"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 calcmode="lin" valueType="num">
                                      <p:cBhvr additive="base">
                                        <p:cTn id="32" dur="1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10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aushad Kassam\Documents\ls815\Paper Research\Required\1101081013_400.jpg"/>
          <p:cNvPicPr>
            <a:picLocks noChangeAspect="1" noChangeArrowheads="1"/>
          </p:cNvPicPr>
          <p:nvPr/>
        </p:nvPicPr>
        <p:blipFill>
          <a:blip r:embed="rId2" cstate="print"/>
          <a:srcRect/>
          <a:stretch>
            <a:fillRect/>
          </a:stretch>
        </p:blipFill>
        <p:spPr bwMode="auto">
          <a:xfrm>
            <a:off x="2667000" y="909638"/>
            <a:ext cx="3810000" cy="5038725"/>
          </a:xfrm>
          <a:prstGeom prst="rect">
            <a:avLst/>
          </a:prstGeom>
          <a:noFill/>
        </p:spPr>
      </p:pic>
      <p:pic>
        <p:nvPicPr>
          <p:cNvPr id="36867" name="Picture 3" descr="C:\Users\Naushad Kassam\Documents\ls815\Paper Research\Required\r04_18186213.jpg"/>
          <p:cNvPicPr>
            <a:picLocks noChangeAspect="1" noChangeArrowheads="1"/>
          </p:cNvPicPr>
          <p:nvPr/>
        </p:nvPicPr>
        <p:blipFill>
          <a:blip r:embed="rId3" cstate="print"/>
          <a:srcRect/>
          <a:stretch>
            <a:fillRect/>
          </a:stretch>
        </p:blipFill>
        <p:spPr bwMode="auto">
          <a:xfrm>
            <a:off x="-142875" y="290513"/>
            <a:ext cx="9429750" cy="6276975"/>
          </a:xfrm>
          <a:prstGeom prst="rect">
            <a:avLst/>
          </a:prstGeom>
          <a:noFill/>
        </p:spPr>
      </p:pic>
      <p:pic>
        <p:nvPicPr>
          <p:cNvPr id="36869" name="Picture 5" descr="C:\Users\Naushad Kassam\Documents\ls815\Paper Research\Required\r13_17706565.jpg"/>
          <p:cNvPicPr>
            <a:picLocks noChangeAspect="1" noChangeArrowheads="1"/>
          </p:cNvPicPr>
          <p:nvPr/>
        </p:nvPicPr>
        <p:blipFill>
          <a:blip r:embed="rId4" cstate="print"/>
          <a:srcRect/>
          <a:stretch>
            <a:fillRect/>
          </a:stretch>
        </p:blipFill>
        <p:spPr bwMode="auto">
          <a:xfrm>
            <a:off x="-142875" y="785813"/>
            <a:ext cx="9429750" cy="5286375"/>
          </a:xfrm>
          <a:prstGeom prst="rect">
            <a:avLst/>
          </a:prstGeom>
          <a:noFill/>
        </p:spPr>
      </p:pic>
      <p:pic>
        <p:nvPicPr>
          <p:cNvPr id="36870" name="Picture 6" descr="C:\Users\Naushad Kassam\Documents\ls815\Paper Research\Required\r15_18207681.jpg"/>
          <p:cNvPicPr>
            <a:picLocks noChangeAspect="1" noChangeArrowheads="1"/>
          </p:cNvPicPr>
          <p:nvPr/>
        </p:nvPicPr>
        <p:blipFill>
          <a:blip r:embed="rId5" cstate="print"/>
          <a:srcRect/>
          <a:stretch>
            <a:fillRect/>
          </a:stretch>
        </p:blipFill>
        <p:spPr bwMode="auto">
          <a:xfrm>
            <a:off x="-142875" y="347811"/>
            <a:ext cx="9429750" cy="6105525"/>
          </a:xfrm>
          <a:prstGeom prst="rect">
            <a:avLst/>
          </a:prstGeom>
          <a:noFill/>
        </p:spPr>
      </p:pic>
      <p:pic>
        <p:nvPicPr>
          <p:cNvPr id="36871" name="Picture 7" descr="C:\Users\Naushad Kassam\Documents\ls815\Paper Research\Required\images (6).jpg"/>
          <p:cNvPicPr>
            <a:picLocks noChangeAspect="1" noChangeArrowheads="1"/>
          </p:cNvPicPr>
          <p:nvPr/>
        </p:nvPicPr>
        <p:blipFill>
          <a:blip r:embed="rId6" cstate="print"/>
          <a:srcRect/>
          <a:stretch>
            <a:fillRect/>
          </a:stretch>
        </p:blipFill>
        <p:spPr bwMode="auto">
          <a:xfrm>
            <a:off x="2483768" y="1577669"/>
            <a:ext cx="4176464" cy="3702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100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3000"/>
                                        <p:tgtEl>
                                          <p:spTgt spid="36866"/>
                                        </p:tgtEl>
                                      </p:cBhvr>
                                    </p:animEffect>
                                  </p:childTnLst>
                                </p:cTn>
                              </p:par>
                            </p:childTnLst>
                          </p:cTn>
                        </p:par>
                        <p:par>
                          <p:cTn id="8" fill="hold">
                            <p:stCondLst>
                              <p:cond delay="4000"/>
                            </p:stCondLst>
                            <p:childTnLst>
                              <p:par>
                                <p:cTn id="9" presetID="8" presetClass="exit" presetSubtype="16" fill="hold" nodeType="afterEffect">
                                  <p:stCondLst>
                                    <p:cond delay="1500"/>
                                  </p:stCondLst>
                                  <p:childTnLst>
                                    <p:animEffect transition="out" filter="diamond(in)">
                                      <p:cBhvr>
                                        <p:cTn id="10" dur="2000"/>
                                        <p:tgtEl>
                                          <p:spTgt spid="36866"/>
                                        </p:tgtEl>
                                      </p:cBhvr>
                                    </p:animEffect>
                                    <p:set>
                                      <p:cBhvr>
                                        <p:cTn id="11" dur="1" fill="hold">
                                          <p:stCondLst>
                                            <p:cond delay="1999"/>
                                          </p:stCondLst>
                                        </p:cTn>
                                        <p:tgtEl>
                                          <p:spTgt spid="36866"/>
                                        </p:tgtEl>
                                        <p:attrNameLst>
                                          <p:attrName>style.visibility</p:attrName>
                                        </p:attrNameLst>
                                      </p:cBhvr>
                                      <p:to>
                                        <p:strVal val="hidden"/>
                                      </p:to>
                                    </p:set>
                                  </p:childTnLst>
                                </p:cTn>
                              </p:par>
                            </p:childTnLst>
                          </p:cTn>
                        </p:par>
                        <p:par>
                          <p:cTn id="12" fill="hold">
                            <p:stCondLst>
                              <p:cond delay="7500"/>
                            </p:stCondLst>
                            <p:childTnLst>
                              <p:par>
                                <p:cTn id="13" presetID="8" presetClass="entr" presetSubtype="16" fill="hold"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diamond(in)">
                                      <p:cBhvr>
                                        <p:cTn id="15" dur="3000"/>
                                        <p:tgtEl>
                                          <p:spTgt spid="36867"/>
                                        </p:tgtEl>
                                      </p:cBhvr>
                                    </p:animEffect>
                                  </p:childTnLst>
                                </p:cTn>
                              </p:par>
                            </p:childTnLst>
                          </p:cTn>
                        </p:par>
                        <p:par>
                          <p:cTn id="16" fill="hold">
                            <p:stCondLst>
                              <p:cond delay="10500"/>
                            </p:stCondLst>
                            <p:childTnLst>
                              <p:par>
                                <p:cTn id="17" presetID="8" presetClass="exit" presetSubtype="16" fill="hold" nodeType="afterEffect">
                                  <p:stCondLst>
                                    <p:cond delay="2000"/>
                                  </p:stCondLst>
                                  <p:childTnLst>
                                    <p:animEffect transition="out" filter="diamond(in)">
                                      <p:cBhvr>
                                        <p:cTn id="18" dur="2000"/>
                                        <p:tgtEl>
                                          <p:spTgt spid="36867"/>
                                        </p:tgtEl>
                                      </p:cBhvr>
                                    </p:animEffect>
                                    <p:set>
                                      <p:cBhvr>
                                        <p:cTn id="19" dur="1" fill="hold">
                                          <p:stCondLst>
                                            <p:cond delay="1999"/>
                                          </p:stCondLst>
                                        </p:cTn>
                                        <p:tgtEl>
                                          <p:spTgt spid="36867"/>
                                        </p:tgtEl>
                                        <p:attrNameLst>
                                          <p:attrName>style.visibility</p:attrName>
                                        </p:attrNameLst>
                                      </p:cBhvr>
                                      <p:to>
                                        <p:strVal val="hidden"/>
                                      </p:to>
                                    </p:set>
                                  </p:childTnLst>
                                </p:cTn>
                              </p:par>
                            </p:childTnLst>
                          </p:cTn>
                        </p:par>
                        <p:par>
                          <p:cTn id="20" fill="hold">
                            <p:stCondLst>
                              <p:cond delay="14500"/>
                            </p:stCondLst>
                            <p:childTnLst>
                              <p:par>
                                <p:cTn id="21" presetID="8" presetClass="entr" presetSubtype="16" fill="hold" nodeType="after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diamond(in)">
                                      <p:cBhvr>
                                        <p:cTn id="23" dur="3000"/>
                                        <p:tgtEl>
                                          <p:spTgt spid="36869"/>
                                        </p:tgtEl>
                                      </p:cBhvr>
                                    </p:animEffect>
                                  </p:childTnLst>
                                </p:cTn>
                              </p:par>
                            </p:childTnLst>
                          </p:cTn>
                        </p:par>
                        <p:par>
                          <p:cTn id="24" fill="hold">
                            <p:stCondLst>
                              <p:cond delay="17500"/>
                            </p:stCondLst>
                            <p:childTnLst>
                              <p:par>
                                <p:cTn id="25" presetID="8" presetClass="exit" presetSubtype="16" fill="hold" nodeType="afterEffect">
                                  <p:stCondLst>
                                    <p:cond delay="2000"/>
                                  </p:stCondLst>
                                  <p:childTnLst>
                                    <p:animEffect transition="out" filter="diamond(in)">
                                      <p:cBhvr>
                                        <p:cTn id="26" dur="2000"/>
                                        <p:tgtEl>
                                          <p:spTgt spid="36869"/>
                                        </p:tgtEl>
                                      </p:cBhvr>
                                    </p:animEffect>
                                    <p:set>
                                      <p:cBhvr>
                                        <p:cTn id="27" dur="1" fill="hold">
                                          <p:stCondLst>
                                            <p:cond delay="1999"/>
                                          </p:stCondLst>
                                        </p:cTn>
                                        <p:tgtEl>
                                          <p:spTgt spid="36869"/>
                                        </p:tgtEl>
                                        <p:attrNameLst>
                                          <p:attrName>style.visibility</p:attrName>
                                        </p:attrNameLst>
                                      </p:cBhvr>
                                      <p:to>
                                        <p:strVal val="hidden"/>
                                      </p:to>
                                    </p:set>
                                  </p:childTnLst>
                                </p:cTn>
                              </p:par>
                            </p:childTnLst>
                          </p:cTn>
                        </p:par>
                        <p:par>
                          <p:cTn id="28" fill="hold">
                            <p:stCondLst>
                              <p:cond delay="21500"/>
                            </p:stCondLst>
                            <p:childTnLst>
                              <p:par>
                                <p:cTn id="29" presetID="8" presetClass="entr" presetSubtype="16" fill="hold" nodeType="afterEffect">
                                  <p:stCondLst>
                                    <p:cond delay="0"/>
                                  </p:stCondLst>
                                  <p:childTnLst>
                                    <p:set>
                                      <p:cBhvr>
                                        <p:cTn id="30" dur="1" fill="hold">
                                          <p:stCondLst>
                                            <p:cond delay="0"/>
                                          </p:stCondLst>
                                        </p:cTn>
                                        <p:tgtEl>
                                          <p:spTgt spid="36870"/>
                                        </p:tgtEl>
                                        <p:attrNameLst>
                                          <p:attrName>style.visibility</p:attrName>
                                        </p:attrNameLst>
                                      </p:cBhvr>
                                      <p:to>
                                        <p:strVal val="visible"/>
                                      </p:to>
                                    </p:set>
                                    <p:animEffect transition="in" filter="diamond(in)">
                                      <p:cBhvr>
                                        <p:cTn id="31" dur="3000"/>
                                        <p:tgtEl>
                                          <p:spTgt spid="36870"/>
                                        </p:tgtEl>
                                      </p:cBhvr>
                                    </p:animEffect>
                                  </p:childTnLst>
                                </p:cTn>
                              </p:par>
                            </p:childTnLst>
                          </p:cTn>
                        </p:par>
                        <p:par>
                          <p:cTn id="32" fill="hold">
                            <p:stCondLst>
                              <p:cond delay="24500"/>
                            </p:stCondLst>
                            <p:childTnLst>
                              <p:par>
                                <p:cTn id="33" presetID="8" presetClass="exit" presetSubtype="16" fill="hold" nodeType="afterEffect">
                                  <p:stCondLst>
                                    <p:cond delay="2000"/>
                                  </p:stCondLst>
                                  <p:childTnLst>
                                    <p:animEffect transition="out" filter="diamond(in)">
                                      <p:cBhvr>
                                        <p:cTn id="34" dur="2000"/>
                                        <p:tgtEl>
                                          <p:spTgt spid="36870"/>
                                        </p:tgtEl>
                                      </p:cBhvr>
                                    </p:animEffect>
                                    <p:set>
                                      <p:cBhvr>
                                        <p:cTn id="35" dur="1" fill="hold">
                                          <p:stCondLst>
                                            <p:cond delay="1999"/>
                                          </p:stCondLst>
                                        </p:cTn>
                                        <p:tgtEl>
                                          <p:spTgt spid="36870"/>
                                        </p:tgtEl>
                                        <p:attrNameLst>
                                          <p:attrName>style.visibility</p:attrName>
                                        </p:attrNameLst>
                                      </p:cBhvr>
                                      <p:to>
                                        <p:strVal val="hidden"/>
                                      </p:to>
                                    </p:set>
                                  </p:childTnLst>
                                </p:cTn>
                              </p:par>
                            </p:childTnLst>
                          </p:cTn>
                        </p:par>
                        <p:par>
                          <p:cTn id="36" fill="hold">
                            <p:stCondLst>
                              <p:cond delay="28500"/>
                            </p:stCondLst>
                            <p:childTnLst>
                              <p:par>
                                <p:cTn id="37" presetID="8" presetClass="entr" presetSubtype="16" fill="hold" nodeType="afterEffect">
                                  <p:stCondLst>
                                    <p:cond delay="0"/>
                                  </p:stCondLst>
                                  <p:childTnLst>
                                    <p:set>
                                      <p:cBhvr>
                                        <p:cTn id="38" dur="1" fill="hold">
                                          <p:stCondLst>
                                            <p:cond delay="0"/>
                                          </p:stCondLst>
                                        </p:cTn>
                                        <p:tgtEl>
                                          <p:spTgt spid="36871"/>
                                        </p:tgtEl>
                                        <p:attrNameLst>
                                          <p:attrName>style.visibility</p:attrName>
                                        </p:attrNameLst>
                                      </p:cBhvr>
                                      <p:to>
                                        <p:strVal val="visible"/>
                                      </p:to>
                                    </p:set>
                                    <p:animEffect transition="in" filter="diamond(in)">
                                      <p:cBhvr>
                                        <p:cTn id="39" dur="2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question mark">
            <a:hlinkClick r:id="rId2"/>
          </p:cNvPr>
          <p:cNvPicPr>
            <a:picLocks noChangeAspect="1" noChangeArrowheads="1"/>
          </p:cNvPicPr>
          <p:nvPr/>
        </p:nvPicPr>
        <p:blipFill>
          <a:blip r:embed="rId3" cstate="print"/>
          <a:srcRect/>
          <a:stretch>
            <a:fillRect/>
          </a:stretch>
        </p:blipFill>
        <p:spPr bwMode="auto">
          <a:xfrm rot="20689385">
            <a:off x="1266426" y="427333"/>
            <a:ext cx="4076700" cy="6096001"/>
          </a:xfrm>
          <a:prstGeom prst="rect">
            <a:avLst/>
          </a:prstGeom>
          <a:noFill/>
        </p:spPr>
      </p:pic>
      <p:sp>
        <p:nvSpPr>
          <p:cNvPr id="2" name="Title 1"/>
          <p:cNvSpPr>
            <a:spLocks noGrp="1"/>
          </p:cNvSpPr>
          <p:nvPr>
            <p:ph type="ctrTitle"/>
          </p:nvPr>
        </p:nvSpPr>
        <p:spPr>
          <a:xfrm rot="1409280">
            <a:off x="3868350" y="1964473"/>
            <a:ext cx="4631994" cy="2490772"/>
          </a:xfrm>
        </p:spPr>
        <p:txBody>
          <a:bodyPr/>
          <a:lstStyle/>
          <a:p>
            <a:r>
              <a:rPr lang="en-CA" dirty="0" smtClean="0"/>
              <a:t>Where is Neo?</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Why Do We Look For Neo?</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7493</TotalTime>
  <Words>808</Words>
  <Application>Microsoft Office PowerPoint</Application>
  <PresentationFormat>On-screen Show (4:3)</PresentationFormat>
  <Paragraphs>146</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Where is Neo?</vt:lpstr>
      <vt:lpstr>Cast of Characters</vt:lpstr>
      <vt:lpstr>Problems, problems, problems...</vt:lpstr>
      <vt:lpstr>Ups &amp; Downs Always Happen</vt:lpstr>
      <vt:lpstr>But, This Time it is Different...</vt:lpstr>
      <vt:lpstr>PowerPoint Presentation</vt:lpstr>
      <vt:lpstr>PowerPoint Presentation</vt:lpstr>
      <vt:lpstr>Where is Neo?</vt:lpstr>
      <vt:lpstr>Why Do We Look For Neo?</vt:lpstr>
      <vt:lpstr>PowerPoint Presentation</vt:lpstr>
      <vt:lpstr>PowerPoint Presentation</vt:lpstr>
      <vt:lpstr>Expression of our Personal and Collective Unconscious </vt:lpstr>
      <vt:lpstr>PowerPoint Presentation</vt:lpstr>
      <vt:lpstr>PowerPoint Presentation</vt:lpstr>
      <vt:lpstr>Making of Neo?</vt:lpstr>
      <vt:lpstr>Billions of Dollars Spent on Leadership  Research </vt:lpstr>
      <vt:lpstr>Billions More Spent on Leadership  Training </vt:lpstr>
      <vt:lpstr>Leadership Books are the Fastest Growing Sector in the Publishing World</vt:lpstr>
      <vt:lpstr>PowerPoint Presentation</vt:lpstr>
      <vt:lpstr>Have We Created a Neo?</vt:lpstr>
      <vt:lpstr>PowerPoint Presentation</vt:lpstr>
      <vt:lpstr>Why??????</vt:lpstr>
      <vt:lpstr>Liberal Markets:  Efficient Market Hypothesis  “The Matrix”</vt:lpstr>
      <vt:lpstr>The Paradox</vt:lpstr>
      <vt:lpstr>The Paradox</vt:lpstr>
      <vt:lpstr>The Beginnings of the Matrix</vt:lpstr>
      <vt:lpstr>The Beginnings of the Matrix</vt:lpstr>
      <vt:lpstr>The Matrix Rises</vt:lpstr>
      <vt:lpstr>The Matrix Rises</vt:lpstr>
      <vt:lpstr>The Matrix Rises</vt:lpstr>
      <vt:lpstr>The Matrix Rises</vt:lpstr>
      <vt:lpstr>The Matrix Rises</vt:lpstr>
      <vt:lpstr>A strong domestic economy, increased consumption, and escalating military spending led to a sustained period of non-inflationary growth </vt:lpstr>
      <vt:lpstr>Agent Smith</vt:lpstr>
      <vt:lpstr>Agent Smith</vt:lpstr>
      <vt:lpstr>Agent Smith Replicates and Mutates</vt:lpstr>
      <vt:lpstr>The Paradox</vt:lpstr>
      <vt:lpstr>In Seriousness….</vt:lpstr>
      <vt:lpstr>Efficient Market Hypothesis has Led to Market &amp; Economic Complexity</vt:lpstr>
      <vt:lpstr>The Ugly Side of Complexity</vt:lpstr>
      <vt:lpstr>PowerPoint Presentation</vt:lpstr>
      <vt:lpstr>PowerPoint Presentation</vt:lpstr>
      <vt:lpstr>PowerPoint Presentation</vt:lpstr>
      <vt:lpstr>So...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Naushad Kassam</dc:creator>
  <cp:lastModifiedBy>gp</cp:lastModifiedBy>
  <cp:revision>150</cp:revision>
  <dcterms:created xsi:type="dcterms:W3CDTF">2011-11-15T05:29:50Z</dcterms:created>
  <dcterms:modified xsi:type="dcterms:W3CDTF">2011-11-23T20:39:34Z</dcterms:modified>
</cp:coreProperties>
</file>