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60" r:id="rId2"/>
    <p:sldId id="265" r:id="rId3"/>
    <p:sldId id="295" r:id="rId4"/>
    <p:sldId id="266" r:id="rId5"/>
    <p:sldId id="285" r:id="rId6"/>
    <p:sldId id="262" r:id="rId7"/>
    <p:sldId id="279" r:id="rId8"/>
    <p:sldId id="270" r:id="rId9"/>
    <p:sldId id="257" r:id="rId10"/>
    <p:sldId id="269" r:id="rId11"/>
    <p:sldId id="267" r:id="rId12"/>
    <p:sldId id="283" r:id="rId13"/>
    <p:sldId id="290" r:id="rId14"/>
    <p:sldId id="261" r:id="rId15"/>
    <p:sldId id="287" r:id="rId16"/>
    <p:sldId id="296" r:id="rId17"/>
    <p:sldId id="297" r:id="rId18"/>
    <p:sldId id="273" r:id="rId19"/>
    <p:sldId id="292" r:id="rId20"/>
    <p:sldId id="259" r:id="rId21"/>
    <p:sldId id="281" r:id="rId22"/>
    <p:sldId id="289" r:id="rId23"/>
    <p:sldId id="282" r:id="rId24"/>
    <p:sldId id="277" r:id="rId25"/>
    <p:sldId id="284" r:id="rId26"/>
    <p:sldId id="29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78186" autoAdjust="0"/>
  </p:normalViewPr>
  <p:slideViewPr>
    <p:cSldViewPr snapToGrid="0" snapToObjects="1">
      <p:cViewPr>
        <p:scale>
          <a:sx n="85" d="100"/>
          <a:sy n="85" d="100"/>
        </p:scale>
        <p:origin x="-72"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240" d="100"/>
          <a:sy n="240" d="100"/>
        </p:scale>
        <p:origin x="312" y="1024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03D1D1-61B5-C041-807E-232BB1D4E783}" type="datetimeFigureOut">
              <a:rPr lang="en-US" smtClean="0"/>
              <a:pPr/>
              <a:t>11/27/2018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049DEF-4EE9-D941-8358-0525C574B56F}" type="slidenum">
              <a:rPr lang="en-US" smtClean="0"/>
              <a:pPr/>
              <a:t>‹#›</a:t>
            </a:fld>
            <a:endParaRPr lang="en-US"/>
          </a:p>
        </p:txBody>
      </p:sp>
    </p:spTree>
    <p:extLst>
      <p:ext uri="{BB962C8B-B14F-4D97-AF65-F5344CB8AC3E}">
        <p14:creationId xmlns:p14="http://schemas.microsoft.com/office/powerpoint/2010/main" xmlns="" val="3189904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185507-4327-5D4A-8F8A-FA3A913EF9FF}" type="datetimeFigureOut">
              <a:rPr lang="en-US" smtClean="0"/>
              <a:pPr/>
              <a:t>11/27/2018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92080B-E7EF-1D4B-9BAD-9B4AAD4E7AA9}" type="slidenum">
              <a:rPr lang="en-US" smtClean="0"/>
              <a:pPr/>
              <a:t>‹#›</a:t>
            </a:fld>
            <a:endParaRPr lang="en-US"/>
          </a:p>
        </p:txBody>
      </p:sp>
    </p:spTree>
    <p:extLst>
      <p:ext uri="{BB962C8B-B14F-4D97-AF65-F5344CB8AC3E}">
        <p14:creationId xmlns:p14="http://schemas.microsoft.com/office/powerpoint/2010/main" xmlns="" val="21402223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Asia_(1815_ship)#cite_note-Hackman-1" TargetMode="External"/><Relationship Id="rId13" Type="http://schemas.openxmlformats.org/officeDocument/2006/relationships/hyperlink" Target="https://en.wikipedia.org/wiki/Asia_(1815_ship)#cite_note-NA-3" TargetMode="External"/><Relationship Id="rId18" Type="http://schemas.openxmlformats.org/officeDocument/2006/relationships/hyperlink" Target="https://en.wikipedia.org/wiki/Asia_(1815_ship)#cite_note-6" TargetMode="External"/><Relationship Id="rId3" Type="http://schemas.openxmlformats.org/officeDocument/2006/relationships/hyperlink" Target="https://www.revolvy.com/page/William-John-Huggins" TargetMode="External"/><Relationship Id="rId7" Type="http://schemas.openxmlformats.org/officeDocument/2006/relationships/hyperlink" Target="https://en.wikipedia.org/wiki/East_India_Company" TargetMode="External"/><Relationship Id="rId12" Type="http://schemas.openxmlformats.org/officeDocument/2006/relationships/hyperlink" Target="https://en.wikipedia.org/wiki/Saint_Helena" TargetMode="External"/><Relationship Id="rId17" Type="http://schemas.openxmlformats.org/officeDocument/2006/relationships/hyperlink" Target="https://en.wikipedia.org/wiki/Torbay" TargetMode="External"/><Relationship Id="rId2" Type="http://schemas.openxmlformats.org/officeDocument/2006/relationships/slide" Target="../slides/slide1.xml"/><Relationship Id="rId16" Type="http://schemas.openxmlformats.org/officeDocument/2006/relationships/hyperlink" Target="https://en.wikipedia.org/wiki/Cork_(city)" TargetMode="External"/><Relationship Id="rId1" Type="http://schemas.openxmlformats.org/officeDocument/2006/relationships/notesMaster" Target="../notesMasters/notesMaster1.xml"/><Relationship Id="rId6" Type="http://schemas.openxmlformats.org/officeDocument/2006/relationships/hyperlink" Target="https://en.wikipedia.org/wiki/Calcutta" TargetMode="External"/><Relationship Id="rId11" Type="http://schemas.openxmlformats.org/officeDocument/2006/relationships/hyperlink" Target="https://en.wikipedia.org/wiki/The_Downs_(ship_anchorage)" TargetMode="External"/><Relationship Id="rId5" Type="http://schemas.openxmlformats.org/officeDocument/2006/relationships/hyperlink" Target="https://en.wikipedia.org/wiki/Asia_(1815_ship" TargetMode="External"/><Relationship Id="rId15" Type="http://schemas.openxmlformats.org/officeDocument/2006/relationships/hyperlink" Target="https://en.wikipedia.org/wiki/Asia_(1815_ship)#cite_note-4" TargetMode="External"/><Relationship Id="rId10" Type="http://schemas.openxmlformats.org/officeDocument/2006/relationships/hyperlink" Target="https://en.wikipedia.org/wiki/Sydney" TargetMode="External"/><Relationship Id="rId4" Type="http://schemas.openxmlformats.org/officeDocument/2006/relationships/hyperlink" Target="https://www.qdl.qa/en/glossary#India_Office" TargetMode="External"/><Relationship Id="rId9" Type="http://schemas.openxmlformats.org/officeDocument/2006/relationships/hyperlink" Target="https://en.wikipedia.org/wiki/Portsmouth" TargetMode="External"/><Relationship Id="rId14" Type="http://schemas.openxmlformats.org/officeDocument/2006/relationships/hyperlink" Target="https://en.wikipedia.org/wiki/Hobart"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Daoguang_Empero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Lin_Zexu" TargetMode="External"/><Relationship Id="rId5" Type="http://schemas.openxmlformats.org/officeDocument/2006/relationships/hyperlink" Target="https://en.wikipedia.org/wiki/Yongzheng_Emperor" TargetMode="External"/><Relationship Id="rId4" Type="http://schemas.openxmlformats.org/officeDocument/2006/relationships/hyperlink" Target="https://en.wikipedia.org/wiki/Opiu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First_Opium_War" TargetMode="External"/><Relationship Id="rId7" Type="http://schemas.openxmlformats.org/officeDocument/2006/relationships/hyperlink" Target="https://en.wikipedia.org/wiki/Treaty_of_Nankin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Sino-Sikh_war" TargetMode="External"/><Relationship Id="rId5" Type="http://schemas.openxmlformats.org/officeDocument/2006/relationships/hyperlink" Target="https://en.wikipedia.org/wiki/Sikh_Empire" TargetMode="External"/><Relationship Id="rId4" Type="http://schemas.openxmlformats.org/officeDocument/2006/relationships/hyperlink" Target="https://en.wikipedia.org/wiki/Ili_Kazakh_Autonomous_Prefectur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Nemesis_(1839)"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britannica.com/place/China/The-first-Opium-War-and-its-aftermath#ref590493" TargetMode="External"/><Relationship Id="rId4" Type="http://schemas.openxmlformats.org/officeDocument/2006/relationships/hyperlink" Target="https://en.wikipedia.org/wiki/Junk_(ship)"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Nemesis_(1839)#cite_note-Ward-5" TargetMode="External"/><Relationship Id="rId13" Type="http://schemas.openxmlformats.org/officeDocument/2006/relationships/hyperlink" Target="https://en.wikipedia.org/wiki/Porcher_(1799_ship)" TargetMode="External"/><Relationship Id="rId3" Type="http://schemas.openxmlformats.org/officeDocument/2006/relationships/hyperlink" Target="https://en.wikipedia.org/wiki/Second_Battle_of_Chuenpi" TargetMode="External"/><Relationship Id="rId7" Type="http://schemas.openxmlformats.org/officeDocument/2006/relationships/hyperlink" Target="https://en.wikipedia.org/wiki/Odessa" TargetMode="External"/><Relationship Id="rId12" Type="http://schemas.openxmlformats.org/officeDocument/2006/relationships/hyperlink" Target="https://en.wikipedia.org/wiki/Battle_of_First_Bar" TargetMode="External"/><Relationship Id="rId17" Type="http://schemas.openxmlformats.org/officeDocument/2006/relationships/hyperlink" Target="https://en.wikipedia.org/wiki/Nemesis_(1839)#cite_note-Parbury,_Allen,_and_Company-4" TargetMode="External"/><Relationship Id="rId2" Type="http://schemas.openxmlformats.org/officeDocument/2006/relationships/slide" Target="../slides/slide13.xml"/><Relationship Id="rId16" Type="http://schemas.openxmlformats.org/officeDocument/2006/relationships/hyperlink" Target="https://en.wikipedia.org/wiki/Battle_of_Canton_(March_1841)" TargetMode="External"/><Relationship Id="rId1" Type="http://schemas.openxmlformats.org/officeDocument/2006/relationships/notesMaster" Target="../notesMasters/notesMaster1.xml"/><Relationship Id="rId6" Type="http://schemas.openxmlformats.org/officeDocument/2006/relationships/hyperlink" Target="https://en.wikipedia.org/wiki/Liverpool" TargetMode="External"/><Relationship Id="rId11" Type="http://schemas.openxmlformats.org/officeDocument/2006/relationships/hyperlink" Target="https://en.wikipedia.org/wiki/Bocca_Tigris" TargetMode="External"/><Relationship Id="rId5" Type="http://schemas.openxmlformats.org/officeDocument/2006/relationships/hyperlink" Target="https://en.wikipedia.org/wiki/Nemesis_(1839)#cite_note-marks-3" TargetMode="External"/><Relationship Id="rId15" Type="http://schemas.openxmlformats.org/officeDocument/2006/relationships/hyperlink" Target="https://en.wikipedia.org/wiki/Broadway_expedition" TargetMode="External"/><Relationship Id="rId10" Type="http://schemas.openxmlformats.org/officeDocument/2006/relationships/hyperlink" Target="https://en.wikipedia.org/wiki/Nemesis_(1839)#cite_note-12" TargetMode="External"/><Relationship Id="rId4" Type="http://schemas.openxmlformats.org/officeDocument/2006/relationships/hyperlink" Target="https://www.flickr.com/photos/britishlibrary/11054463995" TargetMode="External"/><Relationship Id="rId9" Type="http://schemas.openxmlformats.org/officeDocument/2006/relationships/hyperlink" Target="https://en.wikipedia.org/wiki/First_Opium_War" TargetMode="External"/><Relationship Id="rId14" Type="http://schemas.openxmlformats.org/officeDocument/2006/relationships/hyperlink" Target="https://en.wikipedia.org/wiki/East_Indiaman"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britannica.com/topic/most-favored-nation-treatment" TargetMode="External"/><Relationship Id="rId13" Type="http://schemas.openxmlformats.org/officeDocument/2006/relationships/hyperlink" Target="https://www.britannica.com/place/Guangdong" TargetMode="External"/><Relationship Id="rId3" Type="http://schemas.openxmlformats.org/officeDocument/2006/relationships/hyperlink" Target="https://www.britannica.com/place/China/The-first-Opium-War-and-its-aftermath#ref590493" TargetMode="External"/><Relationship Id="rId7" Type="http://schemas.openxmlformats.org/officeDocument/2006/relationships/hyperlink" Target="https://www.britannica.com/topic/history-of-France" TargetMode="External"/><Relationship Id="rId12" Type="http://schemas.openxmlformats.org/officeDocument/2006/relationships/hyperlink" Target="https://www.britannica.com/biography/Qiyin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britannica.com/topic/Treaty-of-Whampoa" TargetMode="External"/><Relationship Id="rId11" Type="http://schemas.openxmlformats.org/officeDocument/2006/relationships/hyperlink" Target="https://www.britannica.com/topic/treaty-port" TargetMode="External"/><Relationship Id="rId5" Type="http://schemas.openxmlformats.org/officeDocument/2006/relationships/hyperlink" Target="https://www.britannica.com/topic/history-of-United-States" TargetMode="External"/><Relationship Id="rId10" Type="http://schemas.openxmlformats.org/officeDocument/2006/relationships/hyperlink" Target="https://www.britannica.com/topic/jurisdiction" TargetMode="External"/><Relationship Id="rId4" Type="http://schemas.openxmlformats.org/officeDocument/2006/relationships/hyperlink" Target="https://www.britannica.com/topic/Treaty-of-Wanghia" TargetMode="External"/><Relationship Id="rId9" Type="http://schemas.openxmlformats.org/officeDocument/2006/relationships/hyperlink" Target="https://www.merriam-webster.com/dictionary/autonomy"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pload.wikimedia.org/wikipedia/commons/0/09/Canton_from_the_Heights.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ritannica.com/event/Arrow-War"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britannica.com/place/Guangxi" TargetMode="External"/><Relationship Id="rId5" Type="http://schemas.openxmlformats.org/officeDocument/2006/relationships/hyperlink" Target="https://www.britannica.com/topic/Arrow-British-ship" TargetMode="External"/><Relationship Id="rId4" Type="http://schemas.openxmlformats.org/officeDocument/2006/relationships/hyperlink" Target="https://www.merriam-webster.com/dictionary/annihilate"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en.wikipedia.org/wiki/Beijing" TargetMode="External"/><Relationship Id="rId13" Type="http://schemas.openxmlformats.org/officeDocument/2006/relationships/hyperlink" Target="https://en.wikipedia.org/wiki/L%C3%A9on_Cogniet" TargetMode="External"/><Relationship Id="rId18" Type="http://schemas.openxmlformats.org/officeDocument/2006/relationships/hyperlink" Target="https://en.wikipedia.org/wiki/Cairo" TargetMode="External"/><Relationship Id="rId3" Type="http://schemas.openxmlformats.org/officeDocument/2006/relationships/hyperlink" Target="https://en.wikipedia.org/wiki/Battle_of_Palikao" TargetMode="External"/><Relationship Id="rId21" Type="http://schemas.openxmlformats.org/officeDocument/2006/relationships/hyperlink" Target="https://www.britannica.com/place/Tianjin-China" TargetMode="External"/><Relationship Id="rId7" Type="http://schemas.openxmlformats.org/officeDocument/2006/relationships/hyperlink" Target="https://en.wikipedia.org/wiki/Second_Opium_War" TargetMode="External"/><Relationship Id="rId12" Type="http://schemas.openxmlformats.org/officeDocument/2006/relationships/hyperlink" Target="https://en.wikipedia.org/wiki/Seine-et-Marne" TargetMode="External"/><Relationship Id="rId17" Type="http://schemas.openxmlformats.org/officeDocument/2006/relationships/hyperlink" Target="https://en.wikipedia.org/wiki/Victor_Hugo" TargetMode="External"/><Relationship Id="rId25" Type="http://schemas.openxmlformats.org/officeDocument/2006/relationships/hyperlink" Target="https://www.britannica.com/topic/Christianity" TargetMode="External"/><Relationship Id="rId2" Type="http://schemas.openxmlformats.org/officeDocument/2006/relationships/slide" Target="../slides/slide18.xml"/><Relationship Id="rId16" Type="http://schemas.openxmlformats.org/officeDocument/2006/relationships/hyperlink" Target="https://en.wikipedia.org/wiki/Les_Mis%C3%A9rables" TargetMode="External"/><Relationship Id="rId20" Type="http://schemas.openxmlformats.org/officeDocument/2006/relationships/hyperlink" Target="https://www.britannica.com/place/China/The-first-Opium-War-and-its-aftermath#ref590493" TargetMode="External"/><Relationship Id="rId1" Type="http://schemas.openxmlformats.org/officeDocument/2006/relationships/notesMaster" Target="../notesMasters/notesMaster1.xml"/><Relationship Id="rId6" Type="http://schemas.openxmlformats.org/officeDocument/2006/relationships/hyperlink" Target="https://en.wikipedia.org/wiki/Qing_Empire" TargetMode="External"/><Relationship Id="rId11" Type="http://schemas.openxmlformats.org/officeDocument/2006/relationships/hyperlink" Target="https://en.wikipedia.org/wiki/La_Fert%C3%A9-sous-Jouarre" TargetMode="External"/><Relationship Id="rId24" Type="http://schemas.openxmlformats.org/officeDocument/2006/relationships/hyperlink" Target="https://www.merriam-webster.com/dictionary/propagate" TargetMode="External"/><Relationship Id="rId5" Type="http://schemas.openxmlformats.org/officeDocument/2006/relationships/hyperlink" Target="https://en.wikipedia.org/wiki/Baliqiao" TargetMode="External"/><Relationship Id="rId15" Type="http://schemas.openxmlformats.org/officeDocument/2006/relationships/hyperlink" Target="https://en.wikipedia.org/wiki/Cosette" TargetMode="External"/><Relationship Id="rId23" Type="http://schemas.openxmlformats.org/officeDocument/2006/relationships/hyperlink" Target="https://www.merriam-webster.com/dictionary/moral" TargetMode="External"/><Relationship Id="rId10" Type="http://schemas.openxmlformats.org/officeDocument/2006/relationships/hyperlink" Target="https://en.wikipedia.org/wiki/Illustrator" TargetMode="External"/><Relationship Id="rId19" Type="http://schemas.openxmlformats.org/officeDocument/2006/relationships/hyperlink" Target="https://en.wikipedia.org/wiki/%C3%89mile_Bayard#cite_note-1" TargetMode="External"/><Relationship Id="rId4" Type="http://schemas.openxmlformats.org/officeDocument/2006/relationships/hyperlink" Target="https://en.wikipedia.org/wiki/%C3%89mile_Bayard" TargetMode="External"/><Relationship Id="rId9" Type="http://schemas.openxmlformats.org/officeDocument/2006/relationships/hyperlink" Target="https://en.wikipedia.org/wiki/French_people" TargetMode="External"/><Relationship Id="rId14" Type="http://schemas.openxmlformats.org/officeDocument/2006/relationships/hyperlink" Target="https://en.wikipedia.org/wiki/Illustration" TargetMode="External"/><Relationship Id="rId22" Type="http://schemas.openxmlformats.org/officeDocument/2006/relationships/hyperlink" Target="https://www.britannica.com/topic/Treaties-of-Tianjin"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mmons.wikimedia.org/w/index.php?curid=133888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mmons.wikimedia.org/w/index.php?curid=2425102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Battle_of_Taku_Forts_(186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ritishmuseum.org/research/collection_online/collection_object_details/collection_image_gallery.aspx?assetId=1164254001&amp;objectId=729283&amp;partId=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Opium_Wars#cite_note-3" TargetMode="External"/><Relationship Id="rId3" Type="http://schemas.openxmlformats.org/officeDocument/2006/relationships/hyperlink" Target="https://en.wikipedia.org/wiki/Opium_Wars" TargetMode="External"/><Relationship Id="rId7" Type="http://schemas.openxmlformats.org/officeDocument/2006/relationships/hyperlink" Target="https://en.wikipedia.org/wiki/World_Economic_Foru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Wikipedia:Citation_needed" TargetMode="External"/><Relationship Id="rId5" Type="http://schemas.openxmlformats.org/officeDocument/2006/relationships/hyperlink" Target="https://en.wikipedia.org/wiki/Angus_Maddison" TargetMode="External"/><Relationship Id="rId4" Type="http://schemas.openxmlformats.org/officeDocument/2006/relationships/hyperlink" Target="https://en.wikipedia.org/wiki/Angus_Maddison_statistics_of_the_ten_largest_economies_by_GDP_(PPP)" TargetMode="External"/><Relationship Id="rId9" Type="http://schemas.openxmlformats.org/officeDocument/2006/relationships/hyperlink" Target="https://www.britannica.com/place/China/The-first-Opium-War-and-its-aftermath#ref590493"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Fiduciary" TargetMode="External"/><Relationship Id="rId13" Type="http://schemas.openxmlformats.org/officeDocument/2006/relationships/hyperlink" Target="https://en.wikipedia.org/wiki/Thirteen_Factories#cite_note-FOOTNOTEVan_DykeMok2015xv-2" TargetMode="External"/><Relationship Id="rId3" Type="http://schemas.openxmlformats.org/officeDocument/2006/relationships/hyperlink" Target="https://en.wikipedia.org/wiki/Thirteen_Factories" TargetMode="External"/><Relationship Id="rId7" Type="http://schemas.openxmlformats.org/officeDocument/2006/relationships/hyperlink" Target="https://en.wikipedia.org/wiki/Thirteen_Factories#cite_note-FOOTNOTETamura1998-1" TargetMode="External"/><Relationship Id="rId12" Type="http://schemas.openxmlformats.org/officeDocument/2006/relationships/hyperlink" Target="https://en.wikipedia.org/wiki/Tai-pan" TargetMode="External"/><Relationship Id="rId2" Type="http://schemas.openxmlformats.org/officeDocument/2006/relationships/slide" Target="../slides/slide6.xml"/><Relationship Id="rId16" Type="http://schemas.openxmlformats.org/officeDocument/2006/relationships/hyperlink" Target="https://en.wikipedia.org/wiki/Thirteen_Factories#cite_note-FOOTNOTEVan_DykeMok2015xvi-4" TargetMode="External"/><Relationship Id="rId1" Type="http://schemas.openxmlformats.org/officeDocument/2006/relationships/notesMaster" Target="../notesMasters/notesMaster1.xml"/><Relationship Id="rId6" Type="http://schemas.openxmlformats.org/officeDocument/2006/relationships/hyperlink" Target="https://en.wikipedia.org/wiki/Factor_(agent)" TargetMode="External"/><Relationship Id="rId11" Type="http://schemas.openxmlformats.org/officeDocument/2006/relationships/hyperlink" Target="https://en.wikipedia.org/wiki/Cantonese_language" TargetMode="External"/><Relationship Id="rId5" Type="http://schemas.openxmlformats.org/officeDocument/2006/relationships/hyperlink" Target="https://en.wikipedia.org/wiki/Warehouse" TargetMode="External"/><Relationship Id="rId15" Type="http://schemas.openxmlformats.org/officeDocument/2006/relationships/hyperlink" Target="https://en.wikipedia.org/wiki/Thirteen_Factories#cite_note-FOOTNOTEVan_DykeMok2015xv%E2%80%93xvi-3" TargetMode="External"/><Relationship Id="rId10" Type="http://schemas.openxmlformats.org/officeDocument/2006/relationships/hyperlink" Target="https://en.wiktionary.org/wiki/%E5%A4%A7%E7%8F%AD" TargetMode="External"/><Relationship Id="rId4" Type="http://schemas.openxmlformats.org/officeDocument/2006/relationships/hyperlink" Target="https://en.wikipedia.org/wiki/Trading_post" TargetMode="External"/><Relationship Id="rId9" Type="http://schemas.openxmlformats.org/officeDocument/2006/relationships/hyperlink" Target="https://en.wikipedia.org/wiki/Supercargo" TargetMode="External"/><Relationship Id="rId14" Type="http://schemas.openxmlformats.org/officeDocument/2006/relationships/hyperlink" Target="https://en.wikipedia.org/wiki/East_Indiam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Xiamen_Island" TargetMode="External"/><Relationship Id="rId13" Type="http://schemas.openxmlformats.org/officeDocument/2006/relationships/hyperlink" Target="https://en.wikipedia.org/wiki/The_Accumulation_of_Capital" TargetMode="External"/><Relationship Id="rId3" Type="http://schemas.openxmlformats.org/officeDocument/2006/relationships/hyperlink" Target="https://en.wikipedia.org/wiki/Battle_of_Amoy" TargetMode="External"/><Relationship Id="rId7" Type="http://schemas.openxmlformats.org/officeDocument/2006/relationships/hyperlink" Target="https://en.wikipedia.org/wiki/Amoy_dialect" TargetMode="External"/><Relationship Id="rId12" Type="http://schemas.openxmlformats.org/officeDocument/2006/relationships/hyperlink" Target="https://en.wikipedia.org/wiki/Rosa_Luxembur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Xiamen" TargetMode="External"/><Relationship Id="rId11" Type="http://schemas.openxmlformats.org/officeDocument/2006/relationships/hyperlink" Target="https://en.wikipedia.org/wiki/Gulangyu_Island" TargetMode="External"/><Relationship Id="rId5" Type="http://schemas.openxmlformats.org/officeDocument/2006/relationships/hyperlink" Target="https://en.wikipedia.org/wiki/Qing_Empire" TargetMode="External"/><Relationship Id="rId10" Type="http://schemas.openxmlformats.org/officeDocument/2006/relationships/hyperlink" Target="https://en.wikipedia.org/wiki/First_Opium_War" TargetMode="External"/><Relationship Id="rId4" Type="http://schemas.openxmlformats.org/officeDocument/2006/relationships/hyperlink" Target="https://en.wikipedia.org/wiki/United_Kingdom_of_Great_Britain_and_Ireland" TargetMode="External"/><Relationship Id="rId9" Type="http://schemas.openxmlformats.org/officeDocument/2006/relationships/hyperlink" Target="https://en.wikipedia.org/wiki/Fujian" TargetMode="External"/><Relationship Id="rId14" Type="http://schemas.openxmlformats.org/officeDocument/2006/relationships/hyperlink" Target="https://en.wikipedia.org/wiki/Battle_of_Amoy#cite_note-9"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Qing_dynasty" TargetMode="External"/><Relationship Id="rId3" Type="http://schemas.openxmlformats.org/officeDocument/2006/relationships/hyperlink" Target="https://en.wikipedia.org/wiki/Daoguang_Emperor" TargetMode="External"/><Relationship Id="rId7" Type="http://schemas.openxmlformats.org/officeDocument/2006/relationships/hyperlink" Target="https://en.wikipedia.org/wiki/Manchu_people" TargetMode="External"/><Relationship Id="rId12" Type="http://schemas.openxmlformats.org/officeDocument/2006/relationships/hyperlink" Target="https://en.wikipedia.org/wiki/Zhenjian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Emperor_of_China" TargetMode="External"/><Relationship Id="rId11" Type="http://schemas.openxmlformats.org/officeDocument/2006/relationships/hyperlink" Target="https://en.wikipedia.org/wiki/Grand_Canal_(China)" TargetMode="External"/><Relationship Id="rId5" Type="http://schemas.openxmlformats.org/officeDocument/2006/relationships/hyperlink" Target="https://en.wikipedia.org/wiki/Daoguang_Emperor#cite_note-FOOTNOTESpence1990149,_166-1" TargetMode="External"/><Relationship Id="rId10" Type="http://schemas.openxmlformats.org/officeDocument/2006/relationships/hyperlink" Target="https://en.wikipedia.org/wiki/Taiping_Rebellion" TargetMode="External"/><Relationship Id="rId4" Type="http://schemas.openxmlformats.org/officeDocument/2006/relationships/hyperlink" Target="https://en.wikipedia.org/wiki/Jonathan_Spence" TargetMode="External"/><Relationship Id="rId9" Type="http://schemas.openxmlformats.org/officeDocument/2006/relationships/hyperlink" Target="https://en.wikipedia.org/wiki/First_Opium_Wa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89985"/>
            <a:ext cx="5486400" cy="419080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700" kern="1200" dirty="0" smtClean="0">
                <a:solidFill>
                  <a:schemeClr val="tx1"/>
                </a:solidFill>
                <a:effectLst/>
              </a:rPr>
              <a:t>National Maritime Museum [cwSP_1836_nmm_BHC3209]</a:t>
            </a:r>
            <a:r>
              <a:rPr lang="en-CA" sz="700" dirty="0" smtClean="0">
                <a:effectLst/>
              </a:rPr>
              <a:t> </a:t>
            </a:r>
            <a:endParaRPr lang="en-CA" sz="700" i="1" kern="1200" dirty="0" smtClean="0">
              <a:solidFill>
                <a:schemeClr val="tx1"/>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700" i="1" kern="1200" dirty="0" smtClean="0">
                <a:solidFill>
                  <a:schemeClr val="tx1"/>
                </a:solidFill>
                <a:effectLst/>
              </a:rPr>
              <a:t>“The East Indiaman </a:t>
            </a:r>
            <a:r>
              <a:rPr lang="en-CA" sz="700" kern="1200" dirty="0" smtClean="0">
                <a:solidFill>
                  <a:schemeClr val="tx1"/>
                </a:solidFill>
                <a:effectLst/>
              </a:rPr>
              <a:t>Asia,</a:t>
            </a:r>
            <a:r>
              <a:rPr lang="en-CA" sz="700" i="1" kern="1200" dirty="0" smtClean="0">
                <a:solidFill>
                  <a:schemeClr val="tx1"/>
                </a:solidFill>
                <a:effectLst/>
              </a:rPr>
              <a:t>” 1836 by William John Huggins</a:t>
            </a:r>
            <a:r>
              <a:rPr lang="en-CA" sz="800" i="1" kern="1200" dirty="0" smtClean="0">
                <a:solidFill>
                  <a:schemeClr val="tx1"/>
                </a:solidFill>
                <a:effectLst/>
              </a:rPr>
              <a:t> </a:t>
            </a:r>
            <a:r>
              <a:rPr lang="en-CA" sz="600" kern="1200" dirty="0" smtClean="0">
                <a:solidFill>
                  <a:schemeClr val="tx1"/>
                </a:solidFill>
                <a:effectLst/>
              </a:rPr>
              <a:t>(British, 1781–1845) </a:t>
            </a:r>
            <a:r>
              <a:rPr lang="en-CA" sz="700" u="sng" kern="1200" dirty="0" smtClean="0">
                <a:solidFill>
                  <a:schemeClr val="tx1"/>
                </a:solidFill>
                <a:effectLst/>
                <a:latin typeface="+mn-lt"/>
                <a:ea typeface="+mn-ea"/>
                <a:cs typeface="+mn-cs"/>
                <a:hlinkClick r:id="rId3"/>
              </a:rPr>
              <a:t>https://www.revolvy.com/page/William-John-Huggins</a:t>
            </a:r>
            <a:endParaRPr lang="en-CA"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buClrTx/>
              <a:buSzTx/>
              <a:buFontTx/>
              <a:buNone/>
              <a:tabLst/>
              <a:defRPr/>
            </a:pPr>
            <a:r>
              <a:rPr lang="en-CA" sz="700" i="1" kern="1200" dirty="0" smtClean="0">
                <a:solidFill>
                  <a:schemeClr val="tx1"/>
                </a:solidFill>
                <a:effectLst/>
              </a:rPr>
              <a:t>The East Indiamen were the largest ships belonging to the British East India Company and some of the largest merchant sailing ships ever built. They also carried guns to protect themselves on the high seas, ensuring British domination of the China trade. This painting shows the ship </a:t>
            </a:r>
            <a:r>
              <a:rPr lang="en-CA" sz="700" kern="1200" dirty="0" smtClean="0">
                <a:solidFill>
                  <a:schemeClr val="tx1"/>
                </a:solidFill>
                <a:effectLst/>
              </a:rPr>
              <a:t>Asia</a:t>
            </a:r>
            <a:r>
              <a:rPr lang="en-CA" sz="700" i="1" kern="1200" dirty="0" smtClean="0">
                <a:solidFill>
                  <a:schemeClr val="tx1"/>
                </a:solidFill>
                <a:effectLst/>
              </a:rPr>
              <a:t> off of Hong Kong in the 1830s, flying its distinctive flags next to smaller Chinese junks.</a:t>
            </a:r>
            <a:r>
              <a:rPr lang="en-CA" sz="700" dirty="0" smtClean="0">
                <a:effectLst/>
              </a:rPr>
              <a:t> </a:t>
            </a:r>
            <a:r>
              <a:rPr lang="en-CA" sz="700" i="1" kern="1200" dirty="0" smtClean="0">
                <a:solidFill>
                  <a:schemeClr val="tx1"/>
                </a:solidFill>
                <a:effectLst/>
              </a:rPr>
              <a:t>The ship was built in 1811 and is shown off Hong Kong between 1831 and 1832, towards the end of her career. The artist has depicted her in starboard broadside, flying the red ensign and distinguishing flags. Chinese junks have been shown to left and right of her, with more European shipping in the right distance depicted in front of an island. The subject of Indiamen in the East was a familiar one to Huggins who had probably begun his working life at sea and served in the East India Company as a steward and assistant purser on board the 'Perseverance', which sailed for Bombay and China in December 1812, returning in August 1814</a:t>
            </a:r>
            <a:r>
              <a:rPr lang="en-CA" sz="700" i="1" dirty="0" smtClean="0">
                <a:effectLst/>
              </a:rPr>
              <a:t> .</a:t>
            </a:r>
          </a:p>
          <a:p>
            <a:pPr marL="0" marR="0" lvl="0" indent="0" algn="l" defTabSz="457200" rtl="0" eaLnBrk="1" fontAlgn="auto" latinLnBrk="0" hangingPunct="1">
              <a:lnSpc>
                <a:spcPct val="100000"/>
              </a:lnSpc>
              <a:spcBef>
                <a:spcPts val="0"/>
              </a:spcBef>
              <a:buClrTx/>
              <a:buSzTx/>
              <a:buFontTx/>
              <a:buNone/>
              <a:tabLst/>
              <a:defRPr/>
            </a:pPr>
            <a:endParaRPr lang="en-CA" sz="700" kern="1200" dirty="0" smtClean="0">
              <a:solidFill>
                <a:schemeClr val="tx1"/>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b="1" kern="1200" dirty="0" smtClean="0">
                <a:solidFill>
                  <a:schemeClr val="tx1"/>
                </a:solidFill>
                <a:effectLst/>
              </a:rPr>
              <a:t>Response</a:t>
            </a:r>
            <a:r>
              <a:rPr lang="en-CA" sz="800" b="1" kern="1200" baseline="0" dirty="0" smtClean="0">
                <a:solidFill>
                  <a:schemeClr val="tx1"/>
                </a:solidFill>
                <a:effectLst/>
              </a:rPr>
              <a:t> Getter: What do you notice in this image? Who’s perspective? And who records history?</a:t>
            </a:r>
          </a:p>
          <a:p>
            <a:pPr marL="0" marR="0" lvl="0" indent="0" algn="l" defTabSz="457200" rtl="0" eaLnBrk="1" fontAlgn="auto" latinLnBrk="0" hangingPunct="1">
              <a:lnSpc>
                <a:spcPct val="100000"/>
              </a:lnSpc>
              <a:spcBef>
                <a:spcPts val="0"/>
              </a:spcBef>
              <a:buClrTx/>
              <a:buSzTx/>
              <a:buFontTx/>
              <a:buNone/>
              <a:tabLst/>
              <a:defRPr/>
            </a:pPr>
            <a:r>
              <a:rPr lang="en-CA" sz="800" kern="1200" dirty="0" smtClean="0">
                <a:solidFill>
                  <a:schemeClr val="tx1"/>
                </a:solidFill>
                <a:effectLst/>
              </a:rPr>
              <a:t>A seascape, a foreign ship in a foreign land, national flags in full sight</a:t>
            </a:r>
            <a:r>
              <a:rPr lang="en-CA" sz="800" kern="1200" baseline="0" dirty="0" smtClean="0">
                <a:solidFill>
                  <a:schemeClr val="tx1"/>
                </a:solidFill>
                <a:effectLst/>
              </a:rPr>
              <a:t> with winds billowing in the sails of the British vessel; and in contrast note the scale of the Chinese Junk, single mast. Realistic composition with one point perspective i.e. vanishing point. What do you see on the horizon? Depicting the power, speed and ability to harness wind power into newly chartered waters.</a:t>
            </a:r>
            <a:endParaRPr lang="en-US" sz="800" dirty="0" smtClean="0"/>
          </a:p>
          <a:p>
            <a:endParaRPr lang="en-US" sz="700" dirty="0" smtClean="0"/>
          </a:p>
          <a:p>
            <a:r>
              <a:rPr lang="en-US" sz="700" dirty="0" smtClean="0"/>
              <a:t>Note: British</a:t>
            </a:r>
            <a:r>
              <a:rPr lang="en-US" sz="700" baseline="0" dirty="0" smtClean="0"/>
              <a:t> East India Company by 1833 was no longer a monopoly </a:t>
            </a:r>
          </a:p>
          <a:p>
            <a:pPr lvl="0"/>
            <a:r>
              <a:rPr lang="en-CA" sz="700" u="sng" kern="1200" dirty="0" smtClean="0">
                <a:solidFill>
                  <a:schemeClr val="tx1"/>
                </a:solidFill>
                <a:effectLst/>
                <a:hlinkClick r:id="" action="ppaction://noaction"/>
              </a:rPr>
              <a:t>https://www.qdl.qa/en/brief-history-english-east-india-company-1600–1858</a:t>
            </a:r>
            <a:endParaRPr lang="en-CA" sz="700" kern="1200" dirty="0" smtClean="0">
              <a:solidFill>
                <a:schemeClr val="tx1"/>
              </a:solidFill>
              <a:effectLst/>
            </a:endParaRPr>
          </a:p>
          <a:p>
            <a:r>
              <a:rPr lang="en-CA" sz="700" kern="1200" dirty="0" smtClean="0">
                <a:solidFill>
                  <a:schemeClr val="tx1"/>
                </a:solidFill>
                <a:effectLst/>
              </a:rPr>
              <a:t>The </a:t>
            </a:r>
            <a:r>
              <a:rPr lang="en-CA" sz="700" kern="1200" dirty="0" err="1" smtClean="0">
                <a:solidFill>
                  <a:schemeClr val="tx1"/>
                </a:solidFill>
                <a:effectLst/>
              </a:rPr>
              <a:t>Co’s</a:t>
            </a:r>
            <a:r>
              <a:rPr lang="en-CA" sz="700" kern="1200" dirty="0" smtClean="0">
                <a:solidFill>
                  <a:schemeClr val="tx1"/>
                </a:solidFill>
                <a:effectLst/>
              </a:rPr>
              <a:t> mercantile monopoly came increasingly under attack + its commercial operations were at first scaled down by Parliament after years of pressure from the free trade lobby + then wound up completely by the Charter Act of 1833. The Company continued in its imperial role until 1858 when, in the aftermath of the military + civil rebellion in the north of the sub-continent, the Government of India Act transferred its powers to the </a:t>
            </a:r>
            <a:r>
              <a:rPr lang="en-CA" sz="700" u="sng" kern="1200" dirty="0" smtClean="0">
                <a:solidFill>
                  <a:schemeClr val="tx1"/>
                </a:solidFill>
                <a:effectLst/>
                <a:hlinkClick r:id="rId4"/>
              </a:rPr>
              <a:t>India Office  </a:t>
            </a:r>
            <a:r>
              <a:rPr lang="en-CA" sz="700" kern="1200" dirty="0" smtClean="0">
                <a:solidFill>
                  <a:schemeClr val="tx1"/>
                </a:solidFill>
                <a:effectLst/>
              </a:rPr>
              <a:t>, a department of state. The EIC was finally dissolved on 1 June 1874, after shareholders received compensation from Parliament.</a:t>
            </a:r>
          </a:p>
          <a:p>
            <a:pPr lvl="0"/>
            <a:endParaRPr lang="en-CA" sz="700" u="sng" kern="1200" dirty="0" smtClean="0">
              <a:solidFill>
                <a:schemeClr val="tx1"/>
              </a:solidFill>
              <a:effectLst/>
              <a:latin typeface="+mn-lt"/>
              <a:ea typeface="+mn-ea"/>
              <a:cs typeface="+mn-cs"/>
              <a:hlinkClick r:id="rId5"/>
            </a:endParaRPr>
          </a:p>
          <a:p>
            <a:pPr lvl="0"/>
            <a:r>
              <a:rPr lang="en-CA" sz="700" u="sng" kern="1200" dirty="0" smtClean="0">
                <a:solidFill>
                  <a:schemeClr val="tx1"/>
                </a:solidFill>
                <a:effectLst/>
                <a:latin typeface="+mn-lt"/>
                <a:ea typeface="+mn-ea"/>
                <a:cs typeface="+mn-cs"/>
                <a:hlinkClick r:id="rId5"/>
              </a:rPr>
              <a:t>https://en.wikipedia.org/wiki/Asia_(1815_ship</a:t>
            </a:r>
            <a:r>
              <a:rPr lang="en-CA" sz="700" kern="1200" dirty="0" smtClean="0">
                <a:solidFill>
                  <a:schemeClr val="tx1"/>
                </a:solidFill>
                <a:effectLst/>
                <a:latin typeface="+mn-lt"/>
                <a:ea typeface="+mn-ea"/>
                <a:cs typeface="+mn-cs"/>
              </a:rPr>
              <a:t>)</a:t>
            </a:r>
          </a:p>
          <a:p>
            <a:pPr lvl="0"/>
            <a:r>
              <a:rPr lang="en-CA" sz="700" b="1" i="1" kern="1200" dirty="0" smtClean="0">
                <a:solidFill>
                  <a:schemeClr val="tx1"/>
                </a:solidFill>
                <a:effectLst/>
              </a:rPr>
              <a:t>Asia</a:t>
            </a:r>
            <a:r>
              <a:rPr lang="en-CA" sz="700" kern="1200" dirty="0" smtClean="0">
                <a:solidFill>
                  <a:schemeClr val="tx1"/>
                </a:solidFill>
                <a:effectLst/>
              </a:rPr>
              <a:t> was a merchant ship launched at </a:t>
            </a:r>
            <a:r>
              <a:rPr lang="en-CA" sz="700" u="sng" kern="1200" dirty="0" smtClean="0">
                <a:solidFill>
                  <a:schemeClr val="tx1"/>
                </a:solidFill>
                <a:effectLst/>
                <a:hlinkClick r:id="rId6" tooltip="Calcutta"/>
              </a:rPr>
              <a:t>Calcutta</a:t>
            </a:r>
            <a:r>
              <a:rPr lang="en-CA" sz="700" kern="1200" dirty="0" smtClean="0">
                <a:solidFill>
                  <a:schemeClr val="tx1"/>
                </a:solidFill>
                <a:effectLst/>
              </a:rPr>
              <a:t> in 1815 for Charles Hackett. She made 4 voyages transporting convicts from GBR to AUS, and </a:t>
            </a:r>
            <a:r>
              <a:rPr lang="en-CA" sz="700" dirty="0" smtClean="0"/>
              <a:t>2 </a:t>
            </a:r>
            <a:r>
              <a:rPr lang="en-CA" sz="700" kern="1200" dirty="0" smtClean="0">
                <a:solidFill>
                  <a:schemeClr val="tx1"/>
                </a:solidFill>
                <a:effectLst/>
              </a:rPr>
              <a:t>voyages under charter to the British </a:t>
            </a:r>
            <a:r>
              <a:rPr lang="en-CA" sz="700" u="sng" kern="1200" dirty="0" smtClean="0">
                <a:solidFill>
                  <a:schemeClr val="tx1"/>
                </a:solidFill>
                <a:effectLst/>
                <a:hlinkClick r:id="rId7" tooltip="East India Company"/>
              </a:rPr>
              <a:t>East India Company</a:t>
            </a:r>
            <a:r>
              <a:rPr lang="en-CA" sz="700" kern="1200" dirty="0" smtClean="0">
                <a:solidFill>
                  <a:schemeClr val="tx1"/>
                </a:solidFill>
                <a:effectLst/>
              </a:rPr>
              <a:t> (EIC) between 1826-1830. She was hulked or broken up c.1860.</a:t>
            </a:r>
            <a:r>
              <a:rPr lang="en-CA" sz="700" kern="1200" baseline="0" dirty="0" smtClean="0">
                <a:solidFill>
                  <a:schemeClr val="tx1"/>
                </a:solidFill>
                <a:effectLst/>
              </a:rPr>
              <a:t> </a:t>
            </a:r>
            <a:r>
              <a:rPr lang="en-CA" sz="700" kern="1200" dirty="0" smtClean="0">
                <a:solidFill>
                  <a:schemeClr val="tx1"/>
                </a:solidFill>
                <a:effectLst/>
              </a:rPr>
              <a:t>Between 1815 + 1826, </a:t>
            </a:r>
            <a:r>
              <a:rPr lang="en-CA" sz="700" i="1" kern="1200" dirty="0" smtClean="0">
                <a:solidFill>
                  <a:schemeClr val="tx1"/>
                </a:solidFill>
                <a:effectLst/>
              </a:rPr>
              <a:t>Asia</a:t>
            </a:r>
            <a:r>
              <a:rPr lang="en-CA" sz="700" kern="1200" dirty="0" smtClean="0">
                <a:solidFill>
                  <a:schemeClr val="tx1"/>
                </a:solidFill>
                <a:effectLst/>
              </a:rPr>
              <a:t> was a "country ship", sailing along India's coasts. She also traded with England as a "licensed ship", i.e., a vessel that traded with England with the permission of the EIC.</a:t>
            </a:r>
            <a:r>
              <a:rPr lang="en-CA" sz="700" u="sng" kern="1200" baseline="30000" dirty="0" smtClean="0">
                <a:solidFill>
                  <a:schemeClr val="tx1"/>
                </a:solidFill>
                <a:effectLst/>
                <a:hlinkClick r:id="rId8"/>
              </a:rPr>
              <a:t>[1]</a:t>
            </a:r>
            <a:r>
              <a:rPr lang="en-CA" sz="700" u="none" kern="1200" baseline="0" dirty="0" smtClean="0">
                <a:solidFill>
                  <a:schemeClr val="tx1"/>
                </a:solidFill>
                <a:effectLst/>
              </a:rPr>
              <a:t> </a:t>
            </a:r>
            <a:r>
              <a:rPr lang="en-CA" sz="700" i="1" kern="1200" dirty="0" smtClean="0">
                <a:solidFill>
                  <a:schemeClr val="tx1"/>
                </a:solidFill>
                <a:effectLst/>
              </a:rPr>
              <a:t>Asia</a:t>
            </a:r>
            <a:r>
              <a:rPr lang="en-CA" sz="700" kern="1200" dirty="0" smtClean="0">
                <a:solidFill>
                  <a:schemeClr val="tx1"/>
                </a:solidFill>
                <a:effectLst/>
              </a:rPr>
              <a:t> was sheathed in copper in 1822. Repairs were undertaken to the copper sheathing in 1824.  Under the command of William Pope + surgeon Thomas Davies, she left </a:t>
            </a:r>
            <a:r>
              <a:rPr lang="en-CA" sz="700" u="sng" kern="1200" dirty="0" smtClean="0">
                <a:solidFill>
                  <a:schemeClr val="tx1"/>
                </a:solidFill>
                <a:effectLst/>
                <a:hlinkClick r:id="rId9" tooltip="Portsmouth"/>
              </a:rPr>
              <a:t>Portsmouth</a:t>
            </a:r>
            <a:r>
              <a:rPr lang="en-CA" sz="700" kern="1200" dirty="0" smtClean="0">
                <a:solidFill>
                  <a:schemeClr val="tx1"/>
                </a:solidFill>
                <a:effectLst/>
              </a:rPr>
              <a:t>, England on 6 Jan 1825 with 200 male convicts. She arrived in </a:t>
            </a:r>
            <a:r>
              <a:rPr lang="en-CA" sz="700" u="sng" kern="1200" dirty="0" smtClean="0">
                <a:solidFill>
                  <a:schemeClr val="tx1"/>
                </a:solidFill>
                <a:effectLst/>
                <a:hlinkClick r:id="rId10" tooltip="Sydney"/>
              </a:rPr>
              <a:t>Sydney</a:t>
            </a:r>
            <a:r>
              <a:rPr lang="en-CA" sz="700" kern="1200" dirty="0" smtClean="0">
                <a:solidFill>
                  <a:schemeClr val="tx1"/>
                </a:solidFill>
                <a:effectLst/>
              </a:rPr>
              <a:t> on 29 April;</a:t>
            </a:r>
            <a:r>
              <a:rPr lang="en-CA" sz="700" u="sng" kern="1200" baseline="30000" dirty="0" smtClean="0">
                <a:solidFill>
                  <a:schemeClr val="tx1"/>
                </a:solidFill>
                <a:effectLst/>
              </a:rPr>
              <a:t>[2]</a:t>
            </a:r>
            <a:r>
              <a:rPr lang="en-CA" sz="700" kern="1200" dirty="0" smtClean="0">
                <a:solidFill>
                  <a:schemeClr val="tx1"/>
                </a:solidFill>
                <a:effectLst/>
              </a:rPr>
              <a:t> 1 convict died during the voyage.</a:t>
            </a:r>
            <a:r>
              <a:rPr lang="en-CA" sz="700" kern="1200" baseline="0" dirty="0" smtClean="0">
                <a:solidFill>
                  <a:schemeClr val="tx1"/>
                </a:solidFill>
                <a:effectLst/>
              </a:rPr>
              <a:t> </a:t>
            </a:r>
            <a:r>
              <a:rPr lang="en-CA" sz="700" kern="1200" dirty="0" smtClean="0">
                <a:solidFill>
                  <a:schemeClr val="tx1"/>
                </a:solidFill>
                <a:effectLst/>
              </a:rPr>
              <a:t>On her first voyage under charter to the EIC, Captain William Adamson sailed </a:t>
            </a:r>
            <a:r>
              <a:rPr lang="en-CA" sz="700" i="1" kern="1200" dirty="0" smtClean="0">
                <a:solidFill>
                  <a:schemeClr val="tx1"/>
                </a:solidFill>
                <a:effectLst/>
              </a:rPr>
              <a:t>Asia</a:t>
            </a:r>
            <a:r>
              <a:rPr lang="en-CA" sz="700" kern="1200" dirty="0" smtClean="0">
                <a:solidFill>
                  <a:schemeClr val="tx1"/>
                </a:solidFill>
                <a:effectLst/>
              </a:rPr>
              <a:t> to China. She left </a:t>
            </a:r>
            <a:r>
              <a:rPr lang="en-CA" sz="700" u="sng" kern="1200" dirty="0" smtClean="0">
                <a:solidFill>
                  <a:schemeClr val="tx1"/>
                </a:solidFill>
                <a:effectLst/>
                <a:hlinkClick r:id="rId11" tooltip="The Downs (ship anchorage)"/>
              </a:rPr>
              <a:t>the Downs</a:t>
            </a:r>
            <a:r>
              <a:rPr lang="en-CA" sz="700" kern="1200" dirty="0" smtClean="0">
                <a:solidFill>
                  <a:schemeClr val="tx1"/>
                </a:solidFill>
                <a:effectLst/>
              </a:rPr>
              <a:t> on 1 Jul 1826 and arrived at Whampoa on 19 Dec. She left Whampoa on 13 Apr 1827, stopped at </a:t>
            </a:r>
            <a:r>
              <a:rPr lang="en-CA" sz="700" u="sng" kern="1200" dirty="0" smtClean="0">
                <a:solidFill>
                  <a:schemeClr val="tx1"/>
                </a:solidFill>
                <a:effectLst/>
                <a:hlinkClick r:id="rId12" tooltip="Saint Helena"/>
              </a:rPr>
              <a:t>St Helena</a:t>
            </a:r>
            <a:r>
              <a:rPr lang="en-CA" sz="700" kern="1200" dirty="0" smtClean="0">
                <a:solidFill>
                  <a:schemeClr val="tx1"/>
                </a:solidFill>
                <a:effectLst/>
              </a:rPr>
              <a:t>, + arrived at East India Dock on 5 June.</a:t>
            </a:r>
            <a:r>
              <a:rPr lang="en-CA" sz="700" u="sng" kern="1200" baseline="30000" dirty="0" smtClean="0">
                <a:solidFill>
                  <a:schemeClr val="tx1"/>
                </a:solidFill>
                <a:effectLst/>
                <a:hlinkClick r:id="rId13"/>
              </a:rPr>
              <a:t>[3]</a:t>
            </a:r>
            <a:r>
              <a:rPr lang="en-CA" sz="700" i="1" kern="1200" dirty="0" smtClean="0">
                <a:solidFill>
                  <a:schemeClr val="tx1"/>
                </a:solidFill>
                <a:effectLst/>
              </a:rPr>
              <a:t> Asia</a:t>
            </a:r>
            <a:r>
              <a:rPr lang="en-CA" sz="700" kern="1200" dirty="0" smtClean="0">
                <a:solidFill>
                  <a:schemeClr val="tx1"/>
                </a:solidFill>
                <a:effectLst/>
              </a:rPr>
              <a:t> was re-sheathed in copper in 1826 + her owner changed to William Pope in 1827.</a:t>
            </a:r>
            <a:r>
              <a:rPr lang="en-CA" sz="700" kern="1200" baseline="0" dirty="0" smtClean="0">
                <a:solidFill>
                  <a:schemeClr val="tx1"/>
                </a:solidFill>
                <a:effectLst/>
              </a:rPr>
              <a:t> </a:t>
            </a:r>
            <a:r>
              <a:rPr lang="en-CA" sz="700" kern="1200" dirty="0" smtClean="0">
                <a:solidFill>
                  <a:schemeClr val="tx1"/>
                </a:solidFill>
                <a:effectLst/>
              </a:rPr>
              <a:t>On her 2nd convict voyage, under the command of Henry Ager and surgeon George </a:t>
            </a:r>
            <a:r>
              <a:rPr lang="en-CA" sz="700" kern="1200" dirty="0" err="1" smtClean="0">
                <a:solidFill>
                  <a:schemeClr val="tx1"/>
                </a:solidFill>
                <a:effectLst/>
              </a:rPr>
              <a:t>Fairfowl</a:t>
            </a:r>
            <a:r>
              <a:rPr lang="en-CA" sz="700" kern="1200" dirty="0" smtClean="0">
                <a:solidFill>
                  <a:schemeClr val="tx1"/>
                </a:solidFill>
                <a:effectLst/>
              </a:rPr>
              <a:t>, she left Portsmouth on 17 Aug 1827 and arrived in </a:t>
            </a:r>
            <a:r>
              <a:rPr lang="en-CA" sz="700" u="sng" kern="1200" dirty="0" smtClean="0">
                <a:solidFill>
                  <a:schemeClr val="tx1"/>
                </a:solidFill>
                <a:effectLst/>
                <a:hlinkClick r:id="rId14" tooltip="Hobart"/>
              </a:rPr>
              <a:t>Hobart</a:t>
            </a:r>
            <a:r>
              <a:rPr lang="en-CA" sz="700" kern="1200" dirty="0" smtClean="0">
                <a:solidFill>
                  <a:schemeClr val="tx1"/>
                </a:solidFill>
                <a:effectLst/>
              </a:rPr>
              <a:t> on 7 Dec 1827.</a:t>
            </a:r>
            <a:r>
              <a:rPr lang="en-CA" sz="700" u="sng" kern="1200" baseline="30000" dirty="0" smtClean="0">
                <a:solidFill>
                  <a:schemeClr val="tx1"/>
                </a:solidFill>
                <a:effectLst/>
                <a:hlinkClick r:id="rId15"/>
              </a:rPr>
              <a:t>[4]</a:t>
            </a:r>
            <a:r>
              <a:rPr lang="en-CA" sz="700" kern="1200" dirty="0" smtClean="0">
                <a:solidFill>
                  <a:schemeClr val="tx1"/>
                </a:solidFill>
                <a:effectLst/>
              </a:rPr>
              <a:t> She carried 200 male convicts and had </a:t>
            </a:r>
            <a:r>
              <a:rPr lang="en-CA" sz="700" dirty="0" smtClean="0"/>
              <a:t>2 </a:t>
            </a:r>
            <a:r>
              <a:rPr lang="en-CA" sz="700" kern="1200" dirty="0" smtClean="0">
                <a:solidFill>
                  <a:schemeClr val="tx1"/>
                </a:solidFill>
                <a:effectLst/>
              </a:rPr>
              <a:t>deaths </a:t>
            </a:r>
            <a:r>
              <a:rPr lang="en-CA" sz="700" kern="1200" dirty="0" err="1" smtClean="0">
                <a:solidFill>
                  <a:schemeClr val="tx1"/>
                </a:solidFill>
                <a:effectLst/>
              </a:rPr>
              <a:t>enroute</a:t>
            </a:r>
            <a:r>
              <a:rPr lang="en-CA" sz="700" kern="1200" dirty="0" smtClean="0">
                <a:solidFill>
                  <a:schemeClr val="tx1"/>
                </a:solidFill>
                <a:effectLst/>
              </a:rPr>
              <a:t>.</a:t>
            </a:r>
            <a:r>
              <a:rPr lang="en-CA" sz="700" kern="1200" baseline="0" dirty="0" smtClean="0">
                <a:solidFill>
                  <a:schemeClr val="tx1"/>
                </a:solidFill>
                <a:effectLst/>
              </a:rPr>
              <a:t> </a:t>
            </a:r>
            <a:r>
              <a:rPr lang="en-CA" sz="700" kern="1200" dirty="0" smtClean="0">
                <a:solidFill>
                  <a:schemeClr val="tx1"/>
                </a:solidFill>
                <a:effectLst/>
              </a:rPr>
              <a:t>She was doubled </a:t>
            </a:r>
            <a:r>
              <a:rPr lang="en-CA" sz="700" dirty="0" smtClean="0"/>
              <a:t>+ </a:t>
            </a:r>
            <a:r>
              <a:rPr lang="en-CA" sz="700" kern="1200" dirty="0" smtClean="0">
                <a:solidFill>
                  <a:schemeClr val="tx1"/>
                </a:solidFill>
                <a:effectLst/>
              </a:rPr>
              <a:t>sheathed in copper in 1829, rated at 513 tons.</a:t>
            </a:r>
            <a:r>
              <a:rPr lang="en-CA" sz="700" kern="1200" baseline="0" dirty="0" smtClean="0">
                <a:solidFill>
                  <a:schemeClr val="tx1"/>
                </a:solidFill>
                <a:effectLst/>
              </a:rPr>
              <a:t> </a:t>
            </a:r>
            <a:r>
              <a:rPr lang="en-CA" sz="700" kern="1200" dirty="0" smtClean="0">
                <a:solidFill>
                  <a:schemeClr val="tx1"/>
                </a:solidFill>
                <a:effectLst/>
              </a:rPr>
              <a:t>For her </a:t>
            </a:r>
            <a:r>
              <a:rPr lang="en-CA" sz="700" b="1" kern="1200" dirty="0" smtClean="0">
                <a:solidFill>
                  <a:schemeClr val="tx1"/>
                </a:solidFill>
                <a:effectLst/>
              </a:rPr>
              <a:t>second voyage for the EIC</a:t>
            </a:r>
            <a:r>
              <a:rPr lang="en-CA" sz="700" kern="1200" dirty="0" smtClean="0">
                <a:solidFill>
                  <a:schemeClr val="tx1"/>
                </a:solidFill>
                <a:effectLst/>
              </a:rPr>
              <a:t>, Captain Henry Ager left the Downs 6 Jun 1829. </a:t>
            </a:r>
            <a:r>
              <a:rPr lang="en-CA" sz="700" i="1" kern="1200" dirty="0" smtClean="0">
                <a:solidFill>
                  <a:schemeClr val="tx1"/>
                </a:solidFill>
                <a:effectLst/>
              </a:rPr>
              <a:t>Asia</a:t>
            </a:r>
            <a:r>
              <a:rPr lang="en-CA" sz="700" kern="1200" dirty="0" smtClean="0">
                <a:solidFill>
                  <a:schemeClr val="tx1"/>
                </a:solidFill>
                <a:effectLst/>
              </a:rPr>
              <a:t> arrived at </a:t>
            </a:r>
            <a:r>
              <a:rPr lang="en-CA" sz="700" b="1" kern="1200" dirty="0" smtClean="0">
                <a:solidFill>
                  <a:schemeClr val="tx1"/>
                </a:solidFill>
                <a:effectLst/>
              </a:rPr>
              <a:t>Whampoa</a:t>
            </a:r>
            <a:r>
              <a:rPr lang="en-CA" sz="700" kern="1200" dirty="0" smtClean="0">
                <a:solidFill>
                  <a:schemeClr val="tx1"/>
                </a:solidFill>
                <a:effectLst/>
              </a:rPr>
              <a:t> on 9 Feb 1830. She then reached Halifax on 29 Aug, before arriving back at the River Thames on 12 Nov.</a:t>
            </a:r>
            <a:r>
              <a:rPr lang="en-CA" sz="700" u="sng" kern="1200" baseline="30000" dirty="0" smtClean="0">
                <a:solidFill>
                  <a:schemeClr val="tx1"/>
                </a:solidFill>
                <a:effectLst/>
                <a:hlinkClick r:id="rId13"/>
              </a:rPr>
              <a:t>[3]</a:t>
            </a:r>
            <a:r>
              <a:rPr lang="en-CA" sz="700" u="none" kern="1200" baseline="0" dirty="0" smtClean="0">
                <a:solidFill>
                  <a:schemeClr val="tx1"/>
                </a:solidFill>
                <a:effectLst/>
              </a:rPr>
              <a:t> </a:t>
            </a:r>
            <a:r>
              <a:rPr lang="en-CA" sz="700" kern="1200" dirty="0" smtClean="0">
                <a:solidFill>
                  <a:schemeClr val="tx1"/>
                </a:solidFill>
                <a:effectLst/>
              </a:rPr>
              <a:t>Between 1830 and 1860 she traded to the Far East and Australia.</a:t>
            </a:r>
            <a:r>
              <a:rPr lang="en-CA" sz="700" u="sng" kern="1200" baseline="30000" dirty="0" smtClean="0">
                <a:solidFill>
                  <a:schemeClr val="tx1"/>
                </a:solidFill>
                <a:effectLst/>
                <a:hlinkClick r:id="rId8"/>
              </a:rPr>
              <a:t>[1]</a:t>
            </a:r>
            <a:r>
              <a:rPr lang="en-CA" sz="700" kern="1200" dirty="0" smtClean="0">
                <a:solidFill>
                  <a:schemeClr val="tx1"/>
                </a:solidFill>
                <a:effectLst/>
              </a:rPr>
              <a:t>  On her 3</a:t>
            </a:r>
            <a:r>
              <a:rPr lang="en-CA" sz="700" kern="1200" baseline="30000" dirty="0" smtClean="0">
                <a:solidFill>
                  <a:schemeClr val="tx1"/>
                </a:solidFill>
                <a:effectLst/>
              </a:rPr>
              <a:t>rd</a:t>
            </a:r>
            <a:r>
              <a:rPr lang="en-CA" sz="700" kern="1200" dirty="0" smtClean="0">
                <a:solidFill>
                  <a:schemeClr val="tx1"/>
                </a:solidFill>
                <a:effectLst/>
              </a:rPr>
              <a:t>  convict voyage, she was under the command of Captain Henry Ager + her surgeon was George </a:t>
            </a:r>
            <a:r>
              <a:rPr lang="en-CA" sz="700" kern="1200" dirty="0" err="1" smtClean="0">
                <a:solidFill>
                  <a:schemeClr val="tx1"/>
                </a:solidFill>
                <a:effectLst/>
              </a:rPr>
              <a:t>Birnie</a:t>
            </a:r>
            <a:r>
              <a:rPr lang="en-CA" sz="700" kern="1200" dirty="0" smtClean="0">
                <a:solidFill>
                  <a:schemeClr val="tx1"/>
                </a:solidFill>
                <a:effectLst/>
              </a:rPr>
              <a:t>. She left </a:t>
            </a:r>
            <a:r>
              <a:rPr lang="en-CA" sz="700" u="sng" kern="1200" dirty="0" smtClean="0">
                <a:solidFill>
                  <a:schemeClr val="tx1"/>
                </a:solidFill>
                <a:effectLst/>
                <a:hlinkClick r:id="rId16" tooltip="Cork (city)"/>
              </a:rPr>
              <a:t>Cork</a:t>
            </a:r>
            <a:r>
              <a:rPr lang="en-CA" sz="700" kern="1200" dirty="0" smtClean="0">
                <a:solidFill>
                  <a:schemeClr val="tx1"/>
                </a:solidFill>
                <a:effectLst/>
              </a:rPr>
              <a:t>, Ireland, on 6 Aug 1831, arrived in Sydney on 2 Dec.</a:t>
            </a:r>
            <a:r>
              <a:rPr lang="en-CA" sz="700" kern="1200" baseline="0" dirty="0" smtClean="0">
                <a:solidFill>
                  <a:schemeClr val="tx1"/>
                </a:solidFill>
                <a:effectLst/>
              </a:rPr>
              <a:t> </a:t>
            </a:r>
            <a:r>
              <a:rPr lang="en-CA" sz="700" kern="1200" dirty="0" smtClean="0">
                <a:solidFill>
                  <a:schemeClr val="tx1"/>
                </a:solidFill>
                <a:effectLst/>
              </a:rPr>
              <a:t>On her 4th convict voyage she under the command of Captain Benjamin Freeman, + her surgeon was John Gannon. She left </a:t>
            </a:r>
            <a:r>
              <a:rPr lang="en-CA" sz="700" u="sng" kern="1200" dirty="0" smtClean="0">
                <a:solidFill>
                  <a:schemeClr val="tx1"/>
                </a:solidFill>
                <a:effectLst/>
                <a:hlinkClick r:id="rId17" tooltip="Torbay"/>
              </a:rPr>
              <a:t>Torbay</a:t>
            </a:r>
            <a:r>
              <a:rPr lang="en-CA" sz="700" kern="1200" dirty="0" smtClean="0">
                <a:solidFill>
                  <a:schemeClr val="tx1"/>
                </a:solidFill>
                <a:effectLst/>
              </a:rPr>
              <a:t>, England, on 4 Aug 1837 and arrived in Sydney on 2 Dec.</a:t>
            </a:r>
            <a:r>
              <a:rPr lang="en-CA" sz="700" u="sng" kern="1200" baseline="30000" dirty="0" smtClean="0">
                <a:solidFill>
                  <a:schemeClr val="tx1"/>
                </a:solidFill>
                <a:effectLst/>
                <a:hlinkClick r:id="rId18"/>
              </a:rPr>
              <a:t>[6]</a:t>
            </a:r>
            <a:r>
              <a:rPr lang="en-CA" sz="700" kern="1200" dirty="0" smtClean="0">
                <a:solidFill>
                  <a:schemeClr val="tx1"/>
                </a:solidFill>
                <a:effectLst/>
              </a:rPr>
              <a:t> She carried 280 male convicts, of whom 3 died during the voyage.</a:t>
            </a:r>
          </a:p>
        </p:txBody>
      </p:sp>
      <p:sp>
        <p:nvSpPr>
          <p:cNvPr id="4" name="Slide Number Placeholder 3"/>
          <p:cNvSpPr>
            <a:spLocks noGrp="1"/>
          </p:cNvSpPr>
          <p:nvPr>
            <p:ph type="sldNum" sz="quarter" idx="10"/>
          </p:nvPr>
        </p:nvSpPr>
        <p:spPr/>
        <p:txBody>
          <a:bodyPr/>
          <a:lstStyle/>
          <a:p>
            <a:fld id="{6D92080B-E7EF-1D4B-9BAD-9B4AAD4E7AA9}" type="slidenum">
              <a:rPr lang="en-US" smtClean="0"/>
              <a:pPr/>
              <a:t>1</a:t>
            </a:fld>
            <a:endParaRPr lang="en-US"/>
          </a:p>
        </p:txBody>
      </p:sp>
    </p:spTree>
    <p:extLst>
      <p:ext uri="{BB962C8B-B14F-4D97-AF65-F5344CB8AC3E}">
        <p14:creationId xmlns:p14="http://schemas.microsoft.com/office/powerpoint/2010/main" xmlns="" val="384500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000" kern="1200" dirty="0" smtClean="0">
                <a:solidFill>
                  <a:schemeClr val="tx1"/>
                </a:solidFill>
                <a:effectLst/>
                <a:latin typeface="+mn-lt"/>
                <a:ea typeface="+mn-ea"/>
                <a:cs typeface="+mn-cs"/>
              </a:rPr>
              <a:t>[Reference: </a:t>
            </a:r>
            <a:r>
              <a:rPr lang="en-CA" sz="1000" u="sng" kern="1200" dirty="0" smtClean="0">
                <a:solidFill>
                  <a:schemeClr val="tx1"/>
                </a:solidFill>
                <a:effectLst/>
                <a:latin typeface="+mn-lt"/>
                <a:ea typeface="+mn-ea"/>
                <a:cs typeface="+mn-cs"/>
                <a:hlinkClick r:id="rId3"/>
              </a:rPr>
              <a:t>https://en.wikipedia.org/wiki/Daoguang_Emperor</a:t>
            </a:r>
            <a:r>
              <a:rPr lang="en-CA" sz="1000" u="sng" kern="1200" dirty="0" smtClean="0">
                <a:solidFill>
                  <a:schemeClr val="tx1"/>
                </a:solidFill>
                <a:effectLst/>
                <a:latin typeface="+mn-lt"/>
                <a:ea typeface="+mn-ea"/>
                <a:cs typeface="+mn-cs"/>
              </a:rPr>
              <a:t>]</a:t>
            </a:r>
            <a:endParaRPr lang="en-CA" sz="1000" kern="1200" baseline="0" dirty="0" smtClean="0">
              <a:solidFill>
                <a:schemeClr val="tx1"/>
              </a:solidFill>
              <a:effectLst/>
              <a:latin typeface="+mn-lt"/>
              <a:ea typeface="+mn-ea"/>
              <a:cs typeface="+mn-cs"/>
            </a:endParaRPr>
          </a:p>
          <a:p>
            <a:pPr lvl="0"/>
            <a:r>
              <a:rPr lang="en-CA" sz="1000" kern="1200" dirty="0" smtClean="0">
                <a:solidFill>
                  <a:schemeClr val="tx1"/>
                </a:solidFill>
                <a:effectLst/>
                <a:latin typeface="+mn-lt"/>
                <a:ea typeface="+mn-ea"/>
                <a:cs typeface="+mn-cs"/>
              </a:rPr>
              <a:t>During the </a:t>
            </a:r>
            <a:r>
              <a:rPr lang="en-CA" sz="1000" kern="1200" dirty="0" err="1" smtClean="0">
                <a:solidFill>
                  <a:schemeClr val="tx1"/>
                </a:solidFill>
                <a:effectLst/>
                <a:latin typeface="+mn-lt"/>
                <a:ea typeface="+mn-ea"/>
                <a:cs typeface="+mn-cs"/>
              </a:rPr>
              <a:t>Daoguang</a:t>
            </a:r>
            <a:r>
              <a:rPr lang="en-CA" sz="1000" kern="1200" dirty="0" smtClean="0">
                <a:solidFill>
                  <a:schemeClr val="tx1"/>
                </a:solidFill>
                <a:effectLst/>
                <a:latin typeface="+mn-lt"/>
                <a:ea typeface="+mn-ea"/>
                <a:cs typeface="+mn-cs"/>
              </a:rPr>
              <a:t> Emperor's reign, China experienced major problems with </a:t>
            </a:r>
            <a:r>
              <a:rPr lang="en-CA" sz="1000" u="sng" kern="1200" dirty="0" smtClean="0">
                <a:solidFill>
                  <a:schemeClr val="tx1"/>
                </a:solidFill>
                <a:effectLst/>
                <a:latin typeface="+mn-lt"/>
                <a:ea typeface="+mn-ea"/>
                <a:cs typeface="+mn-cs"/>
                <a:hlinkClick r:id="rId4" tooltip="Opium"/>
              </a:rPr>
              <a:t>opium</a:t>
            </a:r>
            <a:r>
              <a:rPr lang="en-CA" sz="1000" kern="1200" dirty="0" smtClean="0">
                <a:solidFill>
                  <a:schemeClr val="tx1"/>
                </a:solidFill>
                <a:effectLst/>
                <a:latin typeface="+mn-lt"/>
                <a:ea typeface="+mn-ea"/>
                <a:cs typeface="+mn-cs"/>
              </a:rPr>
              <a:t>, which was imported into China by British merchants. Opium had started to trickle into China during the reign of the </a:t>
            </a:r>
            <a:r>
              <a:rPr lang="en-CA" sz="1000" u="sng" kern="1200" dirty="0" smtClean="0">
                <a:solidFill>
                  <a:schemeClr val="tx1"/>
                </a:solidFill>
                <a:effectLst/>
                <a:latin typeface="+mn-lt"/>
                <a:ea typeface="+mn-ea"/>
                <a:cs typeface="+mn-cs"/>
                <a:hlinkClick r:id="rId5" tooltip="Yongzheng Emperor"/>
              </a:rPr>
              <a:t>Yongzheng Emperor</a:t>
            </a:r>
            <a:r>
              <a:rPr lang="en-CA" sz="1000" kern="1200" dirty="0" smtClean="0">
                <a:solidFill>
                  <a:schemeClr val="tx1"/>
                </a:solidFill>
                <a:effectLst/>
                <a:latin typeface="+mn-lt"/>
                <a:ea typeface="+mn-ea"/>
                <a:cs typeface="+mn-cs"/>
              </a:rPr>
              <a:t>, (x-x) but was limited to approximately 200 chests annually. By the time of the Qianlong era (x-x), this amount had increased to 1,000 chests, 4,000 chests by the </a:t>
            </a:r>
            <a:r>
              <a:rPr lang="en-CA" sz="1000" kern="1200" dirty="0" err="1" smtClean="0">
                <a:solidFill>
                  <a:schemeClr val="tx1"/>
                </a:solidFill>
                <a:effectLst/>
                <a:latin typeface="+mn-lt"/>
                <a:ea typeface="+mn-ea"/>
                <a:cs typeface="+mn-cs"/>
              </a:rPr>
              <a:t>Jiaqing</a:t>
            </a:r>
            <a:r>
              <a:rPr lang="en-CA" sz="1000" kern="1200" dirty="0" smtClean="0">
                <a:solidFill>
                  <a:schemeClr val="tx1"/>
                </a:solidFill>
                <a:effectLst/>
                <a:latin typeface="+mn-lt"/>
                <a:ea typeface="+mn-ea"/>
                <a:cs typeface="+mn-cs"/>
              </a:rPr>
              <a:t> era (x-x)</a:t>
            </a:r>
            <a:r>
              <a:rPr lang="en-CA" sz="1000" kern="1200" baseline="0" dirty="0" smtClean="0">
                <a:solidFill>
                  <a:schemeClr val="tx1"/>
                </a:solidFill>
                <a:effectLst/>
                <a:latin typeface="+mn-lt"/>
                <a:ea typeface="+mn-ea"/>
                <a:cs typeface="+mn-cs"/>
              </a:rPr>
              <a:t> </a:t>
            </a:r>
            <a:r>
              <a:rPr lang="en-CA" sz="1000" kern="1200" dirty="0" smtClean="0">
                <a:solidFill>
                  <a:schemeClr val="tx1"/>
                </a:solidFill>
                <a:effectLst/>
                <a:latin typeface="+mn-lt"/>
                <a:ea typeface="+mn-ea"/>
                <a:cs typeface="+mn-cs"/>
              </a:rPr>
              <a:t>and more than 30,000 chests during the </a:t>
            </a:r>
            <a:r>
              <a:rPr lang="en-CA" sz="1000" kern="1200" dirty="0" err="1" smtClean="0">
                <a:solidFill>
                  <a:schemeClr val="tx1"/>
                </a:solidFill>
                <a:effectLst/>
                <a:latin typeface="+mn-lt"/>
                <a:ea typeface="+mn-ea"/>
                <a:cs typeface="+mn-cs"/>
              </a:rPr>
              <a:t>Daoguang</a:t>
            </a:r>
            <a:r>
              <a:rPr lang="en-CA" sz="1000" kern="1200" dirty="0" smtClean="0">
                <a:solidFill>
                  <a:schemeClr val="tx1"/>
                </a:solidFill>
                <a:effectLst/>
                <a:latin typeface="+mn-lt"/>
                <a:ea typeface="+mn-ea"/>
                <a:cs typeface="+mn-cs"/>
              </a:rPr>
              <a:t> era (x-x).</a:t>
            </a:r>
            <a:r>
              <a:rPr lang="en-CA" sz="1000" kern="1200" baseline="0" dirty="0" smtClean="0">
                <a:solidFill>
                  <a:schemeClr val="tx1"/>
                </a:solidFill>
                <a:effectLst/>
                <a:latin typeface="+mn-lt"/>
                <a:ea typeface="+mn-ea"/>
                <a:cs typeface="+mn-cs"/>
              </a:rPr>
              <a:t> </a:t>
            </a:r>
            <a:r>
              <a:rPr lang="en-CA" sz="1000" kern="1200" dirty="0" smtClean="0">
                <a:solidFill>
                  <a:schemeClr val="tx1"/>
                </a:solidFill>
                <a:effectLst/>
                <a:latin typeface="+mn-lt"/>
                <a:ea typeface="+mn-ea"/>
                <a:cs typeface="+mn-cs"/>
              </a:rPr>
              <a:t>The </a:t>
            </a:r>
            <a:r>
              <a:rPr lang="en-CA" sz="1000" kern="1200" dirty="0" err="1" smtClean="0">
                <a:solidFill>
                  <a:schemeClr val="tx1"/>
                </a:solidFill>
                <a:effectLst/>
                <a:latin typeface="+mn-lt"/>
                <a:ea typeface="+mn-ea"/>
                <a:cs typeface="+mn-cs"/>
              </a:rPr>
              <a:t>Daoguang</a:t>
            </a:r>
            <a:r>
              <a:rPr lang="en-CA" sz="1000" kern="1200" dirty="0" smtClean="0">
                <a:solidFill>
                  <a:schemeClr val="tx1"/>
                </a:solidFill>
                <a:effectLst/>
                <a:latin typeface="+mn-lt"/>
                <a:ea typeface="+mn-ea"/>
                <a:cs typeface="+mn-cs"/>
              </a:rPr>
              <a:t> Emperor issued many imperial edicts banning opium in the 1820s and 1830s, which were carried out by </a:t>
            </a:r>
            <a:r>
              <a:rPr lang="en-CA" sz="1000" u="sng" kern="1200" dirty="0" smtClean="0">
                <a:solidFill>
                  <a:schemeClr val="tx1"/>
                </a:solidFill>
                <a:effectLst/>
                <a:latin typeface="+mn-lt"/>
                <a:ea typeface="+mn-ea"/>
                <a:cs typeface="+mn-cs"/>
                <a:hlinkClick r:id="rId6" tooltip="Lin Zexu"/>
              </a:rPr>
              <a:t>Lin Zexu</a:t>
            </a:r>
            <a:r>
              <a:rPr lang="en-CA" sz="1000" kern="1200" dirty="0" smtClean="0">
                <a:solidFill>
                  <a:schemeClr val="tx1"/>
                </a:solidFill>
                <a:effectLst/>
                <a:latin typeface="+mn-lt"/>
                <a:ea typeface="+mn-ea"/>
                <a:cs typeface="+mn-cs"/>
              </a:rPr>
              <a:t>, whom he appointed as an Imperial Commissioner.</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r>
              <a:rPr lang="en-US" sz="1000" dirty="0" smtClean="0"/>
              <a:t>Image: Palace</a:t>
            </a:r>
            <a:r>
              <a:rPr lang="en-US" sz="1000" baseline="0" dirty="0" smtClean="0"/>
              <a:t> Museum (Seal)</a:t>
            </a:r>
          </a:p>
        </p:txBody>
      </p:sp>
      <p:sp>
        <p:nvSpPr>
          <p:cNvPr id="4" name="Slide Number Placeholder 3"/>
          <p:cNvSpPr>
            <a:spLocks noGrp="1"/>
          </p:cNvSpPr>
          <p:nvPr>
            <p:ph type="sldNum" sz="quarter" idx="10"/>
          </p:nvPr>
        </p:nvSpPr>
        <p:spPr/>
        <p:txBody>
          <a:bodyPr/>
          <a:lstStyle/>
          <a:p>
            <a:fld id="{6D92080B-E7EF-1D4B-9BAD-9B4AAD4E7AA9}" type="slidenum">
              <a:rPr lang="en-US" smtClean="0"/>
              <a:pPr/>
              <a:t>10</a:t>
            </a:fld>
            <a:endParaRPr lang="en-US"/>
          </a:p>
        </p:txBody>
      </p:sp>
    </p:spTree>
    <p:extLst>
      <p:ext uri="{BB962C8B-B14F-4D97-AF65-F5344CB8AC3E}">
        <p14:creationId xmlns:p14="http://schemas.microsoft.com/office/powerpoint/2010/main" xmlns="" val="106820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700" kern="1200" dirty="0" smtClean="0">
                <a:solidFill>
                  <a:schemeClr val="tx1"/>
                </a:solidFill>
                <a:effectLst/>
                <a:latin typeface="+mn-lt"/>
                <a:ea typeface="+mn-ea"/>
                <a:cs typeface="+mn-cs"/>
              </a:rPr>
              <a:t>Hong Kong Museum of History </a:t>
            </a:r>
            <a:r>
              <a:rPr lang="mr-IN" sz="700" kern="1200" dirty="0" smtClean="0">
                <a:solidFill>
                  <a:schemeClr val="tx1"/>
                </a:solidFill>
                <a:effectLst/>
                <a:latin typeface="+mn-lt"/>
                <a:ea typeface="+mn-ea"/>
                <a:cs typeface="+mn-cs"/>
              </a:rPr>
              <a:t>–</a:t>
            </a:r>
            <a:r>
              <a:rPr lang="en-CA" sz="700" kern="1200" dirty="0" smtClean="0">
                <a:solidFill>
                  <a:schemeClr val="tx1"/>
                </a:solidFill>
                <a:effectLst/>
                <a:latin typeface="+mn-lt"/>
                <a:ea typeface="+mn-ea"/>
                <a:cs typeface="+mn-cs"/>
              </a:rPr>
              <a:t> Didactic Panel</a:t>
            </a:r>
          </a:p>
          <a:p>
            <a:pPr marL="171450" indent="-171450">
              <a:buFont typeface="Arial"/>
              <a:buChar char="•"/>
            </a:pPr>
            <a:r>
              <a:rPr lang="en-CA" sz="700" kern="1200" dirty="0" smtClean="0">
                <a:solidFill>
                  <a:schemeClr val="tx1"/>
                </a:solidFill>
                <a:effectLst/>
                <a:latin typeface="+mn-lt"/>
                <a:ea typeface="+mn-ea"/>
                <a:cs typeface="+mn-cs"/>
              </a:rPr>
              <a:t>His integrity and dedication earned him an</a:t>
            </a:r>
            <a:r>
              <a:rPr lang="en-CA" sz="700" kern="1200" baseline="0" dirty="0" smtClean="0">
                <a:solidFill>
                  <a:schemeClr val="tx1"/>
                </a:solidFill>
                <a:effectLst/>
                <a:latin typeface="+mn-lt"/>
                <a:ea typeface="+mn-ea"/>
                <a:cs typeface="+mn-cs"/>
              </a:rPr>
              <a:t> appointment of Imperial Commissioner, and he arrived in Guangzhou 1839 with instructions from Emperor </a:t>
            </a:r>
            <a:r>
              <a:rPr lang="en-CA" sz="700" kern="1200" baseline="0" dirty="0" err="1" smtClean="0">
                <a:solidFill>
                  <a:schemeClr val="tx1"/>
                </a:solidFill>
                <a:effectLst/>
                <a:latin typeface="+mn-lt"/>
                <a:ea typeface="+mn-ea"/>
                <a:cs typeface="+mn-cs"/>
              </a:rPr>
              <a:t>Daoguang</a:t>
            </a:r>
            <a:r>
              <a:rPr lang="en-CA" sz="700" kern="1200" baseline="0" dirty="0" smtClean="0">
                <a:solidFill>
                  <a:schemeClr val="tx1"/>
                </a:solidFill>
                <a:effectLst/>
                <a:latin typeface="+mn-lt"/>
                <a:ea typeface="+mn-ea"/>
                <a:cs typeface="+mn-cs"/>
              </a:rPr>
              <a:t> to enforce a total ban on the importation of opium. Unswervingly honest, he never flinched from his duty.</a:t>
            </a:r>
            <a:endParaRPr lang="en-CA" sz="600" i="0" kern="1200" dirty="0" smtClean="0">
              <a:solidFill>
                <a:schemeClr val="tx1"/>
              </a:solidFill>
              <a:effectLst/>
              <a:latin typeface="+mn-lt"/>
              <a:ea typeface="+mn-ea"/>
              <a:cs typeface="+mn-cs"/>
            </a:endParaRPr>
          </a:p>
          <a:p>
            <a:endParaRPr lang="en-CA" sz="600" i="0" kern="1200" dirty="0" smtClean="0">
              <a:solidFill>
                <a:schemeClr val="tx1"/>
              </a:solidFill>
              <a:effectLst/>
              <a:latin typeface="+mn-lt"/>
              <a:ea typeface="+mn-ea"/>
              <a:cs typeface="+mn-cs"/>
            </a:endParaRPr>
          </a:p>
          <a:p>
            <a:r>
              <a:rPr lang="en-CA" sz="600" i="0" kern="1200" dirty="0" smtClean="0">
                <a:solidFill>
                  <a:schemeClr val="tx1"/>
                </a:solidFill>
                <a:effectLst/>
                <a:latin typeface="+mn-lt"/>
                <a:ea typeface="+mn-ea"/>
                <a:cs typeface="+mn-cs"/>
              </a:rPr>
              <a:t>Hayes, Jack,</a:t>
            </a:r>
            <a:r>
              <a:rPr lang="en-CA" sz="600" i="0" kern="1200" baseline="0" dirty="0" smtClean="0">
                <a:solidFill>
                  <a:schemeClr val="tx1"/>
                </a:solidFill>
                <a:effectLst/>
                <a:latin typeface="+mn-lt"/>
                <a:ea typeface="+mn-ea"/>
                <a:cs typeface="+mn-cs"/>
              </a:rPr>
              <a:t> P. Opium Wars in China</a:t>
            </a:r>
            <a:r>
              <a:rPr lang="en-US" sz="600" dirty="0" smtClean="0"/>
              <a:t>, pg. 6-7</a:t>
            </a:r>
            <a:endParaRPr lang="en-CA" sz="1200" kern="1200" dirty="0" smtClean="0">
              <a:solidFill>
                <a:schemeClr val="tx1"/>
              </a:solidFill>
              <a:effectLst/>
              <a:latin typeface="+mn-lt"/>
              <a:ea typeface="+mn-ea"/>
              <a:cs typeface="+mn-cs"/>
            </a:endParaRPr>
          </a:p>
          <a:p>
            <a:pPr marL="171450" indent="-171450">
              <a:buFont typeface="Arial"/>
              <a:buChar char="•"/>
            </a:pPr>
            <a:r>
              <a:rPr lang="en-CA" sz="800" kern="1200" dirty="0" smtClean="0">
                <a:solidFill>
                  <a:schemeClr val="tx1"/>
                </a:solidFill>
                <a:effectLst/>
                <a:latin typeface="+mn-lt"/>
                <a:ea typeface="+mn-ea"/>
                <a:cs typeface="+mn-cs"/>
              </a:rPr>
              <a:t>He arrested over</a:t>
            </a:r>
            <a:r>
              <a:rPr lang="en-CA" sz="800" kern="1200" baseline="0" dirty="0" smtClean="0">
                <a:solidFill>
                  <a:schemeClr val="tx1"/>
                </a:solidFill>
                <a:effectLst/>
                <a:latin typeface="+mn-lt"/>
                <a:ea typeface="+mn-ea"/>
                <a:cs typeface="+mn-cs"/>
              </a:rPr>
              <a:t> 1,600 Chinese dealers and seizing and destroying tens of thousands of opium pipes. He also demanded that foreign companies (British companies in particular) turn over their supplies of opium in exchange for tea. When the British refused to do so, Lin stopped all foreign trade and quarantined the area to which these foreign merchants were confined.</a:t>
            </a:r>
          </a:p>
          <a:p>
            <a:pPr marL="171450" indent="-171450">
              <a:buFont typeface="Arial"/>
              <a:buChar char="•"/>
            </a:pPr>
            <a:r>
              <a:rPr lang="en-CA" sz="800" kern="1200" baseline="0" dirty="0" smtClean="0">
                <a:solidFill>
                  <a:schemeClr val="tx1"/>
                </a:solidFill>
                <a:effectLst/>
                <a:latin typeface="+mn-lt"/>
                <a:ea typeface="+mn-ea"/>
                <a:cs typeface="+mn-cs"/>
              </a:rPr>
              <a:t>After 6 weeks, the foreign merchants gave in to Lin’s demands and turned over 2.6 million pounds of opium (over 20,000 chests). Lin’s troops also seized and destroyed the opium that as being held on British ships </a:t>
            </a:r>
            <a:r>
              <a:rPr lang="mr-IN" sz="800" kern="1200" baseline="0" dirty="0" smtClean="0">
                <a:solidFill>
                  <a:schemeClr val="tx1"/>
                </a:solidFill>
                <a:effectLst/>
                <a:latin typeface="+mn-lt"/>
                <a:ea typeface="+mn-ea"/>
                <a:cs typeface="+mn-cs"/>
              </a:rPr>
              <a:t>–</a:t>
            </a:r>
            <a:r>
              <a:rPr lang="en-CA" sz="800" kern="1200" baseline="0" dirty="0" smtClean="0">
                <a:solidFill>
                  <a:schemeClr val="tx1"/>
                </a:solidFill>
                <a:effectLst/>
                <a:latin typeface="+mn-lt"/>
                <a:ea typeface="+mn-ea"/>
                <a:cs typeface="+mn-cs"/>
              </a:rPr>
              <a:t> the British Superintendent claimed these ships were in international waters, but Lin claimed they were anchored in and around Chinese islands. </a:t>
            </a:r>
          </a:p>
          <a:p>
            <a:pPr marL="171450" indent="-171450">
              <a:buFont typeface="Arial"/>
              <a:buChar char="•"/>
            </a:pPr>
            <a:r>
              <a:rPr lang="en-CA" sz="800" kern="1200" baseline="0" dirty="0" smtClean="0">
                <a:solidFill>
                  <a:schemeClr val="tx1"/>
                </a:solidFill>
                <a:effectLst/>
                <a:latin typeface="+mn-lt"/>
                <a:ea typeface="+mn-ea"/>
                <a:cs typeface="+mn-cs"/>
              </a:rPr>
              <a:t>Lin then hired 500 Chinese men to destroy the opium by mixing it with lime and salt and dumping it into the bay. Finally, he pressured the Portuguese, who had a colony in nearby Macao, to expel the uncooperative British, forcing them to move to the island of Hong Kong.</a:t>
            </a:r>
          </a:p>
          <a:p>
            <a:pPr marL="171450" indent="-171450">
              <a:buFont typeface="Arial"/>
              <a:buChar char="•"/>
            </a:pPr>
            <a:r>
              <a:rPr lang="en-CA" sz="800" kern="1200" baseline="0" dirty="0" smtClean="0">
                <a:solidFill>
                  <a:schemeClr val="tx1"/>
                </a:solidFill>
                <a:effectLst/>
                <a:latin typeface="+mn-lt"/>
                <a:ea typeface="+mn-ea"/>
                <a:cs typeface="+mn-cs"/>
              </a:rPr>
              <a:t>Taken together, these actions raised the tensions that led to the outbreak of the 1</a:t>
            </a:r>
            <a:r>
              <a:rPr lang="en-CA" sz="800" kern="1200" baseline="30000" dirty="0" smtClean="0">
                <a:solidFill>
                  <a:schemeClr val="tx1"/>
                </a:solidFill>
                <a:effectLst/>
                <a:latin typeface="+mn-lt"/>
                <a:ea typeface="+mn-ea"/>
                <a:cs typeface="+mn-cs"/>
              </a:rPr>
              <a:t>st</a:t>
            </a:r>
            <a:r>
              <a:rPr lang="en-CA" sz="800" kern="1200" baseline="0" dirty="0" smtClean="0">
                <a:solidFill>
                  <a:schemeClr val="tx1"/>
                </a:solidFill>
                <a:effectLst/>
                <a:latin typeface="+mn-lt"/>
                <a:ea typeface="+mn-ea"/>
                <a:cs typeface="+mn-cs"/>
              </a:rPr>
              <a:t> Opium War. For the British, Lin’s destruction of the opium was an affront to British dignity and their concepts of trade. Many British merchants, smugglers, and the British East India Company had argued for years that China was out of touch with ‘civilized’ nations, which practised free trade and maintained ‘normal’ international relations through consular officials and treaties.</a:t>
            </a:r>
          </a:p>
          <a:p>
            <a:pPr marL="171450" indent="-171450">
              <a:buFont typeface="Arial"/>
              <a:buChar char="•"/>
            </a:pPr>
            <a:r>
              <a:rPr lang="en-CA" sz="800" kern="1200" baseline="0" dirty="0" smtClean="0">
                <a:solidFill>
                  <a:schemeClr val="tx1"/>
                </a:solidFill>
                <a:effectLst/>
                <a:latin typeface="+mn-lt"/>
                <a:ea typeface="+mn-ea"/>
                <a:cs typeface="+mn-cs"/>
              </a:rPr>
              <a:t>More to the point, British representatives in Guangzhou requested that merchants turn over their opium to Lin, guaranteeing that the British government would compensate them for their losses. The idea in the short term was that this would prevent a major conflict, keep merchants and the ships safe while reopening the extremely profitable China trade in other goods. The huge opium liability (the opium was worth millions of pounds sterling) and increasingly shrill demands from merchants in China, India, and London when they discovered their profits were destroyed, gave politicians in Great Britain the excuse they were looking for to act more forcefully to expand British imperial interests in China.</a:t>
            </a:r>
            <a:endParaRPr lang="en-CA" sz="800" kern="1200" dirty="0" smtClean="0">
              <a:solidFill>
                <a:schemeClr val="tx1"/>
              </a:solidFill>
              <a:effectLst/>
              <a:latin typeface="+mn-lt"/>
              <a:ea typeface="+mn-ea"/>
              <a:cs typeface="+mn-cs"/>
            </a:endParaRPr>
          </a:p>
          <a:p>
            <a:pPr marL="171450" indent="-171450">
              <a:buFont typeface="Arial"/>
              <a:buChar char="•"/>
            </a:pPr>
            <a:r>
              <a:rPr lang="en-CA" sz="800" kern="1200" dirty="0" smtClean="0">
                <a:solidFill>
                  <a:schemeClr val="tx1"/>
                </a:solidFill>
                <a:effectLst/>
                <a:latin typeface="+mn-lt"/>
                <a:ea typeface="+mn-ea"/>
                <a:cs typeface="+mn-cs"/>
              </a:rPr>
              <a:t>Lin </a:t>
            </a:r>
            <a:r>
              <a:rPr lang="en-CA" sz="800" kern="1200" dirty="0" err="1" smtClean="0">
                <a:solidFill>
                  <a:schemeClr val="tx1"/>
                </a:solidFill>
                <a:effectLst/>
                <a:latin typeface="+mn-lt"/>
                <a:ea typeface="+mn-ea"/>
                <a:cs typeface="+mn-cs"/>
              </a:rPr>
              <a:t>Zexu's</a:t>
            </a:r>
            <a:r>
              <a:rPr lang="en-CA" sz="800" kern="1200" dirty="0" smtClean="0">
                <a:solidFill>
                  <a:schemeClr val="tx1"/>
                </a:solidFill>
                <a:effectLst/>
                <a:latin typeface="+mn-lt"/>
                <a:ea typeface="+mn-ea"/>
                <a:cs typeface="+mn-cs"/>
              </a:rPr>
              <a:t> efforts to halt the spread of opium in China led directly to the </a:t>
            </a:r>
            <a:r>
              <a:rPr lang="en-CA" sz="800" u="sng" kern="1200" dirty="0" smtClean="0">
                <a:solidFill>
                  <a:schemeClr val="tx1"/>
                </a:solidFill>
                <a:effectLst/>
                <a:latin typeface="+mn-lt"/>
                <a:ea typeface="+mn-ea"/>
                <a:cs typeface="+mn-cs"/>
                <a:hlinkClick r:id="rId3" tooltip="First Opium War"/>
              </a:rPr>
              <a:t>First Opium War</a:t>
            </a:r>
            <a:r>
              <a:rPr lang="en-CA" sz="800" kern="1200" dirty="0" smtClean="0">
                <a:solidFill>
                  <a:schemeClr val="tx1"/>
                </a:solidFill>
                <a:effectLst/>
                <a:latin typeface="+mn-lt"/>
                <a:ea typeface="+mn-ea"/>
                <a:cs typeface="+mn-cs"/>
              </a:rPr>
              <a:t>. With the development of the First Opium War, Lin </a:t>
            </a:r>
            <a:r>
              <a:rPr lang="en-CA" sz="800" kern="1200" dirty="0" err="1" smtClean="0">
                <a:solidFill>
                  <a:schemeClr val="tx1"/>
                </a:solidFill>
                <a:effectLst/>
                <a:latin typeface="+mn-lt"/>
                <a:ea typeface="+mn-ea"/>
                <a:cs typeface="+mn-cs"/>
              </a:rPr>
              <a:t>Zexu</a:t>
            </a:r>
            <a:r>
              <a:rPr lang="en-CA" sz="800" kern="1200" dirty="0" smtClean="0">
                <a:solidFill>
                  <a:schemeClr val="tx1"/>
                </a:solidFill>
                <a:effectLst/>
                <a:latin typeface="+mn-lt"/>
                <a:ea typeface="+mn-ea"/>
                <a:cs typeface="+mn-cs"/>
              </a:rPr>
              <a:t> was made a scapegoat. The </a:t>
            </a:r>
            <a:r>
              <a:rPr lang="en-CA" sz="800" kern="1200" dirty="0" err="1" smtClean="0">
                <a:solidFill>
                  <a:schemeClr val="tx1"/>
                </a:solidFill>
                <a:effectLst/>
                <a:latin typeface="+mn-lt"/>
                <a:ea typeface="+mn-ea"/>
                <a:cs typeface="+mn-cs"/>
              </a:rPr>
              <a:t>Daoguang</a:t>
            </a:r>
            <a:r>
              <a:rPr lang="en-CA" sz="800" kern="1200" dirty="0" smtClean="0">
                <a:solidFill>
                  <a:schemeClr val="tx1"/>
                </a:solidFill>
                <a:effectLst/>
                <a:latin typeface="+mn-lt"/>
                <a:ea typeface="+mn-ea"/>
                <a:cs typeface="+mn-cs"/>
              </a:rPr>
              <a:t> Emperor removed his authority and banished him to </a:t>
            </a:r>
            <a:r>
              <a:rPr lang="en-CA" sz="800" u="sng" kern="1200" dirty="0" smtClean="0">
                <a:solidFill>
                  <a:schemeClr val="tx1"/>
                </a:solidFill>
                <a:effectLst/>
                <a:latin typeface="+mn-lt"/>
                <a:ea typeface="+mn-ea"/>
                <a:cs typeface="+mn-cs"/>
                <a:hlinkClick r:id="rId4" tooltip="Ili Kazakh Autonomous Prefecture"/>
              </a:rPr>
              <a:t>Yili</a:t>
            </a:r>
            <a:r>
              <a:rPr lang="en-CA" sz="800" kern="1200" dirty="0" smtClean="0">
                <a:solidFill>
                  <a:schemeClr val="tx1"/>
                </a:solidFill>
                <a:effectLst/>
                <a:latin typeface="+mn-lt"/>
                <a:ea typeface="+mn-ea"/>
                <a:cs typeface="+mn-cs"/>
              </a:rPr>
              <a:t>. Meanwhile, in the Himalayas, the </a:t>
            </a:r>
            <a:r>
              <a:rPr lang="en-CA" sz="800" u="sng" kern="1200" dirty="0" smtClean="0">
                <a:solidFill>
                  <a:schemeClr val="tx1"/>
                </a:solidFill>
                <a:effectLst/>
                <a:latin typeface="+mn-lt"/>
                <a:ea typeface="+mn-ea"/>
                <a:cs typeface="+mn-cs"/>
                <a:hlinkClick r:id="rId5" tooltip="Sikh Empire"/>
              </a:rPr>
              <a:t>Sikh Empire</a:t>
            </a:r>
            <a:r>
              <a:rPr lang="en-CA" sz="800" kern="1200" dirty="0" smtClean="0">
                <a:solidFill>
                  <a:schemeClr val="tx1"/>
                </a:solidFill>
                <a:effectLst/>
                <a:latin typeface="+mn-lt"/>
                <a:ea typeface="+mn-ea"/>
                <a:cs typeface="+mn-cs"/>
              </a:rPr>
              <a:t> attempted an occupation of Tibet but was defeated in the </a:t>
            </a:r>
            <a:r>
              <a:rPr lang="en-CA" sz="800" u="sng" kern="1200" dirty="0" smtClean="0">
                <a:solidFill>
                  <a:schemeClr val="tx1"/>
                </a:solidFill>
                <a:effectLst/>
                <a:latin typeface="+mn-lt"/>
                <a:ea typeface="+mn-ea"/>
                <a:cs typeface="+mn-cs"/>
                <a:hlinkClick r:id="rId6" tooltip="Sino-Sikh war"/>
              </a:rPr>
              <a:t>Sino-Sikh war</a:t>
            </a:r>
            <a:r>
              <a:rPr lang="en-CA" sz="800" kern="1200" dirty="0" smtClean="0">
                <a:solidFill>
                  <a:schemeClr val="tx1"/>
                </a:solidFill>
                <a:effectLst/>
                <a:latin typeface="+mn-lt"/>
                <a:ea typeface="+mn-ea"/>
                <a:cs typeface="+mn-cs"/>
              </a:rPr>
              <a:t> (1841–1842). On the coasts, the Qing Empire lost the war, exposing their technological and military inferiority to European powers, and ceded Hong Kong to the British in the </a:t>
            </a:r>
            <a:r>
              <a:rPr lang="en-CA" sz="800" u="sng" kern="1200" dirty="0" smtClean="0">
                <a:solidFill>
                  <a:schemeClr val="tx1"/>
                </a:solidFill>
                <a:effectLst/>
                <a:latin typeface="+mn-lt"/>
                <a:ea typeface="+mn-ea"/>
                <a:cs typeface="+mn-cs"/>
                <a:hlinkClick r:id="rId7" tooltip="Treaty of Nanking"/>
              </a:rPr>
              <a:t>Treaty of Nanjing</a:t>
            </a:r>
            <a:r>
              <a:rPr lang="en-CA" sz="800" kern="1200" dirty="0" smtClean="0">
                <a:solidFill>
                  <a:schemeClr val="tx1"/>
                </a:solidFill>
                <a:effectLst/>
                <a:latin typeface="+mn-lt"/>
                <a:ea typeface="+mn-ea"/>
                <a:cs typeface="+mn-cs"/>
              </a:rPr>
              <a:t> in August 1842.</a:t>
            </a:r>
          </a:p>
          <a:p>
            <a:endParaRPr lang="en-CA" sz="800" kern="1200" dirty="0" smtClean="0">
              <a:solidFill>
                <a:schemeClr val="tx1"/>
              </a:solidFill>
              <a:effectLst/>
              <a:latin typeface="+mn-lt"/>
              <a:ea typeface="+mn-ea"/>
              <a:cs typeface="+mn-cs"/>
            </a:endParaRPr>
          </a:p>
          <a:p>
            <a:endParaRPr lang="en-US" sz="800" dirty="0"/>
          </a:p>
        </p:txBody>
      </p:sp>
      <p:sp>
        <p:nvSpPr>
          <p:cNvPr id="4" name="Slide Number Placeholder 3"/>
          <p:cNvSpPr>
            <a:spLocks noGrp="1"/>
          </p:cNvSpPr>
          <p:nvPr>
            <p:ph type="sldNum" sz="quarter" idx="10"/>
          </p:nvPr>
        </p:nvSpPr>
        <p:spPr/>
        <p:txBody>
          <a:bodyPr/>
          <a:lstStyle/>
          <a:p>
            <a:fld id="{6D92080B-E7EF-1D4B-9BAD-9B4AAD4E7AA9}" type="slidenum">
              <a:rPr lang="en-US" smtClean="0"/>
              <a:pPr/>
              <a:t>11</a:t>
            </a:fld>
            <a:endParaRPr lang="en-US"/>
          </a:p>
        </p:txBody>
      </p:sp>
    </p:spTree>
    <p:extLst>
      <p:ext uri="{BB962C8B-B14F-4D97-AF65-F5344CB8AC3E}">
        <p14:creationId xmlns:p14="http://schemas.microsoft.com/office/powerpoint/2010/main" xmlns="" val="1855004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smtClean="0"/>
              <a:t>Image: Battle in Anson’s Bay (1841)</a:t>
            </a:r>
          </a:p>
          <a:p>
            <a:pPr lvl="0"/>
            <a:r>
              <a:rPr lang="en-CA" sz="600" kern="1200" dirty="0" smtClean="0">
                <a:solidFill>
                  <a:schemeClr val="tx1"/>
                </a:solidFill>
                <a:effectLst/>
              </a:rPr>
              <a:t>Battle in Anson's Bay on 7 January 1841 - painted by </a:t>
            </a:r>
            <a:r>
              <a:rPr lang="en-CA" sz="600" b="1" kern="1200" dirty="0" smtClean="0">
                <a:solidFill>
                  <a:schemeClr val="tx1"/>
                </a:solidFill>
                <a:effectLst/>
              </a:rPr>
              <a:t>Edward Duncan </a:t>
            </a:r>
            <a:r>
              <a:rPr lang="en-CA" sz="600" kern="1200" dirty="0" smtClean="0">
                <a:solidFill>
                  <a:schemeClr val="tx1"/>
                </a:solidFill>
                <a:effectLst/>
              </a:rPr>
              <a:t>in about 1843. Duncan (1803-1882) was a prolific British painter who specialised in maritime subjects.</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600" kern="1200" dirty="0" smtClean="0">
                <a:solidFill>
                  <a:schemeClr val="tx1"/>
                </a:solidFill>
                <a:effectLst/>
              </a:rPr>
              <a:t>The </a:t>
            </a:r>
            <a:r>
              <a:rPr lang="en-CA" sz="600" i="1" u="sng" kern="1200" dirty="0" smtClean="0">
                <a:solidFill>
                  <a:schemeClr val="tx1"/>
                </a:solidFill>
                <a:effectLst/>
                <a:hlinkClick r:id="rId3" tooltip="Nemesis (1839)"/>
              </a:rPr>
              <a:t>Nemesis</a:t>
            </a:r>
            <a:r>
              <a:rPr lang="en-CA" sz="600" kern="1200" dirty="0" smtClean="0">
                <a:solidFill>
                  <a:schemeClr val="tx1"/>
                </a:solidFill>
                <a:effectLst/>
              </a:rPr>
              <a:t> (right background) destroying Chinese war </a:t>
            </a:r>
            <a:r>
              <a:rPr lang="en-CA" sz="600" u="sng" kern="1200" dirty="0" smtClean="0">
                <a:solidFill>
                  <a:schemeClr val="tx1"/>
                </a:solidFill>
                <a:effectLst/>
                <a:hlinkClick r:id="rId4" tooltip="Junk (ship)"/>
              </a:rPr>
              <a:t>junks</a:t>
            </a:r>
            <a:r>
              <a:rPr lang="en-CA" sz="600" kern="1200" dirty="0" smtClean="0">
                <a:solidFill>
                  <a:schemeClr val="tx1"/>
                </a:solidFill>
                <a:effectLst/>
              </a:rPr>
              <a:t> in Anson's Bay.</a:t>
            </a:r>
            <a:endParaRPr lang="en-CA" sz="600" u="sng" kern="1200" dirty="0" smtClean="0">
              <a:solidFill>
                <a:schemeClr val="tx1"/>
              </a:solidFill>
              <a:effectLst/>
              <a:hlinkClick r:id="rId5"/>
            </a:endParaRPr>
          </a:p>
          <a:p>
            <a:pPr lvl="0"/>
            <a:endParaRPr lang="en-CA" sz="1200" u="sng" kern="1200" dirty="0" smtClean="0">
              <a:solidFill>
                <a:schemeClr val="tx1"/>
              </a:solidFill>
              <a:effectLst/>
              <a:latin typeface="+mn-lt"/>
              <a:ea typeface="+mn-ea"/>
              <a:cs typeface="+mn-cs"/>
              <a:hlinkClick r:id="rId5"/>
            </a:endParaRPr>
          </a:p>
          <a:p>
            <a:pPr lvl="0"/>
            <a:r>
              <a:rPr lang="en-CA" sz="1000" u="sng" kern="1200" dirty="0" smtClean="0">
                <a:solidFill>
                  <a:schemeClr val="tx1"/>
                </a:solidFill>
                <a:effectLst/>
                <a:hlinkClick r:id="rId5"/>
              </a:rPr>
              <a:t>https://www.britannica.com/place/China/The-first-Opium-War-and-its-aftermath#ref590493</a:t>
            </a:r>
            <a:r>
              <a:rPr lang="en-CA" sz="1000" kern="1200" dirty="0" smtClean="0">
                <a:solidFill>
                  <a:schemeClr val="tx1"/>
                </a:solidFill>
                <a:effectLst/>
              </a:rPr>
              <a:t> Retrieved November 17, 2018</a:t>
            </a:r>
          </a:p>
          <a:p>
            <a:pPr lvl="0"/>
            <a:endParaRPr lang="en-CA" sz="1000" kern="1200" dirty="0" smtClean="0">
              <a:solidFill>
                <a:schemeClr val="tx1"/>
              </a:solidFill>
              <a:effectLst/>
            </a:endParaRPr>
          </a:p>
          <a:p>
            <a:pPr lvl="0"/>
            <a:r>
              <a:rPr lang="en-CA" sz="1000" kern="1200" dirty="0" smtClean="0">
                <a:solidFill>
                  <a:schemeClr val="tx1"/>
                </a:solidFill>
                <a:effectLst/>
              </a:rPr>
              <a:t>The Qing had no effective tactics against the powerful British navy. They retaliated merely by setting burning rafts on the enemy’s fleet and encouraging people to take the heads of the enemies, for which they offered a prize. The imperial banner troops, although they sometimes fought fiercely, were ill-equipped and lacked training for warfare against the more-modern British forces. The Green Standard battalions were similarly in decay and without much motivation or good leadership. To make up the weakness, local militias were urgently recruited, but they were ineffective.</a:t>
            </a:r>
          </a:p>
          <a:p>
            <a:pPr lvl="0"/>
            <a:endParaRPr lang="en-CA" sz="1000" kern="1200" dirty="0" smtClean="0">
              <a:solidFill>
                <a:schemeClr val="tx1"/>
              </a:solidFill>
              <a:effectLst/>
            </a:endParaRPr>
          </a:p>
          <a:p>
            <a:pPr lvl="0"/>
            <a:r>
              <a:rPr lang="en-CA" sz="1000" kern="1200" dirty="0" smtClean="0">
                <a:solidFill>
                  <a:schemeClr val="tx1"/>
                </a:solidFill>
                <a:effectLst/>
              </a:rPr>
              <a:t>The British proclaimed their aim was to fight the government officials and soldiers who abused the people, not to make war against the Chinese population. And indeed there was a deep rift between the government and the people that the British could easily exploit, a weakness in Qing society that became apparent during the crisis of the war.</a:t>
            </a:r>
          </a:p>
          <a:p>
            <a:endParaRPr lang="en-US" sz="1000" dirty="0"/>
          </a:p>
        </p:txBody>
      </p:sp>
      <p:sp>
        <p:nvSpPr>
          <p:cNvPr id="4" name="Slide Number Placeholder 3"/>
          <p:cNvSpPr>
            <a:spLocks noGrp="1"/>
          </p:cNvSpPr>
          <p:nvPr>
            <p:ph type="sldNum" sz="quarter" idx="10"/>
          </p:nvPr>
        </p:nvSpPr>
        <p:spPr/>
        <p:txBody>
          <a:bodyPr/>
          <a:lstStyle/>
          <a:p>
            <a:fld id="{6D92080B-E7EF-1D4B-9BAD-9B4AAD4E7AA9}" type="slidenum">
              <a:rPr lang="en-US" smtClean="0"/>
              <a:pPr/>
              <a:t>12</a:t>
            </a:fld>
            <a:endParaRPr lang="en-US"/>
          </a:p>
        </p:txBody>
      </p:sp>
    </p:spTree>
    <p:extLst>
      <p:ext uri="{BB962C8B-B14F-4D97-AF65-F5344CB8AC3E}">
        <p14:creationId xmlns:p14="http://schemas.microsoft.com/office/powerpoint/2010/main" xmlns="" val="1323010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Wiltshire,</a:t>
            </a:r>
            <a:r>
              <a:rPr lang="en-US" sz="1000" baseline="0" dirty="0" smtClean="0"/>
              <a:t> </a:t>
            </a:r>
            <a:r>
              <a:rPr lang="en-US" sz="1000" baseline="0" dirty="0" err="1" smtClean="0"/>
              <a:t>Trea</a:t>
            </a:r>
            <a:r>
              <a:rPr lang="en-US" sz="1000" baseline="0" dirty="0" smtClean="0"/>
              <a:t>, 2004. Encounters with China: Merchants, Missionaries and Mandarins (pg,15).</a:t>
            </a:r>
          </a:p>
          <a:p>
            <a:pPr marL="0" indent="0">
              <a:buFont typeface="Arial"/>
              <a:buNone/>
            </a:pPr>
            <a:r>
              <a:rPr lang="en-US" sz="1000" baseline="0" dirty="0" smtClean="0"/>
              <a:t>Foreign trading ships that approached Canton, moved between forts guarding China’s southern gateway. It was soon appreciated that a fast-moving frigate could easily elude the fixed cannon, and at the same time reduce the forts to rubble. Each time a British naval vessel forced its way through, those in charge of the forts were publicly disgraced. But the flawed emplacements themselves were never strengthened, and became a symbol of China’s refusal to respond to a changing world, and of the ineffectual chain of command between the Emperor and his provincial viceroy in the south.</a:t>
            </a:r>
          </a:p>
          <a:p>
            <a:endParaRPr lang="en-US" sz="1000" baseline="0" dirty="0" smtClean="0"/>
          </a:p>
          <a:p>
            <a:pPr lvl="0"/>
            <a:r>
              <a:rPr lang="en-CA" sz="1000" kern="1200" dirty="0" smtClean="0">
                <a:solidFill>
                  <a:schemeClr val="tx1"/>
                </a:solidFill>
                <a:effectLst/>
              </a:rPr>
              <a:t>Image: </a:t>
            </a:r>
            <a:r>
              <a:rPr lang="en-CA" sz="1000" i="1" kern="1200" dirty="0" smtClean="0">
                <a:solidFill>
                  <a:schemeClr val="tx1"/>
                </a:solidFill>
                <a:effectLst/>
              </a:rPr>
              <a:t>Nemesis</a:t>
            </a:r>
            <a:r>
              <a:rPr lang="en-CA" sz="1000" kern="1200" dirty="0" smtClean="0">
                <a:solidFill>
                  <a:schemeClr val="tx1"/>
                </a:solidFill>
                <a:effectLst/>
              </a:rPr>
              <a:t> and other British ships engaging Chinese junks in the </a:t>
            </a:r>
            <a:r>
              <a:rPr lang="en-CA" sz="1000" u="sng" kern="1200" dirty="0" smtClean="0">
                <a:solidFill>
                  <a:schemeClr val="tx1"/>
                </a:solidFill>
                <a:effectLst/>
                <a:hlinkClick r:id="rId3" tooltip="Second Battle of Chuenpi"/>
              </a:rPr>
              <a:t>Second Battle of Chuenpi</a:t>
            </a:r>
            <a:r>
              <a:rPr lang="en-CA" sz="1000" kern="1200" dirty="0" smtClean="0">
                <a:solidFill>
                  <a:schemeClr val="tx1"/>
                </a:solidFill>
                <a:effectLst/>
              </a:rPr>
              <a:t>, 7 January 1841</a:t>
            </a:r>
          </a:p>
          <a:p>
            <a:pPr lvl="0"/>
            <a:r>
              <a:rPr lang="en-CA" sz="1000" kern="1200" dirty="0" smtClean="0">
                <a:solidFill>
                  <a:schemeClr val="tx1"/>
                </a:solidFill>
                <a:effectLst/>
              </a:rPr>
              <a:t>Source: Thomas </a:t>
            </a:r>
            <a:r>
              <a:rPr lang="en-CA" sz="1000" kern="1200" dirty="0" err="1" smtClean="0">
                <a:solidFill>
                  <a:schemeClr val="tx1"/>
                </a:solidFill>
                <a:effectLst/>
              </a:rPr>
              <a:t>Allom</a:t>
            </a:r>
            <a:r>
              <a:rPr lang="en-CA" sz="1000" kern="1200" dirty="0" smtClean="0">
                <a:solidFill>
                  <a:schemeClr val="tx1"/>
                </a:solidFill>
                <a:effectLst/>
              </a:rPr>
              <a:t>; G. N. Wright (1858). </a:t>
            </a:r>
            <a:r>
              <a:rPr lang="en-CA" sz="1000" i="1" u="sng" kern="1200" dirty="0" smtClean="0">
                <a:solidFill>
                  <a:schemeClr val="tx1"/>
                </a:solidFill>
                <a:effectLst/>
                <a:hlinkClick r:id="rId4"/>
              </a:rPr>
              <a:t>The Chinese Empire Illustrated</a:t>
            </a:r>
            <a:r>
              <a:rPr lang="en-CA" sz="1000" kern="1200" dirty="0" smtClean="0">
                <a:solidFill>
                  <a:schemeClr val="tx1"/>
                </a:solidFill>
                <a:effectLst/>
              </a:rPr>
              <a:t>. Volume 2. London: London Printing and Publishing Company. p. 125.</a:t>
            </a:r>
            <a:endParaRPr lang="en-US" sz="1000" baseline="0" dirty="0" smtClean="0"/>
          </a:p>
          <a:p>
            <a:endParaRPr lang="en-US" sz="10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CA" sz="1000" i="1" kern="1200" dirty="0" smtClean="0">
                <a:solidFill>
                  <a:schemeClr val="tx1"/>
                </a:solidFill>
                <a:effectLst/>
              </a:rPr>
              <a:t>Nemesis</a:t>
            </a:r>
            <a:r>
              <a:rPr lang="en-CA" sz="1000" kern="1200" dirty="0" smtClean="0">
                <a:solidFill>
                  <a:schemeClr val="tx1"/>
                </a:solidFill>
                <a:effectLst/>
              </a:rPr>
              <a:t> arrived off the coast of China in late 1840,</a:t>
            </a:r>
            <a:r>
              <a:rPr lang="en-CA" sz="1000" u="sng" kern="1200" baseline="30000" dirty="0" smtClean="0">
                <a:solidFill>
                  <a:schemeClr val="tx1"/>
                </a:solidFill>
                <a:effectLst/>
                <a:hlinkClick r:id="rId5"/>
              </a:rPr>
              <a:t>[3]</a:t>
            </a:r>
            <a:r>
              <a:rPr lang="en-CA" sz="1000" kern="1200" dirty="0" smtClean="0">
                <a:solidFill>
                  <a:schemeClr val="tx1"/>
                </a:solidFill>
                <a:effectLst/>
              </a:rPr>
              <a:t> although when she set sail from </a:t>
            </a:r>
            <a:r>
              <a:rPr lang="en-CA" sz="1000" u="sng" kern="1200" dirty="0" smtClean="0">
                <a:solidFill>
                  <a:schemeClr val="tx1"/>
                </a:solidFill>
                <a:effectLst/>
                <a:hlinkClick r:id="rId6" tooltip="Liverpool"/>
              </a:rPr>
              <a:t>Liverpool</a:t>
            </a:r>
            <a:r>
              <a:rPr lang="en-CA" sz="1000" kern="1200" dirty="0" smtClean="0">
                <a:solidFill>
                  <a:schemeClr val="tx1"/>
                </a:solidFill>
                <a:effectLst/>
              </a:rPr>
              <a:t> it was publicly intimated that she was bound for </a:t>
            </a:r>
            <a:r>
              <a:rPr lang="en-CA" sz="1000" u="sng" kern="1200" dirty="0" smtClean="0">
                <a:solidFill>
                  <a:schemeClr val="tx1"/>
                </a:solidFill>
                <a:effectLst/>
                <a:hlinkClick r:id="rId7" tooltip="Odessa"/>
              </a:rPr>
              <a:t>Odessa</a:t>
            </a:r>
            <a:r>
              <a:rPr lang="en-CA" sz="1000" kern="1200" dirty="0" smtClean="0">
                <a:solidFill>
                  <a:schemeClr val="tx1"/>
                </a:solidFill>
                <a:effectLst/>
              </a:rPr>
              <a:t> to keep the voyage a secret.</a:t>
            </a:r>
            <a:r>
              <a:rPr lang="en-CA" sz="1000" u="sng" kern="1200" baseline="30000" dirty="0" smtClean="0">
                <a:solidFill>
                  <a:schemeClr val="tx1"/>
                </a:solidFill>
                <a:effectLst/>
                <a:hlinkClick r:id="rId8"/>
              </a:rPr>
              <a:t>[5]</a:t>
            </a:r>
            <a:r>
              <a:rPr lang="en-CA" sz="1000" kern="1200" dirty="0" smtClean="0">
                <a:solidFill>
                  <a:schemeClr val="tx1"/>
                </a:solidFill>
                <a:effectLst/>
              </a:rPr>
              <a:t> A British officer wrote that the outbreak of the </a:t>
            </a:r>
            <a:r>
              <a:rPr lang="en-CA" sz="1000" u="sng" kern="1200" dirty="0" smtClean="0">
                <a:solidFill>
                  <a:schemeClr val="tx1"/>
                </a:solidFill>
                <a:effectLst/>
                <a:hlinkClick r:id="rId9" tooltip="First Opium War"/>
              </a:rPr>
              <a:t>First Opium War</a:t>
            </a:r>
            <a:r>
              <a:rPr lang="en-CA" sz="1000" kern="1200" dirty="0" smtClean="0">
                <a:solidFill>
                  <a:schemeClr val="tx1"/>
                </a:solidFill>
                <a:effectLst/>
              </a:rPr>
              <a:t> "was considered an extremely favourable opportunity for testing the advantages or otherwise of iron steam-vessels."</a:t>
            </a:r>
            <a:r>
              <a:rPr lang="en-CA" sz="1000" u="sng" kern="1200" baseline="30000" dirty="0" smtClean="0">
                <a:solidFill>
                  <a:schemeClr val="tx1"/>
                </a:solidFill>
                <a:effectLst/>
                <a:hlinkClick r:id="rId10"/>
              </a:rPr>
              <a:t>[11]</a:t>
            </a:r>
            <a:r>
              <a:rPr lang="en-CA" sz="1000" kern="1200" dirty="0" smtClean="0">
                <a:solidFill>
                  <a:schemeClr val="tx1"/>
                </a:solidFill>
                <a:effectLst/>
              </a:rPr>
              <a:t> She first saw action in the </a:t>
            </a:r>
            <a:r>
              <a:rPr lang="en-CA" sz="1000" u="sng" kern="1200" dirty="0" smtClean="0">
                <a:solidFill>
                  <a:schemeClr val="tx1"/>
                </a:solidFill>
                <a:effectLst/>
                <a:hlinkClick r:id="rId3" tooltip="Second Battle of Chuenpi"/>
              </a:rPr>
              <a:t>Second Battle of Chuenpi</a:t>
            </a:r>
            <a:r>
              <a:rPr lang="en-CA" sz="1000" kern="1200" dirty="0" smtClean="0">
                <a:solidFill>
                  <a:schemeClr val="tx1"/>
                </a:solidFill>
                <a:effectLst/>
              </a:rPr>
              <a:t> on 7 January 1841 against the Chinese fleet at the </a:t>
            </a:r>
            <a:r>
              <a:rPr lang="en-CA" sz="1000" u="sng" kern="1200" dirty="0" smtClean="0">
                <a:solidFill>
                  <a:schemeClr val="tx1"/>
                </a:solidFill>
                <a:effectLst/>
                <a:hlinkClick r:id="rId11" tooltip="Bocca Tigris"/>
              </a:rPr>
              <a:t>Bocca Tigris</a:t>
            </a:r>
            <a:r>
              <a:rPr lang="en-CA" sz="1000" kern="1200" dirty="0" smtClean="0">
                <a:solidFill>
                  <a:schemeClr val="tx1"/>
                </a:solidFill>
                <a:effectLst/>
              </a:rPr>
              <a:t> forts. In the </a:t>
            </a:r>
            <a:r>
              <a:rPr lang="en-CA" sz="1000" u="sng" kern="1200" dirty="0" smtClean="0">
                <a:solidFill>
                  <a:schemeClr val="tx1"/>
                </a:solidFill>
                <a:effectLst/>
                <a:hlinkClick r:id="rId12" tooltip="Battle of First Bar"/>
              </a:rPr>
              <a:t>Battle of First Bar</a:t>
            </a:r>
            <a:r>
              <a:rPr lang="en-CA" sz="1000" kern="1200" dirty="0" smtClean="0">
                <a:solidFill>
                  <a:schemeClr val="tx1"/>
                </a:solidFill>
                <a:effectLst/>
              </a:rPr>
              <a:t> (27 February), </a:t>
            </a:r>
            <a:r>
              <a:rPr lang="en-CA" sz="1000" i="1" kern="1200" dirty="0" smtClean="0">
                <a:solidFill>
                  <a:schemeClr val="tx1"/>
                </a:solidFill>
                <a:effectLst/>
              </a:rPr>
              <a:t>Nemesis</a:t>
            </a:r>
            <a:r>
              <a:rPr lang="en-CA" sz="1000" kern="1200" dirty="0" smtClean="0">
                <a:solidFill>
                  <a:schemeClr val="tx1"/>
                </a:solidFill>
                <a:effectLst/>
              </a:rPr>
              <a:t> sank </a:t>
            </a:r>
            <a:r>
              <a:rPr lang="en-CA" sz="1000" i="1" u="sng" kern="1200" dirty="0" smtClean="0">
                <a:solidFill>
                  <a:schemeClr val="tx1"/>
                </a:solidFill>
                <a:effectLst/>
                <a:hlinkClick r:id="rId13" tooltip="Porcher (1799 ship)"/>
              </a:rPr>
              <a:t>Cambridge</a:t>
            </a:r>
            <a:r>
              <a:rPr lang="en-CA" sz="1000" kern="1200" dirty="0" smtClean="0">
                <a:solidFill>
                  <a:schemeClr val="tx1"/>
                </a:solidFill>
                <a:effectLst/>
              </a:rPr>
              <a:t>, an old, but re-armed </a:t>
            </a:r>
            <a:r>
              <a:rPr lang="en-CA" sz="1000" u="sng" kern="1200" dirty="0" smtClean="0">
                <a:solidFill>
                  <a:schemeClr val="tx1"/>
                </a:solidFill>
                <a:effectLst/>
                <a:hlinkClick r:id="rId14" tooltip="East Indiaman"/>
              </a:rPr>
              <a:t>East Indiaman</a:t>
            </a:r>
            <a:r>
              <a:rPr lang="en-CA" sz="1000" kern="1200" dirty="0" smtClean="0">
                <a:solidFill>
                  <a:schemeClr val="tx1"/>
                </a:solidFill>
                <a:effectLst/>
              </a:rPr>
              <a:t> that the Chinese had purchased. Due to </a:t>
            </a:r>
            <a:r>
              <a:rPr lang="en-CA" sz="1000" i="1" kern="1200" dirty="0" smtClean="0">
                <a:solidFill>
                  <a:schemeClr val="tx1"/>
                </a:solidFill>
                <a:effectLst/>
              </a:rPr>
              <a:t>Nemesis</a:t>
            </a:r>
            <a:r>
              <a:rPr lang="en-CA" sz="1000" kern="1200" dirty="0" smtClean="0">
                <a:solidFill>
                  <a:schemeClr val="tx1"/>
                </a:solidFill>
                <a:effectLst/>
              </a:rPr>
              <a:t>'s shallow draught, </a:t>
            </a:r>
            <a:r>
              <a:rPr lang="en-CA" sz="1000" i="1" kern="1200" dirty="0" smtClean="0">
                <a:solidFill>
                  <a:schemeClr val="tx1"/>
                </a:solidFill>
                <a:effectLst/>
              </a:rPr>
              <a:t>Nemesis</a:t>
            </a:r>
            <a:r>
              <a:rPr lang="en-CA" sz="1000" kern="1200" dirty="0" smtClean="0">
                <a:solidFill>
                  <a:schemeClr val="tx1"/>
                </a:solidFill>
                <a:effectLst/>
              </a:rPr>
              <a:t> was able to move through shallow water during the </a:t>
            </a:r>
            <a:r>
              <a:rPr lang="en-CA" sz="1000" u="sng" kern="1200" dirty="0" smtClean="0">
                <a:solidFill>
                  <a:schemeClr val="tx1"/>
                </a:solidFill>
                <a:effectLst/>
                <a:hlinkClick r:id="rId15" tooltip="Broadway expedition"/>
              </a:rPr>
              <a:t>Broadway expedition</a:t>
            </a:r>
            <a:r>
              <a:rPr lang="en-CA" sz="1000" kern="1200" dirty="0" smtClean="0">
                <a:solidFill>
                  <a:schemeClr val="tx1"/>
                </a:solidFill>
                <a:effectLst/>
              </a:rPr>
              <a:t> on 13–15 March and aided in the </a:t>
            </a:r>
            <a:r>
              <a:rPr lang="en-CA" sz="1000" u="sng" kern="1200" dirty="0" smtClean="0">
                <a:solidFill>
                  <a:schemeClr val="tx1"/>
                </a:solidFill>
                <a:effectLst/>
                <a:hlinkClick r:id="rId16" tooltip="Battle of Canton (March 1841)"/>
              </a:rPr>
              <a:t>capture of Canton</a:t>
            </a:r>
            <a:r>
              <a:rPr lang="en-CA" sz="1000" kern="1200" dirty="0" smtClean="0">
                <a:solidFill>
                  <a:schemeClr val="tx1"/>
                </a:solidFill>
                <a:effectLst/>
              </a:rPr>
              <a:t> on 18 March. Based in </a:t>
            </a:r>
            <a:r>
              <a:rPr lang="en-CA" sz="1000" kern="1200" dirty="0" err="1" smtClean="0">
                <a:solidFill>
                  <a:schemeClr val="tx1"/>
                </a:solidFill>
                <a:effectLst/>
              </a:rPr>
              <a:t>Chusan</a:t>
            </a:r>
            <a:r>
              <a:rPr lang="en-CA" sz="1000" kern="1200" dirty="0" smtClean="0">
                <a:solidFill>
                  <a:schemeClr val="tx1"/>
                </a:solidFill>
                <a:effectLst/>
              </a:rPr>
              <a:t>, she also saw action at </a:t>
            </a:r>
            <a:r>
              <a:rPr lang="en-CA" sz="1000" kern="1200" dirty="0" err="1" smtClean="0">
                <a:solidFill>
                  <a:schemeClr val="tx1"/>
                </a:solidFill>
                <a:effectLst/>
              </a:rPr>
              <a:t>Taisam</a:t>
            </a:r>
            <a:r>
              <a:rPr lang="en-CA" sz="1000" kern="1200" dirty="0" smtClean="0">
                <a:solidFill>
                  <a:schemeClr val="tx1"/>
                </a:solidFill>
                <a:effectLst/>
              </a:rPr>
              <a:t> in February 1842, in a successful skirmish associated with repulse of a much larger Chinese attack on Ningbo.</a:t>
            </a:r>
            <a:r>
              <a:rPr lang="en-CA" sz="1000" u="sng" kern="1200" baseline="30000" dirty="0" smtClean="0">
                <a:solidFill>
                  <a:schemeClr val="tx1"/>
                </a:solidFill>
                <a:effectLst/>
                <a:hlinkClick r:id="rId17"/>
              </a:rPr>
              <a:t>[4]</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080B-E7EF-1D4B-9BAD-9B4AAD4E7AA9}" type="slidenum">
              <a:rPr lang="en-US" smtClean="0"/>
              <a:pPr/>
              <a:t>13</a:t>
            </a:fld>
            <a:endParaRPr lang="en-US"/>
          </a:p>
        </p:txBody>
      </p:sp>
    </p:spTree>
    <p:extLst>
      <p:ext uri="{BB962C8B-B14F-4D97-AF65-F5344CB8AC3E}">
        <p14:creationId xmlns:p14="http://schemas.microsoft.com/office/powerpoint/2010/main" xmlns="" val="1874403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600" i="1" kern="1200" dirty="0" smtClean="0">
                <a:solidFill>
                  <a:schemeClr val="tx1"/>
                </a:solidFill>
                <a:effectLst/>
                <a:latin typeface="+mn-lt"/>
                <a:ea typeface="+mn-ea"/>
                <a:cs typeface="+mn-cs"/>
              </a:rPr>
              <a:t>“The Signing and Sealing of the Treaty of Nanking in the State Cabin of H. M. S. </a:t>
            </a:r>
            <a:r>
              <a:rPr lang="en-CA" sz="600" kern="1200" dirty="0" smtClean="0">
                <a:solidFill>
                  <a:schemeClr val="tx1"/>
                </a:solidFill>
                <a:effectLst/>
                <a:latin typeface="+mn-lt"/>
                <a:ea typeface="+mn-ea"/>
                <a:cs typeface="+mn-cs"/>
              </a:rPr>
              <a:t>Cornwallis,</a:t>
            </a:r>
            <a:r>
              <a:rPr lang="en-CA" sz="600" i="1" kern="1200" dirty="0" smtClean="0">
                <a:solidFill>
                  <a:schemeClr val="tx1"/>
                </a:solidFill>
                <a:effectLst/>
                <a:latin typeface="+mn-lt"/>
                <a:ea typeface="+mn-ea"/>
                <a:cs typeface="+mn-cs"/>
              </a:rPr>
              <a:t> 29th August, 1842” (detail) / Painted by Capt. John Platt</a:t>
            </a:r>
          </a:p>
          <a:p>
            <a:endParaRPr lang="en-CA" sz="1000" kern="1200" dirty="0" smtClean="0">
              <a:solidFill>
                <a:schemeClr val="tx1"/>
              </a:solidFill>
              <a:effectLst/>
              <a:latin typeface="+mn-lt"/>
              <a:ea typeface="+mn-ea"/>
              <a:cs typeface="+mn-cs"/>
            </a:endParaRPr>
          </a:p>
          <a:p>
            <a:r>
              <a:rPr lang="en-CA" sz="900" i="0" kern="1200" dirty="0" smtClean="0">
                <a:solidFill>
                  <a:schemeClr val="tx1"/>
                </a:solidFill>
                <a:effectLst/>
                <a:latin typeface="+mn-lt"/>
                <a:ea typeface="+mn-ea"/>
                <a:cs typeface="+mn-cs"/>
              </a:rPr>
              <a:t>Hayes, Jack,</a:t>
            </a:r>
            <a:r>
              <a:rPr lang="en-CA" sz="900" i="0" kern="1200" baseline="0" dirty="0" smtClean="0">
                <a:solidFill>
                  <a:schemeClr val="tx1"/>
                </a:solidFill>
                <a:effectLst/>
                <a:latin typeface="+mn-lt"/>
                <a:ea typeface="+mn-ea"/>
                <a:cs typeface="+mn-cs"/>
              </a:rPr>
              <a:t> P. Opium Wars in China</a:t>
            </a:r>
            <a:r>
              <a:rPr lang="en-CA" sz="900" kern="1200" baseline="0" dirty="0" smtClean="0">
                <a:solidFill>
                  <a:schemeClr val="tx1"/>
                </a:solidFill>
                <a:effectLst/>
                <a:latin typeface="+mn-lt"/>
                <a:ea typeface="+mn-ea"/>
                <a:cs typeface="+mn-cs"/>
              </a:rPr>
              <a:t>, pg.1</a:t>
            </a:r>
            <a:endParaRPr lang="en-CA" sz="1000" kern="1200" dirty="0" smtClean="0">
              <a:solidFill>
                <a:schemeClr val="tx1"/>
              </a:solidFill>
              <a:effectLst/>
              <a:latin typeface="+mn-lt"/>
              <a:ea typeface="+mn-ea"/>
              <a:cs typeface="+mn-cs"/>
            </a:endParaRPr>
          </a:p>
          <a:p>
            <a:r>
              <a:rPr lang="en-CA" sz="900" kern="1200" dirty="0" smtClean="0">
                <a:solidFill>
                  <a:schemeClr val="tx1"/>
                </a:solidFill>
                <a:effectLst/>
                <a:latin typeface="+mn-lt"/>
                <a:ea typeface="+mn-ea"/>
                <a:cs typeface="+mn-cs"/>
              </a:rPr>
              <a:t>The terms of defeat was a bitter pill to swallow: China had to cede the territory of Hong Kong to British control, open treaty ports to trade with foreigners, and grant special rights to foreigners operating within the treaty ports. In addition, the Chinese government had to stand by as the British increased their opium sales to people in China. The British did this in the name of free trade and without regard to the consequences for the Chinese government and Chinese people.</a:t>
            </a:r>
            <a:endParaRPr lang="en-CA" sz="1200" kern="1200" dirty="0" smtClean="0">
              <a:solidFill>
                <a:schemeClr val="tx1"/>
              </a:solidFill>
              <a:effectLst/>
              <a:latin typeface="+mn-lt"/>
              <a:ea typeface="+mn-ea"/>
              <a:cs typeface="+mn-cs"/>
            </a:endParaRPr>
          </a:p>
          <a:p>
            <a:endParaRPr lang="en-CA" sz="1000" kern="1200" dirty="0" smtClean="0">
              <a:solidFill>
                <a:schemeClr val="tx1"/>
              </a:solidFill>
              <a:effectLst/>
              <a:latin typeface="+mn-lt"/>
              <a:ea typeface="+mn-ea"/>
              <a:cs typeface="+mn-cs"/>
            </a:endParaRPr>
          </a:p>
          <a:p>
            <a:r>
              <a:rPr lang="en-CA" sz="900" i="0" kern="1200" dirty="0" smtClean="0">
                <a:solidFill>
                  <a:schemeClr val="tx1"/>
                </a:solidFill>
                <a:effectLst/>
              </a:rPr>
              <a:t>Perdue, Peter, C. </a:t>
            </a:r>
            <a:r>
              <a:rPr lang="en-US" sz="900" dirty="0" smtClean="0"/>
              <a:t>The First Opium War: Anglo-Chinese War of 1839-1842</a:t>
            </a:r>
            <a:endParaRPr lang="en-CA"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900" kern="1200" dirty="0" smtClean="0">
                <a:solidFill>
                  <a:schemeClr val="tx1"/>
                </a:solidFill>
                <a:effectLst/>
              </a:rPr>
              <a:t>Under the Treaty of Nanking, signed on August 29, 1842, China agreed to open the </a:t>
            </a:r>
            <a:r>
              <a:rPr lang="en-CA" sz="900" dirty="0"/>
              <a:t>5</a:t>
            </a:r>
            <a:r>
              <a:rPr lang="en-CA" sz="900" kern="1200" dirty="0" smtClean="0">
                <a:solidFill>
                  <a:schemeClr val="tx1"/>
                </a:solidFill>
                <a:effectLst/>
              </a:rPr>
              <a:t> ports requested (Canton, Amoy, Foochow, </a:t>
            </a:r>
            <a:r>
              <a:rPr lang="en-CA" sz="900" kern="1200" dirty="0" err="1" smtClean="0">
                <a:solidFill>
                  <a:schemeClr val="tx1"/>
                </a:solidFill>
                <a:effectLst/>
              </a:rPr>
              <a:t>Ningpo</a:t>
            </a:r>
            <a:r>
              <a:rPr lang="en-CA" sz="900" kern="1200" dirty="0" smtClean="0">
                <a:solidFill>
                  <a:schemeClr val="tx1"/>
                </a:solidFill>
                <a:effectLst/>
              </a:rPr>
              <a:t>, and Shanghai), pay an indemnity of 20 million silver dollars, abolish the Co-</a:t>
            </a:r>
            <a:r>
              <a:rPr lang="en-CA" sz="900" kern="1200" dirty="0" err="1" smtClean="0">
                <a:solidFill>
                  <a:schemeClr val="tx1"/>
                </a:solidFill>
                <a:effectLst/>
              </a:rPr>
              <a:t>hong</a:t>
            </a:r>
            <a:r>
              <a:rPr lang="en-CA" sz="900" kern="1200" dirty="0" smtClean="0">
                <a:solidFill>
                  <a:schemeClr val="tx1"/>
                </a:solidFill>
                <a:effectLst/>
              </a:rPr>
              <a:t> monopoly that controlled trade in and through Canton, and adhere to a fixed schedule of customs duties. In addition, the British were granted the right to occupy Hong Kong in perpetuity; this was their sole outright territorial acquisition.</a:t>
            </a:r>
            <a:endParaRPr lang="en-CA" sz="10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u="sng" kern="1200" dirty="0" smtClean="0">
                <a:solidFill>
                  <a:schemeClr val="tx1"/>
                </a:solidFill>
                <a:effectLst/>
                <a:latin typeface="+mn-lt"/>
                <a:ea typeface="+mn-ea"/>
                <a:cs typeface="+mn-cs"/>
                <a:hlinkClick r:id="rId3"/>
              </a:rPr>
              <a:t>https://www.britannica.com/place/China/The-first-Opium-War-and-its-aftermath#ref590493</a:t>
            </a:r>
            <a:r>
              <a:rPr lang="en-CA" sz="800" kern="1200" dirty="0" smtClean="0">
                <a:solidFill>
                  <a:schemeClr val="tx1"/>
                </a:solidFill>
                <a:effectLst/>
                <a:latin typeface="+mn-lt"/>
                <a:ea typeface="+mn-ea"/>
                <a:cs typeface="+mn-cs"/>
              </a:rPr>
              <a:t> Retrieved November 17, 2018</a:t>
            </a:r>
          </a:p>
          <a:p>
            <a:pPr lvl="0"/>
            <a:r>
              <a:rPr lang="en-CA" sz="800" kern="1200" dirty="0" smtClean="0">
                <a:solidFill>
                  <a:schemeClr val="tx1"/>
                </a:solidFill>
                <a:effectLst/>
                <a:latin typeface="+mn-lt"/>
                <a:ea typeface="+mn-ea"/>
                <a:cs typeface="+mn-cs"/>
              </a:rPr>
              <a:t>The Treaty of Nanjing was followed by two supplementary arrangements with the British in 1843. In addition, in July 1844 China signed the </a:t>
            </a:r>
            <a:r>
              <a:rPr lang="en-CA" sz="800" u="sng" kern="1200" dirty="0" smtClean="0">
                <a:solidFill>
                  <a:schemeClr val="tx1"/>
                </a:solidFill>
                <a:effectLst/>
                <a:latin typeface="+mn-lt"/>
                <a:ea typeface="+mn-ea"/>
                <a:cs typeface="+mn-cs"/>
                <a:hlinkClick r:id="rId4"/>
              </a:rPr>
              <a:t>Treaty of Wanghia</a:t>
            </a:r>
            <a:r>
              <a:rPr lang="en-CA" sz="800" kern="1200" dirty="0" smtClean="0">
                <a:solidFill>
                  <a:schemeClr val="tx1"/>
                </a:solidFill>
                <a:effectLst/>
                <a:latin typeface="+mn-lt"/>
                <a:ea typeface="+mn-ea"/>
                <a:cs typeface="+mn-cs"/>
              </a:rPr>
              <a:t> (</a:t>
            </a:r>
            <a:r>
              <a:rPr lang="en-CA" sz="800" kern="1200" dirty="0" err="1" smtClean="0">
                <a:solidFill>
                  <a:schemeClr val="tx1"/>
                </a:solidFill>
                <a:effectLst/>
                <a:latin typeface="+mn-lt"/>
                <a:ea typeface="+mn-ea"/>
                <a:cs typeface="+mn-cs"/>
              </a:rPr>
              <a:t>Wangxia</a:t>
            </a:r>
            <a:r>
              <a:rPr lang="en-CA" sz="800" kern="1200" dirty="0" smtClean="0">
                <a:solidFill>
                  <a:schemeClr val="tx1"/>
                </a:solidFill>
                <a:effectLst/>
                <a:latin typeface="+mn-lt"/>
                <a:ea typeface="+mn-ea"/>
                <a:cs typeface="+mn-cs"/>
              </a:rPr>
              <a:t>) with the </a:t>
            </a:r>
            <a:r>
              <a:rPr lang="en-CA" sz="800" u="sng" kern="1200" dirty="0" smtClean="0">
                <a:solidFill>
                  <a:schemeClr val="tx1"/>
                </a:solidFill>
                <a:effectLst/>
                <a:latin typeface="+mn-lt"/>
                <a:ea typeface="+mn-ea"/>
                <a:cs typeface="+mn-cs"/>
                <a:hlinkClick r:id="rId5"/>
              </a:rPr>
              <a:t>United States</a:t>
            </a:r>
            <a:r>
              <a:rPr lang="en-CA" sz="800" kern="1200" dirty="0" smtClean="0">
                <a:solidFill>
                  <a:schemeClr val="tx1"/>
                </a:solidFill>
                <a:effectLst/>
                <a:latin typeface="+mn-lt"/>
                <a:ea typeface="+mn-ea"/>
                <a:cs typeface="+mn-cs"/>
              </a:rPr>
              <a:t> and in October the </a:t>
            </a:r>
            <a:r>
              <a:rPr lang="en-CA" sz="800" u="sng" kern="1200" dirty="0" smtClean="0">
                <a:solidFill>
                  <a:schemeClr val="tx1"/>
                </a:solidFill>
                <a:effectLst/>
                <a:latin typeface="+mn-lt"/>
                <a:ea typeface="+mn-ea"/>
                <a:cs typeface="+mn-cs"/>
                <a:hlinkClick r:id="rId6"/>
              </a:rPr>
              <a:t>Treaty of Whampoa</a:t>
            </a:r>
            <a:r>
              <a:rPr lang="en-CA" sz="800" kern="1200" dirty="0" smtClean="0">
                <a:solidFill>
                  <a:schemeClr val="tx1"/>
                </a:solidFill>
                <a:effectLst/>
                <a:latin typeface="+mn-lt"/>
                <a:ea typeface="+mn-ea"/>
                <a:cs typeface="+mn-cs"/>
              </a:rPr>
              <a:t> (Huangpu) with </a:t>
            </a:r>
            <a:r>
              <a:rPr lang="en-CA" sz="800" u="sng" kern="1200" dirty="0" smtClean="0">
                <a:solidFill>
                  <a:schemeClr val="tx1"/>
                </a:solidFill>
                <a:effectLst/>
                <a:latin typeface="+mn-lt"/>
                <a:ea typeface="+mn-ea"/>
                <a:cs typeface="+mn-cs"/>
                <a:hlinkClick r:id="rId7"/>
              </a:rPr>
              <a:t>France</a:t>
            </a:r>
            <a:r>
              <a:rPr lang="en-CA" sz="800" kern="1200" dirty="0" smtClean="0">
                <a:solidFill>
                  <a:schemeClr val="tx1"/>
                </a:solidFill>
                <a:effectLst/>
                <a:latin typeface="+mn-lt"/>
                <a:ea typeface="+mn-ea"/>
                <a:cs typeface="+mn-cs"/>
              </a:rPr>
              <a:t>. These arrangements made up a complex of foreign privileges by virtue of the </a:t>
            </a:r>
            <a:r>
              <a:rPr lang="en-CA" sz="800" u="sng" kern="1200" dirty="0" smtClean="0">
                <a:solidFill>
                  <a:schemeClr val="tx1"/>
                </a:solidFill>
                <a:effectLst/>
                <a:latin typeface="+mn-lt"/>
                <a:ea typeface="+mn-ea"/>
                <a:cs typeface="+mn-cs"/>
                <a:hlinkClick r:id="rId8"/>
              </a:rPr>
              <a:t>most-favoured-nation</a:t>
            </a:r>
            <a:r>
              <a:rPr lang="en-CA" sz="800" kern="1200" dirty="0" smtClean="0">
                <a:solidFill>
                  <a:schemeClr val="tx1"/>
                </a:solidFill>
                <a:effectLst/>
                <a:latin typeface="+mn-lt"/>
                <a:ea typeface="+mn-ea"/>
                <a:cs typeface="+mn-cs"/>
              </a:rPr>
              <a:t> clauses (guaranteeing trading equality) conceded to every signatory. All in all, they provided a basis for later inroads such as the loss of tariff </a:t>
            </a:r>
            <a:r>
              <a:rPr lang="en-CA" sz="800" u="sng" kern="1200" dirty="0" smtClean="0">
                <a:solidFill>
                  <a:schemeClr val="tx1"/>
                </a:solidFill>
                <a:effectLst/>
                <a:latin typeface="+mn-lt"/>
                <a:ea typeface="+mn-ea"/>
                <a:cs typeface="+mn-cs"/>
                <a:hlinkClick r:id="rId9"/>
              </a:rPr>
              <a:t>autonomy</a:t>
            </a:r>
            <a:r>
              <a:rPr lang="en-CA" sz="800" kern="1200" dirty="0" smtClean="0">
                <a:solidFill>
                  <a:schemeClr val="tx1"/>
                </a:solidFill>
                <a:effectLst/>
                <a:latin typeface="+mn-lt"/>
                <a:ea typeface="+mn-ea"/>
                <a:cs typeface="+mn-cs"/>
              </a:rPr>
              <a:t>, extraterritoriality (exemption from the application or </a:t>
            </a:r>
            <a:r>
              <a:rPr lang="en-CA" sz="800" u="sng" kern="1200" dirty="0" smtClean="0">
                <a:solidFill>
                  <a:schemeClr val="tx1"/>
                </a:solidFill>
                <a:effectLst/>
                <a:latin typeface="+mn-lt"/>
                <a:ea typeface="+mn-ea"/>
                <a:cs typeface="+mn-cs"/>
                <a:hlinkClick r:id="rId10"/>
              </a:rPr>
              <a:t>jurisdiction</a:t>
            </a:r>
            <a:r>
              <a:rPr lang="en-CA" sz="800" kern="1200" dirty="0" smtClean="0">
                <a:solidFill>
                  <a:schemeClr val="tx1"/>
                </a:solidFill>
                <a:effectLst/>
                <a:latin typeface="+mn-lt"/>
                <a:ea typeface="+mn-ea"/>
                <a:cs typeface="+mn-cs"/>
              </a:rPr>
              <a:t> of local law or tribunals), and the free movement of missionaries. With the signing of the treaties—which began the so-called </a:t>
            </a:r>
            <a:r>
              <a:rPr lang="en-CA" sz="800" u="sng" kern="1200" dirty="0" smtClean="0">
                <a:solidFill>
                  <a:schemeClr val="tx1"/>
                </a:solidFill>
                <a:effectLst/>
                <a:latin typeface="+mn-lt"/>
                <a:ea typeface="+mn-ea"/>
                <a:cs typeface="+mn-cs"/>
                <a:hlinkClick r:id="rId11"/>
              </a:rPr>
              <a:t>treaty-port</a:t>
            </a:r>
            <a:r>
              <a:rPr lang="en-CA" sz="800" kern="1200" dirty="0" smtClean="0">
                <a:solidFill>
                  <a:schemeClr val="tx1"/>
                </a:solidFill>
                <a:effectLst/>
                <a:latin typeface="+mn-lt"/>
                <a:ea typeface="+mn-ea"/>
                <a:cs typeface="+mn-cs"/>
              </a:rPr>
              <a:t> system—the imperial commissioner </a:t>
            </a:r>
            <a:r>
              <a:rPr lang="en-CA" sz="800" u="sng" kern="1200" dirty="0" smtClean="0">
                <a:solidFill>
                  <a:schemeClr val="tx1"/>
                </a:solidFill>
                <a:effectLst/>
                <a:latin typeface="+mn-lt"/>
                <a:ea typeface="+mn-ea"/>
                <a:cs typeface="+mn-cs"/>
                <a:hlinkClick r:id="rId12"/>
              </a:rPr>
              <a:t>Qiying</a:t>
            </a:r>
            <a:r>
              <a:rPr lang="en-CA" sz="800" kern="1200" dirty="0" smtClean="0">
                <a:solidFill>
                  <a:schemeClr val="tx1"/>
                </a:solidFill>
                <a:effectLst/>
                <a:latin typeface="+mn-lt"/>
                <a:ea typeface="+mn-ea"/>
                <a:cs typeface="+mn-cs"/>
              </a:rPr>
              <a:t>, newly stationed at Guangzhou, was put in charge of foreign affairs. Following a policy of appeasement, his dealings with foreigners started fairly smoothly. But, contrary to the British expectation, the amount of trade dropped after 1846, and, to British dissatisfaction, the question of opium remained unsettled in the postwar arrangements. The core of the Sino-Western tension, however, rested in an anti-foreign movement in </a:t>
            </a:r>
            <a:r>
              <a:rPr lang="en-CA" sz="800" u="sng" kern="1200" dirty="0" smtClean="0">
                <a:solidFill>
                  <a:schemeClr val="tx1"/>
                </a:solidFill>
                <a:effectLst/>
                <a:latin typeface="+mn-lt"/>
                <a:ea typeface="+mn-ea"/>
                <a:cs typeface="+mn-cs"/>
                <a:hlinkClick r:id="rId13"/>
              </a:rPr>
              <a:t>Guangdong</a:t>
            </a:r>
            <a:r>
              <a:rPr lang="en-CA" sz="800" kern="1200" dirty="0" smtClean="0">
                <a:solidFill>
                  <a:schemeClr val="tx1"/>
                </a:solidFill>
                <a:effectLst/>
                <a:latin typeface="+mn-lt"/>
                <a:ea typeface="+mn-ea"/>
                <a:cs typeface="+mn-cs"/>
              </a:rPr>
              <a:t>.</a:t>
            </a:r>
            <a:endParaRPr lang="en-US" sz="800" kern="1200" dirty="0" smtClean="0">
              <a:solidFill>
                <a:schemeClr val="tx1"/>
              </a:solidFill>
              <a:effectLst/>
              <a:latin typeface="+mn-lt"/>
              <a:ea typeface="+mn-ea"/>
              <a:cs typeface="+mn-cs"/>
            </a:endParaRPr>
          </a:p>
          <a:p>
            <a:pPr lvl="0"/>
            <a:endParaRPr lang="en-CA" sz="1000" kern="1200" dirty="0" smtClean="0">
              <a:solidFill>
                <a:schemeClr val="tx1"/>
              </a:solidFill>
              <a:effectLst/>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6D92080B-E7EF-1D4B-9BAD-9B4AAD4E7AA9}" type="slidenum">
              <a:rPr lang="en-US" smtClean="0"/>
              <a:pPr/>
              <a:t>14</a:t>
            </a:fld>
            <a:endParaRPr lang="en-US"/>
          </a:p>
        </p:txBody>
      </p:sp>
    </p:spTree>
    <p:extLst>
      <p:ext uri="{BB962C8B-B14F-4D97-AF65-F5344CB8AC3E}">
        <p14:creationId xmlns:p14="http://schemas.microsoft.com/office/powerpoint/2010/main" xmlns="" val="3707261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u="sng" kern="1200" dirty="0" smtClean="0">
                <a:solidFill>
                  <a:schemeClr val="tx1"/>
                </a:solidFill>
                <a:effectLst/>
                <a:latin typeface="+mn-lt"/>
                <a:ea typeface="+mn-ea"/>
                <a:cs typeface="+mn-cs"/>
                <a:hlinkClick r:id="rId3"/>
              </a:rPr>
              <a:t>https://upload.wikimedia.org/wikipedia/commons/0/09/Canton_from_the_Heights.jpg</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(Fixed) Canton from the Heights, May 29 1841.</a:t>
            </a:r>
          </a:p>
          <a:p>
            <a:pPr lvl="0"/>
            <a:r>
              <a:rPr lang="en-CA" sz="1200" kern="1200" dirty="0" smtClean="0">
                <a:solidFill>
                  <a:schemeClr val="tx1"/>
                </a:solidFill>
                <a:effectLst/>
                <a:latin typeface="+mn-lt"/>
                <a:ea typeface="+mn-ea"/>
                <a:cs typeface="+mn-cs"/>
              </a:rPr>
              <a:t>Edward H. Cree (1814-1901)</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Effect of The War of Opium Part 1: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The war brought great death and destruction to China, but the treaty that followed was far more detrimental.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the Treaty of Nanjing, which in reality only served to exploit China for economic gain even further, as it allows the European to reside, for the purpose of carrying on their Mercantile pursuits, without molestation or restraint...” The series of unequal treaties that followed the first Opium War left the Chinese powerless. China was eventually forced to give in to the colonial powers that it had resisted for centuries before.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As a result, the opium trade continued to flourish, and the situation in China worsened. For Britain, opium brought great wealth and economic development, as well as a justification for its colonial endeavors in India. For China, on the other hand, the opium trade brought both social and economic degradation, a devastating war, and a series of unequal treaties that opened up the country to the exploitation of European imperial powers. </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080B-E7EF-1D4B-9BAD-9B4AAD4E7AA9}" type="slidenum">
              <a:rPr lang="en-US" smtClean="0"/>
              <a:pPr/>
              <a:t>15</a:t>
            </a:fld>
            <a:endParaRPr lang="en-US"/>
          </a:p>
        </p:txBody>
      </p:sp>
    </p:spTree>
    <p:extLst>
      <p:ext uri="{BB962C8B-B14F-4D97-AF65-F5344CB8AC3E}">
        <p14:creationId xmlns:p14="http://schemas.microsoft.com/office/powerpoint/2010/main" xmlns="" val="396995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t>
            </a:r>
            <a:r>
              <a:rPr lang="en-CA" sz="1200" i="0" kern="1200" dirty="0" smtClean="0">
                <a:solidFill>
                  <a:schemeClr val="tx1"/>
                </a:solidFill>
                <a:effectLst/>
                <a:latin typeface="+mn-lt"/>
                <a:ea typeface="+mn-ea"/>
                <a:cs typeface="+mn-cs"/>
              </a:rPr>
              <a:t>Hayes, Jack,</a:t>
            </a:r>
            <a:r>
              <a:rPr lang="en-CA" sz="1200" i="0" kern="1200" baseline="0" dirty="0" smtClean="0">
                <a:solidFill>
                  <a:schemeClr val="tx1"/>
                </a:solidFill>
                <a:effectLst/>
                <a:latin typeface="+mn-lt"/>
                <a:ea typeface="+mn-ea"/>
                <a:cs typeface="+mn-cs"/>
              </a:rPr>
              <a:t> P. Opium Wars in China</a:t>
            </a:r>
            <a:r>
              <a:rPr lang="en-US" sz="1200" dirty="0" smtClean="0"/>
              <a:t>,</a:t>
            </a:r>
            <a:r>
              <a:rPr lang="en-US" sz="1200" baseline="0" dirty="0" smtClean="0"/>
              <a:t> </a:t>
            </a:r>
            <a:r>
              <a:rPr lang="en-US" sz="1200" dirty="0" smtClean="0"/>
              <a:t>pg. 13]</a:t>
            </a:r>
          </a:p>
          <a:p>
            <a:r>
              <a:rPr lang="en-US" sz="1200" dirty="0" smtClean="0"/>
              <a:t>In 1856, a second Opium War broke out and continued to 1860, when</a:t>
            </a:r>
            <a:r>
              <a:rPr lang="en-US" sz="1200" baseline="0" dirty="0" smtClean="0"/>
              <a:t> the British and French captured Beijing and forced on China a new round of unequal treaties, indemnities and the opening of 11 more treaty ports. This also led to increased Christian missionary work and legalization of the opium trade. Even though new ports were opened to British merchants after the 1</a:t>
            </a:r>
            <a:r>
              <a:rPr lang="en-US" sz="1200" baseline="30000" dirty="0" smtClean="0"/>
              <a:t>st</a:t>
            </a:r>
            <a:r>
              <a:rPr lang="en-US" sz="1200" baseline="0" dirty="0" smtClean="0"/>
              <a:t> Opium War, the Chinese dragged their feet on implementing agreements, and legal trade with China remained limited. British merchants pressed their government to do more, but the government’s hands were tied because the Chinese government in the capital city of Beijing restricted who it met with.</a:t>
            </a:r>
          </a:p>
          <a:p>
            <a:endParaRPr lang="en-US" sz="1200" baseline="0" dirty="0" smtClean="0"/>
          </a:p>
        </p:txBody>
      </p:sp>
      <p:sp>
        <p:nvSpPr>
          <p:cNvPr id="4" name="Slide Number Placeholder 3"/>
          <p:cNvSpPr>
            <a:spLocks noGrp="1"/>
          </p:cNvSpPr>
          <p:nvPr>
            <p:ph type="sldNum" sz="quarter" idx="10"/>
          </p:nvPr>
        </p:nvSpPr>
        <p:spPr/>
        <p:txBody>
          <a:bodyPr/>
          <a:lstStyle/>
          <a:p>
            <a:fld id="{6D92080B-E7EF-1D4B-9BAD-9B4AAD4E7AA9}" type="slidenum">
              <a:rPr lang="en-US" smtClean="0"/>
              <a:pPr/>
              <a:t>16</a:t>
            </a:fld>
            <a:endParaRPr lang="en-US"/>
          </a:p>
        </p:txBody>
      </p:sp>
    </p:spTree>
    <p:extLst>
      <p:ext uri="{BB962C8B-B14F-4D97-AF65-F5344CB8AC3E}">
        <p14:creationId xmlns:p14="http://schemas.microsoft.com/office/powerpoint/2010/main" xmlns="" val="1116212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b="1" kern="1200" dirty="0" smtClean="0">
                <a:solidFill>
                  <a:schemeClr val="tx1"/>
                </a:solidFill>
                <a:effectLst/>
                <a:latin typeface="+mn-lt"/>
                <a:ea typeface="+mn-ea"/>
                <a:cs typeface="+mn-cs"/>
              </a:rPr>
              <a:t>Image: </a:t>
            </a:r>
            <a:r>
              <a:rPr lang="en-CA" sz="600" kern="1200" dirty="0" smtClean="0">
                <a:solidFill>
                  <a:schemeClr val="tx1"/>
                </a:solidFill>
                <a:effectLst/>
                <a:latin typeface="+mn-lt"/>
                <a:ea typeface="+mn-ea"/>
                <a:cs typeface="+mn-cs"/>
              </a:rPr>
              <a:t>Getty: Culture Club</a:t>
            </a:r>
            <a:r>
              <a:rPr lang="en-CA" sz="600" kern="1200" baseline="0" dirty="0" smtClean="0">
                <a:solidFill>
                  <a:schemeClr val="tx1"/>
                </a:solidFill>
                <a:effectLst/>
                <a:latin typeface="+mn-lt"/>
                <a:ea typeface="+mn-ea"/>
                <a:cs typeface="+mn-cs"/>
              </a:rPr>
              <a:t>  https://</a:t>
            </a:r>
            <a:r>
              <a:rPr lang="en-CA" sz="600" kern="1200" baseline="0" dirty="0" err="1" smtClean="0">
                <a:solidFill>
                  <a:schemeClr val="tx1"/>
                </a:solidFill>
                <a:effectLst/>
                <a:latin typeface="+mn-lt"/>
                <a:ea typeface="+mn-ea"/>
                <a:cs typeface="+mn-cs"/>
              </a:rPr>
              <a:t>www.abc.net.au</a:t>
            </a:r>
            <a:r>
              <a:rPr lang="en-CA" sz="600" kern="1200" baseline="0" dirty="0" smtClean="0">
                <a:solidFill>
                  <a:schemeClr val="tx1"/>
                </a:solidFill>
                <a:effectLst/>
                <a:latin typeface="+mn-lt"/>
                <a:ea typeface="+mn-ea"/>
                <a:cs typeface="+mn-cs"/>
              </a:rPr>
              <a:t>/news/2018-08-31/</a:t>
            </a:r>
            <a:r>
              <a:rPr lang="en-CA" sz="600" kern="1200" baseline="0" dirty="0" err="1" smtClean="0">
                <a:solidFill>
                  <a:schemeClr val="tx1"/>
                </a:solidFill>
                <a:effectLst/>
                <a:latin typeface="+mn-lt"/>
                <a:ea typeface="+mn-ea"/>
                <a:cs typeface="+mn-cs"/>
              </a:rPr>
              <a:t>chinese</a:t>
            </a:r>
            <a:r>
              <a:rPr lang="en-CA" sz="600" kern="1200" baseline="0" dirty="0" smtClean="0">
                <a:solidFill>
                  <a:schemeClr val="tx1"/>
                </a:solidFill>
                <a:effectLst/>
                <a:latin typeface="+mn-lt"/>
                <a:ea typeface="+mn-ea"/>
                <a:cs typeface="+mn-cs"/>
              </a:rPr>
              <a:t>-officials-pulling-down-</a:t>
            </a:r>
            <a:r>
              <a:rPr lang="en-CA" sz="600" kern="1200" baseline="0" dirty="0" err="1" smtClean="0">
                <a:solidFill>
                  <a:schemeClr val="tx1"/>
                </a:solidFill>
                <a:effectLst/>
                <a:latin typeface="+mn-lt"/>
                <a:ea typeface="+mn-ea"/>
                <a:cs typeface="+mn-cs"/>
              </a:rPr>
              <a:t>british</a:t>
            </a:r>
            <a:r>
              <a:rPr lang="en-CA" sz="600" kern="1200" baseline="0" dirty="0" smtClean="0">
                <a:solidFill>
                  <a:schemeClr val="tx1"/>
                </a:solidFill>
                <a:effectLst/>
                <a:latin typeface="+mn-lt"/>
                <a:ea typeface="+mn-ea"/>
                <a:cs typeface="+mn-cs"/>
              </a:rPr>
              <a:t>-flag-on-ship-the-arrow/10174532</a:t>
            </a:r>
            <a:endParaRPr lang="en-US" sz="600" b="1" kern="1200" dirty="0" smtClean="0">
              <a:solidFill>
                <a:schemeClr val="tx1"/>
              </a:solidFill>
              <a:effectLst/>
              <a:latin typeface="+mn-lt"/>
              <a:ea typeface="+mn-ea"/>
              <a:cs typeface="+mn-cs"/>
            </a:endParaRPr>
          </a:p>
          <a:p>
            <a:pPr lvl="0"/>
            <a:r>
              <a:rPr lang="en-CA" sz="600" kern="1200" dirty="0" smtClean="0">
                <a:solidFill>
                  <a:schemeClr val="tx1"/>
                </a:solidFill>
                <a:effectLst/>
                <a:latin typeface="+mn-lt"/>
                <a:ea typeface="+mn-ea"/>
                <a:cs typeface="+mn-cs"/>
              </a:rPr>
              <a:t>Second Opium War: Chinese officials pulling down British flag on ship the Arrow. On 8 October 1856, Qing officials board Hong Kong - registered Arrow and arrested sailors for smuggling and piracy. British officials in Guangzhou demanded release of the sailors under the rules of Treaty of Nanking. They claimed that Qing officials had insulted the British flag on the Arrow.</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pPr lvl="0"/>
            <a:r>
              <a:rPr lang="en-US" sz="1000" b="1" kern="1200" dirty="0" smtClean="0">
                <a:solidFill>
                  <a:schemeClr val="tx1"/>
                </a:solidFill>
                <a:effectLst/>
                <a:latin typeface="+mn-lt"/>
                <a:ea typeface="+mn-ea"/>
                <a:cs typeface="+mn-cs"/>
              </a:rPr>
              <a:t>The second Opium War (</a:t>
            </a:r>
            <a:r>
              <a:rPr lang="en-US" sz="1000" b="1" u="sng" kern="1200" dirty="0" smtClean="0">
                <a:solidFill>
                  <a:schemeClr val="tx1"/>
                </a:solidFill>
                <a:effectLst/>
                <a:latin typeface="+mn-lt"/>
                <a:ea typeface="+mn-ea"/>
                <a:cs typeface="+mn-cs"/>
                <a:hlinkClick r:id="rId3"/>
              </a:rPr>
              <a:t>Arrow War</a:t>
            </a:r>
            <a:r>
              <a:rPr lang="en-US" sz="1000" b="1" kern="1200" dirty="0" smtClean="0">
                <a:solidFill>
                  <a:schemeClr val="tx1"/>
                </a:solidFill>
                <a:effectLst/>
                <a:latin typeface="+mn-lt"/>
                <a:ea typeface="+mn-ea"/>
                <a:cs typeface="+mn-cs"/>
              </a:rPr>
              <a:t>)</a:t>
            </a:r>
            <a:endParaRPr lang="en-CA"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In the strained atmosphere in Guangzhou, where the xenophobic governor-general, Ye </a:t>
            </a:r>
            <a:r>
              <a:rPr lang="en-US" sz="1000" kern="1200" dirty="0" err="1" smtClean="0">
                <a:solidFill>
                  <a:schemeClr val="tx1"/>
                </a:solidFill>
                <a:effectLst/>
                <a:latin typeface="+mn-lt"/>
                <a:ea typeface="+mn-ea"/>
                <a:cs typeface="+mn-cs"/>
              </a:rPr>
              <a:t>Mingchen</a:t>
            </a:r>
            <a:r>
              <a:rPr lang="en-US" sz="1000" kern="1200" dirty="0" smtClean="0">
                <a:solidFill>
                  <a:schemeClr val="tx1"/>
                </a:solidFill>
                <a:effectLst/>
                <a:latin typeface="+mn-lt"/>
                <a:ea typeface="+mn-ea"/>
                <a:cs typeface="+mn-cs"/>
              </a:rPr>
              <a:t>, was inciting the Cantonese to </a:t>
            </a:r>
            <a:r>
              <a:rPr lang="en-US" sz="1000" u="sng" kern="1200" dirty="0" smtClean="0">
                <a:solidFill>
                  <a:schemeClr val="tx1"/>
                </a:solidFill>
                <a:effectLst/>
                <a:latin typeface="+mn-lt"/>
                <a:ea typeface="+mn-ea"/>
                <a:cs typeface="+mn-cs"/>
                <a:hlinkClick r:id="rId4"/>
              </a:rPr>
              <a:t>annihilate</a:t>
            </a:r>
            <a:r>
              <a:rPr lang="en-US" sz="1000" kern="1200" dirty="0" smtClean="0">
                <a:solidFill>
                  <a:schemeClr val="tx1"/>
                </a:solidFill>
                <a:effectLst/>
                <a:latin typeface="+mn-lt"/>
                <a:ea typeface="+mn-ea"/>
                <a:cs typeface="+mn-cs"/>
              </a:rPr>
              <a:t> the British, the </a:t>
            </a:r>
            <a:r>
              <a:rPr lang="en-US" sz="1000" i="1" kern="1200" dirty="0" smtClean="0">
                <a:solidFill>
                  <a:schemeClr val="tx1"/>
                </a:solidFill>
                <a:effectLst/>
                <a:latin typeface="+mn-lt"/>
                <a:ea typeface="+mn-ea"/>
                <a:cs typeface="+mn-cs"/>
              </a:rPr>
              <a:t>Arrow</a:t>
            </a:r>
            <a:r>
              <a:rPr lang="en-US" sz="1000" kern="1200" dirty="0" smtClean="0">
                <a:solidFill>
                  <a:schemeClr val="tx1"/>
                </a:solidFill>
                <a:effectLst/>
                <a:latin typeface="+mn-lt"/>
                <a:ea typeface="+mn-ea"/>
                <a:cs typeface="+mn-cs"/>
              </a:rPr>
              <a:t> incident occurred in October 1856. Guangzhou police seized the </a:t>
            </a:r>
            <a:r>
              <a:rPr lang="en-US" sz="1000" i="1" u="sng" kern="1200" dirty="0" smtClean="0">
                <a:solidFill>
                  <a:schemeClr val="tx1"/>
                </a:solidFill>
                <a:effectLst/>
                <a:latin typeface="+mn-lt"/>
                <a:ea typeface="+mn-ea"/>
                <a:cs typeface="+mn-cs"/>
                <a:hlinkClick r:id="rId5"/>
              </a:rPr>
              <a:t>Arrow</a:t>
            </a:r>
            <a:r>
              <a:rPr lang="en-US" sz="1000" kern="1200" dirty="0" smtClean="0">
                <a:solidFill>
                  <a:schemeClr val="tx1"/>
                </a:solidFill>
                <a:effectLst/>
                <a:latin typeface="+mn-lt"/>
                <a:ea typeface="+mn-ea"/>
                <a:cs typeface="+mn-cs"/>
              </a:rPr>
              <a:t>, a Chinese-owned but British-registered ship flying a British flag, and charged its Chinese crew with piracy and smuggling. The British consul Harry </a:t>
            </a:r>
            <a:r>
              <a:rPr lang="en-US" sz="1000" kern="1200" dirty="0" err="1" smtClean="0">
                <a:solidFill>
                  <a:schemeClr val="tx1"/>
                </a:solidFill>
                <a:effectLst/>
                <a:latin typeface="+mn-lt"/>
                <a:ea typeface="+mn-ea"/>
                <a:cs typeface="+mn-cs"/>
              </a:rPr>
              <a:t>Parkes</a:t>
            </a:r>
            <a:r>
              <a:rPr lang="en-US" sz="1000" kern="1200" dirty="0" smtClean="0">
                <a:solidFill>
                  <a:schemeClr val="tx1"/>
                </a:solidFill>
                <a:effectLst/>
                <a:latin typeface="+mn-lt"/>
                <a:ea typeface="+mn-ea"/>
                <a:cs typeface="+mn-cs"/>
              </a:rPr>
              <a:t> sent a fleet to fight its way up to Guangzhou. French forces joined the venture on the plea that a French missionary had been officially executed in </a:t>
            </a:r>
            <a:r>
              <a:rPr lang="en-US" sz="1000" u="sng" kern="1200" dirty="0" smtClean="0">
                <a:solidFill>
                  <a:schemeClr val="tx1"/>
                </a:solidFill>
                <a:effectLst/>
                <a:latin typeface="+mn-lt"/>
                <a:ea typeface="+mn-ea"/>
                <a:cs typeface="+mn-cs"/>
                <a:hlinkClick r:id="rId6"/>
              </a:rPr>
              <a:t>Guangxi</a:t>
            </a:r>
            <a:r>
              <a:rPr lang="en-US" sz="1000" kern="1200" dirty="0" smtClean="0">
                <a:solidFill>
                  <a:schemeClr val="tx1"/>
                </a:solidFill>
                <a:effectLst/>
                <a:latin typeface="+mn-lt"/>
                <a:ea typeface="+mn-ea"/>
                <a:cs typeface="+mn-cs"/>
              </a:rPr>
              <a:t>. </a:t>
            </a:r>
          </a:p>
          <a:p>
            <a:pPr lvl="0"/>
            <a:endParaRPr lang="en-US" sz="1000" kern="1200" dirty="0" smtClean="0">
              <a:solidFill>
                <a:schemeClr val="tx1"/>
              </a:solidFill>
              <a:effectLst/>
              <a:latin typeface="+mn-lt"/>
              <a:ea typeface="+mn-ea"/>
              <a:cs typeface="+mn-cs"/>
            </a:endParaRPr>
          </a:p>
          <a:p>
            <a:pPr lvl="0"/>
            <a:r>
              <a:rPr lang="en-US" sz="1000" baseline="0" dirty="0" smtClean="0"/>
              <a:t>The British used this as an opportunity to pressure China militarily to open itself up even further to British merchants and trade. France, using the execution in China of a French Christian missionary as an excuse, joined the British in the fight. Joint French-British forces captured Guangzhou before moving north to the city of Tianjin (also referred to as Tientsin). In 1858, the Chinese agreed </a:t>
            </a:r>
            <a:r>
              <a:rPr lang="mr-IN" sz="1000" baseline="0" dirty="0" smtClean="0"/>
              <a:t>–</a:t>
            </a:r>
            <a:r>
              <a:rPr lang="en-US" sz="1000" baseline="0" dirty="0" smtClean="0"/>
              <a:t> on paper </a:t>
            </a:r>
            <a:r>
              <a:rPr lang="mr-IN" sz="1000" baseline="0" dirty="0" smtClean="0"/>
              <a:t>–</a:t>
            </a:r>
            <a:r>
              <a:rPr lang="en-US" sz="1000" baseline="0" dirty="0" smtClean="0"/>
              <a:t> to a series of western demands contained in documents like the Treaty of Tientsin. But then they refused to ratify, which led to further hostilities. </a:t>
            </a:r>
            <a:endParaRPr lang="en-US" sz="1000" kern="1200" dirty="0" smtClean="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6D92080B-E7EF-1D4B-9BAD-9B4AAD4E7AA9}" type="slidenum">
              <a:rPr lang="en-US" smtClean="0"/>
              <a:pPr/>
              <a:t>17</a:t>
            </a:fld>
            <a:endParaRPr lang="en-US"/>
          </a:p>
        </p:txBody>
      </p:sp>
    </p:spTree>
    <p:extLst>
      <p:ext uri="{BB962C8B-B14F-4D97-AF65-F5344CB8AC3E}">
        <p14:creationId xmlns:p14="http://schemas.microsoft.com/office/powerpoint/2010/main" xmlns="" val="2193511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600" b="1" kern="1200" dirty="0" smtClean="0">
                <a:solidFill>
                  <a:schemeClr val="tx1"/>
                </a:solidFill>
                <a:effectLst/>
                <a:latin typeface="+mn-lt"/>
                <a:ea typeface="+mn-ea"/>
                <a:cs typeface="+mn-cs"/>
              </a:rPr>
              <a:t>Image:</a:t>
            </a:r>
            <a:r>
              <a:rPr lang="en-US" sz="600" b="1" kern="1200" baseline="0" dirty="0" smtClean="0">
                <a:solidFill>
                  <a:schemeClr val="tx1"/>
                </a:solidFill>
                <a:effectLst/>
                <a:latin typeface="+mn-lt"/>
                <a:ea typeface="+mn-ea"/>
                <a:cs typeface="+mn-cs"/>
              </a:rPr>
              <a:t> </a:t>
            </a:r>
            <a:r>
              <a:rPr lang="en-CA" sz="600" kern="1200" dirty="0" err="1" smtClean="0">
                <a:solidFill>
                  <a:schemeClr val="tx1"/>
                </a:solidFill>
                <a:effectLst/>
                <a:latin typeface="+mn-lt"/>
                <a:ea typeface="+mn-ea"/>
                <a:cs typeface="+mn-cs"/>
              </a:rPr>
              <a:t>Palikao's</a:t>
            </a:r>
            <a:r>
              <a:rPr lang="en-CA" sz="600" kern="1200" dirty="0" smtClean="0">
                <a:solidFill>
                  <a:schemeClr val="tx1"/>
                </a:solidFill>
                <a:effectLst/>
                <a:latin typeface="+mn-lt"/>
                <a:ea typeface="+mn-ea"/>
                <a:cs typeface="+mn-cs"/>
              </a:rPr>
              <a:t> bridge, on the evening of </a:t>
            </a:r>
            <a:r>
              <a:rPr lang="en-CA" sz="600" u="sng" kern="1200" dirty="0" smtClean="0">
                <a:solidFill>
                  <a:schemeClr val="tx1"/>
                </a:solidFill>
                <a:effectLst/>
                <a:latin typeface="+mn-lt"/>
                <a:ea typeface="+mn-ea"/>
                <a:cs typeface="+mn-cs"/>
                <a:hlinkClick r:id="rId3" tooltip="Battle of Palikao"/>
              </a:rPr>
              <a:t>the battle</a:t>
            </a:r>
            <a:r>
              <a:rPr lang="en-CA" sz="600" kern="1200" dirty="0" smtClean="0">
                <a:solidFill>
                  <a:schemeClr val="tx1"/>
                </a:solidFill>
                <a:effectLst/>
                <a:latin typeface="+mn-lt"/>
                <a:ea typeface="+mn-ea"/>
                <a:cs typeface="+mn-cs"/>
              </a:rPr>
              <a:t>, by </a:t>
            </a:r>
            <a:r>
              <a:rPr lang="en-CA" sz="600" u="sng" kern="1200" dirty="0" smtClean="0">
                <a:solidFill>
                  <a:schemeClr val="tx1"/>
                </a:solidFill>
                <a:effectLst/>
                <a:latin typeface="+mn-lt"/>
                <a:ea typeface="+mn-ea"/>
                <a:cs typeface="+mn-cs"/>
                <a:hlinkClick r:id="rId4" tooltip="Émile Bayard"/>
              </a:rPr>
              <a:t>Émile Bayard</a:t>
            </a:r>
            <a:endParaRPr lang="en-CA" sz="600" kern="1200" dirty="0" smtClean="0">
              <a:solidFill>
                <a:schemeClr val="tx1"/>
              </a:solidFill>
              <a:effectLst/>
              <a:latin typeface="+mn-lt"/>
              <a:ea typeface="+mn-ea"/>
              <a:cs typeface="+mn-cs"/>
            </a:endParaRPr>
          </a:p>
          <a:p>
            <a:pPr lvl="0"/>
            <a:r>
              <a:rPr lang="en-CA" sz="600" kern="1200" dirty="0" smtClean="0">
                <a:solidFill>
                  <a:schemeClr val="tx1"/>
                </a:solidFill>
                <a:effectLst/>
                <a:latin typeface="+mn-lt"/>
                <a:ea typeface="+mn-ea"/>
                <a:cs typeface="+mn-cs"/>
              </a:rPr>
              <a:t>"Battle of the Eight-Mile Bridge” was fought at the bridge of </a:t>
            </a:r>
            <a:r>
              <a:rPr lang="en-CA" sz="600" u="sng" kern="1200" dirty="0" smtClean="0">
                <a:solidFill>
                  <a:schemeClr val="tx1"/>
                </a:solidFill>
                <a:effectLst/>
                <a:latin typeface="+mn-lt"/>
                <a:ea typeface="+mn-ea"/>
                <a:cs typeface="+mn-cs"/>
                <a:hlinkClick r:id="rId5" tooltip="Baliqiao"/>
              </a:rPr>
              <a:t>Palikao</a:t>
            </a:r>
            <a:r>
              <a:rPr lang="en-CA" sz="600" kern="1200" dirty="0" smtClean="0">
                <a:solidFill>
                  <a:schemeClr val="tx1"/>
                </a:solidFill>
                <a:effectLst/>
                <a:latin typeface="+mn-lt"/>
                <a:ea typeface="+mn-ea"/>
                <a:cs typeface="+mn-cs"/>
              </a:rPr>
              <a:t> by Anglo-French forces against the </a:t>
            </a:r>
            <a:r>
              <a:rPr lang="en-CA" sz="600" u="sng" kern="1200" dirty="0" smtClean="0">
                <a:solidFill>
                  <a:schemeClr val="tx1"/>
                </a:solidFill>
                <a:effectLst/>
                <a:latin typeface="+mn-lt"/>
                <a:ea typeface="+mn-ea"/>
                <a:cs typeface="+mn-cs"/>
                <a:hlinkClick r:id="rId6" tooltip="Qing Empire"/>
              </a:rPr>
              <a:t>Qing Empire</a:t>
            </a:r>
            <a:r>
              <a:rPr lang="en-CA" sz="600" kern="1200" dirty="0" smtClean="0">
                <a:solidFill>
                  <a:schemeClr val="tx1"/>
                </a:solidFill>
                <a:effectLst/>
                <a:latin typeface="+mn-lt"/>
                <a:ea typeface="+mn-ea"/>
                <a:cs typeface="+mn-cs"/>
              </a:rPr>
              <a:t> during the </a:t>
            </a:r>
            <a:r>
              <a:rPr lang="en-CA" sz="600" u="sng" kern="1200" dirty="0" smtClean="0">
                <a:solidFill>
                  <a:schemeClr val="tx1"/>
                </a:solidFill>
                <a:effectLst/>
                <a:latin typeface="+mn-lt"/>
                <a:ea typeface="+mn-ea"/>
                <a:cs typeface="+mn-cs"/>
                <a:hlinkClick r:id="rId7" tooltip="Second Opium War"/>
              </a:rPr>
              <a:t>Second Opium War</a:t>
            </a:r>
            <a:r>
              <a:rPr lang="en-CA" sz="600" kern="1200" dirty="0" smtClean="0">
                <a:solidFill>
                  <a:schemeClr val="tx1"/>
                </a:solidFill>
                <a:effectLst/>
                <a:latin typeface="+mn-lt"/>
                <a:ea typeface="+mn-ea"/>
                <a:cs typeface="+mn-cs"/>
              </a:rPr>
              <a:t> on the morning of 21 September 1860. It allowed Western forces to take the capital </a:t>
            </a:r>
            <a:r>
              <a:rPr lang="en-CA" sz="600" u="sng" kern="1200" dirty="0" smtClean="0">
                <a:solidFill>
                  <a:schemeClr val="tx1"/>
                </a:solidFill>
                <a:effectLst/>
                <a:latin typeface="+mn-lt"/>
                <a:ea typeface="+mn-ea"/>
                <a:cs typeface="+mn-cs"/>
                <a:hlinkClick r:id="rId8" tooltip="Beijing"/>
              </a:rPr>
              <a:t>Beijing</a:t>
            </a:r>
            <a:r>
              <a:rPr lang="en-CA" sz="600" kern="1200" dirty="0" smtClean="0">
                <a:solidFill>
                  <a:schemeClr val="tx1"/>
                </a:solidFill>
                <a:effectLst/>
                <a:latin typeface="+mn-lt"/>
                <a:ea typeface="+mn-ea"/>
                <a:cs typeface="+mn-cs"/>
              </a:rPr>
              <a:t> and eventually defeat the Qing Empire.</a:t>
            </a:r>
          </a:p>
          <a:p>
            <a:pPr lvl="0"/>
            <a:r>
              <a:rPr lang="en-CA" sz="600" b="1" kern="1200" dirty="0" err="1" smtClean="0">
                <a:solidFill>
                  <a:schemeClr val="tx1"/>
                </a:solidFill>
                <a:effectLst/>
                <a:latin typeface="+mn-lt"/>
                <a:ea typeface="+mn-ea"/>
                <a:cs typeface="+mn-cs"/>
              </a:rPr>
              <a:t>Émile</a:t>
            </a:r>
            <a:r>
              <a:rPr lang="en-CA" sz="600" b="1" kern="1200" dirty="0" smtClean="0">
                <a:solidFill>
                  <a:schemeClr val="tx1"/>
                </a:solidFill>
                <a:effectLst/>
                <a:latin typeface="+mn-lt"/>
                <a:ea typeface="+mn-ea"/>
                <a:cs typeface="+mn-cs"/>
              </a:rPr>
              <a:t>-Antoine Bayard</a:t>
            </a:r>
            <a:r>
              <a:rPr lang="en-CA" sz="600" kern="1200" dirty="0" smtClean="0">
                <a:solidFill>
                  <a:schemeClr val="tx1"/>
                </a:solidFill>
                <a:effectLst/>
                <a:latin typeface="+mn-lt"/>
                <a:ea typeface="+mn-ea"/>
                <a:cs typeface="+mn-cs"/>
              </a:rPr>
              <a:t> (November 2, 1837 – 6 December 1891) was a </a:t>
            </a:r>
            <a:r>
              <a:rPr lang="en-CA" sz="600" u="sng" kern="1200" dirty="0" smtClean="0">
                <a:solidFill>
                  <a:schemeClr val="tx1"/>
                </a:solidFill>
                <a:effectLst/>
                <a:latin typeface="+mn-lt"/>
                <a:ea typeface="+mn-ea"/>
                <a:cs typeface="+mn-cs"/>
                <a:hlinkClick r:id="rId9" tooltip="French people"/>
              </a:rPr>
              <a:t>French</a:t>
            </a:r>
            <a:r>
              <a:rPr lang="en-CA" sz="600" kern="1200" dirty="0" smtClean="0">
                <a:solidFill>
                  <a:schemeClr val="tx1"/>
                </a:solidFill>
                <a:effectLst/>
                <a:latin typeface="+mn-lt"/>
                <a:ea typeface="+mn-ea"/>
                <a:cs typeface="+mn-cs"/>
              </a:rPr>
              <a:t> </a:t>
            </a:r>
            <a:r>
              <a:rPr lang="en-CA" sz="600" u="sng" kern="1200" dirty="0" smtClean="0">
                <a:solidFill>
                  <a:schemeClr val="tx1"/>
                </a:solidFill>
                <a:effectLst/>
                <a:latin typeface="+mn-lt"/>
                <a:ea typeface="+mn-ea"/>
                <a:cs typeface="+mn-cs"/>
                <a:hlinkClick r:id="rId10" tooltip="Illustrator"/>
              </a:rPr>
              <a:t>illustrator</a:t>
            </a:r>
            <a:r>
              <a:rPr lang="en-CA" sz="600" kern="1200" dirty="0" smtClean="0">
                <a:solidFill>
                  <a:schemeClr val="tx1"/>
                </a:solidFill>
                <a:effectLst/>
                <a:latin typeface="+mn-lt"/>
                <a:ea typeface="+mn-ea"/>
                <a:cs typeface="+mn-cs"/>
              </a:rPr>
              <a:t> born in </a:t>
            </a:r>
            <a:r>
              <a:rPr lang="en-CA" sz="600" u="sng" kern="1200" dirty="0" smtClean="0">
                <a:solidFill>
                  <a:schemeClr val="tx1"/>
                </a:solidFill>
                <a:effectLst/>
                <a:latin typeface="+mn-lt"/>
                <a:ea typeface="+mn-ea"/>
                <a:cs typeface="+mn-cs"/>
                <a:hlinkClick r:id="rId11" tooltip="La Ferté-sous-Jouarre"/>
              </a:rPr>
              <a:t>La Ferté-sous-Jouarre</a:t>
            </a:r>
            <a:r>
              <a:rPr lang="en-CA" sz="600" kern="1200" dirty="0" smtClean="0">
                <a:solidFill>
                  <a:schemeClr val="tx1"/>
                </a:solidFill>
                <a:effectLst/>
                <a:latin typeface="+mn-lt"/>
                <a:ea typeface="+mn-ea"/>
                <a:cs typeface="+mn-cs"/>
              </a:rPr>
              <a:t>, </a:t>
            </a:r>
            <a:r>
              <a:rPr lang="en-CA" sz="600" u="sng" kern="1200" dirty="0" smtClean="0">
                <a:solidFill>
                  <a:schemeClr val="tx1"/>
                </a:solidFill>
                <a:effectLst/>
                <a:latin typeface="+mn-lt"/>
                <a:ea typeface="+mn-ea"/>
                <a:cs typeface="+mn-cs"/>
                <a:hlinkClick r:id="rId12" tooltip="Seine-et-Marne"/>
              </a:rPr>
              <a:t>Seine-et-Marne</a:t>
            </a:r>
            <a:r>
              <a:rPr lang="en-CA" sz="600" kern="1200" dirty="0" smtClean="0">
                <a:solidFill>
                  <a:schemeClr val="tx1"/>
                </a:solidFill>
                <a:effectLst/>
                <a:latin typeface="+mn-lt"/>
                <a:ea typeface="+mn-ea"/>
                <a:cs typeface="+mn-cs"/>
              </a:rPr>
              <a:t>. A student of </a:t>
            </a:r>
            <a:r>
              <a:rPr lang="en-CA" sz="600" u="sng" kern="1200" dirty="0" smtClean="0">
                <a:solidFill>
                  <a:schemeClr val="tx1"/>
                </a:solidFill>
                <a:effectLst/>
                <a:latin typeface="+mn-lt"/>
                <a:ea typeface="+mn-ea"/>
                <a:cs typeface="+mn-cs"/>
                <a:hlinkClick r:id="rId13" tooltip="Léon Cogniet"/>
              </a:rPr>
              <a:t>Léon Cogniet</a:t>
            </a:r>
            <a:r>
              <a:rPr lang="en-CA" sz="600" kern="1200" dirty="0" smtClean="0">
                <a:solidFill>
                  <a:schemeClr val="tx1"/>
                </a:solidFill>
                <a:effectLst/>
                <a:latin typeface="+mn-lt"/>
                <a:ea typeface="+mn-ea"/>
                <a:cs typeface="+mn-cs"/>
              </a:rPr>
              <a:t>, he is best known by many for his </a:t>
            </a:r>
            <a:r>
              <a:rPr lang="en-CA" sz="600" u="sng" kern="1200" dirty="0" smtClean="0">
                <a:solidFill>
                  <a:schemeClr val="tx1"/>
                </a:solidFill>
                <a:effectLst/>
                <a:latin typeface="+mn-lt"/>
                <a:ea typeface="+mn-ea"/>
                <a:cs typeface="+mn-cs"/>
                <a:hlinkClick r:id="rId14" tooltip="Illustration"/>
              </a:rPr>
              <a:t>illustration</a:t>
            </a:r>
            <a:r>
              <a:rPr lang="en-CA" sz="600" kern="1200" dirty="0" smtClean="0">
                <a:solidFill>
                  <a:schemeClr val="tx1"/>
                </a:solidFill>
                <a:effectLst/>
                <a:latin typeface="+mn-lt"/>
                <a:ea typeface="+mn-ea"/>
                <a:cs typeface="+mn-cs"/>
              </a:rPr>
              <a:t> of </a:t>
            </a:r>
            <a:r>
              <a:rPr lang="en-CA" sz="600" u="sng" kern="1200" dirty="0" smtClean="0">
                <a:solidFill>
                  <a:schemeClr val="tx1"/>
                </a:solidFill>
                <a:effectLst/>
                <a:latin typeface="+mn-lt"/>
                <a:ea typeface="+mn-ea"/>
                <a:cs typeface="+mn-cs"/>
                <a:hlinkClick r:id="rId15" tooltip="Cosette"/>
              </a:rPr>
              <a:t>Cosette</a:t>
            </a:r>
            <a:r>
              <a:rPr lang="en-CA" sz="600" kern="1200" dirty="0" smtClean="0">
                <a:solidFill>
                  <a:schemeClr val="tx1"/>
                </a:solidFill>
                <a:effectLst/>
                <a:latin typeface="+mn-lt"/>
                <a:ea typeface="+mn-ea"/>
                <a:cs typeface="+mn-cs"/>
              </a:rPr>
              <a:t> from </a:t>
            </a:r>
            <a:r>
              <a:rPr lang="en-CA" sz="600" i="1" u="sng" kern="1200" dirty="0" smtClean="0">
                <a:solidFill>
                  <a:schemeClr val="tx1"/>
                </a:solidFill>
                <a:effectLst/>
                <a:latin typeface="+mn-lt"/>
                <a:ea typeface="+mn-ea"/>
                <a:cs typeface="+mn-cs"/>
                <a:hlinkClick r:id="rId16" tooltip="Les Misérables"/>
              </a:rPr>
              <a:t>Les Misérables</a:t>
            </a:r>
            <a:r>
              <a:rPr lang="en-CA" sz="600" kern="1200" dirty="0" smtClean="0">
                <a:solidFill>
                  <a:schemeClr val="tx1"/>
                </a:solidFill>
                <a:effectLst/>
                <a:latin typeface="+mn-lt"/>
                <a:ea typeface="+mn-ea"/>
                <a:cs typeface="+mn-cs"/>
              </a:rPr>
              <a:t> by </a:t>
            </a:r>
            <a:r>
              <a:rPr lang="en-CA" sz="600" u="sng" kern="1200" dirty="0" smtClean="0">
                <a:solidFill>
                  <a:schemeClr val="tx1"/>
                </a:solidFill>
                <a:effectLst/>
                <a:latin typeface="+mn-lt"/>
                <a:ea typeface="+mn-ea"/>
                <a:cs typeface="+mn-cs"/>
                <a:hlinkClick r:id="rId17" tooltip="Victor Hugo"/>
              </a:rPr>
              <a:t>Victor Hugo</a:t>
            </a:r>
            <a:r>
              <a:rPr lang="en-CA" sz="600" kern="1200" dirty="0" smtClean="0">
                <a:solidFill>
                  <a:schemeClr val="tx1"/>
                </a:solidFill>
                <a:effectLst/>
                <a:latin typeface="+mn-lt"/>
                <a:ea typeface="+mn-ea"/>
                <a:cs typeface="+mn-cs"/>
              </a:rPr>
              <a:t>. He died in </a:t>
            </a:r>
            <a:r>
              <a:rPr lang="en-CA" sz="600" u="sng" kern="1200" dirty="0" smtClean="0">
                <a:solidFill>
                  <a:schemeClr val="tx1"/>
                </a:solidFill>
                <a:effectLst/>
                <a:latin typeface="+mn-lt"/>
                <a:ea typeface="+mn-ea"/>
                <a:cs typeface="+mn-cs"/>
                <a:hlinkClick r:id="rId18" tooltip="Cairo"/>
              </a:rPr>
              <a:t>Cairo</a:t>
            </a:r>
            <a:r>
              <a:rPr lang="en-CA" sz="600" kern="1200" dirty="0" smtClean="0">
                <a:solidFill>
                  <a:schemeClr val="tx1"/>
                </a:solidFill>
                <a:effectLst/>
                <a:latin typeface="+mn-lt"/>
                <a:ea typeface="+mn-ea"/>
                <a:cs typeface="+mn-cs"/>
              </a:rPr>
              <a:t>.</a:t>
            </a:r>
            <a:r>
              <a:rPr lang="en-CA" sz="600" u="sng" kern="1200" baseline="30000" dirty="0" smtClean="0">
                <a:solidFill>
                  <a:schemeClr val="tx1"/>
                </a:solidFill>
                <a:effectLst/>
                <a:latin typeface="+mn-lt"/>
                <a:ea typeface="+mn-ea"/>
                <a:cs typeface="+mn-cs"/>
                <a:hlinkClick r:id="rId19"/>
              </a:rPr>
              <a:t>[1</a:t>
            </a:r>
            <a:endParaRPr lang="en-CA" sz="6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000" u="sng" kern="1200" dirty="0" smtClean="0">
                <a:solidFill>
                  <a:schemeClr val="tx1"/>
                </a:solidFill>
                <a:effectLst/>
                <a:latin typeface="+mn-lt"/>
                <a:ea typeface="+mn-ea"/>
                <a:cs typeface="+mn-cs"/>
                <a:hlinkClick r:id="rId20"/>
              </a:rPr>
              <a:t>https://www.britannica.com/place/China/The-first-Opium-War-and-its-aftermath#ref590493</a:t>
            </a:r>
            <a:r>
              <a:rPr lang="en-CA" sz="1000" kern="1200" dirty="0" smtClean="0">
                <a:solidFill>
                  <a:schemeClr val="tx1"/>
                </a:solidFill>
                <a:effectLst/>
                <a:latin typeface="+mn-lt"/>
                <a:ea typeface="+mn-ea"/>
                <a:cs typeface="+mn-cs"/>
              </a:rPr>
              <a:t> Retrieved November 17, 2018</a:t>
            </a:r>
          </a:p>
          <a:p>
            <a:pPr lvl="0"/>
            <a:r>
              <a:rPr lang="en-US" sz="1000" kern="1200" dirty="0" smtClean="0">
                <a:solidFill>
                  <a:schemeClr val="tx1"/>
                </a:solidFill>
                <a:effectLst/>
                <a:latin typeface="+mn-lt"/>
                <a:ea typeface="+mn-ea"/>
                <a:cs typeface="+mn-cs"/>
              </a:rPr>
              <a:t>The British government sent an expedition under Lord Elgin as plenipotentiary. The Russians and the Americans abstained but sent their representatives for diplomatic maneuvering. At the end of 1857 an Anglo-French force occupied Guangzhou, and in May 1858 they took the </a:t>
            </a:r>
            <a:r>
              <a:rPr lang="en-US" sz="1000" kern="1200" dirty="0" err="1" smtClean="0">
                <a:solidFill>
                  <a:schemeClr val="tx1"/>
                </a:solidFill>
                <a:effectLst/>
                <a:latin typeface="+mn-lt"/>
                <a:ea typeface="+mn-ea"/>
                <a:cs typeface="+mn-cs"/>
              </a:rPr>
              <a:t>Dagu</a:t>
            </a:r>
            <a:r>
              <a:rPr lang="en-US" sz="1000" kern="1200" dirty="0" smtClean="0">
                <a:solidFill>
                  <a:schemeClr val="tx1"/>
                </a:solidFill>
                <a:effectLst/>
                <a:latin typeface="+mn-lt"/>
                <a:ea typeface="+mn-ea"/>
                <a:cs typeface="+mn-cs"/>
              </a:rPr>
              <a:t> forts and marched to </a:t>
            </a:r>
            <a:r>
              <a:rPr lang="en-US" sz="1000" u="sng" kern="1200" dirty="0" smtClean="0">
                <a:solidFill>
                  <a:schemeClr val="tx1"/>
                </a:solidFill>
                <a:effectLst/>
                <a:latin typeface="+mn-lt"/>
                <a:ea typeface="+mn-ea"/>
                <a:cs typeface="+mn-cs"/>
                <a:hlinkClick r:id="rId21"/>
              </a:rPr>
              <a:t>Tianjin</a:t>
            </a:r>
            <a:r>
              <a:rPr lang="en-US" sz="1000" kern="1200" dirty="0" smtClean="0">
                <a:solidFill>
                  <a:schemeClr val="tx1"/>
                </a:solidFill>
                <a:effectLst/>
                <a:latin typeface="+mn-lt"/>
                <a:ea typeface="+mn-ea"/>
                <a:cs typeface="+mn-cs"/>
              </a:rPr>
              <a:t>.</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The Qing representatives had no choice but to comply with the demands of the British and French; the Russian and U.S. diplomats also gained the privileges their militant colleagues secured by force. During June, four </a:t>
            </a:r>
            <a:r>
              <a:rPr lang="en-US" sz="1000" u="sng" kern="1200" dirty="0" smtClean="0">
                <a:solidFill>
                  <a:schemeClr val="tx1"/>
                </a:solidFill>
                <a:effectLst/>
                <a:latin typeface="+mn-lt"/>
                <a:ea typeface="+mn-ea"/>
                <a:cs typeface="+mn-cs"/>
                <a:hlinkClick r:id="rId22"/>
              </a:rPr>
              <a:t>Tianjin treaties</a:t>
            </a:r>
            <a:r>
              <a:rPr lang="en-US" sz="1000" kern="1200" dirty="0" smtClean="0">
                <a:solidFill>
                  <a:schemeClr val="tx1"/>
                </a:solidFill>
                <a:effectLst/>
                <a:latin typeface="+mn-lt"/>
                <a:ea typeface="+mn-ea"/>
                <a:cs typeface="+mn-cs"/>
              </a:rPr>
              <a:t> were concluded that provided for, among other measures, the residence of foreign diplomats in Beijing and the freedom of Christian missionaries to evangelize their faith.</a:t>
            </a:r>
            <a:r>
              <a:rPr lang="en-US" sz="1000" dirty="0"/>
              <a:t> </a:t>
            </a:r>
            <a:r>
              <a:rPr lang="en-US" sz="1000" kern="1200" dirty="0" smtClean="0">
                <a:solidFill>
                  <a:schemeClr val="tx1"/>
                </a:solidFill>
                <a:effectLst/>
                <a:latin typeface="+mn-lt"/>
                <a:ea typeface="+mn-ea"/>
                <a:cs typeface="+mn-cs"/>
              </a:rPr>
              <a:t>The 1858–60 treaties extended the foreign privileges granted after the first Opium War and confirmed or legalized the developments in the treaty-port system. The worst effects for the Qing authorities were not the utilitarian rights, such as trade, commerce, and tariff, but the privileges that affected the </a:t>
            </a:r>
            <a:r>
              <a:rPr lang="en-US" sz="1000" u="sng" kern="1200" dirty="0" smtClean="0">
                <a:solidFill>
                  <a:schemeClr val="tx1"/>
                </a:solidFill>
                <a:effectLst/>
                <a:latin typeface="+mn-lt"/>
                <a:ea typeface="+mn-ea"/>
                <a:cs typeface="+mn-cs"/>
                <a:hlinkClick r:id="rId23"/>
              </a:rPr>
              <a:t>moral</a:t>
            </a:r>
            <a:r>
              <a:rPr lang="en-US" sz="1000" kern="1200" dirty="0" smtClean="0">
                <a:solidFill>
                  <a:schemeClr val="tx1"/>
                </a:solidFill>
                <a:effectLst/>
                <a:latin typeface="+mn-lt"/>
                <a:ea typeface="+mn-ea"/>
                <a:cs typeface="+mn-cs"/>
              </a:rPr>
              <a:t> and cultural values of China. The right to </a:t>
            </a:r>
            <a:r>
              <a:rPr lang="en-US" sz="1000" u="sng" kern="1200" dirty="0" smtClean="0">
                <a:solidFill>
                  <a:schemeClr val="tx1"/>
                </a:solidFill>
                <a:effectLst/>
                <a:latin typeface="+mn-lt"/>
                <a:ea typeface="+mn-ea"/>
                <a:cs typeface="+mn-cs"/>
                <a:hlinkClick r:id="rId24"/>
              </a:rPr>
              <a:t>propagate</a:t>
            </a:r>
            <a:r>
              <a:rPr lang="en-US" sz="1000" kern="1200" dirty="0" smtClean="0">
                <a:solidFill>
                  <a:schemeClr val="tx1"/>
                </a:solidFill>
                <a:effectLst/>
                <a:latin typeface="+mn-lt"/>
                <a:ea typeface="+mn-ea"/>
                <a:cs typeface="+mn-cs"/>
              </a:rPr>
              <a:t> </a:t>
            </a:r>
            <a:r>
              <a:rPr lang="en-US" sz="1000" u="sng" kern="1200" dirty="0" smtClean="0">
                <a:solidFill>
                  <a:schemeClr val="tx1"/>
                </a:solidFill>
                <a:effectLst/>
                <a:latin typeface="+mn-lt"/>
                <a:ea typeface="+mn-ea"/>
                <a:cs typeface="+mn-cs"/>
                <a:hlinkClick r:id="rId25"/>
              </a:rPr>
              <a:t>Christianity</a:t>
            </a:r>
            <a:r>
              <a:rPr lang="en-US" sz="1000" kern="1200" dirty="0" smtClean="0">
                <a:solidFill>
                  <a:schemeClr val="tx1"/>
                </a:solidFill>
                <a:effectLst/>
                <a:latin typeface="+mn-lt"/>
                <a:ea typeface="+mn-ea"/>
                <a:cs typeface="+mn-cs"/>
              </a:rPr>
              <a:t> threatened Confucian values, the backbone of the imperial system. The permanent residence of foreign representatives in Beijing signified an end to the long-established tributary relationship between China and other nations. The partial collapse of the tribute system meant a loss of the emperor’s virtue, a serious blow to dynastic rule in China.</a:t>
            </a:r>
            <a:endParaRPr lang="en-CA" sz="1000" kern="1200" dirty="0" smtClean="0">
              <a:solidFill>
                <a:schemeClr val="tx1"/>
              </a:solidFill>
              <a:effectLst/>
              <a:latin typeface="+mn-lt"/>
              <a:ea typeface="+mn-ea"/>
              <a:cs typeface="+mn-cs"/>
            </a:endParaRPr>
          </a:p>
          <a:p>
            <a:pPr lvl="0"/>
            <a:endParaRPr lang="en-CA" sz="1000" kern="1200" dirty="0" smtClean="0">
              <a:solidFill>
                <a:schemeClr val="tx1"/>
              </a:solidFill>
              <a:effectLst/>
              <a:latin typeface="+mn-lt"/>
              <a:ea typeface="+mn-ea"/>
              <a:cs typeface="+mn-cs"/>
            </a:endParaRPr>
          </a:p>
          <a:p>
            <a:pPr lvl="0"/>
            <a:r>
              <a:rPr lang="en-US" sz="1000" b="1" kern="1200" dirty="0" smtClean="0">
                <a:solidFill>
                  <a:schemeClr val="tx1"/>
                </a:solidFill>
                <a:effectLst/>
                <a:latin typeface="+mn-lt"/>
                <a:ea typeface="+mn-ea"/>
                <a:cs typeface="+mn-cs"/>
              </a:rPr>
              <a:t>Popular uprising</a:t>
            </a:r>
            <a:endParaRPr lang="en-CA"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The third quarter of the 19th century was marked by a series of uprisings, again as a result of social discontent. In particular, the</a:t>
            </a:r>
            <a:r>
              <a:rPr lang="en-US" sz="1000" kern="1200" baseline="0" dirty="0" smtClean="0">
                <a:solidFill>
                  <a:schemeClr val="tx1"/>
                </a:solidFill>
                <a:effectLst/>
                <a:latin typeface="+mn-lt"/>
                <a:ea typeface="+mn-ea"/>
                <a:cs typeface="+mn-cs"/>
              </a:rPr>
              <a:t> Taiping Rebellion</a:t>
            </a:r>
            <a:r>
              <a:rPr lang="mr-IN" sz="1000" kern="1200" baseline="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92080B-E7EF-1D4B-9BAD-9B4AAD4E7AA9}" type="slidenum">
              <a:rPr lang="en-US" smtClean="0"/>
              <a:pPr/>
              <a:t>18</a:t>
            </a:fld>
            <a:endParaRPr lang="en-US" dirty="0"/>
          </a:p>
        </p:txBody>
      </p:sp>
    </p:spTree>
    <p:extLst>
      <p:ext uri="{BB962C8B-B14F-4D97-AF65-F5344CB8AC3E}">
        <p14:creationId xmlns:p14="http://schemas.microsoft.com/office/powerpoint/2010/main" xmlns="" val="3707261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600" dirty="0" smtClean="0"/>
              <a:t>Image: Public Domain, </a:t>
            </a:r>
            <a:r>
              <a:rPr lang="en-US" sz="600" dirty="0" smtClean="0">
                <a:hlinkClick r:id="rId3"/>
              </a:rPr>
              <a:t>https://commons.wikimedia.org/w/index.php?curid=1338887</a:t>
            </a:r>
            <a:endParaRPr lang="en-US" dirty="0" smtClean="0"/>
          </a:p>
          <a:p>
            <a:r>
              <a:rPr lang="en-US" sz="900" dirty="0" smtClean="0"/>
              <a:t>Wiltshire,</a:t>
            </a:r>
            <a:r>
              <a:rPr lang="en-US" sz="900" baseline="0" dirty="0" smtClean="0"/>
              <a:t> </a:t>
            </a:r>
            <a:r>
              <a:rPr lang="en-US" sz="900" baseline="0" dirty="0" err="1" smtClean="0"/>
              <a:t>Trea</a:t>
            </a:r>
            <a:r>
              <a:rPr lang="en-US" sz="900" baseline="0" dirty="0" smtClean="0"/>
              <a:t>, 2004. Encounters with China: Merchants, Missionaries and Mandarins</a:t>
            </a:r>
            <a:endParaRPr lang="en-US" sz="1200" baseline="0" dirty="0" smtClean="0"/>
          </a:p>
          <a:p>
            <a:endParaRPr lang="en-US" sz="1000" dirty="0" smtClean="0"/>
          </a:p>
          <a:p>
            <a:r>
              <a:rPr lang="en-US" sz="900" dirty="0" smtClean="0"/>
              <a:t>Was lead by Hung </a:t>
            </a:r>
            <a:r>
              <a:rPr lang="en-US" sz="900" dirty="0" err="1" smtClean="0"/>
              <a:t>Hsiu-ch’uan</a:t>
            </a:r>
            <a:r>
              <a:rPr lang="en-US" sz="900" dirty="0" smtClean="0"/>
              <a:t>, the son</a:t>
            </a:r>
            <a:r>
              <a:rPr lang="en-US" sz="900" baseline="0" dirty="0" smtClean="0"/>
              <a:t> of Hakka peasant, who experienced a profound spiritual revelation which prompted him to form a quasi-Christian movement. Eventually the movement became more military than spiritual, and so powerful that it challenged the ruling dynasty, Claiming direct communication with the Holy Trinity and implementing a strictly moral regime that outlawed opium smoking, foot binding, and prostitution. Hung proclaimed himself ‘heavenly king’. Support for him came from those drawn by the promise of land reform, a better way of life, and an end to the Manchu rule and corruption </a:t>
            </a:r>
            <a:r>
              <a:rPr lang="en-US" sz="900" dirty="0" smtClean="0"/>
              <a:t>(pg.41-43) </a:t>
            </a:r>
            <a:r>
              <a:rPr lang="en-US" sz="900" baseline="0" dirty="0" smtClean="0"/>
              <a:t>.</a:t>
            </a:r>
            <a:r>
              <a:rPr lang="en-US" sz="900" dirty="0" smtClean="0"/>
              <a:t> </a:t>
            </a:r>
          </a:p>
          <a:p>
            <a:endParaRPr lang="en-US" sz="1000" dirty="0" smtClean="0"/>
          </a:p>
          <a:p>
            <a:r>
              <a:rPr lang="en-US" sz="900" baseline="0" dirty="0" smtClean="0"/>
              <a:t>Weeks before the allies torched the Summer Palace, the Taiping rebels attacked Shanghai. When Major Charles George Gordon arrived in the treaty port in September 1860, on his way to join Lord Elgin’s force, he noted the grisly sight of rebel heads displayed on the city walls. Although Anglo-Chinese force had repelled the attack on Shanghai, residents were fearful as stories of the fanatical, longhaired rebels flooded the city with each wave of refugees. To bolster the defense of the treaty port, foreign merchants put up the money for a force that called itself the Ever Victorious Army. The exploits of tis fighting force </a:t>
            </a:r>
            <a:r>
              <a:rPr lang="mr-IN" sz="900" baseline="0" dirty="0" smtClean="0"/>
              <a:t>–</a:t>
            </a:r>
            <a:r>
              <a:rPr lang="en-US" sz="900" baseline="0" dirty="0" smtClean="0"/>
              <a:t> its officers composed of a cosmopolitan band of soldiers of fortune, its ranks of Chinese soldiers attracted by generous pay </a:t>
            </a:r>
            <a:r>
              <a:rPr lang="mr-IN" sz="900" baseline="0" dirty="0" smtClean="0"/>
              <a:t>–</a:t>
            </a:r>
            <a:r>
              <a:rPr lang="en-US" sz="900" baseline="0" dirty="0" smtClean="0"/>
              <a:t> soon attracted the attention of a young Chinese commander, Li Hung-</a:t>
            </a:r>
            <a:r>
              <a:rPr lang="en-US" sz="900" dirty="0" smtClean="0"/>
              <a:t>C</a:t>
            </a:r>
            <a:r>
              <a:rPr lang="en-US" sz="900" baseline="0" dirty="0" smtClean="0"/>
              <a:t>hang (pg. 62). By now, the combined forces had driven the rebels back to their capital, Nanking, where the final battles were fought in July of 1864. Hung, the ‘heavenly king’ poisoned himself with gold leaf and his wives hung themselves over his grave. It was a grisly end to a violent era that, in its final days alone, cost an estimated hundred thousand lives (pg. 64).</a:t>
            </a:r>
            <a:endParaRPr lang="en-US" sz="1000" dirty="0" smtClean="0"/>
          </a:p>
          <a:p>
            <a:endParaRPr lang="en-US" dirty="0" smtClean="0"/>
          </a:p>
          <a:p>
            <a:pPr marL="0" lvl="0" indent="0">
              <a:buFont typeface="Arial"/>
              <a:buNone/>
            </a:pPr>
            <a:r>
              <a:rPr lang="en-CA" sz="1000" kern="1200" dirty="0" smtClean="0">
                <a:solidFill>
                  <a:schemeClr val="tx1"/>
                </a:solidFill>
                <a:effectLst/>
                <a:latin typeface="+mn-lt"/>
                <a:ea typeface="+mn-ea"/>
                <a:cs typeface="+mn-cs"/>
              </a:rPr>
              <a:t>Note: </a:t>
            </a:r>
          </a:p>
          <a:p>
            <a:pPr marL="0" lvl="0" indent="0">
              <a:buFont typeface="Arial"/>
              <a:buNone/>
            </a:pPr>
            <a:r>
              <a:rPr lang="en-CA" sz="800" kern="1200" dirty="0" smtClean="0">
                <a:solidFill>
                  <a:schemeClr val="tx1"/>
                </a:solidFill>
                <a:effectLst/>
                <a:latin typeface="+mn-lt"/>
                <a:ea typeface="+mn-ea"/>
                <a:cs typeface="+mn-cs"/>
              </a:rPr>
              <a:t>Ross, Monique</a:t>
            </a:r>
            <a:r>
              <a:rPr lang="en-CA" sz="800" kern="1200" baseline="0" dirty="0" smtClean="0">
                <a:solidFill>
                  <a:schemeClr val="tx1"/>
                </a:solidFill>
                <a:effectLst/>
                <a:latin typeface="+mn-lt"/>
                <a:ea typeface="+mn-ea"/>
                <a:cs typeface="+mn-cs"/>
              </a:rPr>
              <a:t> and Quince, </a:t>
            </a:r>
            <a:r>
              <a:rPr lang="en-CA" sz="800" kern="1200" baseline="0" dirty="0" err="1" smtClean="0">
                <a:solidFill>
                  <a:schemeClr val="tx1"/>
                </a:solidFill>
                <a:effectLst/>
                <a:latin typeface="+mn-lt"/>
                <a:ea typeface="+mn-ea"/>
                <a:cs typeface="+mn-cs"/>
              </a:rPr>
              <a:t>Annebelle</a:t>
            </a:r>
            <a:r>
              <a:rPr lang="en-CA" sz="800" kern="1200" baseline="0" dirty="0" smtClean="0">
                <a:solidFill>
                  <a:schemeClr val="tx1"/>
                </a:solidFill>
                <a:effectLst/>
                <a:latin typeface="+mn-lt"/>
                <a:ea typeface="+mn-ea"/>
                <a:cs typeface="+mn-cs"/>
              </a:rPr>
              <a:t> (2018). Modern China and the Legacy of Opium. https://</a:t>
            </a:r>
            <a:r>
              <a:rPr lang="en-CA" sz="800" kern="1200" baseline="0" dirty="0" err="1" smtClean="0">
                <a:solidFill>
                  <a:schemeClr val="tx1"/>
                </a:solidFill>
                <a:effectLst/>
                <a:latin typeface="+mn-lt"/>
                <a:ea typeface="+mn-ea"/>
                <a:cs typeface="+mn-cs"/>
              </a:rPr>
              <a:t>www.abc.net.au</a:t>
            </a:r>
            <a:r>
              <a:rPr lang="en-CA" sz="800" kern="1200" baseline="0" dirty="0" smtClean="0">
                <a:solidFill>
                  <a:schemeClr val="tx1"/>
                </a:solidFill>
                <a:effectLst/>
                <a:latin typeface="+mn-lt"/>
                <a:ea typeface="+mn-ea"/>
                <a:cs typeface="+mn-cs"/>
              </a:rPr>
              <a:t>/news/2018-09-02/modern-china-and-the-legacy-of-the-opium-wars/10172386 Retrieved 24-November-2018.</a:t>
            </a:r>
            <a:endParaRPr lang="en-CA" sz="1000" kern="1200" dirty="0" smtClean="0">
              <a:solidFill>
                <a:schemeClr val="tx1"/>
              </a:solidFill>
              <a:effectLst/>
              <a:latin typeface="+mn-lt"/>
              <a:ea typeface="+mn-ea"/>
              <a:cs typeface="+mn-cs"/>
            </a:endParaRPr>
          </a:p>
          <a:p>
            <a:pPr marL="0" lvl="0" indent="0">
              <a:buFont typeface="Arial"/>
              <a:buNone/>
            </a:pPr>
            <a:r>
              <a:rPr lang="en-CA" sz="900" kern="1200" dirty="0" smtClean="0">
                <a:solidFill>
                  <a:schemeClr val="tx1"/>
                </a:solidFill>
                <a:effectLst/>
                <a:latin typeface="+mn-lt"/>
                <a:ea typeface="+mn-ea"/>
                <a:cs typeface="+mn-cs"/>
              </a:rPr>
              <a:t>The rebellion has “a</a:t>
            </a:r>
            <a:r>
              <a:rPr lang="en-CA" sz="900" kern="1200" baseline="0" dirty="0" smtClean="0">
                <a:solidFill>
                  <a:schemeClr val="tx1"/>
                </a:solidFill>
                <a:effectLst/>
                <a:latin typeface="+mn-lt"/>
                <a:ea typeface="+mn-ea"/>
                <a:cs typeface="+mn-cs"/>
              </a:rPr>
              <a:t> </a:t>
            </a:r>
            <a:r>
              <a:rPr lang="en-CA" sz="900" kern="1200" dirty="0" smtClean="0">
                <a:solidFill>
                  <a:schemeClr val="tx1"/>
                </a:solidFill>
                <a:effectLst/>
                <a:latin typeface="+mn-lt"/>
                <a:ea typeface="+mn-ea"/>
                <a:cs typeface="+mn-cs"/>
              </a:rPr>
              <a:t>direct link to the arrival of foreign ideas and foreigners on the China coast.”</a:t>
            </a:r>
          </a:p>
          <a:p>
            <a:pPr marL="0" lvl="0" indent="0">
              <a:buFont typeface="Arial"/>
              <a:buNone/>
            </a:pPr>
            <a:endParaRPr lang="en-US" baseline="0" dirty="0" smtClean="0"/>
          </a:p>
          <a:p>
            <a:pPr marL="0" lvl="0" indent="0">
              <a:buFont typeface="Arial"/>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92080B-E7EF-1D4B-9BAD-9B4AAD4E7AA9}" type="slidenum">
              <a:rPr lang="en-US" smtClean="0"/>
              <a:pPr/>
              <a:t>19</a:t>
            </a:fld>
            <a:endParaRPr lang="en-US" dirty="0"/>
          </a:p>
        </p:txBody>
      </p:sp>
    </p:spTree>
    <p:extLst>
      <p:ext uri="{BB962C8B-B14F-4D97-AF65-F5344CB8AC3E}">
        <p14:creationId xmlns:p14="http://schemas.microsoft.com/office/powerpoint/2010/main" xmlns="" val="315478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smtClean="0"/>
              <a:t>Wiltshire, </a:t>
            </a:r>
            <a:r>
              <a:rPr lang="en-US" sz="800" baseline="0" dirty="0" err="1" smtClean="0"/>
              <a:t>Trea</a:t>
            </a:r>
            <a:r>
              <a:rPr lang="en-US" sz="800" baseline="0" dirty="0" smtClean="0"/>
              <a:t>. </a:t>
            </a:r>
            <a:r>
              <a:rPr lang="en-US" sz="800" i="1" baseline="0" dirty="0" smtClean="0"/>
              <a:t>The China Trade. </a:t>
            </a:r>
            <a:r>
              <a:rPr lang="en-US" sz="800" baseline="0" dirty="0" smtClean="0"/>
              <a:t>Encounters with China: Merchants, Missionaries and Mandarins, p.12.</a:t>
            </a:r>
          </a:p>
          <a:p>
            <a:pPr marL="171450" indent="-171450">
              <a:buFont typeface="Arial"/>
              <a:buChar char="•"/>
            </a:pPr>
            <a:r>
              <a:rPr lang="en-US" sz="1000" baseline="0" dirty="0" smtClean="0"/>
              <a:t>China’s wealth had always excited merchants + adventurous mariners. Eventually every sea-faring nation worth its salt would join the race to dominate the rich trade in Eastern spices and chart a route to the China Sea. As a chartered company with far-reaching powers, the British East India Company undertook much of the early exploration and enterprise. The British East India Company had the authority to annex territory, establish trading bases, and engage in hostilities.</a:t>
            </a:r>
            <a:endParaRPr lang="en-CA" sz="100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00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i="0" kern="1200" dirty="0" smtClean="0">
                <a:solidFill>
                  <a:schemeClr val="tx1"/>
                </a:solidFill>
                <a:effectLst/>
                <a:latin typeface="+mn-lt"/>
                <a:ea typeface="+mn-ea"/>
                <a:cs typeface="+mn-cs"/>
              </a:rPr>
              <a:t>Perdue, Peter, C. Rise and Fall of the Canton Trade System:</a:t>
            </a:r>
            <a:r>
              <a:rPr lang="en-CA" sz="800" i="0" kern="1200" baseline="0" dirty="0" smtClean="0">
                <a:solidFill>
                  <a:schemeClr val="tx1"/>
                </a:solidFill>
                <a:effectLst/>
                <a:latin typeface="+mn-lt"/>
                <a:ea typeface="+mn-ea"/>
                <a:cs typeface="+mn-cs"/>
              </a:rPr>
              <a:t> China in the World (1700-1860s).</a:t>
            </a:r>
            <a:endParaRPr lang="en-CA" sz="800" i="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sz="1000" i="0" kern="1200" dirty="0" smtClean="0">
                <a:solidFill>
                  <a:schemeClr val="tx1"/>
                </a:solidFill>
                <a:effectLst/>
                <a:latin typeface="+mn-lt"/>
                <a:ea typeface="+mn-ea"/>
                <a:cs typeface="+mn-cs"/>
              </a:rPr>
              <a:t>Canton’s natural advantages—its location and its local topography—gave it the preferred position on the China coast for foreign trade. The monsoon winds determined the access of trading ships to the south China coast. From June to September the winds blew from the southwest, allowing sailing ships to ride smoothly downwind across the Indian Ocean, the Arabian Sea, and the South China Sea. When the monsoon ended in October, ships remained in the Canton region for a four</a:t>
            </a:r>
            <a:r>
              <a:rPr lang="en-CA" sz="1000" i="0" kern="1200" baseline="0" dirty="0" smtClean="0">
                <a:solidFill>
                  <a:schemeClr val="tx1"/>
                </a:solidFill>
                <a:effectLst/>
                <a:latin typeface="+mn-lt"/>
                <a:ea typeface="+mn-ea"/>
                <a:cs typeface="+mn-cs"/>
              </a:rPr>
              <a:t>-</a:t>
            </a:r>
            <a:r>
              <a:rPr lang="en-CA" sz="1000" i="0" kern="1200" dirty="0" smtClean="0">
                <a:solidFill>
                  <a:schemeClr val="tx1"/>
                </a:solidFill>
                <a:effectLst/>
                <a:latin typeface="+mn-lt"/>
                <a:ea typeface="+mn-ea"/>
                <a:cs typeface="+mn-cs"/>
              </a:rPr>
              <a:t>month trading season. The northeast monsoon winds beginning in January gave them smooth sailing back to India and ultimately England. The Pearl River leading from Macau to Canton was easily accessible on the monsoon winds to foreigners. At the same time, since Canton itself was not on the coast, imperial officials could control foreigners who came and went along the sea.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00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i="0" kern="1200" dirty="0" smtClean="0">
                <a:solidFill>
                  <a:schemeClr val="tx1"/>
                </a:solidFill>
                <a:effectLst/>
                <a:latin typeface="+mn-lt"/>
                <a:ea typeface="+mn-ea"/>
                <a:cs typeface="+mn-cs"/>
              </a:rPr>
              <a:t>Hayes, Jack,</a:t>
            </a:r>
            <a:r>
              <a:rPr lang="en-CA" sz="800" i="0" kern="1200" baseline="0" dirty="0" smtClean="0">
                <a:solidFill>
                  <a:schemeClr val="tx1"/>
                </a:solidFill>
                <a:effectLst/>
                <a:latin typeface="+mn-lt"/>
                <a:ea typeface="+mn-ea"/>
                <a:cs typeface="+mn-cs"/>
              </a:rPr>
              <a:t> P. Opium Wars in China (pg. 3).</a:t>
            </a:r>
            <a:endParaRPr lang="en-CA" sz="1000" i="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sz="1000" i="0" kern="1200" baseline="0" dirty="0" smtClean="0">
                <a:solidFill>
                  <a:schemeClr val="tx1"/>
                </a:solidFill>
                <a:effectLst/>
                <a:latin typeface="+mn-lt"/>
                <a:ea typeface="+mn-ea"/>
                <a:cs typeface="+mn-cs"/>
              </a:rPr>
              <a:t>For many years, Great Britain worked within this system to run a three-country trade operation It shipped Indian cotton +British silver to China, and Chinese tea and other goods to Britain Because of its trade imbalance, Britain increasingly had to use silver to pay for its expanding purchases of Chinese goods. In the late 1700s, Britain tried to alter this balance by replacing cotton with opium, also grown in India. In economic terms, this was a success for Britain. By the 1820s, the balance of trade was reversed in Britain’s favour, and it was the Chinese who now had to pay with silver.</a:t>
            </a:r>
            <a:endParaRPr lang="en-CA" sz="10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080B-E7EF-1D4B-9BAD-9B4AAD4E7AA9}" type="slidenum">
              <a:rPr lang="en-US" smtClean="0"/>
              <a:pPr/>
              <a:t>2</a:t>
            </a:fld>
            <a:endParaRPr lang="en-US"/>
          </a:p>
        </p:txBody>
      </p:sp>
    </p:spTree>
    <p:extLst>
      <p:ext uri="{BB962C8B-B14F-4D97-AF65-F5344CB8AC3E}">
        <p14:creationId xmlns:p14="http://schemas.microsoft.com/office/powerpoint/2010/main" xmlns="" val="2664702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rPr>
              <a:t>Getty Image:</a:t>
            </a:r>
            <a:r>
              <a:rPr lang="en-CA" sz="1000" kern="1200" baseline="0" dirty="0" smtClean="0">
                <a:solidFill>
                  <a:schemeClr val="tx1"/>
                </a:solidFill>
                <a:effectLst/>
              </a:rPr>
              <a:t> Old</a:t>
            </a:r>
            <a:r>
              <a:rPr lang="en-CA" sz="1000" kern="1200" dirty="0" smtClean="0">
                <a:solidFill>
                  <a:schemeClr val="tx1"/>
                </a:solidFill>
                <a:effectLst/>
              </a:rPr>
              <a:t> Summer Palace </a:t>
            </a:r>
            <a:r>
              <a:rPr lang="en-CA" sz="1000" kern="1200" baseline="0" dirty="0" smtClean="0">
                <a:solidFill>
                  <a:schemeClr val="tx1"/>
                </a:solidFill>
                <a:effectLst/>
              </a:rPr>
              <a:t>1860 </a:t>
            </a:r>
            <a:endParaRPr lang="en-CA" sz="1000" kern="1200" dirty="0" smtClean="0">
              <a:solidFill>
                <a:schemeClr val="tx1"/>
              </a:solidFill>
              <a:effectLst/>
            </a:endParaRPr>
          </a:p>
          <a:p>
            <a:r>
              <a:rPr lang="en-CA" sz="1000" dirty="0" smtClean="0"/>
              <a:t>https://</a:t>
            </a:r>
            <a:r>
              <a:rPr lang="en-CA" sz="1000" dirty="0" err="1" smtClean="0"/>
              <a:t>www.bbc.com</a:t>
            </a:r>
            <a:r>
              <a:rPr lang="en-CA" sz="1000" dirty="0" smtClean="0"/>
              <a:t>/news/magazine-30810596. Retrieved xxx</a:t>
            </a:r>
          </a:p>
          <a:p>
            <a:pPr lvl="0"/>
            <a:r>
              <a:rPr lang="en-CA" sz="1000" b="1" kern="1200" dirty="0" smtClean="0">
                <a:solidFill>
                  <a:schemeClr val="tx1"/>
                </a:solidFill>
                <a:effectLst/>
              </a:rPr>
              <a:t>The palace of shame that makes China angry</a:t>
            </a:r>
            <a:endParaRPr lang="en-CA" sz="1000" kern="1200" dirty="0" smtClean="0">
              <a:solidFill>
                <a:schemeClr val="tx1"/>
              </a:solidFill>
              <a:effectLst/>
            </a:endParaRPr>
          </a:p>
          <a:p>
            <a:pPr lvl="0"/>
            <a:r>
              <a:rPr lang="en-CA" sz="1000" kern="1200" dirty="0" smtClean="0">
                <a:solidFill>
                  <a:schemeClr val="tx1"/>
                </a:solidFill>
                <a:effectLst/>
              </a:rPr>
              <a:t>By Chris </a:t>
            </a:r>
            <a:r>
              <a:rPr lang="en-CA" sz="1000" kern="1200" dirty="0" err="1" smtClean="0">
                <a:solidFill>
                  <a:schemeClr val="tx1"/>
                </a:solidFill>
                <a:effectLst/>
              </a:rPr>
              <a:t>Bowlby</a:t>
            </a:r>
            <a:r>
              <a:rPr lang="en-CA" sz="1000" kern="1200" dirty="0" smtClean="0">
                <a:solidFill>
                  <a:schemeClr val="tx1"/>
                </a:solidFill>
                <a:effectLst/>
              </a:rPr>
              <a:t> BBC News, Beijing</a:t>
            </a:r>
          </a:p>
          <a:p>
            <a:pPr lvl="0"/>
            <a:r>
              <a:rPr lang="en-CA" sz="1000" kern="1200" dirty="0" smtClean="0">
                <a:solidFill>
                  <a:schemeClr val="tx1"/>
                </a:solidFill>
                <a:effectLst/>
              </a:rPr>
              <a:t>2 February 2015</a:t>
            </a:r>
          </a:p>
          <a:p>
            <a:endParaRPr lang="en-US" sz="10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rPr>
              <a:t>The revenge was taken by Britain, in destroying the old Summer Palace in Beijing in 1860 </a:t>
            </a:r>
            <a:r>
              <a:rPr lang="mr-IN" sz="1000" kern="1200" dirty="0" smtClean="0">
                <a:solidFill>
                  <a:schemeClr val="tx1"/>
                </a:solidFill>
                <a:effectLst/>
              </a:rPr>
              <a:t>–</a:t>
            </a:r>
            <a:r>
              <a:rPr lang="en-CA" sz="1000" kern="1200" dirty="0" smtClean="0">
                <a:solidFill>
                  <a:schemeClr val="tx1"/>
                </a:solidFill>
                <a:effectLst/>
              </a:rPr>
              <a:t> it was a moment, says one scholar, that "changed world history”. The Summer Palace was once the most beautiful collection of architecture and art in the country. Its Chinese name was Yuanmingyuan - Garden of Perfect Brightness - where Chinese emperors had built a huge complex of palaces and other fine buildings, and filled them with cultural treasures. . And it has left a controversial legacy in British art collections - royal, military, private - full of looted objects.</a:t>
            </a:r>
            <a:r>
              <a:rPr lang="en-US" sz="1000" i="0"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i="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rPr>
              <a:t>The British-French army was sent towards the end of the Opium Wars to force Chinese imperial rulers to open up their country further to Western trade and influence. In command on the British side was the 8th Earl of Elgin, from one of the most famous families in British imperial history. By coincidence, one of the story's central characters is Lord Elgin - son of the man who removed the so-called "Elgin marbles" from Greece. But there's a twist - a hidden side to this story </a:t>
            </a:r>
            <a:r>
              <a:rPr lang="mr-IN" sz="1000" kern="1200" dirty="0" smtClean="0">
                <a:solidFill>
                  <a:schemeClr val="tx1"/>
                </a:solidFill>
                <a:effectLst/>
              </a:rPr>
              <a:t>–</a:t>
            </a:r>
            <a:r>
              <a:rPr lang="en-CA" sz="1000" kern="1200" dirty="0" smtClean="0">
                <a:solidFill>
                  <a:schemeClr val="tx1"/>
                </a:solidFill>
                <a:effectLst/>
              </a:rPr>
              <a:t> Thomas </a:t>
            </a:r>
            <a:r>
              <a:rPr lang="en-CA" sz="1000" kern="1200" dirty="0" err="1" smtClean="0">
                <a:solidFill>
                  <a:schemeClr val="tx1"/>
                </a:solidFill>
                <a:effectLst/>
              </a:rPr>
              <a:t>Bowlby</a:t>
            </a:r>
            <a:r>
              <a:rPr lang="en-CA" sz="1000" kern="1200" dirty="0" smtClean="0">
                <a:solidFill>
                  <a:schemeClr val="tx1"/>
                </a:solidFill>
                <a:effectLst/>
              </a:rPr>
              <a:t>, one of the first British foreign correspondents</a:t>
            </a:r>
            <a:r>
              <a:rPr lang="en-CA" sz="1000" kern="1200" baseline="0" dirty="0" smtClean="0">
                <a:solidFill>
                  <a:schemeClr val="tx1"/>
                </a:solidFill>
                <a:effectLst/>
              </a:rPr>
              <a:t> who along with other captives were held and tortured to death. Elgin commanded the destruction as retribution to punish the Emperor and not its people </a:t>
            </a:r>
            <a:r>
              <a:rPr lang="mr-IN" sz="1000" kern="1200" baseline="0" dirty="0" smtClean="0">
                <a:solidFill>
                  <a:schemeClr val="tx1"/>
                </a:solidFill>
                <a:effectLst/>
              </a:rPr>
              <a:t>…</a:t>
            </a:r>
            <a:r>
              <a:rPr lang="en-CA" sz="1000" kern="1200" baseline="0" dirty="0" smtClean="0">
                <a:solidFill>
                  <a:schemeClr val="tx1"/>
                </a:solidFill>
                <a:effectLst/>
              </a:rPr>
              <a:t>. </a:t>
            </a:r>
            <a:endParaRPr lang="en-US" sz="1000" i="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6D92080B-E7EF-1D4B-9BAD-9B4AAD4E7AA9}" type="slidenum">
              <a:rPr lang="en-US" smtClean="0"/>
              <a:pPr/>
              <a:t>20</a:t>
            </a:fld>
            <a:endParaRPr lang="en-US"/>
          </a:p>
        </p:txBody>
      </p:sp>
    </p:spTree>
    <p:extLst>
      <p:ext uri="{BB962C8B-B14F-4D97-AF65-F5344CB8AC3E}">
        <p14:creationId xmlns:p14="http://schemas.microsoft.com/office/powerpoint/2010/main" xmlns="" val="1409026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rPr>
              <a:t>Image: By </a:t>
            </a:r>
            <a:r>
              <a:rPr lang="en-US" sz="1000" kern="1200" dirty="0" smtClean="0">
                <a:solidFill>
                  <a:schemeClr val="tx1"/>
                </a:solidFill>
                <a:effectLst/>
              </a:rPr>
              <a:t>颐园新居</a:t>
            </a:r>
            <a:r>
              <a:rPr lang="en-CA" sz="1000" kern="1200" dirty="0" smtClean="0">
                <a:solidFill>
                  <a:schemeClr val="tx1"/>
                </a:solidFill>
                <a:effectLst/>
              </a:rPr>
              <a:t> - Own work, CC BY-SA 3.0, </a:t>
            </a:r>
            <a:r>
              <a:rPr lang="en-CA" sz="1000" u="sng" kern="1200" dirty="0" smtClean="0">
                <a:solidFill>
                  <a:schemeClr val="tx1"/>
                </a:solidFill>
                <a:effectLst/>
                <a:hlinkClick r:id="rId3"/>
              </a:rPr>
              <a:t>https://commons.wikimedia.org/w/index.php?curid=24251024</a:t>
            </a:r>
            <a:endParaRPr lang="en-CA" sz="1000" kern="1200" dirty="0" smtClean="0">
              <a:solidFill>
                <a:schemeClr val="tx1"/>
              </a:solidFill>
              <a:effectLst/>
            </a:endParaRPr>
          </a:p>
          <a:p>
            <a:endParaRPr lang="en-US" sz="1000" dirty="0" smtClean="0"/>
          </a:p>
          <a:p>
            <a:pPr lvl="0"/>
            <a:r>
              <a:rPr lang="en-CA" sz="1000" b="1" kern="1200" dirty="0" smtClean="0">
                <a:solidFill>
                  <a:schemeClr val="tx1"/>
                </a:solidFill>
                <a:effectLst/>
              </a:rPr>
              <a:t>The palace of shame that makes China angry</a:t>
            </a:r>
            <a:endParaRPr lang="en-CA" sz="1000" kern="1200" dirty="0" smtClean="0">
              <a:solidFill>
                <a:schemeClr val="tx1"/>
              </a:solidFill>
              <a:effectLst/>
            </a:endParaRPr>
          </a:p>
          <a:p>
            <a:pPr lvl="0"/>
            <a:r>
              <a:rPr lang="en-CA" sz="1000" kern="1200" dirty="0" smtClean="0">
                <a:solidFill>
                  <a:schemeClr val="tx1"/>
                </a:solidFill>
                <a:effectLst/>
              </a:rPr>
              <a:t>By Chris </a:t>
            </a:r>
            <a:r>
              <a:rPr lang="en-CA" sz="1000" kern="1200" dirty="0" err="1" smtClean="0">
                <a:solidFill>
                  <a:schemeClr val="tx1"/>
                </a:solidFill>
                <a:effectLst/>
              </a:rPr>
              <a:t>BowlbyBBC</a:t>
            </a:r>
            <a:r>
              <a:rPr lang="en-CA" sz="1000" kern="1200" dirty="0" smtClean="0">
                <a:solidFill>
                  <a:schemeClr val="tx1"/>
                </a:solidFill>
                <a:effectLst/>
              </a:rPr>
              <a:t> News, Beijing</a:t>
            </a:r>
          </a:p>
          <a:p>
            <a:pPr lvl="0"/>
            <a:r>
              <a:rPr lang="en-CA" sz="1000" kern="1200" dirty="0" smtClean="0">
                <a:solidFill>
                  <a:schemeClr val="tx1"/>
                </a:solidFill>
                <a:effectLst/>
              </a:rPr>
              <a:t>2 February 2015</a:t>
            </a:r>
          </a:p>
          <a:p>
            <a:endParaRPr lang="en-US" sz="10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rPr>
              <a:t>The humiliation</a:t>
            </a:r>
            <a:r>
              <a:rPr lang="en-CA" sz="1000" kern="1200" baseline="0" dirty="0" smtClean="0">
                <a:solidFill>
                  <a:schemeClr val="tx1"/>
                </a:solidFill>
                <a:effectLst/>
              </a:rPr>
              <a:t> of the Opium Wars is a </a:t>
            </a:r>
            <a:r>
              <a:rPr lang="en-CA" sz="1000" kern="1200" dirty="0" smtClean="0">
                <a:solidFill>
                  <a:schemeClr val="tx1"/>
                </a:solidFill>
                <a:effectLst/>
              </a:rPr>
              <a:t>deep, unhealed historical wound in the UK's relations with China - a wound that most British people know nothing about, but which causes China great pain. It stems from the destruction in 1860 of the country's most beautiful palace.</a:t>
            </a:r>
            <a:r>
              <a:rPr lang="en-CA" sz="1000" kern="1200" baseline="0" dirty="0" smtClean="0">
                <a:solidFill>
                  <a:schemeClr val="tx1"/>
                </a:solidFill>
                <a:effectLst/>
              </a:rPr>
              <a:t> </a:t>
            </a:r>
            <a:r>
              <a:rPr lang="en-CA" sz="1000" kern="1200" dirty="0" smtClean="0">
                <a:solidFill>
                  <a:schemeClr val="tx1"/>
                </a:solidFill>
                <a:effectLst/>
              </a:rPr>
              <a:t>It's been described as China's ground zero - a place that tells a story of cultural destruction that everyone in China knows about, but hardly anyone outside. </a:t>
            </a:r>
          </a:p>
          <a:p>
            <a:endParaRPr lang="en-US" sz="1000" dirty="0" smtClean="0"/>
          </a:p>
          <a:p>
            <a:pPr lvl="0"/>
            <a:r>
              <a:rPr lang="en-CA" sz="1000" kern="1200" dirty="0" smtClean="0">
                <a:solidFill>
                  <a:schemeClr val="tx1"/>
                </a:solidFill>
                <a:effectLst/>
              </a:rPr>
              <a:t>These days the site lays in</a:t>
            </a:r>
            <a:r>
              <a:rPr lang="en-CA" sz="1000" kern="1200" baseline="0" dirty="0" smtClean="0">
                <a:solidFill>
                  <a:schemeClr val="tx1"/>
                </a:solidFill>
                <a:effectLst/>
              </a:rPr>
              <a:t> </a:t>
            </a:r>
            <a:r>
              <a:rPr lang="en-CA" sz="1000" kern="1200" dirty="0" smtClean="0">
                <a:solidFill>
                  <a:schemeClr val="tx1"/>
                </a:solidFill>
                <a:effectLst/>
              </a:rPr>
              <a:t>ruins - piles of scorched masonry, lakes with overgrown plants, lawns with a few stones scattered where many buildings once stood. However, the site swarms with Chinese visitors, taken there as part of a government-sponsored "patriotic education" programme. </a:t>
            </a:r>
          </a:p>
          <a:p>
            <a:pPr lvl="0"/>
            <a:endParaRPr lang="en-CA" sz="1000" kern="1200" dirty="0" smtClean="0">
              <a:solidFill>
                <a:schemeClr val="tx1"/>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rPr>
              <a:t> </a:t>
            </a:r>
            <a:endParaRPr lang="en-US" sz="1000" i="0" baseline="0" dirty="0" smtClean="0"/>
          </a:p>
          <a:p>
            <a:pPr lvl="0"/>
            <a:endParaRPr lang="en-US" dirty="0" smtClean="0"/>
          </a:p>
        </p:txBody>
      </p:sp>
      <p:sp>
        <p:nvSpPr>
          <p:cNvPr id="4" name="Slide Number Placeholder 3"/>
          <p:cNvSpPr>
            <a:spLocks noGrp="1"/>
          </p:cNvSpPr>
          <p:nvPr>
            <p:ph type="sldNum" sz="quarter" idx="10"/>
          </p:nvPr>
        </p:nvSpPr>
        <p:spPr/>
        <p:txBody>
          <a:bodyPr/>
          <a:lstStyle/>
          <a:p>
            <a:fld id="{6D92080B-E7EF-1D4B-9BAD-9B4AAD4E7AA9}" type="slidenum">
              <a:rPr lang="en-US" smtClean="0"/>
              <a:pPr/>
              <a:t>21</a:t>
            </a:fld>
            <a:endParaRPr lang="en-US"/>
          </a:p>
        </p:txBody>
      </p:sp>
    </p:spTree>
    <p:extLst>
      <p:ext uri="{BB962C8B-B14F-4D97-AF65-F5344CB8AC3E}">
        <p14:creationId xmlns:p14="http://schemas.microsoft.com/office/powerpoint/2010/main" xmlns="" val="1409026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Image:  </a:t>
            </a:r>
            <a:r>
              <a:rPr lang="en-CA" sz="1200" kern="1200" dirty="0" smtClean="0">
                <a:solidFill>
                  <a:schemeClr val="tx1"/>
                </a:solidFill>
                <a:effectLst/>
                <a:latin typeface="+mn-lt"/>
                <a:ea typeface="+mn-ea"/>
                <a:cs typeface="+mn-cs"/>
              </a:rPr>
              <a:t>Depiction of the 1860 </a:t>
            </a:r>
            <a:r>
              <a:rPr lang="en-CA" sz="1200" u="sng" kern="1200" dirty="0" smtClean="0">
                <a:solidFill>
                  <a:schemeClr val="tx1"/>
                </a:solidFill>
                <a:effectLst/>
                <a:latin typeface="+mn-lt"/>
                <a:ea typeface="+mn-ea"/>
                <a:cs typeface="+mn-cs"/>
                <a:hlinkClick r:id="rId3" tooltip="Battle of Taku Forts (1860)"/>
              </a:rPr>
              <a:t>Battle of Taku Forts</a:t>
            </a:r>
            <a:endParaRPr lang="en-US" sz="1000" b="0" kern="1200" dirty="0" smtClean="0">
              <a:solidFill>
                <a:schemeClr val="tx1"/>
              </a:solidFill>
              <a:effectLst/>
              <a:latin typeface="+mn-lt"/>
              <a:ea typeface="+mn-ea"/>
              <a:cs typeface="+mn-cs"/>
            </a:endParaRPr>
          </a:p>
          <a:p>
            <a:pPr lvl="0"/>
            <a:endParaRPr lang="en-US" sz="1000" b="1" kern="1200" dirty="0" smtClean="0">
              <a:solidFill>
                <a:schemeClr val="tx1"/>
              </a:solidFill>
              <a:effectLst/>
              <a:latin typeface="+mn-lt"/>
              <a:ea typeface="+mn-ea"/>
              <a:cs typeface="+mn-cs"/>
            </a:endParaRPr>
          </a:p>
          <a:p>
            <a:pPr lvl="0"/>
            <a:r>
              <a:rPr lang="en-US" sz="1000" b="1" kern="1200" dirty="0" smtClean="0">
                <a:solidFill>
                  <a:schemeClr val="tx1"/>
                </a:solidFill>
                <a:effectLst/>
                <a:latin typeface="+mn-lt"/>
                <a:ea typeface="+mn-ea"/>
                <a:cs typeface="+mn-cs"/>
              </a:rPr>
              <a:t>Effect of The War of Opium Part 2: </a:t>
            </a:r>
            <a:endParaRPr lang="en-CA"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1. the Convention of Peking, the Chinese were forced to accept the validity of the Treaties of Tianjin, cede part of Kowloon to Britain, open Tianjin as a trade port, allow religious freedom, legalize the opium trade, and pay reparations to Britain and France. </a:t>
            </a:r>
            <a:endParaRPr lang="en-CA"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2. Russia took advantage of China's weakness and concluded the Supplementary Treaty of Peking which ceded approximately 400,000 square miles of territory to St. Petersburg. </a:t>
            </a:r>
            <a:endParaRPr lang="en-CA"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3. the burning of the Old Summer Palace (Yuanmingyuan), greatly damaged the Qing's prestige leading many within China to begin questioning the government's effectiveness. </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[Transition]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smtClean="0"/>
              <a:t>The palace's fate is still bitterly resented in Chinese minds and constantly resurfaces in Chinese popular films, angry social media debates, and furious arguments/rows about international art sales.</a:t>
            </a:r>
            <a:endParaRPr lang="en-US" sz="1600" dirty="0" smtClean="0"/>
          </a:p>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080B-E7EF-1D4B-9BAD-9B4AAD4E7AA9}" type="slidenum">
              <a:rPr lang="en-US" smtClean="0"/>
              <a:pPr/>
              <a:t>22</a:t>
            </a:fld>
            <a:endParaRPr lang="en-US"/>
          </a:p>
        </p:txBody>
      </p:sp>
    </p:spTree>
    <p:extLst>
      <p:ext uri="{BB962C8B-B14F-4D97-AF65-F5344CB8AC3E}">
        <p14:creationId xmlns:p14="http://schemas.microsoft.com/office/powerpoint/2010/main" xmlns="" val="3969952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53436"/>
            <a:ext cx="5486400" cy="4250272"/>
          </a:xfrm>
        </p:spPr>
        <p:txBody>
          <a:bodyPr/>
          <a:lstStyle/>
          <a:p>
            <a:r>
              <a:rPr lang="en-US" sz="1000" dirty="0" smtClean="0"/>
              <a:t>Weil, Rober</a:t>
            </a:r>
            <a:r>
              <a:rPr lang="en-US" sz="1000" baseline="0" dirty="0" smtClean="0"/>
              <a:t>t. </a:t>
            </a:r>
            <a:r>
              <a:rPr lang="en-US" sz="1000" i="1" baseline="0" dirty="0" smtClean="0"/>
              <a:t>Socialism and Democracy</a:t>
            </a:r>
            <a:r>
              <a:rPr lang="en-US" sz="1000" i="0" baseline="0" dirty="0" smtClean="0"/>
              <a:t>. </a:t>
            </a:r>
          </a:p>
          <a:p>
            <a:endParaRPr lang="en-US" sz="1000" i="0" baseline="0" dirty="0" smtClean="0"/>
          </a:p>
          <a:p>
            <a:r>
              <a:rPr lang="en-US" sz="1000" dirty="0" smtClean="0"/>
              <a:t>A case in point</a:t>
            </a:r>
            <a:r>
              <a:rPr lang="mr-IN" sz="1000" dirty="0" smtClean="0"/>
              <a:t>…</a:t>
            </a:r>
            <a:r>
              <a:rPr lang="en-CA" sz="1000" dirty="0" smtClean="0"/>
              <a:t> </a:t>
            </a:r>
            <a:r>
              <a:rPr lang="en-US" sz="1000" dirty="0" smtClean="0"/>
              <a:t>In February 2009, Christie’s auction house in Paris offered two bronze</a:t>
            </a:r>
            <a:r>
              <a:rPr lang="en-US" sz="1000" baseline="0" dirty="0" smtClean="0"/>
              <a:t> animal heads, part of the set of twelve zodiac figure sculptures that had adorned the water clock fountain at Yuanmingyuan, until its looting in 1860. The proposed auctioning of these stolen treasures exposed the still tenuous interactions of China and the West, for given the contradictions that mark their relationship, even a relatively small incident such as this sale could rip the cover off multi-faceted layers of historic record, provoking a complex response + the release of pent up frustrations (pg. 131).</a:t>
            </a:r>
          </a:p>
          <a:p>
            <a:endParaRPr lang="en-US" baseline="0" dirty="0" smtClean="0"/>
          </a:p>
          <a:p>
            <a:r>
              <a:rPr lang="en-US" sz="1000" baseline="0" dirty="0" smtClean="0"/>
              <a:t>The historic and cultural significance far outweighed that of other auction pieces, and even found their way into present-day conflict as they were in effect held hostage in an effort to blackmail China. This arrogant attempt to use looted treasures to force changes in Chinese domestic policy came just a year after the attacks in Paris on Olympic torch runners by Tibetan advocates (pg. 131).</a:t>
            </a:r>
          </a:p>
          <a:p>
            <a:endParaRPr lang="en-US" baseline="0" dirty="0" smtClean="0"/>
          </a:p>
          <a:p>
            <a:r>
              <a:rPr lang="en-US" sz="1000" baseline="0" dirty="0" smtClean="0"/>
              <a:t>Christie's also operates in China, where a booming art market, with sales of ancient and modern works, sometimes for millions of dollars, is part of the lifestyle of the new rich. Such collectors have helped drive up prices for both Western and Asian artists around the world. In particular, “the trade of Chinese antiquities is big business. The sale of Chinese artifacts has now surpassed the sale of old Master paintings</a:t>
            </a:r>
            <a:r>
              <a:rPr lang="en-CA" sz="1000" baseline="0" dirty="0" smtClean="0"/>
              <a:t>. The revenue from the sale of Chinese works now exceeds $10 billion annually. Far from harming their market value, evidence that artefacts looted from Yuanmingyuan can even add to their exotic quality and price (pg. 133).</a:t>
            </a:r>
          </a:p>
          <a:p>
            <a:endParaRPr lang="en-US" dirty="0" smtClean="0"/>
          </a:p>
          <a:p>
            <a:r>
              <a:rPr lang="en-US" sz="800" dirty="0" smtClean="0"/>
              <a:t>[Summary] </a:t>
            </a:r>
            <a:r>
              <a:rPr lang="mr-IN" sz="800" dirty="0" smtClean="0"/>
              <a:t>–</a:t>
            </a:r>
            <a:r>
              <a:rPr lang="en-US" sz="800" dirty="0" smtClean="0"/>
              <a:t>The opium wars was about accessing</a:t>
            </a:r>
            <a:r>
              <a:rPr lang="en-US" sz="800" baseline="0" dirty="0" smtClean="0"/>
              <a:t> the largest economy for its riches in the name of free trade, aggressively pursued by the West. And when CHN was not cooperative, the retributive acts that took place exploited civilization, destroyed priceless artifacts and the trauma of </a:t>
            </a:r>
            <a:r>
              <a:rPr lang="en-US" sz="800" baseline="0" dirty="0" err="1" smtClean="0"/>
              <a:t>othering</a:t>
            </a:r>
            <a:r>
              <a:rPr lang="en-US" sz="800" baseline="0" dirty="0" smtClean="0"/>
              <a:t>/having a different culture where colonialism or </a:t>
            </a:r>
            <a:r>
              <a:rPr lang="en-US" sz="800" baseline="0" dirty="0" err="1" smtClean="0"/>
              <a:t>narco</a:t>
            </a:r>
            <a:r>
              <a:rPr lang="en-US" sz="800" baseline="0" dirty="0" smtClean="0"/>
              <a:t>-militarism reigned supreme </a:t>
            </a:r>
            <a:r>
              <a:rPr lang="mr-IN" sz="800" baseline="0" dirty="0" smtClean="0"/>
              <a:t>–</a:t>
            </a:r>
            <a:r>
              <a:rPr lang="en-US" sz="800" baseline="0" dirty="0" smtClean="0"/>
              <a:t> a new </a:t>
            </a:r>
            <a:r>
              <a:rPr lang="en-US" sz="800" baseline="0" dirty="0" err="1" smtClean="0"/>
              <a:t>Imperlism</a:t>
            </a:r>
            <a:r>
              <a:rPr lang="en-US" sz="800" baseline="0" dirty="0" smtClean="0"/>
              <a:t>. What are the legacies that we can we take away?</a:t>
            </a:r>
            <a:endParaRPr lang="en-US" dirty="0" smtClean="0"/>
          </a:p>
        </p:txBody>
      </p:sp>
      <p:sp>
        <p:nvSpPr>
          <p:cNvPr id="4" name="Slide Number Placeholder 3"/>
          <p:cNvSpPr>
            <a:spLocks noGrp="1"/>
          </p:cNvSpPr>
          <p:nvPr>
            <p:ph type="sldNum" sz="quarter" idx="10"/>
          </p:nvPr>
        </p:nvSpPr>
        <p:spPr/>
        <p:txBody>
          <a:bodyPr/>
          <a:lstStyle/>
          <a:p>
            <a:fld id="{6D92080B-E7EF-1D4B-9BAD-9B4AAD4E7AA9}" type="slidenum">
              <a:rPr lang="en-US" smtClean="0"/>
              <a:pPr/>
              <a:t>23</a:t>
            </a:fld>
            <a:endParaRPr lang="en-US" dirty="0"/>
          </a:p>
        </p:txBody>
      </p:sp>
    </p:spTree>
    <p:extLst>
      <p:ext uri="{BB962C8B-B14F-4D97-AF65-F5344CB8AC3E}">
        <p14:creationId xmlns:p14="http://schemas.microsoft.com/office/powerpoint/2010/main" xmlns="" val="1409026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000" kern="1200" dirty="0" smtClean="0">
                <a:solidFill>
                  <a:schemeClr val="tx1"/>
                </a:solidFill>
                <a:effectLst/>
                <a:latin typeface="+mn-lt"/>
                <a:ea typeface="+mn-ea"/>
                <a:cs typeface="+mn-cs"/>
              </a:rPr>
              <a:t>What changes China after the war?</a:t>
            </a:r>
            <a:br>
              <a:rPr lang="en-CA" sz="1000" kern="1200" dirty="0" smtClean="0">
                <a:solidFill>
                  <a:schemeClr val="tx1"/>
                </a:solidFill>
                <a:effectLst/>
                <a:latin typeface="+mn-lt"/>
                <a:ea typeface="+mn-ea"/>
                <a:cs typeface="+mn-cs"/>
              </a:rPr>
            </a:br>
            <a:r>
              <a:rPr lang="en-CA" sz="1000" kern="1200" dirty="0" smtClean="0">
                <a:solidFill>
                  <a:schemeClr val="tx1"/>
                </a:solidFill>
                <a:effectLst/>
                <a:latin typeface="+mn-lt"/>
                <a:ea typeface="+mn-ea"/>
                <a:cs typeface="+mn-cs"/>
              </a:rPr>
              <a:t/>
            </a:r>
            <a:br>
              <a:rPr lang="en-CA" sz="1000" kern="1200" dirty="0" smtClean="0">
                <a:solidFill>
                  <a:schemeClr val="tx1"/>
                </a:solidFill>
                <a:effectLst/>
                <a:latin typeface="+mn-lt"/>
                <a:ea typeface="+mn-ea"/>
                <a:cs typeface="+mn-cs"/>
              </a:rPr>
            </a:br>
            <a:r>
              <a:rPr lang="en-CA" sz="1000" kern="1200" dirty="0" smtClean="0">
                <a:solidFill>
                  <a:schemeClr val="tx1"/>
                </a:solidFill>
                <a:effectLst/>
                <a:latin typeface="+mn-lt"/>
                <a:ea typeface="+mn-ea"/>
                <a:cs typeface="+mn-cs"/>
              </a:rPr>
              <a:t>1.The cost of the wars and the reparations paid to foreign countries fell on the farmers. The Manchu government could no longer protect and provide for its people. The growing levels of poverty inspired uprisings against the government – hence the fall of the Manchu government</a:t>
            </a:r>
          </a:p>
          <a:p>
            <a:pPr lvl="0"/>
            <a:r>
              <a:rPr lang="en-CA" sz="1000" kern="1200" dirty="0" smtClean="0">
                <a:solidFill>
                  <a:schemeClr val="tx1"/>
                </a:solidFill>
                <a:effectLst/>
                <a:latin typeface="+mn-lt"/>
                <a:ea typeface="+mn-ea"/>
                <a:cs typeface="+mn-cs"/>
              </a:rPr>
              <a:t> </a:t>
            </a:r>
          </a:p>
          <a:p>
            <a:pPr lvl="0"/>
            <a:r>
              <a:rPr lang="en-CA" sz="1000" kern="1200" dirty="0" smtClean="0">
                <a:solidFill>
                  <a:schemeClr val="tx1"/>
                </a:solidFill>
                <a:effectLst/>
                <a:latin typeface="+mn-lt"/>
                <a:ea typeface="+mn-ea"/>
                <a:cs typeface="+mn-cs"/>
              </a:rPr>
              <a:t>2. China realized that the country could not continue to be so isolationist. Intellectuals realized that they must try to understand western culture, especially if they were to beat the West. Lin </a:t>
            </a:r>
            <a:r>
              <a:rPr lang="en-CA" sz="1000" kern="1200" dirty="0" err="1" smtClean="0">
                <a:solidFill>
                  <a:schemeClr val="tx1"/>
                </a:solidFill>
                <a:effectLst/>
                <a:latin typeface="+mn-lt"/>
                <a:ea typeface="+mn-ea"/>
                <a:cs typeface="+mn-cs"/>
              </a:rPr>
              <a:t>Zexu</a:t>
            </a:r>
            <a:r>
              <a:rPr lang="en-CA" sz="1000" kern="1200" dirty="0" smtClean="0">
                <a:solidFill>
                  <a:schemeClr val="tx1"/>
                </a:solidFill>
                <a:effectLst/>
                <a:latin typeface="+mn-lt"/>
                <a:ea typeface="+mn-ea"/>
                <a:cs typeface="+mn-cs"/>
              </a:rPr>
              <a:t>, </a:t>
            </a:r>
            <a:r>
              <a:rPr lang="en-CA" sz="1000" kern="1200" dirty="0" err="1" smtClean="0">
                <a:solidFill>
                  <a:schemeClr val="tx1"/>
                </a:solidFill>
                <a:effectLst/>
                <a:latin typeface="+mn-lt"/>
                <a:ea typeface="+mn-ea"/>
                <a:cs typeface="+mn-cs"/>
              </a:rPr>
              <a:t>Xu</a:t>
            </a:r>
            <a:r>
              <a:rPr lang="en-CA" sz="1000" kern="1200" dirty="0" smtClean="0">
                <a:solidFill>
                  <a:schemeClr val="tx1"/>
                </a:solidFill>
                <a:effectLst/>
                <a:latin typeface="+mn-lt"/>
                <a:ea typeface="+mn-ea"/>
                <a:cs typeface="+mn-cs"/>
              </a:rPr>
              <a:t> </a:t>
            </a:r>
            <a:r>
              <a:rPr lang="en-CA" sz="1000" kern="1200" dirty="0" err="1" smtClean="0">
                <a:solidFill>
                  <a:schemeClr val="tx1"/>
                </a:solidFill>
                <a:effectLst/>
                <a:latin typeface="+mn-lt"/>
                <a:ea typeface="+mn-ea"/>
                <a:cs typeface="+mn-cs"/>
              </a:rPr>
              <a:t>Ji-yu</a:t>
            </a:r>
            <a:r>
              <a:rPr lang="en-CA" sz="1000" kern="1200" dirty="0" smtClean="0">
                <a:solidFill>
                  <a:schemeClr val="tx1"/>
                </a:solidFill>
                <a:effectLst/>
                <a:latin typeface="+mn-lt"/>
                <a:ea typeface="+mn-ea"/>
                <a:cs typeface="+mn-cs"/>
              </a:rPr>
              <a:t>, and Wei Yuan read translated material from the West and published books on western countries and culture. They learned about western political ideas, social structures, and economies.</a:t>
            </a:r>
          </a:p>
          <a:p>
            <a:pPr lvl="0"/>
            <a:r>
              <a:rPr lang="en-CA" sz="1000" kern="1200" dirty="0" smtClean="0">
                <a:solidFill>
                  <a:schemeClr val="tx1"/>
                </a:solidFill>
                <a:effectLst/>
                <a:latin typeface="+mn-lt"/>
                <a:ea typeface="+mn-ea"/>
                <a:cs typeface="+mn-cs"/>
              </a:rPr>
              <a:t> </a:t>
            </a:r>
          </a:p>
          <a:p>
            <a:pPr lvl="0"/>
            <a:r>
              <a:rPr lang="en-CA" sz="1000" kern="1200" dirty="0" smtClean="0">
                <a:solidFill>
                  <a:schemeClr val="tx1"/>
                </a:solidFill>
                <a:effectLst/>
                <a:latin typeface="+mn-lt"/>
                <a:ea typeface="+mn-ea"/>
                <a:cs typeface="+mn-cs"/>
              </a:rPr>
              <a:t>3.</a:t>
            </a:r>
            <a:r>
              <a:rPr lang="en-CA" sz="1000" kern="1200" baseline="0" dirty="0" smtClean="0">
                <a:solidFill>
                  <a:schemeClr val="tx1"/>
                </a:solidFill>
                <a:effectLst/>
                <a:latin typeface="+mn-lt"/>
                <a:ea typeface="+mn-ea"/>
                <a:cs typeface="+mn-cs"/>
              </a:rPr>
              <a:t> </a:t>
            </a:r>
            <a:r>
              <a:rPr lang="en-CA" sz="1000" kern="1200" dirty="0" smtClean="0">
                <a:solidFill>
                  <a:schemeClr val="tx1"/>
                </a:solidFill>
                <a:effectLst/>
                <a:latin typeface="+mn-lt"/>
                <a:ea typeface="+mn-ea"/>
                <a:cs typeface="+mn-cs"/>
              </a:rPr>
              <a:t>For the first time, China set up a foreign ministry. They tried to modernize China’s army as well as set up factories.</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080B-E7EF-1D4B-9BAD-9B4AAD4E7AA9}" type="slidenum">
              <a:rPr lang="en-US" smtClean="0"/>
              <a:pPr/>
              <a:t>24</a:t>
            </a:fld>
            <a:endParaRPr lang="en-US"/>
          </a:p>
        </p:txBody>
      </p:sp>
    </p:spTree>
    <p:extLst>
      <p:ext uri="{BB962C8B-B14F-4D97-AF65-F5344CB8AC3E}">
        <p14:creationId xmlns:p14="http://schemas.microsoft.com/office/powerpoint/2010/main" xmlns="" val="3969952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000" kern="1200" dirty="0" smtClean="0">
                <a:solidFill>
                  <a:schemeClr val="tx1"/>
                </a:solidFill>
                <a:effectLst/>
                <a:latin typeface="+mn-lt"/>
                <a:ea typeface="+mn-ea"/>
                <a:cs typeface="+mn-cs"/>
              </a:rPr>
              <a:t>What changes China after the war?</a:t>
            </a:r>
          </a:p>
          <a:p>
            <a:pPr lvl="0"/>
            <a:r>
              <a:rPr lang="en-CA" sz="1000" kern="1200" dirty="0" smtClean="0">
                <a:solidFill>
                  <a:schemeClr val="tx1"/>
                </a:solidFill>
                <a:effectLst/>
                <a:latin typeface="+mn-lt"/>
                <a:ea typeface="+mn-ea"/>
                <a:cs typeface="+mn-cs"/>
              </a:rPr>
              <a:t> </a:t>
            </a:r>
          </a:p>
          <a:p>
            <a:pPr lvl="0"/>
            <a:r>
              <a:rPr lang="en-CA" sz="1000" kern="1200" dirty="0" smtClean="0">
                <a:solidFill>
                  <a:schemeClr val="tx1"/>
                </a:solidFill>
                <a:effectLst/>
                <a:latin typeface="+mn-lt"/>
                <a:ea typeface="+mn-ea"/>
                <a:cs typeface="+mn-cs"/>
              </a:rPr>
              <a:t>4.    Intellectuals in China began to think that China not only had to modernize its army and open factories, but that the entire political system needed to be changed. They felt that the government needed to help the growth of capitalism. Private enterprises should be formed without government interference and many different companies needed to be created so that there would be competition within the marketplace. They also called for a parliamentary system, which marked the first time the idea of private citizens participating in government appeared in China.</a:t>
            </a:r>
          </a:p>
          <a:p>
            <a:pPr lvl="0"/>
            <a:endParaRPr lang="en-CA" sz="1000" kern="1200" dirty="0" smtClean="0">
              <a:solidFill>
                <a:schemeClr val="tx1"/>
              </a:solidFill>
              <a:effectLst/>
              <a:latin typeface="+mn-lt"/>
              <a:ea typeface="+mn-ea"/>
              <a:cs typeface="+mn-cs"/>
            </a:endParaRPr>
          </a:p>
          <a:p>
            <a:pPr lvl="0"/>
            <a:r>
              <a:rPr lang="en-CA" sz="1000" kern="1200" dirty="0" smtClean="0">
                <a:solidFill>
                  <a:schemeClr val="tx1"/>
                </a:solidFill>
                <a:effectLst/>
                <a:latin typeface="+mn-lt"/>
                <a:ea typeface="+mn-ea"/>
                <a:cs typeface="+mn-cs"/>
              </a:rPr>
              <a:t>5. It shaped the rationale for the Chinese Revolution against imperialism and feudalism</a:t>
            </a:r>
            <a:r>
              <a:rPr lang="en-CA" sz="1000" kern="1200" baseline="0" dirty="0" smtClean="0">
                <a:solidFill>
                  <a:schemeClr val="tx1"/>
                </a:solidFill>
                <a:effectLst/>
                <a:latin typeface="+mn-lt"/>
                <a:ea typeface="+mn-ea"/>
                <a:cs typeface="+mn-cs"/>
              </a:rPr>
              <a:t> that emerged and then succeeded decades later.</a:t>
            </a:r>
          </a:p>
          <a:p>
            <a:pPr lvl="0"/>
            <a:endParaRPr lang="en-CA" sz="1200" kern="1200" dirty="0" smtClean="0">
              <a:solidFill>
                <a:schemeClr val="tx1"/>
              </a:solidFill>
              <a:effectLst/>
              <a:latin typeface="+mn-lt"/>
              <a:ea typeface="+mn-ea"/>
              <a:cs typeface="+mn-cs"/>
            </a:endParaRPr>
          </a:p>
          <a:p>
            <a:r>
              <a:rPr lang="en-CA" sz="1000" kern="1200" dirty="0" smtClean="0">
                <a:solidFill>
                  <a:schemeClr val="tx1"/>
                </a:solidFill>
                <a:effectLst/>
                <a:latin typeface="+mn-lt"/>
                <a:ea typeface="+mn-ea"/>
                <a:cs typeface="+mn-cs"/>
              </a:rPr>
              <a:t>Was it free trade or retribution?</a:t>
            </a:r>
          </a:p>
          <a:p>
            <a:r>
              <a:rPr lang="en-CA" sz="1000" kern="1200" dirty="0" smtClean="0">
                <a:solidFill>
                  <a:schemeClr val="tx1"/>
                </a:solidFill>
                <a:effectLst/>
                <a:latin typeface="+mn-lt"/>
                <a:ea typeface="+mn-ea"/>
                <a:cs typeface="+mn-cs"/>
              </a:rPr>
              <a:t>Present-day Chinese historians see the Opium Wars as a wars of aggression that led to the hard lesson that “if you are ‘backward,’ you will take a beating.”</a:t>
            </a:r>
            <a:endParaRPr lang="en-US" dirty="0"/>
          </a:p>
        </p:txBody>
      </p:sp>
      <p:sp>
        <p:nvSpPr>
          <p:cNvPr id="4" name="Slide Number Placeholder 3"/>
          <p:cNvSpPr>
            <a:spLocks noGrp="1"/>
          </p:cNvSpPr>
          <p:nvPr>
            <p:ph type="sldNum" sz="quarter" idx="10"/>
          </p:nvPr>
        </p:nvSpPr>
        <p:spPr/>
        <p:txBody>
          <a:bodyPr/>
          <a:lstStyle/>
          <a:p>
            <a:fld id="{6D92080B-E7EF-1D4B-9BAD-9B4AAD4E7AA9}" type="slidenum">
              <a:rPr lang="en-US" smtClean="0"/>
              <a:pPr/>
              <a:t>25</a:t>
            </a:fld>
            <a:endParaRPr lang="en-US"/>
          </a:p>
        </p:txBody>
      </p:sp>
    </p:spTree>
    <p:extLst>
      <p:ext uri="{BB962C8B-B14F-4D97-AF65-F5344CB8AC3E}">
        <p14:creationId xmlns:p14="http://schemas.microsoft.com/office/powerpoint/2010/main" xmlns="" val="3969952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2080B-E7EF-1D4B-9BAD-9B4AAD4E7AA9}" type="slidenum">
              <a:rPr lang="en-US" smtClean="0"/>
              <a:pPr/>
              <a:t>26</a:t>
            </a:fld>
            <a:endParaRPr lang="en-US"/>
          </a:p>
        </p:txBody>
      </p:sp>
    </p:spTree>
    <p:extLst>
      <p:ext uri="{BB962C8B-B14F-4D97-AF65-F5344CB8AC3E}">
        <p14:creationId xmlns:p14="http://schemas.microsoft.com/office/powerpoint/2010/main" xmlns="" val="410672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32268"/>
            <a:ext cx="5486400" cy="4114800"/>
          </a:xfrm>
        </p:spPr>
        <p:txBody>
          <a:bodyPr/>
          <a:lstStyle/>
          <a:p>
            <a:r>
              <a:rPr lang="en-CA" sz="600" u="sng" kern="1200" dirty="0" smtClean="0">
                <a:solidFill>
                  <a:schemeClr val="tx1"/>
                </a:solidFill>
                <a:effectLst/>
                <a:latin typeface="+mn-lt"/>
                <a:ea typeface="+mn-ea"/>
                <a:cs typeface="+mn-cs"/>
                <a:hlinkClick r:id="rId3"/>
              </a:rPr>
              <a:t>https://www.britishmuseum.org/research/collection_online/collection_object_details/collection_image_gallery.aspx?assetId=1164254001&amp;objectId=729283&amp;partId=1</a:t>
            </a:r>
            <a:endParaRPr lang="en-CA" sz="1200" kern="1200" dirty="0" smtClean="0">
              <a:solidFill>
                <a:schemeClr val="tx1"/>
              </a:solidFill>
              <a:effectLst/>
              <a:latin typeface="+mn-lt"/>
              <a:ea typeface="+mn-ea"/>
              <a:cs typeface="+mn-cs"/>
            </a:endParaRPr>
          </a:p>
          <a:p>
            <a:pPr lvl="0"/>
            <a:r>
              <a:rPr lang="en-CA" sz="600" kern="1200" dirty="0" smtClean="0">
                <a:solidFill>
                  <a:schemeClr val="tx1"/>
                </a:solidFill>
                <a:effectLst/>
                <a:latin typeface="+mn-lt"/>
                <a:ea typeface="+mn-ea"/>
                <a:cs typeface="+mn-cs"/>
              </a:rPr>
              <a:t>Museum number: 1897,0505.648 / Artist:</a:t>
            </a:r>
            <a:r>
              <a:rPr lang="en-CA" sz="600" kern="1200" baseline="0" dirty="0" smtClean="0">
                <a:solidFill>
                  <a:schemeClr val="tx1"/>
                </a:solidFill>
                <a:effectLst/>
                <a:latin typeface="+mn-lt"/>
                <a:ea typeface="+mn-ea"/>
                <a:cs typeface="+mn-cs"/>
              </a:rPr>
              <a:t> Mary Delaney</a:t>
            </a:r>
            <a:endParaRPr lang="en-CA" sz="600" kern="1200" dirty="0" smtClean="0">
              <a:solidFill>
                <a:schemeClr val="tx1"/>
              </a:solidFill>
              <a:effectLst/>
              <a:latin typeface="+mn-lt"/>
              <a:ea typeface="+mn-ea"/>
              <a:cs typeface="+mn-cs"/>
            </a:endParaRPr>
          </a:p>
          <a:p>
            <a:pPr lvl="0">
              <a:spcAft>
                <a:spcPts val="600"/>
              </a:spcAft>
            </a:pPr>
            <a:r>
              <a:rPr lang="en-CA" sz="600" kern="1200" dirty="0" err="1" smtClean="0">
                <a:solidFill>
                  <a:schemeClr val="tx1"/>
                </a:solidFill>
                <a:effectLst/>
                <a:latin typeface="+mn-lt"/>
                <a:ea typeface="+mn-ea"/>
                <a:cs typeface="+mn-cs"/>
              </a:rPr>
              <a:t>Papaver</a:t>
            </a:r>
            <a:r>
              <a:rPr lang="en-CA" sz="600" kern="1200" dirty="0" smtClean="0">
                <a:solidFill>
                  <a:schemeClr val="tx1"/>
                </a:solidFill>
                <a:effectLst/>
                <a:latin typeface="+mn-lt"/>
                <a:ea typeface="+mn-ea"/>
                <a:cs typeface="+mn-cs"/>
              </a:rPr>
              <a:t> </a:t>
            </a:r>
            <a:r>
              <a:rPr lang="en-CA" sz="600" kern="1200" dirty="0" err="1" smtClean="0">
                <a:solidFill>
                  <a:schemeClr val="tx1"/>
                </a:solidFill>
                <a:effectLst/>
                <a:latin typeface="+mn-lt"/>
                <a:ea typeface="+mn-ea"/>
                <a:cs typeface="+mn-cs"/>
              </a:rPr>
              <a:t>Somniferum</a:t>
            </a:r>
            <a:r>
              <a:rPr lang="en-CA" sz="600" kern="1200" dirty="0" smtClean="0">
                <a:solidFill>
                  <a:schemeClr val="tx1"/>
                </a:solidFill>
                <a:effectLst/>
                <a:latin typeface="+mn-lt"/>
                <a:ea typeface="+mn-ea"/>
                <a:cs typeface="+mn-cs"/>
              </a:rPr>
              <a:t> (</a:t>
            </a:r>
            <a:r>
              <a:rPr lang="en-CA" sz="600" kern="1200" dirty="0" err="1" smtClean="0">
                <a:solidFill>
                  <a:schemeClr val="tx1"/>
                </a:solidFill>
                <a:effectLst/>
                <a:latin typeface="+mn-lt"/>
                <a:ea typeface="+mn-ea"/>
                <a:cs typeface="+mn-cs"/>
              </a:rPr>
              <a:t>Polyandria</a:t>
            </a:r>
            <a:r>
              <a:rPr lang="en-CA" sz="600" kern="1200" dirty="0" smtClean="0">
                <a:solidFill>
                  <a:schemeClr val="tx1"/>
                </a:solidFill>
                <a:effectLst/>
                <a:latin typeface="+mn-lt"/>
                <a:ea typeface="+mn-ea"/>
                <a:cs typeface="+mn-cs"/>
              </a:rPr>
              <a:t> </a:t>
            </a:r>
            <a:r>
              <a:rPr lang="en-CA" sz="600" kern="1200" dirty="0" err="1" smtClean="0">
                <a:solidFill>
                  <a:schemeClr val="tx1"/>
                </a:solidFill>
                <a:effectLst/>
                <a:latin typeface="+mn-lt"/>
                <a:ea typeface="+mn-ea"/>
                <a:cs typeface="+mn-cs"/>
              </a:rPr>
              <a:t>Monogynia</a:t>
            </a:r>
            <a:r>
              <a:rPr lang="en-CA" sz="600" kern="1200" dirty="0" smtClean="0">
                <a:solidFill>
                  <a:schemeClr val="tx1"/>
                </a:solidFill>
                <a:effectLst/>
                <a:latin typeface="+mn-lt"/>
                <a:ea typeface="+mn-ea"/>
                <a:cs typeface="+mn-cs"/>
              </a:rPr>
              <a:t>), formerly in an album (</a:t>
            </a:r>
            <a:r>
              <a:rPr lang="en-CA" sz="600" kern="1200" dirty="0" err="1" smtClean="0">
                <a:solidFill>
                  <a:schemeClr val="tx1"/>
                </a:solidFill>
                <a:effectLst/>
                <a:latin typeface="+mn-lt"/>
                <a:ea typeface="+mn-ea"/>
                <a:cs typeface="+mn-cs"/>
              </a:rPr>
              <a:t>Vol.VII</a:t>
            </a:r>
            <a:r>
              <a:rPr lang="en-CA" sz="600" kern="1200" dirty="0" smtClean="0">
                <a:solidFill>
                  <a:schemeClr val="tx1"/>
                </a:solidFill>
                <a:effectLst/>
                <a:latin typeface="+mn-lt"/>
                <a:ea typeface="+mn-ea"/>
                <a:cs typeface="+mn-cs"/>
              </a:rPr>
              <a:t>, 48); The Opium Poppy. 1776 Collage of coloured papers, with </a:t>
            </a:r>
            <a:r>
              <a:rPr lang="en-CA" sz="600" kern="1200" dirty="0" err="1" smtClean="0">
                <a:solidFill>
                  <a:schemeClr val="tx1"/>
                </a:solidFill>
                <a:effectLst/>
                <a:latin typeface="+mn-lt"/>
                <a:ea typeface="+mn-ea"/>
                <a:cs typeface="+mn-cs"/>
              </a:rPr>
              <a:t>bodycolour</a:t>
            </a:r>
            <a:r>
              <a:rPr lang="en-CA" sz="600" kern="1200" dirty="0" smtClean="0">
                <a:solidFill>
                  <a:schemeClr val="tx1"/>
                </a:solidFill>
                <a:effectLst/>
                <a:latin typeface="+mn-lt"/>
                <a:ea typeface="+mn-ea"/>
                <a:cs typeface="+mn-cs"/>
              </a:rPr>
              <a:t> and watercolour, on black ink background</a:t>
            </a:r>
            <a:endParaRPr lang="en-US" dirty="0" smtClean="0"/>
          </a:p>
          <a:p>
            <a:endParaRPr lang="en-US" sz="600" dirty="0" smtClean="0"/>
          </a:p>
          <a:p>
            <a:r>
              <a:rPr lang="en-US" sz="600" dirty="0" smtClean="0"/>
              <a:t>Dirks, Hans,</a:t>
            </a:r>
            <a:r>
              <a:rPr lang="en-US" sz="600" baseline="0" dirty="0" smtClean="0"/>
              <a:t> 2012. History of the Opium Problem: The Assault on the East, ca. 1600-1950.</a:t>
            </a:r>
            <a:endParaRPr lang="en-US" baseline="0" dirty="0" smtClean="0"/>
          </a:p>
          <a:p>
            <a:pPr marL="171450" indent="-171450">
              <a:spcAft>
                <a:spcPts val="600"/>
              </a:spcAft>
              <a:buFont typeface="Arial"/>
              <a:buChar char="•"/>
            </a:pPr>
            <a:r>
              <a:rPr lang="en-US" sz="900" baseline="0" dirty="0" smtClean="0"/>
              <a:t>There are few histories so critical about the relationship between the West and the East as the opium monopolies, their enormous accumulation of capital in the ‘world’s most valuable single commodity trade in the 19</a:t>
            </a:r>
            <a:r>
              <a:rPr lang="en-US" sz="900" baseline="30000" dirty="0" smtClean="0"/>
              <a:t>th</a:t>
            </a:r>
            <a:r>
              <a:rPr lang="en-US" sz="900" baseline="0" dirty="0" smtClean="0"/>
              <a:t> century’ (pg. 3). Apart from the obvious analysis of the trade, profits and losses, and their contexts, all this is also part of the problem (pg. 7). A fixed element in all this is the generalizing abstract language, which is immediately neutralized by asking about the concrete details. The European 19</a:t>
            </a:r>
            <a:r>
              <a:rPr lang="en-US" sz="900" baseline="30000" dirty="0" smtClean="0"/>
              <a:t>th</a:t>
            </a:r>
            <a:r>
              <a:rPr lang="en-US" sz="900" baseline="0" dirty="0" smtClean="0"/>
              <a:t> century, with all its new ideologies, was the richest in inventions of this kind (pg. 8).</a:t>
            </a:r>
            <a:endParaRPr lang="en-US" baseline="0" dirty="0" smtClean="0"/>
          </a:p>
          <a:p>
            <a:endParaRPr lang="en-US" sz="600" dirty="0" smtClean="0"/>
          </a:p>
          <a:p>
            <a:r>
              <a:rPr lang="en-CA" sz="600" i="0" kern="1200" dirty="0" smtClean="0">
                <a:solidFill>
                  <a:schemeClr val="tx1"/>
                </a:solidFill>
                <a:effectLst/>
              </a:rPr>
              <a:t>Hayes, Jack,</a:t>
            </a:r>
            <a:r>
              <a:rPr lang="en-CA" sz="600" i="0" kern="1200" baseline="0" dirty="0" smtClean="0">
                <a:solidFill>
                  <a:schemeClr val="tx1"/>
                </a:solidFill>
                <a:effectLst/>
              </a:rPr>
              <a:t> P. Opium Wars in China </a:t>
            </a:r>
            <a:r>
              <a:rPr lang="en-US" sz="600" baseline="0" dirty="0" smtClean="0"/>
              <a:t>, pg. 4</a:t>
            </a:r>
            <a:endParaRPr lang="en-US" sz="1200" baseline="0" dirty="0" smtClean="0"/>
          </a:p>
          <a:p>
            <a:pPr marL="171450" indent="-171450">
              <a:buFont typeface="Arial"/>
              <a:buChar char="•"/>
            </a:pPr>
            <a:r>
              <a:rPr lang="en-US" sz="800" baseline="0" dirty="0" smtClean="0"/>
              <a:t>The opium the British sold in China was made from the sap of poppy plants, and had been used for medicinal and sometimes recreational purposes in China and other parts of Eurasia for centuries. After the British colonized large parts of India in the 17</a:t>
            </a:r>
            <a:r>
              <a:rPr lang="en-US" sz="800" baseline="30000" dirty="0" smtClean="0"/>
              <a:t>th</a:t>
            </a:r>
            <a:r>
              <a:rPr lang="en-US" sz="800" baseline="0" dirty="0" smtClean="0"/>
              <a:t> century, the British East India Company, which was created to take advantage of trade with East Asia and India, invested heavily in growing and processing opium, especially in the eastern Indian province of Bengal.</a:t>
            </a:r>
            <a:r>
              <a:rPr lang="en-US" sz="800" b="1" baseline="0" dirty="0" smtClean="0"/>
              <a:t> In fact, the British developed a profitable monopoly over the cultivation of opium that would be shipped to and sold in China.</a:t>
            </a:r>
            <a:endParaRPr lang="en-US" sz="1200" b="1" baseline="0" dirty="0" smtClean="0"/>
          </a:p>
          <a:p>
            <a:pPr marL="171450" indent="-171450">
              <a:spcAft>
                <a:spcPts val="600"/>
              </a:spcAft>
              <a:buFont typeface="Arial"/>
              <a:buChar char="•"/>
            </a:pPr>
            <a:r>
              <a:rPr lang="en-US" sz="800" baseline="0" dirty="0" smtClean="0"/>
              <a:t>By the early 19</a:t>
            </a:r>
            <a:r>
              <a:rPr lang="en-US" sz="800" baseline="30000" dirty="0" smtClean="0"/>
              <a:t>th</a:t>
            </a:r>
            <a:r>
              <a:rPr lang="en-US" sz="800" baseline="0" dirty="0" smtClean="0"/>
              <a:t> century, more and more Chinese were smoking British opium as a recreational drug. But for many, what started as recreation soon became a punishing addiction: many people who stopped ingesting opium suffered chills, nausea, and cramps, and sometimes died from withdrawal.</a:t>
            </a:r>
            <a:r>
              <a:rPr lang="en-US" sz="800" dirty="0" smtClean="0"/>
              <a:t> </a:t>
            </a:r>
            <a:r>
              <a:rPr lang="en-US" sz="800" baseline="0" dirty="0" smtClean="0"/>
              <a:t>Once addicted, people would often do almost anything to continue to get access to this drug. </a:t>
            </a:r>
            <a:r>
              <a:rPr lang="en-US" sz="800" b="1" baseline="0" dirty="0" smtClean="0"/>
              <a:t>The Chinese government recognized that opium was becoming a serious social problem and, in the year 1800, it banned both the production and the importation of opium. In 1813, it went one step further by outlawing the smoking of opium and imposing a punishment of beating offenders 100 times.</a:t>
            </a:r>
            <a:endParaRPr lang="en-US" sz="1200" baseline="0" dirty="0" smtClean="0"/>
          </a:p>
          <a:p>
            <a:endParaRPr lang="en-US" sz="800" baseline="0" dirty="0" smtClean="0"/>
          </a:p>
          <a:p>
            <a:r>
              <a:rPr lang="en-US" sz="800" baseline="0" dirty="0" smtClean="0"/>
              <a:t>Note: </a:t>
            </a:r>
            <a:r>
              <a:rPr lang="en-US" sz="800" kern="1200" dirty="0" smtClean="0">
                <a:solidFill>
                  <a:schemeClr val="tx1"/>
                </a:solidFill>
                <a:effectLst/>
                <a:latin typeface="+mn-lt"/>
                <a:ea typeface="+mn-ea"/>
                <a:cs typeface="+mn-cs"/>
              </a:rPr>
              <a:t>The East India Company did not carry the opium itself but, because of the Chinese ban, farmed it out to “country traders”—i.e., private traders who were licensed by the company to take goods from India to China. The country traders sold the opium to smugglers along the Chinese coast. The gold + silver the traders received from those sales were then turned over to the East India Company. In China, the company used the gold + silver it received to purchase goods that could be sold profitably in England.</a:t>
            </a:r>
          </a:p>
          <a:p>
            <a:endParaRPr lang="en-US" baseline="0" dirty="0" smtClean="0"/>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D92080B-E7EF-1D4B-9BAD-9B4AAD4E7AA9}" type="slidenum">
              <a:rPr lang="en-US" smtClean="0"/>
              <a:pPr/>
              <a:t>3</a:t>
            </a:fld>
            <a:endParaRPr lang="en-US"/>
          </a:p>
        </p:txBody>
      </p:sp>
    </p:spTree>
    <p:extLst>
      <p:ext uri="{BB962C8B-B14F-4D97-AF65-F5344CB8AC3E}">
        <p14:creationId xmlns:p14="http://schemas.microsoft.com/office/powerpoint/2010/main" xmlns="" val="148451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000" i="1" kern="1200" dirty="0" smtClean="0">
                <a:solidFill>
                  <a:schemeClr val="tx1"/>
                </a:solidFill>
                <a:effectLst/>
                <a:latin typeface="+mn-lt"/>
                <a:ea typeface="+mn-ea"/>
                <a:cs typeface="+mn-cs"/>
              </a:rPr>
              <a:t>Figure 1</a:t>
            </a:r>
            <a:r>
              <a:rPr lang="en-CA" sz="1000" i="1" kern="1200" baseline="0" dirty="0" smtClean="0">
                <a:solidFill>
                  <a:schemeClr val="tx1"/>
                </a:solidFill>
                <a:effectLst/>
                <a:latin typeface="+mn-lt"/>
                <a:ea typeface="+mn-ea"/>
                <a:cs typeface="+mn-cs"/>
              </a:rPr>
              <a:t> + 2: </a:t>
            </a:r>
            <a:r>
              <a:rPr lang="en-CA" sz="1000" i="1" kern="1200" dirty="0" smtClean="0">
                <a:solidFill>
                  <a:schemeClr val="tx1"/>
                </a:solidFill>
                <a:effectLst/>
                <a:latin typeface="+mn-lt"/>
                <a:ea typeface="+mn-ea"/>
                <a:cs typeface="+mn-cs"/>
              </a:rPr>
              <a:t> A “stacking room” in an opium factory in Patna, India. On the shelves are balls of opium that were part of Britain’s trade with China.</a:t>
            </a:r>
            <a:endParaRPr lang="en-CA"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000" i="0" kern="1200" dirty="0" smtClean="0">
                <a:solidFill>
                  <a:schemeClr val="tx1"/>
                </a:solidFill>
                <a:effectLst/>
                <a:latin typeface="+mn-lt"/>
                <a:ea typeface="+mn-ea"/>
                <a:cs typeface="+mn-cs"/>
              </a:rPr>
              <a:t>Hayes, Jack,</a:t>
            </a:r>
            <a:r>
              <a:rPr lang="en-CA" sz="1000" i="0" kern="1200" baseline="0" dirty="0" smtClean="0">
                <a:solidFill>
                  <a:schemeClr val="tx1"/>
                </a:solidFill>
                <a:effectLst/>
                <a:latin typeface="+mn-lt"/>
                <a:ea typeface="+mn-ea"/>
                <a:cs typeface="+mn-cs"/>
              </a:rPr>
              <a:t> P. Opium Wars in China</a:t>
            </a:r>
            <a:r>
              <a:rPr lang="en-CA" sz="1000" kern="1200" baseline="0" dirty="0" smtClean="0">
                <a:solidFill>
                  <a:schemeClr val="tx1"/>
                </a:solidFill>
                <a:effectLst/>
                <a:latin typeface="+mn-lt"/>
                <a:ea typeface="+mn-ea"/>
                <a:cs typeface="+mn-cs"/>
              </a:rPr>
              <a:t>, pg.1</a:t>
            </a:r>
            <a:endParaRPr lang="en-CA" sz="10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sz="1000" kern="1200" dirty="0" smtClean="0">
                <a:solidFill>
                  <a:schemeClr val="tx1"/>
                </a:solidFill>
                <a:effectLst/>
                <a:latin typeface="+mn-lt"/>
                <a:ea typeface="+mn-ea"/>
                <a:cs typeface="+mn-cs"/>
              </a:rPr>
              <a:t>The Opium Wars in the mid-19th century was a critical juncture in modern Chinese history.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sz="1000" kern="1200" dirty="0" smtClean="0">
                <a:solidFill>
                  <a:schemeClr val="tx1"/>
                </a:solidFill>
                <a:effectLst/>
                <a:latin typeface="+mn-lt"/>
                <a:ea typeface="+mn-ea"/>
                <a:cs typeface="+mn-cs"/>
              </a:rPr>
              <a:t>The1st Opium War was fought between China +</a:t>
            </a:r>
            <a:r>
              <a:rPr lang="en-CA" sz="1000" kern="1200" baseline="0" dirty="0" smtClean="0">
                <a:solidFill>
                  <a:schemeClr val="tx1"/>
                </a:solidFill>
                <a:effectLst/>
                <a:latin typeface="+mn-lt"/>
                <a:ea typeface="+mn-ea"/>
                <a:cs typeface="+mn-cs"/>
              </a:rPr>
              <a:t> </a:t>
            </a:r>
            <a:r>
              <a:rPr lang="en-CA" sz="1000" kern="1200" dirty="0" smtClean="0">
                <a:solidFill>
                  <a:schemeClr val="tx1"/>
                </a:solidFill>
                <a:effectLst/>
                <a:latin typeface="+mn-lt"/>
                <a:ea typeface="+mn-ea"/>
                <a:cs typeface="+mn-cs"/>
              </a:rPr>
              <a:t>Great Britain from 1839 to 1842.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sz="1000" kern="1200" dirty="0" smtClean="0">
                <a:solidFill>
                  <a:schemeClr val="tx1"/>
                </a:solidFill>
                <a:effectLst/>
                <a:latin typeface="+mn-lt"/>
                <a:ea typeface="+mn-ea"/>
                <a:cs typeface="+mn-cs"/>
              </a:rPr>
              <a:t>In the 2</a:t>
            </a:r>
            <a:r>
              <a:rPr lang="en-CA" sz="1000" kern="1200" baseline="30000" dirty="0" smtClean="0">
                <a:solidFill>
                  <a:schemeClr val="tx1"/>
                </a:solidFill>
                <a:effectLst/>
                <a:latin typeface="+mn-lt"/>
                <a:ea typeface="+mn-ea"/>
                <a:cs typeface="+mn-cs"/>
              </a:rPr>
              <a:t>nd</a:t>
            </a:r>
            <a:r>
              <a:rPr lang="en-CA" sz="1000" kern="1200" dirty="0" smtClean="0">
                <a:solidFill>
                  <a:schemeClr val="tx1"/>
                </a:solidFill>
                <a:effectLst/>
                <a:latin typeface="+mn-lt"/>
                <a:ea typeface="+mn-ea"/>
                <a:cs typeface="+mn-cs"/>
              </a:rPr>
              <a:t> Opium War, from 1856 to 1860, a weakened China fought both Great Britain + France.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sz="1000" kern="1200" dirty="0" smtClean="0">
                <a:solidFill>
                  <a:schemeClr val="tx1"/>
                </a:solidFill>
                <a:effectLst/>
                <a:latin typeface="+mn-lt"/>
                <a:ea typeface="+mn-ea"/>
                <a:cs typeface="+mn-cs"/>
              </a:rPr>
              <a:t>China lost both wars.</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CA" sz="1000" kern="1200" dirty="0" smtClean="0">
              <a:solidFill>
                <a:schemeClr val="tx1"/>
              </a:solidFill>
              <a:effectLst/>
              <a:latin typeface="+mn-lt"/>
              <a:ea typeface="+mn-ea"/>
              <a:cs typeface="+mn-cs"/>
            </a:endParaRPr>
          </a:p>
          <a:p>
            <a:pPr lvl="0"/>
            <a:r>
              <a:rPr lang="en-CA" sz="1000" kern="1200" dirty="0" smtClean="0">
                <a:solidFill>
                  <a:schemeClr val="tx1"/>
                </a:solidFill>
                <a:effectLst/>
                <a:latin typeface="+mn-lt"/>
                <a:ea typeface="+mn-ea"/>
                <a:cs typeface="+mn-cs"/>
              </a:rPr>
              <a:t>From China’s historical perspective, the first Opium War was the beginning of the end of late Imperial China, a powerful dynastic system and advanced civilization that had lasted thousands of years. The war was also the first salvo (barrage) in what is now referred to in China as the “century of humiliation.” This humiliation took many forms.</a:t>
            </a:r>
            <a:r>
              <a:rPr lang="en-CA" sz="1000" kern="1200" baseline="0" dirty="0" smtClean="0">
                <a:solidFill>
                  <a:schemeClr val="tx1"/>
                </a:solidFill>
                <a:effectLst/>
                <a:latin typeface="+mn-lt"/>
                <a:ea typeface="+mn-ea"/>
                <a:cs typeface="+mn-cs"/>
              </a:rPr>
              <a:t> </a:t>
            </a:r>
            <a:r>
              <a:rPr lang="en-CA" sz="1000" kern="1200" dirty="0" smtClean="0">
                <a:solidFill>
                  <a:schemeClr val="tx1"/>
                </a:solidFill>
                <a:effectLst/>
                <a:latin typeface="+mn-lt"/>
                <a:ea typeface="+mn-ea"/>
                <a:cs typeface="+mn-cs"/>
              </a:rPr>
              <a:t>China’s defeat in both wars was a sign that the Chinese state’s legitimacy and ability to project power were weakening. </a:t>
            </a:r>
          </a:p>
          <a:p>
            <a:pPr lvl="0"/>
            <a:endParaRPr lang="en-CA" sz="1000" kern="1200" dirty="0" smtClean="0">
              <a:solidFill>
                <a:schemeClr val="tx1"/>
              </a:solidFill>
              <a:effectLst/>
              <a:latin typeface="+mn-lt"/>
              <a:ea typeface="+mn-ea"/>
              <a:cs typeface="+mn-cs"/>
            </a:endParaRPr>
          </a:p>
          <a:p>
            <a:pPr lvl="0"/>
            <a:r>
              <a:rPr lang="en-CA" sz="1000" kern="1200" dirty="0" smtClean="0">
                <a:solidFill>
                  <a:schemeClr val="tx1"/>
                </a:solidFill>
                <a:effectLst/>
                <a:latin typeface="+mn-lt"/>
                <a:ea typeface="+mn-ea"/>
                <a:cs typeface="+mn-cs"/>
              </a:rPr>
              <a:t>The Opium Wars further contributed to this weakening. The unequal treaties that western powers imposed on China undermined the ways China had conducted relations with other countries and its trade in tea. The continuation of the opium trade, moreover, added to the cost to China in both silver and in the serious social consequences of opium addiction. Furthermore, the many rebellions that broke out within China after the first Opium War made it increasingly difficult for the Chinese government to pay its tax and huge indemnity obligations.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CA"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sz="1000" kern="1200" dirty="0" smtClean="0">
                <a:solidFill>
                  <a:schemeClr val="tx1"/>
                </a:solidFill>
                <a:effectLst/>
                <a:latin typeface="+mn-lt"/>
                <a:ea typeface="+mn-ea"/>
                <a:cs typeface="+mn-cs"/>
              </a:rPr>
              <a:t>[Transition] </a:t>
            </a:r>
            <a:r>
              <a:rPr lang="mr-IN" sz="1000" kern="1200" dirty="0" smtClean="0">
                <a:solidFill>
                  <a:schemeClr val="tx1"/>
                </a:solidFill>
                <a:effectLst/>
                <a:latin typeface="+mn-lt"/>
                <a:ea typeface="+mn-ea"/>
                <a:cs typeface="+mn-cs"/>
              </a:rPr>
              <a:t>–</a:t>
            </a:r>
            <a:r>
              <a:rPr lang="en-CA" sz="1000" kern="1200" dirty="0" smtClean="0">
                <a:solidFill>
                  <a:schemeClr val="tx1"/>
                </a:solidFill>
                <a:effectLst/>
                <a:latin typeface="+mn-lt"/>
                <a:ea typeface="+mn-ea"/>
                <a:cs typeface="+mn-cs"/>
              </a:rPr>
              <a:t> Why</a:t>
            </a:r>
            <a:r>
              <a:rPr lang="en-CA" sz="1000" kern="1200" baseline="0" dirty="0" smtClean="0">
                <a:solidFill>
                  <a:schemeClr val="tx1"/>
                </a:solidFill>
                <a:effectLst/>
                <a:latin typeface="+mn-lt"/>
                <a:ea typeface="+mn-ea"/>
                <a:cs typeface="+mn-cs"/>
              </a:rPr>
              <a:t> are the lessons of the opium wars still relevant today? </a:t>
            </a:r>
            <a:r>
              <a:rPr lang="mr-IN" sz="1000" kern="1200" baseline="0" dirty="0" smtClean="0">
                <a:solidFill>
                  <a:schemeClr val="tx1"/>
                </a:solidFill>
                <a:effectLst/>
                <a:latin typeface="+mn-lt"/>
                <a:ea typeface="+mn-ea"/>
                <a:cs typeface="+mn-cs"/>
              </a:rPr>
              <a:t>…</a:t>
            </a:r>
            <a:r>
              <a:rPr lang="en-CA" sz="1000" kern="1200" baseline="0" dirty="0" smtClean="0">
                <a:solidFill>
                  <a:schemeClr val="tx1"/>
                </a:solidFill>
                <a:effectLst/>
                <a:latin typeface="+mn-lt"/>
                <a:ea typeface="+mn-ea"/>
                <a:cs typeface="+mn-cs"/>
              </a:rPr>
              <a:t> Economic, Social and Political legacies </a:t>
            </a:r>
            <a:r>
              <a:rPr lang="mr-IN" sz="1000" kern="1200" baseline="0" dirty="0" smtClean="0">
                <a:solidFill>
                  <a:schemeClr val="tx1"/>
                </a:solidFill>
                <a:effectLst/>
                <a:latin typeface="+mn-lt"/>
                <a:ea typeface="+mn-ea"/>
                <a:cs typeface="+mn-cs"/>
              </a:rPr>
              <a:t>…</a:t>
            </a:r>
            <a:endParaRPr lang="en-CA" sz="10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CA" sz="10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080B-E7EF-1D4B-9BAD-9B4AAD4E7AA9}" type="slidenum">
              <a:rPr lang="en-US" smtClean="0"/>
              <a:pPr/>
              <a:t>4</a:t>
            </a:fld>
            <a:endParaRPr lang="en-US"/>
          </a:p>
        </p:txBody>
      </p:sp>
    </p:spTree>
    <p:extLst>
      <p:ext uri="{BB962C8B-B14F-4D97-AF65-F5344CB8AC3E}">
        <p14:creationId xmlns:p14="http://schemas.microsoft.com/office/powerpoint/2010/main" xmlns="" val="386566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800" i="0" kern="1200" dirty="0" smtClean="0">
                <a:solidFill>
                  <a:schemeClr val="tx1"/>
                </a:solidFill>
                <a:effectLst/>
              </a:rPr>
              <a:t>Hayes, Jack,</a:t>
            </a:r>
            <a:r>
              <a:rPr lang="en-CA" sz="800" i="0" kern="1200" baseline="0" dirty="0" smtClean="0">
                <a:solidFill>
                  <a:schemeClr val="tx1"/>
                </a:solidFill>
                <a:effectLst/>
              </a:rPr>
              <a:t> P. Opium Wars in China,</a:t>
            </a:r>
            <a:r>
              <a:rPr lang="en-US" sz="800" dirty="0" smtClean="0"/>
              <a:t> pg. 2</a:t>
            </a:r>
            <a:r>
              <a:rPr lang="en-US" sz="800" baseline="0" dirty="0" smtClean="0"/>
              <a:t> /</a:t>
            </a:r>
            <a:r>
              <a:rPr lang="en-US" sz="800" dirty="0" smtClean="0"/>
              <a:t> </a:t>
            </a:r>
            <a:r>
              <a:rPr lang="en-US" sz="800" baseline="0" dirty="0" smtClean="0"/>
              <a:t>China’s Borders as of 1820 (Map 1):</a:t>
            </a:r>
            <a:endParaRPr lang="en-CA" sz="1200" baseline="0" dirty="0" smtClean="0"/>
          </a:p>
          <a:p>
            <a:pPr marL="171450" lvl="0" indent="-171450">
              <a:buFont typeface="Arial"/>
              <a:buChar char="•"/>
            </a:pPr>
            <a:r>
              <a:rPr lang="en-CA" sz="1000" kern="1200" baseline="0" dirty="0" smtClean="0">
                <a:solidFill>
                  <a:schemeClr val="tx1"/>
                </a:solidFill>
                <a:effectLst/>
                <a:latin typeface="+mn-lt"/>
                <a:ea typeface="+mn-ea"/>
                <a:cs typeface="+mn-cs"/>
              </a:rPr>
              <a:t>In the decades leading up to the 1</a:t>
            </a:r>
            <a:r>
              <a:rPr lang="en-CA" sz="1000" kern="1200" baseline="30000" dirty="0" smtClean="0">
                <a:solidFill>
                  <a:schemeClr val="tx1"/>
                </a:solidFill>
                <a:effectLst/>
                <a:latin typeface="+mn-lt"/>
                <a:ea typeface="+mn-ea"/>
                <a:cs typeface="+mn-cs"/>
              </a:rPr>
              <a:t>st</a:t>
            </a:r>
            <a:r>
              <a:rPr lang="en-CA" sz="1000" kern="1200" baseline="0" dirty="0" smtClean="0">
                <a:solidFill>
                  <a:schemeClr val="tx1"/>
                </a:solidFill>
                <a:effectLst/>
                <a:latin typeface="+mn-lt"/>
                <a:ea typeface="+mn-ea"/>
                <a:cs typeface="+mn-cs"/>
              </a:rPr>
              <a:t> Opium War, trade between China and the West took place within the confines of the Canton System, based in the southern Chinese city of Guangzhou (also referred to as Canton). An earlier version of this system had been put in place by China under the Ming Dynasty (1368-1644), and further developed by its replacement, the Qing Dynasty, also known as the Manchu Dynasty. (The Manchus were the ethnic group that ruled China during the Qing period). In the year 1757, The Qing emperor ordered that Guangzhou/Canton would be the only Chinese port opened to trade with foreigners, and that trade could take place only through licenced Chinese merchants. This effectively restricted foreign trade and subjected it to regulations imposed by the Imperial Chinese government. It’s ability to impose and enforce these rules reflected China’s strength at the time.</a:t>
            </a:r>
            <a:endParaRPr lang="en-CA" sz="1000" kern="1200" dirty="0" smtClean="0">
              <a:solidFill>
                <a:schemeClr val="tx1"/>
              </a:solidFill>
              <a:effectLst/>
            </a:endParaRPr>
          </a:p>
          <a:p>
            <a:pPr marL="0" lvl="0" indent="0">
              <a:buFont typeface="Arial"/>
              <a:buNone/>
            </a:pPr>
            <a:endParaRPr lang="en-CA"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sz="1000" u="sng" kern="1200" dirty="0" smtClean="0">
                <a:solidFill>
                  <a:schemeClr val="tx1"/>
                </a:solidFill>
                <a:effectLst/>
                <a:latin typeface="+mn-lt"/>
                <a:ea typeface="+mn-ea"/>
                <a:cs typeface="+mn-cs"/>
                <a:hlinkClick r:id="rId3"/>
              </a:rPr>
              <a:t>https://en.wikipedia.org/wiki/Opium_Wars</a:t>
            </a:r>
            <a:endParaRPr lang="en-CA" sz="10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CA" sz="1000" kern="1200" dirty="0" smtClean="0">
                <a:solidFill>
                  <a:schemeClr val="tx1"/>
                </a:solidFill>
                <a:effectLst/>
                <a:latin typeface="+mn-lt"/>
                <a:ea typeface="+mn-ea"/>
                <a:cs typeface="+mn-cs"/>
              </a:rPr>
              <a:t>In 1820, </a:t>
            </a:r>
            <a:r>
              <a:rPr lang="en-CA" sz="1000" u="sng" kern="1200" dirty="0" smtClean="0">
                <a:solidFill>
                  <a:schemeClr val="tx1"/>
                </a:solidFill>
                <a:effectLst/>
                <a:latin typeface="+mn-lt"/>
                <a:ea typeface="+mn-ea"/>
                <a:cs typeface="+mn-cs"/>
                <a:hlinkClick r:id="rId4" tooltip="Angus Maddison statistics of the ten largest economies by GDP (PPP)"/>
              </a:rPr>
              <a:t>China's economy was the largest in the world</a:t>
            </a:r>
            <a:r>
              <a:rPr lang="en-CA" sz="1000" kern="1200" dirty="0" smtClean="0">
                <a:solidFill>
                  <a:schemeClr val="tx1"/>
                </a:solidFill>
                <a:effectLst/>
                <a:latin typeface="+mn-lt"/>
                <a:ea typeface="+mn-ea"/>
                <a:cs typeface="+mn-cs"/>
              </a:rPr>
              <a:t>, according to British economist </a:t>
            </a:r>
            <a:r>
              <a:rPr lang="en-CA" sz="1000" u="sng" kern="1200" dirty="0" smtClean="0">
                <a:solidFill>
                  <a:schemeClr val="tx1"/>
                </a:solidFill>
                <a:effectLst/>
                <a:latin typeface="+mn-lt"/>
                <a:ea typeface="+mn-ea"/>
                <a:cs typeface="+mn-cs"/>
                <a:hlinkClick r:id="rId5" tooltip="Angus Maddison"/>
              </a:rPr>
              <a:t>Angus Maddison</a:t>
            </a:r>
            <a:r>
              <a:rPr lang="en-CA" sz="1000" kern="1200" dirty="0" smtClean="0">
                <a:solidFill>
                  <a:schemeClr val="tx1"/>
                </a:solidFill>
                <a:effectLst/>
                <a:latin typeface="+mn-lt"/>
                <a:ea typeface="+mn-ea"/>
                <a:cs typeface="+mn-cs"/>
              </a:rPr>
              <a:t>.</a:t>
            </a:r>
            <a:r>
              <a:rPr lang="en-CA" sz="1000" u="sng" kern="1200" baseline="30000" dirty="0" smtClean="0">
                <a:solidFill>
                  <a:schemeClr val="tx1"/>
                </a:solidFill>
                <a:effectLst/>
                <a:latin typeface="+mn-lt"/>
                <a:ea typeface="+mn-ea"/>
                <a:cs typeface="+mn-cs"/>
                <a:hlinkClick r:id="rId4" tooltip="Angus Maddison statistics of the ten largest economies by GDP (PPP)"/>
              </a:rPr>
              <a:t>[3]</a:t>
            </a:r>
            <a:r>
              <a:rPr lang="en-CA" sz="1000" kern="1200" dirty="0" smtClean="0">
                <a:solidFill>
                  <a:schemeClr val="tx1"/>
                </a:solidFill>
                <a:effectLst/>
                <a:latin typeface="+mn-lt"/>
                <a:ea typeface="+mn-ea"/>
                <a:cs typeface="+mn-cs"/>
              </a:rPr>
              <a:t> Within a decade after the end of the Second Opium War, China's share of global GDP had fallen by half.</a:t>
            </a:r>
            <a:r>
              <a:rPr lang="en-CA" sz="1000" u="sng" kern="1200" baseline="30000" dirty="0" smtClean="0">
                <a:solidFill>
                  <a:schemeClr val="tx1"/>
                </a:solidFill>
                <a:effectLst/>
                <a:latin typeface="+mn-lt"/>
                <a:ea typeface="+mn-ea"/>
                <a:cs typeface="+mn-cs"/>
                <a:hlinkClick r:id="" tooltip="File:1 AD to 2008 AD trends in % GDP contribution by major economies of the world.png"/>
              </a:rPr>
              <a:t>[4]</a:t>
            </a:r>
            <a:r>
              <a:rPr lang="en-CA" sz="1000" kern="1200" dirty="0" smtClean="0">
                <a:solidFill>
                  <a:schemeClr val="tx1"/>
                </a:solidFill>
                <a:effectLst/>
                <a:latin typeface="+mn-lt"/>
                <a:ea typeface="+mn-ea"/>
                <a:cs typeface="+mn-cs"/>
              </a:rPr>
              <a:t> In another research paper published by Michael </a:t>
            </a:r>
            <a:r>
              <a:rPr lang="en-CA" sz="1000" kern="1200" dirty="0" err="1" smtClean="0">
                <a:solidFill>
                  <a:schemeClr val="tx1"/>
                </a:solidFill>
                <a:effectLst/>
                <a:latin typeface="+mn-lt"/>
                <a:ea typeface="+mn-ea"/>
                <a:cs typeface="+mn-cs"/>
              </a:rPr>
              <a:t>Cemblast</a:t>
            </a:r>
            <a:r>
              <a:rPr lang="en-CA" sz="1000" kern="1200" dirty="0" smtClean="0">
                <a:solidFill>
                  <a:schemeClr val="tx1"/>
                </a:solidFill>
                <a:effectLst/>
                <a:latin typeface="+mn-lt"/>
                <a:ea typeface="+mn-ea"/>
                <a:cs typeface="+mn-cs"/>
              </a:rPr>
              <a:t> of JP Morgan</a:t>
            </a:r>
            <a:r>
              <a:rPr lang="en-CA" sz="1000" kern="1200" baseline="30000" dirty="0" smtClean="0">
                <a:solidFill>
                  <a:schemeClr val="tx1"/>
                </a:solidFill>
                <a:effectLst/>
                <a:latin typeface="+mn-lt"/>
                <a:ea typeface="+mn-ea"/>
                <a:cs typeface="+mn-cs"/>
              </a:rPr>
              <a:t>[</a:t>
            </a:r>
            <a:r>
              <a:rPr lang="en-CA" sz="1000" i="1" u="sng" kern="1200" baseline="30000" dirty="0" smtClean="0">
                <a:solidFill>
                  <a:schemeClr val="tx1"/>
                </a:solidFill>
                <a:effectLst/>
                <a:latin typeface="+mn-lt"/>
                <a:ea typeface="+mn-ea"/>
                <a:cs typeface="+mn-cs"/>
                <a:hlinkClick r:id="rId6" tooltip="Wikipedia:Citation needed"/>
              </a:rPr>
              <a:t>citation needed</a:t>
            </a:r>
            <a:r>
              <a:rPr lang="en-CA" sz="1000" kern="1200" baseline="30000" dirty="0" smtClean="0">
                <a:solidFill>
                  <a:schemeClr val="tx1"/>
                </a:solidFill>
                <a:effectLst/>
                <a:latin typeface="+mn-lt"/>
                <a:ea typeface="+mn-ea"/>
                <a:cs typeface="+mn-cs"/>
              </a:rPr>
              <a:t>]</a:t>
            </a:r>
            <a:r>
              <a:rPr lang="en-CA" sz="1000" kern="1200" dirty="0" smtClean="0">
                <a:solidFill>
                  <a:schemeClr val="tx1"/>
                </a:solidFill>
                <a:effectLst/>
                <a:latin typeface="+mn-lt"/>
                <a:ea typeface="+mn-ea"/>
                <a:cs typeface="+mn-cs"/>
              </a:rPr>
              <a:t> and updated by the </a:t>
            </a:r>
            <a:r>
              <a:rPr lang="en-CA" sz="1000" u="sng" kern="1200" dirty="0" smtClean="0">
                <a:solidFill>
                  <a:schemeClr val="tx1"/>
                </a:solidFill>
                <a:effectLst/>
                <a:latin typeface="+mn-lt"/>
                <a:ea typeface="+mn-ea"/>
                <a:cs typeface="+mn-cs"/>
                <a:hlinkClick r:id="rId7" tooltip="World Economic Forum"/>
              </a:rPr>
              <a:t>World Economic Forum</a:t>
            </a:r>
            <a:r>
              <a:rPr lang="en-CA" sz="1000" kern="1200" dirty="0" smtClean="0">
                <a:solidFill>
                  <a:schemeClr val="tx1"/>
                </a:solidFill>
                <a:effectLst/>
                <a:latin typeface="+mn-lt"/>
                <a:ea typeface="+mn-ea"/>
                <a:cs typeface="+mn-cs"/>
              </a:rPr>
              <a:t>, similar conclusions were reached—i.e. China was the largest economy in the world for many centuries until the Opium Wars.</a:t>
            </a:r>
            <a:r>
              <a:rPr lang="en-CA" sz="1000" u="sng" kern="1200" baseline="30000" dirty="0" smtClean="0">
                <a:solidFill>
                  <a:schemeClr val="tx1"/>
                </a:solidFill>
                <a:effectLst/>
                <a:latin typeface="+mn-lt"/>
                <a:ea typeface="+mn-ea"/>
                <a:cs typeface="+mn-cs"/>
                <a:hlinkClick r:id="rId8"/>
              </a:rPr>
              <a:t>[3]</a:t>
            </a:r>
            <a:endParaRPr lang="en-CA" sz="10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000" kern="1200" dirty="0" smtClean="0">
                <a:solidFill>
                  <a:schemeClr val="tx1"/>
                </a:solidFill>
                <a:effectLst/>
                <a:latin typeface="+mn-lt"/>
                <a:ea typeface="+mn-ea"/>
                <a:cs typeface="+mn-cs"/>
              </a:rPr>
              <a:t>-----</a:t>
            </a:r>
          </a:p>
          <a:p>
            <a:pPr lvl="0"/>
            <a:r>
              <a:rPr lang="en-CA" sz="1000" kern="1200" dirty="0" smtClean="0">
                <a:solidFill>
                  <a:schemeClr val="tx1"/>
                </a:solidFill>
                <a:effectLst/>
                <a:latin typeface="+mn-lt"/>
                <a:ea typeface="+mn-ea"/>
                <a:cs typeface="+mn-cs"/>
              </a:rPr>
              <a:t>Was it free trade or retribution?</a:t>
            </a:r>
          </a:p>
          <a:p>
            <a:pPr lvl="0"/>
            <a:endParaRPr lang="en-CA" sz="1200" u="sng" kern="1200" dirty="0" smtClean="0">
              <a:solidFill>
                <a:schemeClr val="tx1"/>
              </a:solidFill>
              <a:effectLst/>
              <a:latin typeface="+mn-lt"/>
              <a:ea typeface="+mn-ea"/>
              <a:cs typeface="+mn-cs"/>
              <a:hlinkClick r:id="rId9"/>
            </a:endParaRPr>
          </a:p>
          <a:p>
            <a:pPr lvl="0"/>
            <a:endParaRPr lang="en-CA" sz="1200" u="sng" kern="1200" dirty="0" smtClean="0">
              <a:solidFill>
                <a:schemeClr val="tx1"/>
              </a:solidFill>
              <a:effectLst/>
              <a:latin typeface="+mn-lt"/>
              <a:ea typeface="+mn-ea"/>
              <a:cs typeface="+mn-cs"/>
              <a:hlinkClick r:id="rId9"/>
            </a:endParaRPr>
          </a:p>
          <a:p>
            <a:endParaRPr lang="en-US" dirty="0"/>
          </a:p>
        </p:txBody>
      </p:sp>
      <p:sp>
        <p:nvSpPr>
          <p:cNvPr id="4" name="Slide Number Placeholder 3"/>
          <p:cNvSpPr>
            <a:spLocks noGrp="1"/>
          </p:cNvSpPr>
          <p:nvPr>
            <p:ph type="sldNum" sz="quarter" idx="10"/>
          </p:nvPr>
        </p:nvSpPr>
        <p:spPr/>
        <p:txBody>
          <a:bodyPr/>
          <a:lstStyle/>
          <a:p>
            <a:fld id="{6D92080B-E7EF-1D4B-9BAD-9B4AAD4E7AA9}" type="slidenum">
              <a:rPr lang="en-US" smtClean="0"/>
              <a:pPr/>
              <a:t>5</a:t>
            </a:fld>
            <a:endParaRPr lang="en-US"/>
          </a:p>
        </p:txBody>
      </p:sp>
    </p:spTree>
    <p:extLst>
      <p:ext uri="{BB962C8B-B14F-4D97-AF65-F5344CB8AC3E}">
        <p14:creationId xmlns:p14="http://schemas.microsoft.com/office/powerpoint/2010/main" xmlns="" val="111621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600" i="1" kern="1200" dirty="0" smtClean="0">
                <a:solidFill>
                  <a:schemeClr val="tx1"/>
                </a:solidFill>
                <a:effectLst/>
                <a:latin typeface="+mn-lt"/>
                <a:ea typeface="+mn-ea"/>
                <a:cs typeface="+mn-cs"/>
              </a:rPr>
              <a:t>Source: </a:t>
            </a:r>
            <a:r>
              <a:rPr lang="en-CA" sz="600" kern="1200" dirty="0" smtClean="0">
                <a:solidFill>
                  <a:schemeClr val="tx1"/>
                </a:solidFill>
                <a:effectLst/>
                <a:latin typeface="+mn-lt"/>
                <a:ea typeface="+mn-ea"/>
                <a:cs typeface="+mn-cs"/>
              </a:rPr>
              <a:t>Peabody Essex Museum [cwOF_1790c_E80202_fan]</a:t>
            </a:r>
            <a:endParaRPr lang="en-CA" sz="600" i="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600" kern="1200" dirty="0" smtClean="0">
                <a:solidFill>
                  <a:schemeClr val="tx1"/>
                </a:solidFill>
                <a:effectLst/>
                <a:latin typeface="+mn-lt"/>
                <a:ea typeface="+mn-ea"/>
                <a:cs typeface="+mn-cs"/>
              </a:rPr>
              <a:t>Fan with View of Foreign Factories, Canton, 1790-1800. China Ivory, gouache on paper Gift of Mr. &amp; Mrs. John E. </a:t>
            </a:r>
            <a:r>
              <a:rPr lang="en-CA" sz="600" kern="1200" dirty="0" err="1" smtClean="0">
                <a:solidFill>
                  <a:schemeClr val="tx1"/>
                </a:solidFill>
                <a:effectLst/>
                <a:latin typeface="+mn-lt"/>
                <a:ea typeface="+mn-ea"/>
                <a:cs typeface="+mn-cs"/>
              </a:rPr>
              <a:t>Rogerson</a:t>
            </a:r>
            <a:r>
              <a:rPr lang="en-CA" sz="600" kern="1200" dirty="0" smtClean="0">
                <a:solidFill>
                  <a:schemeClr val="tx1"/>
                </a:solidFill>
                <a:effectLst/>
                <a:latin typeface="+mn-lt"/>
                <a:ea typeface="+mn-ea"/>
                <a:cs typeface="+mn-cs"/>
              </a:rPr>
              <a:t>, 1977 E80202 From the catalogue: </a:t>
            </a:r>
            <a:endParaRPr lang="en-CA"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i="1" kern="1200" dirty="0" smtClean="0">
                <a:solidFill>
                  <a:schemeClr val="tx1"/>
                </a:solidFill>
                <a:effectLst/>
                <a:latin typeface="+mn-lt"/>
                <a:ea typeface="+mn-ea"/>
                <a:cs typeface="+mn-cs"/>
              </a:rPr>
              <a:t>This paper fan is decorated with a charmingly native painting of the foreign Factory site at</a:t>
            </a:r>
            <a:r>
              <a:rPr lang="en-CA" sz="800" i="1" kern="1200" baseline="0" dirty="0" smtClean="0">
                <a:solidFill>
                  <a:schemeClr val="tx1"/>
                </a:solidFill>
                <a:effectLst/>
                <a:latin typeface="+mn-lt"/>
                <a:ea typeface="+mn-ea"/>
                <a:cs typeface="+mn-cs"/>
              </a:rPr>
              <a:t> </a:t>
            </a:r>
            <a:r>
              <a:rPr lang="en-CA" sz="800" i="1" kern="1200" dirty="0" smtClean="0">
                <a:solidFill>
                  <a:schemeClr val="tx1"/>
                </a:solidFill>
                <a:effectLst/>
                <a:latin typeface="+mn-lt"/>
                <a:ea typeface="+mn-ea"/>
                <a:cs typeface="+mn-cs"/>
              </a:rPr>
              <a:t>Canton, where the business of trade was primarily conducted during this period, is depicted on this fan created for the foreign market. Seven national flags fly from the Western headquarters that line the shore.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00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000" i="0" kern="1200" dirty="0" smtClean="0">
                <a:solidFill>
                  <a:schemeClr val="tx1"/>
                </a:solidFill>
                <a:effectLst/>
                <a:latin typeface="+mn-lt"/>
                <a:ea typeface="+mn-ea"/>
                <a:cs typeface="+mn-cs"/>
              </a:rPr>
              <a:t>What are the 7 national</a:t>
            </a:r>
            <a:r>
              <a:rPr lang="en-CA" sz="1000" i="0" kern="1200" baseline="0" dirty="0" smtClean="0">
                <a:solidFill>
                  <a:schemeClr val="tx1"/>
                </a:solidFill>
                <a:effectLst/>
                <a:latin typeface="+mn-lt"/>
                <a:ea typeface="+mn-ea"/>
                <a:cs typeface="+mn-cs"/>
              </a:rPr>
              <a:t> flags? POR, ESP, FIN, USA, SWE, GBR, FRA.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i="0" kern="1200" dirty="0" smtClean="0">
                <a:solidFill>
                  <a:schemeClr val="tx1"/>
                </a:solidFill>
                <a:effectLst/>
                <a:latin typeface="+mn-lt"/>
                <a:ea typeface="+mn-ea"/>
                <a:cs typeface="+mn-cs"/>
              </a:rPr>
              <a:t>Perdue, Peter, C. Rise and Fall of the Canton Trade System:</a:t>
            </a:r>
            <a:r>
              <a:rPr lang="en-CA" sz="800" i="0" kern="1200" baseline="0" dirty="0" smtClean="0">
                <a:solidFill>
                  <a:schemeClr val="tx1"/>
                </a:solidFill>
                <a:effectLst/>
                <a:latin typeface="+mn-lt"/>
                <a:ea typeface="+mn-ea"/>
                <a:cs typeface="+mn-cs"/>
              </a:rPr>
              <a:t> China in the World (1700-1860s).</a:t>
            </a:r>
            <a:endParaRPr lang="en-CA"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CA" sz="900" kern="1200" baseline="0" dirty="0" smtClean="0">
                <a:solidFill>
                  <a:schemeClr val="tx1"/>
                </a:solidFill>
                <a:effectLst/>
                <a:latin typeface="+mn-lt"/>
                <a:ea typeface="+mn-ea"/>
                <a:cs typeface="+mn-cs"/>
              </a:rPr>
              <a:t>In Western eyes, the Canton trade system became the source of a </a:t>
            </a:r>
            <a:r>
              <a:rPr lang="en-CA" sz="900" b="1" kern="1200" baseline="0" dirty="0" smtClean="0">
                <a:solidFill>
                  <a:schemeClr val="tx1"/>
                </a:solidFill>
                <a:effectLst/>
                <a:latin typeface="+mn-lt"/>
                <a:ea typeface="+mn-ea"/>
                <a:cs typeface="+mn-cs"/>
              </a:rPr>
              <a:t>romanticized image of both Western commercial activity</a:t>
            </a:r>
            <a:r>
              <a:rPr lang="en-CA" sz="900" kern="1200" baseline="0" dirty="0" smtClean="0">
                <a:solidFill>
                  <a:schemeClr val="tx1"/>
                </a:solidFill>
                <a:effectLst/>
                <a:latin typeface="+mn-lt"/>
                <a:ea typeface="+mn-ea"/>
                <a:cs typeface="+mn-cs"/>
              </a:rPr>
              <a:t> and China itself. Fine examples of Chinese art and luxury items </a:t>
            </a:r>
            <a:r>
              <a:rPr lang="mr-IN" sz="900" kern="1200" baseline="0" dirty="0" smtClean="0">
                <a:solidFill>
                  <a:schemeClr val="tx1"/>
                </a:solidFill>
                <a:effectLst/>
                <a:latin typeface="+mn-lt"/>
                <a:ea typeface="+mn-ea"/>
                <a:cs typeface="+mn-cs"/>
              </a:rPr>
              <a:t>–</a:t>
            </a:r>
            <a:r>
              <a:rPr lang="en-CA" sz="900" kern="1200" baseline="0" dirty="0" smtClean="0">
                <a:solidFill>
                  <a:schemeClr val="tx1"/>
                </a:solidFill>
                <a:effectLst/>
                <a:latin typeface="+mn-lt"/>
                <a:ea typeface="+mn-ea"/>
                <a:cs typeface="+mn-cs"/>
              </a:rPr>
              <a:t> porcelain, lacquer, silk, and furniture </a:t>
            </a:r>
            <a:r>
              <a:rPr lang="mr-IN" sz="900" kern="1200" baseline="0" dirty="0" smtClean="0">
                <a:solidFill>
                  <a:schemeClr val="tx1"/>
                </a:solidFill>
                <a:effectLst/>
                <a:latin typeface="+mn-lt"/>
                <a:ea typeface="+mn-ea"/>
                <a:cs typeface="+mn-cs"/>
              </a:rPr>
              <a:t>–</a:t>
            </a:r>
            <a:r>
              <a:rPr lang="en-CA" sz="900" kern="1200" baseline="0" dirty="0" smtClean="0">
                <a:solidFill>
                  <a:schemeClr val="tx1"/>
                </a:solidFill>
                <a:effectLst/>
                <a:latin typeface="+mn-lt"/>
                <a:ea typeface="+mn-ea"/>
                <a:cs typeface="+mn-cs"/>
              </a:rPr>
              <a:t> were prized in upper-class circles in Europe and the United States. Tea became a favourite import in the West. And at the same time, foreign merchants commissioned both Western and Chinese artists to provide a visual record of their own involvement in the China Trade. What we encounter in these visuals, in short, is the Canton trade system as portrayed largely through (and for) the eyes of the non-Chinese </a:t>
            </a:r>
            <a:r>
              <a:rPr lang="mr-IN" sz="900" kern="1200" baseline="0" dirty="0" smtClean="0">
                <a:solidFill>
                  <a:schemeClr val="tx1"/>
                </a:solidFill>
                <a:effectLst/>
                <a:latin typeface="+mn-lt"/>
                <a:ea typeface="+mn-ea"/>
                <a:cs typeface="+mn-cs"/>
              </a:rPr>
              <a:t>–</a:t>
            </a:r>
            <a:r>
              <a:rPr lang="en-CA" sz="900" kern="1200" baseline="0" dirty="0" smtClean="0">
                <a:solidFill>
                  <a:schemeClr val="tx1"/>
                </a:solidFill>
                <a:effectLst/>
                <a:latin typeface="+mn-lt"/>
                <a:ea typeface="+mn-ea"/>
                <a:cs typeface="+mn-cs"/>
              </a:rPr>
              <a:t> colourful, romantic, sometimes exotic, often heroic, and exceedingly incomplete.</a:t>
            </a:r>
            <a:endParaRPr lang="en-CA" sz="10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800" i="0" kern="1200" baseline="0" dirty="0" smtClean="0">
                <a:solidFill>
                  <a:schemeClr val="tx1"/>
                </a:solidFill>
                <a:effectLst/>
              </a:rPr>
              <a:t>Reference: </a:t>
            </a:r>
            <a:r>
              <a:rPr lang="en-CA" sz="800" u="sng" kern="1200" dirty="0" smtClean="0">
                <a:solidFill>
                  <a:schemeClr val="tx1"/>
                </a:solidFill>
                <a:effectLst/>
                <a:hlinkClick r:id="rId3"/>
              </a:rPr>
              <a:t>https://en.wikipedia.org/wiki/Thirteen_Factories</a:t>
            </a:r>
            <a:r>
              <a:rPr lang="en-CA" sz="800" dirty="0" smtClean="0">
                <a:effectLst/>
              </a:rPr>
              <a:t> </a:t>
            </a:r>
            <a:endParaRPr lang="en-CA" sz="1000" i="0" kern="1200" baseline="0" dirty="0" smtClean="0">
              <a:solidFill>
                <a:schemeClr val="tx1"/>
              </a:solidFill>
              <a:effectLst/>
              <a:latin typeface="+mn-lt"/>
              <a:ea typeface="+mn-ea"/>
              <a:cs typeface="+mn-cs"/>
            </a:endParaRPr>
          </a:p>
          <a:p>
            <a:pPr lvl="0"/>
            <a:r>
              <a:rPr lang="en-CA" sz="800" kern="1200" dirty="0" smtClean="0">
                <a:solidFill>
                  <a:schemeClr val="tx1"/>
                </a:solidFill>
                <a:effectLst/>
                <a:latin typeface="+mn-lt"/>
                <a:ea typeface="+mn-ea"/>
                <a:cs typeface="+mn-cs"/>
              </a:rPr>
              <a:t>As Geoff noted previously,</a:t>
            </a:r>
            <a:r>
              <a:rPr lang="en-CA" sz="800" kern="1200" baseline="0" dirty="0" smtClean="0">
                <a:solidFill>
                  <a:schemeClr val="tx1"/>
                </a:solidFill>
                <a:effectLst/>
                <a:latin typeface="+mn-lt"/>
                <a:ea typeface="+mn-ea"/>
                <a:cs typeface="+mn-cs"/>
              </a:rPr>
              <a:t> t</a:t>
            </a:r>
            <a:r>
              <a:rPr lang="en-CA" sz="800" kern="1200" dirty="0" smtClean="0">
                <a:solidFill>
                  <a:schemeClr val="tx1"/>
                </a:solidFill>
                <a:effectLst/>
                <a:latin typeface="+mn-lt"/>
                <a:ea typeface="+mn-ea"/>
                <a:cs typeface="+mn-cs"/>
              </a:rPr>
              <a:t>he "factories" were offices, </a:t>
            </a:r>
            <a:r>
              <a:rPr lang="en-CA" sz="800" u="sng" kern="1200" dirty="0" smtClean="0">
                <a:solidFill>
                  <a:schemeClr val="tx1"/>
                </a:solidFill>
                <a:effectLst/>
                <a:latin typeface="+mn-lt"/>
                <a:ea typeface="+mn-ea"/>
                <a:cs typeface="+mn-cs"/>
                <a:hlinkClick r:id="rId4" tooltip="Trading post"/>
              </a:rPr>
              <a:t>trading posts</a:t>
            </a:r>
            <a:r>
              <a:rPr lang="en-CA" sz="800" kern="1200" dirty="0" smtClean="0">
                <a:solidFill>
                  <a:schemeClr val="tx1"/>
                </a:solidFill>
                <a:effectLst/>
                <a:latin typeface="+mn-lt"/>
                <a:ea typeface="+mn-ea"/>
                <a:cs typeface="+mn-cs"/>
              </a:rPr>
              <a:t>, and </a:t>
            </a:r>
            <a:r>
              <a:rPr lang="en-CA" sz="800" u="sng" kern="1200" dirty="0" smtClean="0">
                <a:solidFill>
                  <a:schemeClr val="tx1"/>
                </a:solidFill>
                <a:effectLst/>
                <a:latin typeface="+mn-lt"/>
                <a:ea typeface="+mn-ea"/>
                <a:cs typeface="+mn-cs"/>
                <a:hlinkClick r:id="rId5" tooltip="Warehouse"/>
              </a:rPr>
              <a:t>warehouses</a:t>
            </a:r>
            <a:r>
              <a:rPr lang="en-CA" sz="800" kern="1200" dirty="0" smtClean="0">
                <a:solidFill>
                  <a:schemeClr val="tx1"/>
                </a:solidFill>
                <a:effectLst/>
                <a:latin typeface="+mn-lt"/>
                <a:ea typeface="+mn-ea"/>
                <a:cs typeface="+mn-cs"/>
              </a:rPr>
              <a:t> of foreign </a:t>
            </a:r>
            <a:r>
              <a:rPr lang="en-CA" sz="800" u="sng" kern="1200" dirty="0" smtClean="0">
                <a:solidFill>
                  <a:schemeClr val="tx1"/>
                </a:solidFill>
                <a:effectLst/>
                <a:latin typeface="+mn-lt"/>
                <a:ea typeface="+mn-ea"/>
                <a:cs typeface="+mn-cs"/>
                <a:hlinkClick r:id="rId6" tooltip="Factor (agent)"/>
              </a:rPr>
              <a:t>factors</a:t>
            </a:r>
            <a:r>
              <a:rPr lang="en-CA" sz="800" kern="1200" dirty="0" smtClean="0">
                <a:solidFill>
                  <a:schemeClr val="tx1"/>
                </a:solidFill>
                <a:effectLst/>
                <a:latin typeface="+mn-lt"/>
                <a:ea typeface="+mn-ea"/>
                <a:cs typeface="+mn-cs"/>
              </a:rPr>
              <a:t>,</a:t>
            </a:r>
            <a:r>
              <a:rPr lang="en-CA" sz="800" u="sng" kern="1200" baseline="30000" dirty="0" smtClean="0">
                <a:solidFill>
                  <a:schemeClr val="tx1"/>
                </a:solidFill>
                <a:effectLst/>
                <a:latin typeface="+mn-lt"/>
                <a:ea typeface="+mn-ea"/>
                <a:cs typeface="+mn-cs"/>
                <a:hlinkClick r:id="rId7"/>
              </a:rPr>
              <a:t>[1]</a:t>
            </a:r>
            <a:r>
              <a:rPr lang="en-CA" sz="800" kern="1200" dirty="0" smtClean="0">
                <a:solidFill>
                  <a:schemeClr val="tx1"/>
                </a:solidFill>
                <a:effectLst/>
                <a:latin typeface="+mn-lt"/>
                <a:ea typeface="+mn-ea"/>
                <a:cs typeface="+mn-cs"/>
              </a:rPr>
              <a:t> where mercantile </a:t>
            </a:r>
            <a:r>
              <a:rPr lang="en-CA" sz="800" u="sng" kern="1200" dirty="0" smtClean="0">
                <a:solidFill>
                  <a:schemeClr val="tx1"/>
                </a:solidFill>
                <a:effectLst/>
                <a:latin typeface="+mn-lt"/>
                <a:ea typeface="+mn-ea"/>
                <a:cs typeface="+mn-cs"/>
                <a:hlinkClick r:id="rId8" tooltip="Fiduciary"/>
              </a:rPr>
              <a:t>fiduciaries</a:t>
            </a:r>
            <a:r>
              <a:rPr lang="en-CA" sz="800" kern="1200" dirty="0" smtClean="0">
                <a:solidFill>
                  <a:schemeClr val="tx1"/>
                </a:solidFill>
                <a:effectLst/>
                <a:latin typeface="+mn-lt"/>
                <a:ea typeface="+mn-ea"/>
                <a:cs typeface="+mn-cs"/>
              </a:rPr>
              <a:t> who bought and sold goods on consignment for their principals. The word derives from “</a:t>
            </a:r>
            <a:r>
              <a:rPr lang="en-CA" sz="800" kern="1200" dirty="0" err="1" smtClean="0">
                <a:solidFill>
                  <a:schemeClr val="tx1"/>
                </a:solidFill>
                <a:effectLst/>
                <a:latin typeface="+mn-lt"/>
                <a:ea typeface="+mn-ea"/>
                <a:cs typeface="+mn-cs"/>
              </a:rPr>
              <a:t>feitoria</a:t>
            </a:r>
            <a:r>
              <a:rPr lang="en-CA" sz="800" kern="1200" dirty="0" smtClean="0">
                <a:solidFill>
                  <a:schemeClr val="tx1"/>
                </a:solidFill>
                <a:effectLst/>
                <a:latin typeface="+mn-lt"/>
                <a:ea typeface="+mn-ea"/>
                <a:cs typeface="+mn-cs"/>
              </a:rPr>
              <a:t>” which means trading post in Portuguese (the first westerners to engage in trade with China).</a:t>
            </a:r>
            <a:r>
              <a:rPr lang="en-CA" sz="800" kern="1200" baseline="0" dirty="0" smtClean="0">
                <a:solidFill>
                  <a:schemeClr val="tx1"/>
                </a:solidFill>
                <a:effectLst/>
                <a:latin typeface="+mn-lt"/>
                <a:ea typeface="+mn-ea"/>
                <a:cs typeface="+mn-cs"/>
              </a:rPr>
              <a:t> </a:t>
            </a:r>
            <a:r>
              <a:rPr lang="en-CA" sz="800" kern="1200" dirty="0" smtClean="0">
                <a:solidFill>
                  <a:schemeClr val="tx1"/>
                </a:solidFill>
                <a:effectLst/>
                <a:latin typeface="+mn-lt"/>
                <a:ea typeface="+mn-ea"/>
                <a:cs typeface="+mn-cs"/>
              </a:rPr>
              <a:t>The foreign agents were known at the time as "</a:t>
            </a:r>
            <a:r>
              <a:rPr lang="en-CA" sz="800" u="sng" kern="1200" dirty="0" smtClean="0">
                <a:solidFill>
                  <a:schemeClr val="tx1"/>
                </a:solidFill>
                <a:effectLst/>
                <a:latin typeface="+mn-lt"/>
                <a:ea typeface="+mn-ea"/>
                <a:cs typeface="+mn-cs"/>
                <a:hlinkClick r:id="rId9" tooltip="Supercargo"/>
              </a:rPr>
              <a:t>supercargos</a:t>
            </a:r>
            <a:r>
              <a:rPr lang="en-CA" sz="800" kern="1200" dirty="0" smtClean="0">
                <a:solidFill>
                  <a:schemeClr val="tx1"/>
                </a:solidFill>
                <a:effectLst/>
                <a:latin typeface="+mn-lt"/>
                <a:ea typeface="+mn-ea"/>
                <a:cs typeface="+mn-cs"/>
              </a:rPr>
              <a:t>" in English and as </a:t>
            </a:r>
            <a:r>
              <a:rPr lang="en-CA" sz="800" i="1" kern="1200" dirty="0" err="1" smtClean="0">
                <a:solidFill>
                  <a:schemeClr val="tx1"/>
                </a:solidFill>
                <a:effectLst/>
                <a:latin typeface="+mn-lt"/>
                <a:ea typeface="+mn-ea"/>
                <a:cs typeface="+mn-cs"/>
              </a:rPr>
              <a:t>daban</a:t>
            </a:r>
            <a:r>
              <a:rPr lang="en-CA" sz="800" kern="1200" dirty="0" smtClean="0">
                <a:solidFill>
                  <a:schemeClr val="tx1"/>
                </a:solidFill>
                <a:effectLst/>
                <a:latin typeface="+mn-lt"/>
                <a:ea typeface="+mn-ea"/>
                <a:cs typeface="+mn-cs"/>
              </a:rPr>
              <a:t> (</a:t>
            </a:r>
            <a:r>
              <a:rPr lang="en-US" sz="800" u="sng" kern="1200" dirty="0" smtClean="0">
                <a:solidFill>
                  <a:schemeClr val="tx1"/>
                </a:solidFill>
                <a:effectLst/>
                <a:latin typeface="+mn-lt"/>
                <a:ea typeface="+mn-ea"/>
                <a:cs typeface="+mn-cs"/>
                <a:hlinkClick r:id="rId10" tooltip="wikt:大班"/>
              </a:rPr>
              <a:t>大班</a:t>
            </a:r>
            <a:r>
              <a:rPr lang="en-CA" sz="800" kern="1200" dirty="0" smtClean="0">
                <a:solidFill>
                  <a:schemeClr val="tx1"/>
                </a:solidFill>
                <a:effectLst/>
                <a:latin typeface="+mn-lt"/>
                <a:ea typeface="+mn-ea"/>
                <a:cs typeface="+mn-cs"/>
              </a:rPr>
              <a:t>) in Chinese. This term's </a:t>
            </a:r>
            <a:r>
              <a:rPr lang="en-CA" sz="800" u="sng" kern="1200" dirty="0" smtClean="0">
                <a:solidFill>
                  <a:schemeClr val="tx1"/>
                </a:solidFill>
                <a:effectLst/>
                <a:latin typeface="+mn-lt"/>
                <a:ea typeface="+mn-ea"/>
                <a:cs typeface="+mn-cs"/>
                <a:hlinkClick r:id="rId11" tooltip="Cantonese language"/>
              </a:rPr>
              <a:t>Cantonese</a:t>
            </a:r>
            <a:r>
              <a:rPr lang="en-CA" sz="800" kern="1200" dirty="0" smtClean="0">
                <a:solidFill>
                  <a:schemeClr val="tx1"/>
                </a:solidFill>
                <a:effectLst/>
                <a:latin typeface="+mn-lt"/>
                <a:ea typeface="+mn-ea"/>
                <a:cs typeface="+mn-cs"/>
              </a:rPr>
              <a:t> pronunciation, </a:t>
            </a:r>
            <a:r>
              <a:rPr lang="en-CA" sz="800" i="1" u="sng" kern="1200" dirty="0" smtClean="0">
                <a:solidFill>
                  <a:schemeClr val="tx1"/>
                </a:solidFill>
                <a:effectLst/>
                <a:latin typeface="+mn-lt"/>
                <a:ea typeface="+mn-ea"/>
                <a:cs typeface="+mn-cs"/>
                <a:hlinkClick r:id="rId12" tooltip="Tai-pan"/>
              </a:rPr>
              <a:t>tai-pan</a:t>
            </a:r>
            <a:r>
              <a:rPr lang="en-CA" sz="800" kern="1200" dirty="0" smtClean="0">
                <a:solidFill>
                  <a:schemeClr val="tx1"/>
                </a:solidFill>
                <a:effectLst/>
                <a:latin typeface="+mn-lt"/>
                <a:ea typeface="+mn-ea"/>
                <a:cs typeface="+mn-cs"/>
              </a:rPr>
              <a:t>, only came into common English use after the rise of private trading from</a:t>
            </a:r>
            <a:r>
              <a:rPr lang="en-CA" sz="800" kern="1200" baseline="0" dirty="0" smtClean="0">
                <a:solidFill>
                  <a:schemeClr val="tx1"/>
                </a:solidFill>
                <a:effectLst/>
                <a:latin typeface="+mn-lt"/>
                <a:ea typeface="+mn-ea"/>
                <a:cs typeface="+mn-cs"/>
              </a:rPr>
              <a:t> </a:t>
            </a:r>
            <a:r>
              <a:rPr lang="en-CA" sz="800" kern="1200" dirty="0" smtClean="0">
                <a:solidFill>
                  <a:schemeClr val="tx1"/>
                </a:solidFill>
                <a:effectLst/>
                <a:latin typeface="+mn-lt"/>
                <a:ea typeface="+mn-ea"/>
                <a:cs typeface="+mn-cs"/>
              </a:rPr>
              <a:t>1834 on.</a:t>
            </a:r>
            <a:r>
              <a:rPr lang="en-CA" sz="800" u="sng" kern="1200" baseline="30000" dirty="0" smtClean="0">
                <a:solidFill>
                  <a:schemeClr val="tx1"/>
                </a:solidFill>
                <a:effectLst/>
                <a:latin typeface="+mn-lt"/>
                <a:ea typeface="+mn-ea"/>
                <a:cs typeface="+mn-cs"/>
                <a:hlinkClick r:id="rId13"/>
              </a:rPr>
              <a:t>[2]</a:t>
            </a:r>
            <a:r>
              <a:rPr lang="en-CA" sz="800" kern="1200" dirty="0" smtClean="0">
                <a:solidFill>
                  <a:schemeClr val="tx1"/>
                </a:solidFill>
                <a:effectLst/>
                <a:latin typeface="+mn-lt"/>
                <a:ea typeface="+mn-ea"/>
                <a:cs typeface="+mn-cs"/>
              </a:rPr>
              <a:t>  A private captain might be his own supercargo; a large </a:t>
            </a:r>
            <a:r>
              <a:rPr lang="en-CA" sz="800" u="sng" kern="1200" dirty="0" smtClean="0">
                <a:solidFill>
                  <a:schemeClr val="tx1"/>
                </a:solidFill>
                <a:effectLst/>
                <a:latin typeface="+mn-lt"/>
                <a:ea typeface="+mn-ea"/>
                <a:cs typeface="+mn-cs"/>
                <a:hlinkClick r:id="rId14" tooltip="East Indiamen"/>
              </a:rPr>
              <a:t>East Indiamen</a:t>
            </a:r>
            <a:r>
              <a:rPr lang="en-CA" sz="800" kern="1200" dirty="0" smtClean="0">
                <a:solidFill>
                  <a:schemeClr val="tx1"/>
                </a:solidFill>
                <a:effectLst/>
                <a:latin typeface="+mn-lt"/>
                <a:ea typeface="+mn-ea"/>
                <a:cs typeface="+mn-cs"/>
              </a:rPr>
              <a:t> might have five or more, which were ranked "chief supercargo", "2nd supercargo", and so on. A team of </a:t>
            </a:r>
            <a:r>
              <a:rPr lang="en-CA" sz="800" kern="1200" dirty="0" err="1" smtClean="0">
                <a:solidFill>
                  <a:schemeClr val="tx1"/>
                </a:solidFill>
                <a:effectLst/>
                <a:latin typeface="+mn-lt"/>
                <a:ea typeface="+mn-ea"/>
                <a:cs typeface="+mn-cs"/>
              </a:rPr>
              <a:t>supercargos</a:t>
            </a:r>
            <a:r>
              <a:rPr lang="en-CA" sz="800" kern="1200" dirty="0" smtClean="0">
                <a:solidFill>
                  <a:schemeClr val="tx1"/>
                </a:solidFill>
                <a:effectLst/>
                <a:latin typeface="+mn-lt"/>
                <a:ea typeface="+mn-ea"/>
                <a:cs typeface="+mn-cs"/>
              </a:rPr>
              <a:t> divided their work, some overseeing sales, others tea purchases, silk purchases, and so forth.</a:t>
            </a:r>
            <a:r>
              <a:rPr lang="en-CA" sz="800" u="sng" kern="1200" baseline="30000" dirty="0" smtClean="0">
                <a:solidFill>
                  <a:schemeClr val="tx1"/>
                </a:solidFill>
                <a:effectLst/>
                <a:latin typeface="+mn-lt"/>
                <a:ea typeface="+mn-ea"/>
                <a:cs typeface="+mn-cs"/>
                <a:hlinkClick r:id="rId15"/>
              </a:rPr>
              <a:t>[3]</a:t>
            </a:r>
            <a:r>
              <a:rPr lang="en-CA" sz="800" kern="1200" dirty="0" smtClean="0">
                <a:solidFill>
                  <a:schemeClr val="tx1"/>
                </a:solidFill>
                <a:effectLst/>
                <a:latin typeface="+mn-lt"/>
                <a:ea typeface="+mn-ea"/>
                <a:cs typeface="+mn-cs"/>
              </a:rPr>
              <a:t> Permanent </a:t>
            </a:r>
            <a:r>
              <a:rPr lang="en-CA" sz="800" kern="1200" dirty="0" err="1" smtClean="0">
                <a:solidFill>
                  <a:schemeClr val="tx1"/>
                </a:solidFill>
                <a:effectLst/>
                <a:latin typeface="+mn-lt"/>
                <a:ea typeface="+mn-ea"/>
                <a:cs typeface="+mn-cs"/>
              </a:rPr>
              <a:t>supercargos</a:t>
            </a:r>
            <a:r>
              <a:rPr lang="en-CA" sz="800" kern="1200" dirty="0" smtClean="0">
                <a:solidFill>
                  <a:schemeClr val="tx1"/>
                </a:solidFill>
                <a:effectLst/>
                <a:latin typeface="+mn-lt"/>
                <a:ea typeface="+mn-ea"/>
                <a:cs typeface="+mn-cs"/>
              </a:rPr>
              <a:t> might divide their work by the order ships arrived. The bookkeepers who attended them were called "writers"; those serving with the ship, who also checked these accounts, "pursers".</a:t>
            </a:r>
            <a:r>
              <a:rPr lang="en-CA" sz="800" u="sng" kern="1200" baseline="30000" dirty="0" smtClean="0">
                <a:solidFill>
                  <a:schemeClr val="tx1"/>
                </a:solidFill>
                <a:effectLst/>
                <a:latin typeface="+mn-lt"/>
                <a:ea typeface="+mn-ea"/>
                <a:cs typeface="+mn-cs"/>
                <a:hlinkClick r:id="rId16"/>
              </a:rPr>
              <a:t>[4]</a:t>
            </a:r>
            <a:endParaRPr lang="en-CA" sz="800" u="sng" kern="1200" baseline="30000" dirty="0" smtClean="0">
              <a:solidFill>
                <a:schemeClr val="tx1"/>
              </a:solidFill>
              <a:effectLst/>
              <a:latin typeface="+mn-lt"/>
              <a:ea typeface="+mn-ea"/>
              <a:cs typeface="+mn-cs"/>
            </a:endParaRPr>
          </a:p>
          <a:p>
            <a:pPr lvl="0"/>
            <a:endParaRPr lang="en-CA" sz="1000" kern="1200" dirty="0" smtClean="0">
              <a:solidFill>
                <a:schemeClr val="tx1"/>
              </a:solidFill>
              <a:effectLst/>
              <a:latin typeface="+mn-lt"/>
              <a:ea typeface="+mn-ea"/>
              <a:cs typeface="+mn-cs"/>
            </a:endParaRPr>
          </a:p>
          <a:p>
            <a:pPr lvl="0"/>
            <a:r>
              <a:rPr lang="en-CA" sz="800" kern="1200" dirty="0" smtClean="0">
                <a:solidFill>
                  <a:schemeClr val="tx1"/>
                </a:solidFill>
                <a:effectLst/>
                <a:latin typeface="+mn-lt"/>
                <a:ea typeface="+mn-ea"/>
                <a:cs typeface="+mn-cs"/>
              </a:rPr>
              <a:t>Transition: "Hong" is the Cantonese pronunciation of </a:t>
            </a:r>
            <a:r>
              <a:rPr lang="en-CA" sz="800" kern="1200" dirty="0" err="1" smtClean="0">
                <a:solidFill>
                  <a:schemeClr val="tx1"/>
                </a:solidFill>
                <a:effectLst/>
                <a:latin typeface="+mn-lt"/>
                <a:ea typeface="+mn-ea"/>
                <a:cs typeface="+mn-cs"/>
              </a:rPr>
              <a:t>行</a:t>
            </a:r>
            <a:r>
              <a:rPr lang="en-CA" sz="800" kern="1200" dirty="0" smtClean="0">
                <a:solidFill>
                  <a:schemeClr val="tx1"/>
                </a:solidFill>
                <a:effectLst/>
                <a:latin typeface="+mn-lt"/>
                <a:ea typeface="+mn-ea"/>
                <a:cs typeface="+mn-cs"/>
              </a:rPr>
              <a:t>, the Chinese term for a properly-licensed business.[2] By analogy, it was applied to its chief, the Hong merchant, and its property, the factories themselves.</a:t>
            </a:r>
            <a:endParaRPr lang="en-CA"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080B-E7EF-1D4B-9BAD-9B4AAD4E7AA9}" type="slidenum">
              <a:rPr lang="en-US" smtClean="0"/>
              <a:pPr/>
              <a:t>6</a:t>
            </a:fld>
            <a:endParaRPr lang="en-US"/>
          </a:p>
        </p:txBody>
      </p:sp>
    </p:spTree>
    <p:extLst>
      <p:ext uri="{BB962C8B-B14F-4D97-AF65-F5344CB8AC3E}">
        <p14:creationId xmlns:p14="http://schemas.microsoft.com/office/powerpoint/2010/main" xmlns="" val="268713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1684"/>
            <a:ext cx="5486400" cy="4114800"/>
          </a:xfrm>
        </p:spPr>
        <p:txBody>
          <a:bodyPr/>
          <a:lstStyle/>
          <a:p>
            <a:r>
              <a:rPr lang="en-US" sz="600" dirty="0" smtClean="0"/>
              <a:t>Source: </a:t>
            </a:r>
            <a:r>
              <a:rPr lang="en-CA" sz="600" kern="1200" dirty="0" smtClean="0">
                <a:solidFill>
                  <a:schemeClr val="tx1"/>
                </a:solidFill>
                <a:effectLst/>
                <a:latin typeface="+mn-lt"/>
                <a:ea typeface="+mn-ea"/>
                <a:cs typeface="+mn-cs"/>
              </a:rPr>
              <a:t>George </a:t>
            </a:r>
            <a:r>
              <a:rPr lang="en-CA" sz="600" kern="1200" dirty="0" err="1" smtClean="0">
                <a:solidFill>
                  <a:schemeClr val="tx1"/>
                </a:solidFill>
                <a:effectLst/>
                <a:latin typeface="+mn-lt"/>
                <a:ea typeface="+mn-ea"/>
                <a:cs typeface="+mn-cs"/>
              </a:rPr>
              <a:t>Chinnery</a:t>
            </a:r>
            <a:r>
              <a:rPr lang="en-CA" sz="600" kern="1200" dirty="0" smtClean="0">
                <a:solidFill>
                  <a:schemeClr val="tx1"/>
                </a:solidFill>
                <a:effectLst/>
                <a:latin typeface="+mn-lt"/>
                <a:ea typeface="+mn-ea"/>
                <a:cs typeface="+mn-cs"/>
              </a:rPr>
              <a:t> (1748-1847). </a:t>
            </a:r>
            <a:r>
              <a:rPr lang="en-CA" sz="600" i="1" kern="1200" dirty="0" err="1" smtClean="0">
                <a:solidFill>
                  <a:schemeClr val="tx1"/>
                </a:solidFill>
                <a:effectLst/>
                <a:latin typeface="+mn-lt"/>
                <a:ea typeface="+mn-ea"/>
                <a:cs typeface="+mn-cs"/>
              </a:rPr>
              <a:t>Hoqua</a:t>
            </a:r>
            <a:r>
              <a:rPr lang="en-CA" sz="600" kern="1200" dirty="0" smtClean="0">
                <a:solidFill>
                  <a:schemeClr val="tx1"/>
                </a:solidFill>
                <a:effectLst/>
                <a:latin typeface="+mn-lt"/>
                <a:ea typeface="+mn-ea"/>
                <a:cs typeface="+mn-cs"/>
              </a:rPr>
              <a:t>. 1830? Oil on Canvas, 25 x 18 5/8 in. (63.5 x 46.3 cm). </a:t>
            </a:r>
          </a:p>
          <a:p>
            <a:r>
              <a:rPr lang="en-CA" sz="600" kern="1200" dirty="0" smtClean="0">
                <a:solidFill>
                  <a:schemeClr val="tx1"/>
                </a:solidFill>
                <a:effectLst/>
                <a:latin typeface="+mn-lt"/>
                <a:ea typeface="+mn-ea"/>
                <a:cs typeface="+mn-cs"/>
              </a:rPr>
              <a:t>Bequest of W. </a:t>
            </a:r>
            <a:r>
              <a:rPr lang="en-CA" sz="600" kern="1200" dirty="0" err="1" smtClean="0">
                <a:solidFill>
                  <a:schemeClr val="tx1"/>
                </a:solidFill>
                <a:effectLst/>
                <a:latin typeface="+mn-lt"/>
                <a:ea typeface="+mn-ea"/>
                <a:cs typeface="+mn-cs"/>
              </a:rPr>
              <a:t>Gedney</a:t>
            </a:r>
            <a:r>
              <a:rPr lang="en-CA" sz="600" kern="1200" dirty="0" smtClean="0">
                <a:solidFill>
                  <a:schemeClr val="tx1"/>
                </a:solidFill>
                <a:effectLst/>
                <a:latin typeface="+mn-lt"/>
                <a:ea typeface="+mn-ea"/>
                <a:cs typeface="+mn-cs"/>
              </a:rPr>
              <a:t> Beatty, 1941 (41.160.405). © The Metropolitan Museum of Art.</a:t>
            </a:r>
            <a:r>
              <a:rPr lang="en-CA" sz="600" dirty="0" smtClean="0">
                <a:effectLst/>
              </a:rPr>
              <a:t> </a:t>
            </a:r>
          </a:p>
          <a:p>
            <a:r>
              <a:rPr lang="en-CA" sz="600" baseline="0" dirty="0" smtClean="0">
                <a:effectLst/>
              </a:rPr>
              <a:t>Wu </a:t>
            </a:r>
            <a:r>
              <a:rPr lang="en-CA" sz="600" baseline="0" dirty="0" err="1" smtClean="0">
                <a:effectLst/>
              </a:rPr>
              <a:t>Bingjian</a:t>
            </a:r>
            <a:r>
              <a:rPr lang="en-CA" sz="600" baseline="0" dirty="0" smtClean="0">
                <a:effectLst/>
              </a:rPr>
              <a:t> (Howqua)  a </a:t>
            </a:r>
            <a:r>
              <a:rPr lang="en-CA" sz="600" u="sng" baseline="0" dirty="0" smtClean="0">
                <a:effectLst/>
              </a:rPr>
              <a:t>leading Hong merchant in Guangzhou</a:t>
            </a:r>
            <a:r>
              <a:rPr lang="en-CA" sz="600" baseline="0" dirty="0" smtClean="0">
                <a:effectLst/>
              </a:rPr>
              <a:t>.</a:t>
            </a:r>
            <a:endParaRPr lang="en-CA" sz="600" i="0" kern="1200" dirty="0" smtClean="0">
              <a:solidFill>
                <a:schemeClr val="tx1"/>
              </a:solidFill>
              <a:effectLst/>
              <a:latin typeface="+mn-lt"/>
              <a:ea typeface="+mn-ea"/>
              <a:cs typeface="+mn-cs"/>
            </a:endParaRPr>
          </a:p>
          <a:p>
            <a:endParaRPr lang="en-CA" sz="1200" i="0" kern="1200" dirty="0" smtClean="0">
              <a:solidFill>
                <a:schemeClr val="tx1"/>
              </a:solidFill>
              <a:effectLst/>
              <a:latin typeface="+mn-lt"/>
              <a:ea typeface="+mn-ea"/>
              <a:cs typeface="+mn-cs"/>
            </a:endParaRPr>
          </a:p>
          <a:p>
            <a:r>
              <a:rPr lang="en-CA" sz="800" i="0" kern="1200" dirty="0" smtClean="0">
                <a:solidFill>
                  <a:schemeClr val="tx1"/>
                </a:solidFill>
                <a:effectLst/>
                <a:latin typeface="+mn-lt"/>
                <a:ea typeface="+mn-ea"/>
                <a:cs typeface="+mn-cs"/>
              </a:rPr>
              <a:t>Perdue, Peter, C. </a:t>
            </a:r>
            <a:r>
              <a:rPr lang="en-US" sz="800" dirty="0" smtClean="0"/>
              <a:t>The First Opium War: Anglo-Chinese War of 1839-1842</a:t>
            </a:r>
            <a:endParaRPr lang="en-CA" sz="800" kern="1200" dirty="0" smtClean="0">
              <a:solidFill>
                <a:schemeClr val="tx1"/>
              </a:solidFill>
              <a:effectLst/>
              <a:latin typeface="+mn-lt"/>
              <a:ea typeface="+mn-ea"/>
              <a:cs typeface="+mn-cs"/>
            </a:endParaRPr>
          </a:p>
          <a:p>
            <a:pPr marL="171450" indent="-171450">
              <a:buFont typeface="Arial"/>
              <a:buChar char="•"/>
            </a:pPr>
            <a:r>
              <a:rPr lang="en-CA" sz="800" kern="1200" dirty="0" smtClean="0">
                <a:solidFill>
                  <a:schemeClr val="tx1"/>
                </a:solidFill>
                <a:effectLst/>
                <a:latin typeface="+mn-lt"/>
                <a:ea typeface="+mn-ea"/>
                <a:cs typeface="+mn-cs"/>
              </a:rPr>
              <a:t>Western traders, for their part, mainly conducted trade through licensed monopoly companies, like Britain’s East India Company and the Dutch VOC. Despite these restrictions, both sides learned how to make profits by cooperating with each other. The </a:t>
            </a:r>
            <a:r>
              <a:rPr lang="en-CA" sz="800" b="1" kern="1200" dirty="0" smtClean="0">
                <a:solidFill>
                  <a:schemeClr val="tx1"/>
                </a:solidFill>
                <a:effectLst/>
                <a:latin typeface="+mn-lt"/>
                <a:ea typeface="+mn-ea"/>
                <a:cs typeface="+mn-cs"/>
              </a:rPr>
              <a:t>Chinese Hong merchants</a:t>
            </a:r>
            <a:r>
              <a:rPr lang="en-CA" sz="800" kern="1200" dirty="0" smtClean="0">
                <a:solidFill>
                  <a:schemeClr val="tx1"/>
                </a:solidFill>
                <a:effectLst/>
                <a:latin typeface="+mn-lt"/>
                <a:ea typeface="+mn-ea"/>
                <a:cs typeface="+mn-cs"/>
              </a:rPr>
              <a:t>, the key intermediaries between the foreign traders and the officials, developed close relations with their Western counterparts, instructing them on how to conduct their business without antagonizing the Chinese administration or bureaucracy. </a:t>
            </a:r>
          </a:p>
          <a:p>
            <a:pPr marL="171450" indent="-171450">
              <a:buFont typeface="Arial"/>
              <a:buChar char="•"/>
            </a:pPr>
            <a:r>
              <a:rPr lang="en-CA" sz="800" kern="1200" dirty="0" smtClean="0">
                <a:solidFill>
                  <a:schemeClr val="tx1"/>
                </a:solidFill>
                <a:effectLst/>
                <a:latin typeface="+mn-lt"/>
                <a:ea typeface="+mn-ea"/>
                <a:cs typeface="+mn-cs"/>
              </a:rPr>
              <a:t>As the volume of trade grew, however, the British demanded greater access to China’s markets. Tea exports from China grew from 92,000 pounds in 1700 to 2.7 million pounds in 1751. By 1800 the East India Company was buying 23 million pounds of tea per year at a cost of 3.6 million pounds of silver. Concerned that the China trade was draining silver out of England, the British searched for a counterpart commodity to trade for tea and porcelain. They found it in opium, which they planted in large quantities after they had taken Bengal, in India, in 1757. </a:t>
            </a:r>
          </a:p>
          <a:p>
            <a:pPr marL="171450" indent="-171450">
              <a:buFont typeface="Arial"/>
              <a:buChar char="•"/>
            </a:pPr>
            <a:r>
              <a:rPr lang="en-CA" sz="800" kern="1200" dirty="0" smtClean="0">
                <a:solidFill>
                  <a:schemeClr val="tx1"/>
                </a:solidFill>
                <a:effectLst/>
                <a:latin typeface="+mn-lt"/>
                <a:ea typeface="+mn-ea"/>
                <a:cs typeface="+mn-cs"/>
              </a:rPr>
              <a:t>British merchants blamed the restrictions of the Canton trade for the failure to export enough goods to China to balance their imports of tea and porcelain. Thus, Lord George </a:t>
            </a:r>
            <a:r>
              <a:rPr lang="en-CA" sz="800" kern="1200" dirty="0" err="1" smtClean="0">
                <a:solidFill>
                  <a:schemeClr val="tx1"/>
                </a:solidFill>
                <a:effectLst/>
                <a:latin typeface="+mn-lt"/>
                <a:ea typeface="+mn-ea"/>
                <a:cs typeface="+mn-cs"/>
              </a:rPr>
              <a:t>Macartney’s</a:t>
            </a:r>
            <a:r>
              <a:rPr lang="en-CA" sz="800" kern="1200" dirty="0" smtClean="0">
                <a:solidFill>
                  <a:schemeClr val="tx1"/>
                </a:solidFill>
                <a:effectLst/>
                <a:latin typeface="+mn-lt"/>
                <a:ea typeface="+mn-ea"/>
                <a:cs typeface="+mn-cs"/>
              </a:rPr>
              <a:t> mission to the court in Beijing in 1793 aimed to promote British trade by creating direct ties between the British government and the emperor. </a:t>
            </a:r>
            <a:r>
              <a:rPr lang="en-CA" sz="800" kern="1200" dirty="0" err="1" smtClean="0">
                <a:solidFill>
                  <a:schemeClr val="tx1"/>
                </a:solidFill>
                <a:effectLst/>
                <a:latin typeface="+mn-lt"/>
                <a:ea typeface="+mn-ea"/>
                <a:cs typeface="+mn-cs"/>
              </a:rPr>
              <a:t>Macartney</a:t>
            </a:r>
            <a:r>
              <a:rPr lang="en-CA" sz="800" kern="1200" dirty="0" smtClean="0">
                <a:solidFill>
                  <a:schemeClr val="tx1"/>
                </a:solidFill>
                <a:effectLst/>
                <a:latin typeface="+mn-lt"/>
                <a:ea typeface="+mn-ea"/>
                <a:cs typeface="+mn-cs"/>
              </a:rPr>
              <a:t>, however, portrayed his embassy as a tribute mission to celebrate the emperor’s birthday (Qianlong). He had only one man with him who could speak Chinese. </a:t>
            </a:r>
          </a:p>
          <a:p>
            <a:pPr marL="171450" indent="-171450">
              <a:buFont typeface="Arial"/>
              <a:buChar char="•"/>
            </a:pPr>
            <a:r>
              <a:rPr lang="en-CA" sz="800" kern="1200" dirty="0" smtClean="0">
                <a:solidFill>
                  <a:schemeClr val="tx1"/>
                </a:solidFill>
                <a:effectLst/>
                <a:latin typeface="+mn-lt"/>
                <a:ea typeface="+mn-ea"/>
                <a:cs typeface="+mn-cs"/>
              </a:rPr>
              <a:t>When he tried to raise the trade question, after following the tribute rituals, </a:t>
            </a:r>
            <a:r>
              <a:rPr lang="en-CA" sz="800" kern="1200" dirty="0" err="1" smtClean="0">
                <a:solidFill>
                  <a:schemeClr val="tx1"/>
                </a:solidFill>
                <a:effectLst/>
                <a:latin typeface="+mn-lt"/>
                <a:ea typeface="+mn-ea"/>
                <a:cs typeface="+mn-cs"/>
              </a:rPr>
              <a:t>Macartney’s</a:t>
            </a:r>
            <a:r>
              <a:rPr lang="en-CA" sz="800" kern="1200" dirty="0" smtClean="0">
                <a:solidFill>
                  <a:schemeClr val="tx1"/>
                </a:solidFill>
                <a:effectLst/>
                <a:latin typeface="+mn-lt"/>
                <a:ea typeface="+mn-ea"/>
                <a:cs typeface="+mn-cs"/>
              </a:rPr>
              <a:t> demands were rejected. His gifts of astronomical instruments, intended to impress the Qing emperor with British technological skills, in fact did not look very impressive: the emperor had already received similar items from Jesuits in earlier decades. </a:t>
            </a:r>
            <a:r>
              <a:rPr lang="en-CA" sz="800" kern="1200" dirty="0" err="1" smtClean="0">
                <a:solidFill>
                  <a:schemeClr val="tx1"/>
                </a:solidFill>
                <a:effectLst/>
                <a:latin typeface="+mn-lt"/>
                <a:ea typeface="+mn-ea"/>
                <a:cs typeface="+mn-cs"/>
              </a:rPr>
              <a:t>Macartney’s</a:t>
            </a:r>
            <a:r>
              <a:rPr lang="en-CA" sz="800" kern="1200" dirty="0" smtClean="0">
                <a:solidFill>
                  <a:schemeClr val="tx1"/>
                </a:solidFill>
                <a:effectLst/>
                <a:latin typeface="+mn-lt"/>
                <a:ea typeface="+mn-ea"/>
                <a:cs typeface="+mn-cs"/>
              </a:rPr>
              <a:t> failure, and the failure of a later mission (the Amherst embassy). in 1816, helped to convince the British that only force would induce the Qing government to open China’s ports. </a:t>
            </a:r>
          </a:p>
          <a:p>
            <a:endParaRPr lang="en-US" sz="800" dirty="0" smtClean="0"/>
          </a:p>
          <a:p>
            <a:r>
              <a:rPr lang="en-CA" sz="800" i="0" kern="1200" dirty="0" smtClean="0">
                <a:solidFill>
                  <a:schemeClr val="tx1"/>
                </a:solidFill>
                <a:effectLst/>
                <a:latin typeface="+mn-lt"/>
                <a:ea typeface="+mn-ea"/>
                <a:cs typeface="+mn-cs"/>
              </a:rPr>
              <a:t>Hayes, Jack,</a:t>
            </a:r>
            <a:r>
              <a:rPr lang="en-CA" sz="800" i="0" kern="1200" baseline="0" dirty="0" smtClean="0">
                <a:solidFill>
                  <a:schemeClr val="tx1"/>
                </a:solidFill>
                <a:effectLst/>
                <a:latin typeface="+mn-lt"/>
                <a:ea typeface="+mn-ea"/>
                <a:cs typeface="+mn-cs"/>
              </a:rPr>
              <a:t> P. Opium Wars in China</a:t>
            </a:r>
            <a:r>
              <a:rPr lang="en-US" sz="800" dirty="0" smtClean="0"/>
              <a:t>, pg. 5</a:t>
            </a:r>
          </a:p>
          <a:p>
            <a:pPr marL="171450" lvl="0" indent="-171450">
              <a:buFont typeface="Arial"/>
              <a:buChar char="•"/>
            </a:pPr>
            <a:r>
              <a:rPr lang="en-CA" sz="800" kern="1200" dirty="0" smtClean="0">
                <a:solidFill>
                  <a:schemeClr val="tx1"/>
                </a:solidFill>
                <a:effectLst/>
                <a:latin typeface="+mn-lt"/>
                <a:ea typeface="+mn-ea"/>
                <a:cs typeface="+mn-cs"/>
              </a:rPr>
              <a:t>In response, the British East India Company hired private British and American traders to transport the drug to China. Chinese smugglers bought the opium from British and American ships anchored off the Guangzhou coast and distributed it within China through a network of Chinese middlemen. By 1830, there were more than 100 Chinese smugglers’ boats working the opium trade.</a:t>
            </a:r>
            <a:r>
              <a:rPr lang="en-CA" sz="800" kern="1200" baseline="0" dirty="0" smtClean="0">
                <a:solidFill>
                  <a:schemeClr val="tx1"/>
                </a:solidFill>
                <a:effectLst/>
                <a:latin typeface="+mn-lt"/>
                <a:ea typeface="+mn-ea"/>
                <a:cs typeface="+mn-cs"/>
              </a:rPr>
              <a:t> </a:t>
            </a:r>
            <a:r>
              <a:rPr lang="en-CA" sz="800" kern="1200" dirty="0" smtClean="0">
                <a:solidFill>
                  <a:schemeClr val="tx1"/>
                </a:solidFill>
                <a:effectLst/>
                <a:latin typeface="+mn-lt"/>
                <a:ea typeface="+mn-ea"/>
                <a:cs typeface="+mn-cs"/>
              </a:rPr>
              <a:t>This reached a crisis point when, in 1834, the British East India Company lost its monopoly over British opium. To compete for customers, dealers lowered their selling price, which made it easier for more people in China to buy opium, thus spreading further use and addition.</a:t>
            </a:r>
          </a:p>
          <a:p>
            <a:pPr marL="171450" lvl="0" indent="-171450">
              <a:buFont typeface="Arial"/>
              <a:buChar char="•"/>
            </a:pPr>
            <a:endParaRPr lang="en-CA" sz="800" kern="1200" dirty="0" smtClean="0">
              <a:solidFill>
                <a:schemeClr val="tx1"/>
              </a:solidFill>
              <a:effectLst/>
              <a:latin typeface="+mn-lt"/>
              <a:ea typeface="+mn-ea"/>
              <a:cs typeface="+mn-cs"/>
            </a:endParaRPr>
          </a:p>
          <a:p>
            <a:pPr marL="0" lvl="0" indent="0">
              <a:buFont typeface="Arial"/>
              <a:buNone/>
            </a:pPr>
            <a:r>
              <a:rPr lang="en-CA" sz="800" kern="1200" dirty="0" smtClean="0">
                <a:solidFill>
                  <a:schemeClr val="tx1"/>
                </a:solidFill>
                <a:effectLst/>
              </a:rPr>
              <a:t>Ross, Monique</a:t>
            </a:r>
            <a:r>
              <a:rPr lang="en-CA" sz="800" kern="1200" baseline="0" dirty="0" smtClean="0">
                <a:solidFill>
                  <a:schemeClr val="tx1"/>
                </a:solidFill>
                <a:effectLst/>
              </a:rPr>
              <a:t> and Quince, </a:t>
            </a:r>
            <a:r>
              <a:rPr lang="en-CA" sz="800" kern="1200" baseline="0" dirty="0" err="1" smtClean="0">
                <a:solidFill>
                  <a:schemeClr val="tx1"/>
                </a:solidFill>
                <a:effectLst/>
              </a:rPr>
              <a:t>Annebelle</a:t>
            </a:r>
            <a:r>
              <a:rPr lang="en-CA" sz="800" kern="1200" baseline="0" dirty="0" smtClean="0">
                <a:solidFill>
                  <a:schemeClr val="tx1"/>
                </a:solidFill>
                <a:effectLst/>
              </a:rPr>
              <a:t>. Modern China and the Legacy of Opium. https://</a:t>
            </a:r>
            <a:r>
              <a:rPr lang="en-CA" sz="800" kern="1200" baseline="0" dirty="0" err="1" smtClean="0">
                <a:solidFill>
                  <a:schemeClr val="tx1"/>
                </a:solidFill>
                <a:effectLst/>
              </a:rPr>
              <a:t>www.abc.net.au</a:t>
            </a:r>
            <a:r>
              <a:rPr lang="en-CA" sz="800" kern="1200" baseline="0" dirty="0" smtClean="0">
                <a:solidFill>
                  <a:schemeClr val="tx1"/>
                </a:solidFill>
                <a:effectLst/>
              </a:rPr>
              <a:t>/news/2018-09-02/modern-china-and-the-legacy-of-the-opium-wars/10172386 Retrieved 24-November-2018.</a:t>
            </a:r>
          </a:p>
          <a:p>
            <a:pPr marL="171450" lvl="0" indent="-171450">
              <a:buFont typeface="Arial"/>
              <a:buChar char="•"/>
            </a:pPr>
            <a:r>
              <a:rPr lang="en-CA" sz="800" kern="1200" dirty="0" smtClean="0">
                <a:solidFill>
                  <a:schemeClr val="tx1"/>
                </a:solidFill>
                <a:effectLst/>
              </a:rPr>
              <a:t>The illegal drug being used by China's elite suddenly became accessible to the masses.</a:t>
            </a:r>
            <a:r>
              <a:rPr lang="en-CA" sz="800" kern="1200" baseline="0" dirty="0" smtClean="0">
                <a:solidFill>
                  <a:schemeClr val="tx1"/>
                </a:solidFill>
                <a:effectLst/>
              </a:rPr>
              <a:t> </a:t>
            </a:r>
            <a:r>
              <a:rPr lang="en-CA" sz="800" kern="1200" dirty="0" smtClean="0">
                <a:solidFill>
                  <a:schemeClr val="tx1"/>
                </a:solidFill>
                <a:effectLst/>
              </a:rPr>
              <a:t>"What the British did is they fuelled the consumption by supplying more, by making it possible for the middle classes to join in,” Yang-Wen </a:t>
            </a:r>
            <a:r>
              <a:rPr lang="en-CA" sz="800" kern="1200" dirty="0" err="1" smtClean="0">
                <a:solidFill>
                  <a:schemeClr val="tx1"/>
                </a:solidFill>
                <a:effectLst/>
              </a:rPr>
              <a:t>Zheng</a:t>
            </a:r>
            <a:r>
              <a:rPr lang="en-CA" sz="800" kern="1200" dirty="0" smtClean="0">
                <a:solidFill>
                  <a:schemeClr val="tx1"/>
                </a:solidFill>
                <a:effectLst/>
              </a:rPr>
              <a:t>, a professor of Chinese history at the University of Manchester.</a:t>
            </a:r>
            <a:r>
              <a:rPr lang="en-CA" sz="800" dirty="0" smtClean="0">
                <a:effectLst/>
              </a:rPr>
              <a:t> </a:t>
            </a:r>
            <a:r>
              <a:rPr lang="en-CA" sz="800" kern="1200" dirty="0" smtClean="0">
                <a:solidFill>
                  <a:schemeClr val="tx1"/>
                </a:solidFill>
                <a:effectLst/>
              </a:rPr>
              <a:t>The British argued that the war was not about the right to trade opium, but rather the right to free trade across China.</a:t>
            </a:r>
            <a:r>
              <a:rPr lang="en-CA" sz="800" kern="1200" baseline="0" dirty="0" smtClean="0">
                <a:solidFill>
                  <a:schemeClr val="tx1"/>
                </a:solidFill>
                <a:effectLst/>
              </a:rPr>
              <a:t> </a:t>
            </a:r>
            <a:r>
              <a:rPr lang="en-CA" sz="800" kern="1200" dirty="0" smtClean="0">
                <a:solidFill>
                  <a:schemeClr val="tx1"/>
                </a:solidFill>
                <a:effectLst/>
              </a:rPr>
              <a:t>Once Britain had opened the door, France and America also came knocking.</a:t>
            </a:r>
            <a:endParaRPr lang="en-CA" sz="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080B-E7EF-1D4B-9BAD-9B4AAD4E7AA9}" type="slidenum">
              <a:rPr lang="en-US" smtClean="0"/>
              <a:pPr/>
              <a:t>7</a:t>
            </a:fld>
            <a:endParaRPr lang="en-US"/>
          </a:p>
        </p:txBody>
      </p:sp>
    </p:spTree>
    <p:extLst>
      <p:ext uri="{BB962C8B-B14F-4D97-AF65-F5344CB8AC3E}">
        <p14:creationId xmlns:p14="http://schemas.microsoft.com/office/powerpoint/2010/main" xmlns="" val="371869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i="0" kern="1200" dirty="0" smtClean="0">
                <a:solidFill>
                  <a:schemeClr val="tx1"/>
                </a:solidFill>
                <a:effectLst/>
                <a:latin typeface="+mn-lt"/>
                <a:ea typeface="+mn-ea"/>
                <a:cs typeface="+mn-cs"/>
              </a:rPr>
              <a:t>Hayes, Jack,</a:t>
            </a:r>
            <a:r>
              <a:rPr lang="en-CA" sz="1000" i="0" kern="1200" baseline="0" dirty="0" smtClean="0">
                <a:solidFill>
                  <a:schemeClr val="tx1"/>
                </a:solidFill>
                <a:effectLst/>
                <a:latin typeface="+mn-lt"/>
                <a:ea typeface="+mn-ea"/>
                <a:cs typeface="+mn-cs"/>
              </a:rPr>
              <a:t> P. Opium Wars in China</a:t>
            </a:r>
            <a:r>
              <a:rPr lang="en-US" sz="1000" dirty="0" smtClean="0"/>
              <a:t>, pg. 1</a:t>
            </a:r>
          </a:p>
          <a:p>
            <a:pPr marL="171450" indent="-171450">
              <a:buFont typeface="Arial"/>
              <a:buChar char="•"/>
            </a:pPr>
            <a:r>
              <a:rPr lang="en-US" sz="800" dirty="0" smtClean="0"/>
              <a:t>By</a:t>
            </a:r>
            <a:r>
              <a:rPr lang="en-US" sz="800" baseline="0" dirty="0" smtClean="0"/>
              <a:t> </a:t>
            </a:r>
            <a:r>
              <a:rPr lang="en-US" sz="800" dirty="0" smtClean="0"/>
              <a:t>the mid-19</a:t>
            </a:r>
            <a:r>
              <a:rPr lang="en-US" sz="800" baseline="30000" dirty="0" smtClean="0"/>
              <a:t>th</a:t>
            </a:r>
            <a:r>
              <a:rPr lang="en-US" sz="800" dirty="0" smtClean="0"/>
              <a:t> century, western imperial powers such as GBR, FRA + USA were aggressively expanding their influence around</a:t>
            </a:r>
            <a:r>
              <a:rPr lang="en-US" sz="800" baseline="0" dirty="0" smtClean="0"/>
              <a:t> the world through their economic + military strength + by spreading religion, mostly through the activities of Christian missionaries. These countries embraced ideas of </a:t>
            </a:r>
            <a:r>
              <a:rPr lang="en-US" sz="800" b="1" baseline="0" dirty="0" smtClean="0"/>
              <a:t>free trade</a:t>
            </a:r>
            <a:r>
              <a:rPr lang="en-US" sz="800" baseline="0" dirty="0" smtClean="0"/>
              <a:t> + their militaries had become so powerful they could impose such ideas on others. In one sense, China was relatively effective in responding to this foreign encroachment; unlike its neighbors, including present-day India, Burma (now Myanmar), Malaya (now Malaysia), Indonesia, + Vietnam. China did not become a full-fledged, formal colony of the West. In addition, Confucianism, the system of beliefs that shaped + organized China’s culture, politics, + society for centuries, was secular + therefore </a:t>
            </a:r>
            <a:r>
              <a:rPr lang="en-US" sz="800" dirty="0" smtClean="0"/>
              <a:t>was </a:t>
            </a:r>
            <a:r>
              <a:rPr lang="en-US" sz="800" baseline="0" dirty="0" smtClean="0"/>
              <a:t>not necessarily an obstacle to science + modernity in the ways that Christianity, Islam</a:t>
            </a:r>
            <a:r>
              <a:rPr lang="en-US" sz="800" dirty="0"/>
              <a:t> </a:t>
            </a:r>
            <a:r>
              <a:rPr lang="en-US" sz="800" baseline="0" dirty="0" smtClean="0"/>
              <a:t>+ Hinduism sometimes were in other parts of the world.</a:t>
            </a:r>
            <a:endParaRPr lang="en-US" sz="1000" baseline="0" dirty="0" smtClean="0"/>
          </a:p>
          <a:p>
            <a:pPr marL="171450" indent="-171450">
              <a:buFont typeface="Arial"/>
              <a:buChar char="•"/>
            </a:pPr>
            <a:r>
              <a:rPr lang="en-US" sz="800" baseline="0" dirty="0" smtClean="0"/>
              <a:t>In another sense, China was </a:t>
            </a:r>
            <a:r>
              <a:rPr lang="en-US" sz="800" u="sng" baseline="0" dirty="0" smtClean="0"/>
              <a:t>not</a:t>
            </a:r>
            <a:r>
              <a:rPr lang="en-US" sz="800" baseline="0" dirty="0" smtClean="0"/>
              <a:t> effective in responding to the “modern” West with its growing i</a:t>
            </a:r>
            <a:r>
              <a:rPr lang="en-US" sz="800" b="1" baseline="0" dirty="0" smtClean="0"/>
              <a:t>ndustrialism, mercantilism, and military strength.</a:t>
            </a:r>
            <a:r>
              <a:rPr lang="en-US" sz="800" baseline="0" dirty="0" smtClean="0"/>
              <a:t> 19</a:t>
            </a:r>
            <a:r>
              <a:rPr lang="en-US" sz="800" baseline="30000" dirty="0" smtClean="0"/>
              <a:t>th</a:t>
            </a:r>
            <a:r>
              <a:rPr lang="en-US" sz="800" baseline="0" dirty="0" smtClean="0"/>
              <a:t> Century China was a large, mostly land based empire (see Map 1), administered by a 2,000 year old bureaucracy and dominated by centuries-old Confucian ideas of political, social and economic management. All of these things made China, in some ways, dramatically different from the European powers of the day, and it struggled to deal effectively with encroachment. The ineffectiveness resulted in, or at least added to, longer-term problems in China, such as </a:t>
            </a:r>
            <a:r>
              <a:rPr lang="en-US" sz="800" b="1" baseline="0" dirty="0" smtClean="0"/>
              <a:t>unequal treaties, repeated foreign military invasions, massive internal rebellions, internal political fights, and social upheaval</a:t>
            </a:r>
            <a:r>
              <a:rPr lang="en-US" sz="800" baseline="0" dirty="0" smtClean="0"/>
              <a:t>. </a:t>
            </a:r>
          </a:p>
          <a:p>
            <a:pPr marL="171450" indent="-171450">
              <a:buFont typeface="Arial"/>
              <a:buChar char="•"/>
            </a:pPr>
            <a:r>
              <a:rPr lang="en-US" sz="800" baseline="0" dirty="0" smtClean="0"/>
              <a:t>While the 1</a:t>
            </a:r>
            <a:r>
              <a:rPr lang="en-US" sz="800" baseline="30000" dirty="0" smtClean="0"/>
              <a:t>st</a:t>
            </a:r>
            <a:r>
              <a:rPr lang="en-US" sz="800" baseline="0" dirty="0" smtClean="0"/>
              <a:t> War of 1839-1842 did not cause the eventual collapse of China’s 5,000 year imperial dynastic system seven decades later, it did help shift the balance of power in Asia in </a:t>
            </a:r>
            <a:r>
              <a:rPr lang="en-US" sz="800" baseline="0" dirty="0" err="1" smtClean="0"/>
              <a:t>favour</a:t>
            </a:r>
            <a:r>
              <a:rPr lang="en-US" sz="800" baseline="0" dirty="0" smtClean="0"/>
              <a:t> of the West.</a:t>
            </a:r>
            <a:endParaRPr lang="en-US" sz="1000" baseline="0" dirty="0" smtClean="0"/>
          </a:p>
          <a:p>
            <a:pPr lvl="0"/>
            <a:endParaRPr lang="en-CA" b="1" dirty="0"/>
          </a:p>
          <a:p>
            <a:pPr lvl="0"/>
            <a:r>
              <a:rPr lang="en-CA" sz="600" b="1" kern="1200" dirty="0" smtClean="0">
                <a:solidFill>
                  <a:schemeClr val="tx1"/>
                </a:solidFill>
                <a:effectLst/>
                <a:latin typeface="+mn-lt"/>
                <a:ea typeface="+mn-ea"/>
                <a:cs typeface="+mn-cs"/>
              </a:rPr>
              <a:t>[Image] Title</a:t>
            </a:r>
            <a:r>
              <a:rPr lang="en-CA" sz="600" b="0" kern="1200" dirty="0" smtClean="0">
                <a:solidFill>
                  <a:schemeClr val="tx1"/>
                </a:solidFill>
                <a:effectLst/>
                <a:latin typeface="+mn-lt"/>
                <a:ea typeface="+mn-ea"/>
                <a:cs typeface="+mn-cs"/>
              </a:rPr>
              <a:t>:</a:t>
            </a:r>
            <a:r>
              <a:rPr lang="en-CA" sz="600" b="0" kern="1200" baseline="0" dirty="0" smtClean="0">
                <a:solidFill>
                  <a:schemeClr val="tx1"/>
                </a:solidFill>
                <a:effectLst/>
                <a:latin typeface="+mn-lt"/>
                <a:ea typeface="+mn-ea"/>
                <a:cs typeface="+mn-cs"/>
              </a:rPr>
              <a:t> </a:t>
            </a:r>
            <a:r>
              <a:rPr lang="en-CA" sz="600" kern="1200" dirty="0" smtClean="0">
                <a:solidFill>
                  <a:schemeClr val="tx1"/>
                </a:solidFill>
                <a:effectLst/>
                <a:latin typeface="+mn-lt"/>
                <a:ea typeface="+mn-ea"/>
                <a:cs typeface="+mn-cs"/>
              </a:rPr>
              <a:t>The 18th. (Royal Irish) Regiment of Foot: at the storming of the Fortress of Amoy. August 26th 1841</a:t>
            </a:r>
          </a:p>
          <a:p>
            <a:pPr lvl="0"/>
            <a:r>
              <a:rPr lang="en-CA" sz="600" b="1" kern="1200" dirty="0" smtClean="0">
                <a:solidFill>
                  <a:schemeClr val="tx1"/>
                </a:solidFill>
                <a:effectLst/>
                <a:latin typeface="+mn-lt"/>
                <a:ea typeface="+mn-ea"/>
                <a:cs typeface="+mn-cs"/>
              </a:rPr>
              <a:t>Subtitle</a:t>
            </a:r>
            <a:r>
              <a:rPr lang="en-CA" sz="600" b="0" kern="1200" dirty="0" smtClean="0">
                <a:solidFill>
                  <a:schemeClr val="tx1"/>
                </a:solidFill>
                <a:effectLst/>
                <a:latin typeface="+mn-lt"/>
                <a:ea typeface="+mn-ea"/>
                <a:cs typeface="+mn-cs"/>
              </a:rPr>
              <a:t>:</a:t>
            </a:r>
            <a:r>
              <a:rPr lang="en-CA" sz="600" b="0" kern="1200" baseline="0" dirty="0" smtClean="0">
                <a:solidFill>
                  <a:schemeClr val="tx1"/>
                </a:solidFill>
                <a:effectLst/>
                <a:latin typeface="+mn-lt"/>
                <a:ea typeface="+mn-ea"/>
                <a:cs typeface="+mn-cs"/>
              </a:rPr>
              <a:t> </a:t>
            </a:r>
            <a:r>
              <a:rPr lang="en-CA" sz="600" kern="1200" dirty="0" smtClean="0">
                <a:solidFill>
                  <a:schemeClr val="tx1"/>
                </a:solidFill>
                <a:effectLst/>
                <a:latin typeface="+mn-lt"/>
                <a:ea typeface="+mn-ea"/>
                <a:cs typeface="+mn-cs"/>
              </a:rPr>
              <a:t>at the storming of the Fortress of Amoy. August 26th 1841</a:t>
            </a:r>
          </a:p>
          <a:p>
            <a:pPr lvl="0"/>
            <a:r>
              <a:rPr lang="en-CA" sz="600" b="1" kern="1200" dirty="0" smtClean="0">
                <a:solidFill>
                  <a:schemeClr val="tx1"/>
                </a:solidFill>
                <a:effectLst/>
                <a:latin typeface="+mn-lt"/>
                <a:ea typeface="+mn-ea"/>
                <a:cs typeface="+mn-cs"/>
              </a:rPr>
              <a:t>Series</a:t>
            </a:r>
            <a:r>
              <a:rPr lang="en-CA" sz="600" b="0" kern="1200" dirty="0" smtClean="0">
                <a:solidFill>
                  <a:schemeClr val="tx1"/>
                </a:solidFill>
                <a:effectLst/>
                <a:latin typeface="+mn-lt"/>
                <a:ea typeface="+mn-ea"/>
                <a:cs typeface="+mn-cs"/>
              </a:rPr>
              <a:t>:</a:t>
            </a:r>
            <a:r>
              <a:rPr lang="en-CA" sz="600" b="0" kern="1200" baseline="0" dirty="0" smtClean="0">
                <a:solidFill>
                  <a:schemeClr val="tx1"/>
                </a:solidFill>
                <a:effectLst/>
                <a:latin typeface="+mn-lt"/>
                <a:ea typeface="+mn-ea"/>
                <a:cs typeface="+mn-cs"/>
              </a:rPr>
              <a:t> </a:t>
            </a:r>
            <a:r>
              <a:rPr lang="en-CA" sz="600" kern="1200" dirty="0" smtClean="0">
                <a:solidFill>
                  <a:schemeClr val="tx1"/>
                </a:solidFill>
                <a:effectLst/>
                <a:latin typeface="+mn-lt"/>
                <a:ea typeface="+mn-ea"/>
                <a:cs typeface="+mn-cs"/>
              </a:rPr>
              <a:t>Prints, Drawings and </a:t>
            </a:r>
            <a:r>
              <a:rPr lang="en-CA" sz="600" kern="1200" dirty="0" err="1" smtClean="0">
                <a:solidFill>
                  <a:schemeClr val="tx1"/>
                </a:solidFill>
                <a:effectLst/>
                <a:latin typeface="+mn-lt"/>
                <a:ea typeface="+mn-ea"/>
                <a:cs typeface="+mn-cs"/>
              </a:rPr>
              <a:t>Watercolors</a:t>
            </a:r>
            <a:r>
              <a:rPr lang="en-CA" sz="600" kern="1200" dirty="0" smtClean="0">
                <a:solidFill>
                  <a:schemeClr val="tx1"/>
                </a:solidFill>
                <a:effectLst/>
                <a:latin typeface="+mn-lt"/>
                <a:ea typeface="+mn-ea"/>
                <a:cs typeface="+mn-cs"/>
              </a:rPr>
              <a:t> from the Anne S.K. Brown Military Collection</a:t>
            </a:r>
          </a:p>
          <a:p>
            <a:pPr lvl="0"/>
            <a:r>
              <a:rPr lang="en-CA" sz="600" b="1" kern="1200" dirty="0" smtClean="0">
                <a:solidFill>
                  <a:schemeClr val="tx1"/>
                </a:solidFill>
                <a:effectLst/>
                <a:latin typeface="+mn-lt"/>
                <a:ea typeface="+mn-ea"/>
                <a:cs typeface="+mn-cs"/>
              </a:rPr>
              <a:t>Contributors</a:t>
            </a:r>
            <a:endParaRPr lang="en-CA" sz="600" kern="1200" dirty="0" smtClean="0">
              <a:solidFill>
                <a:schemeClr val="tx1"/>
              </a:solidFill>
              <a:effectLst/>
              <a:latin typeface="+mn-lt"/>
              <a:ea typeface="+mn-ea"/>
              <a:cs typeface="+mn-cs"/>
            </a:endParaRPr>
          </a:p>
          <a:p>
            <a:pPr lvl="0"/>
            <a:r>
              <a:rPr lang="en-CA" sz="600" kern="1200" dirty="0" smtClean="0">
                <a:solidFill>
                  <a:schemeClr val="tx1"/>
                </a:solidFill>
                <a:effectLst/>
                <a:latin typeface="+mn-lt"/>
                <a:ea typeface="+mn-ea"/>
                <a:cs typeface="+mn-cs"/>
              </a:rPr>
              <a:t>Hayes, Michael Angelo, 1820-1877 (artist)</a:t>
            </a:r>
          </a:p>
          <a:p>
            <a:pPr lvl="0"/>
            <a:r>
              <a:rPr lang="en-CA" sz="600" kern="1200" dirty="0" smtClean="0">
                <a:solidFill>
                  <a:schemeClr val="tx1"/>
                </a:solidFill>
                <a:effectLst/>
                <a:latin typeface="+mn-lt"/>
                <a:ea typeface="+mn-ea"/>
                <a:cs typeface="+mn-cs"/>
              </a:rPr>
              <a:t>Lynch, James Henry, died 1868 (lithographer)</a:t>
            </a:r>
          </a:p>
          <a:p>
            <a:pPr lvl="0"/>
            <a:r>
              <a:rPr lang="en-CA" sz="600" kern="1200" dirty="0" smtClean="0">
                <a:solidFill>
                  <a:schemeClr val="tx1"/>
                </a:solidFill>
                <a:effectLst/>
                <a:latin typeface="+mn-lt"/>
                <a:ea typeface="+mn-ea"/>
                <a:cs typeface="+mn-cs"/>
              </a:rPr>
              <a:t>J. Graf (printer)</a:t>
            </a:r>
          </a:p>
          <a:p>
            <a:pPr lvl="0"/>
            <a:r>
              <a:rPr lang="en-CA" sz="600" kern="1200" dirty="0" smtClean="0">
                <a:solidFill>
                  <a:schemeClr val="tx1"/>
                </a:solidFill>
                <a:effectLst/>
                <a:latin typeface="+mn-lt"/>
                <a:ea typeface="+mn-ea"/>
                <a:cs typeface="+mn-cs"/>
              </a:rPr>
              <a:t>Spooner, William (publisher)</a:t>
            </a:r>
          </a:p>
          <a:p>
            <a:pPr lvl="0"/>
            <a:r>
              <a:rPr lang="en-CA" sz="600" b="1" kern="1200" dirty="0" smtClean="0">
                <a:solidFill>
                  <a:schemeClr val="tx1"/>
                </a:solidFill>
                <a:effectLst/>
                <a:latin typeface="+mn-lt"/>
                <a:ea typeface="+mn-ea"/>
                <a:cs typeface="+mn-cs"/>
              </a:rPr>
              <a:t>Date Issued</a:t>
            </a:r>
            <a:r>
              <a:rPr lang="en-CA" sz="600" b="0" kern="1200" dirty="0" smtClean="0">
                <a:solidFill>
                  <a:schemeClr val="tx1"/>
                </a:solidFill>
                <a:effectLst/>
                <a:latin typeface="+mn-lt"/>
                <a:ea typeface="+mn-ea"/>
                <a:cs typeface="+mn-cs"/>
              </a:rPr>
              <a:t>:</a:t>
            </a:r>
            <a:r>
              <a:rPr lang="en-CA" sz="600" b="0" kern="1200" baseline="0" dirty="0" smtClean="0">
                <a:solidFill>
                  <a:schemeClr val="tx1"/>
                </a:solidFill>
                <a:effectLst/>
                <a:latin typeface="+mn-lt"/>
                <a:ea typeface="+mn-ea"/>
                <a:cs typeface="+mn-cs"/>
              </a:rPr>
              <a:t> </a:t>
            </a:r>
            <a:r>
              <a:rPr lang="en-CA" sz="600" kern="1200" dirty="0" smtClean="0">
                <a:solidFill>
                  <a:schemeClr val="tx1"/>
                </a:solidFill>
                <a:effectLst/>
                <a:latin typeface="+mn-lt"/>
                <a:ea typeface="+mn-ea"/>
                <a:cs typeface="+mn-cs"/>
              </a:rPr>
              <a:t>1840-1844</a:t>
            </a:r>
          </a:p>
          <a:p>
            <a:pPr lvl="0"/>
            <a:r>
              <a:rPr lang="en-CA" sz="600" b="1" kern="1200" dirty="0" smtClean="0">
                <a:solidFill>
                  <a:schemeClr val="tx1"/>
                </a:solidFill>
                <a:effectLst/>
                <a:latin typeface="+mn-lt"/>
                <a:ea typeface="+mn-ea"/>
                <a:cs typeface="+mn-cs"/>
              </a:rPr>
              <a:t>Abstract</a:t>
            </a:r>
            <a:r>
              <a:rPr lang="en-CA" sz="600" b="0" kern="1200" baseline="0" dirty="0" smtClean="0">
                <a:solidFill>
                  <a:schemeClr val="tx1"/>
                </a:solidFill>
                <a:effectLst/>
                <a:latin typeface="+mn-lt"/>
                <a:ea typeface="+mn-ea"/>
                <a:cs typeface="+mn-cs"/>
              </a:rPr>
              <a:t> </a:t>
            </a:r>
            <a:r>
              <a:rPr lang="en-CA" sz="600" kern="1200" dirty="0" smtClean="0">
                <a:solidFill>
                  <a:schemeClr val="tx1"/>
                </a:solidFill>
                <a:effectLst/>
                <a:latin typeface="+mn-lt"/>
                <a:ea typeface="+mn-ea"/>
                <a:cs typeface="+mn-cs"/>
              </a:rPr>
              <a:t>26th in coll. of 34 (of 53?) col. lith. pl., 3 variants, 2 watercolour originals of uniform groups by J.H. Lynch after Hayes; infantry unit with 2 tattered flags storming over fortress wall with cannon, driving off defenders wearing strange striped cat-like uniforms.</a:t>
            </a:r>
            <a:endParaRPr lang="en-CA" sz="1200" kern="1200" dirty="0" smtClean="0">
              <a:solidFill>
                <a:schemeClr val="tx1"/>
              </a:solidFill>
              <a:effectLst/>
              <a:latin typeface="+mn-lt"/>
              <a:ea typeface="+mn-ea"/>
              <a:cs typeface="+mn-cs"/>
            </a:endParaRPr>
          </a:p>
          <a:p>
            <a:endParaRPr lang="en-US" sz="700" baseline="0" dirty="0" smtClean="0"/>
          </a:p>
          <a:p>
            <a:pPr lvl="0"/>
            <a:r>
              <a:rPr lang="en-CA" sz="800" u="sng" dirty="0">
                <a:hlinkClick r:id="rId3"/>
              </a:rPr>
              <a:t>https://en.wikipedia.org/wiki/</a:t>
            </a:r>
            <a:r>
              <a:rPr lang="en-CA" sz="800" u="sng" dirty="0" smtClean="0">
                <a:hlinkClick r:id="rId3"/>
              </a:rPr>
              <a:t>Battle_of_Amoy</a:t>
            </a:r>
            <a:r>
              <a:rPr lang="en-CA" sz="800" u="sng" dirty="0" smtClean="0"/>
              <a:t> </a:t>
            </a:r>
          </a:p>
          <a:p>
            <a:pPr lvl="0"/>
            <a:r>
              <a:rPr lang="en-CA" sz="800" kern="1200" dirty="0" smtClean="0">
                <a:solidFill>
                  <a:schemeClr val="tx1"/>
                </a:solidFill>
                <a:effectLst/>
                <a:latin typeface="+mn-lt"/>
                <a:ea typeface="+mn-ea"/>
                <a:cs typeface="+mn-cs"/>
              </a:rPr>
              <a:t>The </a:t>
            </a:r>
            <a:r>
              <a:rPr lang="en-CA" sz="800" b="1" kern="1200" dirty="0" smtClean="0">
                <a:solidFill>
                  <a:schemeClr val="tx1"/>
                </a:solidFill>
                <a:effectLst/>
                <a:latin typeface="+mn-lt"/>
                <a:ea typeface="+mn-ea"/>
                <a:cs typeface="+mn-cs"/>
              </a:rPr>
              <a:t>Battle of Amoy</a:t>
            </a:r>
            <a:r>
              <a:rPr lang="en-CA" sz="800" kern="1200" dirty="0" smtClean="0">
                <a:solidFill>
                  <a:schemeClr val="tx1"/>
                </a:solidFill>
                <a:effectLst/>
                <a:latin typeface="+mn-lt"/>
                <a:ea typeface="+mn-ea"/>
                <a:cs typeface="+mn-cs"/>
              </a:rPr>
              <a:t> or </a:t>
            </a:r>
            <a:r>
              <a:rPr lang="en-CA" sz="800" b="1" kern="1200" dirty="0" smtClean="0">
                <a:solidFill>
                  <a:schemeClr val="tx1"/>
                </a:solidFill>
                <a:effectLst/>
                <a:latin typeface="+mn-lt"/>
                <a:ea typeface="+mn-ea"/>
                <a:cs typeface="+mn-cs"/>
              </a:rPr>
              <a:t>Xiamen</a:t>
            </a:r>
            <a:r>
              <a:rPr lang="en-CA" sz="800" kern="1200" dirty="0" smtClean="0">
                <a:solidFill>
                  <a:schemeClr val="tx1"/>
                </a:solidFill>
                <a:effectLst/>
                <a:latin typeface="+mn-lt"/>
                <a:ea typeface="+mn-ea"/>
                <a:cs typeface="+mn-cs"/>
              </a:rPr>
              <a:t> was fought between </a:t>
            </a:r>
            <a:r>
              <a:rPr lang="en-CA" sz="800" u="sng" kern="1200" dirty="0" smtClean="0">
                <a:solidFill>
                  <a:schemeClr val="tx1"/>
                </a:solidFill>
                <a:effectLst/>
                <a:latin typeface="+mn-lt"/>
                <a:ea typeface="+mn-ea"/>
                <a:cs typeface="+mn-cs"/>
                <a:hlinkClick r:id="rId4" tooltip="United Kingdom of Great Britain and Ireland"/>
              </a:rPr>
              <a:t>British</a:t>
            </a:r>
            <a:r>
              <a:rPr lang="en-CA" sz="800" kern="1200" dirty="0" smtClean="0">
                <a:solidFill>
                  <a:schemeClr val="tx1"/>
                </a:solidFill>
                <a:effectLst/>
                <a:latin typeface="+mn-lt"/>
                <a:ea typeface="+mn-ea"/>
                <a:cs typeface="+mn-cs"/>
              </a:rPr>
              <a:t> and </a:t>
            </a:r>
            <a:r>
              <a:rPr lang="en-CA" sz="800" u="sng" kern="1200" dirty="0" smtClean="0">
                <a:solidFill>
                  <a:schemeClr val="tx1"/>
                </a:solidFill>
                <a:effectLst/>
                <a:latin typeface="+mn-lt"/>
                <a:ea typeface="+mn-ea"/>
                <a:cs typeface="+mn-cs"/>
                <a:hlinkClick r:id="rId5" tooltip="Qing Empire"/>
              </a:rPr>
              <a:t>Qing</a:t>
            </a:r>
            <a:r>
              <a:rPr lang="en-CA" sz="800" kern="1200" dirty="0" smtClean="0">
                <a:solidFill>
                  <a:schemeClr val="tx1"/>
                </a:solidFill>
                <a:effectLst/>
                <a:latin typeface="+mn-lt"/>
                <a:ea typeface="+mn-ea"/>
                <a:cs typeface="+mn-cs"/>
              </a:rPr>
              <a:t> forces at </a:t>
            </a:r>
            <a:r>
              <a:rPr lang="en-CA" sz="800" u="sng" kern="1200" dirty="0" smtClean="0">
                <a:solidFill>
                  <a:schemeClr val="tx1"/>
                </a:solidFill>
                <a:effectLst/>
                <a:latin typeface="+mn-lt"/>
                <a:ea typeface="+mn-ea"/>
                <a:cs typeface="+mn-cs"/>
                <a:hlinkClick r:id="rId6" tooltip="Xiamen"/>
              </a:rPr>
              <a:t>Xiamen</a:t>
            </a:r>
            <a:r>
              <a:rPr lang="en-CA" sz="800" kern="1200" dirty="0" smtClean="0">
                <a:solidFill>
                  <a:schemeClr val="tx1"/>
                </a:solidFill>
                <a:effectLst/>
                <a:latin typeface="+mn-lt"/>
                <a:ea typeface="+mn-ea"/>
                <a:cs typeface="+mn-cs"/>
              </a:rPr>
              <a:t> (then known as "Amoy" from the </a:t>
            </a:r>
            <a:r>
              <a:rPr lang="en-CA" sz="800" u="sng" kern="1200" dirty="0" smtClean="0">
                <a:solidFill>
                  <a:schemeClr val="tx1"/>
                </a:solidFill>
                <a:effectLst/>
                <a:latin typeface="+mn-lt"/>
                <a:ea typeface="+mn-ea"/>
                <a:cs typeface="+mn-cs"/>
                <a:hlinkClick r:id="rId7" tooltip="Amoy dialect"/>
              </a:rPr>
              <a:t>local pronunciation</a:t>
            </a:r>
            <a:r>
              <a:rPr lang="en-CA" sz="800" kern="1200" dirty="0" smtClean="0">
                <a:solidFill>
                  <a:schemeClr val="tx1"/>
                </a:solidFill>
                <a:effectLst/>
                <a:latin typeface="+mn-lt"/>
                <a:ea typeface="+mn-ea"/>
                <a:cs typeface="+mn-cs"/>
              </a:rPr>
              <a:t> of the name) on </a:t>
            </a:r>
            <a:r>
              <a:rPr lang="en-CA" sz="800" u="sng" kern="1200" dirty="0" smtClean="0">
                <a:solidFill>
                  <a:schemeClr val="tx1"/>
                </a:solidFill>
                <a:effectLst/>
                <a:latin typeface="+mn-lt"/>
                <a:ea typeface="+mn-ea"/>
                <a:cs typeface="+mn-cs"/>
                <a:hlinkClick r:id="rId8" tooltip="Xiamen Island"/>
              </a:rPr>
              <a:t>Xiamen Island</a:t>
            </a:r>
            <a:r>
              <a:rPr lang="en-CA" sz="800" kern="1200" dirty="0" smtClean="0">
                <a:solidFill>
                  <a:schemeClr val="tx1"/>
                </a:solidFill>
                <a:effectLst/>
                <a:latin typeface="+mn-lt"/>
                <a:ea typeface="+mn-ea"/>
                <a:cs typeface="+mn-cs"/>
              </a:rPr>
              <a:t>, </a:t>
            </a:r>
            <a:r>
              <a:rPr lang="en-CA" sz="800" u="sng" kern="1200" dirty="0" smtClean="0">
                <a:solidFill>
                  <a:schemeClr val="tx1"/>
                </a:solidFill>
                <a:effectLst/>
                <a:latin typeface="+mn-lt"/>
                <a:ea typeface="+mn-ea"/>
                <a:cs typeface="+mn-cs"/>
                <a:hlinkClick r:id="rId9" tooltip="Fujian"/>
              </a:rPr>
              <a:t>Fujian</a:t>
            </a:r>
            <a:r>
              <a:rPr lang="en-CA" sz="800" kern="1200" dirty="0" smtClean="0">
                <a:solidFill>
                  <a:schemeClr val="tx1"/>
                </a:solidFill>
                <a:effectLst/>
                <a:latin typeface="+mn-lt"/>
                <a:ea typeface="+mn-ea"/>
                <a:cs typeface="+mn-cs"/>
              </a:rPr>
              <a:t>, in the </a:t>
            </a:r>
            <a:r>
              <a:rPr lang="en-CA" sz="800" u="sng" kern="1200" dirty="0" smtClean="0">
                <a:solidFill>
                  <a:schemeClr val="tx1"/>
                </a:solidFill>
                <a:effectLst/>
                <a:latin typeface="+mn-lt"/>
                <a:ea typeface="+mn-ea"/>
                <a:cs typeface="+mn-cs"/>
                <a:hlinkClick r:id="rId5" tooltip="Qing Empire"/>
              </a:rPr>
              <a:t>Qing Empire</a:t>
            </a:r>
            <a:r>
              <a:rPr lang="en-CA" sz="800" kern="1200" dirty="0" smtClean="0">
                <a:solidFill>
                  <a:schemeClr val="tx1"/>
                </a:solidFill>
                <a:effectLst/>
                <a:latin typeface="+mn-lt"/>
                <a:ea typeface="+mn-ea"/>
                <a:cs typeface="+mn-cs"/>
              </a:rPr>
              <a:t> on 26 August 1841 during the </a:t>
            </a:r>
            <a:r>
              <a:rPr lang="en-CA" sz="800" u="sng" kern="1200" dirty="0" smtClean="0">
                <a:solidFill>
                  <a:schemeClr val="tx1"/>
                </a:solidFill>
                <a:effectLst/>
                <a:latin typeface="+mn-lt"/>
                <a:ea typeface="+mn-ea"/>
                <a:cs typeface="+mn-cs"/>
                <a:hlinkClick r:id="rId10" tooltip="First Opium War"/>
              </a:rPr>
              <a:t>First Opium War</a:t>
            </a:r>
            <a:r>
              <a:rPr lang="en-CA" sz="800" kern="1200" dirty="0" smtClean="0">
                <a:solidFill>
                  <a:schemeClr val="tx1"/>
                </a:solidFill>
                <a:effectLst/>
                <a:latin typeface="+mn-lt"/>
                <a:ea typeface="+mn-ea"/>
                <a:cs typeface="+mn-cs"/>
              </a:rPr>
              <a:t>. The British captured the forts at Xiamen and on nearby </a:t>
            </a:r>
            <a:r>
              <a:rPr lang="en-CA" sz="800" u="sng" kern="1200" dirty="0" smtClean="0">
                <a:solidFill>
                  <a:schemeClr val="tx1"/>
                </a:solidFill>
                <a:effectLst/>
                <a:latin typeface="+mn-lt"/>
                <a:ea typeface="+mn-ea"/>
                <a:cs typeface="+mn-cs"/>
                <a:hlinkClick r:id="rId11" tooltip="Gulangyu Island"/>
              </a:rPr>
              <a:t>Gulangyu Island</a:t>
            </a:r>
            <a:r>
              <a:rPr lang="en-CA" sz="800" kern="1200" dirty="0" smtClean="0">
                <a:solidFill>
                  <a:schemeClr val="tx1"/>
                </a:solidFill>
                <a:effectLst/>
                <a:latin typeface="+mn-lt"/>
                <a:ea typeface="+mn-ea"/>
                <a:cs typeface="+mn-cs"/>
              </a:rPr>
              <a:t>("</a:t>
            </a:r>
            <a:r>
              <a:rPr lang="en-CA" sz="800" kern="1200" dirty="0" err="1" smtClean="0">
                <a:solidFill>
                  <a:schemeClr val="tx1"/>
                </a:solidFill>
                <a:effectLst/>
                <a:latin typeface="+mn-lt"/>
                <a:ea typeface="+mn-ea"/>
                <a:cs typeface="+mn-cs"/>
              </a:rPr>
              <a:t>Kulangau</a:t>
            </a:r>
            <a:r>
              <a:rPr lang="en-CA" sz="800" kern="1200" dirty="0" smtClean="0">
                <a:solidFill>
                  <a:schemeClr val="tx1"/>
                </a:solidFill>
                <a:effectLst/>
                <a:latin typeface="+mn-lt"/>
                <a:ea typeface="+mn-ea"/>
                <a:cs typeface="+mn-cs"/>
              </a:rPr>
              <a:t>"). </a:t>
            </a:r>
            <a:endParaRPr lang="en-CA" sz="1000" kern="1200" dirty="0" smtClean="0">
              <a:solidFill>
                <a:schemeClr val="tx1"/>
              </a:solidFill>
              <a:effectLst/>
              <a:latin typeface="+mn-lt"/>
              <a:ea typeface="+mn-ea"/>
              <a:cs typeface="+mn-cs"/>
            </a:endParaRPr>
          </a:p>
          <a:p>
            <a:pPr lvl="0"/>
            <a:endParaRPr lang="en-CA" sz="800" kern="1200" dirty="0" smtClean="0">
              <a:solidFill>
                <a:schemeClr val="tx1"/>
              </a:solidFill>
              <a:effectLst/>
              <a:latin typeface="+mn-lt"/>
              <a:ea typeface="+mn-ea"/>
              <a:cs typeface="+mn-cs"/>
            </a:endParaRPr>
          </a:p>
          <a:p>
            <a:pPr lvl="0"/>
            <a:r>
              <a:rPr lang="en-CA" sz="800" u="sng" kern="1200" dirty="0" smtClean="0">
                <a:solidFill>
                  <a:schemeClr val="tx1"/>
                </a:solidFill>
                <a:effectLst/>
                <a:latin typeface="+mn-lt"/>
                <a:ea typeface="+mn-ea"/>
                <a:cs typeface="+mn-cs"/>
                <a:hlinkClick r:id="rId12" tooltip="Rosa Luxemburg"/>
              </a:rPr>
              <a:t>Rosa Luxemburg</a:t>
            </a:r>
            <a:r>
              <a:rPr lang="en-CA" sz="800" kern="1200" dirty="0" smtClean="0">
                <a:solidFill>
                  <a:schemeClr val="tx1"/>
                </a:solidFill>
                <a:effectLst/>
                <a:latin typeface="+mn-lt"/>
                <a:ea typeface="+mn-ea"/>
                <a:cs typeface="+mn-cs"/>
              </a:rPr>
              <a:t> provides a brief account of the battle in her book </a:t>
            </a:r>
            <a:r>
              <a:rPr lang="en-CA" sz="800" i="1" u="sng" kern="1200" dirty="0" smtClean="0">
                <a:solidFill>
                  <a:schemeClr val="tx1"/>
                </a:solidFill>
                <a:effectLst/>
                <a:latin typeface="+mn-lt"/>
                <a:ea typeface="+mn-ea"/>
                <a:cs typeface="+mn-cs"/>
                <a:hlinkClick r:id="rId13" tooltip="The Accumulation of Capital"/>
              </a:rPr>
              <a:t>The Accumulation of Capital</a:t>
            </a:r>
            <a:r>
              <a:rPr lang="en-CA" sz="800" kern="1200" dirty="0" smtClean="0">
                <a:solidFill>
                  <a:schemeClr val="tx1"/>
                </a:solidFill>
                <a:effectLst/>
                <a:latin typeface="+mn-lt"/>
                <a:ea typeface="+mn-ea"/>
                <a:cs typeface="+mn-cs"/>
              </a:rPr>
              <a:t>.</a:t>
            </a:r>
          </a:p>
          <a:p>
            <a:pPr lvl="0"/>
            <a:r>
              <a:rPr lang="en-CA" sz="800" kern="1200" dirty="0" smtClean="0">
                <a:solidFill>
                  <a:schemeClr val="tx1"/>
                </a:solidFill>
                <a:effectLst/>
                <a:latin typeface="+mn-lt"/>
                <a:ea typeface="+mn-ea"/>
                <a:cs typeface="+mn-cs"/>
              </a:rPr>
              <a:t>"On August 25, 1841, the British approached the town of Amoy, whose forts were armed with a hundred of the heaviest Chinese guns. These guns being almost useless, and the commanders lacking in resource, the capture of the harbour was child’s play. Under cover of a heavy barrage, British ships drew near the walls of </a:t>
            </a:r>
            <a:r>
              <a:rPr lang="en-CA" sz="800" kern="1200" dirty="0" err="1" smtClean="0">
                <a:solidFill>
                  <a:schemeClr val="tx1"/>
                </a:solidFill>
                <a:effectLst/>
                <a:latin typeface="+mn-lt"/>
                <a:ea typeface="+mn-ea"/>
                <a:cs typeface="+mn-cs"/>
              </a:rPr>
              <a:t>Kulangau</a:t>
            </a:r>
            <a:r>
              <a:rPr lang="en-CA" sz="800" kern="1200" dirty="0" smtClean="0">
                <a:solidFill>
                  <a:schemeClr val="tx1"/>
                </a:solidFill>
                <a:effectLst/>
                <a:latin typeface="+mn-lt"/>
                <a:ea typeface="+mn-ea"/>
                <a:cs typeface="+mn-cs"/>
              </a:rPr>
              <a:t>, landed their marines, and after a short stand the Chinese troops were driven out. The twenty-six battle-junks with 128 guns in the harbour were also captured, their crews having fled. One battery, manned by Tartars, heroically held out against the combined fire of three British ships, but a British landing was effected in their rear and the post wiped out."</a:t>
            </a:r>
            <a:r>
              <a:rPr lang="en-CA" sz="800" u="sng" kern="1200" baseline="30000" dirty="0" smtClean="0">
                <a:solidFill>
                  <a:schemeClr val="tx1"/>
                </a:solidFill>
                <a:effectLst/>
                <a:latin typeface="+mn-lt"/>
                <a:ea typeface="+mn-ea"/>
                <a:cs typeface="+mn-cs"/>
                <a:hlinkClick r:id="rId14"/>
              </a:rPr>
              <a:t>[9]</a:t>
            </a:r>
            <a:endParaRPr lang="en-US" sz="700" baseline="0" dirty="0" smtClean="0"/>
          </a:p>
          <a:p>
            <a:endParaRPr lang="en-US" sz="700" baseline="0" dirty="0" smtClean="0"/>
          </a:p>
        </p:txBody>
      </p:sp>
      <p:sp>
        <p:nvSpPr>
          <p:cNvPr id="4" name="Slide Number Placeholder 3"/>
          <p:cNvSpPr>
            <a:spLocks noGrp="1"/>
          </p:cNvSpPr>
          <p:nvPr>
            <p:ph type="sldNum" sz="quarter" idx="10"/>
          </p:nvPr>
        </p:nvSpPr>
        <p:spPr/>
        <p:txBody>
          <a:bodyPr/>
          <a:lstStyle/>
          <a:p>
            <a:fld id="{6D92080B-E7EF-1D4B-9BAD-9B4AAD4E7AA9}" type="slidenum">
              <a:rPr lang="en-US" smtClean="0"/>
              <a:pPr/>
              <a:t>8</a:t>
            </a:fld>
            <a:endParaRPr lang="en-US"/>
          </a:p>
        </p:txBody>
      </p:sp>
    </p:spTree>
    <p:extLst>
      <p:ext uri="{BB962C8B-B14F-4D97-AF65-F5344CB8AC3E}">
        <p14:creationId xmlns:p14="http://schemas.microsoft.com/office/powerpoint/2010/main" xmlns="" val="70829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[Reference: </a:t>
            </a:r>
            <a:r>
              <a:rPr lang="en-CA" sz="1000" u="sng" kern="1200" dirty="0" smtClean="0">
                <a:solidFill>
                  <a:schemeClr val="tx1"/>
                </a:solidFill>
                <a:effectLst/>
                <a:latin typeface="+mn-lt"/>
                <a:ea typeface="+mn-ea"/>
                <a:cs typeface="+mn-cs"/>
                <a:hlinkClick r:id="rId3"/>
              </a:rPr>
              <a:t>https://en.wikipedia.org/wiki/Daoguang_Emperor</a:t>
            </a:r>
            <a:r>
              <a:rPr lang="en-CA" sz="1000" u="sng"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000" u="sng"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The historian </a:t>
            </a:r>
            <a:r>
              <a:rPr lang="en-CA" sz="1000" u="sng" kern="1200" dirty="0" smtClean="0">
                <a:solidFill>
                  <a:schemeClr val="tx1"/>
                </a:solidFill>
                <a:effectLst/>
                <a:latin typeface="+mn-lt"/>
                <a:ea typeface="+mn-ea"/>
                <a:cs typeface="+mn-cs"/>
                <a:hlinkClick r:id="rId4" tooltip="Jonathan Spence"/>
              </a:rPr>
              <a:t>Jonathan Spence</a:t>
            </a:r>
            <a:r>
              <a:rPr lang="en-CA" sz="1000" kern="1200" dirty="0" smtClean="0">
                <a:solidFill>
                  <a:schemeClr val="tx1"/>
                </a:solidFill>
                <a:effectLst/>
                <a:latin typeface="+mn-lt"/>
                <a:ea typeface="+mn-ea"/>
                <a:cs typeface="+mn-cs"/>
              </a:rPr>
              <a:t> characterizes the </a:t>
            </a:r>
            <a:r>
              <a:rPr lang="en-CA" sz="1000" kern="1200" dirty="0" err="1" smtClean="0">
                <a:solidFill>
                  <a:schemeClr val="tx1"/>
                </a:solidFill>
                <a:effectLst/>
                <a:latin typeface="+mn-lt"/>
                <a:ea typeface="+mn-ea"/>
                <a:cs typeface="+mn-cs"/>
              </a:rPr>
              <a:t>Daoguang</a:t>
            </a:r>
            <a:r>
              <a:rPr lang="en-CA" sz="1000" kern="1200" dirty="0" smtClean="0">
                <a:solidFill>
                  <a:schemeClr val="tx1"/>
                </a:solidFill>
                <a:effectLst/>
                <a:latin typeface="+mn-lt"/>
                <a:ea typeface="+mn-ea"/>
                <a:cs typeface="+mn-cs"/>
              </a:rPr>
              <a:t> Emperor as a "well meaning but ineffective man," who promoted officials who "presented a purist view even if they had nothing to say about the domestic and foreign problems surrounding the dynasty."</a:t>
            </a:r>
            <a:r>
              <a:rPr lang="en-CA" sz="1000" u="sng" kern="1200" baseline="30000" dirty="0" smtClean="0">
                <a:solidFill>
                  <a:schemeClr val="tx1"/>
                </a:solidFill>
                <a:effectLst/>
                <a:latin typeface="+mn-lt"/>
                <a:ea typeface="+mn-ea"/>
                <a:cs typeface="+mn-cs"/>
                <a:hlinkClick r:id="rId5"/>
              </a:rPr>
              <a:t>[1]</a:t>
            </a:r>
            <a:r>
              <a:rPr lang="en-CA" sz="1000" u="sng" kern="1200" baseline="30000" dirty="0" smtClean="0">
                <a:solidFill>
                  <a:schemeClr val="tx1"/>
                </a:solidFill>
                <a:effectLst/>
                <a:latin typeface="+mn-lt"/>
                <a:ea typeface="+mn-ea"/>
                <a:cs typeface="+mn-cs"/>
              </a:rPr>
              <a:t>.</a:t>
            </a:r>
            <a:r>
              <a:rPr lang="en-CA" sz="1000" kern="1200" dirty="0" smtClean="0">
                <a:solidFill>
                  <a:schemeClr val="tx1"/>
                </a:solidFill>
                <a:effectLst/>
                <a:latin typeface="+mn-lt"/>
                <a:ea typeface="+mn-ea"/>
                <a:cs typeface="+mn-cs"/>
              </a:rPr>
              <a:t>. </a:t>
            </a:r>
            <a:r>
              <a:rPr lang="en-CA" sz="1000" kern="1200" dirty="0" err="1" smtClean="0">
                <a:solidFill>
                  <a:schemeClr val="tx1"/>
                </a:solidFill>
                <a:effectLst/>
                <a:latin typeface="+mn-lt"/>
                <a:ea typeface="+mn-ea"/>
                <a:cs typeface="+mn-cs"/>
              </a:rPr>
              <a:t>Daoguang</a:t>
            </a:r>
            <a:r>
              <a:rPr lang="en-CA" sz="1000" kern="1200" dirty="0" smtClean="0">
                <a:solidFill>
                  <a:schemeClr val="tx1"/>
                </a:solidFill>
                <a:effectLst/>
                <a:latin typeface="+mn-lt"/>
                <a:ea typeface="+mn-ea"/>
                <a:cs typeface="+mn-cs"/>
              </a:rPr>
              <a:t> Emperor</a:t>
            </a:r>
            <a:r>
              <a:rPr lang="en-CA" sz="1000" kern="1200" baseline="0" dirty="0" smtClean="0">
                <a:solidFill>
                  <a:schemeClr val="tx1"/>
                </a:solidFill>
                <a:effectLst/>
                <a:latin typeface="+mn-lt"/>
                <a:ea typeface="+mn-ea"/>
                <a:cs typeface="+mn-cs"/>
              </a:rPr>
              <a:t> </a:t>
            </a:r>
            <a:r>
              <a:rPr lang="en-CA" sz="1000" kern="1200" dirty="0" smtClean="0">
                <a:solidFill>
                  <a:schemeClr val="tx1"/>
                </a:solidFill>
                <a:effectLst/>
                <a:latin typeface="+mn-lt"/>
                <a:ea typeface="+mn-ea"/>
                <a:cs typeface="+mn-cs"/>
              </a:rPr>
              <a:t>(16 September 1782 – 26 February 1850) was the eighth </a:t>
            </a:r>
            <a:r>
              <a:rPr lang="en-CA" sz="1000" u="sng" kern="1200" dirty="0" smtClean="0">
                <a:solidFill>
                  <a:schemeClr val="tx1"/>
                </a:solidFill>
                <a:effectLst/>
                <a:latin typeface="+mn-lt"/>
                <a:ea typeface="+mn-ea"/>
                <a:cs typeface="+mn-cs"/>
                <a:hlinkClick r:id="rId6" tooltip="Emperor of China"/>
              </a:rPr>
              <a:t>emperor</a:t>
            </a:r>
            <a:r>
              <a:rPr lang="en-CA" sz="1000" kern="1200" dirty="0" smtClean="0">
                <a:solidFill>
                  <a:schemeClr val="tx1"/>
                </a:solidFill>
                <a:effectLst/>
                <a:latin typeface="+mn-lt"/>
                <a:ea typeface="+mn-ea"/>
                <a:cs typeface="+mn-cs"/>
              </a:rPr>
              <a:t> of the </a:t>
            </a:r>
            <a:r>
              <a:rPr lang="en-CA" sz="1000" u="sng" kern="1200" dirty="0" smtClean="0">
                <a:solidFill>
                  <a:schemeClr val="tx1"/>
                </a:solidFill>
                <a:effectLst/>
                <a:latin typeface="+mn-lt"/>
                <a:ea typeface="+mn-ea"/>
                <a:cs typeface="+mn-cs"/>
                <a:hlinkClick r:id="rId7" tooltip="Manchu people"/>
              </a:rPr>
              <a:t>Manchu</a:t>
            </a:r>
            <a:r>
              <a:rPr lang="en-CA" sz="1000" kern="1200" dirty="0" smtClean="0">
                <a:solidFill>
                  <a:schemeClr val="tx1"/>
                </a:solidFill>
                <a:effectLst/>
                <a:latin typeface="+mn-lt"/>
                <a:ea typeface="+mn-ea"/>
                <a:cs typeface="+mn-cs"/>
              </a:rPr>
              <a:t>-led </a:t>
            </a:r>
            <a:r>
              <a:rPr lang="en-CA" sz="1000" u="sng" kern="1200" dirty="0" smtClean="0">
                <a:solidFill>
                  <a:schemeClr val="tx1"/>
                </a:solidFill>
                <a:effectLst/>
                <a:latin typeface="+mn-lt"/>
                <a:ea typeface="+mn-ea"/>
                <a:cs typeface="+mn-cs"/>
                <a:hlinkClick r:id="rId8" tooltip="Qing dynasty"/>
              </a:rPr>
              <a:t>Qing dynasty</a:t>
            </a:r>
            <a:r>
              <a:rPr lang="en-CA" sz="1000" kern="1200" dirty="0" smtClean="0">
                <a:solidFill>
                  <a:schemeClr val="tx1"/>
                </a:solidFill>
                <a:effectLst/>
                <a:latin typeface="+mn-lt"/>
                <a:ea typeface="+mn-ea"/>
                <a:cs typeface="+mn-cs"/>
              </a:rPr>
              <a:t> and the sixth Qing emperor to rule over China proper, from 1820 to 1850. His reign was marked by "external disaster and internal rebellion," that is, by the </a:t>
            </a:r>
            <a:r>
              <a:rPr lang="en-CA" sz="1000" u="sng" kern="1200" dirty="0" smtClean="0">
                <a:solidFill>
                  <a:schemeClr val="tx1"/>
                </a:solidFill>
                <a:effectLst/>
                <a:latin typeface="+mn-lt"/>
                <a:ea typeface="+mn-ea"/>
                <a:cs typeface="+mn-cs"/>
                <a:hlinkClick r:id="rId9" tooltip="First Opium War"/>
              </a:rPr>
              <a:t>First Opium War</a:t>
            </a:r>
            <a:r>
              <a:rPr lang="en-CA" sz="1000" kern="1200" dirty="0" smtClean="0">
                <a:solidFill>
                  <a:schemeClr val="tx1"/>
                </a:solidFill>
                <a:effectLst/>
                <a:latin typeface="+mn-lt"/>
                <a:ea typeface="+mn-ea"/>
                <a:cs typeface="+mn-cs"/>
              </a:rPr>
              <a:t>, and the beginning of the </a:t>
            </a:r>
            <a:r>
              <a:rPr lang="en-CA" sz="1000" u="sng" kern="1200" dirty="0" smtClean="0">
                <a:solidFill>
                  <a:schemeClr val="tx1"/>
                </a:solidFill>
                <a:effectLst/>
                <a:latin typeface="+mn-lt"/>
                <a:ea typeface="+mn-ea"/>
                <a:cs typeface="+mn-cs"/>
                <a:hlinkClick r:id="rId10" tooltip="Taiping Rebellion"/>
              </a:rPr>
              <a:t>Taiping Rebellion</a:t>
            </a:r>
            <a:r>
              <a:rPr lang="en-CA" sz="1000" kern="1200" dirty="0" smtClean="0">
                <a:solidFill>
                  <a:schemeClr val="tx1"/>
                </a:solidFill>
                <a:effectLst/>
                <a:latin typeface="+mn-lt"/>
                <a:ea typeface="+mn-ea"/>
                <a:cs typeface="+mn-cs"/>
              </a:rPr>
              <a:t> which nearly brought down the dynasty. </a:t>
            </a:r>
          </a:p>
          <a:p>
            <a:pPr marL="0" marR="0" indent="0" algn="l" defTabSz="457200" rtl="0" eaLnBrk="1" fontAlgn="auto" latinLnBrk="0" hangingPunct="1">
              <a:lnSpc>
                <a:spcPct val="100000"/>
              </a:lnSpc>
              <a:spcBef>
                <a:spcPts val="0"/>
              </a:spcBef>
              <a:spcAft>
                <a:spcPts val="0"/>
              </a:spcAft>
              <a:buClrTx/>
              <a:buSzTx/>
              <a:buFontTx/>
              <a:buNone/>
              <a:tabLst/>
              <a:defRPr/>
            </a:pPr>
            <a:r>
              <a:rPr lang="en-CA" sz="1000" kern="1200" baseline="0" dirty="0" smtClean="0">
                <a:solidFill>
                  <a:schemeClr val="tx1"/>
                </a:solidFill>
                <a:effectLst/>
                <a:latin typeface="+mn-lt"/>
                <a:ea typeface="+mn-ea"/>
                <a:cs typeface="+mn-cs"/>
              </a:rPr>
              <a:t> </a:t>
            </a:r>
            <a:endParaRPr lang="en-CA"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The </a:t>
            </a:r>
            <a:r>
              <a:rPr lang="en-CA" sz="1000" kern="1200" dirty="0" err="1" smtClean="0">
                <a:solidFill>
                  <a:schemeClr val="tx1"/>
                </a:solidFill>
                <a:effectLst/>
                <a:latin typeface="+mn-lt"/>
                <a:ea typeface="+mn-ea"/>
                <a:cs typeface="+mn-cs"/>
              </a:rPr>
              <a:t>Daoguang</a:t>
            </a:r>
            <a:r>
              <a:rPr lang="en-CA" sz="1000" kern="1200" dirty="0" smtClean="0">
                <a:solidFill>
                  <a:schemeClr val="tx1"/>
                </a:solidFill>
                <a:effectLst/>
                <a:latin typeface="+mn-lt"/>
                <a:ea typeface="+mn-ea"/>
                <a:cs typeface="+mn-cs"/>
              </a:rPr>
              <a:t> Emperor ultimately had a poor understanding of the British and the industrial revolution that Britain and Western Europe had undergone, preferring to turn a blind eye to the rest of the world. It was said that the emperor did not even know where Britain was located in the world. His 30-year reign introduced the initial onslaught by Western imperialism and foreign invasions that would plague China, in one form or another, for the next one hundred years.</a:t>
            </a:r>
            <a:r>
              <a:rPr lang="en-CA" sz="1000" dirty="0" smtClean="0">
                <a:effectLst/>
              </a:rPr>
              <a:t> </a:t>
            </a:r>
            <a:endParaRPr lang="en-CA"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000" kern="1200" dirty="0" smtClean="0">
                <a:solidFill>
                  <a:schemeClr val="tx1"/>
                </a:solidFill>
                <a:effectLst/>
                <a:latin typeface="+mn-lt"/>
                <a:ea typeface="+mn-ea"/>
                <a:cs typeface="+mn-cs"/>
              </a:rPr>
              <a:t>The </a:t>
            </a:r>
            <a:r>
              <a:rPr lang="en-CA" sz="1000" kern="1200" dirty="0" err="1" smtClean="0">
                <a:solidFill>
                  <a:schemeClr val="tx1"/>
                </a:solidFill>
                <a:effectLst/>
                <a:latin typeface="+mn-lt"/>
                <a:ea typeface="+mn-ea"/>
                <a:cs typeface="+mn-cs"/>
              </a:rPr>
              <a:t>Daoguang</a:t>
            </a:r>
            <a:r>
              <a:rPr lang="en-CA" sz="1000" kern="1200" dirty="0" smtClean="0">
                <a:solidFill>
                  <a:schemeClr val="tx1"/>
                </a:solidFill>
                <a:effectLst/>
                <a:latin typeface="+mn-lt"/>
                <a:ea typeface="+mn-ea"/>
                <a:cs typeface="+mn-cs"/>
              </a:rPr>
              <a:t> Emperor failed to understand the intention or determination of the Europeans, or the basic economics of a war on drugs. Although the Europeans were outnumbered and thousands of miles away from logistical support in their native countries, they could bring far superior firepower to bear at any point of contact along the Chinese coast. The Qing government was highly dependent on the continued flow of taxes from southern China via the </a:t>
            </a:r>
            <a:r>
              <a:rPr lang="en-CA" sz="1000" u="sng" kern="1200" dirty="0" smtClean="0">
                <a:solidFill>
                  <a:schemeClr val="tx1"/>
                </a:solidFill>
                <a:effectLst/>
                <a:latin typeface="+mn-lt"/>
                <a:ea typeface="+mn-ea"/>
                <a:cs typeface="+mn-cs"/>
                <a:hlinkClick r:id="rId11" tooltip="Grand Canal (China)"/>
              </a:rPr>
              <a:t>Grand Canal</a:t>
            </a:r>
            <a:r>
              <a:rPr lang="en-CA" sz="1000" kern="1200" dirty="0" smtClean="0">
                <a:solidFill>
                  <a:schemeClr val="tx1"/>
                </a:solidFill>
                <a:effectLst/>
                <a:latin typeface="+mn-lt"/>
                <a:ea typeface="+mn-ea"/>
                <a:cs typeface="+mn-cs"/>
              </a:rPr>
              <a:t>, which the British expeditionary force easily cut off at </a:t>
            </a:r>
            <a:r>
              <a:rPr lang="en-CA" sz="1000" u="sng" kern="1200" dirty="0" smtClean="0">
                <a:solidFill>
                  <a:schemeClr val="tx1"/>
                </a:solidFill>
                <a:effectLst/>
                <a:latin typeface="+mn-lt"/>
                <a:ea typeface="+mn-ea"/>
                <a:cs typeface="+mn-cs"/>
                <a:hlinkClick r:id="rId12" tooltip="Zhenjiang"/>
              </a:rPr>
              <a:t>Zhenjiang</a:t>
            </a:r>
            <a:r>
              <a:rPr lang="en-CA" sz="10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2080B-E7EF-1D4B-9BAD-9B4AAD4E7AA9}" type="slidenum">
              <a:rPr lang="en-US" smtClean="0"/>
              <a:pPr/>
              <a:t>9</a:t>
            </a:fld>
            <a:endParaRPr lang="en-US"/>
          </a:p>
        </p:txBody>
      </p:sp>
    </p:spTree>
    <p:extLst>
      <p:ext uri="{BB962C8B-B14F-4D97-AF65-F5344CB8AC3E}">
        <p14:creationId xmlns:p14="http://schemas.microsoft.com/office/powerpoint/2010/main" xmlns="" val="3739319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cstate="print"/>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CA"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pPr/>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cstate="print"/>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CA"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pPr/>
              <a:t>11/27/2018</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pPr/>
              <a:t>11/27/2018</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pPr/>
              <a:t>11/27/2018</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cstate="print"/>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CA"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pPr/>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cstate="print"/>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pPr/>
              <a:t>11/27/2018</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www.victorianweb.org/history/empire/opiumwars/opiumwars1.html" TargetMode="External"/><Relationship Id="rId7" Type="http://schemas.openxmlformats.org/officeDocument/2006/relationships/hyperlink" Target="https://visualizingcultures.mit.edu/rise_fall_canton_01/cw_essay01.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ocw.mit.edu/ans7870/21f/21f.027/opium_wars_01/ow1_essay01.html" TargetMode="External"/><Relationship Id="rId5" Type="http://schemas.openxmlformats.org/officeDocument/2006/relationships/hyperlink" Target="https://en.wikipedia.org/wiki/Old_Summer_Palace#Destruction" TargetMode="External"/><Relationship Id="rId4" Type="http://schemas.openxmlformats.org/officeDocument/2006/relationships/hyperlink" Target="https://asiapacificcurriculum.ca/learning-module/opium-wars-chin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38" y="3842924"/>
            <a:ext cx="7560515" cy="1102658"/>
          </a:xfrm>
        </p:spPr>
        <p:txBody>
          <a:bodyPr/>
          <a:lstStyle/>
          <a:p>
            <a:r>
              <a:rPr lang="en-US" dirty="0"/>
              <a:t>Opium </a:t>
            </a:r>
            <a:r>
              <a:rPr lang="en-US" dirty="0" smtClean="0"/>
              <a:t>Wars</a:t>
            </a:r>
            <a:endParaRPr lang="en-US" dirty="0"/>
          </a:p>
        </p:txBody>
      </p:sp>
      <p:pic>
        <p:nvPicPr>
          <p:cNvPr id="5" name="Picture Placeholder 4" descr="cwSP_1836_nmm_BHC3209.jpg"/>
          <p:cNvPicPr>
            <a:picLocks noGrp="1" noChangeAspect="1"/>
          </p:cNvPicPr>
          <p:nvPr>
            <p:ph type="pic" idx="1"/>
          </p:nvPr>
        </p:nvPicPr>
        <p:blipFill>
          <a:blip r:embed="rId3" cstate="print">
            <a:extLst>
              <a:ext uri="{28A0092B-C50C-407E-A947-70E740481C1C}">
                <a14:useLocalDpi xmlns:a14="http://schemas.microsoft.com/office/drawing/2010/main" xmlns=""/>
              </a:ext>
            </a:extLst>
          </a:blip>
          <a:srcRect/>
          <a:stretch>
            <a:fillRect/>
          </a:stretch>
        </p:blipFill>
        <p:spPr>
          <a:xfrm flipH="1">
            <a:off x="871538" y="762000"/>
            <a:ext cx="7427912" cy="3497263"/>
          </a:xfrm>
        </p:spPr>
      </p:pic>
      <p:sp>
        <p:nvSpPr>
          <p:cNvPr id="4" name="Text Placeholder 3"/>
          <p:cNvSpPr>
            <a:spLocks noGrp="1"/>
          </p:cNvSpPr>
          <p:nvPr>
            <p:ph type="body" sz="half" idx="2"/>
          </p:nvPr>
        </p:nvSpPr>
        <p:spPr>
          <a:xfrm>
            <a:off x="808034" y="4972168"/>
            <a:ext cx="7559977" cy="1220881"/>
          </a:xfrm>
        </p:spPr>
        <p:txBody>
          <a:bodyPr/>
          <a:lstStyle/>
          <a:p>
            <a:r>
              <a:rPr lang="en-US" dirty="0" smtClean="0"/>
              <a:t>Presented by Han </a:t>
            </a:r>
            <a:r>
              <a:rPr lang="en-US" dirty="0" err="1" smtClean="0"/>
              <a:t>Tjandra</a:t>
            </a:r>
            <a:r>
              <a:rPr lang="en-US" dirty="0" smtClean="0"/>
              <a:t> + Verna Gene</a:t>
            </a:r>
            <a:endParaRPr lang="en-US" dirty="0"/>
          </a:p>
        </p:txBody>
      </p:sp>
    </p:spTree>
    <p:extLst>
      <p:ext uri="{BB962C8B-B14F-4D97-AF65-F5344CB8AC3E}">
        <p14:creationId xmlns:p14="http://schemas.microsoft.com/office/powerpoint/2010/main" xmlns="" val="124851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953" y="743320"/>
            <a:ext cx="3657600" cy="1252538"/>
          </a:xfrm>
        </p:spPr>
        <p:txBody>
          <a:bodyPr/>
          <a:lstStyle/>
          <a:p>
            <a:r>
              <a:rPr lang="en-US" dirty="0" smtClean="0"/>
              <a:t>Qing Dynasty</a:t>
            </a:r>
            <a:endParaRPr lang="en-US" dirty="0"/>
          </a:p>
        </p:txBody>
      </p:sp>
      <p:pic>
        <p:nvPicPr>
          <p:cNvPr id="5" name="Picture Placeholder 4" descr="img0003[400PX].jpg"/>
          <p:cNvPicPr>
            <a:picLocks noGrp="1" noChangeAspect="1"/>
          </p:cNvPicPr>
          <p:nvPr>
            <p:ph type="pic" idx="1"/>
          </p:nvPr>
        </p:nvPicPr>
        <p:blipFill>
          <a:blip r:embed="rId3" cstate="print">
            <a:extLst>
              <a:ext uri="{28A0092B-C50C-407E-A947-70E740481C1C}">
                <a14:useLocalDpi xmlns:a14="http://schemas.microsoft.com/office/drawing/2010/main" xmlns=""/>
              </a:ext>
            </a:extLst>
          </a:blip>
          <a:srcRect/>
          <a:stretch>
            <a:fillRect/>
          </a:stretch>
        </p:blipFill>
        <p:spPr/>
      </p:pic>
      <p:sp>
        <p:nvSpPr>
          <p:cNvPr id="4" name="Text Placeholder 3"/>
          <p:cNvSpPr>
            <a:spLocks noGrp="1"/>
          </p:cNvSpPr>
          <p:nvPr>
            <p:ph type="body" sz="half" idx="2"/>
          </p:nvPr>
        </p:nvSpPr>
        <p:spPr>
          <a:xfrm>
            <a:off x="4710412" y="2511040"/>
            <a:ext cx="3748772" cy="3810000"/>
          </a:xfrm>
        </p:spPr>
        <p:txBody>
          <a:bodyPr/>
          <a:lstStyle/>
          <a:p>
            <a:pPr marL="285750" indent="-285750">
              <a:buFont typeface="Arial"/>
              <a:buChar char="•"/>
            </a:pPr>
            <a:r>
              <a:rPr lang="en-US" sz="2000" dirty="0"/>
              <a:t>British merchants </a:t>
            </a:r>
            <a:r>
              <a:rPr lang="en-US" sz="2000" dirty="0" smtClean="0"/>
              <a:t>import opium </a:t>
            </a:r>
            <a:r>
              <a:rPr lang="en-US" sz="2000" dirty="0"/>
              <a:t>&gt; 30,000 </a:t>
            </a:r>
            <a:r>
              <a:rPr lang="en-US" sz="2000" dirty="0" smtClean="0"/>
              <a:t>chests</a:t>
            </a:r>
          </a:p>
          <a:p>
            <a:pPr marL="285750" indent="-285750">
              <a:buFont typeface="Arial"/>
              <a:buChar char="•"/>
            </a:pPr>
            <a:r>
              <a:rPr lang="en-US" dirty="0"/>
              <a:t>Imperial edicts banning opium in 1820’s + 1830’</a:t>
            </a:r>
            <a:r>
              <a:rPr lang="en-US" dirty="0" smtClean="0"/>
              <a:t>s</a:t>
            </a:r>
          </a:p>
          <a:p>
            <a:pPr marL="285750" indent="-285750">
              <a:buFont typeface="Arial"/>
              <a:buChar char="•"/>
            </a:pPr>
            <a:r>
              <a:rPr lang="en-US" dirty="0"/>
              <a:t>I</a:t>
            </a:r>
            <a:r>
              <a:rPr lang="en-US" dirty="0" smtClean="0"/>
              <a:t>mperial High Commissioner appointed in 1839</a:t>
            </a:r>
            <a:endParaRPr lang="en-US" dirty="0"/>
          </a:p>
        </p:txBody>
      </p:sp>
    </p:spTree>
    <p:extLst>
      <p:ext uri="{BB962C8B-B14F-4D97-AF65-F5344CB8AC3E}">
        <p14:creationId xmlns:p14="http://schemas.microsoft.com/office/powerpoint/2010/main" xmlns="" val="3970128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 </a:t>
            </a:r>
            <a:r>
              <a:rPr lang="en-US" dirty="0" err="1" smtClean="0"/>
              <a:t>Zexu</a:t>
            </a:r>
            <a:endParaRPr lang="en-US" dirty="0"/>
          </a:p>
        </p:txBody>
      </p:sp>
      <p:pic>
        <p:nvPicPr>
          <p:cNvPr id="5" name="Picture Placeholder 4" descr="220px-HK_Museum_of_History_TST_林則徐_Lin_Zexu_Figure_Sculpture.JPG"/>
          <p:cNvPicPr>
            <a:picLocks noGrp="1" noChangeAspect="1"/>
          </p:cNvPicPr>
          <p:nvPr>
            <p:ph type="pic" idx="1"/>
          </p:nvPr>
        </p:nvPicPr>
        <p:blipFill rotWithShape="1">
          <a:blip r:embed="rId3" cstate="print">
            <a:extLst>
              <a:ext uri="{28A0092B-C50C-407E-A947-70E740481C1C}">
                <a14:useLocalDpi xmlns:a14="http://schemas.microsoft.com/office/drawing/2010/main" xmlns=""/>
              </a:ext>
            </a:extLst>
          </a:blip>
          <a:srcRect/>
          <a:stretch/>
        </p:blipFill>
        <p:spPr/>
      </p:pic>
      <p:sp>
        <p:nvSpPr>
          <p:cNvPr id="4" name="Text Placeholder 3"/>
          <p:cNvSpPr>
            <a:spLocks noGrp="1"/>
          </p:cNvSpPr>
          <p:nvPr>
            <p:ph type="body" sz="half" idx="2"/>
          </p:nvPr>
        </p:nvSpPr>
        <p:spPr/>
        <p:txBody>
          <a:bodyPr/>
          <a:lstStyle/>
          <a:p>
            <a:pPr marL="285750" indent="-285750">
              <a:buFont typeface="Arial"/>
              <a:buChar char="•"/>
            </a:pPr>
            <a:r>
              <a:rPr lang="en-US" dirty="0" smtClean="0"/>
              <a:t>Mandate to enforce a total ban on opium imports</a:t>
            </a:r>
          </a:p>
          <a:p>
            <a:pPr marL="285750" indent="-285750">
              <a:buFont typeface="Arial"/>
              <a:buChar char="•"/>
            </a:pPr>
            <a:r>
              <a:rPr lang="en-US" dirty="0" smtClean="0"/>
              <a:t>Efforts led directly to the 1</a:t>
            </a:r>
            <a:r>
              <a:rPr lang="en-US" baseline="30000" dirty="0" smtClean="0"/>
              <a:t>st</a:t>
            </a:r>
            <a:r>
              <a:rPr lang="en-US" dirty="0" smtClean="0"/>
              <a:t> Opium War</a:t>
            </a:r>
          </a:p>
          <a:p>
            <a:pPr marL="285750" indent="-285750">
              <a:buFont typeface="Arial"/>
              <a:buChar char="•"/>
            </a:pPr>
            <a:r>
              <a:rPr lang="en-US" dirty="0" smtClean="0"/>
              <a:t>Exposed technological and military inferiority.</a:t>
            </a:r>
            <a:endParaRPr lang="en-US" dirty="0"/>
          </a:p>
        </p:txBody>
      </p:sp>
    </p:spTree>
    <p:extLst>
      <p:ext uri="{BB962C8B-B14F-4D97-AF65-F5344CB8AC3E}">
        <p14:creationId xmlns:p14="http://schemas.microsoft.com/office/powerpoint/2010/main" xmlns="" val="3285780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Wars of Aggression</a:t>
            </a:r>
            <a:endParaRPr lang="en-US" dirty="0"/>
          </a:p>
        </p:txBody>
      </p:sp>
      <p:pic>
        <p:nvPicPr>
          <p:cNvPr id="8" name="Picture Placeholder 7" descr="opium-war-keystone-1000x500_0.jpg"/>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t="9756" b="9756"/>
          <a:stretch>
            <a:fillRect/>
          </a:stretch>
        </p:blipFill>
        <p:spPr/>
      </p:pic>
      <p:sp>
        <p:nvSpPr>
          <p:cNvPr id="10" name="Text Placeholder 9"/>
          <p:cNvSpPr>
            <a:spLocks noGrp="1"/>
          </p:cNvSpPr>
          <p:nvPr>
            <p:ph type="body" sz="half" idx="2"/>
          </p:nvPr>
        </p:nvSpPr>
        <p:spPr/>
        <p:txBody>
          <a:bodyPr>
            <a:normAutofit/>
          </a:bodyPr>
          <a:lstStyle/>
          <a:p>
            <a:r>
              <a:rPr lang="en-US" dirty="0" smtClean="0"/>
              <a:t>Britain proclaimed their aim was to fight government officials and soldiers who abused the people, but Britain exploited a deep rift between the government and the people, a weakness in Qing society.</a:t>
            </a:r>
            <a:endParaRPr lang="en-US" dirty="0"/>
          </a:p>
        </p:txBody>
      </p:sp>
    </p:spTree>
    <p:extLst>
      <p:ext uri="{BB962C8B-B14F-4D97-AF65-F5344CB8AC3E}">
        <p14:creationId xmlns:p14="http://schemas.microsoft.com/office/powerpoint/2010/main" xmlns="" val="2804647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Foreign Trading Ships</a:t>
            </a:r>
            <a:endParaRPr lang="en-US" dirty="0"/>
          </a:p>
        </p:txBody>
      </p:sp>
      <p:sp>
        <p:nvSpPr>
          <p:cNvPr id="4" name="Text Placeholder 3"/>
          <p:cNvSpPr>
            <a:spLocks noGrp="1"/>
          </p:cNvSpPr>
          <p:nvPr>
            <p:ph type="body" sz="half" idx="2"/>
          </p:nvPr>
        </p:nvSpPr>
        <p:spPr/>
        <p:txBody>
          <a:bodyPr>
            <a:normAutofit/>
          </a:bodyPr>
          <a:lstStyle/>
          <a:p>
            <a:pPr algn="ctr"/>
            <a:r>
              <a:rPr lang="en-US" dirty="0" smtClean="0"/>
              <a:t>Each time British navel forced its way through those in charge of the forts were publicly disgraced. </a:t>
            </a:r>
            <a:endParaRPr lang="en-US" dirty="0"/>
          </a:p>
          <a:p>
            <a:endParaRPr lang="en-US" dirty="0" smtClean="0"/>
          </a:p>
          <a:p>
            <a:pPr algn="ctr"/>
            <a:r>
              <a:rPr lang="en-US" dirty="0" smtClean="0"/>
              <a:t>The flawed emplacements became a symbol of China’s refusal to respond to a changing world.</a:t>
            </a:r>
          </a:p>
          <a:p>
            <a:endParaRPr lang="en-US" dirty="0"/>
          </a:p>
          <a:p>
            <a:pPr algn="ctr"/>
            <a:r>
              <a:rPr lang="en-US" dirty="0" smtClean="0"/>
              <a:t>It showed the ineffectual chain of command between the Emperor and provincial viceroy in the south.</a:t>
            </a:r>
          </a:p>
        </p:txBody>
      </p:sp>
      <p:pic>
        <p:nvPicPr>
          <p:cNvPr id="10" name="Content Placeholder 9" descr="HEIC_Nemesis.jpg"/>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l="35519" r="35519"/>
          <a:stretch>
            <a:fillRect/>
          </a:stretch>
        </p:blipFill>
        <p:spPr/>
      </p:pic>
    </p:spTree>
    <p:extLst>
      <p:ext uri="{BB962C8B-B14F-4D97-AF65-F5344CB8AC3E}">
        <p14:creationId xmlns:p14="http://schemas.microsoft.com/office/powerpoint/2010/main" xmlns="" val="3124372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Treaty of Nanking</a:t>
            </a:r>
            <a:endParaRPr lang="en-US" dirty="0"/>
          </a:p>
        </p:txBody>
      </p:sp>
      <p:pic>
        <p:nvPicPr>
          <p:cNvPr id="5" name="Content Placeholder 4" descr="1200px-The_Signing_of_the_Treaty_of_Nanking.jpg"/>
          <p:cNvPicPr>
            <a:picLocks noGrp="1" noChangeAspect="1"/>
          </p:cNvPicPr>
          <p:nvPr>
            <p:ph idx="1"/>
          </p:nvPr>
        </p:nvPicPr>
        <p:blipFill>
          <a:blip r:embed="rId3" cstate="print">
            <a:extLst>
              <a:ext uri="{28A0092B-C50C-407E-A947-70E740481C1C}">
                <a14:useLocalDpi xmlns:a14="http://schemas.microsoft.com/office/drawing/2010/main" xmlns=""/>
              </a:ext>
            </a:extLst>
          </a:blip>
          <a:srcRect/>
          <a:stretch>
            <a:fillRect/>
          </a:stretch>
        </p:blipFill>
        <p:spPr/>
      </p:pic>
      <p:sp>
        <p:nvSpPr>
          <p:cNvPr id="4" name="Text Placeholder 3"/>
          <p:cNvSpPr>
            <a:spLocks noGrp="1"/>
          </p:cNvSpPr>
          <p:nvPr>
            <p:ph type="body" sz="half" idx="2"/>
          </p:nvPr>
        </p:nvSpPr>
        <p:spPr>
          <a:xfrm>
            <a:off x="779464" y="1988292"/>
            <a:ext cx="3657600" cy="3822700"/>
          </a:xfrm>
        </p:spPr>
        <p:txBody>
          <a:bodyPr/>
          <a:lstStyle/>
          <a:p>
            <a:r>
              <a:rPr lang="en-US" sz="2000" dirty="0" smtClean="0"/>
              <a:t>China ceded Hong Kong to British control, opened treaty ports to trade with Foreigners, and granted special rights.</a:t>
            </a:r>
          </a:p>
          <a:p>
            <a:pPr>
              <a:spcBef>
                <a:spcPts val="0"/>
              </a:spcBef>
            </a:pPr>
            <a:endParaRPr lang="en-US" sz="2000" dirty="0"/>
          </a:p>
          <a:p>
            <a:pPr>
              <a:spcBef>
                <a:spcPts val="0"/>
              </a:spcBef>
            </a:pPr>
            <a:r>
              <a:rPr lang="en-US" sz="2000" dirty="0" smtClean="0"/>
              <a:t>Opium trade increased in the name of free trade with no regard for the Chinese government and people. </a:t>
            </a:r>
            <a:endParaRPr lang="en-US" dirty="0" smtClean="0"/>
          </a:p>
        </p:txBody>
      </p:sp>
    </p:spTree>
    <p:extLst>
      <p:ext uri="{BB962C8B-B14F-4D97-AF65-F5344CB8AC3E}">
        <p14:creationId xmlns:p14="http://schemas.microsoft.com/office/powerpoint/2010/main" xmlns="" val="833481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86199" y="533400"/>
            <a:ext cx="5257801" cy="1252538"/>
          </a:xfrm>
        </p:spPr>
        <p:txBody>
          <a:bodyPr/>
          <a:lstStyle/>
          <a:p>
            <a:r>
              <a:rPr lang="en-US" dirty="0" smtClean="0"/>
              <a:t>Effect of 1</a:t>
            </a:r>
            <a:r>
              <a:rPr lang="en-US" baseline="30000" dirty="0" smtClean="0"/>
              <a:t>st</a:t>
            </a:r>
            <a:r>
              <a:rPr lang="en-US" dirty="0" smtClean="0"/>
              <a:t> Opium War</a:t>
            </a:r>
            <a:endParaRPr lang="en-US" dirty="0"/>
          </a:p>
        </p:txBody>
      </p:sp>
      <p:sp>
        <p:nvSpPr>
          <p:cNvPr id="3" name="Text Placeholder 2"/>
          <p:cNvSpPr>
            <a:spLocks noGrp="1"/>
          </p:cNvSpPr>
          <p:nvPr>
            <p:ph type="body" sz="half" idx="2"/>
          </p:nvPr>
        </p:nvSpPr>
        <p:spPr/>
        <p:txBody>
          <a:bodyPr>
            <a:normAutofit fontScale="92500"/>
          </a:bodyPr>
          <a:lstStyle/>
          <a:p>
            <a:pPr marL="342900" indent="-342900">
              <a:spcBef>
                <a:spcPts val="1200"/>
              </a:spcBef>
              <a:spcAft>
                <a:spcPts val="600"/>
              </a:spcAft>
              <a:buFont typeface="+mj-lt"/>
              <a:buAutoNum type="arabicPeriod"/>
            </a:pPr>
            <a:r>
              <a:rPr lang="en-US" dirty="0"/>
              <a:t>The war brought great death and destruction to China, and the treaty that followed was far more detrimental.</a:t>
            </a:r>
          </a:p>
          <a:p>
            <a:pPr marL="342900" indent="-342900">
              <a:spcBef>
                <a:spcPts val="1200"/>
              </a:spcBef>
              <a:spcAft>
                <a:spcPts val="600"/>
              </a:spcAft>
              <a:buFont typeface="+mj-lt"/>
              <a:buAutoNum type="arabicPeriod"/>
            </a:pPr>
            <a:r>
              <a:rPr lang="en-US" dirty="0"/>
              <a:t>The Treaty of Nanjing served to exploit China for further economic gains, as it allowed the Europeans residency for the purpose of mercantile pursuits.</a:t>
            </a:r>
          </a:p>
          <a:p>
            <a:pPr marL="342900" indent="-342900">
              <a:spcBef>
                <a:spcPts val="1200"/>
              </a:spcBef>
              <a:buFont typeface="+mj-lt"/>
              <a:buAutoNum type="arabicPeriod"/>
            </a:pPr>
            <a:r>
              <a:rPr lang="en-US" dirty="0"/>
              <a:t>The Opium Trade continued to flourish and the situation in China worsened. For Britain, opium brought great wealth and economic development.</a:t>
            </a:r>
            <a:endParaRPr lang="en-US" sz="2000" dirty="0"/>
          </a:p>
          <a:p>
            <a:endParaRPr lang="en-US" dirty="0"/>
          </a:p>
          <a:p>
            <a:endParaRPr lang="en-US" dirty="0"/>
          </a:p>
        </p:txBody>
      </p:sp>
      <p:pic>
        <p:nvPicPr>
          <p:cNvPr id="4" name="Picture Placeholder 3" descr="Canton_from_the_Heights.jpg"/>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l="32529" r="32529"/>
          <a:stretch>
            <a:fillRect/>
          </a:stretch>
        </p:blipFill>
        <p:spPr/>
      </p:pic>
    </p:spTree>
    <p:extLst>
      <p:ext uri="{BB962C8B-B14F-4D97-AF65-F5344CB8AC3E}">
        <p14:creationId xmlns:p14="http://schemas.microsoft.com/office/powerpoint/2010/main" xmlns="" val="3305888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Trade, Treaties + Civil Unrest</a:t>
            </a:r>
            <a:endParaRPr lang="en-US" dirty="0"/>
          </a:p>
        </p:txBody>
      </p:sp>
      <p:sp>
        <p:nvSpPr>
          <p:cNvPr id="10" name="Text Placeholder 9"/>
          <p:cNvSpPr>
            <a:spLocks noGrp="1"/>
          </p:cNvSpPr>
          <p:nvPr>
            <p:ph type="body" sz="half" idx="2"/>
          </p:nvPr>
        </p:nvSpPr>
        <p:spPr/>
        <p:txBody>
          <a:bodyPr/>
          <a:lstStyle/>
          <a:p>
            <a:r>
              <a:rPr lang="en-US" dirty="0" smtClean="0"/>
              <a:t>Second Opium War broke out and continued when the British and French captured Beijing and forced on China a new round of unequal treaties, indemnities and the opening of 11 more treaty ports.</a:t>
            </a:r>
            <a:endParaRPr lang="en-US" dirty="0"/>
          </a:p>
        </p:txBody>
      </p:sp>
      <p:pic>
        <p:nvPicPr>
          <p:cNvPr id="12" name="Picture Placeholder 11" descr="opium-war-map3-web.png"/>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t="9756" b="9756"/>
          <a:stretch>
            <a:fillRect/>
          </a:stretch>
        </p:blipFill>
        <p:spPr>
          <a:xfrm flipH="1">
            <a:off x="871584" y="762000"/>
            <a:ext cx="7427726" cy="3284462"/>
          </a:xfrm>
        </p:spPr>
      </p:pic>
    </p:spTree>
    <p:extLst>
      <p:ext uri="{BB962C8B-B14F-4D97-AF65-F5344CB8AC3E}">
        <p14:creationId xmlns:p14="http://schemas.microsoft.com/office/powerpoint/2010/main" xmlns="" val="511798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Arrow War </a:t>
            </a:r>
            <a:endParaRPr lang="en-US" dirty="0"/>
          </a:p>
        </p:txBody>
      </p:sp>
      <p:pic>
        <p:nvPicPr>
          <p:cNvPr id="5" name="Picture Placeholder 4" descr="ERGEM3.jpg"/>
          <p:cNvPicPr>
            <a:picLocks noGrp="1" noChangeAspect="1"/>
          </p:cNvPicPr>
          <p:nvPr>
            <p:ph type="pic" idx="1"/>
          </p:nvPr>
        </p:nvPicPr>
        <p:blipFill rotWithShape="1">
          <a:blip r:embed="rId3" cstate="print">
            <a:extLst>
              <a:ext uri="{28A0092B-C50C-407E-A947-70E740481C1C}">
                <a14:useLocalDpi xmlns:a14="http://schemas.microsoft.com/office/drawing/2010/main" xmlns="" val="0"/>
              </a:ext>
            </a:extLst>
          </a:blip>
          <a:srcRect t="6473" b="32518"/>
          <a:stretch/>
        </p:blipFill>
        <p:spPr>
          <a:xfrm>
            <a:off x="871538" y="451997"/>
            <a:ext cx="7427912" cy="3250085"/>
          </a:xfrm>
        </p:spPr>
      </p:pic>
      <p:sp>
        <p:nvSpPr>
          <p:cNvPr id="4" name="Text Placeholder 3"/>
          <p:cNvSpPr>
            <a:spLocks noGrp="1"/>
          </p:cNvSpPr>
          <p:nvPr>
            <p:ph type="body" sz="half" idx="2"/>
          </p:nvPr>
        </p:nvSpPr>
        <p:spPr/>
        <p:txBody>
          <a:bodyPr/>
          <a:lstStyle/>
          <a:p>
            <a:r>
              <a:rPr lang="en-US" dirty="0"/>
              <a:t>Guangzhou’s authorities seized the Arrow, a Chinese-owned but British-registered ship, and charged its Chinese crew with piracy </a:t>
            </a:r>
            <a:r>
              <a:rPr lang="en-US" dirty="0" smtClean="0"/>
              <a:t>+ smuggling</a:t>
            </a:r>
            <a:r>
              <a:rPr lang="en-US" dirty="0"/>
              <a:t>.</a:t>
            </a:r>
          </a:p>
        </p:txBody>
      </p:sp>
    </p:spTree>
    <p:extLst>
      <p:ext uri="{BB962C8B-B14F-4D97-AF65-F5344CB8AC3E}">
        <p14:creationId xmlns:p14="http://schemas.microsoft.com/office/powerpoint/2010/main" xmlns="" val="535235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Treaty of  </a:t>
            </a:r>
            <a:r>
              <a:rPr lang="en-US" dirty="0" err="1" smtClean="0"/>
              <a:t>Tiensin</a:t>
            </a:r>
            <a:endParaRPr lang="en-US" dirty="0"/>
          </a:p>
        </p:txBody>
      </p:sp>
      <p:sp>
        <p:nvSpPr>
          <p:cNvPr id="4" name="Text Placeholder 3"/>
          <p:cNvSpPr>
            <a:spLocks noGrp="1"/>
          </p:cNvSpPr>
          <p:nvPr>
            <p:ph type="body" sz="half" idx="2"/>
          </p:nvPr>
        </p:nvSpPr>
        <p:spPr>
          <a:xfrm>
            <a:off x="779464" y="1859148"/>
            <a:ext cx="3657600" cy="3822700"/>
          </a:xfrm>
        </p:spPr>
        <p:txBody>
          <a:bodyPr>
            <a:normAutofit fontScale="55000" lnSpcReduction="20000"/>
          </a:bodyPr>
          <a:lstStyle/>
          <a:p>
            <a:pPr>
              <a:spcBef>
                <a:spcPts val="0"/>
              </a:spcBef>
            </a:pPr>
            <a:endParaRPr lang="en-US" dirty="0"/>
          </a:p>
          <a:p>
            <a:r>
              <a:rPr lang="en-US" sz="4500" dirty="0" smtClean="0"/>
              <a:t>Anglo-French forces occupied Guangzhou and took </a:t>
            </a:r>
            <a:r>
              <a:rPr lang="en-US" sz="4500" dirty="0" err="1" smtClean="0"/>
              <a:t>Dagu</a:t>
            </a:r>
            <a:r>
              <a:rPr lang="en-US" sz="4500" dirty="0" smtClean="0"/>
              <a:t> forts and marched onto Tianjin.</a:t>
            </a:r>
          </a:p>
          <a:p>
            <a:pPr>
              <a:spcBef>
                <a:spcPts val="0"/>
              </a:spcBef>
            </a:pPr>
            <a:endParaRPr lang="en-US" sz="4500" dirty="0"/>
          </a:p>
          <a:p>
            <a:pPr>
              <a:spcBef>
                <a:spcPts val="0"/>
              </a:spcBef>
            </a:pPr>
            <a:r>
              <a:rPr lang="en-US" sz="4500" dirty="0" smtClean="0"/>
              <a:t>Qing representatives complied with British and French demands for foreign diplomats in Beijing</a:t>
            </a:r>
            <a:r>
              <a:rPr lang="en-US" sz="2900" dirty="0" smtClean="0"/>
              <a:t>.</a:t>
            </a:r>
            <a:endParaRPr lang="en-US" dirty="0"/>
          </a:p>
          <a:p>
            <a:endParaRPr lang="en-US" dirty="0"/>
          </a:p>
        </p:txBody>
      </p:sp>
      <p:pic>
        <p:nvPicPr>
          <p:cNvPr id="6" name="Content Placeholder 5" descr="Unknown"/>
          <p:cNvPicPr>
            <a:picLocks noGrp="1" noChangeAspect="1"/>
          </p:cNvPicPr>
          <p:nvPr>
            <p:ph idx="1"/>
          </p:nvPr>
        </p:nvPicPr>
        <p:blipFill rotWithShape="1">
          <a:blip r:embed="rId3" cstate="print">
            <a:extLst>
              <a:ext uri="{28A0092B-C50C-407E-A947-70E740481C1C}">
                <a14:useLocalDpi xmlns:a14="http://schemas.microsoft.com/office/drawing/2010/main" xmlns=""/>
              </a:ext>
            </a:extLst>
          </a:blip>
          <a:srcRect b="7715"/>
          <a:stretch/>
        </p:blipFill>
        <p:spPr>
          <a:xfrm>
            <a:off x="4693023" y="911781"/>
            <a:ext cx="3657600" cy="4899212"/>
          </a:xfrm>
        </p:spPr>
      </p:pic>
    </p:spTree>
    <p:extLst>
      <p:ext uri="{BB962C8B-B14F-4D97-AF65-F5344CB8AC3E}">
        <p14:creationId xmlns:p14="http://schemas.microsoft.com/office/powerpoint/2010/main" xmlns="" val="438832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Taiping Rebellion</a:t>
            </a:r>
            <a:endParaRPr lang="en-US" dirty="0"/>
          </a:p>
        </p:txBody>
      </p:sp>
      <p:pic>
        <p:nvPicPr>
          <p:cNvPr id="2" name="Picture Placeholder 1" descr="Hong_Xiuquan.jpg"/>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t="5934" b="5934"/>
          <a:stretch>
            <a:fillRect/>
          </a:stretch>
        </p:blipFill>
        <p:spPr/>
      </p:pic>
      <p:sp>
        <p:nvSpPr>
          <p:cNvPr id="5" name="Text Placeholder 4"/>
          <p:cNvSpPr>
            <a:spLocks noGrp="1"/>
          </p:cNvSpPr>
          <p:nvPr>
            <p:ph type="body" sz="half" idx="2"/>
          </p:nvPr>
        </p:nvSpPr>
        <p:spPr>
          <a:xfrm>
            <a:off x="4710412" y="2136704"/>
            <a:ext cx="3657600" cy="3810000"/>
          </a:xfrm>
        </p:spPr>
        <p:txBody>
          <a:bodyPr>
            <a:normAutofit/>
          </a:bodyPr>
          <a:lstStyle/>
          <a:p>
            <a:pPr algn="ctr"/>
            <a:r>
              <a:rPr lang="en-US" dirty="0" smtClean="0"/>
              <a:t>Hung </a:t>
            </a:r>
            <a:r>
              <a:rPr lang="en-US" dirty="0" err="1" smtClean="0"/>
              <a:t>Hsiu-ch’uan</a:t>
            </a:r>
            <a:r>
              <a:rPr lang="en-US" dirty="0" smtClean="0"/>
              <a:t> experienced a profound spiritual revelation, which prompted a quasi-Christian movement.</a:t>
            </a:r>
          </a:p>
          <a:p>
            <a:pPr algn="ctr"/>
            <a:endParaRPr lang="en-US" dirty="0"/>
          </a:p>
          <a:p>
            <a:pPr algn="ctr"/>
            <a:r>
              <a:rPr lang="en-US" dirty="0" smtClean="0"/>
              <a:t>Support for him came from those drawn by the promise of land reform, a better way of life, and and end to the Manchu rule and corruption.</a:t>
            </a:r>
            <a:endParaRPr lang="en-US" dirty="0"/>
          </a:p>
        </p:txBody>
      </p:sp>
    </p:spTree>
    <p:extLst>
      <p:ext uri="{BB962C8B-B14F-4D97-AF65-F5344CB8AC3E}">
        <p14:creationId xmlns:p14="http://schemas.microsoft.com/office/powerpoint/2010/main" xmlns="" val="41158582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7104" y="762742"/>
            <a:ext cx="3657600" cy="1162050"/>
          </a:xfrm>
        </p:spPr>
        <p:txBody>
          <a:bodyPr/>
          <a:lstStyle/>
          <a:p>
            <a:r>
              <a:rPr lang="en-US" dirty="0" smtClean="0"/>
              <a:t>China Trade</a:t>
            </a:r>
            <a:endParaRPr lang="en-US" dirty="0"/>
          </a:p>
        </p:txBody>
      </p:sp>
      <p:pic>
        <p:nvPicPr>
          <p:cNvPr id="7" name="Content Placeholder 6" descr="map_OpRoutes.gif"/>
          <p:cNvPicPr>
            <a:picLocks noGrp="1" noChangeAspect="1"/>
          </p:cNvPicPr>
          <p:nvPr>
            <p:ph idx="1"/>
          </p:nvPr>
        </p:nvPicPr>
        <p:blipFill>
          <a:blip r:embed="rId3" cstate="print">
            <a:extLst>
              <a:ext uri="{28A0092B-C50C-407E-A947-70E740481C1C}">
                <a14:useLocalDpi xmlns:a14="http://schemas.microsoft.com/office/drawing/2010/main" xmlns=""/>
              </a:ext>
            </a:extLst>
          </a:blip>
          <a:srcRect t="-31748" b="-31748"/>
          <a:stretch>
            <a:fillRect/>
          </a:stretch>
        </p:blipFill>
        <p:spPr>
          <a:xfrm>
            <a:off x="4843346" y="613823"/>
            <a:ext cx="3657600" cy="5308600"/>
          </a:xfrm>
        </p:spPr>
      </p:pic>
      <p:sp>
        <p:nvSpPr>
          <p:cNvPr id="6" name="Text Placeholder 5"/>
          <p:cNvSpPr>
            <a:spLocks noGrp="1"/>
          </p:cNvSpPr>
          <p:nvPr>
            <p:ph type="body" sz="half" idx="2"/>
          </p:nvPr>
        </p:nvSpPr>
        <p:spPr>
          <a:xfrm>
            <a:off x="908632" y="2119002"/>
            <a:ext cx="3657600" cy="3822700"/>
          </a:xfrm>
        </p:spPr>
        <p:txBody>
          <a:bodyPr>
            <a:normAutofit/>
          </a:bodyPr>
          <a:lstStyle/>
          <a:p>
            <a:r>
              <a:rPr lang="en-US" dirty="0" smtClean="0"/>
              <a:t>Canton’s natural advantages gave it the preferred position on the China coast for foreign trade.</a:t>
            </a:r>
          </a:p>
          <a:p>
            <a:pPr>
              <a:spcBef>
                <a:spcPts val="0"/>
              </a:spcBef>
            </a:pPr>
            <a:endParaRPr lang="en-US" dirty="0"/>
          </a:p>
          <a:p>
            <a:pPr>
              <a:spcBef>
                <a:spcPts val="0"/>
              </a:spcBef>
            </a:pPr>
            <a:r>
              <a:rPr lang="en-US" dirty="0" smtClean="0"/>
              <a:t>Monsoon winds from the southwest, allowed sailing ships to ride smoothly downwind across the Indian Ocean, Arabian Sea and the South China Sea.</a:t>
            </a:r>
          </a:p>
          <a:p>
            <a:pPr>
              <a:spcBef>
                <a:spcPts val="0"/>
              </a:spcBef>
            </a:pPr>
            <a:endParaRPr lang="en-US" dirty="0"/>
          </a:p>
          <a:p>
            <a:pPr>
              <a:spcBef>
                <a:spcPts val="0"/>
              </a:spcBef>
            </a:pPr>
            <a:endParaRPr lang="en-US" dirty="0"/>
          </a:p>
        </p:txBody>
      </p:sp>
    </p:spTree>
    <p:extLst>
      <p:ext uri="{BB962C8B-B14F-4D97-AF65-F5344CB8AC3E}">
        <p14:creationId xmlns:p14="http://schemas.microsoft.com/office/powerpoint/2010/main" xmlns="" val="2094788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Old Summer Palace</a:t>
            </a:r>
            <a:endParaRPr lang="en-US" dirty="0"/>
          </a:p>
        </p:txBody>
      </p:sp>
      <p:sp>
        <p:nvSpPr>
          <p:cNvPr id="3" name="Text Placeholder 2"/>
          <p:cNvSpPr>
            <a:spLocks noGrp="1"/>
          </p:cNvSpPr>
          <p:nvPr>
            <p:ph type="body" sz="half" idx="2"/>
          </p:nvPr>
        </p:nvSpPr>
        <p:spPr/>
        <p:txBody>
          <a:bodyPr>
            <a:normAutofit/>
          </a:bodyPr>
          <a:lstStyle/>
          <a:p>
            <a:pPr algn="ctr"/>
            <a:r>
              <a:rPr lang="en-US" dirty="0" smtClean="0"/>
              <a:t>Yuanmingyuan was once the most beautiful collection of art + architecture.</a:t>
            </a:r>
          </a:p>
          <a:p>
            <a:pPr algn="ctr">
              <a:spcBef>
                <a:spcPts val="0"/>
              </a:spcBef>
            </a:pPr>
            <a:endParaRPr lang="en-US" dirty="0"/>
          </a:p>
          <a:p>
            <a:pPr algn="ctr">
              <a:spcBef>
                <a:spcPts val="0"/>
              </a:spcBef>
            </a:pPr>
            <a:r>
              <a:rPr lang="en-US" dirty="0" smtClean="0"/>
              <a:t>British and French destroyed the Old Summer Palace in 1860.</a:t>
            </a:r>
          </a:p>
          <a:p>
            <a:pPr algn="ctr">
              <a:spcBef>
                <a:spcPts val="0"/>
              </a:spcBef>
            </a:pPr>
            <a:endParaRPr lang="en-US" dirty="0"/>
          </a:p>
          <a:p>
            <a:pPr algn="ctr">
              <a:spcBef>
                <a:spcPts val="0"/>
              </a:spcBef>
            </a:pPr>
            <a:r>
              <a:rPr lang="en-US" dirty="0" smtClean="0"/>
              <a:t>Controversial legacy in British and French art collections full of looted objects.</a:t>
            </a:r>
            <a:endParaRPr lang="en-US" dirty="0"/>
          </a:p>
        </p:txBody>
      </p:sp>
      <p:pic>
        <p:nvPicPr>
          <p:cNvPr id="6" name="Picture Placeholder 5" descr="_80690537_136502574.jpg"/>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l="18342" r="18342"/>
          <a:stretch>
            <a:fillRect/>
          </a:stretch>
        </p:blipFill>
        <p:spPr/>
      </p:pic>
    </p:spTree>
    <p:extLst>
      <p:ext uri="{BB962C8B-B14F-4D97-AF65-F5344CB8AC3E}">
        <p14:creationId xmlns:p14="http://schemas.microsoft.com/office/powerpoint/2010/main" xmlns="" val="2911024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Palace of Shame</a:t>
            </a:r>
            <a:endParaRPr lang="en-US" dirty="0"/>
          </a:p>
        </p:txBody>
      </p:sp>
      <p:sp>
        <p:nvSpPr>
          <p:cNvPr id="3" name="Text Placeholder 2"/>
          <p:cNvSpPr>
            <a:spLocks noGrp="1"/>
          </p:cNvSpPr>
          <p:nvPr>
            <p:ph type="body" sz="half" idx="2"/>
          </p:nvPr>
        </p:nvSpPr>
        <p:spPr>
          <a:xfrm>
            <a:off x="3886124" y="2048320"/>
            <a:ext cx="4474539" cy="3810000"/>
          </a:xfrm>
        </p:spPr>
        <p:txBody>
          <a:bodyPr>
            <a:normAutofit lnSpcReduction="10000"/>
          </a:bodyPr>
          <a:lstStyle/>
          <a:p>
            <a:pPr algn="ctr"/>
            <a:r>
              <a:rPr lang="en-US" sz="2400" dirty="0" smtClean="0"/>
              <a:t>There is a deep, unhealed wound in the UK relations with China that stems from the destruction of the country’s most beautiful palace</a:t>
            </a:r>
            <a:r>
              <a:rPr lang="en-US" sz="2400" dirty="0"/>
              <a:t>.</a:t>
            </a:r>
          </a:p>
          <a:p>
            <a:pPr algn="ctr">
              <a:spcBef>
                <a:spcPts val="1200"/>
              </a:spcBef>
            </a:pPr>
            <a:r>
              <a:rPr lang="en-US" sz="2400" dirty="0" smtClean="0"/>
              <a:t>The site swarms with Chinese visitors, as part of a government-sponsored ‘patriotic education’ </a:t>
            </a:r>
            <a:r>
              <a:rPr lang="en-US" sz="2400" dirty="0" err="1" smtClean="0"/>
              <a:t>programme</a:t>
            </a:r>
            <a:r>
              <a:rPr lang="en-US" dirty="0" smtClean="0"/>
              <a:t>.</a:t>
            </a:r>
            <a:endParaRPr lang="en-US" dirty="0"/>
          </a:p>
        </p:txBody>
      </p:sp>
      <p:pic>
        <p:nvPicPr>
          <p:cNvPr id="5" name="Picture Placeholder 4" descr="1920px-Ruins_of_Dashuifa_20130126.jpg"/>
          <p:cNvPicPr>
            <a:picLocks noGrp="1" noChangeAspect="1"/>
          </p:cNvPicPr>
          <p:nvPr>
            <p:ph type="pic" idx="1"/>
          </p:nvPr>
        </p:nvPicPr>
        <p:blipFill>
          <a:blip r:embed="rId3" cstate="print">
            <a:extLst>
              <a:ext uri="{28A0092B-C50C-407E-A947-70E740481C1C}">
                <a14:useLocalDpi xmlns:a14="http://schemas.microsoft.com/office/drawing/2010/main" xmlns=""/>
              </a:ext>
            </a:extLst>
          </a:blip>
          <a:srcRect/>
          <a:stretch>
            <a:fillRect/>
          </a:stretch>
        </p:blipFill>
        <p:spPr/>
      </p:pic>
    </p:spTree>
    <p:extLst>
      <p:ext uri="{BB962C8B-B14F-4D97-AF65-F5344CB8AC3E}">
        <p14:creationId xmlns:p14="http://schemas.microsoft.com/office/powerpoint/2010/main" xmlns="" val="3291488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86199" y="533400"/>
            <a:ext cx="5257801" cy="1252538"/>
          </a:xfrm>
        </p:spPr>
        <p:txBody>
          <a:bodyPr/>
          <a:lstStyle/>
          <a:p>
            <a:r>
              <a:rPr lang="en-US" dirty="0" smtClean="0"/>
              <a:t>Effect of 2</a:t>
            </a:r>
            <a:r>
              <a:rPr lang="en-US" baseline="30000" dirty="0" smtClean="0"/>
              <a:t>nd</a:t>
            </a:r>
            <a:r>
              <a:rPr lang="en-US" dirty="0" smtClean="0"/>
              <a:t> Opium War</a:t>
            </a:r>
            <a:endParaRPr lang="en-US" dirty="0"/>
          </a:p>
        </p:txBody>
      </p:sp>
      <p:sp>
        <p:nvSpPr>
          <p:cNvPr id="3" name="Text Placeholder 2"/>
          <p:cNvSpPr>
            <a:spLocks noGrp="1"/>
          </p:cNvSpPr>
          <p:nvPr>
            <p:ph type="body" sz="half" idx="2"/>
          </p:nvPr>
        </p:nvSpPr>
        <p:spPr>
          <a:xfrm>
            <a:off x="3886124" y="1936420"/>
            <a:ext cx="4474539" cy="3810000"/>
          </a:xfrm>
        </p:spPr>
        <p:txBody>
          <a:bodyPr>
            <a:normAutofit fontScale="92500"/>
          </a:bodyPr>
          <a:lstStyle/>
          <a:p>
            <a:pPr marL="342900" indent="-342900">
              <a:spcBef>
                <a:spcPts val="1200"/>
              </a:spcBef>
              <a:spcAft>
                <a:spcPts val="600"/>
              </a:spcAft>
              <a:buFont typeface="+mj-lt"/>
              <a:buAutoNum type="arabicPeriod"/>
            </a:pPr>
            <a:r>
              <a:rPr lang="en-US" dirty="0"/>
              <a:t>The Chinese were forced to cede part of Kowloon to Britain, open Tianjin as a trade port, allow religious freedom, legalize opium trade and pay reparations to Britain and France.</a:t>
            </a:r>
          </a:p>
          <a:p>
            <a:pPr marL="342900" indent="-342900">
              <a:spcBef>
                <a:spcPts val="1200"/>
              </a:spcBef>
              <a:spcAft>
                <a:spcPts val="600"/>
              </a:spcAft>
              <a:buFont typeface="+mj-lt"/>
              <a:buAutoNum type="arabicPeriod"/>
            </a:pPr>
            <a:r>
              <a:rPr lang="en-US" dirty="0"/>
              <a:t>Russia took advantage of China’s weakness and concluded the supplementary Treaty of Peking, which ceded 4,000 square miles of territory.</a:t>
            </a:r>
          </a:p>
          <a:p>
            <a:pPr marL="342900" indent="-342900">
              <a:spcBef>
                <a:spcPts val="1200"/>
              </a:spcBef>
              <a:buFont typeface="+mj-lt"/>
              <a:buAutoNum type="arabicPeriod"/>
            </a:pPr>
            <a:r>
              <a:rPr lang="en-US" dirty="0"/>
              <a:t>The burning of the Old Summer Palace, greatly damaged the Qing’s prestige and revealed government’s ineffectiveness.</a:t>
            </a:r>
            <a:endParaRPr lang="en-US" sz="2000" dirty="0"/>
          </a:p>
          <a:p>
            <a:endParaRPr lang="en-US" dirty="0"/>
          </a:p>
        </p:txBody>
      </p:sp>
      <p:pic>
        <p:nvPicPr>
          <p:cNvPr id="8" name="Picture Placeholder 7" descr="1920px-Capture_of_the_Peiho_Forts.jpg"/>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l="32584" r="32584"/>
          <a:stretch>
            <a:fillRect/>
          </a:stretch>
        </p:blipFill>
        <p:spPr/>
      </p:pic>
    </p:spTree>
    <p:extLst>
      <p:ext uri="{BB962C8B-B14F-4D97-AF65-F5344CB8AC3E}">
        <p14:creationId xmlns:p14="http://schemas.microsoft.com/office/powerpoint/2010/main" xmlns="" val="2887222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Art Market</a:t>
            </a:r>
            <a:endParaRPr lang="en-US" dirty="0"/>
          </a:p>
        </p:txBody>
      </p:sp>
      <p:pic>
        <p:nvPicPr>
          <p:cNvPr id="5" name="Picture Placeholder 4"/>
          <p:cNvPicPr>
            <a:picLocks noGrp="1" noChangeAspect="1"/>
          </p:cNvPicPr>
          <p:nvPr>
            <p:ph type="pic" idx="1"/>
          </p:nvPr>
        </p:nvPicPr>
        <p:blipFill rotWithShape="1">
          <a:blip r:embed="rId3" cstate="print">
            <a:extLst>
              <a:ext uri="{28A0092B-C50C-407E-A947-70E740481C1C}">
                <a14:useLocalDpi xmlns:a14="http://schemas.microsoft.com/office/drawing/2010/main" xmlns="" val="0"/>
              </a:ext>
            </a:extLst>
          </a:blip>
          <a:srcRect l="3586" r="30444"/>
          <a:stretch/>
        </p:blipFill>
        <p:spPr>
          <a:xfrm flipH="1">
            <a:off x="548718" y="1250320"/>
            <a:ext cx="3603942" cy="3424883"/>
          </a:xfrm>
        </p:spPr>
      </p:pic>
      <p:sp>
        <p:nvSpPr>
          <p:cNvPr id="4" name="Text Placeholder 3"/>
          <p:cNvSpPr>
            <a:spLocks noGrp="1"/>
          </p:cNvSpPr>
          <p:nvPr>
            <p:ph type="body" sz="half" idx="2"/>
          </p:nvPr>
        </p:nvSpPr>
        <p:spPr>
          <a:xfrm>
            <a:off x="4710412" y="1977410"/>
            <a:ext cx="3657600" cy="3810000"/>
          </a:xfrm>
        </p:spPr>
        <p:txBody>
          <a:bodyPr>
            <a:normAutofit fontScale="92500" lnSpcReduction="10000"/>
          </a:bodyPr>
          <a:lstStyle/>
          <a:p>
            <a:pPr algn="ctr"/>
            <a:r>
              <a:rPr lang="en-US" dirty="0" smtClean="0"/>
              <a:t>Christie’s auction house in Paris offered two bronze animal heads, part of the set of 12 zodiac figure sculptures at </a:t>
            </a:r>
            <a:r>
              <a:rPr lang="en-US" dirty="0" err="1" smtClean="0"/>
              <a:t>Yuanmingyuan</a:t>
            </a:r>
            <a:r>
              <a:rPr lang="en-US" dirty="0" smtClean="0"/>
              <a:t>.</a:t>
            </a:r>
          </a:p>
          <a:p>
            <a:endParaRPr lang="en-US" dirty="0"/>
          </a:p>
          <a:p>
            <a:pPr algn="ctr">
              <a:spcBef>
                <a:spcPts val="0"/>
              </a:spcBef>
            </a:pPr>
            <a:r>
              <a:rPr lang="en-US" dirty="0" smtClean="0"/>
              <a:t>The tenuous interactions of China and the West reveal multi-faceted layers of historic record, provoking a complex response and the release of pent up frustrations.</a:t>
            </a:r>
          </a:p>
          <a:p>
            <a:pPr algn="ctr"/>
            <a:endParaRPr lang="en-US" dirty="0"/>
          </a:p>
          <a:p>
            <a:pPr algn="ctr">
              <a:spcBef>
                <a:spcPts val="0"/>
              </a:spcBef>
            </a:pPr>
            <a:r>
              <a:rPr lang="en-US" dirty="0" smtClean="0"/>
              <a:t>The sale of Chinese artifacts has now surpassed the sale of old Master paintings.</a:t>
            </a:r>
            <a:endParaRPr lang="en-US" dirty="0"/>
          </a:p>
        </p:txBody>
      </p:sp>
    </p:spTree>
    <p:extLst>
      <p:ext uri="{BB962C8B-B14F-4D97-AF65-F5344CB8AC3E}">
        <p14:creationId xmlns:p14="http://schemas.microsoft.com/office/powerpoint/2010/main" xmlns="" val="1557018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9463" y="424048"/>
            <a:ext cx="7583487" cy="1044388"/>
          </a:xfrm>
        </p:spPr>
        <p:txBody>
          <a:bodyPr/>
          <a:lstStyle/>
          <a:p>
            <a:pPr algn="ctr"/>
            <a:r>
              <a:rPr lang="en-US" dirty="0" smtClean="0"/>
              <a:t>Free Trade or Retribution:</a:t>
            </a:r>
            <a:br>
              <a:rPr lang="en-US" dirty="0" smtClean="0"/>
            </a:br>
            <a:r>
              <a:rPr lang="en-US" sz="3200" dirty="0" smtClean="0"/>
              <a:t>Legacies of Opium Wars</a:t>
            </a:r>
            <a:endParaRPr lang="en-US" dirty="0"/>
          </a:p>
        </p:txBody>
      </p:sp>
      <p:sp>
        <p:nvSpPr>
          <p:cNvPr id="5" name="TextBox 4"/>
          <p:cNvSpPr txBox="1"/>
          <p:nvPr/>
        </p:nvSpPr>
        <p:spPr>
          <a:xfrm>
            <a:off x="1034725" y="1785740"/>
            <a:ext cx="6490555" cy="3862596"/>
          </a:xfrm>
          <a:prstGeom prst="rect">
            <a:avLst/>
          </a:prstGeom>
          <a:noFill/>
        </p:spPr>
        <p:txBody>
          <a:bodyPr wrap="square" rtlCol="0">
            <a:spAutoFit/>
          </a:bodyPr>
          <a:lstStyle/>
          <a:p>
            <a:pPr marL="342900" indent="-342900">
              <a:spcBef>
                <a:spcPts val="1200"/>
              </a:spcBef>
              <a:spcAft>
                <a:spcPts val="600"/>
              </a:spcAft>
              <a:buFont typeface="+mj-lt"/>
              <a:buAutoNum type="arabicPeriod"/>
            </a:pPr>
            <a:r>
              <a:rPr lang="en-US" sz="2000" dirty="0" smtClean="0">
                <a:solidFill>
                  <a:schemeClr val="bg1"/>
                </a:solidFill>
              </a:rPr>
              <a:t>The cost of the wars and the reparations paid to foreign countries fell on the farmers. Manchu Imperialism could no longer protect and provide for its people. The growing levels of poverty incensed uprisings against the government.</a:t>
            </a:r>
          </a:p>
          <a:p>
            <a:pPr marL="342900" indent="-342900">
              <a:spcBef>
                <a:spcPts val="1200"/>
              </a:spcBef>
              <a:buFont typeface="+mj-lt"/>
              <a:buAutoNum type="arabicPeriod"/>
            </a:pPr>
            <a:r>
              <a:rPr lang="en-US" sz="2000" dirty="0" smtClean="0">
                <a:solidFill>
                  <a:schemeClr val="bg1"/>
                </a:solidFill>
              </a:rPr>
              <a:t>China realized the country could no longer continue to be isolationist. Intellectuals realized the need to understand western culture, and to beat the West.</a:t>
            </a:r>
          </a:p>
          <a:p>
            <a:pPr marL="342900" indent="-342900">
              <a:spcBef>
                <a:spcPts val="1200"/>
              </a:spcBef>
              <a:buFont typeface="+mj-lt"/>
              <a:buAutoNum type="arabicPeriod"/>
            </a:pPr>
            <a:r>
              <a:rPr lang="en-US" sz="2000" dirty="0">
                <a:solidFill>
                  <a:schemeClr val="bg1"/>
                </a:solidFill>
              </a:rPr>
              <a:t>For the </a:t>
            </a:r>
            <a:r>
              <a:rPr lang="en-US" sz="2000" dirty="0" smtClean="0">
                <a:solidFill>
                  <a:schemeClr val="bg1"/>
                </a:solidFill>
              </a:rPr>
              <a:t>first </a:t>
            </a:r>
            <a:r>
              <a:rPr lang="en-US" sz="2000" dirty="0">
                <a:solidFill>
                  <a:schemeClr val="bg1"/>
                </a:solidFill>
              </a:rPr>
              <a:t>time, China </a:t>
            </a:r>
            <a:r>
              <a:rPr lang="en-US" sz="2000" dirty="0" smtClean="0">
                <a:solidFill>
                  <a:schemeClr val="bg1"/>
                </a:solidFill>
              </a:rPr>
              <a:t>sets </a:t>
            </a:r>
            <a:r>
              <a:rPr lang="en-US" sz="2000" dirty="0">
                <a:solidFill>
                  <a:schemeClr val="bg1"/>
                </a:solidFill>
              </a:rPr>
              <a:t>up a foreign ministry. As </a:t>
            </a:r>
            <a:r>
              <a:rPr lang="en-US" sz="2000" dirty="0" smtClean="0">
                <a:solidFill>
                  <a:schemeClr val="bg1"/>
                </a:solidFill>
              </a:rPr>
              <a:t>well, its’ </a:t>
            </a:r>
            <a:r>
              <a:rPr lang="en-US" sz="2000" dirty="0">
                <a:solidFill>
                  <a:schemeClr val="bg1"/>
                </a:solidFill>
              </a:rPr>
              <a:t>focus to </a:t>
            </a:r>
            <a:r>
              <a:rPr lang="en-US" sz="2000" dirty="0" smtClean="0">
                <a:solidFill>
                  <a:schemeClr val="bg1"/>
                </a:solidFill>
              </a:rPr>
              <a:t>modernize </a:t>
            </a:r>
            <a:r>
              <a:rPr lang="en-US" sz="2000" dirty="0">
                <a:solidFill>
                  <a:schemeClr val="bg1"/>
                </a:solidFill>
              </a:rPr>
              <a:t>China’s army and set up factories</a:t>
            </a:r>
            <a:r>
              <a:rPr lang="en-US" sz="2000" dirty="0" smtClean="0">
                <a:solidFill>
                  <a:schemeClr val="bg1"/>
                </a:solidFill>
              </a:rPr>
              <a:t>.</a:t>
            </a:r>
          </a:p>
        </p:txBody>
      </p:sp>
    </p:spTree>
    <p:extLst>
      <p:ext uri="{BB962C8B-B14F-4D97-AF65-F5344CB8AC3E}">
        <p14:creationId xmlns:p14="http://schemas.microsoft.com/office/powerpoint/2010/main" xmlns="" val="3046819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spcAft>
                <a:spcPts val="600"/>
              </a:spcAft>
            </a:pPr>
            <a:r>
              <a:rPr lang="en-US" dirty="0" smtClean="0"/>
              <a:t>Free Trade or Retribution:</a:t>
            </a:r>
            <a:br>
              <a:rPr lang="en-US" dirty="0" smtClean="0"/>
            </a:br>
            <a:r>
              <a:rPr lang="en-US" sz="3200" dirty="0" smtClean="0"/>
              <a:t>Legacies of Opium Wars</a:t>
            </a:r>
            <a:endParaRPr lang="en-US" dirty="0"/>
          </a:p>
        </p:txBody>
      </p:sp>
      <p:sp>
        <p:nvSpPr>
          <p:cNvPr id="5" name="TextBox 4"/>
          <p:cNvSpPr txBox="1"/>
          <p:nvPr/>
        </p:nvSpPr>
        <p:spPr>
          <a:xfrm>
            <a:off x="1034725" y="1756520"/>
            <a:ext cx="6490555" cy="2708434"/>
          </a:xfrm>
          <a:prstGeom prst="rect">
            <a:avLst/>
          </a:prstGeom>
          <a:noFill/>
        </p:spPr>
        <p:txBody>
          <a:bodyPr wrap="square" rtlCol="0">
            <a:spAutoFit/>
          </a:bodyPr>
          <a:lstStyle/>
          <a:p>
            <a:pPr marL="457200" indent="-457200">
              <a:spcBef>
                <a:spcPts val="1200"/>
              </a:spcBef>
              <a:buFont typeface="+mj-lt"/>
              <a:buAutoNum type="arabicPeriod" startAt="4"/>
            </a:pPr>
            <a:r>
              <a:rPr lang="en-US" sz="2000" dirty="0" smtClean="0">
                <a:solidFill>
                  <a:schemeClr val="bg1"/>
                </a:solidFill>
              </a:rPr>
              <a:t>Intellectuals not only thought to modernize its army and open factories for the growth of capitalism, but also to change the entire parliamentary system</a:t>
            </a:r>
            <a:r>
              <a:rPr lang="en-US" sz="2000" dirty="0">
                <a:solidFill>
                  <a:schemeClr val="bg1"/>
                </a:solidFill>
              </a:rPr>
              <a:t> </a:t>
            </a:r>
            <a:r>
              <a:rPr lang="en-US" sz="2000" dirty="0" smtClean="0">
                <a:solidFill>
                  <a:schemeClr val="bg1"/>
                </a:solidFill>
              </a:rPr>
              <a:t>that marked the 1</a:t>
            </a:r>
            <a:r>
              <a:rPr lang="en-US" sz="2000" baseline="30000" dirty="0" smtClean="0">
                <a:solidFill>
                  <a:schemeClr val="bg1"/>
                </a:solidFill>
              </a:rPr>
              <a:t>st</a:t>
            </a:r>
            <a:r>
              <a:rPr lang="en-US" sz="2000" dirty="0" smtClean="0">
                <a:solidFill>
                  <a:schemeClr val="bg1"/>
                </a:solidFill>
              </a:rPr>
              <a:t> time citizens participating in government.</a:t>
            </a:r>
          </a:p>
          <a:p>
            <a:pPr marL="457200" indent="-457200">
              <a:spcBef>
                <a:spcPts val="1200"/>
              </a:spcBef>
              <a:buFont typeface="+mj-lt"/>
              <a:buAutoNum type="arabicPeriod" startAt="4"/>
            </a:pPr>
            <a:r>
              <a:rPr lang="en-US" sz="2000" dirty="0" smtClean="0">
                <a:solidFill>
                  <a:schemeClr val="bg1"/>
                </a:solidFill>
              </a:rPr>
              <a:t>It shaped the rationale for the Chinese Revolution against Imperialism and feudalism that emerged and then succeeded decades later.</a:t>
            </a:r>
          </a:p>
        </p:txBody>
      </p:sp>
    </p:spTree>
    <p:extLst>
      <p:ext uri="{BB962C8B-B14F-4D97-AF65-F5344CB8AC3E}">
        <p14:creationId xmlns:p14="http://schemas.microsoft.com/office/powerpoint/2010/main" xmlns="" val="1131798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Bibliography</a:t>
            </a:r>
          </a:p>
        </p:txBody>
      </p:sp>
      <p:sp>
        <p:nvSpPr>
          <p:cNvPr id="6" name="Content Placeholder 5"/>
          <p:cNvSpPr>
            <a:spLocks noGrp="1"/>
          </p:cNvSpPr>
          <p:nvPr>
            <p:ph idx="1"/>
          </p:nvPr>
        </p:nvSpPr>
        <p:spPr>
          <a:xfrm>
            <a:off x="779463" y="1425389"/>
            <a:ext cx="8068528" cy="5117826"/>
          </a:xfrm>
        </p:spPr>
        <p:txBody>
          <a:bodyPr>
            <a:normAutofit/>
          </a:bodyPr>
          <a:lstStyle/>
          <a:p>
            <a:pPr marL="0" indent="-565200">
              <a:spcBef>
                <a:spcPts val="800"/>
              </a:spcBef>
              <a:buNone/>
            </a:pPr>
            <a:r>
              <a:rPr lang="en-US" sz="1200" dirty="0" err="1"/>
              <a:t>Budetti</a:t>
            </a:r>
            <a:r>
              <a:rPr lang="en-US" sz="1200" dirty="0"/>
              <a:t>, Dominic V., "From Silver to Opium: A Study of the Evolution and Impact of the British-Chinese Trade System from 1780 to 1842" (2016). Undergraduate Library Research Award.</a:t>
            </a:r>
          </a:p>
          <a:p>
            <a:pPr marL="0" lvl="0" indent="-565200">
              <a:spcBef>
                <a:spcPts val="800"/>
              </a:spcBef>
              <a:buNone/>
            </a:pPr>
            <a:r>
              <a:rPr lang="en-CA" sz="1100" dirty="0" err="1"/>
              <a:t>Derks</a:t>
            </a:r>
            <a:r>
              <a:rPr lang="en-CA" sz="1100" dirty="0"/>
              <a:t>, Hans. History of the Opium Problem : the Assault on the East, Ca. 1600-1950 / by Hans </a:t>
            </a:r>
            <a:r>
              <a:rPr lang="en-CA" sz="1100" dirty="0" err="1"/>
              <a:t>Derks</a:t>
            </a:r>
            <a:r>
              <a:rPr lang="en-CA" sz="1100" dirty="0"/>
              <a:t>. 2012</a:t>
            </a:r>
            <a:r>
              <a:rPr lang="en-US" sz="1100" dirty="0"/>
              <a:t>  </a:t>
            </a:r>
            <a:endParaRPr lang="en-US" sz="1200" dirty="0"/>
          </a:p>
          <a:p>
            <a:pPr marL="0" indent="-565200">
              <a:spcBef>
                <a:spcPts val="800"/>
              </a:spcBef>
              <a:buNone/>
            </a:pPr>
            <a:r>
              <a:rPr lang="en-US" sz="1200" dirty="0"/>
              <a:t>England and China: The Opium Wars, 1839-60. </a:t>
            </a:r>
            <a:r>
              <a:rPr lang="en-US" sz="1200" dirty="0">
                <a:hlinkClick r:id="rId3"/>
              </a:rPr>
              <a:t>http://www.victorianweb.org/history/empire/opiumwars/opiumwars1.html</a:t>
            </a:r>
            <a:r>
              <a:rPr lang="en-US" sz="1200" dirty="0"/>
              <a:t>. Retrieved 1st-Nov-2018.</a:t>
            </a:r>
          </a:p>
          <a:p>
            <a:pPr marL="0" indent="-565200">
              <a:spcBef>
                <a:spcPts val="800"/>
              </a:spcBef>
              <a:buNone/>
            </a:pPr>
            <a:r>
              <a:rPr lang="en-US" sz="1200" dirty="0"/>
              <a:t>Hayes, Jack P. The Opium Wars in China. </a:t>
            </a:r>
            <a:r>
              <a:rPr lang="en-US" sz="1200" dirty="0">
                <a:hlinkClick r:id="rId4"/>
              </a:rPr>
              <a:t>https://asiapacificcurriculum.ca/learning-module/opium-wars-china</a:t>
            </a:r>
            <a:r>
              <a:rPr lang="en-US" sz="1200" dirty="0"/>
              <a:t>. Retrieved 30-Oct-2018.</a:t>
            </a:r>
          </a:p>
          <a:p>
            <a:pPr marL="0" indent="-565200">
              <a:spcBef>
                <a:spcPts val="800"/>
              </a:spcBef>
              <a:buNone/>
            </a:pPr>
            <a:r>
              <a:rPr lang="en-US" sz="1200" dirty="0"/>
              <a:t>Hickman, Kennedy. </a:t>
            </a:r>
            <a:r>
              <a:rPr lang="en-US" sz="1200" dirty="0" err="1"/>
              <a:t>ThoughtCo</a:t>
            </a:r>
            <a:r>
              <a:rPr lang="en-US" sz="1200" dirty="0"/>
              <a:t>. Overview of the Second Opium War, April 08, 2018.</a:t>
            </a:r>
          </a:p>
          <a:p>
            <a:pPr marL="0" indent="-565200">
              <a:spcBef>
                <a:spcPts val="800"/>
              </a:spcBef>
              <a:buNone/>
            </a:pPr>
            <a:r>
              <a:rPr lang="en-US" sz="1200" dirty="0"/>
              <a:t>Old Summer Place. </a:t>
            </a:r>
            <a:r>
              <a:rPr lang="en-US" sz="1200" dirty="0">
                <a:hlinkClick r:id="rId5"/>
              </a:rPr>
              <a:t>https://en.wikipedia.org/wiki/Old_Summer_Palace#Destruction</a:t>
            </a:r>
            <a:r>
              <a:rPr lang="en-US" sz="1200" dirty="0"/>
              <a:t>. Retrieved 1st-Nov-2018.</a:t>
            </a:r>
          </a:p>
          <a:p>
            <a:pPr marL="0" indent="-565200">
              <a:spcBef>
                <a:spcPts val="800"/>
              </a:spcBef>
              <a:buNone/>
            </a:pPr>
            <a:r>
              <a:rPr lang="en-US" sz="1200" dirty="0"/>
              <a:t>Perdue, Peter, C. The First Opium War: Anglo-Chinese War of 1839-1842. </a:t>
            </a:r>
            <a:r>
              <a:rPr lang="en-US" sz="1200" dirty="0">
                <a:hlinkClick r:id="rId6"/>
              </a:rPr>
              <a:t>https://ocw.mit.edu/ans7870/21f/21f.027/opium_wars_01/ow1_essay01.html</a:t>
            </a:r>
            <a:r>
              <a:rPr lang="en-US" sz="1200" dirty="0"/>
              <a:t> . Retrieved 30-</a:t>
            </a:r>
            <a:r>
              <a:rPr lang="en-US" sz="1200" dirty="0" smtClean="0"/>
              <a:t>Oct-</a:t>
            </a:r>
            <a:r>
              <a:rPr lang="en-US" sz="1200" dirty="0"/>
              <a:t>2018.</a:t>
            </a:r>
          </a:p>
          <a:p>
            <a:pPr marL="0" indent="-565200">
              <a:spcBef>
                <a:spcPts val="800"/>
              </a:spcBef>
              <a:buNone/>
            </a:pPr>
            <a:r>
              <a:rPr lang="en-CA" sz="1200" dirty="0"/>
              <a:t>Perdue, Peter, C. Rise and Fall of the Canton Trade System: China in the World (1700-1860s). </a:t>
            </a:r>
            <a:r>
              <a:rPr lang="en-CA" sz="1200" dirty="0">
                <a:hlinkClick r:id="rId7"/>
              </a:rPr>
              <a:t>https://visualizingcultures.mit.edu/rise_fall_canton_01/cw_essay01.html</a:t>
            </a:r>
            <a:r>
              <a:rPr lang="en-CA" sz="1200" dirty="0"/>
              <a:t>. Retrieved 30-October-2018.</a:t>
            </a:r>
            <a:endParaRPr lang="en-US" sz="1200" dirty="0"/>
          </a:p>
          <a:p>
            <a:pPr marL="0" indent="-565200">
              <a:spcBef>
                <a:spcPts val="800"/>
              </a:spcBef>
              <a:buNone/>
            </a:pPr>
            <a:r>
              <a:rPr lang="en-US" sz="1200" dirty="0" err="1"/>
              <a:t>Ringmar</a:t>
            </a:r>
            <a:r>
              <a:rPr lang="en-US" sz="1200" dirty="0"/>
              <a:t>, E. (2006). Liberal Barbarism and the Oriental Sublime: The European Destruction of the Emperor’s Summer Palace. Millennium, 34(3), 917–933.</a:t>
            </a:r>
          </a:p>
          <a:p>
            <a:pPr marL="0" lvl="0" indent="-565200">
              <a:spcBef>
                <a:spcPts val="800"/>
              </a:spcBef>
              <a:buNone/>
            </a:pPr>
            <a:r>
              <a:rPr lang="en-CA" sz="1100" dirty="0"/>
              <a:t>Weil, Robert (2013). </a:t>
            </a:r>
            <a:r>
              <a:rPr lang="en-CA" sz="1100" dirty="0" err="1"/>
              <a:t>Yuanmingyuan</a:t>
            </a:r>
            <a:r>
              <a:rPr lang="en-CA" sz="1100" dirty="0"/>
              <a:t> Revisited: The Confrontation of China and the West, Socialism and Democracy, 27:1, pp. 95-135. </a:t>
            </a:r>
            <a:endParaRPr lang="en-US" sz="1200" dirty="0"/>
          </a:p>
          <a:p>
            <a:pPr marL="0" indent="-565200">
              <a:spcBef>
                <a:spcPts val="800"/>
              </a:spcBef>
              <a:buNone/>
            </a:pPr>
            <a:r>
              <a:rPr lang="en-US" sz="1200" dirty="0"/>
              <a:t>Wiltshire, </a:t>
            </a:r>
            <a:r>
              <a:rPr lang="en-US" sz="1200" dirty="0" err="1"/>
              <a:t>Trea</a:t>
            </a:r>
            <a:r>
              <a:rPr lang="en-US" sz="1200" dirty="0"/>
              <a:t> (2009). </a:t>
            </a:r>
            <a:r>
              <a:rPr lang="en-US" sz="1200" i="1" dirty="0"/>
              <a:t>The China Trade. </a:t>
            </a:r>
            <a:r>
              <a:rPr lang="en-US" sz="1200" dirty="0"/>
              <a:t>Encounters with China: Merchants, Missionaries and </a:t>
            </a:r>
            <a:r>
              <a:rPr lang="en-US" sz="1200" dirty="0" smtClean="0"/>
              <a:t>Mandarins.</a:t>
            </a:r>
          </a:p>
          <a:p>
            <a:pPr marL="0" indent="-565200">
              <a:spcBef>
                <a:spcPts val="800"/>
              </a:spcBef>
              <a:buNone/>
            </a:pPr>
            <a:endParaRPr lang="en-US" u="sng" dirty="0">
              <a:solidFill>
                <a:srgbClr val="FFFFFF"/>
              </a:solidFill>
            </a:endParaRPr>
          </a:p>
          <a:p>
            <a:pPr marL="0" indent="0">
              <a:buNone/>
            </a:pPr>
            <a:endParaRPr lang="en-US" u="sng" dirty="0">
              <a:solidFill>
                <a:srgbClr val="FFFFFF"/>
              </a:solidFill>
            </a:endParaRPr>
          </a:p>
          <a:p>
            <a:pPr marL="0" indent="0">
              <a:buNone/>
            </a:pPr>
            <a:endParaRPr lang="en-US" dirty="0"/>
          </a:p>
        </p:txBody>
      </p:sp>
    </p:spTree>
    <p:extLst>
      <p:ext uri="{BB962C8B-B14F-4D97-AF65-F5344CB8AC3E}">
        <p14:creationId xmlns:p14="http://schemas.microsoft.com/office/powerpoint/2010/main" xmlns="" val="403496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 of Opium</a:t>
            </a:r>
            <a:endParaRPr lang="en-US" dirty="0"/>
          </a:p>
        </p:txBody>
      </p:sp>
      <p:sp>
        <p:nvSpPr>
          <p:cNvPr id="4" name="Content Placeholder 3"/>
          <p:cNvSpPr>
            <a:spLocks noGrp="1"/>
          </p:cNvSpPr>
          <p:nvPr>
            <p:ph type="body" sz="half" idx="2"/>
          </p:nvPr>
        </p:nvSpPr>
        <p:spPr/>
        <p:txBody>
          <a:bodyPr/>
          <a:lstStyle/>
          <a:p>
            <a:pPr algn="ctr">
              <a:spcBef>
                <a:spcPts val="1200"/>
              </a:spcBef>
              <a:spcAft>
                <a:spcPts val="1200"/>
              </a:spcAft>
            </a:pPr>
            <a:r>
              <a:rPr lang="en-US" dirty="0" smtClean="0"/>
              <a:t>Few histories so critical about the relationship between the West and the East as the opium monopolies.</a:t>
            </a:r>
          </a:p>
          <a:p>
            <a:pPr algn="ctr"/>
            <a:r>
              <a:rPr lang="en-US" dirty="0" smtClean="0"/>
              <a:t>Apart from the obvious analysis of trade, profits and losses, and their contexts, all this is also part of the problem.</a:t>
            </a:r>
          </a:p>
          <a:p>
            <a:pPr algn="ctr">
              <a:spcBef>
                <a:spcPts val="1200"/>
              </a:spcBef>
            </a:pPr>
            <a:r>
              <a:rPr lang="en-US" dirty="0" smtClean="0"/>
              <a:t>A fixed element in all this is the generalizing abstract language, which is immediately neutralized by asking about concrete details. </a:t>
            </a:r>
            <a:endParaRPr lang="en-US" dirty="0"/>
          </a:p>
        </p:txBody>
      </p:sp>
      <p:pic>
        <p:nvPicPr>
          <p:cNvPr id="10" name="Picture Placeholder 9" descr="AN01164254_001_l.jpg"/>
          <p:cNvPicPr>
            <a:picLocks noGrp="1" noChangeAspect="1"/>
          </p:cNvPicPr>
          <p:nvPr>
            <p:ph type="pic" idx="1"/>
          </p:nvPr>
        </p:nvPicPr>
        <p:blipFill rotWithShape="1">
          <a:blip r:embed="rId3" cstate="print">
            <a:extLst>
              <a:ext uri="{28A0092B-C50C-407E-A947-70E740481C1C}">
                <a14:useLocalDpi xmlns:a14="http://schemas.microsoft.com/office/drawing/2010/main" xmlns="" val="0"/>
              </a:ext>
            </a:extLst>
          </a:blip>
          <a:srcRect l="13131" t="11236" r="16570" b="15382"/>
          <a:stretch/>
        </p:blipFill>
        <p:spPr>
          <a:xfrm rot="10800000" flipV="1">
            <a:off x="225777" y="197555"/>
            <a:ext cx="3527773" cy="6477001"/>
          </a:xfrm>
        </p:spPr>
      </p:pic>
    </p:spTree>
    <p:extLst>
      <p:ext uri="{BB962C8B-B14F-4D97-AF65-F5344CB8AC3E}">
        <p14:creationId xmlns:p14="http://schemas.microsoft.com/office/powerpoint/2010/main" xmlns="" val="914491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Opium Wars Overview</a:t>
            </a:r>
            <a:endParaRPr lang="en-US" dirty="0"/>
          </a:p>
        </p:txBody>
      </p:sp>
      <p:sp>
        <p:nvSpPr>
          <p:cNvPr id="5" name="Text Placeholder 4"/>
          <p:cNvSpPr>
            <a:spLocks noGrp="1"/>
          </p:cNvSpPr>
          <p:nvPr>
            <p:ph type="body" idx="1"/>
          </p:nvPr>
        </p:nvSpPr>
        <p:spPr/>
        <p:txBody>
          <a:bodyPr/>
          <a:lstStyle/>
          <a:p>
            <a:r>
              <a:rPr lang="en-US" dirty="0" smtClean="0"/>
              <a:t>1839 - 1842</a:t>
            </a:r>
            <a:endParaRPr lang="en-US" dirty="0"/>
          </a:p>
        </p:txBody>
      </p:sp>
      <p:pic>
        <p:nvPicPr>
          <p:cNvPr id="9" name="Content Placeholder 8" descr="1850_Sherwill_4_Drying_wlc.jpg"/>
          <p:cNvPicPr>
            <a:picLocks noGrp="1" noChangeAspect="1"/>
          </p:cNvPicPr>
          <p:nvPr>
            <p:ph sz="half" idx="2"/>
          </p:nvPr>
        </p:nvPicPr>
        <p:blipFill rotWithShape="1">
          <a:blip r:embed="rId3" cstate="print">
            <a:extLst>
              <a:ext uri="{28A0092B-C50C-407E-A947-70E740481C1C}">
                <a14:useLocalDpi xmlns:a14="http://schemas.microsoft.com/office/drawing/2010/main" xmlns=""/>
              </a:ext>
            </a:extLst>
          </a:blip>
          <a:srcRect l="-4111" r="-4111"/>
          <a:stretch/>
        </p:blipFill>
        <p:spPr>
          <a:xfrm>
            <a:off x="675974" y="3540920"/>
            <a:ext cx="3630137" cy="2507454"/>
          </a:xfrm>
        </p:spPr>
      </p:pic>
      <p:sp>
        <p:nvSpPr>
          <p:cNvPr id="7" name="Text Placeholder 6"/>
          <p:cNvSpPr>
            <a:spLocks noGrp="1"/>
          </p:cNvSpPr>
          <p:nvPr>
            <p:ph type="body" sz="quarter" idx="3"/>
          </p:nvPr>
        </p:nvSpPr>
        <p:spPr/>
        <p:txBody>
          <a:bodyPr/>
          <a:lstStyle/>
          <a:p>
            <a:r>
              <a:rPr lang="en-US" dirty="0" smtClean="0"/>
              <a:t>1856 - 1860</a:t>
            </a:r>
            <a:endParaRPr lang="en-US" dirty="0"/>
          </a:p>
        </p:txBody>
      </p:sp>
      <p:pic>
        <p:nvPicPr>
          <p:cNvPr id="13" name="Content Placeholder 12" descr="1850_Sherwill_5_Stack1B82D.jpg"/>
          <p:cNvPicPr>
            <a:picLocks noGrp="1" noChangeAspect="1"/>
          </p:cNvPicPr>
          <p:nvPr>
            <p:ph sz="quarter" idx="4"/>
          </p:nvPr>
        </p:nvPicPr>
        <p:blipFill rotWithShape="1">
          <a:blip r:embed="rId4" cstate="print">
            <a:extLst>
              <a:ext uri="{28A0092B-C50C-407E-A947-70E740481C1C}">
                <a14:useLocalDpi xmlns:a14="http://schemas.microsoft.com/office/drawing/2010/main" xmlns=""/>
              </a:ext>
            </a:extLst>
          </a:blip>
          <a:srcRect l="-1176" t="-60824" b="-11474"/>
          <a:stretch/>
        </p:blipFill>
        <p:spPr>
          <a:xfrm>
            <a:off x="4604345" y="2330711"/>
            <a:ext cx="3959791" cy="3990727"/>
          </a:xfrm>
        </p:spPr>
      </p:pic>
      <p:sp>
        <p:nvSpPr>
          <p:cNvPr id="11" name="TextBox 10"/>
          <p:cNvSpPr txBox="1"/>
          <p:nvPr/>
        </p:nvSpPr>
        <p:spPr>
          <a:xfrm>
            <a:off x="879232" y="2422769"/>
            <a:ext cx="3557831" cy="707886"/>
          </a:xfrm>
          <a:prstGeom prst="rect">
            <a:avLst/>
          </a:prstGeom>
          <a:noFill/>
        </p:spPr>
        <p:txBody>
          <a:bodyPr wrap="square" rtlCol="0">
            <a:spAutoFit/>
          </a:bodyPr>
          <a:lstStyle/>
          <a:p>
            <a:pPr algn="ctr"/>
            <a:r>
              <a:rPr lang="en-US" sz="2000" dirty="0" smtClean="0">
                <a:solidFill>
                  <a:schemeClr val="bg1"/>
                </a:solidFill>
              </a:rPr>
              <a:t>Critical Juncture in Modern Chinese History</a:t>
            </a:r>
          </a:p>
        </p:txBody>
      </p:sp>
      <p:sp>
        <p:nvSpPr>
          <p:cNvPr id="14" name="TextBox 13"/>
          <p:cNvSpPr txBox="1"/>
          <p:nvPr/>
        </p:nvSpPr>
        <p:spPr>
          <a:xfrm>
            <a:off x="4841542" y="2438403"/>
            <a:ext cx="3557831" cy="707886"/>
          </a:xfrm>
          <a:prstGeom prst="rect">
            <a:avLst/>
          </a:prstGeom>
          <a:noFill/>
        </p:spPr>
        <p:txBody>
          <a:bodyPr wrap="square" rtlCol="0">
            <a:spAutoFit/>
          </a:bodyPr>
          <a:lstStyle/>
          <a:p>
            <a:pPr algn="ctr"/>
            <a:r>
              <a:rPr lang="en-US" sz="2000" dirty="0" smtClean="0">
                <a:solidFill>
                  <a:schemeClr val="bg1"/>
                </a:solidFill>
              </a:rPr>
              <a:t>China Weakened by Trade, Treaties and Civil Unrest</a:t>
            </a:r>
            <a:endParaRPr lang="en-US" sz="2000" dirty="0">
              <a:solidFill>
                <a:schemeClr val="bg1"/>
              </a:solidFill>
            </a:endParaRPr>
          </a:p>
        </p:txBody>
      </p:sp>
    </p:spTree>
    <p:extLst>
      <p:ext uri="{BB962C8B-B14F-4D97-AF65-F5344CB8AC3E}">
        <p14:creationId xmlns:p14="http://schemas.microsoft.com/office/powerpoint/2010/main" xmlns="" val="1547341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Free Trade or Retribution?</a:t>
            </a:r>
            <a:endParaRPr lang="en-US" dirty="0"/>
          </a:p>
        </p:txBody>
      </p:sp>
      <p:sp>
        <p:nvSpPr>
          <p:cNvPr id="4" name="Text Placeholder 3"/>
          <p:cNvSpPr>
            <a:spLocks noGrp="1"/>
          </p:cNvSpPr>
          <p:nvPr>
            <p:ph type="body" sz="half" idx="2"/>
          </p:nvPr>
        </p:nvSpPr>
        <p:spPr/>
        <p:txBody>
          <a:bodyPr/>
          <a:lstStyle/>
          <a:p>
            <a:r>
              <a:rPr lang="en-US" dirty="0" smtClean="0"/>
              <a:t>Restricted foreign trade was subjected to regulations imposed by the Imperial Chinese government, which reflected China’s strength.</a:t>
            </a:r>
            <a:endParaRPr lang="en-US" dirty="0"/>
          </a:p>
        </p:txBody>
      </p:sp>
      <p:pic>
        <p:nvPicPr>
          <p:cNvPr id="6" name="Picture Placeholder 5" descr="opium-war-map1-web.png"/>
          <p:cNvPicPr>
            <a:picLocks noGrp="1" noChangeAspect="1"/>
          </p:cNvPicPr>
          <p:nvPr>
            <p:ph type="pic" idx="1"/>
          </p:nvPr>
        </p:nvPicPr>
        <p:blipFill rotWithShape="1">
          <a:blip r:embed="rId3" cstate="print">
            <a:extLst>
              <a:ext uri="{28A0092B-C50C-407E-A947-70E740481C1C}">
                <a14:useLocalDpi xmlns:a14="http://schemas.microsoft.com/office/drawing/2010/main" xmlns="" val="0"/>
              </a:ext>
            </a:extLst>
          </a:blip>
          <a:srcRect t="12950"/>
          <a:stretch/>
        </p:blipFill>
        <p:spPr>
          <a:xfrm>
            <a:off x="871538" y="923701"/>
            <a:ext cx="7427912" cy="3232953"/>
          </a:xfrm>
        </p:spPr>
      </p:pic>
    </p:spTree>
    <p:extLst>
      <p:ext uri="{BB962C8B-B14F-4D97-AF65-F5344CB8AC3E}">
        <p14:creationId xmlns:p14="http://schemas.microsoft.com/office/powerpoint/2010/main" xmlns="" val="3659011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Canton Trade System</a:t>
            </a:r>
            <a:endParaRPr lang="en-US" dirty="0"/>
          </a:p>
        </p:txBody>
      </p:sp>
      <p:pic>
        <p:nvPicPr>
          <p:cNvPr id="4" name="Content Placeholder 3" descr="cwOF_1790c_E80202_fan.jpg"/>
          <p:cNvPicPr>
            <a:picLocks noGrp="1" noChangeAspect="1"/>
          </p:cNvPicPr>
          <p:nvPr>
            <p:ph type="pic" idx="1"/>
          </p:nvPr>
        </p:nvPicPr>
        <p:blipFill>
          <a:blip r:embed="rId3" cstate="print">
            <a:extLst>
              <a:ext uri="{28A0092B-C50C-407E-A947-70E740481C1C}">
                <a14:useLocalDpi xmlns:a14="http://schemas.microsoft.com/office/drawing/2010/main" xmlns=""/>
              </a:ext>
            </a:extLst>
          </a:blip>
          <a:srcRect/>
          <a:stretch>
            <a:fillRect/>
          </a:stretch>
        </p:blipFill>
        <p:spPr/>
      </p:pic>
      <p:sp>
        <p:nvSpPr>
          <p:cNvPr id="5" name="Text Placeholder 4"/>
          <p:cNvSpPr>
            <a:spLocks noGrp="1"/>
          </p:cNvSpPr>
          <p:nvPr>
            <p:ph type="body" sz="half" idx="2"/>
          </p:nvPr>
        </p:nvSpPr>
        <p:spPr/>
        <p:txBody>
          <a:bodyPr/>
          <a:lstStyle/>
          <a:p>
            <a:r>
              <a:rPr lang="en-US" dirty="0" smtClean="0"/>
              <a:t>China art and luxury items were prized in upper class circles in Europe and the United States.</a:t>
            </a:r>
          </a:p>
        </p:txBody>
      </p:sp>
    </p:spTree>
    <p:extLst>
      <p:ext uri="{BB962C8B-B14F-4D97-AF65-F5344CB8AC3E}">
        <p14:creationId xmlns:p14="http://schemas.microsoft.com/office/powerpoint/2010/main" xmlns="" val="4053878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China Markets</a:t>
            </a:r>
            <a:endParaRPr lang="en-US" dirty="0"/>
          </a:p>
        </p:txBody>
      </p:sp>
      <p:sp>
        <p:nvSpPr>
          <p:cNvPr id="9" name="Text Placeholder 8"/>
          <p:cNvSpPr>
            <a:spLocks noGrp="1"/>
          </p:cNvSpPr>
          <p:nvPr>
            <p:ph type="body" sz="half" idx="2"/>
          </p:nvPr>
        </p:nvSpPr>
        <p:spPr/>
        <p:txBody>
          <a:bodyPr>
            <a:normAutofit/>
          </a:bodyPr>
          <a:lstStyle/>
          <a:p>
            <a:pPr algn="ctr"/>
            <a:r>
              <a:rPr lang="en-US" dirty="0" smtClean="0"/>
              <a:t>Western traders conducted business through licensed monopoly companies, and co-</a:t>
            </a:r>
            <a:r>
              <a:rPr lang="en-US" dirty="0" err="1" smtClean="0"/>
              <a:t>hong</a:t>
            </a:r>
            <a:r>
              <a:rPr lang="en-US" dirty="0" smtClean="0"/>
              <a:t> system of trade. </a:t>
            </a:r>
          </a:p>
          <a:p>
            <a:pPr>
              <a:spcBef>
                <a:spcPts val="0"/>
              </a:spcBef>
            </a:pPr>
            <a:endParaRPr lang="en-US" dirty="0" smtClean="0"/>
          </a:p>
          <a:p>
            <a:pPr algn="ctr">
              <a:spcBef>
                <a:spcPts val="0"/>
              </a:spcBef>
            </a:pPr>
            <a:r>
              <a:rPr lang="en-US" dirty="0" smtClean="0"/>
              <a:t>GBR demanded greater access to China markets as silver was draining out of England for tea and porcelain.</a:t>
            </a:r>
          </a:p>
          <a:p>
            <a:pPr algn="ctr">
              <a:spcBef>
                <a:spcPts val="0"/>
              </a:spcBef>
            </a:pPr>
            <a:endParaRPr lang="en-US" dirty="0"/>
          </a:p>
          <a:p>
            <a:pPr algn="ctr">
              <a:spcBef>
                <a:spcPts val="0"/>
              </a:spcBef>
            </a:pPr>
            <a:r>
              <a:rPr lang="en-US" dirty="0" smtClean="0"/>
              <a:t>Failed trade missions convinced Britain that only force would induce the Qing government to open China’s ports.</a:t>
            </a:r>
          </a:p>
          <a:p>
            <a:endParaRPr lang="en-US" dirty="0" smtClean="0"/>
          </a:p>
          <a:p>
            <a:endParaRPr lang="en-US" dirty="0"/>
          </a:p>
        </p:txBody>
      </p:sp>
      <p:pic>
        <p:nvPicPr>
          <p:cNvPr id="6" name="Picture Placeholder 5" descr="Unknown.jpg"/>
          <p:cNvPicPr>
            <a:picLocks noGrp="1" noChangeAspect="1"/>
          </p:cNvPicPr>
          <p:nvPr>
            <p:ph type="pic" idx="1"/>
          </p:nvPr>
        </p:nvPicPr>
        <p:blipFill>
          <a:blip r:embed="rId3" cstate="print">
            <a:extLst>
              <a:ext uri="{28A0092B-C50C-407E-A947-70E740481C1C}">
                <a14:useLocalDpi xmlns:a14="http://schemas.microsoft.com/office/drawing/2010/main" xmlns=""/>
              </a:ext>
            </a:extLst>
          </a:blip>
          <a:srcRect/>
          <a:stretch>
            <a:fillRect/>
          </a:stretch>
        </p:blipFill>
        <p:spPr>
          <a:xfrm flipH="1">
            <a:off x="188909" y="95108"/>
            <a:ext cx="3279775" cy="6696510"/>
          </a:xfrm>
        </p:spPr>
      </p:pic>
      <p:sp>
        <p:nvSpPr>
          <p:cNvPr id="5" name="Rectangle 4"/>
          <p:cNvSpPr/>
          <p:nvPr/>
        </p:nvSpPr>
        <p:spPr>
          <a:xfrm>
            <a:off x="4479667" y="3290501"/>
            <a:ext cx="184666" cy="276999"/>
          </a:xfrm>
          <a:prstGeom prst="rect">
            <a:avLst/>
          </a:prstGeom>
        </p:spPr>
        <p:txBody>
          <a:bodyPr wrap="none">
            <a:spAutoFit/>
          </a:bodyPr>
          <a:lstStyle/>
          <a:p>
            <a:r>
              <a:rPr lang="en-US" baseline="30000" dirty="0"/>
              <a:t> </a:t>
            </a:r>
            <a:endParaRPr lang="en-US" dirty="0"/>
          </a:p>
        </p:txBody>
      </p:sp>
    </p:spTree>
    <p:extLst>
      <p:ext uri="{BB962C8B-B14F-4D97-AF65-F5344CB8AC3E}">
        <p14:creationId xmlns:p14="http://schemas.microsoft.com/office/powerpoint/2010/main" xmlns="" val="2651490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East Meets West</a:t>
            </a:r>
            <a:endParaRPr lang="en-US" dirty="0"/>
          </a:p>
        </p:txBody>
      </p:sp>
      <p:sp>
        <p:nvSpPr>
          <p:cNvPr id="9" name="Text Placeholder 8"/>
          <p:cNvSpPr>
            <a:spLocks noGrp="1"/>
          </p:cNvSpPr>
          <p:nvPr>
            <p:ph type="body" sz="half" idx="2"/>
          </p:nvPr>
        </p:nvSpPr>
        <p:spPr>
          <a:xfrm>
            <a:off x="3886124" y="1639872"/>
            <a:ext cx="4474539" cy="3810000"/>
          </a:xfrm>
        </p:spPr>
        <p:txBody>
          <a:bodyPr/>
          <a:lstStyle/>
          <a:p>
            <a:pPr algn="ctr"/>
            <a:endParaRPr lang="en-US" dirty="0" smtClean="0"/>
          </a:p>
          <a:p>
            <a:pPr algn="ctr"/>
            <a:r>
              <a:rPr lang="en-US" dirty="0" smtClean="0"/>
              <a:t>Western Imperial powers such as GBR, FRA and USA were aggressively expanding their influence around the world through their economic and military strength.</a:t>
            </a:r>
          </a:p>
          <a:p>
            <a:pPr algn="ctr">
              <a:spcBef>
                <a:spcPts val="0"/>
              </a:spcBef>
            </a:pPr>
            <a:endParaRPr lang="en-US" dirty="0"/>
          </a:p>
          <a:p>
            <a:pPr algn="ctr">
              <a:spcBef>
                <a:spcPts val="0"/>
              </a:spcBef>
            </a:pPr>
            <a:r>
              <a:rPr lang="en-US" dirty="0" smtClean="0"/>
              <a:t>China was not effective in responding to the ‘modern’ West with its growing industrialism, mercantilism, and its military strength.</a:t>
            </a:r>
            <a:endParaRPr lang="en-US" dirty="0"/>
          </a:p>
        </p:txBody>
      </p:sp>
      <p:pic>
        <p:nvPicPr>
          <p:cNvPr id="2" name="Picture Placeholder 1" descr="1280px-18th_royal_irish_at_amoy.jpg"/>
          <p:cNvPicPr>
            <a:picLocks noGrp="1" noChangeAspect="1"/>
          </p:cNvPicPr>
          <p:nvPr>
            <p:ph type="pic" idx="1"/>
          </p:nvPr>
        </p:nvPicPr>
        <p:blipFill>
          <a:blip r:embed="rId3" cstate="print">
            <a:extLst>
              <a:ext uri="{28A0092B-C50C-407E-A947-70E740481C1C}">
                <a14:useLocalDpi xmlns:a14="http://schemas.microsoft.com/office/drawing/2010/main" xmlns=""/>
              </a:ext>
            </a:extLst>
          </a:blip>
          <a:srcRect/>
          <a:stretch>
            <a:fillRect/>
          </a:stretch>
        </p:blipFill>
        <p:spPr/>
      </p:pic>
    </p:spTree>
    <p:extLst>
      <p:ext uri="{BB962C8B-B14F-4D97-AF65-F5344CB8AC3E}">
        <p14:creationId xmlns:p14="http://schemas.microsoft.com/office/powerpoint/2010/main" xmlns="" val="1042417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026" y="533400"/>
            <a:ext cx="4228060" cy="1252538"/>
          </a:xfrm>
        </p:spPr>
        <p:txBody>
          <a:bodyPr/>
          <a:lstStyle/>
          <a:p>
            <a:r>
              <a:rPr lang="en-US" dirty="0" err="1" smtClean="0"/>
              <a:t>Daoguang</a:t>
            </a:r>
            <a:r>
              <a:rPr lang="en-US" dirty="0" smtClean="0"/>
              <a:t> Era</a:t>
            </a:r>
            <a:endParaRPr lang="en-US" dirty="0"/>
          </a:p>
        </p:txBody>
      </p:sp>
      <p:pic>
        <p:nvPicPr>
          <p:cNvPr id="5" name="Picture Placeholder 4" descr="清_佚名_《清宣宗道光皇帝朝服像》.jpg"/>
          <p:cNvPicPr>
            <a:picLocks noGrp="1" noChangeAspect="1"/>
          </p:cNvPicPr>
          <p:nvPr>
            <p:ph type="pic" idx="1"/>
          </p:nvPr>
        </p:nvPicPr>
        <p:blipFill rotWithShape="1">
          <a:blip r:embed="rId3" cstate="print">
            <a:extLst>
              <a:ext uri="{28A0092B-C50C-407E-A947-70E740481C1C}">
                <a14:useLocalDpi xmlns:a14="http://schemas.microsoft.com/office/drawing/2010/main" xmlns=""/>
              </a:ext>
            </a:extLst>
          </a:blip>
          <a:srcRect/>
          <a:stretch/>
        </p:blipFill>
        <p:spPr>
          <a:xfrm flipH="1">
            <a:off x="346075" y="1382925"/>
            <a:ext cx="4171950" cy="3810000"/>
          </a:xfrm>
        </p:spPr>
      </p:pic>
      <p:sp>
        <p:nvSpPr>
          <p:cNvPr id="4" name="Text Placeholder 3"/>
          <p:cNvSpPr>
            <a:spLocks noGrp="1"/>
          </p:cNvSpPr>
          <p:nvPr>
            <p:ph type="body" sz="half" idx="2"/>
          </p:nvPr>
        </p:nvSpPr>
        <p:spPr>
          <a:xfrm>
            <a:off x="4570500" y="2059711"/>
            <a:ext cx="4228060" cy="4522018"/>
          </a:xfrm>
        </p:spPr>
        <p:txBody>
          <a:bodyPr>
            <a:normAutofit/>
          </a:bodyPr>
          <a:lstStyle/>
          <a:p>
            <a:pPr marL="342900" indent="-342900">
              <a:buFont typeface="Arial"/>
              <a:buChar char="•"/>
            </a:pPr>
            <a:r>
              <a:rPr lang="en-US" sz="2000" dirty="0" smtClean="0"/>
              <a:t>Son of Heaven miscalculated European ideology</a:t>
            </a:r>
          </a:p>
          <a:p>
            <a:pPr marL="342900" indent="-342900">
              <a:buFont typeface="Arial"/>
              <a:buChar char="•"/>
            </a:pPr>
            <a:r>
              <a:rPr lang="en-US" sz="2000" dirty="0" smtClean="0"/>
              <a:t>Limited knowledge of basic economics of a war on drugs</a:t>
            </a:r>
          </a:p>
          <a:p>
            <a:pPr marL="342900" indent="-342900">
              <a:buFont typeface="Arial"/>
              <a:buChar char="•"/>
            </a:pPr>
            <a:r>
              <a:rPr lang="en-US" sz="2000" dirty="0" smtClean="0"/>
              <a:t>Dependency on Duty Import Tax</a:t>
            </a:r>
            <a:endParaRPr lang="en-US" sz="1800" dirty="0"/>
          </a:p>
        </p:txBody>
      </p:sp>
    </p:spTree>
    <p:extLst>
      <p:ext uri="{BB962C8B-B14F-4D97-AF65-F5344CB8AC3E}">
        <p14:creationId xmlns:p14="http://schemas.microsoft.com/office/powerpoint/2010/main" xmlns="" val="1974965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21077</TotalTime>
  <Words>5616</Words>
  <Application>Microsoft Office PowerPoint</Application>
  <PresentationFormat>On-screen Show (4:3)</PresentationFormat>
  <Paragraphs>378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Revolution</vt:lpstr>
      <vt:lpstr>Opium Wars</vt:lpstr>
      <vt:lpstr>China Trade</vt:lpstr>
      <vt:lpstr>History of Opium</vt:lpstr>
      <vt:lpstr>Opium Wars Overview</vt:lpstr>
      <vt:lpstr>Free Trade or Retribution?</vt:lpstr>
      <vt:lpstr>The Canton Trade System</vt:lpstr>
      <vt:lpstr>China Markets</vt:lpstr>
      <vt:lpstr>East Meets West</vt:lpstr>
      <vt:lpstr>Daoguang Era</vt:lpstr>
      <vt:lpstr>Qing Dynasty</vt:lpstr>
      <vt:lpstr>Lin Zexu</vt:lpstr>
      <vt:lpstr>Wars of Aggression</vt:lpstr>
      <vt:lpstr>Foreign Trading Ships</vt:lpstr>
      <vt:lpstr>Treaty of Nanking</vt:lpstr>
      <vt:lpstr>Effect of 1st Opium War</vt:lpstr>
      <vt:lpstr>Trade, Treaties + Civil Unrest</vt:lpstr>
      <vt:lpstr>Arrow War </vt:lpstr>
      <vt:lpstr>Treaty of  Tiensin</vt:lpstr>
      <vt:lpstr>Taiping Rebellion</vt:lpstr>
      <vt:lpstr>Old Summer Palace</vt:lpstr>
      <vt:lpstr>Palace of Shame</vt:lpstr>
      <vt:lpstr>Effect of 2nd Opium War</vt:lpstr>
      <vt:lpstr>China Art Market</vt:lpstr>
      <vt:lpstr>Free Trade or Retribution: Legacies of Opium Wars</vt:lpstr>
      <vt:lpstr>Free Trade or Retribution: Legacies of Opium Wars</vt:lpstr>
      <vt:lpstr>Bibliography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Verna Gene</dc:creator>
  <cp:lastModifiedBy>gp</cp:lastModifiedBy>
  <cp:revision>776</cp:revision>
  <cp:lastPrinted>2018-11-16T03:23:19Z</cp:lastPrinted>
  <dcterms:created xsi:type="dcterms:W3CDTF">2018-10-30T02:03:13Z</dcterms:created>
  <dcterms:modified xsi:type="dcterms:W3CDTF">2018-11-27T19:42:09Z</dcterms:modified>
</cp:coreProperties>
</file>