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63" r:id="rId2"/>
    <p:sldId id="283" r:id="rId3"/>
    <p:sldId id="258" r:id="rId4"/>
    <p:sldId id="256" r:id="rId5"/>
    <p:sldId id="257" r:id="rId6"/>
    <p:sldId id="260" r:id="rId7"/>
    <p:sldId id="277" r:id="rId8"/>
    <p:sldId id="282" r:id="rId9"/>
    <p:sldId id="284" r:id="rId10"/>
    <p:sldId id="270" r:id="rId11"/>
    <p:sldId id="286" r:id="rId12"/>
    <p:sldId id="275" r:id="rId13"/>
    <p:sldId id="274" r:id="rId14"/>
    <p:sldId id="279" r:id="rId15"/>
    <p:sldId id="278" r:id="rId16"/>
    <p:sldId id="265" r:id="rId17"/>
    <p:sldId id="267" r:id="rId18"/>
    <p:sldId id="268" r:id="rId19"/>
    <p:sldId id="269" r:id="rId20"/>
    <p:sldId id="273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C1C1C"/>
    <a:srgbClr val="6633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4589" autoAdjust="0"/>
  </p:normalViewPr>
  <p:slideViewPr>
    <p:cSldViewPr>
      <p:cViewPr>
        <p:scale>
          <a:sx n="100" d="100"/>
          <a:sy n="100" d="100"/>
        </p:scale>
        <p:origin x="-7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fld id="{314202A2-8B58-4A16-9969-16980C08532A}" type="datetimeFigureOut">
              <a:rPr lang="en-US"/>
              <a:pPr>
                <a:defRPr/>
              </a:pPr>
              <a:t>11/22/2011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fld id="{0D7496C2-617B-4D38-B631-F0A2BD856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fld id="{3628F603-E192-46F3-9088-81334096B0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DC67B-FE0A-4B0C-B4E6-C20B734976A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5112E-F3F3-4B3F-BB52-618CDDDB5BD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DB8B3-ABC6-4F46-BB1C-01447419F9D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9538F-BDF0-4F86-84E1-A4C6B4BF59B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z="1050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4807B-25E1-45C3-B105-0155293D628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110FB-0280-4695-B8B3-37EAE917359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700" i="1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AD6EE-DF02-47B4-83D2-152EDF1C682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732CC-D096-48A5-9629-C29ECF5331F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E8F90-6201-43B8-BA5D-47800D0DEF4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D15B0-E07B-4A73-9437-3886D8D1E9DC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E63A1-831B-496A-80F4-17EEAEDEE42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C7764-72C5-4E73-BEA8-E4F8720E11B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453804-4A25-4E28-9D92-E749B403573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F89DD-2DA1-4878-8A5D-422F2D524B7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5AFBD-95BB-4697-ADAD-8F97C86576F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latin typeface="Goudy Old Style" pitchFamily="18" charset="0"/>
            </a:endParaRPr>
          </a:p>
          <a:p>
            <a:pPr eaLnBrk="1" hangingPunct="1"/>
            <a:endParaRPr lang="en-US" b="1" smtClean="0">
              <a:latin typeface="Goudy Old Style" pitchFamily="18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0C9EC-903F-428E-82D7-0646564C91E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9D6D7-D412-4526-9B3B-6FB89462F4A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FD931-7ECB-4A06-BAD2-358B387174A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7D9DB-90C8-44C3-B01A-C856BA25445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0DD8CCA-EA53-4C8F-A481-00360795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42DD-9D43-4AB4-B872-5FDF7E8F8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9A341-602E-4B01-963C-F0AB3FB4F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FFCC-01A0-45AC-AD45-63872AA1C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C48B6A5-FAAB-4A6B-9894-A6BE562C0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49636-5620-4A3C-B9A7-ADCE68A34A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30D0528-813D-41BA-BD9A-4783343A5A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5F6B-783C-4AE1-828B-C139F4DBA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63D859-2E37-4DF7-B4F4-81781113F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9745252-02F1-4193-98C5-56904F043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CA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F8A91-3684-4D2F-8E10-461C12A162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ea typeface="Arial" charset="0"/>
              </a:defRPr>
            </a:lvl1pPr>
          </a:lstStyle>
          <a:p>
            <a:pPr>
              <a:defRPr/>
            </a:pPr>
            <a:fld id="{73654B21-F6EB-4ABF-AD6E-26D66698F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cD0dmRJ0oWg&amp;feature=relat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e.net/show/wrdl/4227265/lpwashington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TBiSI6OdqvA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200400"/>
          </a:xfrm>
        </p:spPr>
        <p:txBody>
          <a:bodyPr/>
          <a:lstStyle/>
          <a:p>
            <a:pPr>
              <a:defRPr/>
            </a:pPr>
            <a:r>
              <a:rPr lang="en-US" sz="1800" cap="none" smtClean="0">
                <a:solidFill>
                  <a:srgbClr val="660033"/>
                </a:solidFill>
                <a:ea typeface="ＭＳ Ｐゴシック" pitchFamily="34" charset="-128"/>
              </a:rPr>
              <a:t>EXPLORING THE BUSINESS OF MAKING MONEY AND MAKING PROGRESS</a:t>
            </a:r>
          </a:p>
          <a:p>
            <a:pPr>
              <a:defRPr/>
            </a:pPr>
            <a:endParaRPr lang="en-US" cap="none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defRPr/>
            </a:pPr>
            <a:endParaRPr lang="en-US" cap="none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defRPr/>
            </a:pPr>
            <a:endParaRPr lang="en-US" cap="none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defRPr/>
            </a:pPr>
            <a:endParaRPr lang="en-US" cap="none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US" sz="1100" cap="none" smtClean="0">
                <a:solidFill>
                  <a:srgbClr val="660033"/>
                </a:solidFill>
                <a:ea typeface="ＭＳ Ｐゴシック" pitchFamily="34" charset="-128"/>
              </a:rPr>
              <a:t>ELISABETH KYLE</a:t>
            </a:r>
          </a:p>
          <a:p>
            <a:pPr>
              <a:defRPr/>
            </a:pPr>
            <a:r>
              <a:rPr lang="en-US" sz="1100" cap="none" smtClean="0">
                <a:solidFill>
                  <a:srgbClr val="660033"/>
                </a:solidFill>
                <a:ea typeface="ＭＳ Ｐゴシック" pitchFamily="34" charset="-128"/>
              </a:rPr>
              <a:t>301059882</a:t>
            </a:r>
          </a:p>
          <a:p>
            <a:pPr>
              <a:defRPr/>
            </a:pPr>
            <a:r>
              <a:rPr lang="en-US" sz="1100" cap="none" smtClean="0">
                <a:solidFill>
                  <a:srgbClr val="660033"/>
                </a:solidFill>
                <a:ea typeface="ＭＳ Ｐゴシック" pitchFamily="34" charset="-128"/>
              </a:rPr>
              <a:t>LS815: BUSINESS, SCIENCE AND RELIGION</a:t>
            </a:r>
          </a:p>
          <a:p>
            <a:pPr>
              <a:defRPr/>
            </a:pPr>
            <a:r>
              <a:rPr lang="en-US" sz="1100" cap="none" smtClean="0">
                <a:solidFill>
                  <a:srgbClr val="660033"/>
                </a:solidFill>
                <a:ea typeface="ＭＳ Ｐゴシック" pitchFamily="34" charset="-128"/>
              </a:rPr>
              <a:t>PROF. GEOFFREY POITRAS</a:t>
            </a:r>
          </a:p>
          <a:p>
            <a:pPr>
              <a:defRPr/>
            </a:pPr>
            <a:r>
              <a:rPr lang="en-US" sz="1100" cap="none" smtClean="0">
                <a:solidFill>
                  <a:srgbClr val="660033"/>
                </a:solidFill>
                <a:ea typeface="ＭＳ Ｐゴシック" pitchFamily="34" charset="-128"/>
              </a:rPr>
              <a:t>SIMON FRASER UNIVERSITY</a:t>
            </a:r>
          </a:p>
          <a:p>
            <a:pPr>
              <a:defRPr/>
            </a:pPr>
            <a:r>
              <a:rPr lang="en-US" sz="1100" cap="none" smtClean="0">
                <a:solidFill>
                  <a:srgbClr val="660033"/>
                </a:solidFill>
                <a:ea typeface="ＭＳ Ｐゴシック" pitchFamily="34" charset="-128"/>
              </a:rPr>
              <a:t>23 NOVEMBER 2011</a:t>
            </a:r>
          </a:p>
          <a:p>
            <a:pPr>
              <a:defRPr/>
            </a:pPr>
            <a:endParaRPr lang="en-US" sz="1100" cap="none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defRPr/>
            </a:pPr>
            <a:endParaRPr lang="en-US" cap="none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cap="none" smtClean="0">
                <a:ea typeface="ＭＳ Ｐゴシック" pitchFamily="34" charset="-128"/>
              </a:rPr>
              <a:t> </a:t>
            </a:r>
          </a:p>
          <a:p>
            <a:pPr>
              <a:defRPr/>
            </a:pPr>
            <a:r>
              <a:rPr lang="en-US" cap="none" smtClean="0">
                <a:ea typeface="ＭＳ Ｐゴシック" pitchFamily="34" charset="-128"/>
              </a:rPr>
              <a:t> </a:t>
            </a:r>
          </a:p>
          <a:p>
            <a:pPr>
              <a:defRPr/>
            </a:pPr>
            <a:endParaRPr lang="en-US" cap="none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solidFill>
                  <a:srgbClr val="7B9899"/>
                </a:solidFill>
                <a:ea typeface="ＭＳ Ｐゴシック" pitchFamily="34" charset="-128"/>
              </a:rPr>
              <a:t/>
            </a:r>
            <a:br>
              <a:rPr lang="en-US" sz="2000" smtClean="0">
                <a:solidFill>
                  <a:srgbClr val="7B9899"/>
                </a:solidFill>
                <a:ea typeface="ＭＳ Ｐゴシック" pitchFamily="34" charset="-128"/>
              </a:rPr>
            </a:br>
            <a:r>
              <a:rPr lang="en-US" sz="4000" smtClean="0">
                <a:solidFill>
                  <a:srgbClr val="595959"/>
                </a:solidFill>
                <a:ea typeface="ＭＳ Ｐゴシック" pitchFamily="34" charset="-128"/>
              </a:rPr>
              <a:t>Ghosts of Profits Past and Present</a:t>
            </a:r>
          </a:p>
        </p:txBody>
      </p:sp>
      <p:sp>
        <p:nvSpPr>
          <p:cNvPr id="33794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424863" cy="434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0033"/>
              </a:buClr>
            </a:pPr>
            <a:endParaRPr lang="en-US" sz="24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660033"/>
              </a:buClr>
            </a:pPr>
            <a:r>
              <a:rPr lang="en-US" sz="2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Lingering scholastic sentiments</a:t>
            </a:r>
          </a:p>
          <a:p>
            <a:pPr lvl="3" indent="-273050" eaLnBrk="1" hangingPunct="1"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600" b="1" i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turpe lucrum</a:t>
            </a:r>
          </a:p>
          <a:p>
            <a:pPr lvl="3" indent="-273050" eaLnBrk="1" hangingPunct="1"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Usury – money breeding money</a:t>
            </a:r>
          </a:p>
          <a:p>
            <a:pPr lvl="3" indent="-273050" eaLnBrk="1" hangingPunct="1"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Ideal of justice</a:t>
            </a:r>
          </a:p>
          <a:p>
            <a:pPr lvl="1" eaLnBrk="1" hangingPunct="1">
              <a:lnSpc>
                <a:spcPct val="90000"/>
              </a:lnSpc>
            </a:pPr>
            <a:endParaRPr lang="en-US" sz="1500" b="1" smtClean="0">
              <a:solidFill>
                <a:srgbClr val="404040"/>
              </a:solidFill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500" b="1" smtClean="0">
              <a:solidFill>
                <a:srgbClr val="404040"/>
              </a:solidFill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SzPct val="85000"/>
              <a:buFont typeface="Wingdings 2" pitchFamily="18" charset="2"/>
              <a:buChar char=""/>
            </a:pPr>
            <a:r>
              <a:rPr lang="en-US" sz="2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Ambiguity of  definition</a:t>
            </a:r>
            <a:endParaRPr lang="en-US" sz="14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lvl="3" indent="-273050" eaLnBrk="1" hangingPunct="1"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Ambiguous interpretation</a:t>
            </a:r>
          </a:p>
          <a:p>
            <a:pPr lvl="3" indent="-273050" eaLnBrk="1" hangingPunct="1"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What can be considered ‘profit’?</a:t>
            </a:r>
          </a:p>
          <a:p>
            <a:pPr lvl="3" indent="-273050" eaLnBrk="1" hangingPunct="1"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‘Good’ profits vs. ‘Bad’ profit</a:t>
            </a:r>
          </a:p>
          <a:p>
            <a:pPr lvl="3" indent="-273050" eaLnBrk="1" hangingPunct="1"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v"/>
            </a:pPr>
            <a:endParaRPr lang="en-US" sz="16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lvl="3" indent="-273050" eaLnBrk="1" hangingPunct="1"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Lottery winnings?</a:t>
            </a:r>
          </a:p>
          <a:p>
            <a:pPr lvl="3" indent="-273050" eaLnBrk="1" hangingPunct="1"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Inheritance?</a:t>
            </a:r>
          </a:p>
          <a:p>
            <a:pPr lvl="1" eaLnBrk="1" hangingPunct="1">
              <a:lnSpc>
                <a:spcPct val="90000"/>
              </a:lnSpc>
              <a:buClr>
                <a:srgbClr val="D19049"/>
              </a:buClr>
            </a:pPr>
            <a:endParaRPr lang="en-US" sz="16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6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 rot="688316">
            <a:off x="5207000" y="3225800"/>
            <a:ext cx="34163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  <a:latin typeface="Georgia" pitchFamily="18" charset="0"/>
              </a:rPr>
              <a:t>You say “potato,” I say “patattah;” You say “thief,” I say “resourceful”</a:t>
            </a: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5016500" y="6324600"/>
            <a:ext cx="3898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 i="1">
                <a:solidFill>
                  <a:srgbClr val="660033"/>
                </a:solidFill>
              </a:rPr>
              <a:t>http://www.stlyrics.com/lyrics.Oct29.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6477000"/>
            <a:ext cx="8915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 i="1">
                <a:solidFill>
                  <a:srgbClr val="660033"/>
                </a:solidFill>
              </a:rPr>
              <a:t>Paul Camenisch. “Profit: Some Moral Reflections.” Journal of Business Ethics.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595959"/>
                </a:solidFill>
                <a:ea typeface="ＭＳ Ｐゴシック" pitchFamily="34" charset="-128"/>
              </a:rPr>
              <a:t>Morality and Profit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752600"/>
            <a:ext cx="8534400" cy="45720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100" smtClean="0">
                <a:solidFill>
                  <a:srgbClr val="660033"/>
                </a:solidFill>
                <a:ea typeface="ＭＳ Ｐゴシック" pitchFamily="34" charset="-128"/>
              </a:rPr>
              <a:t>“[T]o the right person, to the right extent, at the right time, with the right motive, and in the right way.”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en-US" sz="1100" i="1" smtClean="0">
                <a:solidFill>
                  <a:srgbClr val="660033"/>
                </a:solidFill>
                <a:ea typeface="ＭＳ Ｐゴシック" pitchFamily="34" charset="-128"/>
              </a:rPr>
              <a:t>Aristotle, Ethics II.9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1100" i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660033"/>
              </a:buClr>
              <a:buFont typeface="Wingdings 2" pitchFamily="18" charset="2"/>
              <a:buNone/>
            </a:pPr>
            <a:r>
              <a:rPr lang="en-US" sz="2100" smtClean="0">
                <a:solidFill>
                  <a:srgbClr val="660033"/>
                </a:solidFill>
                <a:ea typeface="ＭＳ Ｐゴシック" pitchFamily="34" charset="-128"/>
              </a:rPr>
              <a:t>			</a:t>
            </a:r>
            <a:r>
              <a:rPr lang="en-US" sz="2100" b="1" smtClean="0">
                <a:solidFill>
                  <a:srgbClr val="660033"/>
                </a:solidFill>
                <a:ea typeface="ＭＳ Ｐゴシック" pitchFamily="34" charset="-128"/>
              </a:rPr>
              <a:t>Ambiguous justification</a:t>
            </a:r>
          </a:p>
          <a:p>
            <a:pPr lvl="3">
              <a:lnSpc>
                <a:spcPct val="80000"/>
              </a:lnSpc>
              <a:buClr>
                <a:srgbClr val="660033"/>
              </a:buClr>
              <a:buFont typeface="Wingdings 2" pitchFamily="18" charset="2"/>
              <a:buNone/>
            </a:pP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		</a:t>
            </a: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</a:rPr>
              <a:t>WHAT IS IT PAYMENT FOR?</a:t>
            </a:r>
          </a:p>
          <a:p>
            <a:pPr lvl="3">
              <a:lnSpc>
                <a:spcPct val="80000"/>
              </a:lnSpc>
              <a:buClr>
                <a:srgbClr val="660033"/>
              </a:buClr>
              <a:buFont typeface="Wingdings 2" pitchFamily="18" charset="2"/>
              <a:buNone/>
            </a:pPr>
            <a:endParaRPr lang="en-US" sz="14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660033"/>
              </a:buClr>
              <a:buFont typeface="Wingdings 2" pitchFamily="18" charset="2"/>
              <a:buNone/>
            </a:pPr>
            <a:r>
              <a:rPr lang="en-US" sz="2100" smtClean="0">
                <a:solidFill>
                  <a:srgbClr val="660033"/>
                </a:solidFill>
                <a:ea typeface="ＭＳ Ｐゴシック" pitchFamily="34" charset="-128"/>
              </a:rPr>
              <a:t>			</a:t>
            </a:r>
            <a:r>
              <a:rPr lang="en-US" sz="2100" b="1" smtClean="0">
                <a:solidFill>
                  <a:srgbClr val="660033"/>
                </a:solidFill>
                <a:ea typeface="ＭＳ Ｐゴシック" pitchFamily="34" charset="-128"/>
              </a:rPr>
              <a:t>Ambiguous limits</a:t>
            </a:r>
          </a:p>
          <a:p>
            <a:pPr lvl="3">
              <a:lnSpc>
                <a:spcPct val="80000"/>
              </a:lnSpc>
              <a:buClr>
                <a:srgbClr val="660033"/>
              </a:buClr>
              <a:buFont typeface="Wingdings 2" pitchFamily="18" charset="2"/>
              <a:buNone/>
            </a:pP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		</a:t>
            </a: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</a:rPr>
              <a:t>HOW MUCH IS APPROPRIATE?</a:t>
            </a:r>
          </a:p>
          <a:p>
            <a:pPr lvl="3">
              <a:lnSpc>
                <a:spcPct val="80000"/>
              </a:lnSpc>
              <a:buClr>
                <a:srgbClr val="660033"/>
              </a:buClr>
              <a:buFont typeface="Wingdings 2" pitchFamily="18" charset="2"/>
              <a:buNone/>
            </a:pPr>
            <a:endParaRPr lang="en-US" sz="14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660033"/>
              </a:buClr>
              <a:buFont typeface="Wingdings 2" pitchFamily="18" charset="2"/>
              <a:buNone/>
            </a:pPr>
            <a:r>
              <a:rPr lang="en-US" sz="2100" smtClean="0">
                <a:solidFill>
                  <a:srgbClr val="660033"/>
                </a:solidFill>
                <a:ea typeface="ＭＳ Ｐゴシック" pitchFamily="34" charset="-128"/>
              </a:rPr>
              <a:t>			</a:t>
            </a:r>
            <a:r>
              <a:rPr lang="en-US" sz="2100" b="1" smtClean="0">
                <a:solidFill>
                  <a:srgbClr val="660033"/>
                </a:solidFill>
                <a:ea typeface="ＭＳ Ｐゴシック" pitchFamily="34" charset="-128"/>
              </a:rPr>
              <a:t>Concrete Consequence</a:t>
            </a:r>
          </a:p>
          <a:p>
            <a:pPr lvl="3">
              <a:lnSpc>
                <a:spcPct val="80000"/>
              </a:lnSpc>
              <a:buClr>
                <a:srgbClr val="660033"/>
              </a:buClr>
              <a:buFont typeface="Wingdings 2" pitchFamily="18" charset="2"/>
              <a:buNone/>
            </a:pP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		</a:t>
            </a: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</a:rPr>
              <a:t>SIN AGAINST JUSTICE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1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100" smtClean="0">
                <a:solidFill>
                  <a:srgbClr val="660033"/>
                </a:solidFill>
                <a:ea typeface="ＭＳ Ｐゴシック" pitchFamily="34" charset="-128"/>
              </a:rPr>
              <a:t>“Take all the fools out of this world and there wouldn’t be any fun living in it, or profit.”</a:t>
            </a:r>
          </a:p>
          <a:p>
            <a:pPr algn="r">
              <a:lnSpc>
                <a:spcPct val="80000"/>
              </a:lnSpc>
              <a:buFont typeface="Wingdings 2" pitchFamily="18" charset="2"/>
              <a:buNone/>
            </a:pPr>
            <a:r>
              <a:rPr lang="en-US" sz="1100" i="1" smtClean="0">
                <a:solidFill>
                  <a:srgbClr val="660033"/>
                </a:solidFill>
                <a:ea typeface="ＭＳ Ｐゴシック" pitchFamily="34" charset="-128"/>
              </a:rPr>
              <a:t>Josh Billings, American Humorist, 1818-1885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810000" y="6451600"/>
            <a:ext cx="533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i="1">
                <a:solidFill>
                  <a:srgbClr val="660033"/>
                </a:solidFill>
              </a:rPr>
              <a:t>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595959"/>
                </a:solidFill>
                <a:ea typeface="ＭＳ Ｐゴシック" pitchFamily="34" charset="-128"/>
              </a:rPr>
              <a:t>Human Nature and Profit</a:t>
            </a:r>
          </a:p>
        </p:txBody>
      </p:sp>
      <p:sp>
        <p:nvSpPr>
          <p:cNvPr id="3686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endParaRPr lang="en-US" sz="15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Clr>
                <a:srgbClr val="404040"/>
              </a:buClr>
            </a:pPr>
            <a:endParaRPr lang="en-US" sz="18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Clr>
                <a:srgbClr val="660033"/>
              </a:buClr>
            </a:pPr>
            <a:r>
              <a:rPr lang="en-US" sz="1800" smtClean="0">
                <a:solidFill>
                  <a:srgbClr val="660033"/>
                </a:solidFill>
                <a:ea typeface="ＭＳ Ｐゴシック" pitchFamily="34" charset="-128"/>
              </a:rPr>
              <a:t>As a </a:t>
            </a:r>
            <a:r>
              <a:rPr lang="en-US" sz="1800" b="1" smtClean="0">
                <a:solidFill>
                  <a:srgbClr val="660033"/>
                </a:solidFill>
                <a:ea typeface="ＭＳ Ｐゴシック" pitchFamily="34" charset="-128"/>
              </a:rPr>
              <a:t>universal</a:t>
            </a:r>
            <a:r>
              <a:rPr lang="en-US" sz="1800" smtClean="0">
                <a:solidFill>
                  <a:srgbClr val="660033"/>
                </a:solidFill>
                <a:ea typeface="ＭＳ Ｐゴシック" pitchFamily="34" charset="-128"/>
              </a:rPr>
              <a:t> human drive</a:t>
            </a:r>
          </a:p>
          <a:p>
            <a:pPr>
              <a:buClr>
                <a:srgbClr val="660033"/>
              </a:buClr>
            </a:pPr>
            <a:endParaRPr lang="en-US" sz="1800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Clr>
                <a:srgbClr val="660033"/>
              </a:buClr>
            </a:pPr>
            <a:r>
              <a:rPr lang="en-US" sz="1800" smtClean="0">
                <a:solidFill>
                  <a:srgbClr val="660033"/>
                </a:solidFill>
                <a:ea typeface="ＭＳ Ｐゴシック" pitchFamily="34" charset="-128"/>
              </a:rPr>
              <a:t>As an </a:t>
            </a:r>
            <a:r>
              <a:rPr lang="en-US" sz="1800" b="1" smtClean="0">
                <a:solidFill>
                  <a:srgbClr val="660033"/>
                </a:solidFill>
                <a:ea typeface="ＭＳ Ｐゴシック" pitchFamily="34" charset="-128"/>
              </a:rPr>
              <a:t>instinctual</a:t>
            </a:r>
            <a:r>
              <a:rPr lang="en-US" sz="1800" smtClean="0">
                <a:solidFill>
                  <a:srgbClr val="660033"/>
                </a:solidFill>
                <a:ea typeface="ＭＳ Ｐゴシック" pitchFamily="34" charset="-128"/>
              </a:rPr>
              <a:t> response for self-preservation</a:t>
            </a:r>
          </a:p>
          <a:p>
            <a:endParaRPr lang="en-US" sz="18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algn="ctr">
              <a:buFont typeface="Wingdings 2" pitchFamily="18" charset="2"/>
              <a:buNone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</a:rPr>
              <a:t>Business man = Hungry beggar?</a:t>
            </a:r>
          </a:p>
          <a:p>
            <a:pPr algn="ctr"/>
            <a:endParaRPr lang="en-US" sz="16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algn="ctr">
              <a:buFont typeface="Wingdings 2" pitchFamily="18" charset="2"/>
              <a:buNone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</a:rPr>
              <a:t>Individual gain = Gain for all?</a:t>
            </a:r>
          </a:p>
          <a:p>
            <a:pPr algn="ctr"/>
            <a:endParaRPr lang="en-US" sz="16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algn="ctr">
              <a:buFont typeface="Wingdings 2" pitchFamily="18" charset="2"/>
              <a:buNone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</a:rPr>
              <a:t>Maximized self interest = Tragedy? </a:t>
            </a:r>
            <a:endParaRPr lang="en-US" sz="1200" i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endParaRPr lang="en-US" sz="1800" smtClean="0">
              <a:solidFill>
                <a:srgbClr val="660033"/>
              </a:solidFill>
              <a:ea typeface="ＭＳ Ｐゴシック" pitchFamily="34" charset="-128"/>
            </a:endParaRPr>
          </a:p>
        </p:txBody>
      </p:sp>
      <p:pic>
        <p:nvPicPr>
          <p:cNvPr id="3686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3467100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>
                <a:solidFill>
                  <a:srgbClr val="595959"/>
                </a:solidFill>
                <a:ea typeface="ＭＳ Ｐゴシック" pitchFamily="34" charset="-128"/>
              </a:rPr>
              <a:t>Business Ethics and Profit</a:t>
            </a: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914400" y="1828800"/>
            <a:ext cx="73152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000" b="1">
              <a:solidFill>
                <a:srgbClr val="695C54"/>
              </a:solidFill>
              <a:latin typeface="Helvetica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000">
              <a:solidFill>
                <a:srgbClr val="660033"/>
              </a:solidFill>
              <a:latin typeface="Georg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>
                <a:solidFill>
                  <a:srgbClr val="660033"/>
                </a:solidFill>
                <a:latin typeface="Georgia" pitchFamily="18" charset="0"/>
              </a:rPr>
              <a:t>“[T]here is one and only one </a:t>
            </a:r>
            <a:r>
              <a:rPr lang="en-US" sz="2000" b="1">
                <a:solidFill>
                  <a:srgbClr val="660033"/>
                </a:solidFill>
                <a:latin typeface="Georgia" pitchFamily="18" charset="0"/>
              </a:rPr>
              <a:t>social responsibility of business</a:t>
            </a:r>
            <a:r>
              <a:rPr lang="en-US" sz="2000">
                <a:solidFill>
                  <a:srgbClr val="660033"/>
                </a:solidFill>
                <a:latin typeface="Georgia" pitchFamily="18" charset="0"/>
              </a:rPr>
              <a:t>–to use its resources and engage in activities designed to </a:t>
            </a:r>
            <a:r>
              <a:rPr lang="en-US" sz="2000" b="1">
                <a:solidFill>
                  <a:srgbClr val="660033"/>
                </a:solidFill>
                <a:latin typeface="Georgia" pitchFamily="18" charset="0"/>
              </a:rPr>
              <a:t>increase its profits </a:t>
            </a:r>
            <a:r>
              <a:rPr lang="en-US" sz="2000">
                <a:solidFill>
                  <a:srgbClr val="660033"/>
                </a:solidFill>
                <a:latin typeface="Georgia" pitchFamily="18" charset="0"/>
              </a:rPr>
              <a:t>so long as it stays within the rules of the game, which is to say, engages in open and </a:t>
            </a:r>
            <a:r>
              <a:rPr lang="en-US" sz="2000" b="1">
                <a:solidFill>
                  <a:srgbClr val="660033"/>
                </a:solidFill>
                <a:latin typeface="Georgia" pitchFamily="18" charset="0"/>
              </a:rPr>
              <a:t>free competition </a:t>
            </a:r>
            <a:r>
              <a:rPr lang="en-US" sz="2000">
                <a:solidFill>
                  <a:srgbClr val="660033"/>
                </a:solidFill>
                <a:latin typeface="Georgia" pitchFamily="18" charset="0"/>
              </a:rPr>
              <a:t>without deception or fraud.”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000" b="1" i="1">
              <a:solidFill>
                <a:srgbClr val="695C54"/>
              </a:solidFill>
              <a:latin typeface="Helvetica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000" b="1" i="1">
              <a:solidFill>
                <a:srgbClr val="695C54"/>
              </a:solidFill>
              <a:latin typeface="Helvetica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000" b="1" i="1">
              <a:solidFill>
                <a:srgbClr val="695C54"/>
              </a:solidFill>
              <a:latin typeface="Helvetica" pitchFamily="34" charset="0"/>
            </a:endParaRPr>
          </a:p>
          <a:p>
            <a:pPr marL="273050" indent="-273050" algn="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400" i="1">
                <a:solidFill>
                  <a:srgbClr val="660033"/>
                </a:solidFill>
                <a:latin typeface="Georgia" pitchFamily="18" charset="0"/>
              </a:rPr>
              <a:t>Milton Friedman, “The Social Responsibility of Business is to Increase its Profits”</a:t>
            </a:r>
          </a:p>
          <a:p>
            <a:pPr marL="273050" indent="-273050" algn="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400" i="1">
                <a:solidFill>
                  <a:srgbClr val="660033"/>
                </a:solidFill>
                <a:latin typeface="Georgia" pitchFamily="18" charset="0"/>
              </a:rPr>
              <a:t>The New York Times, September 13 , 1970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000" b="1">
              <a:solidFill>
                <a:srgbClr val="660033"/>
              </a:solidFill>
              <a:latin typeface="Helvetica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000" b="1">
              <a:solidFill>
                <a:srgbClr val="660033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758825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595959"/>
                </a:solidFill>
                <a:ea typeface="ＭＳ Ｐゴシック" pitchFamily="34" charset="-128"/>
              </a:rPr>
              <a:t>Business Ethics and Profit</a:t>
            </a: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2914650" y="2039938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81000" y="1752600"/>
            <a:ext cx="8610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660033"/>
              </a:buClr>
              <a:buFont typeface="Arial" charset="0"/>
              <a:buChar char="•"/>
            </a:pPr>
            <a:r>
              <a:rPr lang="en-US" b="1">
                <a:solidFill>
                  <a:srgbClr val="660033"/>
                </a:solidFill>
                <a:latin typeface="Georgia" pitchFamily="18" charset="0"/>
              </a:rPr>
              <a:t>Artificial personhood vs. Real personhood</a:t>
            </a:r>
          </a:p>
          <a:p>
            <a:pPr>
              <a:buClr>
                <a:srgbClr val="660033"/>
              </a:buClr>
              <a:buFont typeface="Arial" charset="0"/>
              <a:buChar char="•"/>
            </a:pPr>
            <a:r>
              <a:rPr lang="en-US" b="1">
                <a:solidFill>
                  <a:srgbClr val="660033"/>
                </a:solidFill>
                <a:latin typeface="Georgia" pitchFamily="18" charset="0"/>
              </a:rPr>
              <a:t>Corporation vs. Corporate Executive</a:t>
            </a:r>
          </a:p>
          <a:p>
            <a:pPr>
              <a:buClr>
                <a:srgbClr val="660033"/>
              </a:buClr>
              <a:buFont typeface="Arial" charset="0"/>
              <a:buChar char="•"/>
            </a:pPr>
            <a:r>
              <a:rPr lang="en-US" b="1">
                <a:solidFill>
                  <a:srgbClr val="660033"/>
                </a:solidFill>
                <a:latin typeface="Georgia" pitchFamily="18" charset="0"/>
              </a:rPr>
              <a:t>Corporate Social Responsibility vs. Individual Social Responsibility</a:t>
            </a:r>
          </a:p>
          <a:p>
            <a:pPr>
              <a:buClr>
                <a:srgbClr val="660033"/>
              </a:buClr>
              <a:buFont typeface="Arial" charset="0"/>
              <a:buChar char="•"/>
            </a:pPr>
            <a:r>
              <a:rPr lang="en-US" b="1">
                <a:solidFill>
                  <a:srgbClr val="660033"/>
                </a:solidFill>
                <a:latin typeface="Georgia" pitchFamily="18" charset="0"/>
              </a:rPr>
              <a:t>Voluntary activity</a:t>
            </a:r>
          </a:p>
          <a:p>
            <a:pPr>
              <a:buClr>
                <a:srgbClr val="660033"/>
              </a:buClr>
              <a:buFont typeface="Arial" charset="0"/>
              <a:buChar char="•"/>
            </a:pPr>
            <a:r>
              <a:rPr lang="en-US" b="1">
                <a:solidFill>
                  <a:srgbClr val="660033"/>
                </a:solidFill>
                <a:latin typeface="Georgia" pitchFamily="18" charset="0"/>
              </a:rPr>
              <a:t>Basic rules of society</a:t>
            </a:r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457200" y="3429000"/>
            <a:ext cx="8153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660033"/>
                </a:solidFill>
                <a:latin typeface="Georgia" pitchFamily="18" charset="0"/>
              </a:rPr>
              <a:t>What is the responsibility of the Corporate Executive?</a:t>
            </a:r>
          </a:p>
          <a:p>
            <a:r>
              <a:rPr lang="en-US" b="1">
                <a:solidFill>
                  <a:srgbClr val="660033"/>
                </a:solidFill>
                <a:latin typeface="Georgia" pitchFamily="18" charset="0"/>
              </a:rPr>
              <a:t>To whom are they responsible?</a:t>
            </a:r>
          </a:p>
          <a:p>
            <a:endParaRPr lang="en-US" sz="1400" b="1">
              <a:solidFill>
                <a:srgbClr val="D16349"/>
              </a:solidFill>
              <a:latin typeface="Georgia" pitchFamily="18" charset="0"/>
            </a:endParaRPr>
          </a:p>
          <a:p>
            <a:r>
              <a:rPr lang="en-US" sz="1400" b="1">
                <a:solidFill>
                  <a:srgbClr val="660033"/>
                </a:solidFill>
                <a:latin typeface="Georgia" pitchFamily="18" charset="0"/>
              </a:rPr>
              <a:t>“Insofar as his actions reduce returns to stockholders, he is spending their money.  </a:t>
            </a:r>
          </a:p>
          <a:p>
            <a:r>
              <a:rPr lang="en-US" sz="1400" b="1">
                <a:solidFill>
                  <a:srgbClr val="660033"/>
                </a:solidFill>
                <a:latin typeface="Georgia" pitchFamily="18" charset="0"/>
              </a:rPr>
              <a:t>Insofar as his actions raise the price to customers, he is spending the customers’ money. Insofar as his actions lower the wages of some employees, he is spending their money</a:t>
            </a:r>
            <a:r>
              <a:rPr lang="en-US" sz="1600">
                <a:solidFill>
                  <a:srgbClr val="660033"/>
                </a:solidFill>
                <a:latin typeface="Georgia" pitchFamily="18" charset="0"/>
              </a:rPr>
              <a:t>.”</a:t>
            </a:r>
          </a:p>
        </p:txBody>
      </p: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533400" y="5334000"/>
            <a:ext cx="8153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660033"/>
                </a:solidFill>
                <a:latin typeface="+mn-lt"/>
                <a:ea typeface="Arial" charset="0"/>
              </a:rPr>
              <a:t>What is the social responsibility of business?</a:t>
            </a:r>
          </a:p>
          <a:p>
            <a:pPr>
              <a:defRPr/>
            </a:pPr>
            <a:r>
              <a:rPr lang="en-US" sz="1600" dirty="0">
                <a:solidFill>
                  <a:srgbClr val="660033"/>
                </a:solidFill>
                <a:latin typeface="+mn-lt"/>
                <a:ea typeface="Arial" charset="0"/>
              </a:rPr>
              <a:t>To increase its profits. </a:t>
            </a:r>
          </a:p>
          <a:p>
            <a:pPr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" charset="0"/>
            </a:endParaRP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381000" y="6400800"/>
            <a:ext cx="8534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800" b="1" i="1">
                <a:solidFill>
                  <a:srgbClr val="660033"/>
                </a:solidFill>
              </a:rPr>
              <a:t>Milton Friedman, “The Social Responsibility of Business is to Increase its Profits.” The New York Times, September 13 , 1970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595959"/>
                </a:solidFill>
                <a:ea typeface="ＭＳ Ｐゴシック" pitchFamily="34" charset="-128"/>
              </a:rPr>
              <a:t>Profit and the Pinto</a:t>
            </a:r>
          </a:p>
        </p:txBody>
      </p:sp>
      <p:pic>
        <p:nvPicPr>
          <p:cNvPr id="43010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1838" b="-21838"/>
          <a:stretch>
            <a:fillRect/>
          </a:stretch>
        </p:blipFill>
        <p:spPr>
          <a:xfrm>
            <a:off x="381000" y="990600"/>
            <a:ext cx="4038600" cy="4681538"/>
          </a:xfrm>
        </p:spPr>
      </p:pic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4724400" y="2274888"/>
            <a:ext cx="4191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660033"/>
                </a:solidFill>
                <a:latin typeface="Georgia" pitchFamily="18" charset="0"/>
              </a:rPr>
              <a:t>Costs: </a:t>
            </a:r>
          </a:p>
          <a:p>
            <a:r>
              <a:rPr lang="en-US" sz="1400">
                <a:solidFill>
                  <a:srgbClr val="660033"/>
                </a:solidFill>
                <a:latin typeface="Georgia" pitchFamily="18" charset="0"/>
              </a:rPr>
              <a:t>$11 x 12.5 million = </a:t>
            </a:r>
            <a:r>
              <a:rPr lang="en-US" sz="1400" b="1">
                <a:solidFill>
                  <a:srgbClr val="660033"/>
                </a:solidFill>
                <a:latin typeface="Georgia" pitchFamily="18" charset="0"/>
              </a:rPr>
              <a:t>$137 million</a:t>
            </a:r>
          </a:p>
          <a:p>
            <a:endParaRPr lang="en-US" b="1"/>
          </a:p>
          <a:p>
            <a:r>
              <a:rPr lang="en-US" sz="1400" b="1">
                <a:solidFill>
                  <a:srgbClr val="660033"/>
                </a:solidFill>
                <a:latin typeface="Georgia" pitchFamily="18" charset="0"/>
              </a:rPr>
              <a:t>Benefits:	</a:t>
            </a:r>
          </a:p>
          <a:p>
            <a:r>
              <a:rPr lang="en-US" sz="1400">
                <a:solidFill>
                  <a:srgbClr val="660033"/>
                </a:solidFill>
                <a:latin typeface="Georgia" pitchFamily="18" charset="0"/>
              </a:rPr>
              <a:t>(180 deaths x $200K) + (180 injuries x $67K) + (2100 cars x $700) = </a:t>
            </a:r>
            <a:r>
              <a:rPr lang="en-US" sz="1400" b="1">
                <a:solidFill>
                  <a:srgbClr val="660033"/>
                </a:solidFill>
                <a:latin typeface="Georgia" pitchFamily="18" charset="0"/>
              </a:rPr>
              <a:t>$49.15 million</a:t>
            </a:r>
          </a:p>
          <a:p>
            <a:endParaRPr lang="en-US" b="1"/>
          </a:p>
          <a:p>
            <a:r>
              <a:rPr lang="en-US" sz="1400" b="1">
                <a:solidFill>
                  <a:srgbClr val="660033"/>
                </a:solidFill>
                <a:latin typeface="Georgia" pitchFamily="18" charset="0"/>
              </a:rPr>
              <a:t>Summary:	</a:t>
            </a:r>
          </a:p>
          <a:p>
            <a:r>
              <a:rPr lang="en-US" sz="1400">
                <a:solidFill>
                  <a:srgbClr val="660033"/>
                </a:solidFill>
                <a:latin typeface="Georgia" pitchFamily="18" charset="0"/>
              </a:rPr>
              <a:t>The $137 million modification to the gas tanks of the Pinto would prevent losses worth $49.15 million</a:t>
            </a:r>
          </a:p>
          <a:p>
            <a:endParaRPr lang="en-US" sz="1400">
              <a:solidFill>
                <a:srgbClr val="660033"/>
              </a:solidFill>
              <a:latin typeface="Georgia" pitchFamily="18" charset="0"/>
            </a:endParaRPr>
          </a:p>
          <a:p>
            <a:r>
              <a:rPr lang="en-US" sz="1400" b="1">
                <a:solidFill>
                  <a:srgbClr val="660033"/>
                </a:solidFill>
                <a:latin typeface="Georgia" pitchFamily="18" charset="0"/>
              </a:rPr>
              <a:t>Decision:</a:t>
            </a:r>
          </a:p>
          <a:p>
            <a:r>
              <a:rPr lang="en-US" sz="1400">
                <a:solidFill>
                  <a:srgbClr val="660033"/>
                </a:solidFill>
                <a:latin typeface="Georgia" pitchFamily="18" charset="0"/>
              </a:rPr>
              <a:t>Do not modify the gas tank in the Pinto. It is </a:t>
            </a:r>
            <a:r>
              <a:rPr lang="en-US" sz="1400" b="1">
                <a:solidFill>
                  <a:srgbClr val="660033"/>
                </a:solidFill>
                <a:latin typeface="Georgia" pitchFamily="18" charset="0"/>
              </a:rPr>
              <a:t>not right </a:t>
            </a:r>
            <a:r>
              <a:rPr lang="en-US" sz="1400">
                <a:solidFill>
                  <a:srgbClr val="660033"/>
                </a:solidFill>
                <a:latin typeface="Georgia" pitchFamily="18" charset="0"/>
              </a:rPr>
              <a:t>to spend $137 million of society’s money on losses it values at only $49.15 million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1724025"/>
            <a:ext cx="30495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660033"/>
                </a:solidFill>
                <a:latin typeface="+mj-lt"/>
                <a:ea typeface="Arial" charset="0"/>
              </a:rPr>
              <a:t>Ford’s Cost-Benefit Study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181600"/>
            <a:ext cx="3962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660033"/>
                </a:solidFill>
                <a:latin typeface="+mn-lt"/>
                <a:ea typeface="Arial" charset="0"/>
              </a:rPr>
              <a:t>The </a:t>
            </a:r>
            <a:r>
              <a:rPr lang="en-US" dirty="0">
                <a:solidFill>
                  <a:srgbClr val="660033"/>
                </a:solidFill>
                <a:latin typeface="+mn-lt"/>
                <a:ea typeface="Arial" charset="0"/>
                <a:hlinkClick r:id="rId4"/>
              </a:rPr>
              <a:t>utilitarian vehicle</a:t>
            </a:r>
            <a:r>
              <a:rPr lang="en-US" dirty="0">
                <a:solidFill>
                  <a:srgbClr val="660033"/>
                </a:solidFill>
                <a:latin typeface="+mn-lt"/>
                <a:ea typeface="Arial" charset="0"/>
              </a:rPr>
              <a:t>: creating the greatest benefits for society while minimizing costs   </a:t>
            </a:r>
            <a:endParaRPr lang="en-US" i="1" dirty="0">
              <a:solidFill>
                <a:srgbClr val="660033"/>
              </a:solidFill>
              <a:latin typeface="+mn-lt"/>
              <a:ea typeface="Arial" charset="0"/>
            </a:endParaRPr>
          </a:p>
        </p:txBody>
      </p:sp>
      <p:sp>
        <p:nvSpPr>
          <p:cNvPr id="43014" name="TextBox 10"/>
          <p:cNvSpPr txBox="1">
            <a:spLocks noChangeArrowheads="1"/>
          </p:cNvSpPr>
          <p:nvPr/>
        </p:nvSpPr>
        <p:spPr bwMode="auto">
          <a:xfrm>
            <a:off x="2819400" y="6400800"/>
            <a:ext cx="6096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 i="1">
                <a:solidFill>
                  <a:srgbClr val="660033"/>
                </a:solidFill>
              </a:rPr>
              <a:t>Manuel Velasquez, “Ethical Principles in Business.” Business Ethics: Concepts and Cases. 2002.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613775" cy="7588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595959"/>
                </a:solidFill>
                <a:ea typeface="ＭＳ Ｐゴシック" pitchFamily="34" charset="-128"/>
              </a:rPr>
              <a:t>What about Phil(anthrocapitalism)?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077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“Business thinking </a:t>
            </a: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not only strengthens individual organizations, but also allows the market to create bold new solutions to </a:t>
            </a: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enduring social problems”</a:t>
            </a:r>
            <a:endParaRPr lang="en-US" sz="1200" i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600" smtClean="0">
              <a:solidFill>
                <a:srgbClr val="404040"/>
              </a:solidFill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Font typeface="Georgia" pitchFamily="18" charset="0"/>
              <a:buChar char="●"/>
            </a:pP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Philanthrocapitalism</a:t>
            </a: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Font typeface="Georgia" pitchFamily="18" charset="0"/>
              <a:buChar char="●"/>
            </a:pP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Hybrid Organizations – </a:t>
            </a:r>
            <a:r>
              <a:rPr lang="en-US" sz="1400" b="1" i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 social enterprise</a:t>
            </a:r>
          </a:p>
          <a:p>
            <a:pPr lvl="1" eaLnBrk="1" hangingPunct="1">
              <a:lnSpc>
                <a:spcPct val="90000"/>
              </a:lnSpc>
            </a:pPr>
            <a:endParaRPr lang="en-US" sz="1200" b="1" i="1" smtClean="0">
              <a:solidFill>
                <a:srgbClr val="404040"/>
              </a:solidFill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Operational Principles              </a:t>
            </a:r>
            <a:endParaRPr lang="en-US" sz="1600" i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Font typeface="Georgia" pitchFamily="18" charset="0"/>
              <a:buChar char="●"/>
            </a:pP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Public sector</a:t>
            </a:r>
            <a:endParaRPr lang="en-US" sz="14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200" b="1" i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Public service</a:t>
            </a: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Font typeface="Georgia" pitchFamily="18" charset="0"/>
              <a:buChar char="●"/>
            </a:pP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Nonprofit sector</a:t>
            </a:r>
          </a:p>
          <a:p>
            <a:pPr lvl="2" eaLnBrk="1" hangingPunct="1"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200" b="1" i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Social mission</a:t>
            </a: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Font typeface="Georgia" pitchFamily="18" charset="0"/>
              <a:buChar char="●"/>
            </a:pP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Private sector</a:t>
            </a:r>
          </a:p>
          <a:p>
            <a:pPr lvl="2" eaLnBrk="1" hangingPunct="1">
              <a:lnSpc>
                <a:spcPct val="90000"/>
              </a:lnSpc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200" b="1" i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Competitive market forces</a:t>
            </a:r>
            <a:endParaRPr lang="en-US" sz="12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Font typeface="Georgia" pitchFamily="18" charset="0"/>
              <a:buChar char="●"/>
            </a:pPr>
            <a:endParaRPr lang="en-US" sz="14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Font typeface="Georgia" pitchFamily="18" charset="0"/>
              <a:buChar char="●"/>
            </a:pP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Definition:  </a:t>
            </a:r>
            <a:r>
              <a:rPr lang="en-US" sz="1400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A nonprofit that generates revenues (?)</a:t>
            </a: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Font typeface="Georgia" pitchFamily="18" charset="0"/>
              <a:buChar char="●"/>
            </a:pP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Formula: </a:t>
            </a:r>
            <a:r>
              <a:rPr lang="en-US" sz="1400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Competition + Market forces = Compassion + Collaboration (?)</a:t>
            </a: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Font typeface="Georgia" pitchFamily="18" charset="0"/>
              <a:buChar char="●"/>
            </a:pPr>
            <a:endParaRPr lang="en-US" sz="1400" b="1" smtClean="0">
              <a:solidFill>
                <a:srgbClr val="404040"/>
              </a:solidFill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Font typeface="Georgia" pitchFamily="18" charset="0"/>
              <a:buChar char="●"/>
            </a:pP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Optimist on hybrid organizations:  The new holy grail</a:t>
            </a: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Font typeface="Georgia" pitchFamily="18" charset="0"/>
              <a:buChar char="●"/>
            </a:pP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Pessimist on hybrid organizations:  The destroyer of civil society as we know it</a:t>
            </a:r>
          </a:p>
        </p:txBody>
      </p:sp>
      <p:pic>
        <p:nvPicPr>
          <p:cNvPr id="4505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209800"/>
            <a:ext cx="17621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2857500" y="6400800"/>
            <a:ext cx="61341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 i="1">
                <a:solidFill>
                  <a:srgbClr val="660033"/>
                </a:solidFill>
              </a:rPr>
              <a:t>David Evans. The Rise of the Hybrid: When Sectors Collide. charityvillage.com.2011.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>
                <a:solidFill>
                  <a:srgbClr val="595959"/>
                </a:solidFill>
                <a:ea typeface="ＭＳ Ｐゴシック" pitchFamily="34" charset="-128"/>
              </a:rPr>
              <a:t>The Problematic Profit Motive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  <a:buFont typeface="Arial" charset="0"/>
              <a:buChar char="•"/>
            </a:pPr>
            <a:endParaRPr lang="en-US" sz="15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80000"/>
              </a:lnSpc>
              <a:buFont typeface="Arial" charset="0"/>
              <a:buChar char="•"/>
            </a:pPr>
            <a:endParaRPr lang="en-US" sz="15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80000"/>
              </a:lnSpc>
              <a:buClr>
                <a:srgbClr val="660033"/>
              </a:buClr>
            </a:pPr>
            <a:r>
              <a:rPr lang="en-US" sz="1500" b="1" smtClean="0">
                <a:solidFill>
                  <a:srgbClr val="660033"/>
                </a:solidFill>
                <a:ea typeface="ＭＳ Ｐゴシック" pitchFamily="34" charset="-128"/>
              </a:rPr>
              <a:t>Private sector culture underpinned by business processes and profit generation conflicting with working-for-love-not-money culture of nonprofit</a:t>
            </a:r>
          </a:p>
          <a:p>
            <a:pPr marL="228600" indent="-228600" eaLnBrk="1" hangingPunct="1">
              <a:lnSpc>
                <a:spcPct val="80000"/>
              </a:lnSpc>
              <a:buClr>
                <a:srgbClr val="660033"/>
              </a:buClr>
            </a:pPr>
            <a:endParaRPr lang="en-US" sz="15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80000"/>
              </a:lnSpc>
              <a:buClr>
                <a:srgbClr val="660033"/>
              </a:buClr>
            </a:pPr>
            <a:r>
              <a:rPr lang="en-US" sz="1500" b="1" smtClean="0">
                <a:solidFill>
                  <a:srgbClr val="660033"/>
                </a:solidFill>
                <a:ea typeface="ＭＳ Ｐゴシック" pitchFamily="34" charset="-128"/>
              </a:rPr>
              <a:t>Public service entities reduce/remove funding of programs in expectation of revenues </a:t>
            </a:r>
          </a:p>
          <a:p>
            <a:pPr marL="228600" indent="-228600" eaLnBrk="1" hangingPunct="1">
              <a:lnSpc>
                <a:spcPct val="80000"/>
              </a:lnSpc>
              <a:buClr>
                <a:srgbClr val="660033"/>
              </a:buClr>
            </a:pPr>
            <a:endParaRPr lang="en-US" sz="15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80000"/>
              </a:lnSpc>
              <a:buClr>
                <a:srgbClr val="660033"/>
              </a:buClr>
            </a:pPr>
            <a:r>
              <a:rPr lang="en-US" sz="1500" b="1" smtClean="0">
                <a:solidFill>
                  <a:srgbClr val="660033"/>
                </a:solidFill>
                <a:ea typeface="ＭＳ Ｐゴシック" pitchFamily="34" charset="-128"/>
              </a:rPr>
              <a:t>Revenue generation becomes priority over service provision</a:t>
            </a:r>
          </a:p>
          <a:p>
            <a:pPr marL="228600" indent="-228600" eaLnBrk="1" hangingPunct="1">
              <a:lnSpc>
                <a:spcPct val="80000"/>
              </a:lnSpc>
              <a:buClr>
                <a:srgbClr val="660033"/>
              </a:buClr>
            </a:pPr>
            <a:endParaRPr lang="en-US" sz="15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80000"/>
              </a:lnSpc>
              <a:buClr>
                <a:srgbClr val="660033"/>
              </a:buClr>
            </a:pPr>
            <a:r>
              <a:rPr lang="en-US" sz="1500" b="1" smtClean="0">
                <a:solidFill>
                  <a:srgbClr val="660033"/>
                </a:solidFill>
                <a:ea typeface="ＭＳ Ｐゴシック" pitchFamily="34" charset="-128"/>
              </a:rPr>
              <a:t>Revenue generation uses up already scarce nonprofit resources</a:t>
            </a:r>
          </a:p>
          <a:p>
            <a:pPr marL="228600" indent="-228600" eaLnBrk="1" hangingPunct="1">
              <a:lnSpc>
                <a:spcPct val="80000"/>
              </a:lnSpc>
              <a:buClr>
                <a:srgbClr val="660033"/>
              </a:buClr>
            </a:pPr>
            <a:endParaRPr lang="en-US" sz="15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80000"/>
              </a:lnSpc>
              <a:buClr>
                <a:srgbClr val="660033"/>
              </a:buClr>
            </a:pPr>
            <a:r>
              <a:rPr lang="en-US" sz="1500" b="1" smtClean="0">
                <a:solidFill>
                  <a:srgbClr val="660033"/>
                </a:solidFill>
                <a:ea typeface="ＭＳ Ｐゴシック" pitchFamily="34" charset="-128"/>
              </a:rPr>
              <a:t>Difficult to compete in free market – public sector costs too high</a:t>
            </a:r>
          </a:p>
          <a:p>
            <a:pPr marL="228600" indent="-228600" eaLnBrk="1" hangingPunct="1">
              <a:lnSpc>
                <a:spcPct val="80000"/>
              </a:lnSpc>
              <a:buClr>
                <a:srgbClr val="660033"/>
              </a:buClr>
            </a:pPr>
            <a:endParaRPr lang="en-US" sz="15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80000"/>
              </a:lnSpc>
              <a:buClr>
                <a:srgbClr val="660033"/>
              </a:buClr>
            </a:pPr>
            <a:r>
              <a:rPr lang="en-US" sz="1500" b="1" smtClean="0">
                <a:solidFill>
                  <a:srgbClr val="660033"/>
                </a:solidFill>
                <a:ea typeface="ＭＳ Ｐゴシック" pitchFamily="34" charset="-128"/>
              </a:rPr>
              <a:t>Focus on revenue-generating clients – what happens to others that need the product/service but not high revenue or cannot afford to pay?  Whose responsibility are they?</a:t>
            </a:r>
          </a:p>
          <a:p>
            <a:pPr marL="228600" indent="-228600" eaLnBrk="1" hangingPunct="1">
              <a:lnSpc>
                <a:spcPct val="80000"/>
              </a:lnSpc>
              <a:buClr>
                <a:srgbClr val="660033"/>
              </a:buClr>
            </a:pPr>
            <a:endParaRPr lang="en-US" sz="15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marL="228600" indent="-228600" eaLnBrk="1" hangingPunct="1">
              <a:lnSpc>
                <a:spcPct val="80000"/>
              </a:lnSpc>
              <a:buClr>
                <a:srgbClr val="660033"/>
              </a:buClr>
            </a:pPr>
            <a:r>
              <a:rPr lang="en-US" sz="1500" b="1" smtClean="0">
                <a:solidFill>
                  <a:srgbClr val="660033"/>
                </a:solidFill>
                <a:ea typeface="ＭＳ Ｐゴシック" pitchFamily="34" charset="-128"/>
              </a:rPr>
              <a:t>What happens if the social enterprise fails? What happens to any public/private funding received?  What happens to their clientele?</a:t>
            </a:r>
          </a:p>
          <a:p>
            <a:pPr marL="228600" indent="-228600" eaLnBrk="1" hangingPunct="1">
              <a:lnSpc>
                <a:spcPct val="80000"/>
              </a:lnSpc>
            </a:pPr>
            <a:endParaRPr lang="en-US" sz="1500" smtClean="0">
              <a:solidFill>
                <a:srgbClr val="404040"/>
              </a:solidFill>
              <a:ea typeface="ＭＳ Ｐゴシック" pitchFamily="34" charset="-128"/>
            </a:endParaRP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3886200" y="6400800"/>
            <a:ext cx="5029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 i="1">
                <a:solidFill>
                  <a:srgbClr val="660033"/>
                </a:solidFill>
              </a:rPr>
              <a:t>David Evans. The Rise of the Hybrid: When Sectors Collide. charityvillage.com.2011</a:t>
            </a:r>
            <a:endParaRPr lang="en-US" sz="800" b="1"/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901700" y="1676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>
                <a:solidFill>
                  <a:srgbClr val="595959"/>
                </a:solidFill>
                <a:ea typeface="ＭＳ Ｐゴシック" pitchFamily="34" charset="-128"/>
              </a:rPr>
              <a:t>When Profit Worlds Collide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1371600"/>
            <a:ext cx="4648200" cy="4754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1800" smtClean="0">
              <a:latin typeface="Helvetica" pitchFamily="34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1800" smtClean="0">
                <a:solidFill>
                  <a:srgbClr val="660033"/>
                </a:solidFill>
                <a:ea typeface="ＭＳ Ｐゴシック" pitchFamily="34" charset="-128"/>
              </a:rPr>
              <a:t>“Like Dr Dolittle's Pushmi-Pulluy, the animal that had trouble moving because its two heads </a:t>
            </a:r>
            <a:r>
              <a:rPr lang="en-US" sz="1800" b="1" smtClean="0">
                <a:solidFill>
                  <a:srgbClr val="660033"/>
                </a:solidFill>
                <a:ea typeface="ＭＳ Ｐゴシック" pitchFamily="34" charset="-128"/>
              </a:rPr>
              <a:t>could not agree </a:t>
            </a:r>
            <a:r>
              <a:rPr lang="en-US" sz="1800" smtClean="0">
                <a:solidFill>
                  <a:srgbClr val="660033"/>
                </a:solidFill>
                <a:ea typeface="ＭＳ Ｐゴシック" pitchFamily="34" charset="-128"/>
              </a:rPr>
              <a:t>on a single direction, the hybrid model for non-profits is proving problematic. On occasion, the need to generate returns for investors overwhelms the social mission. In other cases, the business falters altogether and cannot support the nonprofit.”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en-US" sz="1000" b="1" i="1" smtClean="0">
                <a:solidFill>
                  <a:srgbClr val="660033"/>
                </a:solidFill>
                <a:ea typeface="ＭＳ Ｐゴシック" pitchFamily="34" charset="-128"/>
              </a:rPr>
              <a:t>Stephanie Strom, The New York Times, October 25, 2010</a:t>
            </a:r>
          </a:p>
          <a:p>
            <a:pPr eaLnBrk="1" hangingPunct="1">
              <a:buFont typeface="Wingdings 2" pitchFamily="18" charset="2"/>
              <a:buNone/>
            </a:pPr>
            <a:endParaRPr lang="en-US" sz="1000" b="1" i="1" smtClean="0">
              <a:solidFill>
                <a:srgbClr val="7F7F7F"/>
              </a:solidFill>
              <a:latin typeface="Helvetica" pitchFamily="34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1000" b="1" i="1" smtClean="0">
              <a:latin typeface="Helvetica" pitchFamily="34" charset="0"/>
              <a:ea typeface="ＭＳ Ｐゴシック" pitchFamily="34" charset="-128"/>
            </a:endParaRP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315436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-66675" y="6402388"/>
            <a:ext cx="89820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 i="1">
                <a:solidFill>
                  <a:srgbClr val="660033"/>
                </a:solidFill>
              </a:rPr>
              <a:t>David Evans. The Rise of the Hybrid: When Sectors Collide. charityvillage.com.2011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595959"/>
                </a:solidFill>
                <a:ea typeface="ＭＳ Ｐゴシック" pitchFamily="34" charset="-128"/>
              </a:rPr>
              <a:t>Reappearance of the Invisible Hand?</a:t>
            </a:r>
          </a:p>
        </p:txBody>
      </p:sp>
      <p:sp>
        <p:nvSpPr>
          <p:cNvPr id="51202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038600" cy="46815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Invisible Hand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The individual that “intends only his own gain” is “led by an invisible hand to promote …</a:t>
            </a: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 the public interest</a:t>
            </a: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” </a:t>
            </a:r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200" i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Adam Smith, The Wealth of Nations, 1776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4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Shared  Value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“Creating economic value in a way that also creates </a:t>
            </a: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value for society </a:t>
            </a: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by addressing its needs” </a:t>
            </a:r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200" i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Michael Porter, Economist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6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Font typeface="Wingdings 2" pitchFamily="18" charset="2"/>
              <a:buChar char=""/>
            </a:pP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Right kind of profits</a:t>
            </a:r>
          </a:p>
          <a:p>
            <a:pPr lvl="1" eaLnBrk="1" hangingPunct="1">
              <a:lnSpc>
                <a:spcPct val="90000"/>
              </a:lnSpc>
              <a:buClr>
                <a:srgbClr val="660033"/>
              </a:buClr>
              <a:buFont typeface="Wingdings 2" pitchFamily="18" charset="2"/>
              <a:buChar char=""/>
            </a:pPr>
            <a:r>
              <a:rPr lang="en-US" sz="14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Sophisticated capitalism </a:t>
            </a:r>
          </a:p>
        </p:txBody>
      </p:sp>
      <p:pic>
        <p:nvPicPr>
          <p:cNvPr id="51203" name="Content Placeholder 3"/>
          <p:cNvPicPr>
            <a:picLocks noGrp="1" noChangeAspect="1"/>
          </p:cNvPicPr>
          <p:nvPr/>
        </p:nvPicPr>
        <p:blipFill>
          <a:blip r:embed="rId3"/>
          <a:srcRect t="-7961" b="-7961"/>
          <a:stretch>
            <a:fillRect/>
          </a:stretch>
        </p:blipFill>
        <p:spPr bwMode="auto">
          <a:xfrm>
            <a:off x="4953000" y="1371600"/>
            <a:ext cx="36195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29200" y="5410200"/>
            <a:ext cx="3657600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660033"/>
                </a:solidFill>
                <a:latin typeface="+mn-lt"/>
                <a:ea typeface="Arial" charset="0"/>
              </a:rPr>
              <a:t>“But it is only for the sake of profit that any man employs a capital in the support of industry”</a:t>
            </a:r>
          </a:p>
          <a:p>
            <a:pPr>
              <a:defRPr/>
            </a:pPr>
            <a:endParaRPr lang="en-US" sz="600" i="1" dirty="0">
              <a:solidFill>
                <a:srgbClr val="660033"/>
              </a:solidFill>
              <a:ea typeface="Arial" charset="0"/>
            </a:endParaRPr>
          </a:p>
          <a:p>
            <a:pPr algn="r">
              <a:defRPr/>
            </a:pPr>
            <a:r>
              <a:rPr lang="en-US" sz="1200" i="1" dirty="0">
                <a:solidFill>
                  <a:srgbClr val="660033"/>
                </a:solidFill>
                <a:latin typeface="+mn-lt"/>
                <a:ea typeface="Arial" charset="0"/>
              </a:rPr>
              <a:t>Adam Smith, The Wealth of Nations, 1776</a:t>
            </a:r>
          </a:p>
          <a:p>
            <a:pPr>
              <a:defRPr/>
            </a:pPr>
            <a:endParaRPr lang="en-US" sz="1400" b="1" dirty="0">
              <a:solidFill>
                <a:srgbClr val="660033"/>
              </a:solidFill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09600" y="19050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660033"/>
              </a:solidFill>
            </a:endParaRPr>
          </a:p>
        </p:txBody>
      </p:sp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3932238" y="7032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4121150" y="6207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Introduction: What is profit?</a:t>
            </a:r>
          </a:p>
        </p:txBody>
      </p:sp>
      <p:sp>
        <p:nvSpPr>
          <p:cNvPr id="17413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1600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“[T]he </a:t>
            </a: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</a:rPr>
              <a:t>makers of fortunes </a:t>
            </a: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have a second love of money as a creation of their own, resembling the affection of authors for their own poems, or of parents for their children, besides that </a:t>
            </a: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</a:rPr>
              <a:t>natural love of it </a:t>
            </a: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for the sake of use and profit </a:t>
            </a: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</a:rPr>
              <a:t>which is common </a:t>
            </a: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to them and all men.”</a:t>
            </a:r>
          </a:p>
          <a:p>
            <a:pPr algn="r">
              <a:buFont typeface="Wingdings 2" pitchFamily="18" charset="2"/>
              <a:buNone/>
            </a:pPr>
            <a:r>
              <a:rPr lang="en-US" sz="1200" i="1" smtClean="0">
                <a:solidFill>
                  <a:srgbClr val="660033"/>
                </a:solidFill>
                <a:ea typeface="ＭＳ Ｐゴシック" pitchFamily="34" charset="-128"/>
              </a:rPr>
              <a:t>Plato, The Republic, 360 BCE</a:t>
            </a:r>
            <a:endParaRPr lang="en-US" sz="1200" smtClean="0"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endParaRPr lang="en-US" sz="1400" i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algn="r">
              <a:buFont typeface="Wingdings 2" pitchFamily="18" charset="2"/>
              <a:buNone/>
            </a:pPr>
            <a:endParaRPr lang="en-US" sz="1400" i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algn="r">
              <a:buFont typeface="Wingdings 2" pitchFamily="18" charset="2"/>
              <a:buNone/>
            </a:pPr>
            <a:endParaRPr lang="en-US" sz="1400" i="1" smtClean="0">
              <a:solidFill>
                <a:srgbClr val="660033"/>
              </a:solidFill>
              <a:ea typeface="ＭＳ Ｐゴシック" pitchFamily="34" charset="-128"/>
            </a:endParaRPr>
          </a:p>
        </p:txBody>
      </p:sp>
      <p:sp>
        <p:nvSpPr>
          <p:cNvPr id="17414" name="Content Placeholder 9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038600" cy="48339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16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endParaRPr lang="en-US" sz="16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</a:rPr>
              <a:t>“</a:t>
            </a: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Remind people that profit is the </a:t>
            </a: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</a:rPr>
              <a:t>difference between </a:t>
            </a: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revenue and expense. This makes you look </a:t>
            </a: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</a:rPr>
              <a:t>smart.</a:t>
            </a: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”		</a:t>
            </a:r>
          </a:p>
          <a:p>
            <a:pPr algn="r">
              <a:buFont typeface="Wingdings 2" pitchFamily="18" charset="2"/>
              <a:buNone/>
            </a:pPr>
            <a:r>
              <a:rPr lang="en-US" sz="1200" i="1" smtClean="0">
                <a:solidFill>
                  <a:srgbClr val="660033"/>
                </a:solidFill>
                <a:ea typeface="ＭＳ Ｐゴシック" pitchFamily="34" charset="-128"/>
              </a:rPr>
              <a:t>    Scott Adams, (Cartoonist, b.1957)</a:t>
            </a:r>
          </a:p>
          <a:p>
            <a:pPr algn="r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7415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429000"/>
            <a:ext cx="33020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86200"/>
            <a:ext cx="19558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3810000" y="6324600"/>
            <a:ext cx="5105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 sz="800" b="1" i="1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595959"/>
                </a:solidFill>
                <a:ea typeface="ＭＳ Ｐゴシック" pitchFamily="34" charset="-128"/>
              </a:rPr>
              <a:t>Conclusion:  Why Does Profit Dominate?</a:t>
            </a:r>
          </a:p>
        </p:txBody>
      </p:sp>
      <p:sp>
        <p:nvSpPr>
          <p:cNvPr id="53250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6815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b="1" smtClean="0">
                <a:solidFill>
                  <a:srgbClr val="660033"/>
                </a:solidFill>
                <a:ea typeface="ＭＳ Ｐゴシック" pitchFamily="34" charset="-128"/>
              </a:rPr>
              <a:t>“You take my life when you do take the means whereby I live” </a:t>
            </a:r>
          </a:p>
          <a:p>
            <a:pPr algn="r">
              <a:buFont typeface="Wingdings 2" pitchFamily="18" charset="2"/>
              <a:buNone/>
            </a:pPr>
            <a:r>
              <a:rPr lang="en-US" sz="1200" b="1" i="1" smtClean="0">
                <a:solidFill>
                  <a:srgbClr val="660033"/>
                </a:solidFill>
                <a:ea typeface="ＭＳ Ｐゴシック" pitchFamily="34" charset="-128"/>
              </a:rPr>
              <a:t>    Shylock, The Merchant of Venice, (370)</a:t>
            </a:r>
            <a:endParaRPr lang="en-US" sz="12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endParaRPr lang="en-US" sz="28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1" name="Content Placeholder 7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b="1" smtClean="0">
                <a:solidFill>
                  <a:srgbClr val="660033"/>
                </a:solidFill>
                <a:ea typeface="ＭＳ Ｐゴシック" pitchFamily="34" charset="-128"/>
              </a:rPr>
              <a:t>How much money is enough? </a:t>
            </a:r>
          </a:p>
          <a:p>
            <a:pPr algn="r">
              <a:buFont typeface="Wingdings 2" pitchFamily="18" charset="2"/>
              <a:buNone/>
            </a:pPr>
            <a:r>
              <a:rPr lang="en-US" sz="2400" b="1" smtClean="0">
                <a:solidFill>
                  <a:srgbClr val="660033"/>
                </a:solidFill>
                <a:ea typeface="ＭＳ Ｐゴシック" pitchFamily="34" charset="-128"/>
              </a:rPr>
              <a:t>“Just a little bit more…” </a:t>
            </a:r>
            <a:r>
              <a:rPr lang="en-US" sz="1200" b="1" i="1" smtClean="0">
                <a:solidFill>
                  <a:srgbClr val="660033"/>
                </a:solidFill>
                <a:ea typeface="ＭＳ Ｐゴシック" pitchFamily="34" charset="-128"/>
              </a:rPr>
              <a:t>John D. Rockefeller</a:t>
            </a:r>
            <a:endParaRPr lang="en-US" sz="12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5325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971800"/>
            <a:ext cx="56245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  <a:ea typeface="ＭＳ Ｐゴシック" pitchFamily="34" charset="-128"/>
              </a:rPr>
              <a:t>Works Cited/Referenced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34400" cy="4949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900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Atwood, Margaret.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Payback (Debt and the Shadow Side of Wealth)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Toronto, ON: House of Anansi Press Inc. 2008.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Beckwith, Tony. “My Mother Tongue..”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The ATA Chronicle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Vol. XL, No. 4. Apr. 2011. pp. 20-23.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Blundell, John.“Foreword.”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TheRepresentation of Business in Literature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London: The Institute of Economic Affairs. 2000.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Camenisch, Paul. “Profit: Some Moral Reflections.”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Journal of Business Ethics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Vol.6, No.3. Apr. 1987. pp. 225-231.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Evans, David. “The Rise of the Hybrid: When Sectors Collide.”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charityvillage.com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2011. &lt;http://charityvillage.com/cv/archive/acov/acov11/acov1143.asp&gt;.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Friedman, Milton. “The Social Responsibility of Business is to Increase its Profits.”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New York Times Magazine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1970.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Hardin, Garrett.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The Tragedy of the Commons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1968. &lt;http://dieoff.org/page95.htm&gt;.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Noonan, John T.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The Scholastic Analysis of Usury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Cambridge, MA: Harvard University Press. 1957.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Plato,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The Republic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The Internet Classics Archive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360 BCE. &lt;http://classics.mit.edu/Plato/republic.2.i.html&gt;.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Pollard, Arthur. “Introduction.”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The Representation of Business in Literature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London: The Institute of Economic Affairs. 2000.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“profit.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Online Etymology Dictionary. 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13Oct2010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. &lt;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http://www.etymonline.com/index.php?allowed_in_frame=0&amp;search=profit&amp;searchmode=none&gt;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"profit."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Merriam-Webster's Dictionary of Law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  <a:cs typeface="Arial" charset="0"/>
              </a:rPr>
              <a:t>. 13Oct2011. &lt;http://dictionary.reference.com/browse/profit&gt;.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“profit.”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 ThinkExist. 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14Oct2011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. 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&lt;http://thinkexist.com/quotes/with/keyword/profit/&gt;.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“PROFIT!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Urban Dictionary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13Oct2011. &lt;http://www.urbandictionary.com/define.php?term=PROFIT%21&gt;.</a:t>
            </a: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Shakespeare, William.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The Merchant of Venice. 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 1596-1597. 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The University of California Internet Archive &lt;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http://www.archive.org/stream/merchantvenice00shakrich/merchantvenice00shakrich_djvu.txt&gt;.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Smith, Adam.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An Inquiry into the Nature and Causes of the Wealth of Nations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1776.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“Underpants Gnomes.”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Wikipedia. 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10Oct2011. &lt; http://en.wikipedia.org/wiki/Underpants_Gnomes&gt;.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Velasquez, Manuel G. “Ethical Principles in Business.” </a:t>
            </a:r>
            <a:r>
              <a:rPr lang="en-US" sz="700" b="1" i="1" smtClean="0">
                <a:solidFill>
                  <a:srgbClr val="660033"/>
                </a:solidFill>
                <a:ea typeface="ＭＳ Ｐゴシック" pitchFamily="34" charset="-128"/>
              </a:rPr>
              <a:t>Business Ethics: Concepts and Cases</a:t>
            </a:r>
            <a:r>
              <a:rPr lang="en-US" sz="700" b="1" smtClean="0">
                <a:solidFill>
                  <a:srgbClr val="660033"/>
                </a:solidFill>
                <a:ea typeface="ＭＳ Ｐゴシック" pitchFamily="34" charset="-128"/>
              </a:rPr>
              <a:t>. Fifth Ed. NJ: Prentice Hall. 2002. </a:t>
            </a:r>
          </a:p>
          <a:p>
            <a:pPr>
              <a:buFont typeface="Wingdings 2" pitchFamily="18" charset="2"/>
              <a:buNone/>
            </a:pPr>
            <a:endParaRPr lang="en-US" sz="7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endParaRPr lang="en-US" sz="700" b="1" i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endParaRPr lang="en-US" sz="1200" i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8077200" y="16891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50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50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5000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5000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1"/>
                </a:solidFill>
                <a:latin typeface="Trade Gothic LT Std Bold" pitchFamily="34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latin typeface="Trade Gothic LT Std Bold" pitchFamily="34" charset="0"/>
              </a:rPr>
            </a:b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Thoughts on Profit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8458200" cy="5257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1100" smtClean="0">
              <a:ea typeface="ＭＳ Ｐゴシック" pitchFamily="34" charset="-128"/>
            </a:endParaRP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“Profits, </a:t>
            </a:r>
            <a:r>
              <a:rPr lang="en-US" sz="1200" b="1" smtClean="0">
                <a:solidFill>
                  <a:srgbClr val="660033"/>
                </a:solidFill>
                <a:ea typeface="ＭＳ Ｐゴシック" pitchFamily="34" charset="-128"/>
              </a:rPr>
              <a:t>like sausages</a:t>
            </a: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... are esteemed most by those who know least about what goes into them.”	</a:t>
            </a: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						~</a:t>
            </a:r>
            <a:r>
              <a:rPr lang="en-US" sz="1100" i="1" smtClean="0">
                <a:solidFill>
                  <a:srgbClr val="660033"/>
                </a:solidFill>
                <a:ea typeface="ＭＳ Ｐゴシック" pitchFamily="34" charset="-128"/>
              </a:rPr>
              <a:t>Alvin Toffler (Science-fiction Author, b.1928)</a:t>
            </a: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endParaRPr lang="en-US" sz="1200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				“</a:t>
            </a:r>
            <a:r>
              <a:rPr lang="en-US" sz="1200" b="1" smtClean="0">
                <a:solidFill>
                  <a:srgbClr val="660033"/>
                </a:solidFill>
                <a:ea typeface="ＭＳ Ｐゴシック" pitchFamily="34" charset="-128"/>
              </a:rPr>
              <a:t>Madness is badness of spirit</a:t>
            </a: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, when one seeks profit from all sources.”</a:t>
            </a: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100" i="1" smtClean="0">
                <a:solidFill>
                  <a:srgbClr val="660033"/>
                </a:solidFill>
                <a:ea typeface="ＭＳ Ｐゴシック" pitchFamily="34" charset="-128"/>
              </a:rPr>
              <a:t>								~Aristotle ( 384-322 BCE)</a:t>
            </a:r>
            <a:endParaRPr lang="en-US" sz="1200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		“Profit is the</a:t>
            </a:r>
            <a:r>
              <a:rPr lang="en-US" sz="1200" b="1" smtClean="0">
                <a:solidFill>
                  <a:srgbClr val="660033"/>
                </a:solidFill>
                <a:ea typeface="ＭＳ Ｐゴシック" pitchFamily="34" charset="-128"/>
              </a:rPr>
              <a:t> ignition system </a:t>
            </a: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of our economic engine.”</a:t>
            </a: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100" i="1" smtClean="0">
                <a:solidFill>
                  <a:srgbClr val="660033"/>
                </a:solidFill>
                <a:ea typeface="ＭＳ Ｐゴシック" pitchFamily="34" charset="-128"/>
              </a:rPr>
              <a:t>				~Charles Sawyer (American photographer 1868-1954)	</a:t>
            </a: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endParaRPr lang="en-US" sz="1200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“Such is American business, I guess, where the desire for </a:t>
            </a:r>
            <a:r>
              <a:rPr lang="en-US" sz="1200" b="1" smtClean="0">
                <a:solidFill>
                  <a:srgbClr val="660033"/>
                </a:solidFill>
                <a:ea typeface="ＭＳ Ｐゴシック" pitchFamily="34" charset="-128"/>
              </a:rPr>
              <a:t>obscene profit</a:t>
            </a: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 mutes any discussion of conscience.</a:t>
            </a: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						~</a:t>
            </a:r>
            <a:r>
              <a:rPr lang="en-US" sz="1100" i="1" smtClean="0">
                <a:solidFill>
                  <a:srgbClr val="660033"/>
                </a:solidFill>
                <a:ea typeface="ＭＳ Ｐゴシック" pitchFamily="34" charset="-128"/>
              </a:rPr>
              <a:t>Bill Watterson  (Cartoonist – “Calvin &amp; Hobbes,” b.1958)</a:t>
            </a: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endParaRPr lang="en-US" sz="1200" u="sng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			“An idealist is one who helps the other fellow to </a:t>
            </a:r>
            <a:r>
              <a:rPr lang="en-US" sz="1200" b="1" smtClean="0">
                <a:solidFill>
                  <a:srgbClr val="660033"/>
                </a:solidFill>
                <a:ea typeface="ＭＳ Ｐゴシック" pitchFamily="34" charset="-128"/>
              </a:rPr>
              <a:t>make a profit”</a:t>
            </a: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100" i="1" smtClean="0">
                <a:solidFill>
                  <a:srgbClr val="660033"/>
                </a:solidFill>
                <a:ea typeface="ＭＳ Ｐゴシック" pitchFamily="34" charset="-128"/>
              </a:rPr>
              <a:t>							~Henry Ford (1863-1947)</a:t>
            </a: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endParaRPr lang="en-US" sz="1200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	“Corporation: An ingenious device for obtaining profit without</a:t>
            </a:r>
            <a:r>
              <a:rPr lang="en-US" sz="1200" b="1" smtClean="0">
                <a:solidFill>
                  <a:srgbClr val="660033"/>
                </a:solidFill>
                <a:ea typeface="ＭＳ Ｐゴシック" pitchFamily="34" charset="-128"/>
              </a:rPr>
              <a:t> individual responsibility.”</a:t>
            </a: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					~</a:t>
            </a:r>
            <a:r>
              <a:rPr lang="en-US" sz="1100" i="1" smtClean="0">
                <a:solidFill>
                  <a:srgbClr val="660033"/>
                </a:solidFill>
                <a:ea typeface="ＭＳ Ｐゴシック" pitchFamily="34" charset="-128"/>
              </a:rPr>
              <a:t>Ambrose Bierce (Writer, Journalist and Editor, 1842-1914)</a:t>
            </a:r>
          </a:p>
          <a:p>
            <a:pPr algn="r" eaLnBrk="1" hangingPunct="1">
              <a:buClr>
                <a:srgbClr val="660033"/>
              </a:buClr>
              <a:buFont typeface="Wingdings 2" pitchFamily="18" charset="2"/>
              <a:buNone/>
            </a:pPr>
            <a:endParaRPr lang="en-US" sz="1200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				“If my films don't show a profit, I know I'm</a:t>
            </a:r>
            <a:r>
              <a:rPr lang="en-US" sz="1200" b="1" smtClean="0">
                <a:solidFill>
                  <a:srgbClr val="660033"/>
                </a:solidFill>
                <a:ea typeface="ＭＳ Ｐゴシック" pitchFamily="34" charset="-128"/>
              </a:rPr>
              <a:t> doing something right.”</a:t>
            </a:r>
          </a:p>
          <a:p>
            <a:pPr algn="r"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 ~</a:t>
            </a:r>
            <a:r>
              <a:rPr lang="en-US" sz="1100" i="1" smtClean="0">
                <a:solidFill>
                  <a:srgbClr val="660033"/>
                </a:solidFill>
                <a:ea typeface="ＭＳ Ｐゴシック" pitchFamily="34" charset="-128"/>
              </a:rPr>
              <a:t>Woody Allen (Actor, Author, Screenwriter and Film Director, b.1935)</a:t>
            </a: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endParaRPr lang="en-US" sz="1200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“What shall it profit a man if he gains the whole world but</a:t>
            </a:r>
            <a:r>
              <a:rPr lang="en-US" sz="1200" b="1" smtClean="0">
                <a:solidFill>
                  <a:srgbClr val="660033"/>
                </a:solidFill>
                <a:ea typeface="ＭＳ Ｐゴシック" pitchFamily="34" charset="-128"/>
              </a:rPr>
              <a:t> loses his soul</a:t>
            </a: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.”</a:t>
            </a:r>
          </a:p>
          <a:p>
            <a:pPr eaLnBrk="1" hangingPunct="1">
              <a:buClr>
                <a:srgbClr val="660033"/>
              </a:buClr>
              <a:buFont typeface="Wingdings 2" pitchFamily="18" charset="2"/>
              <a:buNone/>
            </a:pPr>
            <a:r>
              <a:rPr lang="en-US" sz="1200" smtClean="0">
                <a:solidFill>
                  <a:srgbClr val="660033"/>
                </a:solidFill>
                <a:ea typeface="ＭＳ Ｐゴシック" pitchFamily="34" charset="-128"/>
              </a:rPr>
              <a:t>					~Jesus Christ (Mark 8:36, KJV 1769) 		</a:t>
            </a:r>
          </a:p>
          <a:p>
            <a:pPr eaLnBrk="1" hangingPunct="1"/>
            <a:endParaRPr lang="en-US" sz="1200" smtClean="0">
              <a:solidFill>
                <a:srgbClr val="404040"/>
              </a:solidFill>
              <a:ea typeface="ＭＳ Ｐゴシック" pitchFamily="34" charset="-128"/>
            </a:endParaRPr>
          </a:p>
          <a:p>
            <a:pPr eaLnBrk="1" hangingPunct="1"/>
            <a:endParaRPr lang="en-US" sz="1200" smtClean="0">
              <a:ea typeface="ＭＳ Ｐゴシック" pitchFamily="34" charset="-128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828800" y="6400800"/>
            <a:ext cx="7315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i="1">
                <a:solidFill>
                  <a:srgbClr val="660033"/>
                </a:solidFill>
              </a:rPr>
              <a:t>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lpwashington">
            <a:hlinkClick r:id="rId3" tooltip="lpwashingt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9906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429000" y="-1447800"/>
            <a:ext cx="1600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429000" y="-1447800"/>
            <a:ext cx="1600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029200" y="-3505200"/>
            <a:ext cx="19580225" cy="13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>
                <a:solidFill>
                  <a:srgbClr val="595959"/>
                </a:solidFill>
                <a:ea typeface="ＭＳ Ｐゴシック" pitchFamily="34" charset="-128"/>
              </a:rPr>
              <a:t>Current Definitions of Profit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752600"/>
            <a:ext cx="7848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1400" b="1" i="1" smtClean="0">
                <a:solidFill>
                  <a:srgbClr val="660033"/>
                </a:solidFill>
                <a:ea typeface="ＭＳ Ｐゴシック" pitchFamily="34" charset="-128"/>
              </a:rPr>
              <a:t>Noun</a:t>
            </a:r>
          </a:p>
          <a:p>
            <a:pPr eaLnBrk="1" hangingPunct="1">
              <a:buClr>
                <a:srgbClr val="660033"/>
              </a:buClr>
            </a:pPr>
            <a:r>
              <a:rPr lang="en-US" sz="1400" i="1" smtClean="0">
                <a:solidFill>
                  <a:srgbClr val="660033"/>
                </a:solidFill>
                <a:ea typeface="ＭＳ Ｐゴシック" pitchFamily="34" charset="-128"/>
              </a:rPr>
              <a:t>pecuniary gain resulting from the employment of capital in any transaction </a:t>
            </a:r>
          </a:p>
          <a:p>
            <a:pPr eaLnBrk="1" hangingPunct="1">
              <a:buClr>
                <a:srgbClr val="660033"/>
              </a:buClr>
            </a:pPr>
            <a:r>
              <a:rPr lang="en-US" sz="1400" i="1" smtClean="0">
                <a:solidFill>
                  <a:srgbClr val="660033"/>
                </a:solidFill>
                <a:ea typeface="ＭＳ Ｐゴシック" pitchFamily="34" charset="-128"/>
              </a:rPr>
              <a:t>the monetary surplus left to a producer or employer after deducting wages, rent, cost of raw materials, etc.</a:t>
            </a:r>
          </a:p>
          <a:p>
            <a:pPr eaLnBrk="1" hangingPunct="1">
              <a:buClr>
                <a:srgbClr val="660033"/>
              </a:buClr>
            </a:pPr>
            <a:r>
              <a:rPr lang="en-US" sz="1400" i="1" smtClean="0">
                <a:solidFill>
                  <a:srgbClr val="660033"/>
                </a:solidFill>
                <a:ea typeface="ＭＳ Ｐゴシック" pitchFamily="34" charset="-128"/>
              </a:rPr>
              <a:t>advantage; </a:t>
            </a:r>
            <a:r>
              <a:rPr lang="en-US" sz="1400" b="1" i="1" smtClean="0">
                <a:solidFill>
                  <a:srgbClr val="660033"/>
                </a:solidFill>
                <a:ea typeface="ＭＳ Ｐゴシック" pitchFamily="34" charset="-128"/>
              </a:rPr>
              <a:t>benefit</a:t>
            </a:r>
            <a:r>
              <a:rPr lang="en-US" sz="1400" i="1" smtClean="0">
                <a:solidFill>
                  <a:srgbClr val="660033"/>
                </a:solidFill>
                <a:ea typeface="ＭＳ Ｐゴシック" pitchFamily="34" charset="-128"/>
              </a:rPr>
              <a:t>; gain</a:t>
            </a:r>
          </a:p>
          <a:p>
            <a:pPr eaLnBrk="1" hangingPunct="1">
              <a:buFont typeface="Wingdings 2" pitchFamily="18" charset="2"/>
              <a:buNone/>
            </a:pPr>
            <a:endParaRPr lang="en-US" sz="1200" b="1" i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1400" b="1" i="1" smtClean="0">
                <a:solidFill>
                  <a:srgbClr val="660033"/>
                </a:solidFill>
                <a:ea typeface="ＭＳ Ｐゴシック" pitchFamily="34" charset="-128"/>
              </a:rPr>
              <a:t>Verb</a:t>
            </a:r>
          </a:p>
          <a:p>
            <a:pPr eaLnBrk="1" hangingPunct="1">
              <a:buClr>
                <a:srgbClr val="660033"/>
              </a:buClr>
            </a:pPr>
            <a:r>
              <a:rPr lang="en-US" sz="1400" i="1" smtClean="0">
                <a:solidFill>
                  <a:srgbClr val="660033"/>
                </a:solidFill>
                <a:ea typeface="ＭＳ Ｐゴシック" pitchFamily="34" charset="-128"/>
              </a:rPr>
              <a:t>to gain an advantage or benefit: He profited greatly from his schooling</a:t>
            </a:r>
          </a:p>
          <a:p>
            <a:pPr eaLnBrk="1" hangingPunct="1">
              <a:buClr>
                <a:srgbClr val="660033"/>
              </a:buClr>
            </a:pPr>
            <a:r>
              <a:rPr lang="en-US" sz="1400" i="1" smtClean="0">
                <a:solidFill>
                  <a:srgbClr val="660033"/>
                </a:solidFill>
                <a:ea typeface="ＭＳ Ｐゴシック" pitchFamily="34" charset="-128"/>
              </a:rPr>
              <a:t>to make a profit</a:t>
            </a:r>
          </a:p>
          <a:p>
            <a:pPr eaLnBrk="1" hangingPunct="1">
              <a:buClr>
                <a:srgbClr val="660033"/>
              </a:buClr>
            </a:pPr>
            <a:r>
              <a:rPr lang="en-US" sz="1400" b="1" i="1" smtClean="0">
                <a:solidFill>
                  <a:srgbClr val="660033"/>
                </a:solidFill>
                <a:ea typeface="ＭＳ Ｐゴシック" pitchFamily="34" charset="-128"/>
              </a:rPr>
              <a:t>to take advantage</a:t>
            </a:r>
            <a:r>
              <a:rPr lang="en-US" sz="1400" i="1" smtClean="0">
                <a:solidFill>
                  <a:srgbClr val="660033"/>
                </a:solidFill>
                <a:ea typeface="ＭＳ Ｐゴシック" pitchFamily="34" charset="-128"/>
              </a:rPr>
              <a:t>: to profit from the weaknesses of others</a:t>
            </a:r>
          </a:p>
          <a:p>
            <a:pPr eaLnBrk="1" hangingPunct="1">
              <a:buClr>
                <a:srgbClr val="660033"/>
              </a:buClr>
            </a:pPr>
            <a:r>
              <a:rPr lang="en-US" sz="1400" i="1" smtClean="0">
                <a:solidFill>
                  <a:srgbClr val="660033"/>
                </a:solidFill>
                <a:ea typeface="ＭＳ Ｐゴシック" pitchFamily="34" charset="-128"/>
              </a:rPr>
              <a:t>to </a:t>
            </a:r>
            <a:r>
              <a:rPr lang="en-US" sz="1400" b="1" i="1" smtClean="0">
                <a:solidFill>
                  <a:srgbClr val="660033"/>
                </a:solidFill>
                <a:ea typeface="ＭＳ Ｐゴシック" pitchFamily="34" charset="-128"/>
              </a:rPr>
              <a:t>be of service</a:t>
            </a:r>
            <a:r>
              <a:rPr lang="en-US" sz="1400" i="1" smtClean="0">
                <a:solidFill>
                  <a:srgbClr val="660033"/>
                </a:solidFill>
                <a:ea typeface="ＭＳ Ｐゴシック" pitchFamily="34" charset="-128"/>
              </a:rPr>
              <a:t> or benefit</a:t>
            </a:r>
          </a:p>
          <a:p>
            <a:pPr eaLnBrk="1" hangingPunct="1">
              <a:buClr>
                <a:srgbClr val="660033"/>
              </a:buClr>
            </a:pPr>
            <a:r>
              <a:rPr lang="en-US" sz="1400" i="1" smtClean="0">
                <a:solidFill>
                  <a:srgbClr val="660033"/>
                </a:solidFill>
                <a:ea typeface="ＭＳ Ｐゴシック" pitchFamily="34" charset="-128"/>
              </a:rPr>
              <a:t>to </a:t>
            </a:r>
            <a:r>
              <a:rPr lang="en-US" sz="1400" b="1" i="1" smtClean="0">
                <a:solidFill>
                  <a:srgbClr val="660033"/>
                </a:solidFill>
                <a:ea typeface="ＭＳ Ｐゴシック" pitchFamily="34" charset="-128"/>
              </a:rPr>
              <a:t>make progress</a:t>
            </a:r>
          </a:p>
          <a:p>
            <a:pPr eaLnBrk="1" hangingPunct="1"/>
            <a:endParaRPr lang="en-US" sz="1400" i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1400" b="1" i="1" smtClean="0">
                <a:solidFill>
                  <a:srgbClr val="660033"/>
                </a:solidFill>
                <a:ea typeface="ＭＳ Ｐゴシック" pitchFamily="34" charset="-128"/>
              </a:rPr>
              <a:t>Financial</a:t>
            </a:r>
          </a:p>
          <a:p>
            <a:pPr eaLnBrk="1" hangingPunct="1">
              <a:buClr>
                <a:srgbClr val="660033"/>
              </a:buClr>
            </a:pPr>
            <a:r>
              <a:rPr lang="en-US" sz="1400" i="1" smtClean="0">
                <a:solidFill>
                  <a:srgbClr val="660033"/>
                </a:solidFill>
                <a:ea typeface="ＭＳ Ｐゴシック" pitchFamily="34" charset="-128"/>
              </a:rPr>
              <a:t>Profit (accounting): the difference between the purchase price and the costs</a:t>
            </a:r>
          </a:p>
          <a:p>
            <a:pPr eaLnBrk="1" hangingPunct="1">
              <a:buClr>
                <a:srgbClr val="660033"/>
              </a:buClr>
            </a:pPr>
            <a:r>
              <a:rPr lang="en-US" sz="1400" i="1" smtClean="0">
                <a:solidFill>
                  <a:srgbClr val="660033"/>
                </a:solidFill>
                <a:ea typeface="ＭＳ Ｐゴシック" pitchFamily="34" charset="-128"/>
              </a:rPr>
              <a:t>Profit (economics): </a:t>
            </a:r>
            <a:r>
              <a:rPr lang="en-US" sz="1400" b="1" i="1" smtClean="0">
                <a:solidFill>
                  <a:srgbClr val="660033"/>
                </a:solidFill>
                <a:ea typeface="ＭＳ Ｐゴシック" pitchFamily="34" charset="-128"/>
              </a:rPr>
              <a:t>related but distinct</a:t>
            </a:r>
            <a:r>
              <a:rPr lang="en-US" sz="1400" i="1" smtClean="0">
                <a:solidFill>
                  <a:srgbClr val="660033"/>
                </a:solidFill>
                <a:ea typeface="ＭＳ Ｐゴシック" pitchFamily="34" charset="-128"/>
              </a:rPr>
              <a:t> meanings: Normal profit and Economic profit</a:t>
            </a:r>
          </a:p>
          <a:p>
            <a:pPr eaLnBrk="1" hangingPunct="1"/>
            <a:endParaRPr lang="en-US" sz="12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eaLnBrk="1" hangingPunct="1"/>
            <a:endParaRPr lang="en-US" sz="1200" smtClean="0">
              <a:solidFill>
                <a:srgbClr val="404040"/>
              </a:solidFill>
              <a:ea typeface="ＭＳ Ｐゴシック" pitchFamily="34" charset="-128"/>
            </a:endParaRPr>
          </a:p>
          <a:p>
            <a:pPr eaLnBrk="1" hangingPunct="1"/>
            <a:endParaRPr lang="en-US" sz="1200" smtClean="0">
              <a:solidFill>
                <a:srgbClr val="404040"/>
              </a:solidFill>
              <a:ea typeface="ＭＳ Ｐゴシック" pitchFamily="34" charset="-128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en-US" sz="800" b="1" i="1" smtClean="0">
                <a:solidFill>
                  <a:srgbClr val="660033"/>
                </a:solidFill>
                <a:latin typeface="Arial" charset="0"/>
                <a:ea typeface="ＭＳ Ｐゴシック" pitchFamily="34" charset="-128"/>
                <a:cs typeface="Arial" charset="0"/>
              </a:rPr>
              <a:t>"profit." Merriam-Webster's Dictionary of Law.</a:t>
            </a:r>
          </a:p>
          <a:p>
            <a:pPr algn="r" eaLnBrk="1" hangingPunct="1">
              <a:buFont typeface="Wingdings 2" pitchFamily="18" charset="2"/>
              <a:buNone/>
            </a:pPr>
            <a:endParaRPr lang="en-US" sz="1200" b="1" i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eaLnBrk="1" hangingPunct="1"/>
            <a:endParaRPr lang="en-US" sz="1200" smtClean="0">
              <a:solidFill>
                <a:srgbClr val="404040"/>
              </a:solidFill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1200" smtClean="0">
              <a:solidFill>
                <a:srgbClr val="404040"/>
              </a:solidFill>
              <a:ea typeface="ＭＳ Ｐゴシック" pitchFamily="34" charset="-128"/>
            </a:endParaRPr>
          </a:p>
          <a:p>
            <a:pPr eaLnBrk="1" hangingPunct="1"/>
            <a:endParaRPr lang="en-US" sz="1100" b="1" smtClean="0">
              <a:solidFill>
                <a:srgbClr val="404040"/>
              </a:solidFill>
              <a:ea typeface="ＭＳ Ｐゴシック" pitchFamily="34" charset="-128"/>
            </a:endParaRPr>
          </a:p>
          <a:p>
            <a:pPr eaLnBrk="1" hangingPunct="1"/>
            <a:endParaRPr lang="en-US" sz="1100" b="1" smtClean="0">
              <a:solidFill>
                <a:srgbClr val="404040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414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sz="4400" smtClean="0">
                <a:solidFill>
                  <a:srgbClr val="595959"/>
                </a:solidFill>
                <a:ea typeface="ＭＳ Ｐゴシック" pitchFamily="34" charset="-128"/>
              </a:rPr>
              <a:t>The Gnome PROFIT! Plan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41544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381000" y="5181600"/>
            <a:ext cx="8458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660033"/>
                </a:solidFill>
                <a:latin typeface="Georgia" pitchFamily="18" charset="0"/>
              </a:rPr>
              <a:t>“Following the </a:t>
            </a:r>
            <a:r>
              <a:rPr lang="en-US" sz="1600">
                <a:solidFill>
                  <a:srgbClr val="660033"/>
                </a:solidFill>
                <a:latin typeface="Georgia" pitchFamily="18" charset="0"/>
                <a:hlinkClick r:id="rId5"/>
              </a:rPr>
              <a:t>episode's</a:t>
            </a:r>
            <a:r>
              <a:rPr lang="en-US" sz="1600">
                <a:solidFill>
                  <a:srgbClr val="660033"/>
                </a:solidFill>
                <a:latin typeface="Georgia" pitchFamily="18" charset="0"/>
              </a:rPr>
              <a:t> release, the underpants gnomes and particularly the business plan lacking a second stage between ‘Collect underpants’ and ‘Profit’ became widely used by many journalists and business critics as a </a:t>
            </a:r>
            <a:r>
              <a:rPr lang="en-US" sz="1600" b="1">
                <a:solidFill>
                  <a:srgbClr val="660033"/>
                </a:solidFill>
                <a:latin typeface="Georgia" pitchFamily="18" charset="0"/>
              </a:rPr>
              <a:t>metaphor for failed, internet bubble-era business plans and ill-planned political goals.</a:t>
            </a:r>
            <a:r>
              <a:rPr lang="en-US" sz="1600">
                <a:solidFill>
                  <a:srgbClr val="660033"/>
                </a:solidFill>
                <a:latin typeface="Georgia" pitchFamily="18" charset="0"/>
              </a:rPr>
              <a:t>”</a:t>
            </a:r>
            <a:endParaRPr lang="en-US" sz="1600">
              <a:solidFill>
                <a:srgbClr val="660033"/>
              </a:solidFill>
              <a:latin typeface="Goudy Old Style" pitchFamily="18" charset="0"/>
            </a:endParaRPr>
          </a:p>
          <a:p>
            <a:endParaRPr lang="en-US" sz="160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876800" y="64008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 i="1">
                <a:solidFill>
                  <a:srgbClr val="660033"/>
                </a:solidFill>
              </a:rPr>
              <a:t>http://en.wikipedia.org/wiki/Underpants_Gnomes</a:t>
            </a:r>
          </a:p>
          <a:p>
            <a:pPr algn="r"/>
            <a:endParaRPr lang="en-US" sz="800" b="1" i="1">
              <a:solidFill>
                <a:srgbClr val="660033"/>
              </a:solidFill>
            </a:endParaRPr>
          </a:p>
          <a:p>
            <a:pPr algn="r"/>
            <a:endParaRPr lang="en-US" sz="1200" b="1" i="1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595959"/>
                </a:solidFill>
                <a:ea typeface="ＭＳ Ｐゴシック" pitchFamily="34" charset="-128"/>
              </a:rPr>
              <a:t>Business in Literature</a:t>
            </a:r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12004" r="-12004"/>
          <a:stretch>
            <a:fillRect/>
          </a:stretch>
        </p:blipFill>
        <p:spPr>
          <a:xfrm>
            <a:off x="304800" y="1524000"/>
            <a:ext cx="4038600" cy="4681538"/>
          </a:xfrm>
        </p:spPr>
      </p:pic>
      <p:sp>
        <p:nvSpPr>
          <p:cNvPr id="8" name="Rectangle 7"/>
          <p:cNvSpPr/>
          <p:nvPr/>
        </p:nvSpPr>
        <p:spPr>
          <a:xfrm>
            <a:off x="4800600" y="2438400"/>
            <a:ext cx="39624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660033"/>
                </a:solidFill>
                <a:latin typeface="+mn-lt"/>
                <a:ea typeface="Arial" charset="0"/>
              </a:rPr>
              <a:t>“The Scrooge pattern: enormous amounts of money, sharp deal-making, the ruthless grinding of those in need, empty ostentation coupled with miserliness”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595959"/>
                </a:solidFill>
                <a:ea typeface="ＭＳ Ｐゴシック" pitchFamily="34" charset="-128"/>
              </a:rPr>
              <a:t>Business in Literature</a:t>
            </a:r>
          </a:p>
        </p:txBody>
      </p:sp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304800" y="5410200"/>
            <a:ext cx="8458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6963" lvl="3" indent="-27305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1600" b="1">
                <a:solidFill>
                  <a:srgbClr val="660033"/>
                </a:solidFill>
                <a:latin typeface="Georgia" pitchFamily="18" charset="0"/>
              </a:rPr>
              <a:t>On Writers: “occupied largely with ethical values, [they] have shown neither the sympathy for nor appreciation of materialistic success and the qualities required for its attainment”</a:t>
            </a:r>
            <a:endParaRPr lang="en-US" sz="1200" i="1">
              <a:solidFill>
                <a:srgbClr val="660033"/>
              </a:solidFill>
              <a:latin typeface="Georgia" pitchFamily="18" charset="0"/>
            </a:endParaRPr>
          </a:p>
        </p:txBody>
      </p:sp>
      <p:pic>
        <p:nvPicPr>
          <p:cNvPr id="2969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3079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76400"/>
            <a:ext cx="3143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2057400"/>
            <a:ext cx="3071813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4572000" y="6477000"/>
            <a:ext cx="4419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 i="1">
                <a:solidFill>
                  <a:srgbClr val="660033"/>
                </a:solidFill>
              </a:rPr>
              <a:t>Arthur Pollard. The Representation of Business in Literature. “Introduction.” 2000.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Crooks, Conmen and Clowns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504238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2000" b="1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1800" b="1" smtClean="0">
                <a:solidFill>
                  <a:srgbClr val="660033"/>
                </a:solidFill>
                <a:ea typeface="ＭＳ Ｐゴシック" pitchFamily="34" charset="-128"/>
              </a:rPr>
              <a:t>The Media Institute </a:t>
            </a:r>
            <a:r>
              <a:rPr lang="en-US" sz="1800" smtClean="0">
                <a:solidFill>
                  <a:srgbClr val="660033"/>
                </a:solidFill>
                <a:ea typeface="ＭＳ Ｐゴシック" pitchFamily="34" charset="-128"/>
              </a:rPr>
              <a:t>tracked how those in business were portrayed in 200 episodes of 50 prime-time TV shows: </a:t>
            </a:r>
          </a:p>
          <a:p>
            <a:pPr>
              <a:buFont typeface="Wingdings 2" pitchFamily="18" charset="2"/>
              <a:buNone/>
            </a:pPr>
            <a:endParaRPr lang="en-US" sz="1800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 marL="742950" lvl="1" indent="-285750"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</a:rPr>
              <a:t>Over half</a:t>
            </a: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 of all corporate chiefs on television commit illegal acts ranging from 	fraud to murder.</a:t>
            </a:r>
          </a:p>
          <a:p>
            <a:pPr marL="742950" lvl="1" indent="-285750"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</a:rPr>
              <a:t>Forty-five percent </a:t>
            </a: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of all business activities on television are portrayed as illegal.</a:t>
            </a:r>
          </a:p>
          <a:p>
            <a:pPr marL="742950" lvl="1" indent="-285750"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</a:rPr>
              <a:t>Only 3 percent </a:t>
            </a: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of television businessmen engage in socially or economically 	productive behavior.</a:t>
            </a:r>
          </a:p>
          <a:p>
            <a:pPr marL="742950" lvl="1" indent="-285750">
              <a:buClr>
                <a:srgbClr val="660033"/>
              </a:buClr>
              <a:buFont typeface="Wingdings" pitchFamily="2" charset="2"/>
              <a:buChar char="v"/>
            </a:pPr>
            <a:r>
              <a:rPr lang="en-US" sz="1600" b="1" smtClean="0">
                <a:solidFill>
                  <a:srgbClr val="660033"/>
                </a:solidFill>
                <a:ea typeface="ＭＳ Ｐゴシック" pitchFamily="34" charset="-128"/>
              </a:rPr>
              <a:t>Hard work </a:t>
            </a:r>
            <a:r>
              <a:rPr lang="en-US" sz="1600" smtClean="0">
                <a:solidFill>
                  <a:srgbClr val="660033"/>
                </a:solidFill>
                <a:ea typeface="ＭＳ Ｐゴシック" pitchFamily="34" charset="-128"/>
              </a:rPr>
              <a:t>is usually ridiculed on television as ‘workaholism’ that inevitably leads 	to strained personal relationships.</a:t>
            </a:r>
          </a:p>
          <a:p>
            <a:endParaRPr lang="en-US" sz="1600" smtClean="0">
              <a:solidFill>
                <a:srgbClr val="660033"/>
              </a:solidFill>
              <a:ea typeface="ＭＳ Ｐゴシック" pitchFamily="34" charset="-128"/>
            </a:endParaRPr>
          </a:p>
          <a:p>
            <a:pPr>
              <a:buFont typeface="Wingdings 2" pitchFamily="18" charset="2"/>
              <a:buNone/>
            </a:pPr>
            <a:r>
              <a:rPr lang="en-US" sz="1800" smtClean="0">
                <a:solidFill>
                  <a:srgbClr val="660033"/>
                </a:solidFill>
                <a:ea typeface="ＭＳ Ｐゴシック" pitchFamily="34" charset="-128"/>
              </a:rPr>
              <a:t>“Put another way, </a:t>
            </a:r>
            <a:r>
              <a:rPr lang="en-US" sz="1800" b="1" smtClean="0">
                <a:solidFill>
                  <a:srgbClr val="660033"/>
                </a:solidFill>
                <a:ea typeface="ＭＳ Ｐゴシック" pitchFamily="34" charset="-128"/>
              </a:rPr>
              <a:t>97 per cent </a:t>
            </a:r>
            <a:r>
              <a:rPr lang="en-US" sz="1800" smtClean="0">
                <a:solidFill>
                  <a:srgbClr val="660033"/>
                </a:solidFill>
                <a:ea typeface="ＭＳ Ｐゴシック" pitchFamily="34" charset="-128"/>
              </a:rPr>
              <a:t>of business is either illegal </a:t>
            </a:r>
            <a:r>
              <a:rPr lang="en-US" sz="1800" b="1" smtClean="0">
                <a:solidFill>
                  <a:srgbClr val="660033"/>
                </a:solidFill>
                <a:ea typeface="ＭＳ Ｐゴシック" pitchFamily="34" charset="-128"/>
              </a:rPr>
              <a:t>(Crooks) </a:t>
            </a:r>
            <a:r>
              <a:rPr lang="en-US" sz="1800" smtClean="0">
                <a:solidFill>
                  <a:srgbClr val="660033"/>
                </a:solidFill>
                <a:ea typeface="ＭＳ Ｐゴシック" pitchFamily="34" charset="-128"/>
              </a:rPr>
              <a:t>or duplicitous </a:t>
            </a:r>
            <a:r>
              <a:rPr lang="en-US" sz="1800" b="1" smtClean="0">
                <a:solidFill>
                  <a:srgbClr val="660033"/>
                </a:solidFill>
                <a:ea typeface="ＭＳ Ｐゴシック" pitchFamily="34" charset="-128"/>
              </a:rPr>
              <a:t>(Conmen) </a:t>
            </a:r>
            <a:r>
              <a:rPr lang="en-US" sz="1800" smtClean="0">
                <a:solidFill>
                  <a:srgbClr val="660033"/>
                </a:solidFill>
                <a:ea typeface="ＭＳ Ｐゴシック" pitchFamily="34" charset="-128"/>
              </a:rPr>
              <a:t>or foolish </a:t>
            </a:r>
            <a:r>
              <a:rPr lang="en-US" sz="1800" b="1" smtClean="0">
                <a:solidFill>
                  <a:srgbClr val="660033"/>
                </a:solidFill>
                <a:ea typeface="ＭＳ Ｐゴシック" pitchFamily="34" charset="-128"/>
              </a:rPr>
              <a:t>(Clowns) </a:t>
            </a:r>
            <a:r>
              <a:rPr lang="en-US" sz="1800" smtClean="0">
                <a:solidFill>
                  <a:srgbClr val="660033"/>
                </a:solidFill>
                <a:ea typeface="ＭＳ Ｐゴシック" pitchFamily="34" charset="-128"/>
              </a:rPr>
              <a:t>and those who practice it have rotten marriages and unhappy kids... of course they would have because they are all </a:t>
            </a:r>
            <a:r>
              <a:rPr lang="en-US" sz="1800" b="1" smtClean="0">
                <a:solidFill>
                  <a:srgbClr val="660033"/>
                </a:solidFill>
                <a:ea typeface="ＭＳ Ｐゴシック" pitchFamily="34" charset="-128"/>
              </a:rPr>
              <a:t>emotionally atrophied</a:t>
            </a:r>
            <a:r>
              <a:rPr lang="en-US" sz="1800" smtClean="0">
                <a:solidFill>
                  <a:srgbClr val="660033"/>
                </a:solidFill>
                <a:ea typeface="ＭＳ Ｐゴシック" pitchFamily="34" charset="-128"/>
              </a:rPr>
              <a:t>.”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286000" y="6400800"/>
            <a:ext cx="6553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b="1" i="1">
                <a:solidFill>
                  <a:srgbClr val="660033"/>
                </a:solidFill>
              </a:rPr>
              <a:t>John Blundell. The Representation of Business in Literature. “Foreword.” 2000.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3681</TotalTime>
  <Words>1622</Words>
  <Application>Microsoft Office PowerPoint</Application>
  <PresentationFormat>On-screen Show (4:3)</PresentationFormat>
  <Paragraphs>315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PROFIT</vt:lpstr>
      <vt:lpstr>Introduction: What is profit?</vt:lpstr>
      <vt:lpstr> Thoughts on Profit</vt:lpstr>
      <vt:lpstr>Slide 4</vt:lpstr>
      <vt:lpstr>Current Definitions of Profit</vt:lpstr>
      <vt:lpstr>The Gnome PROFIT! Plan</vt:lpstr>
      <vt:lpstr>Business in Literature</vt:lpstr>
      <vt:lpstr>Business in Literature</vt:lpstr>
      <vt:lpstr>Crooks, Conmen and Clowns</vt:lpstr>
      <vt:lpstr> Ghosts of Profits Past and Present</vt:lpstr>
      <vt:lpstr>Morality and Profit</vt:lpstr>
      <vt:lpstr>Human Nature and Profit</vt:lpstr>
      <vt:lpstr>Business Ethics and Profit</vt:lpstr>
      <vt:lpstr>Business Ethics and Profit</vt:lpstr>
      <vt:lpstr>Profit and the Pinto</vt:lpstr>
      <vt:lpstr>What about Phil(anthrocapitalism)?</vt:lpstr>
      <vt:lpstr>The Problematic Profit Motive</vt:lpstr>
      <vt:lpstr>When Profit Worlds Collide</vt:lpstr>
      <vt:lpstr>Reappearance of the Invisible Hand?</vt:lpstr>
      <vt:lpstr>Conclusion:  Why Does Profit Dominate?</vt:lpstr>
      <vt:lpstr>Works Cited/Referenced</vt:lpstr>
    </vt:vector>
  </TitlesOfParts>
  <Company>PHSABC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PHSABC</dc:creator>
  <cp:lastModifiedBy>gp</cp:lastModifiedBy>
  <cp:revision>316</cp:revision>
  <cp:lastPrinted>2011-11-21T02:49:40Z</cp:lastPrinted>
  <dcterms:created xsi:type="dcterms:W3CDTF">2011-11-21T02:44:19Z</dcterms:created>
  <dcterms:modified xsi:type="dcterms:W3CDTF">2011-11-23T05:37:25Z</dcterms:modified>
</cp:coreProperties>
</file>