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2" r:id="rId2"/>
    <p:sldId id="259" r:id="rId3"/>
    <p:sldId id="256" r:id="rId4"/>
    <p:sldId id="258" r:id="rId5"/>
    <p:sldId id="257" r:id="rId6"/>
    <p:sldId id="260" r:id="rId7"/>
    <p:sldId id="261" r:id="rId8"/>
    <p:sldId id="262" r:id="rId9"/>
    <p:sldId id="274" r:id="rId10"/>
    <p:sldId id="263" r:id="rId11"/>
    <p:sldId id="264" r:id="rId12"/>
    <p:sldId id="273" r:id="rId13"/>
    <p:sldId id="265" r:id="rId14"/>
    <p:sldId id="276" r:id="rId15"/>
    <p:sldId id="275" r:id="rId16"/>
    <p:sldId id="267" r:id="rId17"/>
    <p:sldId id="268" r:id="rId18"/>
    <p:sldId id="270" r:id="rId19"/>
    <p:sldId id="266" r:id="rId20"/>
    <p:sldId id="269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3168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68F80-D7AB-402C-B4D2-F4B43E1CDA8D}" type="datetimeFigureOut">
              <a:rPr lang="en-US" smtClean="0"/>
              <a:pPr/>
              <a:t>3/29/2015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255C6-2EBB-484A-9142-6725B6E6B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9740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49"/>
            <a:ext cx="5486400" cy="4362451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b="1" dirty="0" smtClean="0"/>
              <a:t>Presentation is less about facts; and more my personal insight from this course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/>
              <a:t>Aim to show that if the rule applies to business it applies to all entities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 smtClean="0"/>
              <a:t>Part </a:t>
            </a:r>
            <a:r>
              <a:rPr lang="en-US" sz="1400" b="1" dirty="0"/>
              <a:t>1: Industrial Revolution, Part 2: An alternative currently being considered by the new Left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Smith’s contention that voluntary transactions in an open market creates an incentive to action and demand for a product. 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It also leads to growth; this might have been desirable during the Industrial revolution but is it still true today?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Is growth “natural and innate” in humans? There are those who are lazy so what happens to them in this environment? 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4531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9688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6079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8245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9317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67189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7604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+mj-lt"/>
              <a:buAutoNum type="arabicPeriod"/>
            </a:pPr>
            <a:endParaRPr lang="en-US" sz="1400" dirty="0" smtClean="0"/>
          </a:p>
          <a:p>
            <a:pPr marL="342900" lvl="1" indent="-342900">
              <a:buFont typeface="+mj-lt"/>
              <a:buAutoNum type="arabicPeriod"/>
            </a:pPr>
            <a:endParaRPr lang="en-US" sz="1400" dirty="0"/>
          </a:p>
          <a:p>
            <a:pPr marL="342900" lvl="1" indent="-342900">
              <a:buFont typeface="+mj-lt"/>
              <a:buAutoNum type="arabicPeriod"/>
            </a:pPr>
            <a:r>
              <a:rPr lang="en-US" sz="1400" dirty="0" smtClean="0"/>
              <a:t>Challenges </a:t>
            </a:r>
            <a:r>
              <a:rPr lang="en-US" sz="1400" dirty="0"/>
              <a:t>of tax avoidance and evasion, </a:t>
            </a:r>
            <a:r>
              <a:rPr lang="en-US" sz="1400" dirty="0" smtClean="0"/>
              <a:t>off-shoring</a:t>
            </a:r>
          </a:p>
          <a:p>
            <a:pPr marL="342900" lvl="1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Focus on market reforms that encourage a more equal distribution of economic power and rewards even before government collects taxes or pays out </a:t>
            </a:r>
            <a:r>
              <a:rPr lang="en-US" sz="1400" dirty="0" smtClean="0"/>
              <a:t>benefits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Rather than </a:t>
            </a:r>
            <a:r>
              <a:rPr lang="en-US" sz="1400" dirty="0" err="1"/>
              <a:t>equalising</a:t>
            </a:r>
            <a:r>
              <a:rPr lang="en-US" sz="1400" dirty="0"/>
              <a:t> unfair market outcomes through tax-and-spend or </a:t>
            </a:r>
            <a:r>
              <a:rPr lang="en-US" sz="1400" dirty="0" smtClean="0"/>
              <a:t>tax-and-transfer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32223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UK </a:t>
            </a:r>
            <a:r>
              <a:rPr lang="en-US" sz="1400" dirty="0" err="1" smtClean="0"/>
              <a:t>Labour</a:t>
            </a:r>
            <a:r>
              <a:rPr lang="en-US" sz="1400" dirty="0" smtClean="0"/>
              <a:t> Party: Ed Miliband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US Democrats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French Left of </a:t>
            </a:r>
            <a:r>
              <a:rPr lang="en-US" sz="1400" dirty="0" err="1" smtClean="0"/>
              <a:t>centre</a:t>
            </a:r>
            <a:r>
              <a:rPr lang="en-US" sz="1400" dirty="0" smtClean="0"/>
              <a:t> (not the Socialists)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86087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Looks to fundamentally to change individuals' economic power within markets by</a:t>
            </a:r>
            <a:r>
              <a:rPr lang="en-US" sz="1400" dirty="0" smtClean="0"/>
              <a:t>:</a:t>
            </a:r>
          </a:p>
          <a:p>
            <a:pPr lvl="1"/>
            <a:endParaRPr lang="en-US" sz="14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significant redistribution of control over both human and non-human </a:t>
            </a:r>
            <a:r>
              <a:rPr lang="en-US" sz="1400" dirty="0" smtClean="0"/>
              <a:t>capital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Involved a society where social justice was promoted not only by raising wages through substantial investment in education and training, but also by giving every citizen a capital stake.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4322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Fix the macro economy: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Harness the financial markets: put them top work, and limit their scope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Focus on long term investment over short term profit</a:t>
            </a:r>
          </a:p>
          <a:p>
            <a:r>
              <a:rPr lang="en-US" sz="1400" dirty="0"/>
              <a:t>Quality public services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Invest in the skill of youth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Flexible work schedules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Quality day care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Vital goods and services should NOT depend on your income</a:t>
            </a:r>
          </a:p>
          <a:p>
            <a:r>
              <a:rPr lang="en-US" sz="1400" dirty="0"/>
              <a:t>Empowering  the workforce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Empowering unions (</a:t>
            </a:r>
            <a:r>
              <a:rPr lang="en-US" sz="1400" dirty="0" err="1"/>
              <a:t>labour</a:t>
            </a:r>
            <a:r>
              <a:rPr lang="en-US" sz="1400" dirty="0"/>
              <a:t>??)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Crucially – not just unions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Create investor collectives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6855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Profit and growth are not the same thing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Do we simply want firms to give because they have $ or because it is the right thing to do; what about democracy? 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280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CSR: we are not talking about taxes, infrastructure creation or other benefits from business – this is just about charity / CSR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BIG BLUE BOX: The law and government are for the main part quite stable; corn laws and navigation acts were in place for 200 years; therefore predictable.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SUPPLIER BOX: excess of purchase price plus value added by firm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CUSTOMER BOX: add profit margin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228600" indent="-228600">
              <a:buFont typeface="+mj-lt"/>
              <a:buAutoNum type="arabicPeriod"/>
            </a:pPr>
            <a:endParaRPr lang="en-US" sz="14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NATION / COMMUNITY BOX: is a pyramid, from neighborhood, to village, to county, the country, to nation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5711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74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When the firm suffers some economic crisis what suffers first: Charity? Or Profit to owner?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/>
              <a:t>Ultimately any risk is passed along to the Charity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Who makes the charity decision and in whose interest is it made? That of the firm? Or the owner?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When decision is made by the individual is it more or less likely to be a local decision?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Personal interest / bias or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Greatest benefit to corporate</a:t>
            </a:r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6261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43865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Wages yield a </a:t>
            </a:r>
            <a:r>
              <a:rPr lang="en-US" sz="1400" dirty="0"/>
              <a:t>productivity </a:t>
            </a:r>
            <a:r>
              <a:rPr lang="en-US" sz="1400" dirty="0" smtClean="0"/>
              <a:t>threshold after which productivity fails to improve no matter how much the wage is. Tells us that: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 smtClean="0"/>
              <a:t>labour</a:t>
            </a:r>
            <a:r>
              <a:rPr lang="en-US" sz="1400" dirty="0" smtClean="0"/>
              <a:t> doesn’t want to work impossibly hard,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err="1" smtClean="0"/>
              <a:t>labour</a:t>
            </a:r>
            <a:r>
              <a:rPr lang="en-US" sz="1400" dirty="0" smtClean="0"/>
              <a:t> wants free time</a:t>
            </a:r>
          </a:p>
          <a:p>
            <a:pPr marL="228600" indent="-228600"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The basis of the equation says that the more stuff you want the less free time you have – assuming legitimate means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But also that if you only want / have free time then you have no stuff.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And yet we tend towards giving stuff and free time  through pure goodwill</a:t>
            </a:r>
            <a:endParaRPr lang="en-US" sz="1400" dirty="0"/>
          </a:p>
          <a:p>
            <a:endParaRPr lang="en-US" dirty="0" smtClean="0"/>
          </a:p>
          <a:p>
            <a:r>
              <a:rPr lang="en-US" sz="1600" b="1" dirty="0" smtClean="0"/>
              <a:t>Success leads to</a:t>
            </a:r>
          </a:p>
          <a:p>
            <a:r>
              <a:rPr lang="en-US" sz="1600" b="1" dirty="0" smtClean="0"/>
              <a:t>snobbery lead to </a:t>
            </a:r>
          </a:p>
          <a:p>
            <a:r>
              <a:rPr lang="en-US" sz="1600" b="1" dirty="0" smtClean="0"/>
              <a:t>Envy  leads to</a:t>
            </a:r>
          </a:p>
          <a:p>
            <a:r>
              <a:rPr lang="en-US" sz="1600" b="1" dirty="0" smtClean="0"/>
              <a:t>Meritocracy leads to</a:t>
            </a:r>
          </a:p>
          <a:p>
            <a:r>
              <a:rPr lang="en-US" sz="1600" b="1" dirty="0" smtClean="0"/>
              <a:t>Judgement : we all get just what we deserve</a:t>
            </a: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992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Is the basis of the protestant work ethic that being lazy / not working is actually selfish? It looks like it.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 smtClean="0"/>
              <a:t>Smith: Economic order can emerge as an unintended consequence of many people each seeking self-interest – with the exception of the idle.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pPr marL="342900" indent="-342900">
              <a:buFont typeface="+mj-lt"/>
              <a:buAutoNum type="arabicPeriod"/>
            </a:pPr>
            <a:r>
              <a:rPr lang="en-US" sz="1400" dirty="0" smtClean="0"/>
              <a:t>And then of course this is not binary; there are degrees of hard work / idle.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0935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Can we agree that a fundamental premise of any entity is making someone happy? Mutual exchange of value? Moves an entity to action? according to Smith?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400" dirty="0" smtClean="0"/>
              <a:t>Do all entities aim to satisfy their customers as their primary motivation?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dirty="0" smtClean="0"/>
              <a:t>Who is the church’s  / academia’s / entertainers customer?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dirty="0" smtClean="0"/>
              <a:t>What it the customer is not happy, do they have a money back guarantee?</a:t>
            </a:r>
          </a:p>
          <a:p>
            <a:pPr marL="685800" lvl="1" indent="-228600">
              <a:buFont typeface="Arial" panose="020B0604020202020204" pitchFamily="34" charset="0"/>
              <a:buChar char="•"/>
            </a:pPr>
            <a:r>
              <a:rPr lang="en-US" sz="1400" dirty="0" smtClean="0"/>
              <a:t>Does the customer have choice?</a:t>
            </a:r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marL="228600" lvl="1" indent="-228600">
              <a:buFont typeface="+mj-lt"/>
              <a:buAutoNum type="arabicPeriod"/>
            </a:pPr>
            <a:r>
              <a:rPr lang="en-US" sz="1400" dirty="0"/>
              <a:t>Should other entities purse goals outside their direct and immediate mandate</a:t>
            </a:r>
            <a:r>
              <a:rPr lang="en-US" sz="1400" dirty="0" smtClean="0"/>
              <a:t>?</a:t>
            </a:r>
          </a:p>
          <a:p>
            <a:pPr marL="228600" lvl="1" indent="-228600">
              <a:buFont typeface="+mj-lt"/>
              <a:buAutoNum type="arabicPeriod"/>
            </a:pPr>
            <a:r>
              <a:rPr lang="en-US" sz="1400" dirty="0" smtClean="0"/>
              <a:t>Or is the difference that business makes a profit – unlike the church or academia </a:t>
            </a:r>
            <a:endParaRPr lang="en-US" sz="1400" dirty="0"/>
          </a:p>
          <a:p>
            <a:pPr lvl="1"/>
            <a:endParaRPr lang="en-US" sz="1400" dirty="0" smtClean="0"/>
          </a:p>
          <a:p>
            <a:pPr marL="685800" lvl="1" indent="-22860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685800" lvl="1" indent="-22860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2378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255C6-2EBB-484A-9142-6725B6E6BF0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981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3A24A-98F1-4577-A1FE-63FF8A30F28A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B09FD-A4CD-4AA4-B878-54F290D1ADEF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817C5-C084-4BB9-B4FC-26197B8686D2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7ED9B-FE55-4E79-AEFF-D19921FD94DB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AA8E-8F7B-48F0-9FE0-29340D41633E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9661C-73C1-486B-A38C-C2DE8492D37A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DB84E-7606-4AB8-9955-114A829765F2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355DD-1013-4FC0-8683-92537FEA7FFF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753F6-81A7-4567-99D2-6264F9A24433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3D34A-9D71-4600-8034-09779BE3CAD2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20C9D-58F1-46FD-A0E8-C6A85ECF650F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8D0F2-79B1-44D1-BB38-8C98226ACD22}" type="datetime1">
              <a:rPr lang="en-US" smtClean="0"/>
              <a:pPr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Martin Addison - LS812 - 30 March 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76D0E-42C3-4126-B9A7-6CBD7D68D0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Pre-Industrial Revolution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Social</a:t>
            </a:r>
            <a:r>
              <a:rPr lang="en-US" dirty="0" smtClean="0"/>
              <a:t> </a:t>
            </a:r>
            <a:r>
              <a:rPr lang="en-US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Responsibility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Defense of the nation state is not just military in nature</a:t>
            </a:r>
          </a:p>
          <a:p>
            <a:r>
              <a:rPr lang="en-US" dirty="0" smtClean="0"/>
              <a:t>More to do with “public interest”</a:t>
            </a:r>
          </a:p>
          <a:p>
            <a:r>
              <a:rPr lang="en-US" dirty="0" smtClean="0"/>
              <a:t>Spending on the military nationally was good locally; and business spending on infrastructure was good for military and for business</a:t>
            </a:r>
          </a:p>
          <a:p>
            <a:pPr lvl="1"/>
            <a:r>
              <a:rPr lang="en-US" dirty="0" smtClean="0"/>
              <a:t>Of course, it is too bad that periodically the military has to be used</a:t>
            </a:r>
          </a:p>
          <a:p>
            <a:r>
              <a:rPr lang="en-US" dirty="0" smtClean="0"/>
              <a:t>Defense is dependent upon local capital</a:t>
            </a:r>
          </a:p>
          <a:p>
            <a:r>
              <a:rPr lang="en-US" dirty="0" smtClean="0"/>
              <a:t>Surely, the more local the capital the better for a community</a:t>
            </a:r>
          </a:p>
          <a:p>
            <a:r>
              <a:rPr lang="en-US" dirty="0" smtClean="0"/>
              <a:t>Boundary between public good and individual good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the 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Local government and </a:t>
            </a:r>
            <a:r>
              <a:rPr lang="en-US" dirty="0"/>
              <a:t>County </a:t>
            </a:r>
            <a:r>
              <a:rPr lang="en-US" dirty="0" smtClean="0"/>
              <a:t>government was about to be radically restructured; but largely ineffective</a:t>
            </a:r>
          </a:p>
          <a:p>
            <a:r>
              <a:rPr lang="en-US" dirty="0" smtClean="0"/>
              <a:t>Closed communities all dependent upon a single business for profit</a:t>
            </a:r>
          </a:p>
          <a:p>
            <a:pPr lvl="1"/>
            <a:r>
              <a:rPr lang="en-US" dirty="0" smtClean="0"/>
              <a:t>The Wentworth Estate</a:t>
            </a:r>
          </a:p>
          <a:p>
            <a:r>
              <a:rPr lang="en-US" dirty="0" smtClean="0"/>
              <a:t>What is good for the nation is good for the community and vice versa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Post-Information Revolution</a:t>
            </a:r>
            <a:br>
              <a:rPr lang="en-US" dirty="0" smtClean="0"/>
            </a:br>
            <a:r>
              <a:rPr lang="en-US" dirty="0" smtClean="0"/>
              <a:t>Social </a:t>
            </a:r>
            <a:r>
              <a:rPr lang="en-US" dirty="0"/>
              <a:t>Responsibility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-  An Alternative  -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Smith gone wrong ……!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Since the late 1970s the American middle and working classes have fallen further and further behind economically because policy changes in government favor the rich and super-rich</a:t>
            </a:r>
          </a:p>
          <a:p>
            <a:r>
              <a:rPr lang="en-US" dirty="0"/>
              <a:t>Given little to no growth, skimming off some of the proceeds </a:t>
            </a:r>
            <a:r>
              <a:rPr lang="en-US" dirty="0" smtClean="0"/>
              <a:t>of </a:t>
            </a:r>
            <a:r>
              <a:rPr lang="en-US" dirty="0"/>
              <a:t>growth to service the disadvantaged no longer works</a:t>
            </a:r>
          </a:p>
          <a:p>
            <a:r>
              <a:rPr lang="en-US" dirty="0" smtClean="0"/>
              <a:t>1% </a:t>
            </a:r>
            <a:r>
              <a:rPr lang="en-US" dirty="0" err="1" smtClean="0"/>
              <a:t>vs</a:t>
            </a:r>
            <a:r>
              <a:rPr lang="en-US" dirty="0" smtClean="0"/>
              <a:t> 99%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Individual Richest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All together the 400 wealthiest Americans are worth </a:t>
            </a:r>
            <a:r>
              <a:rPr lang="en-CA" dirty="0" smtClean="0"/>
              <a:t>$</a:t>
            </a:r>
            <a:r>
              <a:rPr lang="en-CA" dirty="0"/>
              <a:t>2.29 </a:t>
            </a:r>
            <a:r>
              <a:rPr lang="en-CA" dirty="0" smtClean="0"/>
              <a:t>trillion - </a:t>
            </a:r>
            <a:r>
              <a:rPr lang="en-CA" dirty="0"/>
              <a:t>up $270 billion from a year </a:t>
            </a:r>
            <a:r>
              <a:rPr lang="en-CA" dirty="0" smtClean="0"/>
              <a:t>ago:</a:t>
            </a:r>
            <a:endParaRPr lang="en-CA" dirty="0"/>
          </a:p>
          <a:p>
            <a:pPr lvl="1"/>
            <a:r>
              <a:rPr lang="en-CA" dirty="0" smtClean="0"/>
              <a:t>Same </a:t>
            </a:r>
            <a:r>
              <a:rPr lang="en-CA" dirty="0"/>
              <a:t>as the gross domestic product of Brazil, a country of 200 million people. </a:t>
            </a:r>
            <a:endParaRPr lang="en-CA" dirty="0" smtClean="0"/>
          </a:p>
          <a:p>
            <a:r>
              <a:rPr lang="en-CA" dirty="0" smtClean="0"/>
              <a:t>The </a:t>
            </a:r>
            <a:r>
              <a:rPr lang="en-CA" dirty="0"/>
              <a:t>average net worth of list members is $5.7 billion, $700 million more than last year and a </a:t>
            </a:r>
            <a:r>
              <a:rPr lang="en-CA" dirty="0" smtClean="0"/>
              <a:t>record </a:t>
            </a:r>
            <a:r>
              <a:rPr lang="en-CA" dirty="0"/>
              <a:t>high</a:t>
            </a:r>
            <a:r>
              <a:rPr lang="en-CA" dirty="0" smtClean="0"/>
              <a:t>.</a:t>
            </a:r>
          </a:p>
          <a:p>
            <a:pPr lvl="3"/>
            <a:r>
              <a:rPr lang="en-CA" i="1" dirty="0" smtClean="0"/>
              <a:t>Forbes 400 (2014)</a:t>
            </a:r>
            <a:endParaRPr lang="en-CA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1976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……and </a:t>
            </a:r>
            <a:r>
              <a:rPr lang="en-US" dirty="0"/>
              <a:t>there are the </a:t>
            </a:r>
            <a:r>
              <a:rPr lang="en-US" dirty="0" smtClean="0"/>
              <a:t>business hypocrites</a:t>
            </a:r>
            <a:br>
              <a:rPr lang="en-US" dirty="0" smtClean="0"/>
            </a:br>
            <a:r>
              <a:rPr lang="en-US" dirty="0" smtClean="0"/>
              <a:t>(and we can’t get enough of them …..)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343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Yoko </a:t>
            </a:r>
            <a:r>
              <a:rPr lang="en-CA" sz="1600" b="1" dirty="0"/>
              <a:t>Ono Net </a:t>
            </a:r>
            <a:r>
              <a:rPr lang="en-CA" sz="1600" b="1" dirty="0" smtClean="0"/>
              <a:t>Worth </a:t>
            </a:r>
            <a:r>
              <a:rPr lang="en-CA" sz="1600" b="1" dirty="0"/>
              <a:t>- $500 million.</a:t>
            </a:r>
            <a:r>
              <a:rPr lang="en-CA" sz="1600" dirty="0"/>
              <a:t> Tweeted: "I love #</a:t>
            </a:r>
            <a:r>
              <a:rPr lang="en-CA" sz="1600" dirty="0" err="1"/>
              <a:t>OccupyWallStreet</a:t>
            </a:r>
            <a:r>
              <a:rPr lang="en-CA" sz="1600" dirty="0"/>
              <a:t>. As John said, "One hero cannot do it. Each one of us have to be heroes." And you are. Thank you. love, </a:t>
            </a:r>
            <a:r>
              <a:rPr lang="en-CA" sz="1600" dirty="0" err="1"/>
              <a:t>yoko</a:t>
            </a:r>
            <a:r>
              <a:rPr lang="en-CA" sz="1600" dirty="0"/>
              <a:t>."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Russell </a:t>
            </a:r>
            <a:r>
              <a:rPr lang="en-CA" sz="1600" b="1" dirty="0"/>
              <a:t>Simmons Net Worth - $325 million</a:t>
            </a:r>
            <a:r>
              <a:rPr lang="en-CA" sz="1600" dirty="0"/>
              <a:t> The founder of a high fee credit card company called </a:t>
            </a:r>
            <a:r>
              <a:rPr lang="en-CA" sz="1600" dirty="0" err="1"/>
              <a:t>UniRush</a:t>
            </a:r>
            <a:r>
              <a:rPr lang="en-CA" sz="1600" dirty="0"/>
              <a:t> Financial Services visited the protests with Kanye West 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George </a:t>
            </a:r>
            <a:r>
              <a:rPr lang="en-CA" sz="1600" b="1" dirty="0"/>
              <a:t>Clooney Net Worth - $160 million Says</a:t>
            </a:r>
            <a:r>
              <a:rPr lang="en-CA" sz="1600" dirty="0"/>
              <a:t> he also supports the movement against corporate greed, but admits he needs to educate himself more about the specifics.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Samuel </a:t>
            </a:r>
            <a:r>
              <a:rPr lang="en-CA" sz="1600" b="1" dirty="0"/>
              <a:t>L. Jackson Net Worth - $160 million</a:t>
            </a:r>
            <a:r>
              <a:rPr lang="en-CA" sz="1600" dirty="0"/>
              <a:t> While on “The View,” the 62-year-old Pulp Fiction star said: “I’m really glad when I look at those kids on Wall Street and I think, ‘Finally, someone got up and did something’. We used to be on the streets in the ’</a:t>
            </a:r>
            <a:r>
              <a:rPr lang="en-CA" sz="1600" dirty="0" err="1"/>
              <a:t>60s</a:t>
            </a:r>
            <a:r>
              <a:rPr lang="en-CA" sz="1600" dirty="0" smtClean="0"/>
              <a:t>.”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Sean </a:t>
            </a:r>
            <a:r>
              <a:rPr lang="en-CA" sz="1600" b="1" dirty="0"/>
              <a:t>Penn Net Worth - $150 million</a:t>
            </a:r>
            <a:r>
              <a:rPr lang="en-CA" sz="1600" dirty="0"/>
              <a:t> Speaking on “Piers Morgan Tonight,” he says, "It resonates a great deal and in many ways. I applaud the spirit of what's happening now on Wall Street. I hope that increased organisation can come to </a:t>
            </a:r>
            <a:r>
              <a:rPr lang="en-CA" sz="1600" dirty="0" smtClean="0"/>
              <a:t>it.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Jane </a:t>
            </a:r>
            <a:r>
              <a:rPr lang="en-CA" sz="1600" b="1" dirty="0"/>
              <a:t>Fonda - $120 million</a:t>
            </a:r>
            <a:endParaRPr lang="en-CA" sz="1600" dirty="0"/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Roseanne </a:t>
            </a:r>
            <a:r>
              <a:rPr lang="en-CA" sz="1600" b="1" dirty="0"/>
              <a:t>Barr Net Worth - $80 million</a:t>
            </a:r>
            <a:r>
              <a:rPr lang="en-CA" sz="1600" dirty="0"/>
              <a:t> Tweeted: "The working class of this country were destroyed by wall street as the middle class was </a:t>
            </a:r>
            <a:r>
              <a:rPr lang="en-CA" sz="1600" dirty="0" smtClean="0"/>
              <a:t>encouraged </a:t>
            </a:r>
            <a:r>
              <a:rPr lang="en-CA" sz="1600" dirty="0"/>
              <a:t>2 jeer at </a:t>
            </a:r>
            <a:r>
              <a:rPr lang="en-CA" sz="1600" dirty="0" smtClean="0"/>
              <a:t>them &amp; </a:t>
            </a:r>
            <a:r>
              <a:rPr lang="en-CA" sz="1600" dirty="0"/>
              <a:t>call them </a:t>
            </a:r>
            <a:r>
              <a:rPr lang="en-CA" sz="1600" dirty="0" smtClean="0"/>
              <a:t>lazy"</a:t>
            </a:r>
            <a:endParaRPr lang="en-CA" sz="1600" dirty="0"/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Deepak </a:t>
            </a:r>
            <a:r>
              <a:rPr lang="en-CA" sz="1600" b="1" dirty="0"/>
              <a:t>Chopra Net Worth - $80 million</a:t>
            </a:r>
            <a:endParaRPr lang="en-CA" sz="1600" dirty="0"/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Kanye </a:t>
            </a:r>
            <a:r>
              <a:rPr lang="en-CA" sz="1600" b="1" dirty="0"/>
              <a:t>West Net Worth - $70 million</a:t>
            </a:r>
            <a:r>
              <a:rPr lang="en-CA" sz="1600" dirty="0"/>
              <a:t> Arrived to the protests in $1,000 jeans and a $300,000 car.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1600" b="1" dirty="0" smtClean="0"/>
              <a:t>Alec </a:t>
            </a:r>
            <a:r>
              <a:rPr lang="en-CA" sz="1600" b="1" dirty="0"/>
              <a:t>Baldwin Net Worth - $65 million</a:t>
            </a:r>
            <a:r>
              <a:rPr lang="en-CA" sz="1600" dirty="0"/>
              <a:t> Also the </a:t>
            </a:r>
            <a:r>
              <a:rPr lang="en-CA" sz="1600" dirty="0" smtClean="0"/>
              <a:t>spokesperson </a:t>
            </a:r>
            <a:r>
              <a:rPr lang="en-CA" sz="1600" dirty="0"/>
              <a:t>for </a:t>
            </a:r>
            <a:r>
              <a:rPr lang="en-CA" sz="1600" dirty="0" smtClean="0"/>
              <a:t>Capital </a:t>
            </a:r>
            <a:r>
              <a:rPr lang="en-CA" sz="1600" dirty="0"/>
              <a:t>One credit card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05648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Possible Solution: </a:t>
            </a:r>
            <a:r>
              <a:rPr lang="en-US" dirty="0" err="1" smtClean="0"/>
              <a:t>Predistribution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Don’t wait until the $$ have been earned and then distribute.</a:t>
            </a:r>
          </a:p>
          <a:p>
            <a:r>
              <a:rPr lang="en-US" dirty="0" smtClean="0"/>
              <a:t>Distribute the earnings beforehand they land on a pay </a:t>
            </a:r>
            <a:r>
              <a:rPr lang="en-US" dirty="0" err="1" smtClean="0"/>
              <a:t>cheque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Focus on the voiceless middle classes.</a:t>
            </a:r>
          </a:p>
          <a:p>
            <a:r>
              <a:rPr lang="en-US" dirty="0" smtClean="0"/>
              <a:t>Engineer markets to create fairer outcomes from the beginning.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</a:t>
            </a:r>
            <a:r>
              <a:rPr lang="en-US" dirty="0"/>
              <a:t>to reinvigorate the </a:t>
            </a:r>
            <a:r>
              <a:rPr lang="en-US" dirty="0" err="1"/>
              <a:t>centre</a:t>
            </a:r>
            <a:r>
              <a:rPr lang="en-US" dirty="0"/>
              <a:t>-left?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758" y="1905000"/>
            <a:ext cx="8382000" cy="48006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Jacob Stewart Hacker</a:t>
            </a:r>
            <a:r>
              <a:rPr lang="en-US" dirty="0" smtClean="0"/>
              <a:t>: Director of the Institution for Social and Policy Studies and Stanley B. </a:t>
            </a:r>
            <a:r>
              <a:rPr lang="en-US" dirty="0" err="1" smtClean="0"/>
              <a:t>Resor</a:t>
            </a:r>
            <a:r>
              <a:rPr lang="en-US" dirty="0" smtClean="0"/>
              <a:t> Professor of Political Science at Yale University</a:t>
            </a:r>
          </a:p>
          <a:p>
            <a:r>
              <a:rPr lang="en-US" dirty="0" smtClean="0"/>
              <a:t>Written works on social policy, health care reform, and economic insecurity in the United States</a:t>
            </a:r>
          </a:p>
          <a:p>
            <a:r>
              <a:rPr lang="en-US" i="1" dirty="0" smtClean="0"/>
              <a:t>Winner-Take-All Politics: How Washington Made the Richer </a:t>
            </a:r>
            <a:r>
              <a:rPr lang="en-US" i="1" dirty="0" err="1" smtClean="0"/>
              <a:t>Richer</a:t>
            </a:r>
            <a:r>
              <a:rPr lang="en-US" i="1" dirty="0" smtClean="0"/>
              <a:t>--and Turned Its Back on the Middle Class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Precursor to </a:t>
            </a:r>
            <a:r>
              <a:rPr lang="en-US" dirty="0" err="1" smtClean="0"/>
              <a:t>Predistribution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James Meade: Nobel prize-winning economist, in his 1964 book Efficiency, Equality and the Ownership of Property</a:t>
            </a:r>
          </a:p>
          <a:p>
            <a:pPr lvl="1"/>
            <a:r>
              <a:rPr lang="en-US" dirty="0" smtClean="0"/>
              <a:t>older and more radical approach to </a:t>
            </a:r>
            <a:r>
              <a:rPr lang="en-US" dirty="0" err="1" smtClean="0"/>
              <a:t>predistribution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called a "property-owning democracy"</a:t>
            </a:r>
          </a:p>
          <a:p>
            <a:pPr lvl="1"/>
            <a:r>
              <a:rPr lang="en-US" dirty="0" smtClean="0"/>
              <a:t>Looks to fundamentally to change individuals' economic power within markets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on the economic engine of the middle class</a:t>
            </a:r>
          </a:p>
          <a:p>
            <a:r>
              <a:rPr lang="en-US" dirty="0" smtClean="0"/>
              <a:t>Fix the macro economy</a:t>
            </a:r>
          </a:p>
          <a:p>
            <a:r>
              <a:rPr lang="en-US" dirty="0" smtClean="0"/>
              <a:t>Provide quality public services</a:t>
            </a:r>
          </a:p>
          <a:p>
            <a:r>
              <a:rPr lang="en-US" dirty="0" smtClean="0"/>
              <a:t>Empower the workforce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Corporate Social Responsibility 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firm focuses on one thing and one thing only - its profit</a:t>
            </a:r>
          </a:p>
          <a:p>
            <a:r>
              <a:rPr lang="en-US" dirty="0" smtClean="0"/>
              <a:t>This creates pressure to reduce costs by cutting costs internally</a:t>
            </a:r>
          </a:p>
          <a:p>
            <a:r>
              <a:rPr lang="en-US" dirty="0" smtClean="0"/>
              <a:t>The owners, managers and labour make their own personal charity decisions.</a:t>
            </a:r>
          </a:p>
          <a:p>
            <a:pPr lvl="1"/>
            <a:r>
              <a:rPr lang="en-US" dirty="0" smtClean="0"/>
              <a:t>Is this is more or less democratic than forcing the firm to give?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Acknowledges that:</a:t>
            </a:r>
          </a:p>
          <a:p>
            <a:pPr lvl="1"/>
            <a:r>
              <a:rPr lang="en-US" dirty="0" smtClean="0"/>
              <a:t>The state cannot do everything</a:t>
            </a:r>
          </a:p>
          <a:p>
            <a:pPr lvl="1"/>
            <a:r>
              <a:rPr lang="en-US" dirty="0" smtClean="0"/>
              <a:t>Vital place for active governance in the 21st century economy</a:t>
            </a:r>
          </a:p>
          <a:p>
            <a:pPr lvl="1"/>
            <a:r>
              <a:rPr lang="en-US" dirty="0" smtClean="0"/>
              <a:t>More than just softening the sharp edges of capitalism by creating a positive role for the state (contrary to Hayek’s thinking)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Predistribution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More on education and training to foster greater self-respect and economic agency</a:t>
            </a:r>
          </a:p>
          <a:p>
            <a:r>
              <a:rPr lang="en-US" dirty="0" err="1" smtClean="0"/>
              <a:t>Predistribution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Greater capital stake gives people the kind of independence that comes with being less in thrall to the vagaries of the </a:t>
            </a:r>
            <a:r>
              <a:rPr lang="en-US" dirty="0" err="1" smtClean="0"/>
              <a:t>labour</a:t>
            </a:r>
            <a:r>
              <a:rPr lang="en-US" dirty="0" smtClean="0"/>
              <a:t> market</a:t>
            </a:r>
          </a:p>
          <a:p>
            <a:r>
              <a:rPr lang="en-US" dirty="0" err="1" smtClean="0"/>
              <a:t>Predistribution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ncourages those with a more secure economic position (since they are freer) to refuse demeaning or badly paid jobs</a:t>
            </a:r>
          </a:p>
          <a:p>
            <a:pPr lvl="1"/>
            <a:r>
              <a:rPr lang="en-US" dirty="0" smtClean="0"/>
              <a:t>this in turn bids-up wages and reduces inequality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5943600" y="990600"/>
            <a:ext cx="2895600" cy="5562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The Nation, The Community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990600"/>
            <a:ext cx="5486400" cy="556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286000" y="2971800"/>
            <a:ext cx="2743200" cy="3505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990600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The Law &amp; Governmental Administration</a:t>
            </a:r>
            <a:endParaRPr lang="en-US" sz="14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514600" y="510540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Labour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49168" y="358140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95600" y="144780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 Owner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617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Firm</a:t>
            </a:r>
            <a:endParaRPr lang="en-US" b="1" dirty="0"/>
          </a:p>
        </p:txBody>
      </p:sp>
      <p:sp>
        <p:nvSpPr>
          <p:cNvPr id="12" name="Right Arrow 11"/>
          <p:cNvSpPr/>
          <p:nvPr/>
        </p:nvSpPr>
        <p:spPr>
          <a:xfrm>
            <a:off x="4191000" y="5334000"/>
            <a:ext cx="20574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4925568" y="3886200"/>
            <a:ext cx="1399032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4572000" y="1828800"/>
            <a:ext cx="18288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16200000">
            <a:off x="3467100" y="2247900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286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The Firm without Corporate Social Responsibility</a:t>
            </a:r>
            <a:endParaRPr lang="en-US" sz="2000" b="1" dirty="0"/>
          </a:p>
        </p:txBody>
      </p:sp>
      <p:sp>
        <p:nvSpPr>
          <p:cNvPr id="17" name="Right Arrow 16"/>
          <p:cNvSpPr/>
          <p:nvPr/>
        </p:nvSpPr>
        <p:spPr>
          <a:xfrm rot="16200000">
            <a:off x="2743200" y="4381500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381000" y="4800600"/>
            <a:ext cx="1295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Suppliers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" y="3962400"/>
            <a:ext cx="1295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676400" y="3962400"/>
            <a:ext cx="609600" cy="647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700" b="1" dirty="0" smtClean="0"/>
              <a:t>Profit</a:t>
            </a:r>
            <a:endParaRPr lang="en-US" sz="1200" b="1" dirty="0"/>
          </a:p>
        </p:txBody>
      </p:sp>
      <p:sp>
        <p:nvSpPr>
          <p:cNvPr id="22" name="Right Arrow 21"/>
          <p:cNvSpPr/>
          <p:nvPr/>
        </p:nvSpPr>
        <p:spPr>
          <a:xfrm>
            <a:off x="1676400" y="4800600"/>
            <a:ext cx="609600" cy="647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700" b="1" dirty="0" smtClean="0"/>
              <a:t>Profit</a:t>
            </a:r>
            <a:endParaRPr lang="en-US" sz="1200" b="1" dirty="0"/>
          </a:p>
        </p:txBody>
      </p:sp>
      <p:sp>
        <p:nvSpPr>
          <p:cNvPr id="23" name="Right Arrow 22"/>
          <p:cNvSpPr/>
          <p:nvPr/>
        </p:nvSpPr>
        <p:spPr>
          <a:xfrm rot="16200000">
            <a:off x="775716" y="3415284"/>
            <a:ext cx="6096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 rot="5400000">
            <a:off x="775716" y="5548884"/>
            <a:ext cx="6096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 rot="16200000">
            <a:off x="3429000" y="2857500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Corporate Social Responsibility </a:t>
            </a:r>
            <a:r>
              <a:rPr lang="en-US" dirty="0" smtClean="0"/>
              <a:t>Decision-Making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4525963"/>
          </a:xfrm>
        </p:spPr>
        <p:txBody>
          <a:bodyPr/>
          <a:lstStyle/>
          <a:p>
            <a:r>
              <a:rPr lang="en-US" dirty="0" smtClean="0"/>
              <a:t>A firm giving to charity reduces its ability to reinvest, and its profit</a:t>
            </a:r>
          </a:p>
          <a:p>
            <a:r>
              <a:rPr lang="en-US" dirty="0" smtClean="0"/>
              <a:t>This creates pressure to reduce costs by cutting costs internally – this essentially represents a tax on labour</a:t>
            </a:r>
          </a:p>
          <a:p>
            <a:r>
              <a:rPr lang="en-US" dirty="0" smtClean="0"/>
              <a:t>Do the owners and / or the manager of the firm make the charity decisions?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943600" y="990600"/>
            <a:ext cx="2895600" cy="5562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The Nation, The Community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990600"/>
            <a:ext cx="5486400" cy="55626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86000" y="2971800"/>
            <a:ext cx="2743200" cy="3505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990600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The Law &amp; Governmental Administration</a:t>
            </a:r>
            <a:endParaRPr lang="en-US" sz="14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362199" y="512445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Labour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249168" y="358140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 Manager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95600" y="1447800"/>
            <a:ext cx="1676400" cy="1066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Individual Owner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617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Firm</a:t>
            </a:r>
            <a:endParaRPr lang="en-US" b="1" dirty="0"/>
          </a:p>
        </p:txBody>
      </p:sp>
      <p:sp>
        <p:nvSpPr>
          <p:cNvPr id="14" name="Right Arrow 13"/>
          <p:cNvSpPr/>
          <p:nvPr/>
        </p:nvSpPr>
        <p:spPr>
          <a:xfrm>
            <a:off x="4572000" y="1828800"/>
            <a:ext cx="1828800" cy="2286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16200000">
            <a:off x="3467100" y="2247900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286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The Firm with Corporate Social Responsibility</a:t>
            </a:r>
            <a:endParaRPr lang="en-US" sz="2000" b="1" dirty="0"/>
          </a:p>
        </p:txBody>
      </p:sp>
      <p:sp>
        <p:nvSpPr>
          <p:cNvPr id="17" name="Right Arrow 16"/>
          <p:cNvSpPr/>
          <p:nvPr/>
        </p:nvSpPr>
        <p:spPr>
          <a:xfrm rot="16200000">
            <a:off x="2667000" y="4381500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18" name="Right Arrow 17"/>
          <p:cNvSpPr/>
          <p:nvPr/>
        </p:nvSpPr>
        <p:spPr>
          <a:xfrm rot="16200000">
            <a:off x="3467100" y="2865045"/>
            <a:ext cx="457200" cy="990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1200" b="1" dirty="0" smtClean="0"/>
              <a:t>Profit</a:t>
            </a:r>
            <a:endParaRPr lang="en-US" sz="1200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381000" y="4800600"/>
            <a:ext cx="1295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Suppliers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" y="3962400"/>
            <a:ext cx="1295400" cy="6858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Customers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676400" y="3962400"/>
            <a:ext cx="609600" cy="647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700" b="1" dirty="0" smtClean="0"/>
              <a:t>Profit</a:t>
            </a:r>
            <a:endParaRPr lang="en-US" sz="1200" b="1" dirty="0"/>
          </a:p>
        </p:txBody>
      </p:sp>
      <p:sp>
        <p:nvSpPr>
          <p:cNvPr id="22" name="Right Arrow 21"/>
          <p:cNvSpPr/>
          <p:nvPr/>
        </p:nvSpPr>
        <p:spPr>
          <a:xfrm>
            <a:off x="1676400" y="4800600"/>
            <a:ext cx="609600" cy="6477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700" b="1" dirty="0" smtClean="0"/>
              <a:t>Profit</a:t>
            </a:r>
            <a:endParaRPr lang="en-US" sz="1200" b="1" dirty="0"/>
          </a:p>
        </p:txBody>
      </p:sp>
      <p:sp>
        <p:nvSpPr>
          <p:cNvPr id="23" name="Right Arrow 22"/>
          <p:cNvSpPr/>
          <p:nvPr/>
        </p:nvSpPr>
        <p:spPr>
          <a:xfrm rot="16200000">
            <a:off x="775716" y="3415284"/>
            <a:ext cx="6096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ight Arrow 23"/>
          <p:cNvSpPr/>
          <p:nvPr/>
        </p:nvSpPr>
        <p:spPr>
          <a:xfrm rot="5400000">
            <a:off x="775716" y="5548884"/>
            <a:ext cx="609600" cy="484632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4925568" y="3962400"/>
            <a:ext cx="1399032" cy="2286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4038599" y="5486400"/>
            <a:ext cx="2209801" cy="2286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Charity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5029200" y="4343400"/>
            <a:ext cx="1828800" cy="91440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Charity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Protestant Ethic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315200" cy="4953000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600" dirty="0" smtClean="0"/>
              <a:t>Premise:</a:t>
            </a:r>
          </a:p>
          <a:p>
            <a:pPr marL="1543050" lvl="2" indent="-742950">
              <a:buFont typeface="+mj-lt"/>
              <a:buAutoNum type="arabicPeriod"/>
            </a:pPr>
            <a:r>
              <a:rPr lang="en-US" dirty="0" smtClean="0"/>
              <a:t>Stuff = Money</a:t>
            </a:r>
          </a:p>
          <a:p>
            <a:pPr marL="1543050" lvl="2" indent="-742950">
              <a:buFont typeface="+mj-lt"/>
              <a:buAutoNum type="arabicPeriod"/>
            </a:pPr>
            <a:r>
              <a:rPr lang="en-US" dirty="0" smtClean="0"/>
              <a:t>Money = Labour</a:t>
            </a:r>
          </a:p>
          <a:p>
            <a:pPr marL="1543050" lvl="2" indent="-742950">
              <a:buFont typeface="+mj-lt"/>
              <a:buAutoNum type="arabicPeriod"/>
            </a:pPr>
            <a:r>
              <a:rPr lang="en-US" dirty="0" smtClean="0"/>
              <a:t>Labour ≠ Free Time</a:t>
            </a:r>
          </a:p>
          <a:p>
            <a:pPr>
              <a:buNone/>
            </a:pPr>
            <a:r>
              <a:rPr lang="en-US" sz="3600" dirty="0" smtClean="0"/>
              <a:t>Therefore:</a:t>
            </a:r>
          </a:p>
          <a:p>
            <a:pPr marL="1543050" lvl="2" indent="-742950">
              <a:buFont typeface="+mj-lt"/>
              <a:buAutoNum type="arabicPeriod"/>
            </a:pPr>
            <a:r>
              <a:rPr lang="en-US" dirty="0"/>
              <a:t>Stuff ≠ Free Time</a:t>
            </a:r>
          </a:p>
          <a:p>
            <a:pPr>
              <a:buNone/>
            </a:pPr>
            <a:r>
              <a:rPr lang="en-US" sz="3600" dirty="0" smtClean="0"/>
              <a:t>And:</a:t>
            </a:r>
          </a:p>
          <a:p>
            <a:pPr marL="1543050" lvl="2" indent="-742950">
              <a:buFont typeface="+mj-lt"/>
              <a:buAutoNum type="arabicPeriod"/>
            </a:pPr>
            <a:r>
              <a:rPr lang="en-US" dirty="0"/>
              <a:t>Free Time ≠ Stuff </a:t>
            </a:r>
            <a:endParaRPr lang="en-US" dirty="0" smtClean="0"/>
          </a:p>
          <a:p>
            <a:pPr marL="1543050" lvl="2" indent="-742950">
              <a:buNone/>
            </a:pPr>
            <a:endParaRPr lang="en-US" dirty="0" smtClean="0"/>
          </a:p>
          <a:p>
            <a:pPr marL="742950" indent="-742950">
              <a:buNone/>
            </a:pPr>
            <a:r>
              <a:rPr lang="en-US" dirty="0" smtClean="0"/>
              <a:t>Where does charity fit into this equation?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Self-Interest and Selfishness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“Fellow Feeling“ is crucial = sympathy</a:t>
            </a:r>
          </a:p>
          <a:p>
            <a:r>
              <a:rPr lang="en-US" dirty="0" smtClean="0"/>
              <a:t>Bi-directional and inter-dependent sense of well-being</a:t>
            </a:r>
          </a:p>
          <a:p>
            <a:r>
              <a:rPr lang="en-US" dirty="0" smtClean="0"/>
              <a:t>Self-interest = When you feel good, I feel good</a:t>
            </a:r>
          </a:p>
          <a:p>
            <a:r>
              <a:rPr lang="en-US" dirty="0" smtClean="0"/>
              <a:t>The butcher takes care of his own self-interest, but because he is not selfish he takes care of his clientele</a:t>
            </a:r>
          </a:p>
          <a:p>
            <a:r>
              <a:rPr lang="en-US" dirty="0" smtClean="0"/>
              <a:t>Not all human actions are selfishly motivated; but he understands that:</a:t>
            </a:r>
          </a:p>
          <a:p>
            <a:pPr lvl="1"/>
            <a:r>
              <a:rPr lang="en-US" dirty="0" smtClean="0"/>
              <a:t>Altruistic actions are driven by a deep desire within the self; and not by reason alone</a:t>
            </a:r>
          </a:p>
          <a:p>
            <a:pPr lvl="1"/>
            <a:r>
              <a:rPr lang="en-US" dirty="0" smtClean="0"/>
              <a:t>This applies to all individuals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 Between the Individual and the Entity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r>
              <a:rPr lang="en-US" dirty="0" smtClean="0"/>
              <a:t>Is business as an entity of men really different to the church, academia, military?</a:t>
            </a:r>
          </a:p>
          <a:p>
            <a:pPr lvl="3"/>
            <a:r>
              <a:rPr lang="en-US" i="1" dirty="0"/>
              <a:t>"Consumption is the sole end and purpose of all production; and the interest of the producer ought to be attended to, only so far as it may be necessary for promoting that of the consumer</a:t>
            </a:r>
            <a:r>
              <a:rPr lang="en-US" i="1" dirty="0" smtClean="0"/>
              <a:t>.”</a:t>
            </a:r>
            <a:r>
              <a:rPr lang="en-CA" dirty="0"/>
              <a:t> </a:t>
            </a:r>
            <a:r>
              <a:rPr lang="en-US" dirty="0" smtClean="0"/>
              <a:t>Smith</a:t>
            </a:r>
            <a:r>
              <a:rPr lang="en-US" dirty="0"/>
              <a:t>: The Wealth of Nations (Page 286)</a:t>
            </a:r>
            <a:endParaRPr lang="en-CA" dirty="0"/>
          </a:p>
          <a:p>
            <a:r>
              <a:rPr lang="en-US" dirty="0" smtClean="0"/>
              <a:t>What is the purpose the Church &amp; Academia</a:t>
            </a:r>
          </a:p>
          <a:p>
            <a:pPr lvl="3"/>
            <a:r>
              <a:rPr lang="en-US" dirty="0" smtClean="0"/>
              <a:t>To fund environmental studies? Homeless shelters?</a:t>
            </a:r>
          </a:p>
          <a:p>
            <a:r>
              <a:rPr lang="en-US" dirty="0" smtClean="0"/>
              <a:t>What about negative</a:t>
            </a:r>
            <a:r>
              <a:rPr lang="en-US" i="1" dirty="0" smtClean="0"/>
              <a:t> </a:t>
            </a:r>
            <a:r>
              <a:rPr lang="en-US" i="1" dirty="0" err="1" smtClean="0"/>
              <a:t>eudæmonia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 Between the Individual and the Entity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r>
              <a:rPr lang="en-CA" dirty="0" smtClean="0"/>
              <a:t>Structure of laws and administration limit all human endeavours:</a:t>
            </a:r>
          </a:p>
          <a:p>
            <a:pPr lvl="1"/>
            <a:r>
              <a:rPr lang="en-CA" dirty="0" smtClean="0"/>
              <a:t>Lag between innovation and legislation</a:t>
            </a:r>
          </a:p>
          <a:p>
            <a:pPr lvl="1"/>
            <a:r>
              <a:rPr lang="en-CA" dirty="0" smtClean="0"/>
              <a:t>Conversely creates a stable environment in which it can grow due to predictability of some facets – The Navigation Acts were in place for 200 years.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Martin Addison - LS812 - 30 March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1063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1900</Words>
  <Application>Microsoft Office PowerPoint</Application>
  <PresentationFormat>On-screen Show (4:3)</PresentationFormat>
  <Paragraphs>282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Pre-Industrial Revolution</vt:lpstr>
      <vt:lpstr>No Corporate Social Responsibility Decision-Making</vt:lpstr>
      <vt:lpstr>Slide 3</vt:lpstr>
      <vt:lpstr>Corporate Social Responsibility Decision-Making</vt:lpstr>
      <vt:lpstr>Slide 5</vt:lpstr>
      <vt:lpstr>The Protestant Ethic</vt:lpstr>
      <vt:lpstr>Self-Interest and Selfishness</vt:lpstr>
      <vt:lpstr>Relationship Between the Individual and the Entity </vt:lpstr>
      <vt:lpstr>Relationship Between the Individual and the Entity </vt:lpstr>
      <vt:lpstr>On Defense</vt:lpstr>
      <vt:lpstr>On the Nation</vt:lpstr>
      <vt:lpstr>Post-Information Revolution Social Responsibility </vt:lpstr>
      <vt:lpstr>Smith gone wrong ……! </vt:lpstr>
      <vt:lpstr>The Individual Richest</vt:lpstr>
      <vt:lpstr>……and there are the business hypocrites (and we can’t get enough of them …..)</vt:lpstr>
      <vt:lpstr>A Possible Solution: Predistribution</vt:lpstr>
      <vt:lpstr>How to reinvigorate the centre-left? </vt:lpstr>
      <vt:lpstr>The Precursor to Predistribution</vt:lpstr>
      <vt:lpstr>Predistribution</vt:lpstr>
      <vt:lpstr>Predistribution</vt:lpstr>
      <vt:lpstr>Assumptions: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Martin Addison</dc:creator>
  <cp:lastModifiedBy>gp</cp:lastModifiedBy>
  <cp:revision>94</cp:revision>
  <dcterms:created xsi:type="dcterms:W3CDTF">2015-02-03T23:12:24Z</dcterms:created>
  <dcterms:modified xsi:type="dcterms:W3CDTF">2015-03-30T05:42:56Z</dcterms:modified>
</cp:coreProperties>
</file>