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handoutMasterIdLst>
    <p:handoutMasterId r:id="rId14"/>
  </p:handoutMasterIdLst>
  <p:sldIdLst>
    <p:sldId id="256" r:id="rId2"/>
    <p:sldId id="257" r:id="rId3"/>
    <p:sldId id="266" r:id="rId4"/>
    <p:sldId id="261" r:id="rId5"/>
    <p:sldId id="259" r:id="rId6"/>
    <p:sldId id="260" r:id="rId7"/>
    <p:sldId id="265" r:id="rId8"/>
    <p:sldId id="258" r:id="rId9"/>
    <p:sldId id="263" r:id="rId10"/>
    <p:sldId id="267"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18"/>
  </p:normalViewPr>
  <p:slideViewPr>
    <p:cSldViewPr snapToGrid="0" snapToObjects="1">
      <p:cViewPr>
        <p:scale>
          <a:sx n="66" d="100"/>
          <a:sy n="66" d="100"/>
        </p:scale>
        <p:origin x="906"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17BD037-1A97-864B-8D01-E494D31CDC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E8F08E5-6CB3-F449-BAA7-F7DBD13960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CD895E-6D5B-4E41-9AEA-019BFFE45DC0}" type="datetimeFigureOut">
              <a:rPr lang="en-US" smtClean="0"/>
              <a:pPr/>
              <a:t>11/27/2018</a:t>
            </a:fld>
            <a:endParaRPr lang="en-US"/>
          </a:p>
        </p:txBody>
      </p:sp>
      <p:sp>
        <p:nvSpPr>
          <p:cNvPr id="4" name="Footer Placeholder 3">
            <a:extLst>
              <a:ext uri="{FF2B5EF4-FFF2-40B4-BE49-F238E27FC236}">
                <a16:creationId xmlns:a16="http://schemas.microsoft.com/office/drawing/2014/main" xmlns="" id="{04547745-BF6F-E341-9B4F-3D2D41C52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51D0970-5D45-1F43-BC03-4ADBD936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9D4A5C-D149-754F-B4B4-2A33A121A710}" type="slidenum">
              <a:rPr lang="en-US" smtClean="0"/>
              <a:pPr/>
              <a:t>‹#›</a:t>
            </a:fld>
            <a:endParaRPr lang="en-US"/>
          </a:p>
        </p:txBody>
      </p:sp>
    </p:spTree>
    <p:extLst>
      <p:ext uri="{BB962C8B-B14F-4D97-AF65-F5344CB8AC3E}">
        <p14:creationId xmlns:p14="http://schemas.microsoft.com/office/powerpoint/2010/main" xmlns="" val="418290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34006-47C8-9D43-AF90-9D9BECCAF80E}" type="datetimeFigureOut">
              <a:rPr lang="en-US" smtClean="0"/>
              <a:pPr/>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B953A-2EE1-BF45-8FB7-CB31350B9841}" type="slidenum">
              <a:rPr lang="en-US" smtClean="0"/>
              <a:pPr/>
              <a:t>‹#›</a:t>
            </a:fld>
            <a:endParaRPr lang="en-US"/>
          </a:p>
        </p:txBody>
      </p:sp>
    </p:spTree>
    <p:extLst>
      <p:ext uri="{BB962C8B-B14F-4D97-AF65-F5344CB8AC3E}">
        <p14:creationId xmlns:p14="http://schemas.microsoft.com/office/powerpoint/2010/main" xmlns="" val="230970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am I interested in such topic?  </a:t>
            </a:r>
          </a:p>
          <a:p>
            <a:r>
              <a:rPr lang="en-US" dirty="0"/>
              <a:t>A while ago, when browsing a “not-so legit” website, I fell victim of a drive-by download.  A ransomware encrypted all my Word files and demanded $300.00 Bitcoins for the release of my files.  </a:t>
            </a:r>
          </a:p>
          <a:p>
            <a:r>
              <a:rPr lang="en-US" dirty="0"/>
              <a:t>Lesson </a:t>
            </a:r>
            <a:r>
              <a:rPr lang="en-US" dirty="0" err="1"/>
              <a:t>leanned</a:t>
            </a:r>
            <a:r>
              <a:rPr lang="en-US" dirty="0"/>
              <a:t> from that experience:</a:t>
            </a:r>
          </a:p>
          <a:p>
            <a:pPr marL="228600" indent="-228600">
              <a:buAutoNum type="arabicPeriod"/>
            </a:pPr>
            <a:r>
              <a:rPr lang="en-US" dirty="0"/>
              <a:t>Always use school computers to do “funny business”,  and if access is blocked, use your sibling’s device.</a:t>
            </a:r>
          </a:p>
          <a:p>
            <a:pPr marL="228600" indent="-228600">
              <a:buAutoNum type="arabicPeriod"/>
            </a:pPr>
            <a:r>
              <a:rPr lang="en-US" dirty="0"/>
              <a:t>Unless you have Wizard level  computer knowledge, use a Mac.  </a:t>
            </a:r>
          </a:p>
        </p:txBody>
      </p:sp>
      <p:sp>
        <p:nvSpPr>
          <p:cNvPr id="4" name="Slide Number Placeholder 3"/>
          <p:cNvSpPr>
            <a:spLocks noGrp="1"/>
          </p:cNvSpPr>
          <p:nvPr>
            <p:ph type="sldNum" sz="quarter" idx="5"/>
          </p:nvPr>
        </p:nvSpPr>
        <p:spPr/>
        <p:txBody>
          <a:bodyPr/>
          <a:lstStyle/>
          <a:p>
            <a:fld id="{19FB953A-2EE1-BF45-8FB7-CB31350B9841}" type="slidenum">
              <a:rPr lang="en-US" smtClean="0"/>
              <a:pPr/>
              <a:t>1</a:t>
            </a:fld>
            <a:endParaRPr lang="en-US"/>
          </a:p>
        </p:txBody>
      </p:sp>
    </p:spTree>
    <p:extLst>
      <p:ext uri="{BB962C8B-B14F-4D97-AF65-F5344CB8AC3E}">
        <p14:creationId xmlns:p14="http://schemas.microsoft.com/office/powerpoint/2010/main" xmlns="" val="140730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Quasi-Anarchic Domain</a:t>
            </a:r>
            <a:r>
              <a:rPr lang="en-CA" sz="1200" kern="1200" dirty="0">
                <a:solidFill>
                  <a:schemeClr val="tx1"/>
                </a:solidFill>
                <a:effectLst/>
                <a:latin typeface="+mn-lt"/>
                <a:ea typeface="+mn-ea"/>
                <a:cs typeface="+mn-cs"/>
              </a:rPr>
              <a:t> - people assuming the risks of conducting business there should be allowed to defend themselves.</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10</a:t>
            </a:fld>
            <a:endParaRPr lang="en-US"/>
          </a:p>
        </p:txBody>
      </p:sp>
    </p:spTree>
    <p:extLst>
      <p:ext uri="{BB962C8B-B14F-4D97-AF65-F5344CB8AC3E}">
        <p14:creationId xmlns:p14="http://schemas.microsoft.com/office/powerpoint/2010/main" xmlns="" val="127948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Downs JS, Holbrook MB, </a:t>
            </a:r>
            <a:r>
              <a:rPr lang="en-CA" dirty="0" err="1"/>
              <a:t>Cranor</a:t>
            </a:r>
            <a:r>
              <a:rPr lang="en-CA" dirty="0"/>
              <a:t>, LF. Decision strategies and susceptibility to phishing. Proceedings of the Second Symposium on Usable Privacy and Security (SOUPS 2006); 70–90. </a:t>
            </a:r>
          </a:p>
          <a:p>
            <a:pPr marL="171450" indent="-171450">
              <a:buFont typeface="Arial" panose="020B0604020202020204" pitchFamily="34" charset="0"/>
              <a:buChar char="•"/>
            </a:pPr>
            <a:r>
              <a:rPr lang="en-US" dirty="0"/>
              <a:t>https://</a:t>
            </a:r>
            <a:r>
              <a:rPr lang="en-US" dirty="0" err="1"/>
              <a:t>www.businessinsider.com</a:t>
            </a:r>
            <a:r>
              <a:rPr lang="en-US" dirty="0"/>
              <a:t>/ashley-madison-offers-500000-bounty-to-find-hackers-2015-8</a:t>
            </a:r>
          </a:p>
        </p:txBody>
      </p:sp>
      <p:sp>
        <p:nvSpPr>
          <p:cNvPr id="4" name="Slide Number Placeholder 3"/>
          <p:cNvSpPr>
            <a:spLocks noGrp="1"/>
          </p:cNvSpPr>
          <p:nvPr>
            <p:ph type="sldNum" sz="quarter" idx="5"/>
          </p:nvPr>
        </p:nvSpPr>
        <p:spPr/>
        <p:txBody>
          <a:bodyPr/>
          <a:lstStyle/>
          <a:p>
            <a:fld id="{19FB953A-2EE1-BF45-8FB7-CB31350B9841}" type="slidenum">
              <a:rPr lang="en-US" smtClean="0"/>
              <a:pPr/>
              <a:t>11</a:t>
            </a:fld>
            <a:endParaRPr lang="en-US"/>
          </a:p>
        </p:txBody>
      </p:sp>
    </p:spTree>
    <p:extLst>
      <p:ext uri="{BB962C8B-B14F-4D97-AF65-F5344CB8AC3E}">
        <p14:creationId xmlns:p14="http://schemas.microsoft.com/office/powerpoint/2010/main" xmlns="" val="27018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dating: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Modern dating is subjected to geographic mobility, occupational constraints, demographic and cultural changes, so more people now rely on innovations linked to twenty-first-century technology – dating apps. The first Mobile dating Apps emerged in 2003, with the rest following around 2007. the online romance scam is a relatively new form of fraud that appear apparent in about 2008.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people are increasingly using location-based dating to connect with potential mates.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online dating affords participants the opportunity to fantasize about “anonymous others”, creating and recreating the ideal mate or partner.  Proposing CBA as moral foundation for dating – chances versus choices.  Costs of meeting strangers versus benefits of getting to know persons in reality.  </a:t>
            </a:r>
          </a:p>
          <a:p>
            <a:r>
              <a:rPr lang="en-CA" sz="1200" kern="1200" dirty="0">
                <a:solidFill>
                  <a:schemeClr val="tx1"/>
                </a:solidFill>
                <a:effectLst/>
                <a:latin typeface="+mn-lt"/>
                <a:ea typeface="+mn-ea"/>
                <a:cs typeface="+mn-cs"/>
              </a:rPr>
              <a:t>In 2011 the UK National Fraud Authority1 estimated that fraud costs in the United Kingdom equate to over £38 billion a year.  48% (nearly half of  of the UK adult population, 23.5 million people) were likely to be targeted by a scam. 8% of the adult population admitted to having been a victim of a scam at some point. Based on their findings, it estimated that 6.5% of the UK adult population will fall victim to scams every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paper-mail based fraud - this crime is under-reported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b="1" kern="1200" dirty="0">
                <a:solidFill>
                  <a:srgbClr val="FF0000"/>
                </a:solidFill>
                <a:effectLst/>
                <a:latin typeface="+mn-lt"/>
                <a:ea typeface="+mn-ea"/>
                <a:cs typeface="+mn-cs"/>
              </a:rPr>
              <a:t> take away lesson - Scams are far less likely to be successful if individuals have heard about them prior to being targeted.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Why is this a </a:t>
            </a:r>
            <a:r>
              <a:rPr lang="en-CA" sz="1200" kern="1200" dirty="0" err="1">
                <a:solidFill>
                  <a:schemeClr val="tx1"/>
                </a:solidFill>
                <a:effectLst/>
                <a:latin typeface="+mn-lt"/>
                <a:ea typeface="+mn-ea"/>
                <a:cs typeface="+mn-cs"/>
              </a:rPr>
              <a:t>secrioous</a:t>
            </a:r>
            <a:r>
              <a:rPr lang="en-CA" sz="1200" kern="1200" dirty="0">
                <a:solidFill>
                  <a:schemeClr val="tx1"/>
                </a:solidFill>
                <a:effectLst/>
                <a:latin typeface="+mn-lt"/>
                <a:ea typeface="+mn-ea"/>
                <a:cs typeface="+mn-cs"/>
              </a:rPr>
              <a:t> crime? Impacts of ‘‘double hit’’</a:t>
            </a:r>
            <a:endParaRPr lang="en-CA"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b="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b="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b="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2</a:t>
            </a:fld>
            <a:endParaRPr lang="en-US"/>
          </a:p>
        </p:txBody>
      </p:sp>
    </p:spTree>
    <p:extLst>
      <p:ext uri="{BB962C8B-B14F-4D97-AF65-F5344CB8AC3E}">
        <p14:creationId xmlns:p14="http://schemas.microsoft.com/office/powerpoint/2010/main" xmlns="" val="366336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Before the 1970s, crimes related to computers consisted mainly of hardware theft and CPU time theft, such as  gaining unauthorized access to large timeshared computers, such as making free long distance phone calls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 DDoS happens when a perpetrator seeks to make a machine or network resource unavailable to its intended </a:t>
            </a:r>
            <a:r>
              <a:rPr lang="en-CA" sz="1200" b="0" i="0" u="none" strike="noStrike" kern="1200" dirty="0">
                <a:solidFill>
                  <a:schemeClr val="tx1"/>
                </a:solidFill>
                <a:effectLst/>
                <a:latin typeface="+mn-lt"/>
                <a:ea typeface="+mn-ea"/>
                <a:cs typeface="+mn-cs"/>
              </a:rPr>
              <a:t>users</a:t>
            </a:r>
            <a:r>
              <a:rPr lang="en-CA" sz="1200" b="0" i="0" kern="1200" dirty="0">
                <a:solidFill>
                  <a:schemeClr val="tx1"/>
                </a:solidFill>
                <a:effectLst/>
                <a:latin typeface="+mn-lt"/>
                <a:ea typeface="+mn-ea"/>
                <a:cs typeface="+mn-cs"/>
              </a:rPr>
              <a:t> by temporarily or indefinitely disrupting </a:t>
            </a:r>
            <a:r>
              <a:rPr lang="en-CA" sz="1200" b="0" i="0" u="none" strike="noStrike" kern="1200" dirty="0">
                <a:solidFill>
                  <a:schemeClr val="tx1"/>
                </a:solidFill>
                <a:effectLst/>
                <a:latin typeface="+mn-lt"/>
                <a:ea typeface="+mn-ea"/>
                <a:cs typeface="+mn-cs"/>
              </a:rPr>
              <a:t> services </a:t>
            </a:r>
            <a:r>
              <a:rPr lang="en-CA" sz="1200" b="0" i="0" kern="1200" dirty="0">
                <a:solidFill>
                  <a:schemeClr val="tx1"/>
                </a:solidFill>
                <a:effectLst/>
                <a:latin typeface="+mn-lt"/>
                <a:ea typeface="+mn-ea"/>
                <a:cs typeface="+mn-cs"/>
              </a:rPr>
              <a:t>of a </a:t>
            </a:r>
            <a:r>
              <a:rPr lang="en-CA" sz="1200" b="0" i="0" u="none" strike="noStrike" kern="1200" dirty="0">
                <a:solidFill>
                  <a:schemeClr val="tx1"/>
                </a:solidFill>
                <a:effectLst/>
                <a:latin typeface="+mn-lt"/>
                <a:ea typeface="+mn-ea"/>
                <a:cs typeface="+mn-cs"/>
              </a:rPr>
              <a:t>host</a:t>
            </a:r>
            <a:r>
              <a:rPr lang="en-CA" sz="1200" b="0" i="0" kern="1200" dirty="0">
                <a:solidFill>
                  <a:schemeClr val="tx1"/>
                </a:solidFill>
                <a:effectLst/>
                <a:latin typeface="+mn-lt"/>
                <a:ea typeface="+mn-ea"/>
                <a:cs typeface="+mn-cs"/>
              </a:rPr>
              <a:t> connected to the </a:t>
            </a:r>
            <a:r>
              <a:rPr lang="en-CA" sz="1200" b="0" i="0" u="none" strike="noStrike" kern="1200" dirty="0">
                <a:solidFill>
                  <a:schemeClr val="tx1"/>
                </a:solidFill>
                <a:effectLst/>
                <a:latin typeface="+mn-lt"/>
                <a:ea typeface="+mn-ea"/>
                <a:cs typeface="+mn-cs"/>
              </a:rPr>
              <a:t>internet. </a:t>
            </a:r>
            <a:r>
              <a:rPr lang="en-CA" sz="1200" b="0" i="0" kern="1200" dirty="0">
                <a:solidFill>
                  <a:schemeClr val="tx1"/>
                </a:solidFill>
                <a:effectLst/>
                <a:latin typeface="+mn-lt"/>
                <a:ea typeface="+mn-ea"/>
                <a:cs typeface="+mn-cs"/>
              </a:rPr>
              <a:t> The incoming traffic flooding the victim originates from many different sources. This effectively makes it impossible to stop the attack simply by blocking a single source.  </a:t>
            </a:r>
            <a:r>
              <a:rPr lang="en-CA" sz="1200" b="0" i="0" u="none" strike="noStrike" kern="1200" dirty="0">
                <a:solidFill>
                  <a:schemeClr val="tx1"/>
                </a:solidFill>
                <a:effectLst/>
                <a:latin typeface="+mn-lt"/>
                <a:ea typeface="+mn-ea"/>
                <a:cs typeface="+mn-cs"/>
              </a:rPr>
              <a:t>While the intention of DDoS attacks is not always clear, the effects could be devastating.  </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When a computer is the "object" of the crime</a:t>
            </a:r>
          </a:p>
          <a:p>
            <a:pPr marL="171450" indent="-171450">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Instruments:</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When (viruses, worms (that incapacitate normal computer functioning) are launched, a computer becomes the  "subject”, or the “instrument”  of a crime </a:t>
            </a:r>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3</a:t>
            </a:fld>
            <a:endParaRPr lang="en-US"/>
          </a:p>
        </p:txBody>
      </p:sp>
    </p:spTree>
    <p:extLst>
      <p:ext uri="{BB962C8B-B14F-4D97-AF65-F5344CB8AC3E}">
        <p14:creationId xmlns:p14="http://schemas.microsoft.com/office/powerpoint/2010/main" xmlns="" val="426771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 – because of the possibility of consent (335).</a:t>
            </a:r>
          </a:p>
          <a:p>
            <a:r>
              <a:rPr lang="en-CA" dirty="0"/>
              <a:t> Gross story – processing a computer crime scene – why protective gloves are required</a:t>
            </a:r>
          </a:p>
          <a:p>
            <a:r>
              <a:rPr lang="en-CA" dirty="0"/>
              <a:t>Forensic Linguistics – in culture lingo - hoe to speak like a cyber criminal</a:t>
            </a:r>
          </a:p>
        </p:txBody>
      </p:sp>
      <p:sp>
        <p:nvSpPr>
          <p:cNvPr id="4" name="Slide Number Placeholder 3"/>
          <p:cNvSpPr>
            <a:spLocks noGrp="1"/>
          </p:cNvSpPr>
          <p:nvPr>
            <p:ph type="sldNum" sz="quarter" idx="5"/>
          </p:nvPr>
        </p:nvSpPr>
        <p:spPr/>
        <p:txBody>
          <a:bodyPr/>
          <a:lstStyle/>
          <a:p>
            <a:fld id="{19FB953A-2EE1-BF45-8FB7-CB31350B9841}" type="slidenum">
              <a:rPr lang="en-US" smtClean="0"/>
              <a:pPr/>
              <a:t>4</a:t>
            </a:fld>
            <a:endParaRPr lang="en-US"/>
          </a:p>
        </p:txBody>
      </p:sp>
    </p:spTree>
    <p:extLst>
      <p:ext uri="{BB962C8B-B14F-4D97-AF65-F5344CB8AC3E}">
        <p14:creationId xmlns:p14="http://schemas.microsoft.com/office/powerpoint/2010/main" xmlns="" val="75103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Whale phishing</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 </a:t>
            </a:r>
            <a:r>
              <a:rPr lang="en-CA" sz="1200" b="1" i="0" kern="1200" dirty="0">
                <a:solidFill>
                  <a:schemeClr val="tx1"/>
                </a:solidFill>
                <a:effectLst/>
                <a:latin typeface="+mn-lt"/>
                <a:ea typeface="+mn-ea"/>
                <a:cs typeface="+mn-cs"/>
              </a:rPr>
              <a:t>phishing </a:t>
            </a:r>
            <a:r>
              <a:rPr lang="en-CA" sz="1200" b="0" i="0" kern="1200" dirty="0">
                <a:solidFill>
                  <a:schemeClr val="tx1"/>
                </a:solidFill>
                <a:effectLst/>
                <a:latin typeface="+mn-lt"/>
                <a:ea typeface="+mn-ea"/>
                <a:cs typeface="+mn-cs"/>
              </a:rPr>
              <a:t>attack that is specifically aimed at wealthy, powerful, or prominent individuals</a:t>
            </a: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 University received an email set by Clark Builders, a vendor company, with an attachment letter sent by to Marc Timberman, chief financial officer of CB, asking the accounts receivable department to reroute payments to a new National Bank of Canada account.</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Payments did not go through the first time, accounts receivable replied to the email for confirmation, and was asked to redirect payments to an account with TD Bank. </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RCMP followed the money to Montreal, then to UK, then to China via Hong Kong, then to Richmond, BC (as an investment in real estate).</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Video beginning - 34’ – 1”26’ stop at 1”39’</a:t>
            </a:r>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5</a:t>
            </a:fld>
            <a:endParaRPr lang="en-US"/>
          </a:p>
        </p:txBody>
      </p:sp>
    </p:spTree>
    <p:extLst>
      <p:ext uri="{BB962C8B-B14F-4D97-AF65-F5344CB8AC3E}">
        <p14:creationId xmlns:p14="http://schemas.microsoft.com/office/powerpoint/2010/main" xmlns="" val="310898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a:t>
            </a:r>
            <a:r>
              <a:rPr lang="en-CA" sz="1200" b="0" i="0" kern="1200" dirty="0">
                <a:solidFill>
                  <a:schemeClr val="tx1"/>
                </a:solidFill>
                <a:effectLst/>
                <a:latin typeface="+mn-lt"/>
                <a:ea typeface="+mn-ea"/>
                <a:cs typeface="+mn-cs"/>
              </a:rPr>
              <a:t>5 July 2015, the Canadian online dating service and social networking service marketed to people who are married or in relationships was hacked.</a:t>
            </a:r>
          </a:p>
          <a:p>
            <a:r>
              <a:rPr lang="en-CA" sz="1200" b="0" i="0" kern="1200" dirty="0">
                <a:solidFill>
                  <a:schemeClr val="tx1"/>
                </a:solidFill>
                <a:effectLst/>
                <a:latin typeface="+mn-lt"/>
                <a:ea typeface="+mn-ea"/>
                <a:cs typeface="+mn-cs"/>
              </a:rPr>
              <a:t>The hackers (referring to themselves as “the impact team”), demanded the immediate shut down of the sites Ashley Maddison, and its sister site, “Established Men”.  </a:t>
            </a:r>
          </a:p>
          <a:p>
            <a:r>
              <a:rPr lang="en-CA" sz="1200" b="0" i="0" kern="1200" dirty="0">
                <a:solidFill>
                  <a:schemeClr val="tx1"/>
                </a:solidFill>
                <a:effectLst/>
                <a:latin typeface="+mn-lt"/>
                <a:ea typeface="+mn-ea"/>
                <a:cs typeface="+mn-cs"/>
              </a:rPr>
              <a:t>Avid Life Media, the owner of these affected sites, did not comply.  Consequently, there was a data leak first on July 22, then followed by a major data dump dump in the form of a torrent file.   Users' personal information – including real names, home addresses, search history and credit card transaction records were released on 18 Aug, 2015.</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Ashley Madison will pay a $500,000 </a:t>
            </a:r>
            <a:r>
              <a:rPr lang="en-CA" sz="1200" b="1" i="0" kern="1200" dirty="0">
                <a:solidFill>
                  <a:schemeClr val="tx1"/>
                </a:solidFill>
                <a:effectLst/>
                <a:latin typeface="+mn-lt"/>
                <a:ea typeface="+mn-ea"/>
                <a:cs typeface="+mn-cs"/>
              </a:rPr>
              <a:t>bounty</a:t>
            </a:r>
            <a:r>
              <a:rPr lang="en-CA" sz="1200" b="0" i="0" kern="1200" dirty="0">
                <a:solidFill>
                  <a:schemeClr val="tx1"/>
                </a:solidFill>
                <a:effectLst/>
                <a:latin typeface="+mn-lt"/>
                <a:ea typeface="+mn-ea"/>
                <a:cs typeface="+mn-cs"/>
              </a:rPr>
              <a:t> to take down its hackers</a:t>
            </a:r>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6</a:t>
            </a:fld>
            <a:endParaRPr lang="en-US"/>
          </a:p>
        </p:txBody>
      </p:sp>
    </p:spTree>
    <p:extLst>
      <p:ext uri="{BB962C8B-B14F-4D97-AF65-F5344CB8AC3E}">
        <p14:creationId xmlns:p14="http://schemas.microsoft.com/office/powerpoint/2010/main" xmlns="" val="247339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First generation warfare  - </a:t>
            </a:r>
            <a:r>
              <a:rPr lang="en-CA" sz="1200" b="0" i="0" kern="1200" dirty="0">
                <a:solidFill>
                  <a:schemeClr val="tx1"/>
                </a:solidFill>
                <a:effectLst/>
                <a:latin typeface="+mn-lt"/>
                <a:ea typeface="+mn-ea"/>
                <a:cs typeface="+mn-cs"/>
              </a:rPr>
              <a:t>from about AD 500 to 1450, referring to medieval battles fought with massed manpower, using line and column tactics with uniformed soldiers governed by the state.</a:t>
            </a:r>
          </a:p>
          <a:p>
            <a:pPr marL="228600" indent="-228600">
              <a:buFont typeface="+mj-lt"/>
              <a:buAutoNum type="arabicPeriod"/>
            </a:pPr>
            <a:r>
              <a:rPr lang="en-CA" sz="1200" b="0" i="0" kern="1200" dirty="0">
                <a:solidFill>
                  <a:schemeClr val="tx1"/>
                </a:solidFill>
                <a:effectLst/>
                <a:latin typeface="+mn-lt"/>
                <a:ea typeface="+mn-ea"/>
                <a:cs typeface="+mn-cs"/>
              </a:rPr>
              <a:t>The term </a:t>
            </a:r>
            <a:r>
              <a:rPr lang="en-CA" sz="1200" b="0" i="1" kern="1200" dirty="0">
                <a:solidFill>
                  <a:schemeClr val="tx1"/>
                </a:solidFill>
                <a:effectLst/>
                <a:latin typeface="+mn-lt"/>
                <a:ea typeface="+mn-ea"/>
                <a:cs typeface="+mn-cs"/>
              </a:rPr>
              <a:t>second generation warfare</a:t>
            </a:r>
            <a:r>
              <a:rPr lang="en-CA" sz="1200" b="0" i="0" kern="1200" dirty="0">
                <a:solidFill>
                  <a:schemeClr val="tx1"/>
                </a:solidFill>
                <a:effectLst/>
                <a:latin typeface="+mn-lt"/>
                <a:ea typeface="+mn-ea"/>
                <a:cs typeface="+mn-cs"/>
              </a:rPr>
              <a:t> was created by the </a:t>
            </a:r>
            <a:r>
              <a:rPr lang="en-CA" sz="1200" b="0" i="0" u="none" strike="noStrike" kern="1200" dirty="0">
                <a:solidFill>
                  <a:schemeClr val="tx1"/>
                </a:solidFill>
                <a:effectLst/>
                <a:latin typeface="+mn-lt"/>
                <a:ea typeface="+mn-ea"/>
                <a:cs typeface="+mn-cs"/>
              </a:rPr>
              <a:t>U.S. military </a:t>
            </a:r>
            <a:r>
              <a:rPr lang="en-CA" sz="1200" b="0" i="0" kern="1200" dirty="0">
                <a:solidFill>
                  <a:schemeClr val="tx1"/>
                </a:solidFill>
                <a:effectLst/>
                <a:latin typeface="+mn-lt"/>
                <a:ea typeface="+mn-ea"/>
                <a:cs typeface="+mn-cs"/>
              </a:rPr>
              <a:t> in 1989.  This period  show cases the </a:t>
            </a:r>
            <a:r>
              <a:rPr lang="en-CA" sz="1200" b="0" i="0" u="none" strike="noStrike" kern="1200" dirty="0">
                <a:solidFill>
                  <a:schemeClr val="tx1"/>
                </a:solidFill>
                <a:effectLst/>
                <a:latin typeface="+mn-lt"/>
                <a:ea typeface="+mn-ea"/>
                <a:cs typeface="+mn-cs"/>
              </a:rPr>
              <a:t>early modern </a:t>
            </a:r>
            <a:r>
              <a:rPr lang="en-CA" sz="1200" b="0" i="0" kern="1200" dirty="0">
                <a:solidFill>
                  <a:schemeClr val="tx1"/>
                </a:solidFill>
                <a:effectLst/>
                <a:latin typeface="+mn-lt"/>
                <a:ea typeface="+mn-ea"/>
                <a:cs typeface="+mn-cs"/>
              </a:rPr>
              <a:t>tactics used after the invention of the rifled musket and </a:t>
            </a:r>
            <a:r>
              <a:rPr lang="en-CA" sz="1200" b="0" i="0" u="none" strike="noStrike" kern="1200" dirty="0">
                <a:solidFill>
                  <a:schemeClr val="tx1"/>
                </a:solidFill>
                <a:effectLst/>
                <a:latin typeface="+mn-lt"/>
                <a:ea typeface="+mn-ea"/>
                <a:cs typeface="+mn-cs"/>
              </a:rPr>
              <a:t>breech-loading weapons and </a:t>
            </a:r>
            <a:r>
              <a:rPr lang="en-CA" sz="1200" b="0" i="0" kern="1200" dirty="0">
                <a:solidFill>
                  <a:schemeClr val="tx1"/>
                </a:solidFill>
                <a:effectLst/>
                <a:latin typeface="+mn-lt"/>
                <a:ea typeface="+mn-ea"/>
                <a:cs typeface="+mn-cs"/>
              </a:rPr>
              <a:t>continuing through the development of the </a:t>
            </a:r>
            <a:r>
              <a:rPr lang="en-CA" sz="1200" b="0" i="0" u="none" strike="noStrike" kern="1200" dirty="0">
                <a:solidFill>
                  <a:schemeClr val="tx1"/>
                </a:solidFill>
                <a:effectLst/>
                <a:latin typeface="+mn-lt"/>
                <a:ea typeface="+mn-ea"/>
                <a:cs typeface="+mn-cs"/>
              </a:rPr>
              <a:t>machine gun and indirect fire.</a:t>
            </a:r>
          </a:p>
          <a:p>
            <a:pPr marL="228600" indent="-228600">
              <a:buFont typeface="+mj-lt"/>
              <a:buAutoNum type="arabicPeriod"/>
            </a:pPr>
            <a:r>
              <a:rPr lang="en-CA" sz="1200" b="0" i="0" kern="1200" dirty="0">
                <a:solidFill>
                  <a:schemeClr val="tx1"/>
                </a:solidFill>
                <a:effectLst/>
                <a:latin typeface="+mn-lt"/>
                <a:ea typeface="+mn-ea"/>
                <a:cs typeface="+mn-cs"/>
              </a:rPr>
              <a:t>Third-generation warfare focuses on using late modern technology-derived tactics of leveraging speed, stealth and surprise to bypass the enemy's lines and collapse their forces from the rear.  Essentially, this was the end of linear warfare on a tactical level, with units seeking not simply to meet each other face to face but to outmaneuver each other to gain the greatest advantage.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dirty="0"/>
              <a:t>Fourth Generation warfare is characterized by as “post modern”, which is a  return  to  decentralized forms of warfare, blurring the lines between war and politics, combatants and civilians,  due to nation states’ loss of their near-monopoly on combat forces, and thus returning to modes of conflict common in pre-modern times.</a:t>
            </a:r>
            <a:r>
              <a:rPr lang="en-CA" sz="1800" dirty="0"/>
              <a:t> </a:t>
            </a:r>
            <a:endParaRPr lang="en-US" sz="1800"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7</a:t>
            </a:fld>
            <a:endParaRPr lang="en-US"/>
          </a:p>
        </p:txBody>
      </p:sp>
    </p:spTree>
    <p:extLst>
      <p:ext uri="{BB962C8B-B14F-4D97-AF65-F5344CB8AC3E}">
        <p14:creationId xmlns:p14="http://schemas.microsoft.com/office/powerpoint/2010/main" xmlns="" val="213484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0" i="0" kern="1200" dirty="0">
                <a:solidFill>
                  <a:schemeClr val="tx1"/>
                </a:solidFill>
                <a:effectLst/>
                <a:latin typeface="+mn-lt"/>
                <a:ea typeface="+mn-ea"/>
                <a:cs typeface="+mn-cs"/>
              </a:rPr>
              <a:t>5</a:t>
            </a:r>
            <a:r>
              <a:rPr lang="en-CA" sz="1200" b="0" i="0" kern="1200" baseline="30000" dirty="0">
                <a:solidFill>
                  <a:schemeClr val="tx1"/>
                </a:solidFill>
                <a:effectLst/>
                <a:latin typeface="+mn-lt"/>
                <a:ea typeface="+mn-ea"/>
                <a:cs typeface="+mn-cs"/>
              </a:rPr>
              <a:t>th</a:t>
            </a:r>
            <a:r>
              <a:rPr lang="en-CA" sz="1200" b="0" i="0" kern="1200" dirty="0">
                <a:solidFill>
                  <a:schemeClr val="tx1"/>
                </a:solidFill>
                <a:effectLst/>
                <a:latin typeface="+mn-lt"/>
                <a:ea typeface="+mn-ea"/>
                <a:cs typeface="+mn-cs"/>
              </a:rPr>
              <a:t> Generation Warfare definition: Identity based group-on-group conflict for the purpose of enacting a change in society.</a:t>
            </a:r>
          </a:p>
          <a:p>
            <a:pPr marL="0" indent="0">
              <a:buFont typeface="Arial" panose="020B0604020202020204" pitchFamily="34" charset="0"/>
              <a:buNone/>
            </a:pPr>
            <a:r>
              <a:rPr lang="en-CA" sz="1200" b="1" kern="1200" dirty="0">
                <a:solidFill>
                  <a:schemeClr val="tx1"/>
                </a:solidFill>
                <a:effectLst/>
                <a:latin typeface="+mn-lt"/>
                <a:ea typeface="+mn-ea"/>
                <a:cs typeface="+mn-cs"/>
              </a:rPr>
              <a:t>Cyber crime problem and a war problem</a:t>
            </a:r>
            <a:r>
              <a:rPr lang="en-CA" dirty="0">
                <a:effectLst/>
              </a:rPr>
              <a:t> </a:t>
            </a: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kern="1200" dirty="0">
                <a:solidFill>
                  <a:schemeClr val="tx1"/>
                </a:solidFill>
                <a:effectLst/>
                <a:latin typeface="+mn-lt"/>
                <a:ea typeface="+mn-ea"/>
                <a:cs typeface="+mn-cs"/>
              </a:rPr>
              <a:t>bots checking into a server and forming the sort of digital army that is typically used to wage (DDOS (distributed denial-of-service) attacks, in which hackers crash a network by overwhelming it with visitors. </a:t>
            </a:r>
            <a:r>
              <a:rPr lang="en-CA" dirty="0">
                <a:effectLst/>
              </a:rPr>
              <a:t> </a:t>
            </a: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err="1">
                <a:solidFill>
                  <a:schemeClr val="tx1"/>
                </a:solidFill>
                <a:effectLst/>
                <a:latin typeface="+mn-lt"/>
                <a:ea typeface="+mn-ea"/>
                <a:cs typeface="+mn-cs"/>
              </a:rPr>
              <a:t>Atalante</a:t>
            </a:r>
            <a:r>
              <a:rPr lang="en-CA" sz="1200" b="0" i="0" kern="1200" dirty="0">
                <a:solidFill>
                  <a:schemeClr val="tx1"/>
                </a:solidFill>
                <a:effectLst/>
                <a:latin typeface="+mn-lt"/>
                <a:ea typeface="+mn-ea"/>
                <a:cs typeface="+mn-cs"/>
              </a:rPr>
              <a:t> Quebec is an extreme right organization based mainly in Quebec City, Quebec. They have about 3000Facebook followers. focuses on ethnic nationalism and anti-immigration. </a:t>
            </a:r>
          </a:p>
          <a:p>
            <a:pPr marL="171450" indent="-171450">
              <a:buFont typeface="Arial" panose="020B0604020202020204" pitchFamily="34" charset="0"/>
              <a:buChar char="•"/>
            </a:pPr>
            <a:r>
              <a:rPr lang="en-CA" sz="1200" dirty="0"/>
              <a:t>Storm Alliance : denounced by La </a:t>
            </a:r>
            <a:r>
              <a:rPr lang="en-CA" sz="1200" dirty="0" err="1"/>
              <a:t>Meute</a:t>
            </a: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III%  - a “prepper” militia group, acting as a self-styled security detail for other RWE.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dirty="0"/>
              <a:t>Aryan Guard (AB): </a:t>
            </a:r>
            <a:r>
              <a:rPr lang="en-CA" sz="1200" b="0" i="0" kern="1200" dirty="0">
                <a:solidFill>
                  <a:schemeClr val="tx1"/>
                </a:solidFill>
                <a:effectLst/>
                <a:latin typeface="+mn-lt"/>
                <a:ea typeface="+mn-ea"/>
                <a:cs typeface="+mn-cs"/>
              </a:rPr>
              <a:t>self-identifies as a Neo-Nazi, white supremacist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Northwest Territorial Imperative: a white separatist group, popularized in the 80’s.  </a:t>
            </a:r>
            <a:r>
              <a:rPr lang="en-CA" sz="1200" b="0" i="0" kern="1200" dirty="0">
                <a:solidFill>
                  <a:schemeClr val="tx1"/>
                </a:solidFill>
                <a:effectLst/>
                <a:latin typeface="+mn-lt"/>
                <a:ea typeface="+mn-ea"/>
                <a:cs typeface="+mn-cs"/>
              </a:rPr>
              <a:t>The intent is to eventually declare the region (</a:t>
            </a:r>
            <a:r>
              <a:rPr lang="en-CA" sz="1200" b="0" i="0" u="none" strike="noStrike" kern="1200" dirty="0">
                <a:solidFill>
                  <a:schemeClr val="tx1"/>
                </a:solidFill>
                <a:effectLst/>
                <a:latin typeface="+mn-lt"/>
                <a:ea typeface="+mn-ea"/>
                <a:cs typeface="+mn-cs"/>
              </a:rPr>
              <a:t>Washington, Oregon,</a:t>
            </a:r>
            <a:r>
              <a:rPr lang="en-CA" sz="1200" kern="1200" dirty="0">
                <a:solidFill>
                  <a:schemeClr val="tx1"/>
                </a:solidFill>
                <a:effectLst/>
                <a:latin typeface="+mn-lt"/>
                <a:ea typeface="+mn-ea"/>
                <a:cs typeface="+mn-cs"/>
              </a:rPr>
              <a:t> Idaho, </a:t>
            </a:r>
            <a:r>
              <a:rPr lang="en-CA" sz="1200" u="none" strike="noStrike" kern="1200" dirty="0">
                <a:solidFill>
                  <a:schemeClr val="tx1"/>
                </a:solidFill>
                <a:effectLst/>
                <a:latin typeface="+mn-lt"/>
                <a:ea typeface="+mn-ea"/>
                <a:cs typeface="+mn-cs"/>
              </a:rPr>
              <a:t>Wyoming, </a:t>
            </a:r>
            <a:r>
              <a:rPr lang="en-CA" sz="1200" kern="1200" dirty="0">
                <a:solidFill>
                  <a:schemeClr val="tx1"/>
                </a:solidFill>
                <a:effectLst/>
                <a:latin typeface="+mn-lt"/>
                <a:ea typeface="+mn-ea"/>
                <a:cs typeface="+mn-cs"/>
              </a:rPr>
              <a:t>Western Montana, BC,AB, ). </a:t>
            </a:r>
            <a:r>
              <a:rPr lang="en-CA" sz="1200" b="0" i="0" kern="1200" dirty="0">
                <a:solidFill>
                  <a:schemeClr val="tx1"/>
                </a:solidFill>
                <a:effectLst/>
                <a:latin typeface="+mn-lt"/>
                <a:ea typeface="+mn-ea"/>
                <a:cs typeface="+mn-cs"/>
              </a:rPr>
              <a:t>The intent is to eventually declare the region an </a:t>
            </a:r>
            <a:r>
              <a:rPr lang="en-CA" sz="1200" b="0" i="0" u="none" strike="noStrike" kern="1200" dirty="0">
                <a:solidFill>
                  <a:schemeClr val="tx1"/>
                </a:solidFill>
                <a:effectLst/>
                <a:latin typeface="+mn-lt"/>
                <a:ea typeface="+mn-ea"/>
                <a:cs typeface="+mn-cs"/>
              </a:rPr>
              <a:t>Aryan </a:t>
            </a:r>
            <a:r>
              <a:rPr lang="en-CA" sz="1200" b="0" i="0" kern="1200" dirty="0">
                <a:solidFill>
                  <a:schemeClr val="tx1"/>
                </a:solidFill>
                <a:effectLst/>
                <a:latin typeface="+mn-lt"/>
                <a:ea typeface="+mn-ea"/>
                <a:cs typeface="+mn-cs"/>
              </a:rPr>
              <a:t>homeland.</a:t>
            </a:r>
            <a:r>
              <a:rPr lang="en-CA"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The Cultural Action Party s a political party.  It’s platform claims to promise to preserve Canada's traditional Anglophone and Francophone cultural identity, reduce immigration, and hold a referendum to repeal the </a:t>
            </a:r>
            <a:r>
              <a:rPr lang="en-CA" sz="1200" b="0" i="0" u="none" strike="noStrike" kern="1200" dirty="0">
                <a:solidFill>
                  <a:schemeClr val="tx1"/>
                </a:solidFill>
                <a:effectLst/>
                <a:latin typeface="+mn-lt"/>
                <a:ea typeface="+mn-ea"/>
                <a:cs typeface="+mn-cs"/>
              </a:rPr>
              <a:t>Canadian Multiculturalism Act.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Proud Boys: “a group of Western chauvinists who refuse to apologize for creating the modern world”. One of the Proud Boy members had allegedly organized the Charlottesville rallies in 2017, which attracted many neo-Nazi groups. </a:t>
            </a:r>
          </a:p>
          <a:p>
            <a:pPr marL="171450" indent="-171450">
              <a:buFont typeface="Arial" panose="020B0604020202020204" pitchFamily="34" charset="0"/>
              <a:buChar char="•"/>
            </a:pPr>
            <a:r>
              <a:rPr lang="en-CA" sz="1200" b="0" i="0" kern="1200" dirty="0" err="1">
                <a:solidFill>
                  <a:schemeClr val="tx1"/>
                </a:solidFill>
                <a:effectLst/>
                <a:latin typeface="+mn-lt"/>
                <a:ea typeface="+mn-ea"/>
                <a:cs typeface="+mn-cs"/>
              </a:rPr>
              <a:t>Incel</a:t>
            </a:r>
            <a:r>
              <a:rPr lang="en-CA" sz="1200" b="0" i="0" kern="1200" dirty="0">
                <a:solidFill>
                  <a:schemeClr val="tx1"/>
                </a:solidFill>
                <a:effectLst/>
                <a:latin typeface="+mn-lt"/>
                <a:ea typeface="+mn-ea"/>
                <a:cs typeface="+mn-cs"/>
              </a:rPr>
              <a:t>: - involuntary celibates.  Members engaged in: </a:t>
            </a:r>
            <a:r>
              <a:rPr lang="en-CA" sz="1200" b="0" i="0" u="none" strike="noStrike" kern="1200" dirty="0">
                <a:solidFill>
                  <a:schemeClr val="tx1"/>
                </a:solidFill>
                <a:effectLst/>
                <a:latin typeface="+mn-lt"/>
                <a:ea typeface="+mn-ea"/>
                <a:cs typeface="+mn-cs"/>
              </a:rPr>
              <a:t>Tallahassee yoga studio shooting (Nov, 2018), Toronto van ramming (April, 2018). Believes in </a:t>
            </a:r>
            <a:r>
              <a:rPr lang="en-CA" sz="1200" b="0" i="0" kern="1200" dirty="0">
                <a:solidFill>
                  <a:schemeClr val="tx1"/>
                </a:solidFill>
                <a:effectLst/>
                <a:latin typeface="+mn-lt"/>
                <a:ea typeface="+mn-ea"/>
                <a:cs typeface="+mn-cs"/>
              </a:rPr>
              <a:t>Misogyny &amp; </a:t>
            </a:r>
            <a:r>
              <a:rPr lang="en-CA" sz="1200" b="0" i="0" u="none" strike="noStrike" kern="1200" dirty="0">
                <a:solidFill>
                  <a:schemeClr val="tx1"/>
                </a:solidFill>
                <a:effectLst/>
                <a:latin typeface="+mn-lt"/>
                <a:ea typeface="+mn-ea"/>
                <a:cs typeface="+mn-cs"/>
              </a:rPr>
              <a:t>racism</a:t>
            </a: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8</a:t>
            </a:fld>
            <a:endParaRPr lang="en-US"/>
          </a:p>
        </p:txBody>
      </p:sp>
    </p:spTree>
    <p:extLst>
      <p:ext uri="{BB962C8B-B14F-4D97-AF65-F5344CB8AC3E}">
        <p14:creationId xmlns:p14="http://schemas.microsoft.com/office/powerpoint/2010/main" xmlns="" val="329583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π </a:t>
            </a:r>
            <a:r>
              <a:rPr lang="en-CA" sz="1200" kern="1200" dirty="0">
                <a:solidFill>
                  <a:schemeClr val="tx1"/>
                </a:solidFill>
                <a:effectLst/>
                <a:latin typeface="+mn-lt"/>
                <a:ea typeface="+mn-ea"/>
                <a:cs typeface="+mn-cs"/>
              </a:rPr>
              <a:t>The Government of Canada intends for cybercrime prosecution to be under federal jurisdiction.  Having a centralized law enforcement agency addresses cross-jurisdictional challenges posed by the very nature of cybercrime, especially when it comes to investigation and prosecution, such as the introduction of Bill C-51.  However, there are some unintended consequences.  For example, an example, stakeholders’ concern over online surveillance.  Protesters and political activists have always advocated for the internet neutrality, and hence balancing privacy and public safety has to be addressed so that online surveillance does not undermine democracy.  In addition, a problem related to Internet safety, security, and democracy is having a policy guiding online freedom of expression.  The cyber security strategy highlights the importance to “promote and protect rights and freedoms online”.  So, how to balance freedom of expression while maintaining a safe space for all internet users is also a priority.  We need a policy that circumvents users creating social media as platforms for holding extreme views, if we want to prevent the advent of something similar to “the Gab” network, which is allegedly responsible for the recent Pittsburgh synagogue massacre.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 to evaluate?  Utilitarianism?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La </a:t>
            </a:r>
            <a:r>
              <a:rPr lang="en-CA" sz="1200" kern="1200" dirty="0" err="1">
                <a:solidFill>
                  <a:schemeClr val="tx1"/>
                </a:solidFill>
                <a:effectLst/>
                <a:latin typeface="+mn-lt"/>
                <a:ea typeface="+mn-ea"/>
                <a:cs typeface="+mn-cs"/>
              </a:rPr>
              <a:t>Meute</a:t>
            </a:r>
            <a:r>
              <a:rPr lang="en-CA" sz="1200" kern="1200" dirty="0">
                <a:solidFill>
                  <a:schemeClr val="tx1"/>
                </a:solidFill>
                <a:effectLst/>
                <a:latin typeface="+mn-lt"/>
                <a:ea typeface="+mn-ea"/>
                <a:cs typeface="+mn-cs"/>
              </a:rPr>
              <a:t> – starting at ‘38 – 2” .2”28’ – 3’57</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case of La </a:t>
            </a:r>
            <a:r>
              <a:rPr lang="en-CA" sz="1200" kern="1200" dirty="0" err="1">
                <a:solidFill>
                  <a:schemeClr val="tx1"/>
                </a:solidFill>
                <a:effectLst/>
                <a:latin typeface="+mn-lt"/>
                <a:ea typeface="+mn-ea"/>
                <a:cs typeface="+mn-cs"/>
              </a:rPr>
              <a:t>Meute</a:t>
            </a:r>
            <a:r>
              <a:rPr lang="en-CA" sz="1200" kern="1200" dirty="0">
                <a:solidFill>
                  <a:schemeClr val="tx1"/>
                </a:solidFill>
                <a:effectLst/>
                <a:latin typeface="+mn-lt"/>
                <a:ea typeface="+mn-ea"/>
                <a:cs typeface="+mn-cs"/>
              </a:rPr>
              <a:t>, if a person were sympathetic to their cause, would it say about that person? </a:t>
            </a:r>
          </a:p>
          <a:p>
            <a:endParaRPr lang="en-CA" dirty="0"/>
          </a:p>
          <a:p>
            <a:endParaRPr lang="en-US" dirty="0"/>
          </a:p>
        </p:txBody>
      </p:sp>
      <p:sp>
        <p:nvSpPr>
          <p:cNvPr id="4" name="Slide Number Placeholder 3"/>
          <p:cNvSpPr>
            <a:spLocks noGrp="1"/>
          </p:cNvSpPr>
          <p:nvPr>
            <p:ph type="sldNum" sz="quarter" idx="5"/>
          </p:nvPr>
        </p:nvSpPr>
        <p:spPr/>
        <p:txBody>
          <a:bodyPr/>
          <a:lstStyle/>
          <a:p>
            <a:fld id="{19FB953A-2EE1-BF45-8FB7-CB31350B9841}" type="slidenum">
              <a:rPr lang="en-US" smtClean="0"/>
              <a:pPr/>
              <a:t>9</a:t>
            </a:fld>
            <a:endParaRPr lang="en-US"/>
          </a:p>
        </p:txBody>
      </p:sp>
    </p:spTree>
    <p:extLst>
      <p:ext uri="{BB962C8B-B14F-4D97-AF65-F5344CB8AC3E}">
        <p14:creationId xmlns:p14="http://schemas.microsoft.com/office/powerpoint/2010/main" xmlns="" val="55154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7C16DB9-57D5-A24A-87D0-1DC6D46D0363}" type="datetimeFigureOut">
              <a:rPr lang="en-US" smtClean="0"/>
              <a:pPr/>
              <a:t>11/27/2018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200166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16DB9-57D5-A24A-87D0-1DC6D46D0363}"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118826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2041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16DB9-57D5-A24A-87D0-1DC6D46D0363}"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177264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329163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31367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12274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16DB9-57D5-A24A-87D0-1DC6D46D0363}"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97522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33957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16DB9-57D5-A24A-87D0-1DC6D46D0363}"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167071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37C16DB9-57D5-A24A-87D0-1DC6D46D0363}" type="datetimeFigureOut">
              <a:rPr lang="en-US" smtClean="0"/>
              <a:pPr/>
              <a:t>11/27/2018</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332074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7C16DB9-57D5-A24A-87D0-1DC6D46D0363}" type="datetimeFigureOut">
              <a:rPr lang="en-US" smtClean="0"/>
              <a:pPr/>
              <a:t>11/27/2018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927E267-3D23-A24B-BDF2-916D1F60ED86}" type="slidenum">
              <a:rPr lang="en-US" smtClean="0"/>
              <a:pPr/>
              <a:t>‹#›</a:t>
            </a:fld>
            <a:endParaRPr lang="en-US"/>
          </a:p>
        </p:txBody>
      </p:sp>
    </p:spTree>
    <p:extLst>
      <p:ext uri="{BB962C8B-B14F-4D97-AF65-F5344CB8AC3E}">
        <p14:creationId xmlns:p14="http://schemas.microsoft.com/office/powerpoint/2010/main" xmlns="" val="208775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lsingaporestuff.com/article/ashley-madison-hacked-37-million-cheating-spouses-accounts-risk-exposur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ewyorker.com/magazine/2018/05/07/the-digital-vigilantes-who-hack-bac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star.com/edmonton/2018/10/09/how-a-fraudster-got-12-million-out-of-a-canadian-university-they-just-asked-for-i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hyperlink" Target="https://www.ashleymadison.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7.png"/><Relationship Id="rId7"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hyperlink" Target="https://youtu.be/dTcLszqS2bE" TargetMode="Externa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4360BAE-135E-E346-BCA6-6AED17CFCD2F}"/>
              </a:ext>
            </a:extLst>
          </p:cNvPr>
          <p:cNvSpPr>
            <a:spLocks noGrp="1"/>
          </p:cNvSpPr>
          <p:nvPr>
            <p:ph type="ctrTitle"/>
          </p:nvPr>
        </p:nvSpPr>
        <p:spPr/>
        <p:txBody>
          <a:bodyPr anchor="ctr">
            <a:normAutofit fontScale="90000"/>
          </a:bodyPr>
          <a:lstStyle/>
          <a:p>
            <a:r>
              <a:rPr lang="en-CA" dirty="0"/>
              <a:t/>
            </a:r>
            <a:br>
              <a:rPr lang="en-CA" dirty="0"/>
            </a:br>
            <a:r>
              <a:rPr lang="en-CA" dirty="0"/>
              <a:t> </a:t>
            </a:r>
            <a:br>
              <a:rPr lang="en-CA" dirty="0"/>
            </a:br>
            <a:r>
              <a:rPr lang="en-CA" sz="4400" b="1" dirty="0"/>
              <a:t>Understanding the Impacts of Computer Technology on Modern Society and Culture</a:t>
            </a:r>
            <a:br>
              <a:rPr lang="en-CA" sz="4400" b="1" dirty="0"/>
            </a:br>
            <a:r>
              <a:rPr lang="en-CA" dirty="0"/>
              <a:t> </a:t>
            </a:r>
            <a:br>
              <a:rPr lang="en-CA" dirty="0"/>
            </a:br>
            <a:endParaRPr lang="en-US" dirty="0"/>
          </a:p>
        </p:txBody>
      </p:sp>
      <p:sp>
        <p:nvSpPr>
          <p:cNvPr id="9" name="Subtitle 8">
            <a:extLst>
              <a:ext uri="{FF2B5EF4-FFF2-40B4-BE49-F238E27FC236}">
                <a16:creationId xmlns:a16="http://schemas.microsoft.com/office/drawing/2014/main" xmlns="" id="{35BF7148-9C02-FD42-85CA-9055BA53C9E2}"/>
              </a:ext>
            </a:extLst>
          </p:cNvPr>
          <p:cNvSpPr>
            <a:spLocks noGrp="1"/>
          </p:cNvSpPr>
          <p:nvPr>
            <p:ph type="subTitle" idx="1"/>
          </p:nvPr>
        </p:nvSpPr>
        <p:spPr/>
        <p:txBody>
          <a:bodyPr/>
          <a:lstStyle/>
          <a:p>
            <a:r>
              <a:rPr lang="en-US" dirty="0"/>
              <a:t>Jessica Chang</a:t>
            </a:r>
          </a:p>
        </p:txBody>
      </p:sp>
      <p:sp>
        <p:nvSpPr>
          <p:cNvPr id="4" name="Rectangle 3">
            <a:extLst>
              <a:ext uri="{FF2B5EF4-FFF2-40B4-BE49-F238E27FC236}">
                <a16:creationId xmlns:a16="http://schemas.microsoft.com/office/drawing/2014/main" xmlns="" id="{0B1E0076-1654-D24B-8E1D-B85AFDE2759C}"/>
              </a:ext>
            </a:extLst>
          </p:cNvPr>
          <p:cNvSpPr/>
          <p:nvPr/>
        </p:nvSpPr>
        <p:spPr>
          <a:xfrm>
            <a:off x="11899222"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xmlns="" val="66301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83C49-A2EF-4C41-90C6-50C86884E99A}"/>
              </a:ext>
            </a:extLst>
          </p:cNvPr>
          <p:cNvSpPr>
            <a:spLocks noGrp="1"/>
          </p:cNvSpPr>
          <p:nvPr>
            <p:ph type="title"/>
          </p:nvPr>
        </p:nvSpPr>
        <p:spPr/>
        <p:txBody>
          <a:bodyPr/>
          <a:lstStyle/>
          <a:p>
            <a:r>
              <a:rPr lang="en-US" dirty="0"/>
              <a:t>Hacking back</a:t>
            </a:r>
          </a:p>
        </p:txBody>
      </p:sp>
      <p:sp>
        <p:nvSpPr>
          <p:cNvPr id="3" name="Content Placeholder 2">
            <a:extLst>
              <a:ext uri="{FF2B5EF4-FFF2-40B4-BE49-F238E27FC236}">
                <a16:creationId xmlns:a16="http://schemas.microsoft.com/office/drawing/2014/main" xmlns="" id="{9DE762F7-48ED-7640-971F-05CCDA3E2AF0}"/>
              </a:ext>
            </a:extLst>
          </p:cNvPr>
          <p:cNvSpPr>
            <a:spLocks noGrp="1"/>
          </p:cNvSpPr>
          <p:nvPr>
            <p:ph sz="half" idx="1"/>
          </p:nvPr>
        </p:nvSpPr>
        <p:spPr/>
        <p:txBody>
          <a:bodyPr>
            <a:normAutofit/>
          </a:bodyPr>
          <a:lstStyle/>
          <a:p>
            <a:r>
              <a:rPr lang="en-US" sz="3600" dirty="0"/>
              <a:t>Ethics &amp; Legality</a:t>
            </a:r>
          </a:p>
        </p:txBody>
      </p:sp>
      <p:sp>
        <p:nvSpPr>
          <p:cNvPr id="4" name="Content Placeholder 3">
            <a:extLst>
              <a:ext uri="{FF2B5EF4-FFF2-40B4-BE49-F238E27FC236}">
                <a16:creationId xmlns:a16="http://schemas.microsoft.com/office/drawing/2014/main" xmlns="" id="{89950970-B648-DB43-900B-88271C3A4B00}"/>
              </a:ext>
            </a:extLst>
          </p:cNvPr>
          <p:cNvSpPr>
            <a:spLocks noGrp="1"/>
          </p:cNvSpPr>
          <p:nvPr>
            <p:ph sz="half" idx="2"/>
          </p:nvPr>
        </p:nvSpPr>
        <p:spPr/>
        <p:txBody>
          <a:bodyPr>
            <a:normAutofit/>
          </a:bodyPr>
          <a:lstStyle/>
          <a:p>
            <a:r>
              <a:rPr lang="en-US" sz="3600" dirty="0"/>
              <a:t>A new emergent industry – computer insurance</a:t>
            </a:r>
          </a:p>
        </p:txBody>
      </p:sp>
      <p:sp>
        <p:nvSpPr>
          <p:cNvPr id="5" name="Rectangle 4">
            <a:extLst>
              <a:ext uri="{FF2B5EF4-FFF2-40B4-BE49-F238E27FC236}">
                <a16:creationId xmlns:a16="http://schemas.microsoft.com/office/drawing/2014/main" xmlns="" id="{B8A47389-CF30-4745-95C1-8A605E68416F}"/>
              </a:ext>
            </a:extLst>
          </p:cNvPr>
          <p:cNvSpPr/>
          <p:nvPr/>
        </p:nvSpPr>
        <p:spPr>
          <a:xfrm>
            <a:off x="11451607" y="6371183"/>
            <a:ext cx="740393" cy="550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Tree>
    <p:extLst>
      <p:ext uri="{BB962C8B-B14F-4D97-AF65-F5344CB8AC3E}">
        <p14:creationId xmlns:p14="http://schemas.microsoft.com/office/powerpoint/2010/main" xmlns="" val="24069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heckerboard(across)">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4966E-047C-8942-90A5-98458E352D9E}"/>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xmlns="" id="{C239F43C-E2CE-234A-BD8A-86B69D12214E}"/>
              </a:ext>
            </a:extLst>
          </p:cNvPr>
          <p:cNvSpPr>
            <a:spLocks noGrp="1"/>
          </p:cNvSpPr>
          <p:nvPr>
            <p:ph idx="1"/>
          </p:nvPr>
        </p:nvSpPr>
        <p:spPr/>
        <p:txBody>
          <a:bodyPr>
            <a:normAutofit fontScale="92500" lnSpcReduction="20000"/>
          </a:bodyPr>
          <a:lstStyle/>
          <a:p>
            <a:r>
              <a:rPr lang="en-CA" dirty="0"/>
              <a:t>“Ashley Madison Hacked! 37 </a:t>
            </a:r>
            <a:r>
              <a:rPr lang="en-US" dirty="0" err="1"/>
              <a:t>Tsagourias</a:t>
            </a:r>
            <a:r>
              <a:rPr lang="en-US" dirty="0"/>
              <a:t>, N. “Cyber Attacks, Self-</a:t>
            </a:r>
            <a:r>
              <a:rPr lang="en-US" dirty="0" err="1"/>
              <a:t>Defence</a:t>
            </a:r>
            <a:r>
              <a:rPr lang="en-US" dirty="0"/>
              <a:t> and the Problem of Attribution.” </a:t>
            </a:r>
            <a:r>
              <a:rPr lang="en-US" i="1" dirty="0"/>
              <a:t>Journal of Conflict and Security Law</a:t>
            </a:r>
            <a:r>
              <a:rPr lang="en-US" dirty="0"/>
              <a:t> 17, no. 2 (July 1, 2012): 229–44. </a:t>
            </a:r>
          </a:p>
          <a:p>
            <a:r>
              <a:rPr lang="en-CA" dirty="0"/>
              <a:t>Million Cheating Spouses’ Accounts At Risk Of Exposure!” All Singapore Stuff - Real Singapore News. Accessed November 25, 2018. </a:t>
            </a:r>
            <a:r>
              <a:rPr lang="en-CA" u="sng" dirty="0">
                <a:hlinkClick r:id="rId3"/>
              </a:rPr>
              <a:t>https://www.allsingaporestuff.com/article/ashley-madison-hacked-37-million-cheating-spouses-accounts-risk-exposure</a:t>
            </a:r>
            <a:r>
              <a:rPr lang="en-CA" dirty="0"/>
              <a:t>.</a:t>
            </a:r>
          </a:p>
          <a:p>
            <a:r>
              <a:rPr lang="en-US" dirty="0" err="1"/>
              <a:t>Schmidle</a:t>
            </a:r>
            <a:r>
              <a:rPr lang="en-US" dirty="0"/>
              <a:t>, Nicholas. “The Digital Vigilantes Who Hack Back,” April 30, 2018. </a:t>
            </a:r>
            <a:r>
              <a:rPr lang="en-US" u="sng" dirty="0">
                <a:hlinkClick r:id="rId4"/>
              </a:rPr>
              <a:t>https://www.newyorker.com/magazine/2018/05/07/the-digital-vigilantes-who-hack-back</a:t>
            </a:r>
            <a:r>
              <a:rPr lang="en-US" dirty="0"/>
              <a:t>.</a:t>
            </a:r>
            <a:endParaRPr lang="en-CA" dirty="0"/>
          </a:p>
          <a:p>
            <a:r>
              <a:rPr lang="en-CA" dirty="0"/>
              <a:t>Whitty, Monica T., and Tom Buchanan. “The Online Romance Scam: A Serious Cybercrime.” </a:t>
            </a:r>
            <a:r>
              <a:rPr lang="en-CA" i="1" dirty="0"/>
              <a:t>Cyberpsychology, Behavior, and Social Networking</a:t>
            </a:r>
            <a:r>
              <a:rPr lang="en-CA" dirty="0"/>
              <a:t> 15, no. 3 (March 2012): 181–83. </a:t>
            </a:r>
          </a:p>
          <a:p>
            <a:endParaRPr lang="en-US" dirty="0"/>
          </a:p>
        </p:txBody>
      </p:sp>
      <p:sp>
        <p:nvSpPr>
          <p:cNvPr id="4" name="Rectangle 3">
            <a:extLst>
              <a:ext uri="{FF2B5EF4-FFF2-40B4-BE49-F238E27FC236}">
                <a16:creationId xmlns:a16="http://schemas.microsoft.com/office/drawing/2014/main" xmlns="" id="{C8C652E9-38A4-0F4E-8127-DF43861CE4DA}"/>
              </a:ext>
            </a:extLst>
          </p:cNvPr>
          <p:cNvSpPr/>
          <p:nvPr/>
        </p:nvSpPr>
        <p:spPr>
          <a:xfrm>
            <a:off x="11451607" y="6371183"/>
            <a:ext cx="740393" cy="550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Tree>
    <p:extLst>
      <p:ext uri="{BB962C8B-B14F-4D97-AF65-F5344CB8AC3E}">
        <p14:creationId xmlns:p14="http://schemas.microsoft.com/office/powerpoint/2010/main" xmlns="" val="360653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F15774-1534-4444-A809-4BD40272100B}"/>
              </a:ext>
            </a:extLst>
          </p:cNvPr>
          <p:cNvSpPr>
            <a:spLocks noGrp="1"/>
          </p:cNvSpPr>
          <p:nvPr>
            <p:ph type="title"/>
          </p:nvPr>
        </p:nvSpPr>
        <p:spPr>
          <a:xfrm>
            <a:off x="542924" y="3057525"/>
            <a:ext cx="4086225" cy="1752209"/>
          </a:xfrm>
        </p:spPr>
        <p:txBody>
          <a:bodyPr anchor="t">
            <a:noAutofit/>
          </a:bodyPr>
          <a:lstStyle/>
          <a:p>
            <a:pPr algn="ctr"/>
            <a:r>
              <a:rPr lang="en-US" b="1" dirty="0"/>
              <a:t>2 perspectives</a:t>
            </a:r>
            <a:r>
              <a:rPr lang="en-US" sz="4400" b="1" dirty="0"/>
              <a:t>:</a:t>
            </a:r>
            <a:br>
              <a:rPr lang="en-US" sz="4400" b="1" dirty="0"/>
            </a:br>
            <a:endParaRPr lang="en-US" sz="4400" dirty="0"/>
          </a:p>
        </p:txBody>
      </p:sp>
      <p:sp>
        <p:nvSpPr>
          <p:cNvPr id="5" name="Content Placeholder 4">
            <a:extLst>
              <a:ext uri="{FF2B5EF4-FFF2-40B4-BE49-F238E27FC236}">
                <a16:creationId xmlns:a16="http://schemas.microsoft.com/office/drawing/2014/main" xmlns="" id="{64228B46-B5D0-D642-B8B6-B74600494122}"/>
              </a:ext>
            </a:extLst>
          </p:cNvPr>
          <p:cNvSpPr>
            <a:spLocks noGrp="1"/>
          </p:cNvSpPr>
          <p:nvPr>
            <p:ph sz="half" idx="1"/>
          </p:nvPr>
        </p:nvSpPr>
        <p:spPr/>
        <p:txBody>
          <a:bodyPr>
            <a:normAutofit fontScale="92500" lnSpcReduction="20000"/>
          </a:bodyPr>
          <a:lstStyle/>
          <a:p>
            <a:pPr marL="342900" indent="-342900"/>
            <a:r>
              <a:rPr lang="en-CA" b="1" dirty="0"/>
              <a:t>Role of computers and internet technology in crime</a:t>
            </a:r>
          </a:p>
          <a:p>
            <a:pPr marL="342900" indent="-342900"/>
            <a:endParaRPr lang="en-CA" dirty="0"/>
          </a:p>
          <a:p>
            <a:pPr marL="514350" indent="-514350">
              <a:buFont typeface="+mj-lt"/>
              <a:buAutoNum type="arabicPeriod"/>
            </a:pPr>
            <a:r>
              <a:rPr lang="en-CA" dirty="0"/>
              <a:t>Radicalization and propaganda</a:t>
            </a:r>
          </a:p>
          <a:p>
            <a:pPr marL="514350" indent="-514350">
              <a:buFont typeface="+mj-lt"/>
              <a:buAutoNum type="arabicPeriod"/>
            </a:pPr>
            <a:r>
              <a:rPr lang="en-CA" dirty="0"/>
              <a:t>Internet Scams</a:t>
            </a:r>
          </a:p>
          <a:p>
            <a:pPr marL="514350" indent="-514350">
              <a:buFont typeface="+mj-lt"/>
              <a:buAutoNum type="arabicPeriod"/>
            </a:pPr>
            <a:r>
              <a:rPr lang="en-CA" dirty="0"/>
              <a:t>On-line dating, </a:t>
            </a:r>
          </a:p>
          <a:p>
            <a:pPr marL="514350" indent="-514350">
              <a:buFont typeface="+mj-lt"/>
              <a:buAutoNum type="arabicPeriod"/>
            </a:pPr>
            <a:endParaRPr lang="en-CA" dirty="0"/>
          </a:p>
          <a:p>
            <a:endParaRPr lang="en-US" dirty="0"/>
          </a:p>
        </p:txBody>
      </p:sp>
      <p:sp>
        <p:nvSpPr>
          <p:cNvPr id="6" name="Content Placeholder 5">
            <a:extLst>
              <a:ext uri="{FF2B5EF4-FFF2-40B4-BE49-F238E27FC236}">
                <a16:creationId xmlns:a16="http://schemas.microsoft.com/office/drawing/2014/main" xmlns="" id="{5A9FC11F-01AF-EA46-B03A-848AA92D3B63}"/>
              </a:ext>
            </a:extLst>
          </p:cNvPr>
          <p:cNvSpPr>
            <a:spLocks noGrp="1"/>
          </p:cNvSpPr>
          <p:nvPr>
            <p:ph sz="half" idx="2"/>
          </p:nvPr>
        </p:nvSpPr>
        <p:spPr>
          <a:xfrm>
            <a:off x="5118447" y="3672161"/>
            <a:ext cx="6272022" cy="2981557"/>
          </a:xfrm>
        </p:spPr>
        <p:txBody>
          <a:bodyPr>
            <a:normAutofit fontScale="92500" lnSpcReduction="20000"/>
          </a:bodyPr>
          <a:lstStyle/>
          <a:p>
            <a:r>
              <a:rPr lang="en-CA" dirty="0"/>
              <a:t> </a:t>
            </a:r>
            <a:r>
              <a:rPr lang="en-CA" b="1" dirty="0"/>
              <a:t>the perspective of public policy</a:t>
            </a:r>
            <a:endParaRPr lang="en-US" b="1" dirty="0"/>
          </a:p>
          <a:p>
            <a:pPr marL="0" indent="0">
              <a:buNone/>
            </a:pPr>
            <a:endParaRPr lang="en-US" dirty="0"/>
          </a:p>
          <a:p>
            <a:pPr marL="514350" indent="-514350">
              <a:buFont typeface="+mj-lt"/>
              <a:buAutoNum type="arabicPeriod"/>
            </a:pPr>
            <a:r>
              <a:rPr lang="en-US" dirty="0"/>
              <a:t>Whistle-blowing Snowden - How to balance information privacy and national security?  </a:t>
            </a:r>
          </a:p>
          <a:p>
            <a:pPr marL="514350" indent="-514350">
              <a:buFont typeface="+mj-lt"/>
              <a:buAutoNum type="arabicPeriod"/>
            </a:pPr>
            <a:r>
              <a:rPr lang="en-CA" dirty="0"/>
              <a:t>Canada’s Cyber Security Strategy – is it enough?</a:t>
            </a:r>
          </a:p>
          <a:p>
            <a:pPr marL="514350" indent="-514350">
              <a:buFont typeface="+mj-lt"/>
              <a:buAutoNum type="arabicPeriod"/>
            </a:pPr>
            <a:r>
              <a:rPr lang="en-CA" dirty="0"/>
              <a:t>Does “hacking back” encourage vigilantism?</a:t>
            </a:r>
          </a:p>
          <a:p>
            <a:pPr marL="514350" indent="-514350">
              <a:buFont typeface="+mj-lt"/>
              <a:buAutoNum type="arabicPeriod"/>
            </a:pPr>
            <a:r>
              <a:rPr lang="en-CA" dirty="0"/>
              <a:t>Could ordinary citizens decide on values shaping public life – extreme left vs. alt-right</a:t>
            </a:r>
          </a:p>
          <a:p>
            <a:pPr marL="514350" indent="-514350">
              <a:buFont typeface="+mj-lt"/>
              <a:buAutoNum type="arabicPeriod"/>
            </a:pPr>
            <a:endParaRPr lang="en-CA" dirty="0"/>
          </a:p>
          <a:p>
            <a:pPr marL="514350" indent="-514350">
              <a:buFont typeface="+mj-lt"/>
              <a:buAutoNum type="arabicPeriod"/>
            </a:pPr>
            <a:endParaRPr lang="en-CA" dirty="0"/>
          </a:p>
          <a:p>
            <a:pPr marL="514350" indent="-514350">
              <a:buFont typeface="+mj-lt"/>
              <a:buAutoNum type="arabicPeriod"/>
            </a:pPr>
            <a:endParaRPr lang="en-US" dirty="0"/>
          </a:p>
        </p:txBody>
      </p:sp>
      <p:sp>
        <p:nvSpPr>
          <p:cNvPr id="2" name="Rectangle 1">
            <a:extLst>
              <a:ext uri="{FF2B5EF4-FFF2-40B4-BE49-F238E27FC236}">
                <a16:creationId xmlns:a16="http://schemas.microsoft.com/office/drawing/2014/main" xmlns="" id="{6A2BA282-390A-664C-8E3F-98C3F3230B14}"/>
              </a:ext>
            </a:extLst>
          </p:cNvPr>
          <p:cNvSpPr/>
          <p:nvPr/>
        </p:nvSpPr>
        <p:spPr>
          <a:xfrm>
            <a:off x="11879767"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xmlns="" val="167500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25B2C-D402-3944-AEDF-996F502A2525}"/>
              </a:ext>
            </a:extLst>
          </p:cNvPr>
          <p:cNvSpPr>
            <a:spLocks noGrp="1"/>
          </p:cNvSpPr>
          <p:nvPr>
            <p:ph type="title"/>
          </p:nvPr>
        </p:nvSpPr>
        <p:spPr/>
        <p:txBody>
          <a:bodyPr/>
          <a:lstStyle/>
          <a:p>
            <a:r>
              <a:rPr lang="en-US" dirty="0"/>
              <a:t>Crimes related to computer mediated technology</a:t>
            </a:r>
          </a:p>
        </p:txBody>
      </p:sp>
      <p:sp>
        <p:nvSpPr>
          <p:cNvPr id="3" name="Content Placeholder 2">
            <a:extLst>
              <a:ext uri="{FF2B5EF4-FFF2-40B4-BE49-F238E27FC236}">
                <a16:creationId xmlns:a16="http://schemas.microsoft.com/office/drawing/2014/main" xmlns="" id="{B28D1EB4-D55F-3D45-B4C7-4162858D3A2A}"/>
              </a:ext>
            </a:extLst>
          </p:cNvPr>
          <p:cNvSpPr>
            <a:spLocks noGrp="1"/>
          </p:cNvSpPr>
          <p:nvPr>
            <p:ph sz="half" idx="1"/>
          </p:nvPr>
        </p:nvSpPr>
        <p:spPr/>
        <p:txBody>
          <a:bodyPr>
            <a:normAutofit/>
          </a:bodyPr>
          <a:lstStyle/>
          <a:p>
            <a:r>
              <a:rPr lang="en-US" sz="3200" dirty="0"/>
              <a:t>As Targets:</a:t>
            </a:r>
          </a:p>
          <a:p>
            <a:r>
              <a:rPr lang="en-CA" dirty="0"/>
              <a:t>Data Theft</a:t>
            </a:r>
          </a:p>
          <a:p>
            <a:r>
              <a:rPr lang="en-CA" dirty="0"/>
              <a:t>DDoS (Distributed Denial of Service) attacks </a:t>
            </a:r>
            <a:endParaRPr lang="en-US" dirty="0"/>
          </a:p>
        </p:txBody>
      </p:sp>
      <p:sp>
        <p:nvSpPr>
          <p:cNvPr id="4" name="Content Placeholder 3">
            <a:extLst>
              <a:ext uri="{FF2B5EF4-FFF2-40B4-BE49-F238E27FC236}">
                <a16:creationId xmlns:a16="http://schemas.microsoft.com/office/drawing/2014/main" xmlns="" id="{1357A98E-9681-A740-BD53-1640780F12E7}"/>
              </a:ext>
            </a:extLst>
          </p:cNvPr>
          <p:cNvSpPr>
            <a:spLocks noGrp="1"/>
          </p:cNvSpPr>
          <p:nvPr>
            <p:ph sz="half" idx="2"/>
          </p:nvPr>
        </p:nvSpPr>
        <p:spPr>
          <a:xfrm>
            <a:off x="5120878" y="3185838"/>
            <a:ext cx="6272022" cy="3025552"/>
          </a:xfrm>
        </p:spPr>
        <p:txBody>
          <a:bodyPr>
            <a:normAutofit/>
          </a:bodyPr>
          <a:lstStyle/>
          <a:p>
            <a:r>
              <a:rPr lang="en-US" sz="3200" dirty="0"/>
              <a:t>As Instruments</a:t>
            </a:r>
          </a:p>
          <a:p>
            <a:pPr marL="342900" indent="-342900">
              <a:buFont typeface="+mj-lt"/>
              <a:buAutoNum type="arabicPeriod"/>
            </a:pPr>
            <a:r>
              <a:rPr lang="en-CA" dirty="0"/>
              <a:t>Child Exploitation  - Child pornography </a:t>
            </a:r>
          </a:p>
          <a:p>
            <a:pPr marL="342900" indent="-342900">
              <a:buFont typeface="+mj-lt"/>
              <a:buAutoNum type="arabicPeriod"/>
            </a:pPr>
            <a:r>
              <a:rPr lang="en-CA" dirty="0"/>
              <a:t>Mass Marketing Fraud  - Online Drug Stores, Investments,</a:t>
            </a:r>
          </a:p>
          <a:p>
            <a:pPr marL="342900" indent="-342900">
              <a:buFont typeface="+mj-lt"/>
              <a:buAutoNum type="arabicPeriod"/>
            </a:pPr>
            <a:r>
              <a:rPr lang="en-CA" dirty="0"/>
              <a:t>Financial  cybercrimes - Money Laundering, fraud</a:t>
            </a:r>
          </a:p>
          <a:p>
            <a:pPr marL="342900" indent="-342900">
              <a:buFont typeface="+mj-lt"/>
              <a:buAutoNum type="arabicPeriod"/>
            </a:pPr>
            <a:r>
              <a:rPr lang="en-CA" dirty="0"/>
              <a:t>Open Source Intelligence</a:t>
            </a:r>
          </a:p>
          <a:p>
            <a:pPr marL="342900" indent="-342900">
              <a:buFont typeface="+mj-lt"/>
              <a:buAutoNum type="arabicPeriod"/>
            </a:pPr>
            <a:endParaRPr lang="en-US" dirty="0"/>
          </a:p>
        </p:txBody>
      </p:sp>
      <p:sp>
        <p:nvSpPr>
          <p:cNvPr id="5" name="Rectangle 4">
            <a:extLst>
              <a:ext uri="{FF2B5EF4-FFF2-40B4-BE49-F238E27FC236}">
                <a16:creationId xmlns:a16="http://schemas.microsoft.com/office/drawing/2014/main" xmlns="" id="{F3326181-7F08-C54E-A99E-77004E3A335C}"/>
              </a:ext>
            </a:extLst>
          </p:cNvPr>
          <p:cNvSpPr/>
          <p:nvPr/>
        </p:nvSpPr>
        <p:spPr>
          <a:xfrm>
            <a:off x="11909427" y="6429607"/>
            <a:ext cx="282573" cy="43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xmlns="" val="139547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6D819-CBCF-3447-B92C-7583824B5179}"/>
              </a:ext>
            </a:extLst>
          </p:cNvPr>
          <p:cNvSpPr>
            <a:spLocks noGrp="1"/>
          </p:cNvSpPr>
          <p:nvPr>
            <p:ph type="title"/>
          </p:nvPr>
        </p:nvSpPr>
        <p:spPr/>
        <p:txBody>
          <a:bodyPr/>
          <a:lstStyle/>
          <a:p>
            <a:r>
              <a:rPr lang="en-US" b="1" dirty="0">
                <a:solidFill>
                  <a:srgbClr val="FF0000"/>
                </a:solidFill>
              </a:rPr>
              <a:t>C</a:t>
            </a:r>
            <a:r>
              <a:rPr lang="en-US" dirty="0"/>
              <a:t>aptain </a:t>
            </a:r>
            <a:r>
              <a:rPr lang="en-US" b="1" dirty="0">
                <a:solidFill>
                  <a:srgbClr val="FF0000"/>
                </a:solidFill>
              </a:rPr>
              <a:t>P</a:t>
            </a:r>
            <a:r>
              <a:rPr lang="en-US" dirty="0"/>
              <a:t>icard – in culture lingo</a:t>
            </a:r>
          </a:p>
        </p:txBody>
      </p:sp>
      <p:sp>
        <p:nvSpPr>
          <p:cNvPr id="3" name="Content Placeholder 2">
            <a:extLst>
              <a:ext uri="{FF2B5EF4-FFF2-40B4-BE49-F238E27FC236}">
                <a16:creationId xmlns:a16="http://schemas.microsoft.com/office/drawing/2014/main" xmlns="" id="{86330654-5A41-3D45-8779-4FAC4C4F6BD3}"/>
              </a:ext>
            </a:extLst>
          </p:cNvPr>
          <p:cNvSpPr>
            <a:spLocks noGrp="1"/>
          </p:cNvSpPr>
          <p:nvPr>
            <p:ph idx="1"/>
          </p:nvPr>
        </p:nvSpPr>
        <p:spPr/>
        <p:txBody>
          <a:bodyPr/>
          <a:lstStyle/>
          <a:p>
            <a:r>
              <a:rPr lang="en-US" b="1" dirty="0"/>
              <a:t>Trivia Question</a:t>
            </a:r>
            <a:r>
              <a:rPr lang="en-US" dirty="0"/>
              <a:t>:</a:t>
            </a:r>
            <a:br>
              <a:rPr lang="en-US" dirty="0"/>
            </a:br>
            <a:r>
              <a:rPr lang="en-CA" dirty="0"/>
              <a:t>T or F - Proving the sexual assault of an adult rather than a child maybe more difficult.</a:t>
            </a:r>
          </a:p>
          <a:p>
            <a:r>
              <a:rPr lang="en-CA" b="1" dirty="0"/>
              <a:t>Discussion Question:</a:t>
            </a:r>
            <a:br>
              <a:rPr lang="en-CA" b="1" dirty="0"/>
            </a:br>
            <a:r>
              <a:rPr lang="en-CA" dirty="0"/>
              <a:t>What are some challenges in prosecuting cybercrimes?</a:t>
            </a:r>
            <a:r>
              <a:rPr lang="en-CA" b="1" dirty="0"/>
              <a:t/>
            </a:r>
            <a:br>
              <a:rPr lang="en-CA" b="1" dirty="0"/>
            </a:br>
            <a:endParaRPr lang="en-CA" b="1" dirty="0"/>
          </a:p>
          <a:p>
            <a:pPr marL="0" indent="0">
              <a:buNone/>
            </a:pPr>
            <a:endParaRPr lang="en-US" dirty="0"/>
          </a:p>
        </p:txBody>
      </p:sp>
      <p:pic>
        <p:nvPicPr>
          <p:cNvPr id="4" name="Picture 3">
            <a:extLst>
              <a:ext uri="{FF2B5EF4-FFF2-40B4-BE49-F238E27FC236}">
                <a16:creationId xmlns:a16="http://schemas.microsoft.com/office/drawing/2014/main" xmlns="" id="{BB0AB292-E567-5348-A83B-3004F26F6EE2}"/>
              </a:ext>
            </a:extLst>
          </p:cNvPr>
          <p:cNvPicPr>
            <a:picLocks noChangeAspect="1"/>
          </p:cNvPicPr>
          <p:nvPr/>
        </p:nvPicPr>
        <p:blipFill>
          <a:blip r:embed="rId3"/>
          <a:stretch>
            <a:fillRect/>
          </a:stretch>
        </p:blipFill>
        <p:spPr>
          <a:xfrm>
            <a:off x="1284051" y="4228516"/>
            <a:ext cx="2393004" cy="1823291"/>
          </a:xfrm>
          <a:prstGeom prst="rect">
            <a:avLst/>
          </a:prstGeom>
        </p:spPr>
      </p:pic>
      <p:sp>
        <p:nvSpPr>
          <p:cNvPr id="5" name="Rectangle 4">
            <a:extLst>
              <a:ext uri="{FF2B5EF4-FFF2-40B4-BE49-F238E27FC236}">
                <a16:creationId xmlns:a16="http://schemas.microsoft.com/office/drawing/2014/main" xmlns="" id="{5CC46F9D-5041-974D-9B54-450CE4AA54F1}"/>
              </a:ext>
            </a:extLst>
          </p:cNvPr>
          <p:cNvSpPr/>
          <p:nvPr/>
        </p:nvSpPr>
        <p:spPr>
          <a:xfrm>
            <a:off x="11940905"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xmlns="" val="172728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58AAC-5407-914B-AA3C-FAA2181A7A8F}"/>
              </a:ext>
            </a:extLst>
          </p:cNvPr>
          <p:cNvSpPr>
            <a:spLocks noGrp="1"/>
          </p:cNvSpPr>
          <p:nvPr>
            <p:ph type="title"/>
          </p:nvPr>
        </p:nvSpPr>
        <p:spPr/>
        <p:txBody>
          <a:bodyPr/>
          <a:lstStyle/>
          <a:p>
            <a:r>
              <a:rPr lang="en-US" dirty="0"/>
              <a:t>Internet scams</a:t>
            </a:r>
          </a:p>
        </p:txBody>
      </p:sp>
      <p:sp>
        <p:nvSpPr>
          <p:cNvPr id="3" name="Content Placeholder 2">
            <a:extLst>
              <a:ext uri="{FF2B5EF4-FFF2-40B4-BE49-F238E27FC236}">
                <a16:creationId xmlns:a16="http://schemas.microsoft.com/office/drawing/2014/main" xmlns="" id="{AF5DC493-11AA-1C4A-BB0F-4F814EC236FE}"/>
              </a:ext>
            </a:extLst>
          </p:cNvPr>
          <p:cNvSpPr>
            <a:spLocks noGrp="1"/>
          </p:cNvSpPr>
          <p:nvPr>
            <p:ph idx="1"/>
          </p:nvPr>
        </p:nvSpPr>
        <p:spPr/>
        <p:txBody>
          <a:bodyPr anchor="t"/>
          <a:lstStyle/>
          <a:p>
            <a:r>
              <a:rPr lang="en-US" b="1" dirty="0">
                <a:hlinkClick r:id="rId3"/>
              </a:rPr>
              <a:t>Phishing</a:t>
            </a:r>
            <a:r>
              <a:rPr lang="en-US" dirty="0"/>
              <a:t> –  </a:t>
            </a:r>
            <a:r>
              <a:rPr lang="en-CA" dirty="0"/>
              <a:t>How a fraudster got $12 million out of a Canadian university</a:t>
            </a:r>
          </a:p>
        </p:txBody>
      </p:sp>
      <p:sp>
        <p:nvSpPr>
          <p:cNvPr id="4" name="Rectangle 3">
            <a:extLst>
              <a:ext uri="{FF2B5EF4-FFF2-40B4-BE49-F238E27FC236}">
                <a16:creationId xmlns:a16="http://schemas.microsoft.com/office/drawing/2014/main" xmlns="" id="{7291AB6A-4942-834E-AC4D-275FC377DC9C}"/>
              </a:ext>
            </a:extLst>
          </p:cNvPr>
          <p:cNvSpPr/>
          <p:nvPr/>
        </p:nvSpPr>
        <p:spPr>
          <a:xfrm>
            <a:off x="11940905" y="6550923"/>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pic>
        <p:nvPicPr>
          <p:cNvPr id="5" name="Picture 4">
            <a:extLst>
              <a:ext uri="{FF2B5EF4-FFF2-40B4-BE49-F238E27FC236}">
                <a16:creationId xmlns:a16="http://schemas.microsoft.com/office/drawing/2014/main" xmlns="" id="{A58EFB01-8CDD-F841-B53F-AB634888B94A}"/>
              </a:ext>
            </a:extLst>
          </p:cNvPr>
          <p:cNvPicPr>
            <a:picLocks noChangeAspect="1"/>
          </p:cNvPicPr>
          <p:nvPr/>
        </p:nvPicPr>
        <p:blipFill>
          <a:blip r:embed="rId4"/>
          <a:stretch>
            <a:fillRect/>
          </a:stretch>
        </p:blipFill>
        <p:spPr>
          <a:xfrm>
            <a:off x="4883285" y="1673157"/>
            <a:ext cx="5447489" cy="4027252"/>
          </a:xfrm>
          <a:prstGeom prst="rect">
            <a:avLst/>
          </a:prstGeom>
        </p:spPr>
      </p:pic>
    </p:spTree>
    <p:extLst>
      <p:ext uri="{BB962C8B-B14F-4D97-AF65-F5344CB8AC3E}">
        <p14:creationId xmlns:p14="http://schemas.microsoft.com/office/powerpoint/2010/main" xmlns="" val="238459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0849DF5-8CB0-6D48-AEF3-9C500400371B}"/>
              </a:ext>
            </a:extLst>
          </p:cNvPr>
          <p:cNvSpPr>
            <a:spLocks noGrp="1"/>
          </p:cNvSpPr>
          <p:nvPr>
            <p:ph type="title"/>
          </p:nvPr>
        </p:nvSpPr>
        <p:spPr/>
        <p:txBody>
          <a:bodyPr/>
          <a:lstStyle/>
          <a:p>
            <a:r>
              <a:rPr lang="en-US" b="1" dirty="0"/>
              <a:t>Hacking </a:t>
            </a:r>
            <a:br>
              <a:rPr lang="en-US" b="1" dirty="0"/>
            </a:br>
            <a:r>
              <a:rPr lang="en-US" b="1" dirty="0"/>
              <a:t>– Ashley Madison</a:t>
            </a:r>
            <a:endParaRPr lang="en-US" dirty="0"/>
          </a:p>
        </p:txBody>
      </p:sp>
      <p:sp>
        <p:nvSpPr>
          <p:cNvPr id="5" name="Content Placeholder 4">
            <a:extLst>
              <a:ext uri="{FF2B5EF4-FFF2-40B4-BE49-F238E27FC236}">
                <a16:creationId xmlns:a16="http://schemas.microsoft.com/office/drawing/2014/main" xmlns="" id="{3C05613E-6B4B-E44E-BE1E-A356CFADFB90}"/>
              </a:ext>
            </a:extLst>
          </p:cNvPr>
          <p:cNvSpPr>
            <a:spLocks noGrp="1"/>
          </p:cNvSpPr>
          <p:nvPr>
            <p:ph sz="half" idx="1"/>
          </p:nvPr>
        </p:nvSpPr>
        <p:spPr>
          <a:xfrm>
            <a:off x="5120878" y="803187"/>
            <a:ext cx="6269591" cy="2933926"/>
          </a:xfrm>
        </p:spPr>
        <p:txBody>
          <a:bodyPr/>
          <a:lstStyle/>
          <a:p>
            <a:endParaRPr lang="en-US" b="1" dirty="0"/>
          </a:p>
          <a:p>
            <a:r>
              <a:rPr lang="en-US" b="1" dirty="0"/>
              <a:t>why the hack: </a:t>
            </a:r>
            <a:r>
              <a:rPr lang="en-US" b="1" dirty="0">
                <a:hlinkClick r:id="rId3"/>
              </a:rPr>
              <a:t>https://www.ashleymadison.com</a:t>
            </a:r>
            <a:endParaRPr lang="en-US" b="1" dirty="0"/>
          </a:p>
          <a:p>
            <a:endParaRPr lang="en-US" b="1" dirty="0"/>
          </a:p>
          <a:p>
            <a:endParaRPr lang="en-US" dirty="0"/>
          </a:p>
        </p:txBody>
      </p:sp>
      <p:sp>
        <p:nvSpPr>
          <p:cNvPr id="6" name="Content Placeholder 5">
            <a:extLst>
              <a:ext uri="{FF2B5EF4-FFF2-40B4-BE49-F238E27FC236}">
                <a16:creationId xmlns:a16="http://schemas.microsoft.com/office/drawing/2014/main" xmlns="" id="{9F161F04-0A10-F342-ACC3-0DCDF93ED473}"/>
              </a:ext>
            </a:extLst>
          </p:cNvPr>
          <p:cNvSpPr>
            <a:spLocks noGrp="1"/>
          </p:cNvSpPr>
          <p:nvPr>
            <p:ph sz="half" idx="2"/>
          </p:nvPr>
        </p:nvSpPr>
        <p:spPr>
          <a:xfrm>
            <a:off x="6172200" y="1825624"/>
            <a:ext cx="5181600" cy="4486275"/>
          </a:xfrm>
        </p:spPr>
        <p:txBody>
          <a:bodyPr/>
          <a:lstStyle/>
          <a:p>
            <a:r>
              <a:rPr lang="en-CA" b="1" dirty="0"/>
              <a:t>Discussion Question:</a:t>
            </a:r>
            <a:endParaRPr lang="en-CA" dirty="0"/>
          </a:p>
          <a:p>
            <a:pPr marL="514350" indent="-514350">
              <a:buAutoNum type="arabicPeriod"/>
            </a:pPr>
            <a:r>
              <a:rPr lang="en-CA" dirty="0"/>
              <a:t>Do you agree with the hack?  </a:t>
            </a:r>
          </a:p>
          <a:p>
            <a:pPr marL="514350" indent="-514350">
              <a:buAutoNum type="arabicPeriod"/>
            </a:pPr>
            <a:r>
              <a:rPr lang="en-CA" dirty="0"/>
              <a:t>What is the moral thing to do if you figured out “whodunnit”?</a:t>
            </a:r>
          </a:p>
          <a:p>
            <a:r>
              <a:rPr lang="en-CA" dirty="0"/>
              <a:t> </a:t>
            </a:r>
          </a:p>
          <a:p>
            <a:endParaRPr lang="en-US" b="1" dirty="0"/>
          </a:p>
          <a:p>
            <a:endParaRPr lang="en-US" b="1" dirty="0"/>
          </a:p>
        </p:txBody>
      </p:sp>
      <p:pic>
        <p:nvPicPr>
          <p:cNvPr id="7" name="Picture 6">
            <a:extLst>
              <a:ext uri="{FF2B5EF4-FFF2-40B4-BE49-F238E27FC236}">
                <a16:creationId xmlns:a16="http://schemas.microsoft.com/office/drawing/2014/main" xmlns="" id="{690319EC-3EE5-BE48-B8C6-A973D91FA8F1}"/>
              </a:ext>
            </a:extLst>
          </p:cNvPr>
          <p:cNvPicPr/>
          <p:nvPr/>
        </p:nvPicPr>
        <p:blipFill>
          <a:blip r:embed="rId4">
            <a:extLst>
              <a:ext uri="{28A0092B-C50C-407E-A947-70E740481C1C}">
                <a14:useLocalDpi xmlns:a14="http://schemas.microsoft.com/office/drawing/2010/main" xmlns="" val="0"/>
              </a:ext>
            </a:extLst>
          </a:blip>
          <a:stretch>
            <a:fillRect/>
          </a:stretch>
        </p:blipFill>
        <p:spPr>
          <a:xfrm>
            <a:off x="6506633" y="4101146"/>
            <a:ext cx="4512733" cy="2210753"/>
          </a:xfrm>
          <a:prstGeom prst="rect">
            <a:avLst/>
          </a:prstGeom>
        </p:spPr>
      </p:pic>
      <p:pic>
        <p:nvPicPr>
          <p:cNvPr id="2" name="Picture 1">
            <a:extLst>
              <a:ext uri="{FF2B5EF4-FFF2-40B4-BE49-F238E27FC236}">
                <a16:creationId xmlns:a16="http://schemas.microsoft.com/office/drawing/2014/main" xmlns="" id="{A0C2803D-6AF7-0645-B86E-A1DDC1C0A7BE}"/>
              </a:ext>
            </a:extLst>
          </p:cNvPr>
          <p:cNvPicPr>
            <a:picLocks noChangeAspect="1"/>
          </p:cNvPicPr>
          <p:nvPr/>
        </p:nvPicPr>
        <p:blipFill>
          <a:blip r:embed="rId5"/>
          <a:stretch>
            <a:fillRect/>
          </a:stretch>
        </p:blipFill>
        <p:spPr>
          <a:xfrm>
            <a:off x="1696801" y="5211386"/>
            <a:ext cx="2222500" cy="914400"/>
          </a:xfrm>
          <a:prstGeom prst="rect">
            <a:avLst/>
          </a:prstGeom>
        </p:spPr>
      </p:pic>
      <p:sp>
        <p:nvSpPr>
          <p:cNvPr id="8" name="Rectangle 7">
            <a:extLst>
              <a:ext uri="{FF2B5EF4-FFF2-40B4-BE49-F238E27FC236}">
                <a16:creationId xmlns:a16="http://schemas.microsoft.com/office/drawing/2014/main" xmlns="" id="{86166630-C4F8-BC4F-9C35-E2C215CEFC18}"/>
              </a:ext>
            </a:extLst>
          </p:cNvPr>
          <p:cNvSpPr/>
          <p:nvPr/>
        </p:nvSpPr>
        <p:spPr>
          <a:xfrm>
            <a:off x="11940905"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xmlns="" val="396063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237F-A755-0141-84B1-1F8673EA4D40}"/>
              </a:ext>
            </a:extLst>
          </p:cNvPr>
          <p:cNvSpPr>
            <a:spLocks noGrp="1"/>
          </p:cNvSpPr>
          <p:nvPr>
            <p:ph type="title"/>
          </p:nvPr>
        </p:nvSpPr>
        <p:spPr>
          <a:xfrm>
            <a:off x="929423" y="2193967"/>
            <a:ext cx="3500828" cy="2470065"/>
          </a:xfrm>
        </p:spPr>
        <p:txBody>
          <a:bodyPr/>
          <a:lstStyle/>
          <a:p>
            <a:r>
              <a:rPr lang="en-US" b="1" dirty="0"/>
              <a:t>A brief History of warfare</a:t>
            </a:r>
          </a:p>
        </p:txBody>
      </p:sp>
      <p:sp>
        <p:nvSpPr>
          <p:cNvPr id="3" name="Content Placeholder 2">
            <a:extLst>
              <a:ext uri="{FF2B5EF4-FFF2-40B4-BE49-F238E27FC236}">
                <a16:creationId xmlns:a16="http://schemas.microsoft.com/office/drawing/2014/main" xmlns="" id="{83742022-7041-B743-A0E0-3C9562E82905}"/>
              </a:ext>
            </a:extLst>
          </p:cNvPr>
          <p:cNvSpPr>
            <a:spLocks noGrp="1"/>
          </p:cNvSpPr>
          <p:nvPr>
            <p:ph sz="half" idx="1"/>
          </p:nvPr>
        </p:nvSpPr>
        <p:spPr>
          <a:xfrm>
            <a:off x="5120878" y="803187"/>
            <a:ext cx="6269591" cy="4006547"/>
          </a:xfrm>
        </p:spPr>
        <p:txBody>
          <a:bodyPr>
            <a:normAutofit/>
          </a:bodyPr>
          <a:lstStyle/>
          <a:p>
            <a:pPr marL="514350" indent="-514350">
              <a:buFont typeface="+mj-lt"/>
              <a:buAutoNum type="arabicPeriod"/>
            </a:pPr>
            <a:r>
              <a:rPr lang="en-US" sz="2600" b="1" dirty="0">
                <a:solidFill>
                  <a:srgbClr val="FFC000"/>
                </a:solidFill>
              </a:rPr>
              <a:t>First</a:t>
            </a:r>
            <a:r>
              <a:rPr lang="en-US" sz="2600" dirty="0">
                <a:solidFill>
                  <a:srgbClr val="FFC000"/>
                </a:solidFill>
              </a:rPr>
              <a:t> Generation warfare </a:t>
            </a:r>
            <a:r>
              <a:rPr lang="en-US" sz="2600" dirty="0"/>
              <a:t>– AD 500-1450 </a:t>
            </a:r>
          </a:p>
          <a:p>
            <a:pPr marL="514350" indent="-514350">
              <a:buFont typeface="+mj-lt"/>
              <a:buAutoNum type="arabicPeriod"/>
            </a:pPr>
            <a:r>
              <a:rPr lang="en-US" sz="2600" b="1" dirty="0">
                <a:solidFill>
                  <a:srgbClr val="FFC000"/>
                </a:solidFill>
              </a:rPr>
              <a:t>Second</a:t>
            </a:r>
            <a:r>
              <a:rPr lang="en-US" sz="2600" dirty="0">
                <a:solidFill>
                  <a:srgbClr val="FFC000"/>
                </a:solidFill>
              </a:rPr>
              <a:t> Generation warfare </a:t>
            </a:r>
            <a:r>
              <a:rPr lang="en-US" sz="2600" dirty="0"/>
              <a:t>– 1989</a:t>
            </a:r>
          </a:p>
          <a:p>
            <a:pPr marL="514350" indent="-514350">
              <a:buFont typeface="+mj-lt"/>
              <a:buAutoNum type="arabicPeriod"/>
            </a:pPr>
            <a:r>
              <a:rPr lang="en-CA" sz="2600" b="1" dirty="0">
                <a:solidFill>
                  <a:srgbClr val="FFC000"/>
                </a:solidFill>
              </a:rPr>
              <a:t>Third</a:t>
            </a:r>
            <a:r>
              <a:rPr lang="en-CA" sz="2600" dirty="0">
                <a:solidFill>
                  <a:srgbClr val="FFC000"/>
                </a:solidFill>
              </a:rPr>
              <a:t>-generation warfare </a:t>
            </a:r>
            <a:r>
              <a:rPr lang="en-CA" sz="2600" dirty="0"/>
              <a:t>- the end of linear warfare on a tactical level</a:t>
            </a:r>
          </a:p>
          <a:p>
            <a:pPr marL="514350" indent="-514350">
              <a:buFont typeface="+mj-lt"/>
              <a:buAutoNum type="arabicPeriod"/>
            </a:pPr>
            <a:r>
              <a:rPr lang="en-CA" sz="2600" b="1" dirty="0">
                <a:solidFill>
                  <a:srgbClr val="FFC000"/>
                </a:solidFill>
              </a:rPr>
              <a:t>Fourth</a:t>
            </a:r>
            <a:r>
              <a:rPr lang="en-CA" sz="2600" dirty="0">
                <a:solidFill>
                  <a:srgbClr val="FFC000"/>
                </a:solidFill>
              </a:rPr>
              <a:t> Generation warfare</a:t>
            </a:r>
            <a:r>
              <a:rPr lang="en-CA" sz="2600" dirty="0"/>
              <a:t> - "Post-modern"</a:t>
            </a:r>
            <a:endParaRPr lang="en-US" sz="2600" dirty="0"/>
          </a:p>
        </p:txBody>
      </p:sp>
      <p:pic>
        <p:nvPicPr>
          <p:cNvPr id="6" name="Content Placeholder 5">
            <a:extLst>
              <a:ext uri="{FF2B5EF4-FFF2-40B4-BE49-F238E27FC236}">
                <a16:creationId xmlns:a16="http://schemas.microsoft.com/office/drawing/2014/main" xmlns="" id="{C96DF538-7401-A746-8AA3-D03C80917101}"/>
              </a:ext>
            </a:extLst>
          </p:cNvPr>
          <p:cNvPicPr>
            <a:picLocks noGrp="1" noChangeAspect="1"/>
          </p:cNvPicPr>
          <p:nvPr>
            <p:ph sz="half" idx="2"/>
          </p:nvPr>
        </p:nvPicPr>
        <p:blipFill>
          <a:blip r:embed="rId3"/>
          <a:stretch>
            <a:fillRect/>
          </a:stretch>
        </p:blipFill>
        <p:spPr>
          <a:xfrm>
            <a:off x="8826425" y="4912041"/>
            <a:ext cx="2133600" cy="939800"/>
          </a:xfrm>
          <a:prstGeom prst="rect">
            <a:avLst/>
          </a:prstGeom>
        </p:spPr>
      </p:pic>
      <p:pic>
        <p:nvPicPr>
          <p:cNvPr id="5" name="Picture 4">
            <a:extLst>
              <a:ext uri="{FF2B5EF4-FFF2-40B4-BE49-F238E27FC236}">
                <a16:creationId xmlns:a16="http://schemas.microsoft.com/office/drawing/2014/main" xmlns="" id="{19B7B861-8B63-7246-B7F5-77F662BBFDB9}"/>
              </a:ext>
            </a:extLst>
          </p:cNvPr>
          <p:cNvPicPr>
            <a:picLocks noChangeAspect="1"/>
          </p:cNvPicPr>
          <p:nvPr/>
        </p:nvPicPr>
        <p:blipFill>
          <a:blip r:embed="rId4"/>
          <a:stretch>
            <a:fillRect/>
          </a:stretch>
        </p:blipFill>
        <p:spPr>
          <a:xfrm>
            <a:off x="4695223" y="5013641"/>
            <a:ext cx="2425700" cy="838200"/>
          </a:xfrm>
          <a:prstGeom prst="rect">
            <a:avLst/>
          </a:prstGeom>
        </p:spPr>
      </p:pic>
      <p:sp>
        <p:nvSpPr>
          <p:cNvPr id="7" name="Rounded Rectangle 6">
            <a:extLst>
              <a:ext uri="{FF2B5EF4-FFF2-40B4-BE49-F238E27FC236}">
                <a16:creationId xmlns:a16="http://schemas.microsoft.com/office/drawing/2014/main" xmlns="" id="{4CC98D04-07FF-024D-894A-5FF33CB9E2B5}"/>
              </a:ext>
            </a:extLst>
          </p:cNvPr>
          <p:cNvSpPr/>
          <p:nvPr/>
        </p:nvSpPr>
        <p:spPr>
          <a:xfrm>
            <a:off x="607068" y="5260342"/>
            <a:ext cx="3823183" cy="1601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mj-lt"/>
              </a:rPr>
              <a:t>Cyber crime as a crime problem </a:t>
            </a:r>
          </a:p>
          <a:p>
            <a:pPr algn="ctr"/>
            <a:r>
              <a:rPr lang="en-US" sz="3600" b="1" dirty="0">
                <a:solidFill>
                  <a:schemeClr val="bg1"/>
                </a:solidFill>
                <a:latin typeface="+mj-lt"/>
              </a:rPr>
              <a:t>and a war problem</a:t>
            </a:r>
          </a:p>
        </p:txBody>
      </p:sp>
      <p:sp>
        <p:nvSpPr>
          <p:cNvPr id="8" name="Rectangle 7">
            <a:extLst>
              <a:ext uri="{FF2B5EF4-FFF2-40B4-BE49-F238E27FC236}">
                <a16:creationId xmlns:a16="http://schemas.microsoft.com/office/drawing/2014/main" xmlns="" id="{B2A206CB-21A8-474B-A7F2-FAB4024004A1}"/>
              </a:ext>
            </a:extLst>
          </p:cNvPr>
          <p:cNvSpPr/>
          <p:nvPr/>
        </p:nvSpPr>
        <p:spPr>
          <a:xfrm>
            <a:off x="11940905" y="6589834"/>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Tree>
    <p:extLst>
      <p:ext uri="{BB962C8B-B14F-4D97-AF65-F5344CB8AC3E}">
        <p14:creationId xmlns:p14="http://schemas.microsoft.com/office/powerpoint/2010/main" xmlns="" val="465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5D0E311-67D9-BD4C-AC73-2DC1FA85F6F1}"/>
              </a:ext>
            </a:extLst>
          </p:cNvPr>
          <p:cNvSpPr>
            <a:spLocks noGrp="1"/>
          </p:cNvSpPr>
          <p:nvPr>
            <p:ph type="title"/>
          </p:nvPr>
        </p:nvSpPr>
        <p:spPr>
          <a:xfrm>
            <a:off x="838200" y="885825"/>
            <a:ext cx="10515600" cy="804863"/>
          </a:xfrm>
        </p:spPr>
        <p:txBody>
          <a:bodyPr anchor="ctr">
            <a:normAutofit fontScale="90000"/>
          </a:bodyPr>
          <a:lstStyle/>
          <a:p>
            <a:pPr algn="ctr">
              <a:lnSpc>
                <a:spcPct val="100000"/>
              </a:lnSpc>
            </a:pPr>
            <a:r>
              <a:rPr lang="en-CA" b="1" dirty="0"/>
              <a:t>Radicalization and propaganda – RWE groups</a:t>
            </a:r>
            <a:br>
              <a:rPr lang="en-CA" b="1" dirty="0"/>
            </a:br>
            <a:endParaRPr lang="en-US" b="1" dirty="0"/>
          </a:p>
        </p:txBody>
      </p:sp>
      <p:sp>
        <p:nvSpPr>
          <p:cNvPr id="6" name="Content Placeholder 5">
            <a:extLst>
              <a:ext uri="{FF2B5EF4-FFF2-40B4-BE49-F238E27FC236}">
                <a16:creationId xmlns:a16="http://schemas.microsoft.com/office/drawing/2014/main" xmlns="" id="{45BA5E06-B4C7-D543-B023-D321570623C2}"/>
              </a:ext>
            </a:extLst>
          </p:cNvPr>
          <p:cNvSpPr>
            <a:spLocks noGrp="1"/>
          </p:cNvSpPr>
          <p:nvPr>
            <p:ph idx="1"/>
          </p:nvPr>
        </p:nvSpPr>
        <p:spPr/>
        <p:txBody>
          <a:bodyPr anchor="t">
            <a:normAutofit lnSpcReduction="10000"/>
          </a:bodyPr>
          <a:lstStyle/>
          <a:p>
            <a:r>
              <a:rPr lang="en-CA" sz="2800" dirty="0" err="1"/>
              <a:t>Atalante</a:t>
            </a:r>
            <a:r>
              <a:rPr lang="en-CA" sz="2800" dirty="0"/>
              <a:t> (QC)</a:t>
            </a:r>
          </a:p>
          <a:p>
            <a:r>
              <a:rPr lang="en-CA" sz="2800" dirty="0"/>
              <a:t>Storm Alliance (QC)</a:t>
            </a:r>
          </a:p>
          <a:p>
            <a:r>
              <a:rPr lang="en-CA" sz="2800" i="1" dirty="0"/>
              <a:t>The Three Percent (III%) (AB, ON, +)</a:t>
            </a:r>
          </a:p>
          <a:p>
            <a:r>
              <a:rPr lang="en-CA" sz="2800" i="1" dirty="0"/>
              <a:t>Aryan Guard (AB)</a:t>
            </a:r>
          </a:p>
          <a:p>
            <a:r>
              <a:rPr lang="en-CA" sz="2800" dirty="0"/>
              <a:t>Northwest Territorial Imperative (BC, AB)</a:t>
            </a:r>
            <a:endParaRPr lang="en-CA" sz="2800" i="1" dirty="0"/>
          </a:p>
          <a:p>
            <a:r>
              <a:rPr lang="en-CA" sz="2800" i="1" dirty="0"/>
              <a:t>Cultural Action Party of Canada (BC)</a:t>
            </a:r>
          </a:p>
          <a:p>
            <a:r>
              <a:rPr lang="en-CA" sz="2800" dirty="0"/>
              <a:t>Proud Boys (online)</a:t>
            </a:r>
          </a:p>
          <a:p>
            <a:r>
              <a:rPr lang="en-CA" sz="2800" dirty="0" err="1"/>
              <a:t>Incel</a:t>
            </a:r>
            <a:r>
              <a:rPr lang="en-CA" sz="2800" dirty="0"/>
              <a:t> (online)</a:t>
            </a:r>
          </a:p>
          <a:p>
            <a:pPr marL="0" indent="0">
              <a:buNone/>
            </a:pPr>
            <a:endParaRPr lang="en-CA" i="1" dirty="0"/>
          </a:p>
          <a:p>
            <a:endParaRPr lang="en-CA" i="1" dirty="0"/>
          </a:p>
          <a:p>
            <a:endParaRPr lang="en-US" dirty="0"/>
          </a:p>
        </p:txBody>
      </p:sp>
      <p:sp>
        <p:nvSpPr>
          <p:cNvPr id="7" name="TextBox 6">
            <a:extLst>
              <a:ext uri="{FF2B5EF4-FFF2-40B4-BE49-F238E27FC236}">
                <a16:creationId xmlns:a16="http://schemas.microsoft.com/office/drawing/2014/main" xmlns="" id="{0AD68349-0BA0-294C-98F3-CD424BFE2936}"/>
              </a:ext>
            </a:extLst>
          </p:cNvPr>
          <p:cNvSpPr txBox="1"/>
          <p:nvPr/>
        </p:nvSpPr>
        <p:spPr>
          <a:xfrm>
            <a:off x="791680" y="2765777"/>
            <a:ext cx="3823183" cy="1323439"/>
          </a:xfrm>
          <a:prstGeom prst="rect">
            <a:avLst/>
          </a:prstGeom>
          <a:noFill/>
        </p:spPr>
        <p:txBody>
          <a:bodyPr wrap="square" rtlCol="0">
            <a:spAutoFit/>
          </a:bodyPr>
          <a:lstStyle/>
          <a:p>
            <a:r>
              <a:rPr lang="en-US" sz="4000" b="1" dirty="0">
                <a:solidFill>
                  <a:schemeClr val="bg1"/>
                </a:solidFill>
                <a:latin typeface="+mj-lt"/>
              </a:rPr>
              <a:t>5</a:t>
            </a:r>
            <a:r>
              <a:rPr lang="en-US" sz="4000" b="1" baseline="30000" dirty="0">
                <a:solidFill>
                  <a:schemeClr val="bg1"/>
                </a:solidFill>
                <a:latin typeface="+mj-lt"/>
              </a:rPr>
              <a:t>th</a:t>
            </a:r>
            <a:r>
              <a:rPr lang="en-US" sz="4000" b="1" dirty="0">
                <a:solidFill>
                  <a:schemeClr val="bg1"/>
                </a:solidFill>
                <a:latin typeface="+mj-lt"/>
              </a:rPr>
              <a:t> Generation Warfare</a:t>
            </a:r>
          </a:p>
        </p:txBody>
      </p:sp>
      <p:sp>
        <p:nvSpPr>
          <p:cNvPr id="8" name="Rectangle 7">
            <a:extLst>
              <a:ext uri="{FF2B5EF4-FFF2-40B4-BE49-F238E27FC236}">
                <a16:creationId xmlns:a16="http://schemas.microsoft.com/office/drawing/2014/main" xmlns="" id="{0CE1DC79-66E3-6141-AA7A-684E76028BD5}"/>
              </a:ext>
            </a:extLst>
          </p:cNvPr>
          <p:cNvSpPr/>
          <p:nvPr/>
        </p:nvSpPr>
        <p:spPr>
          <a:xfrm>
            <a:off x="11940905"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Tree>
    <p:extLst>
      <p:ext uri="{BB962C8B-B14F-4D97-AF65-F5344CB8AC3E}">
        <p14:creationId xmlns:p14="http://schemas.microsoft.com/office/powerpoint/2010/main" xmlns="" val="45915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6D819-CBCF-3447-B92C-7583824B5179}"/>
              </a:ext>
            </a:extLst>
          </p:cNvPr>
          <p:cNvSpPr>
            <a:spLocks noGrp="1"/>
          </p:cNvSpPr>
          <p:nvPr>
            <p:ph type="title"/>
          </p:nvPr>
        </p:nvSpPr>
        <p:spPr/>
        <p:txBody>
          <a:bodyPr/>
          <a:lstStyle/>
          <a:p>
            <a:r>
              <a:rPr lang="en-US" b="1" dirty="0"/>
              <a:t>Censoring Social network?</a:t>
            </a:r>
            <a:br>
              <a:rPr lang="en-US" b="1" dirty="0"/>
            </a:br>
            <a:r>
              <a:rPr lang="en-US" b="1" dirty="0"/>
              <a:t>Pros &amp; Cons</a:t>
            </a:r>
            <a:endParaRPr lang="en-US" dirty="0"/>
          </a:p>
        </p:txBody>
      </p:sp>
      <p:pic>
        <p:nvPicPr>
          <p:cNvPr id="4" name="Content Placeholder 3">
            <a:extLst>
              <a:ext uri="{FF2B5EF4-FFF2-40B4-BE49-F238E27FC236}">
                <a16:creationId xmlns:a16="http://schemas.microsoft.com/office/drawing/2014/main" xmlns="" id="{367EE8FD-2146-8A4D-A694-F7ED4C5AD737}"/>
              </a:ext>
            </a:extLst>
          </p:cNvPr>
          <p:cNvPicPr>
            <a:picLocks noGrp="1" noChangeAspect="1"/>
          </p:cNvPicPr>
          <p:nvPr>
            <p:ph idx="1"/>
          </p:nvPr>
        </p:nvPicPr>
        <p:blipFill>
          <a:blip r:embed="rId3"/>
          <a:stretch>
            <a:fillRect/>
          </a:stretch>
        </p:blipFill>
        <p:spPr>
          <a:xfrm>
            <a:off x="5120255" y="914143"/>
            <a:ext cx="2921000" cy="1765300"/>
          </a:xfrm>
          <a:prstGeom prst="rect">
            <a:avLst/>
          </a:prstGeom>
        </p:spPr>
      </p:pic>
      <p:pic>
        <p:nvPicPr>
          <p:cNvPr id="5" name="Picture 4">
            <a:extLst>
              <a:ext uri="{FF2B5EF4-FFF2-40B4-BE49-F238E27FC236}">
                <a16:creationId xmlns:a16="http://schemas.microsoft.com/office/drawing/2014/main" xmlns="" id="{F31497DF-612C-0346-928E-E0119724787C}"/>
              </a:ext>
            </a:extLst>
          </p:cNvPr>
          <p:cNvPicPr>
            <a:picLocks noChangeAspect="1"/>
          </p:cNvPicPr>
          <p:nvPr/>
        </p:nvPicPr>
        <p:blipFill>
          <a:blip r:embed="rId4"/>
          <a:stretch>
            <a:fillRect/>
          </a:stretch>
        </p:blipFill>
        <p:spPr>
          <a:xfrm>
            <a:off x="5307937" y="2962300"/>
            <a:ext cx="2046174" cy="1943781"/>
          </a:xfrm>
          <a:prstGeom prst="rect">
            <a:avLst/>
          </a:prstGeom>
        </p:spPr>
      </p:pic>
      <p:sp>
        <p:nvSpPr>
          <p:cNvPr id="3" name="Rectangle 2">
            <a:extLst>
              <a:ext uri="{FF2B5EF4-FFF2-40B4-BE49-F238E27FC236}">
                <a16:creationId xmlns:a16="http://schemas.microsoft.com/office/drawing/2014/main" xmlns="" id="{C2B6FCC2-48F3-E845-9576-C26201D1033C}"/>
              </a:ext>
            </a:extLst>
          </p:cNvPr>
          <p:cNvSpPr/>
          <p:nvPr/>
        </p:nvSpPr>
        <p:spPr>
          <a:xfrm>
            <a:off x="7354111" y="5642041"/>
            <a:ext cx="2354092" cy="523220"/>
          </a:xfrm>
          <a:prstGeom prst="rect">
            <a:avLst/>
          </a:prstGeom>
        </p:spPr>
        <p:txBody>
          <a:bodyPr wrap="square">
            <a:spAutoFit/>
          </a:bodyPr>
          <a:lstStyle/>
          <a:p>
            <a:r>
              <a:rPr lang="en-US" sz="2800" dirty="0">
                <a:solidFill>
                  <a:srgbClr val="FFC000"/>
                </a:solidFill>
              </a:rPr>
              <a:t>La</a:t>
            </a:r>
            <a:r>
              <a:rPr lang="en-US" sz="2800" dirty="0"/>
              <a:t> </a:t>
            </a:r>
            <a:r>
              <a:rPr lang="en-US" sz="2800" dirty="0">
                <a:hlinkClick r:id="rId5"/>
              </a:rPr>
              <a:t>Meut</a:t>
            </a:r>
            <a:r>
              <a:rPr lang="en-US" sz="2800" dirty="0"/>
              <a:t> </a:t>
            </a:r>
          </a:p>
        </p:txBody>
      </p:sp>
      <p:pic>
        <p:nvPicPr>
          <p:cNvPr id="6" name="Picture 5">
            <a:extLst>
              <a:ext uri="{FF2B5EF4-FFF2-40B4-BE49-F238E27FC236}">
                <a16:creationId xmlns:a16="http://schemas.microsoft.com/office/drawing/2014/main" xmlns="" id="{212E95E8-F041-A348-9977-DF8CAEC37342}"/>
              </a:ext>
            </a:extLst>
          </p:cNvPr>
          <p:cNvPicPr>
            <a:picLocks noChangeAspect="1"/>
          </p:cNvPicPr>
          <p:nvPr/>
        </p:nvPicPr>
        <p:blipFill>
          <a:blip r:embed="rId6"/>
          <a:stretch>
            <a:fillRect/>
          </a:stretch>
        </p:blipFill>
        <p:spPr>
          <a:xfrm>
            <a:off x="9064342" y="5357551"/>
            <a:ext cx="1854200" cy="1092200"/>
          </a:xfrm>
          <a:prstGeom prst="rect">
            <a:avLst/>
          </a:prstGeom>
        </p:spPr>
      </p:pic>
      <p:pic>
        <p:nvPicPr>
          <p:cNvPr id="7" name="Picture 6">
            <a:extLst>
              <a:ext uri="{FF2B5EF4-FFF2-40B4-BE49-F238E27FC236}">
                <a16:creationId xmlns:a16="http://schemas.microsoft.com/office/drawing/2014/main" xmlns="" id="{FB36F00E-2F5D-3444-82A0-0669515E0641}"/>
              </a:ext>
            </a:extLst>
          </p:cNvPr>
          <p:cNvPicPr>
            <a:picLocks noChangeAspect="1"/>
          </p:cNvPicPr>
          <p:nvPr/>
        </p:nvPicPr>
        <p:blipFill>
          <a:blip r:embed="rId7"/>
          <a:stretch>
            <a:fillRect/>
          </a:stretch>
        </p:blipFill>
        <p:spPr>
          <a:xfrm>
            <a:off x="9064342" y="914143"/>
            <a:ext cx="2461570" cy="1435782"/>
          </a:xfrm>
          <a:prstGeom prst="rect">
            <a:avLst/>
          </a:prstGeom>
        </p:spPr>
      </p:pic>
      <p:pic>
        <p:nvPicPr>
          <p:cNvPr id="8" name="Picture 7">
            <a:extLst>
              <a:ext uri="{FF2B5EF4-FFF2-40B4-BE49-F238E27FC236}">
                <a16:creationId xmlns:a16="http://schemas.microsoft.com/office/drawing/2014/main" xmlns="" id="{0EF86194-5A23-0D43-9023-C6184E8B8931}"/>
              </a:ext>
            </a:extLst>
          </p:cNvPr>
          <p:cNvPicPr>
            <a:picLocks noChangeAspect="1"/>
          </p:cNvPicPr>
          <p:nvPr/>
        </p:nvPicPr>
        <p:blipFill>
          <a:blip r:embed="rId8"/>
          <a:stretch>
            <a:fillRect/>
          </a:stretch>
        </p:blipFill>
        <p:spPr>
          <a:xfrm>
            <a:off x="9064342" y="2809451"/>
            <a:ext cx="2334570" cy="1606905"/>
          </a:xfrm>
          <a:prstGeom prst="rect">
            <a:avLst/>
          </a:prstGeom>
        </p:spPr>
      </p:pic>
      <p:sp>
        <p:nvSpPr>
          <p:cNvPr id="9" name="Rectangle 8">
            <a:extLst>
              <a:ext uri="{FF2B5EF4-FFF2-40B4-BE49-F238E27FC236}">
                <a16:creationId xmlns:a16="http://schemas.microsoft.com/office/drawing/2014/main" xmlns="" id="{FCBED1E8-A59C-3242-843C-92C1CA5A55FC}"/>
              </a:ext>
            </a:extLst>
          </p:cNvPr>
          <p:cNvSpPr/>
          <p:nvPr/>
        </p:nvSpPr>
        <p:spPr>
          <a:xfrm>
            <a:off x="11940905" y="6560651"/>
            <a:ext cx="251095" cy="29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Tree>
    <p:extLst>
      <p:ext uri="{BB962C8B-B14F-4D97-AF65-F5344CB8AC3E}">
        <p14:creationId xmlns:p14="http://schemas.microsoft.com/office/powerpoint/2010/main" xmlns="" val="375259019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{B31073B9-5AD3-DA46-A8A2-F954CB76AFD0}tf16401369</Template>
  <TotalTime>8889</TotalTime>
  <Words>1050</Words>
  <Application>Microsoft Office PowerPoint</Application>
  <PresentationFormat>Custom</PresentationFormat>
  <Paragraphs>152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Atlas</vt:lpstr>
      <vt:lpstr>   Understanding the Impacts of Computer Technology on Modern Society and Culture   </vt:lpstr>
      <vt:lpstr>2 perspectives: </vt:lpstr>
      <vt:lpstr>Crimes related to computer mediated technology</vt:lpstr>
      <vt:lpstr>Captain Picard – in culture lingo</vt:lpstr>
      <vt:lpstr>Internet scams</vt:lpstr>
      <vt:lpstr>Hacking  – Ashley Madison</vt:lpstr>
      <vt:lpstr>A brief History of warfare</vt:lpstr>
      <vt:lpstr>Radicalization and propaganda – RWE groups </vt:lpstr>
      <vt:lpstr>Censoring Social network? Pros &amp; Cons</vt:lpstr>
      <vt:lpstr>Hacking back</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Understanding the Impacts of Computer Technology on Modern Society and Culture   </dc:title>
  <dc:creator>Jessica Chang</dc:creator>
  <cp:lastModifiedBy>gp</cp:lastModifiedBy>
  <cp:revision>84</cp:revision>
  <cp:lastPrinted>2018-11-27T21:37:50Z</cp:lastPrinted>
  <dcterms:created xsi:type="dcterms:W3CDTF">2018-11-12T22:50:11Z</dcterms:created>
  <dcterms:modified xsi:type="dcterms:W3CDTF">2018-11-27T22:12:24Z</dcterms:modified>
</cp:coreProperties>
</file>