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61"/>
  </p:notesMasterIdLst>
  <p:sldIdLst>
    <p:sldId id="515" r:id="rId2"/>
    <p:sldId id="509" r:id="rId3"/>
    <p:sldId id="526" r:id="rId4"/>
    <p:sldId id="350" r:id="rId5"/>
    <p:sldId id="349" r:id="rId6"/>
    <p:sldId id="368" r:id="rId7"/>
    <p:sldId id="351" r:id="rId8"/>
    <p:sldId id="516" r:id="rId9"/>
    <p:sldId id="402" r:id="rId10"/>
    <p:sldId id="412" r:id="rId11"/>
    <p:sldId id="266" r:id="rId12"/>
    <p:sldId id="373" r:id="rId13"/>
    <p:sldId id="475" r:id="rId14"/>
    <p:sldId id="429" r:id="rId15"/>
    <p:sldId id="383" r:id="rId16"/>
    <p:sldId id="312" r:id="rId17"/>
    <p:sldId id="444" r:id="rId18"/>
    <p:sldId id="495" r:id="rId19"/>
    <p:sldId id="466" r:id="rId20"/>
    <p:sldId id="497" r:id="rId21"/>
    <p:sldId id="337" r:id="rId22"/>
    <p:sldId id="336" r:id="rId23"/>
    <p:sldId id="522" r:id="rId24"/>
    <p:sldId id="513" r:id="rId25"/>
    <p:sldId id="510" r:id="rId26"/>
    <p:sldId id="533" r:id="rId27"/>
    <p:sldId id="455" r:id="rId28"/>
    <p:sldId id="488" r:id="rId29"/>
    <p:sldId id="512" r:id="rId30"/>
    <p:sldId id="479" r:id="rId31"/>
    <p:sldId id="511" r:id="rId32"/>
    <p:sldId id="489" r:id="rId33"/>
    <p:sldId id="505" r:id="rId34"/>
    <p:sldId id="530" r:id="rId35"/>
    <p:sldId id="492" r:id="rId36"/>
    <p:sldId id="481" r:id="rId37"/>
    <p:sldId id="447" r:id="rId38"/>
    <p:sldId id="289" r:id="rId39"/>
    <p:sldId id="514" r:id="rId40"/>
    <p:sldId id="491" r:id="rId41"/>
    <p:sldId id="443" r:id="rId42"/>
    <p:sldId id="332" r:id="rId43"/>
    <p:sldId id="501" r:id="rId44"/>
    <p:sldId id="423" r:id="rId45"/>
    <p:sldId id="527" r:id="rId46"/>
    <p:sldId id="534" r:id="rId47"/>
    <p:sldId id="430" r:id="rId48"/>
    <p:sldId id="502" r:id="rId49"/>
    <p:sldId id="424" r:id="rId50"/>
    <p:sldId id="340" r:id="rId51"/>
    <p:sldId id="469" r:id="rId52"/>
    <p:sldId id="370" r:id="rId53"/>
    <p:sldId id="432" r:id="rId54"/>
    <p:sldId id="520" r:id="rId55"/>
    <p:sldId id="470" r:id="rId56"/>
    <p:sldId id="410" r:id="rId57"/>
    <p:sldId id="519" r:id="rId58"/>
    <p:sldId id="528" r:id="rId59"/>
    <p:sldId id="524" r:id="rId6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9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0" autoAdjust="0"/>
    <p:restoredTop sz="87247" autoAdjust="0"/>
  </p:normalViewPr>
  <p:slideViewPr>
    <p:cSldViewPr snapToGrid="0" snapToObjects="1">
      <p:cViewPr varScale="1">
        <p:scale>
          <a:sx n="37" d="100"/>
          <a:sy n="37" d="100"/>
        </p:scale>
        <p:origin x="-77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CA" dirty="0"/>
              <a:t>Economic Growth</a:t>
            </a:r>
          </a:p>
          <a:p>
            <a:pPr>
              <a:defRPr/>
            </a:pPr>
            <a:r>
              <a:rPr lang="en-CA" dirty="0"/>
              <a:t>Forecast Change in GDP 2015-18, Select Metros, Conference Board</a:t>
            </a:r>
          </a:p>
        </c:rich>
      </c:tx>
    </c:title>
    <c:plotArea>
      <c:layout>
        <c:manualLayout>
          <c:layoutTarget val="inner"/>
          <c:xMode val="edge"/>
          <c:yMode val="edge"/>
          <c:x val="8.774818513539466E-2"/>
          <c:y val="0.13543586230387736"/>
          <c:w val="0.91225181486460549"/>
          <c:h val="0.62486623430974109"/>
        </c:manualLayout>
      </c:layout>
      <c:barChart>
        <c:barDir val="col"/>
        <c:grouping val="clustered"/>
        <c:ser>
          <c:idx val="0"/>
          <c:order val="0"/>
          <c:dPt>
            <c:idx val="0"/>
            <c:spPr>
              <a:solidFill>
                <a:schemeClr val="accent1"/>
              </a:solidFill>
            </c:spPr>
          </c:dPt>
          <c:dPt>
            <c:idx val="1"/>
            <c:spPr>
              <a:solidFill>
                <a:schemeClr val="accent2"/>
              </a:solidFill>
            </c:spPr>
          </c:dPt>
          <c:cat>
            <c:strRef>
              <c:f>'Metro GDP Forecasts'!$G$2:$G$14</c:f>
              <c:strCache>
                <c:ptCount val="13"/>
                <c:pt idx="0">
                  <c:v>Victoria CMA</c:v>
                </c:pt>
                <c:pt idx="1">
                  <c:v>Metro Vancouver</c:v>
                </c:pt>
                <c:pt idx="2">
                  <c:v>Edmonton CMA</c:v>
                </c:pt>
                <c:pt idx="3">
                  <c:v>Calgary CMA</c:v>
                </c:pt>
                <c:pt idx="4">
                  <c:v>Saskatoon CMA</c:v>
                </c:pt>
                <c:pt idx="5">
                  <c:v>Regina CMA</c:v>
                </c:pt>
                <c:pt idx="6">
                  <c:v>Winnipeg CMA</c:v>
                </c:pt>
                <c:pt idx="7">
                  <c:v>Hamilton CMA</c:v>
                </c:pt>
                <c:pt idx="8">
                  <c:v>Toronto CMA</c:v>
                </c:pt>
                <c:pt idx="9">
                  <c:v>Ottawa-Gatineau</c:v>
                </c:pt>
                <c:pt idx="10">
                  <c:v>Montréal CMA</c:v>
                </c:pt>
                <c:pt idx="11">
                  <c:v>Québec CMA</c:v>
                </c:pt>
                <c:pt idx="12">
                  <c:v>Halifax CMA</c:v>
                </c:pt>
              </c:strCache>
            </c:strRef>
          </c:cat>
          <c:val>
            <c:numRef>
              <c:f>'Metro GDP Forecasts'!$F$2:$F$14</c:f>
              <c:numCache>
                <c:formatCode>General</c:formatCode>
                <c:ptCount val="13"/>
                <c:pt idx="0">
                  <c:v>2.1</c:v>
                </c:pt>
                <c:pt idx="1">
                  <c:v>3.1</c:v>
                </c:pt>
                <c:pt idx="2">
                  <c:v>3</c:v>
                </c:pt>
                <c:pt idx="3">
                  <c:v>3</c:v>
                </c:pt>
                <c:pt idx="4">
                  <c:v>2.5</c:v>
                </c:pt>
                <c:pt idx="5">
                  <c:v>2.5</c:v>
                </c:pt>
                <c:pt idx="6">
                  <c:v>2.6</c:v>
                </c:pt>
                <c:pt idx="7">
                  <c:v>2.2999999999999998</c:v>
                </c:pt>
                <c:pt idx="8">
                  <c:v>2.9</c:v>
                </c:pt>
                <c:pt idx="9">
                  <c:v>2.1</c:v>
                </c:pt>
                <c:pt idx="10">
                  <c:v>2.2999999999999998</c:v>
                </c:pt>
                <c:pt idx="11">
                  <c:v>2.1</c:v>
                </c:pt>
                <c:pt idx="12">
                  <c:v>2.6</c:v>
                </c:pt>
              </c:numCache>
            </c:numRef>
          </c:val>
        </c:ser>
        <c:dLbls/>
        <c:gapWidth val="75"/>
        <c:axId val="96552064"/>
        <c:axId val="96553600"/>
      </c:barChart>
      <c:catAx>
        <c:axId val="96552064"/>
        <c:scaling>
          <c:orientation val="minMax"/>
        </c:scaling>
        <c:axPos val="b"/>
        <c:majorGridlines/>
        <c:numFmt formatCode="General" sourceLinked="0"/>
        <c:tickLblPos val="nextTo"/>
        <c:txPr>
          <a:bodyPr rot="-5400000" vert="horz"/>
          <a:lstStyle/>
          <a:p>
            <a:pPr>
              <a:defRPr/>
            </a:pPr>
            <a:endParaRPr lang="en-US"/>
          </a:p>
        </c:txPr>
        <c:crossAx val="96553600"/>
        <c:crosses val="autoZero"/>
        <c:auto val="1"/>
        <c:lblAlgn val="ctr"/>
        <c:lblOffset val="100"/>
      </c:catAx>
      <c:valAx>
        <c:axId val="96553600"/>
        <c:scaling>
          <c:orientation val="minMax"/>
        </c:scaling>
        <c:axPos val="l"/>
        <c:majorGridlines/>
        <c:numFmt formatCode="\+0.0\%" sourceLinked="0"/>
        <c:minorTickMark val="in"/>
        <c:tickLblPos val="nextTo"/>
        <c:crossAx val="96552064"/>
        <c:crosses val="autoZero"/>
        <c:crossBetween val="between"/>
      </c:valAx>
    </c:plotArea>
    <c:plotVisOnly val="1"/>
    <c:dispBlanksAs val="gap"/>
  </c:chart>
  <c:txPr>
    <a:bodyPr/>
    <a:lstStyle/>
    <a:p>
      <a:pPr>
        <a:defRPr sz="800">
          <a:solidFill>
            <a:srgbClr val="00B0F0"/>
          </a:solidFill>
          <a:latin typeface="Trebuchet MS" panose="020B0603020202020204"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CA" sz="1800" b="0" dirty="0">
                <a:latin typeface="Gotham-Medium" panose="02000604040000020004" pitchFamily="2" charset="0"/>
              </a:rPr>
              <a:t>Access to a Regular Doctor</a:t>
            </a:r>
          </a:p>
          <a:p>
            <a:pPr>
              <a:defRPr/>
            </a:pPr>
            <a:r>
              <a:rPr lang="en-CA" sz="1200" b="0" dirty="0">
                <a:latin typeface="Gotham-Light" panose="02000604040000020004" pitchFamily="2" charset="0"/>
              </a:rPr>
              <a:t>Persons Aged</a:t>
            </a:r>
            <a:r>
              <a:rPr lang="en-CA" sz="1200" b="0" baseline="0" dirty="0">
                <a:latin typeface="Gotham-Light" panose="02000604040000020004" pitchFamily="2" charset="0"/>
              </a:rPr>
              <a:t> 12+ Reporting a Regular </a:t>
            </a:r>
            <a:r>
              <a:rPr lang="en-CA" sz="1200" b="0" baseline="0" dirty="0" smtClean="0">
                <a:latin typeface="Gotham-Light" panose="02000604040000020004" pitchFamily="2" charset="0"/>
              </a:rPr>
              <a:t>Doctor</a:t>
            </a:r>
            <a:endParaRPr lang="en-CA" sz="1200" b="0" dirty="0">
              <a:latin typeface="Gotham-Light" panose="02000604040000020004" pitchFamily="2" charset="0"/>
            </a:endParaRPr>
          </a:p>
        </c:rich>
      </c:tx>
    </c:title>
    <c:plotArea>
      <c:layout/>
      <c:barChart>
        <c:barDir val="col"/>
        <c:grouping val="clustered"/>
        <c:ser>
          <c:idx val="0"/>
          <c:order val="0"/>
          <c:dPt>
            <c:idx val="0"/>
            <c:spPr>
              <a:solidFill>
                <a:srgbClr val="F25929"/>
              </a:solidFill>
            </c:spPr>
          </c:dPt>
          <c:dPt>
            <c:idx val="1"/>
            <c:spPr>
              <a:solidFill>
                <a:srgbClr val="FFC000"/>
              </a:solidFill>
            </c:spPr>
          </c:dPt>
          <c:dPt>
            <c:idx val="2"/>
            <c:spPr>
              <a:solidFill>
                <a:schemeClr val="accent3"/>
              </a:solidFill>
            </c:spPr>
          </c:dPt>
          <c:dPt>
            <c:idx val="3"/>
            <c:spPr>
              <a:solidFill>
                <a:schemeClr val="accent3"/>
              </a:solidFill>
            </c:spPr>
          </c:dPt>
          <c:dPt>
            <c:idx val="4"/>
            <c:spPr>
              <a:solidFill>
                <a:schemeClr val="accent3"/>
              </a:solidFill>
            </c:spPr>
          </c:dPt>
          <c:dPt>
            <c:idx val="5"/>
            <c:spPr>
              <a:solidFill>
                <a:schemeClr val="accent3"/>
              </a:solidFill>
            </c:spPr>
          </c:dPt>
          <c:dLbls>
            <c:numFmt formatCode="0\%" sourceLinked="0"/>
            <c:spPr>
              <a:noFill/>
            </c:spPr>
            <c:txPr>
              <a:bodyPr rot="-5400000" vert="horz"/>
              <a:lstStyle/>
              <a:p>
                <a:pPr>
                  <a:defRPr sz="1400">
                    <a:solidFill>
                      <a:srgbClr val="FFFFFF"/>
                    </a:solidFill>
                    <a:latin typeface="Gotham-Medium" panose="02000604040000020004" pitchFamily="2" charset="0"/>
                  </a:defRPr>
                </a:pPr>
                <a:endParaRPr lang="en-US"/>
              </a:p>
            </c:txPr>
            <c:dLblPos val="ctr"/>
            <c:showVal val="1"/>
            <c:extLst>
              <c:ext xmlns:c15="http://schemas.microsoft.com/office/drawing/2012/chart" uri="{CE6537A1-D6FC-4f65-9D91-7224C49458BB}">
                <c15:layout/>
                <c15:showLeaderLines val="0"/>
              </c:ext>
            </c:extLst>
          </c:dLbls>
          <c:cat>
            <c:strRef>
              <c:f>'Family Doctor Comparative'!$A$179:$A$185</c:f>
              <c:strCache>
                <c:ptCount val="7"/>
                <c:pt idx="0">
                  <c:v>Canada</c:v>
                </c:pt>
                <c:pt idx="1">
                  <c:v>BC</c:v>
                </c:pt>
                <c:pt idx="2">
                  <c:v>City of Toronto Health Unit</c:v>
                </c:pt>
                <c:pt idx="3">
                  <c:v>Région de Montréal</c:v>
                </c:pt>
                <c:pt idx="4">
                  <c:v>Calgary Zone</c:v>
                </c:pt>
                <c:pt idx="5">
                  <c:v>Edmonton Zone</c:v>
                </c:pt>
                <c:pt idx="6">
                  <c:v>Vancouver HSDA</c:v>
                </c:pt>
              </c:strCache>
            </c:strRef>
          </c:cat>
          <c:val>
            <c:numRef>
              <c:f>'Family Doctor Comparative'!$B$179:$B$185</c:f>
              <c:numCache>
                <c:formatCode>General</c:formatCode>
                <c:ptCount val="7"/>
                <c:pt idx="0">
                  <c:v>84.5</c:v>
                </c:pt>
                <c:pt idx="1">
                  <c:v>84.5</c:v>
                </c:pt>
                <c:pt idx="2">
                  <c:v>88.3</c:v>
                </c:pt>
                <c:pt idx="3">
                  <c:v>61.8</c:v>
                </c:pt>
                <c:pt idx="4">
                  <c:v>80.2</c:v>
                </c:pt>
                <c:pt idx="5">
                  <c:v>81.099999999999994</c:v>
                </c:pt>
                <c:pt idx="6">
                  <c:v>71.7</c:v>
                </c:pt>
              </c:numCache>
            </c:numRef>
          </c:val>
        </c:ser>
        <c:dLbls/>
        <c:gapWidth val="100"/>
        <c:axId val="109245952"/>
        <c:axId val="109247488"/>
      </c:barChart>
      <c:catAx>
        <c:axId val="109245952"/>
        <c:scaling>
          <c:orientation val="minMax"/>
        </c:scaling>
        <c:axPos val="b"/>
        <c:numFmt formatCode="General" sourceLinked="0"/>
        <c:tickLblPos val="nextTo"/>
        <c:txPr>
          <a:bodyPr/>
          <a:lstStyle/>
          <a:p>
            <a:pPr>
              <a:defRPr sz="1200">
                <a:latin typeface="Gotham-Book" panose="02000604040000020004" pitchFamily="2" charset="0"/>
              </a:defRPr>
            </a:pPr>
            <a:endParaRPr lang="en-US"/>
          </a:p>
        </c:txPr>
        <c:crossAx val="109247488"/>
        <c:crosses val="autoZero"/>
        <c:auto val="1"/>
        <c:lblAlgn val="ctr"/>
        <c:lblOffset val="100"/>
      </c:catAx>
      <c:valAx>
        <c:axId val="109247488"/>
        <c:scaling>
          <c:orientation val="minMax"/>
          <c:max val="100"/>
        </c:scaling>
        <c:axPos val="l"/>
        <c:numFmt formatCode="0\%" sourceLinked="0"/>
        <c:minorTickMark val="in"/>
        <c:tickLblPos val="nextTo"/>
        <c:txPr>
          <a:bodyPr/>
          <a:lstStyle/>
          <a:p>
            <a:pPr>
              <a:defRPr sz="1200">
                <a:latin typeface="Gotham-Light" panose="02000604040000020004" pitchFamily="2" charset="0"/>
              </a:defRPr>
            </a:pPr>
            <a:endParaRPr lang="en-US"/>
          </a:p>
        </c:txPr>
        <c:crossAx val="109245952"/>
        <c:crosses val="autoZero"/>
        <c:crossBetween val="between"/>
        <c:majorUnit val="10"/>
        <c:minorUnit val="2"/>
      </c:valAx>
    </c:plotArea>
    <c:plotVisOnly val="1"/>
    <c:dispBlanksAs val="gap"/>
  </c:chart>
  <c:spPr>
    <a:solidFill>
      <a:schemeClr val="bg1"/>
    </a:solidFill>
    <a:ln>
      <a:noFill/>
    </a:ln>
  </c:spPr>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E0BAD-1CCD-45B4-808C-7F55B8DFD2E3}"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CA"/>
        </a:p>
      </dgm:t>
    </dgm:pt>
    <dgm:pt modelId="{AF7DF521-B212-4CCF-BF36-29DB3B1D254F}">
      <dgm:prSet phldrT="[Text]"/>
      <dgm:spPr>
        <a:solidFill>
          <a:srgbClr val="00B050"/>
        </a:solidFill>
      </dgm:spPr>
      <dgm:t>
        <a:bodyPr/>
        <a:lstStyle/>
        <a:p>
          <a:r>
            <a:rPr lang="en-CA" dirty="0" smtClean="0"/>
            <a:t>Ecological</a:t>
          </a:r>
          <a:endParaRPr lang="en-CA" dirty="0"/>
        </a:p>
      </dgm:t>
    </dgm:pt>
    <dgm:pt modelId="{F1A68E62-26C9-4CF7-B238-9BAE850DCE74}" type="parTrans" cxnId="{273E110F-1E69-4904-A137-B978A018AD3C}">
      <dgm:prSet/>
      <dgm:spPr/>
      <dgm:t>
        <a:bodyPr/>
        <a:lstStyle/>
        <a:p>
          <a:endParaRPr lang="en-CA"/>
        </a:p>
      </dgm:t>
    </dgm:pt>
    <dgm:pt modelId="{B935674A-BF7B-4A2E-8B5E-722EC3996C31}" type="sibTrans" cxnId="{273E110F-1E69-4904-A137-B978A018AD3C}">
      <dgm:prSet/>
      <dgm:spPr/>
      <dgm:t>
        <a:bodyPr/>
        <a:lstStyle/>
        <a:p>
          <a:endParaRPr lang="en-CA"/>
        </a:p>
      </dgm:t>
    </dgm:pt>
    <dgm:pt modelId="{DA4D4952-6193-45A9-B7B3-CA2839C27602}">
      <dgm:prSet phldrT="[Text]"/>
      <dgm:spPr>
        <a:solidFill>
          <a:schemeClr val="accent1">
            <a:lumMod val="40000"/>
            <a:lumOff val="60000"/>
          </a:schemeClr>
        </a:solidFill>
      </dgm:spPr>
      <dgm:t>
        <a:bodyPr/>
        <a:lstStyle/>
        <a:p>
          <a:r>
            <a:rPr lang="en-CA" dirty="0" smtClean="0"/>
            <a:t>Social</a:t>
          </a:r>
          <a:endParaRPr lang="en-CA" dirty="0"/>
        </a:p>
      </dgm:t>
    </dgm:pt>
    <dgm:pt modelId="{1FAC40F8-163F-48D4-9BB1-12EBD8A598E1}" type="parTrans" cxnId="{CB6D0308-B5DF-4D2A-8DED-7E184217CEE7}">
      <dgm:prSet/>
      <dgm:spPr/>
      <dgm:t>
        <a:bodyPr/>
        <a:lstStyle/>
        <a:p>
          <a:endParaRPr lang="en-CA"/>
        </a:p>
      </dgm:t>
    </dgm:pt>
    <dgm:pt modelId="{FFAC0420-C939-482A-A35F-CA3A1D89E0EE}" type="sibTrans" cxnId="{CB6D0308-B5DF-4D2A-8DED-7E184217CEE7}">
      <dgm:prSet/>
      <dgm:spPr/>
      <dgm:t>
        <a:bodyPr/>
        <a:lstStyle/>
        <a:p>
          <a:endParaRPr lang="en-CA"/>
        </a:p>
      </dgm:t>
    </dgm:pt>
    <dgm:pt modelId="{0BA3AB5F-FC58-4623-A699-2BBA0A0E1D50}">
      <dgm:prSet phldrT="[Text]"/>
      <dgm:spPr/>
      <dgm:t>
        <a:bodyPr/>
        <a:lstStyle/>
        <a:p>
          <a:r>
            <a:rPr lang="en-CA" dirty="0" smtClean="0"/>
            <a:t>Economic</a:t>
          </a:r>
          <a:endParaRPr lang="en-CA" dirty="0"/>
        </a:p>
      </dgm:t>
    </dgm:pt>
    <dgm:pt modelId="{708AAA8F-F09D-4B1B-8B79-908FD4E74E9D}" type="parTrans" cxnId="{F3CEE7AF-97C3-42A5-B8DD-A4A624D1CFB5}">
      <dgm:prSet/>
      <dgm:spPr/>
      <dgm:t>
        <a:bodyPr/>
        <a:lstStyle/>
        <a:p>
          <a:endParaRPr lang="en-CA"/>
        </a:p>
      </dgm:t>
    </dgm:pt>
    <dgm:pt modelId="{E9869392-9A3F-4EF5-9578-C655C28FB415}" type="sibTrans" cxnId="{F3CEE7AF-97C3-42A5-B8DD-A4A624D1CFB5}">
      <dgm:prSet/>
      <dgm:spPr/>
      <dgm:t>
        <a:bodyPr/>
        <a:lstStyle/>
        <a:p>
          <a:endParaRPr lang="en-CA"/>
        </a:p>
      </dgm:t>
    </dgm:pt>
    <dgm:pt modelId="{9FCDD1E1-5754-4997-BBE4-BA5061EEDE0D}">
      <dgm:prSet phldrT="[Text]"/>
      <dgm:spPr/>
      <dgm:t>
        <a:bodyPr/>
        <a:lstStyle/>
        <a:p>
          <a:r>
            <a:rPr lang="en-CA" dirty="0" smtClean="0"/>
            <a:t>Sustainable Future   </a:t>
          </a:r>
          <a:endParaRPr lang="en-CA" dirty="0"/>
        </a:p>
      </dgm:t>
    </dgm:pt>
    <dgm:pt modelId="{E0093011-DD96-4F88-999D-C722F84A3773}" type="parTrans" cxnId="{1588E632-1661-44D7-9580-410583CD09C4}">
      <dgm:prSet/>
      <dgm:spPr/>
      <dgm:t>
        <a:bodyPr/>
        <a:lstStyle/>
        <a:p>
          <a:endParaRPr lang="en-CA"/>
        </a:p>
      </dgm:t>
    </dgm:pt>
    <dgm:pt modelId="{80438A4C-362A-4DEB-AF0F-7157D5445F9B}" type="sibTrans" cxnId="{1588E632-1661-44D7-9580-410583CD09C4}">
      <dgm:prSet/>
      <dgm:spPr/>
      <dgm:t>
        <a:bodyPr/>
        <a:lstStyle/>
        <a:p>
          <a:endParaRPr lang="en-CA"/>
        </a:p>
      </dgm:t>
    </dgm:pt>
    <dgm:pt modelId="{506C5E64-7B2B-4813-A53A-217A64C42535}" type="pres">
      <dgm:prSet presAssocID="{6CFE0BAD-1CCD-45B4-808C-7F55B8DFD2E3}" presName="Name0" presStyleCnt="0">
        <dgm:presLayoutVars>
          <dgm:chMax val="4"/>
          <dgm:resizeHandles val="exact"/>
        </dgm:presLayoutVars>
      </dgm:prSet>
      <dgm:spPr/>
      <dgm:t>
        <a:bodyPr/>
        <a:lstStyle/>
        <a:p>
          <a:endParaRPr lang="en-US"/>
        </a:p>
      </dgm:t>
    </dgm:pt>
    <dgm:pt modelId="{60E199C4-9488-42A6-9B8F-EE98F1D3A00F}" type="pres">
      <dgm:prSet presAssocID="{6CFE0BAD-1CCD-45B4-808C-7F55B8DFD2E3}" presName="ellipse" presStyleLbl="trBgShp" presStyleIdx="0" presStyleCnt="1"/>
      <dgm:spPr/>
    </dgm:pt>
    <dgm:pt modelId="{6538E0A4-EF8A-4117-AB0D-8200CF36EA06}" type="pres">
      <dgm:prSet presAssocID="{6CFE0BAD-1CCD-45B4-808C-7F55B8DFD2E3}" presName="arrow1" presStyleLbl="fgShp" presStyleIdx="0" presStyleCnt="1"/>
      <dgm:spPr/>
    </dgm:pt>
    <dgm:pt modelId="{7D034713-E7F3-48DC-95E5-FF1B9A3A448F}" type="pres">
      <dgm:prSet presAssocID="{6CFE0BAD-1CCD-45B4-808C-7F55B8DFD2E3}" presName="rectangle" presStyleLbl="revTx" presStyleIdx="0" presStyleCnt="1">
        <dgm:presLayoutVars>
          <dgm:bulletEnabled val="1"/>
        </dgm:presLayoutVars>
      </dgm:prSet>
      <dgm:spPr/>
      <dgm:t>
        <a:bodyPr/>
        <a:lstStyle/>
        <a:p>
          <a:endParaRPr lang="en-CA"/>
        </a:p>
      </dgm:t>
    </dgm:pt>
    <dgm:pt modelId="{0C9F6ECA-8C02-4983-8642-44416BF36A42}" type="pres">
      <dgm:prSet presAssocID="{DA4D4952-6193-45A9-B7B3-CA2839C27602}" presName="item1" presStyleLbl="node1" presStyleIdx="0" presStyleCnt="3">
        <dgm:presLayoutVars>
          <dgm:bulletEnabled val="1"/>
        </dgm:presLayoutVars>
      </dgm:prSet>
      <dgm:spPr/>
      <dgm:t>
        <a:bodyPr/>
        <a:lstStyle/>
        <a:p>
          <a:endParaRPr lang="en-US"/>
        </a:p>
      </dgm:t>
    </dgm:pt>
    <dgm:pt modelId="{7395C4DA-2CD9-4FC3-B0DF-84B951BB9C01}" type="pres">
      <dgm:prSet presAssocID="{0BA3AB5F-FC58-4623-A699-2BBA0A0E1D50}" presName="item2" presStyleLbl="node1" presStyleIdx="1" presStyleCnt="3" custLinFactNeighborX="19089" custLinFactNeighborY="15271">
        <dgm:presLayoutVars>
          <dgm:bulletEnabled val="1"/>
        </dgm:presLayoutVars>
      </dgm:prSet>
      <dgm:spPr/>
      <dgm:t>
        <a:bodyPr/>
        <a:lstStyle/>
        <a:p>
          <a:endParaRPr lang="en-US"/>
        </a:p>
      </dgm:t>
    </dgm:pt>
    <dgm:pt modelId="{A2232E02-0994-4564-BBD2-D299951A39BB}" type="pres">
      <dgm:prSet presAssocID="{9FCDD1E1-5754-4997-BBE4-BA5061EEDE0D}" presName="item3" presStyleLbl="node1" presStyleIdx="2" presStyleCnt="3" custScaleY="90533" custLinFactNeighborX="3817" custLinFactNeighborY="38177">
        <dgm:presLayoutVars>
          <dgm:bulletEnabled val="1"/>
        </dgm:presLayoutVars>
      </dgm:prSet>
      <dgm:spPr/>
      <dgm:t>
        <a:bodyPr/>
        <a:lstStyle/>
        <a:p>
          <a:endParaRPr lang="en-US"/>
        </a:p>
      </dgm:t>
    </dgm:pt>
    <dgm:pt modelId="{F2CB3181-DB3C-4121-B7FB-F4BFCB031038}" type="pres">
      <dgm:prSet presAssocID="{6CFE0BAD-1CCD-45B4-808C-7F55B8DFD2E3}" presName="funnel" presStyleLbl="trAlignAcc1" presStyleIdx="0" presStyleCnt="1" custScaleX="150034" custLinFactNeighborX="982" custLinFactNeighborY="-893"/>
      <dgm:spPr/>
    </dgm:pt>
  </dgm:ptLst>
  <dgm:cxnLst>
    <dgm:cxn modelId="{3B3B4A2E-84E0-4297-A1A0-B08B9A5D245E}" type="presOf" srcId="{9FCDD1E1-5754-4997-BBE4-BA5061EEDE0D}" destId="{7D034713-E7F3-48DC-95E5-FF1B9A3A448F}" srcOrd="0" destOrd="0" presId="urn:microsoft.com/office/officeart/2005/8/layout/funnel1"/>
    <dgm:cxn modelId="{B857334D-540A-45ED-92F2-0B0AE9EEF775}" type="presOf" srcId="{DA4D4952-6193-45A9-B7B3-CA2839C27602}" destId="{7395C4DA-2CD9-4FC3-B0DF-84B951BB9C01}" srcOrd="0" destOrd="0" presId="urn:microsoft.com/office/officeart/2005/8/layout/funnel1"/>
    <dgm:cxn modelId="{1588E632-1661-44D7-9580-410583CD09C4}" srcId="{6CFE0BAD-1CCD-45B4-808C-7F55B8DFD2E3}" destId="{9FCDD1E1-5754-4997-BBE4-BA5061EEDE0D}" srcOrd="3" destOrd="0" parTransId="{E0093011-DD96-4F88-999D-C722F84A3773}" sibTransId="{80438A4C-362A-4DEB-AF0F-7157D5445F9B}"/>
    <dgm:cxn modelId="{7191321F-388B-4FD3-8FDA-9D8E32A516BB}" type="presOf" srcId="{6CFE0BAD-1CCD-45B4-808C-7F55B8DFD2E3}" destId="{506C5E64-7B2B-4813-A53A-217A64C42535}" srcOrd="0" destOrd="0" presId="urn:microsoft.com/office/officeart/2005/8/layout/funnel1"/>
    <dgm:cxn modelId="{CA537606-3F3B-4764-BCEB-5B1EC1A09A49}" type="presOf" srcId="{AF7DF521-B212-4CCF-BF36-29DB3B1D254F}" destId="{A2232E02-0994-4564-BBD2-D299951A39BB}" srcOrd="0" destOrd="0" presId="urn:microsoft.com/office/officeart/2005/8/layout/funnel1"/>
    <dgm:cxn modelId="{F3CEE7AF-97C3-42A5-B8DD-A4A624D1CFB5}" srcId="{6CFE0BAD-1CCD-45B4-808C-7F55B8DFD2E3}" destId="{0BA3AB5F-FC58-4623-A699-2BBA0A0E1D50}" srcOrd="2" destOrd="0" parTransId="{708AAA8F-F09D-4B1B-8B79-908FD4E74E9D}" sibTransId="{E9869392-9A3F-4EF5-9578-C655C28FB415}"/>
    <dgm:cxn modelId="{CB6D0308-B5DF-4D2A-8DED-7E184217CEE7}" srcId="{6CFE0BAD-1CCD-45B4-808C-7F55B8DFD2E3}" destId="{DA4D4952-6193-45A9-B7B3-CA2839C27602}" srcOrd="1" destOrd="0" parTransId="{1FAC40F8-163F-48D4-9BB1-12EBD8A598E1}" sibTransId="{FFAC0420-C939-482A-A35F-CA3A1D89E0EE}"/>
    <dgm:cxn modelId="{613094F7-0D01-48C0-9079-BEC416872F94}" type="presOf" srcId="{0BA3AB5F-FC58-4623-A699-2BBA0A0E1D50}" destId="{0C9F6ECA-8C02-4983-8642-44416BF36A42}" srcOrd="0" destOrd="0" presId="urn:microsoft.com/office/officeart/2005/8/layout/funnel1"/>
    <dgm:cxn modelId="{273E110F-1E69-4904-A137-B978A018AD3C}" srcId="{6CFE0BAD-1CCD-45B4-808C-7F55B8DFD2E3}" destId="{AF7DF521-B212-4CCF-BF36-29DB3B1D254F}" srcOrd="0" destOrd="0" parTransId="{F1A68E62-26C9-4CF7-B238-9BAE850DCE74}" sibTransId="{B935674A-BF7B-4A2E-8B5E-722EC3996C31}"/>
    <dgm:cxn modelId="{0E4EF4D0-D8B1-4699-AC3E-770F833D3F75}" type="presParOf" srcId="{506C5E64-7B2B-4813-A53A-217A64C42535}" destId="{60E199C4-9488-42A6-9B8F-EE98F1D3A00F}" srcOrd="0" destOrd="0" presId="urn:microsoft.com/office/officeart/2005/8/layout/funnel1"/>
    <dgm:cxn modelId="{87963130-FFBA-4AC4-8078-7CE00BA6228F}" type="presParOf" srcId="{506C5E64-7B2B-4813-A53A-217A64C42535}" destId="{6538E0A4-EF8A-4117-AB0D-8200CF36EA06}" srcOrd="1" destOrd="0" presId="urn:microsoft.com/office/officeart/2005/8/layout/funnel1"/>
    <dgm:cxn modelId="{789A4C44-6782-4FEA-A238-F1166D0FA0D8}" type="presParOf" srcId="{506C5E64-7B2B-4813-A53A-217A64C42535}" destId="{7D034713-E7F3-48DC-95E5-FF1B9A3A448F}" srcOrd="2" destOrd="0" presId="urn:microsoft.com/office/officeart/2005/8/layout/funnel1"/>
    <dgm:cxn modelId="{4AE77C8D-6068-4E3E-9441-24C03DB44ACA}" type="presParOf" srcId="{506C5E64-7B2B-4813-A53A-217A64C42535}" destId="{0C9F6ECA-8C02-4983-8642-44416BF36A42}" srcOrd="3" destOrd="0" presId="urn:microsoft.com/office/officeart/2005/8/layout/funnel1"/>
    <dgm:cxn modelId="{384351B8-64FD-465F-A846-74123C3D6246}" type="presParOf" srcId="{506C5E64-7B2B-4813-A53A-217A64C42535}" destId="{7395C4DA-2CD9-4FC3-B0DF-84B951BB9C01}" srcOrd="4" destOrd="0" presId="urn:microsoft.com/office/officeart/2005/8/layout/funnel1"/>
    <dgm:cxn modelId="{5D337F40-BBCF-4576-A338-FF3EB85D3C29}" type="presParOf" srcId="{506C5E64-7B2B-4813-A53A-217A64C42535}" destId="{A2232E02-0994-4564-BBD2-D299951A39BB}" srcOrd="5" destOrd="0" presId="urn:microsoft.com/office/officeart/2005/8/layout/funnel1"/>
    <dgm:cxn modelId="{0005D6D2-1223-4016-A3E5-3FBFA33FF9E2}" type="presParOf" srcId="{506C5E64-7B2B-4813-A53A-217A64C42535}" destId="{F2CB3181-DB3C-4121-B7FB-F4BFCB031038}" srcOrd="6" destOrd="0" presId="urn:microsoft.com/office/officeart/2005/8/layout/funne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57358"/>
          </a:xfrm>
          <a:prstGeom prst="rect">
            <a:avLst/>
          </a:prstGeom>
        </p:spPr>
        <p:txBody>
          <a:bodyPr vert="horz" lIns="91428" tIns="45714" rIns="91428" bIns="45714"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027" y="0"/>
            <a:ext cx="2972421" cy="457358"/>
          </a:xfrm>
          <a:prstGeom prst="rect">
            <a:avLst/>
          </a:prstGeom>
        </p:spPr>
        <p:txBody>
          <a:bodyPr vert="horz" lIns="91428" tIns="45714" rIns="91428" bIns="45714" rtlCol="0"/>
          <a:lstStyle>
            <a:lvl1pPr algn="r" eaLnBrk="1" fontAlgn="auto" hangingPunct="1">
              <a:spcBef>
                <a:spcPts val="0"/>
              </a:spcBef>
              <a:spcAft>
                <a:spcPts val="0"/>
              </a:spcAft>
              <a:defRPr sz="1200">
                <a:latin typeface="+mn-lt"/>
                <a:cs typeface="+mn-cs"/>
              </a:defRPr>
            </a:lvl1pPr>
          </a:lstStyle>
          <a:p>
            <a:pPr>
              <a:defRPr/>
            </a:pPr>
            <a:fld id="{59A43A3C-90A9-4A86-86B8-9A1E9DF84587}" type="datetimeFigureOut">
              <a:rPr lang="en-US"/>
              <a:pPr>
                <a:defRPr/>
              </a:pPr>
              <a:t>3/29/2015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28" tIns="45714" rIns="91428" bIns="45714" rtlCol="0" anchor="ctr"/>
          <a:lstStyle/>
          <a:p>
            <a:pPr lvl="0"/>
            <a:endParaRPr lang="en-US" noProof="0" dirty="0"/>
          </a:p>
        </p:txBody>
      </p:sp>
      <p:sp>
        <p:nvSpPr>
          <p:cNvPr id="5" name="Notes Placeholder 4"/>
          <p:cNvSpPr>
            <a:spLocks noGrp="1"/>
          </p:cNvSpPr>
          <p:nvPr>
            <p:ph type="body" sz="quarter" idx="3"/>
          </p:nvPr>
        </p:nvSpPr>
        <p:spPr>
          <a:xfrm>
            <a:off x="686421" y="4344108"/>
            <a:ext cx="5485158" cy="4114643"/>
          </a:xfrm>
          <a:prstGeom prst="rect">
            <a:avLst/>
          </a:prstGeom>
        </p:spPr>
        <p:txBody>
          <a:bodyPr vert="horz" lIns="91428" tIns="45714" rIns="91428" bIns="4571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685071"/>
            <a:ext cx="2972421" cy="457358"/>
          </a:xfrm>
          <a:prstGeom prst="rect">
            <a:avLst/>
          </a:prstGeom>
        </p:spPr>
        <p:txBody>
          <a:bodyPr vert="horz" lIns="91428" tIns="45714" rIns="91428" bIns="45714"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027" y="8685071"/>
            <a:ext cx="2972421" cy="457358"/>
          </a:xfrm>
          <a:prstGeom prst="rect">
            <a:avLst/>
          </a:prstGeom>
        </p:spPr>
        <p:txBody>
          <a:bodyPr vert="horz" wrap="square" lIns="91428" tIns="45714" rIns="91428" bIns="45714" numCol="1" anchor="b" anchorCtr="0" compatLnSpc="1">
            <a:prstTxWarp prst="textNoShape">
              <a:avLst/>
            </a:prstTxWarp>
          </a:bodyPr>
          <a:lstStyle>
            <a:lvl1pPr algn="r" eaLnBrk="1" hangingPunct="1">
              <a:defRPr sz="1200">
                <a:latin typeface="Calibri" pitchFamily="34" charset="0"/>
              </a:defRPr>
            </a:lvl1pPr>
          </a:lstStyle>
          <a:p>
            <a:fld id="{3CC37E26-B935-4F5C-A8EA-283521B1C9BB}" type="slidenum">
              <a:rPr lang="en-US" altLang="en-US"/>
              <a:pPr/>
              <a:t>‹#›</a:t>
            </a:fld>
            <a:endParaRPr lang="en-US" altLang="en-US" dirty="0"/>
          </a:p>
        </p:txBody>
      </p:sp>
    </p:spTree>
    <p:extLst>
      <p:ext uri="{BB962C8B-B14F-4D97-AF65-F5344CB8AC3E}">
        <p14:creationId xmlns:p14="http://schemas.microsoft.com/office/powerpoint/2010/main" xmlns="" val="30502362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sa.un.org/unpd/wup/Highlights/WUP2014-Highlight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1</a:t>
            </a:fld>
            <a:endParaRPr lang="en-US" altLang="en-US" dirty="0"/>
          </a:p>
        </p:txBody>
      </p:sp>
    </p:spTree>
    <p:extLst>
      <p:ext uri="{BB962C8B-B14F-4D97-AF65-F5344CB8AC3E}">
        <p14:creationId xmlns:p14="http://schemas.microsoft.com/office/powerpoint/2010/main" xmlns="" val="3510714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smtClean="0"/>
              <a:t>Need loonie with dollar figure</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3433751E-B202-4018-B69A-BFBFE76444E7}" type="slidenum">
              <a:rPr lang="en-US" altLang="en-US">
                <a:latin typeface="Calibri" pitchFamily="34" charset="0"/>
              </a:rPr>
              <a:pPr/>
              <a:t>10</a:t>
            </a:fld>
            <a:endParaRPr lang="en-US" altLang="en-US" dirty="0">
              <a:latin typeface="Calibri" pitchFamily="34" charset="0"/>
            </a:endParaRPr>
          </a:p>
        </p:txBody>
      </p:sp>
    </p:spTree>
    <p:extLst>
      <p:ext uri="{BB962C8B-B14F-4D97-AF65-F5344CB8AC3E}">
        <p14:creationId xmlns:p14="http://schemas.microsoft.com/office/powerpoint/2010/main" xmlns="" val="1977306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 billion more people were added to urban areas within a span of 14 years. Global urban population increased fr2,86om 2.86 billion in 2000 to 3.88 billion in 2014. This (1.02 billion) represents a 36% rise in urban population, globally, in just 14 years. The recently released </a:t>
            </a:r>
            <a:r>
              <a:rPr lang="en-US" altLang="en-US" dirty="0" smtClean="0">
                <a:hlinkClick r:id="rId3"/>
              </a:rPr>
              <a:t>2014 Revision of World Urbanization Prospects</a:t>
            </a:r>
            <a:r>
              <a:rPr lang="en-US" altLang="en-US" dirty="0" smtClean="0"/>
              <a:t> shows that urban population as a proportion of total population has risen from 47% in 2000 to 54% in 2014. More than 90% of this growth has come from less developed countries.</a:t>
            </a:r>
          </a:p>
          <a:p>
            <a:pPr eaLnBrk="1" hangingPunct="1">
              <a:spcBef>
                <a:spcPct val="0"/>
              </a:spcBef>
            </a:pPr>
            <a:r>
              <a:rPr lang="en-US" altLang="en-US" dirty="0" smtClean="0"/>
              <a:t>http://en.wikipedia.org/wiki/List_of_slums</a:t>
            </a:r>
          </a:p>
          <a:p>
            <a:pPr eaLnBrk="1" hangingPunct="1">
              <a:spcBef>
                <a:spcPct val="0"/>
              </a:spcBef>
            </a:pPr>
            <a:endParaRPr lang="en-US" altLang="en-US" dirty="0" smtClean="0"/>
          </a:p>
          <a:p>
            <a:pPr eaLnBrk="1" hangingPunct="1">
              <a:spcBef>
                <a:spcPct val="0"/>
              </a:spcBef>
            </a:pPr>
            <a:r>
              <a:rPr lang="en-US" altLang="en-US" dirty="0" smtClean="0"/>
              <a:t>Cities and urbanization – since industrial revolution</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C1CE4F5F-ADB4-41D9-9523-F4E4DA102814}" type="slidenum">
              <a:rPr lang="en-US" altLang="en-US">
                <a:latin typeface="Calibri" pitchFamily="34" charset="0"/>
              </a:rPr>
              <a:pPr/>
              <a:t>11</a:t>
            </a:fld>
            <a:endParaRPr lang="en-US" altLang="en-US" dirty="0">
              <a:latin typeface="Calibri" pitchFamily="34" charset="0"/>
            </a:endParaRPr>
          </a:p>
        </p:txBody>
      </p:sp>
    </p:spTree>
    <p:extLst>
      <p:ext uri="{BB962C8B-B14F-4D97-AF65-F5344CB8AC3E}">
        <p14:creationId xmlns:p14="http://schemas.microsoft.com/office/powerpoint/2010/main" xmlns="" val="428092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smtClean="0"/>
              <a:t>Economist Intelligence Unit and Mercer. </a:t>
            </a:r>
          </a:p>
          <a:p>
            <a:r>
              <a:rPr lang="en-CA" altLang="en-US" dirty="0" smtClean="0"/>
              <a:t>Economic Brand is as strong as Sing, San Fran</a:t>
            </a:r>
          </a:p>
          <a:p>
            <a:r>
              <a:rPr lang="en-CA" altLang="en-US" dirty="0" smtClean="0"/>
              <a:t>Dependency on service economy, including tourism, higher than other centres</a:t>
            </a:r>
          </a:p>
          <a:p>
            <a:r>
              <a:rPr lang="en-CA" altLang="en-US" dirty="0" smtClean="0"/>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BB6B2EC5-434D-4FDA-9CBF-CD0A304F0770}" type="slidenum">
              <a:rPr lang="en-US" altLang="en-US">
                <a:latin typeface="Calibri" pitchFamily="34" charset="0"/>
              </a:rPr>
              <a:pPr/>
              <a:t>12</a:t>
            </a:fld>
            <a:endParaRPr lang="en-US" altLang="en-US" dirty="0">
              <a:latin typeface="Calibri" pitchFamily="34" charset="0"/>
            </a:endParaRPr>
          </a:p>
        </p:txBody>
      </p:sp>
    </p:spTree>
    <p:extLst>
      <p:ext uri="{BB962C8B-B14F-4D97-AF65-F5344CB8AC3E}">
        <p14:creationId xmlns:p14="http://schemas.microsoft.com/office/powerpoint/2010/main" xmlns="" val="827188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13</a:t>
            </a:fld>
            <a:endParaRPr lang="en-US" altLang="en-US" dirty="0"/>
          </a:p>
        </p:txBody>
      </p:sp>
    </p:spTree>
    <p:extLst>
      <p:ext uri="{BB962C8B-B14F-4D97-AF65-F5344CB8AC3E}">
        <p14:creationId xmlns:p14="http://schemas.microsoft.com/office/powerpoint/2010/main" xmlns="" val="1845723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word Cloud created as a representation of responses to questions about what mattered for people in Vancouver with respect to health and wellbeing; and what they thought needed to be d</a:t>
            </a:r>
          </a:p>
          <a:p>
            <a:r>
              <a:rPr lang="en-US" dirty="0" smtClean="0"/>
              <a:t>done to improve things and create ‘a healthy city for all’.  Over 10,000 people reached.   Timeline:  2013. </a:t>
            </a:r>
          </a:p>
          <a:p>
            <a:endParaRPr lang="en-US" dirty="0" smtClean="0"/>
          </a:p>
          <a:p>
            <a:r>
              <a:rPr lang="en-US" dirty="0" smtClean="0"/>
              <a:t>What we present and what we actually value differ to some extent.  (although all of us appreciate our natural environment, the lifestyle remains a myth for most people).</a:t>
            </a:r>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14</a:t>
            </a:fld>
            <a:endParaRPr lang="en-US" altLang="en-US" dirty="0"/>
          </a:p>
        </p:txBody>
      </p:sp>
    </p:spTree>
    <p:extLst>
      <p:ext uri="{BB962C8B-B14F-4D97-AF65-F5344CB8AC3E}">
        <p14:creationId xmlns:p14="http://schemas.microsoft.com/office/powerpoint/2010/main" xmlns="" val="1396242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Belonging and connection – and lack of – identified as an international epidemic of the 21</a:t>
            </a:r>
            <a:r>
              <a:rPr lang="en-US" baseline="30000" dirty="0" smtClean="0"/>
              <a:t>st</a:t>
            </a:r>
            <a:r>
              <a:rPr lang="en-US" dirty="0" smtClean="0"/>
              <a:t> century.  </a:t>
            </a:r>
          </a:p>
          <a:p>
            <a:endParaRPr lang="en-US" dirty="0" smtClean="0"/>
          </a:p>
          <a:p>
            <a:r>
              <a:rPr lang="en-US" dirty="0" smtClean="0"/>
              <a:t>Loneliness data:  </a:t>
            </a:r>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15</a:t>
            </a:fld>
            <a:endParaRPr lang="en-US" altLang="en-US" dirty="0"/>
          </a:p>
        </p:txBody>
      </p:sp>
    </p:spTree>
    <p:extLst>
      <p:ext uri="{BB962C8B-B14F-4D97-AF65-F5344CB8AC3E}">
        <p14:creationId xmlns:p14="http://schemas.microsoft.com/office/powerpoint/2010/main" xmlns="" val="2617161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solidFill>
                  <a:srgbClr val="000000"/>
                </a:solidFill>
              </a:rPr>
              <a:t>  </a:t>
            </a:r>
          </a:p>
          <a:p>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16</a:t>
            </a:fld>
            <a:endParaRPr lang="en-US" altLang="en-US" dirty="0"/>
          </a:p>
        </p:txBody>
      </p:sp>
    </p:spTree>
    <p:extLst>
      <p:ext uri="{BB962C8B-B14F-4D97-AF65-F5344CB8AC3E}">
        <p14:creationId xmlns:p14="http://schemas.microsoft.com/office/powerpoint/2010/main" xmlns="" val="399922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Patty Daly information</a:t>
            </a:r>
          </a:p>
          <a:p>
            <a:r>
              <a:rPr lang="en-US" dirty="0" smtClean="0"/>
              <a:t>Luuca Piloli – double entry bookkeeping system</a:t>
            </a:r>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17</a:t>
            </a:fld>
            <a:endParaRPr lang="en-US" altLang="en-US" dirty="0"/>
          </a:p>
        </p:txBody>
      </p:sp>
    </p:spTree>
    <p:extLst>
      <p:ext uri="{BB962C8B-B14F-4D97-AF65-F5344CB8AC3E}">
        <p14:creationId xmlns:p14="http://schemas.microsoft.com/office/powerpoint/2010/main" xmlns="" val="171842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18</a:t>
            </a:fld>
            <a:endParaRPr lang="en-US" altLang="en-US" dirty="0"/>
          </a:p>
        </p:txBody>
      </p:sp>
    </p:spTree>
    <p:extLst>
      <p:ext uri="{BB962C8B-B14F-4D97-AF65-F5344CB8AC3E}">
        <p14:creationId xmlns:p14="http://schemas.microsoft.com/office/powerpoint/2010/main" xmlns="" val="84327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Missing and Murdered women:  67 women; all were survival sex workers, struggled with addictions; approx 30% Aboriginal http://www.macleans.ca/news/canada/getting-a-new-lease-on-life/</a:t>
            </a:r>
          </a:p>
          <a:p>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19</a:t>
            </a:fld>
            <a:endParaRPr lang="en-US" altLang="en-US" dirty="0"/>
          </a:p>
        </p:txBody>
      </p:sp>
    </p:spTree>
    <p:extLst>
      <p:ext uri="{BB962C8B-B14F-4D97-AF65-F5344CB8AC3E}">
        <p14:creationId xmlns:p14="http://schemas.microsoft.com/office/powerpoint/2010/main" xmlns="" val="169133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2</a:t>
            </a:fld>
            <a:endParaRPr lang="en-US" altLang="en-US" dirty="0"/>
          </a:p>
        </p:txBody>
      </p:sp>
    </p:spTree>
    <p:extLst>
      <p:ext uri="{BB962C8B-B14F-4D97-AF65-F5344CB8AC3E}">
        <p14:creationId xmlns:p14="http://schemas.microsoft.com/office/powerpoint/2010/main" xmlns="" val="4201612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20</a:t>
            </a:fld>
            <a:endParaRPr lang="en-US" altLang="en-US" dirty="0"/>
          </a:p>
        </p:txBody>
      </p:sp>
    </p:spTree>
    <p:extLst>
      <p:ext uri="{BB962C8B-B14F-4D97-AF65-F5344CB8AC3E}">
        <p14:creationId xmlns:p14="http://schemas.microsoft.com/office/powerpoint/2010/main" xmlns="" val="2938642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smtClean="0"/>
              <a:t>Economic inequality is measured by looking at the distribution of wealth and income in a society, not the general wealth of a country. At a basic level, a country’s overall economic success does predict its people’s well-being, but the healthiest and happiest countries in the world are not the richest. Rather, they are countries where wealth is shared widely and more equally.</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2448EFE1-BC1C-4A5D-8AF2-7C67738D5987}" type="slidenum">
              <a:rPr lang="en-US" altLang="en-US">
                <a:latin typeface="Calibri" pitchFamily="34" charset="0"/>
              </a:rPr>
              <a:pPr/>
              <a:t>21</a:t>
            </a:fld>
            <a:endParaRPr lang="en-US" altLang="en-US" dirty="0">
              <a:latin typeface="Calibri" pitchFamily="34" charset="0"/>
            </a:endParaRPr>
          </a:p>
        </p:txBody>
      </p:sp>
    </p:spTree>
    <p:extLst>
      <p:ext uri="{BB962C8B-B14F-4D97-AF65-F5344CB8AC3E}">
        <p14:creationId xmlns:p14="http://schemas.microsoft.com/office/powerpoint/2010/main" xmlns="" val="2041410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22</a:t>
            </a:fld>
            <a:endParaRPr lang="en-US" altLang="en-US" dirty="0"/>
          </a:p>
        </p:txBody>
      </p:sp>
    </p:spTree>
    <p:extLst>
      <p:ext uri="{BB962C8B-B14F-4D97-AF65-F5344CB8AC3E}">
        <p14:creationId xmlns:p14="http://schemas.microsoft.com/office/powerpoint/2010/main" xmlns="" val="2522236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smtClean="0"/>
              <a:t>Vancouver has lowest median income of large metro centres in Canada </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602A1CEE-12A5-46EF-8299-BB78AEFFABAF}" type="slidenum">
              <a:rPr lang="en-US" altLang="en-US">
                <a:latin typeface="Calibri" pitchFamily="34" charset="0"/>
              </a:rPr>
              <a:pPr/>
              <a:t>23</a:t>
            </a:fld>
            <a:endParaRPr lang="en-US" altLang="en-US" dirty="0">
              <a:latin typeface="Calibri" pitchFamily="34" charset="0"/>
            </a:endParaRPr>
          </a:p>
        </p:txBody>
      </p:sp>
    </p:spTree>
    <p:extLst>
      <p:ext uri="{BB962C8B-B14F-4D97-AF65-F5344CB8AC3E}">
        <p14:creationId xmlns:p14="http://schemas.microsoft.com/office/powerpoint/2010/main" xmlns="" val="940485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some select areas, median is appox 700k</a:t>
            </a:r>
          </a:p>
          <a:p>
            <a:r>
              <a:rPr lang="en-CA" dirty="0" smtClean="0"/>
              <a:t>Source:  Vancouver Magazine, April 2015</a:t>
            </a:r>
          </a:p>
          <a:p>
            <a:r>
              <a:rPr lang="en-CA" dirty="0" smtClean="0"/>
              <a:t>DTES Data from City of Vancouver – census and other data   </a:t>
            </a:r>
            <a:endParaRPr lang="en-CA"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24</a:t>
            </a:fld>
            <a:endParaRPr lang="en-US" altLang="en-US" dirty="0"/>
          </a:p>
        </p:txBody>
      </p:sp>
    </p:spTree>
    <p:extLst>
      <p:ext uri="{BB962C8B-B14F-4D97-AF65-F5344CB8AC3E}">
        <p14:creationId xmlns:p14="http://schemas.microsoft.com/office/powerpoint/2010/main" xmlns="" val="3548612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t>Humans are social creatures – social connection is vital to survival.  We are born for cooperation. (</a:t>
            </a:r>
            <a:r>
              <a:rPr lang="en-CA" altLang="en-US" dirty="0" err="1"/>
              <a:t>Tomosello</a:t>
            </a:r>
            <a:r>
              <a:rPr lang="en-CA" altLang="en-US" dirty="0"/>
              <a:t>); human connection is a matter of survival “ Gabor Mate </a:t>
            </a:r>
          </a:p>
          <a:p>
            <a:r>
              <a:rPr lang="en-CA" altLang="en-US" dirty="0"/>
              <a:t>Loneliness kills:  we die earlier, experience more depression and anxiety, and other physical health ailments  </a:t>
            </a:r>
          </a:p>
          <a:p>
            <a:r>
              <a:rPr lang="en-CA" altLang="en-US" dirty="0"/>
              <a:t>Income inequality exacerbates social isolation, increases stress &amp; depression – true for middle income people, and low income (Marmot) </a:t>
            </a:r>
          </a:p>
          <a:p>
            <a:pPr defTabSz="900593"/>
            <a:r>
              <a:rPr lang="en-US" b="1" i="1" dirty="0"/>
              <a:t>“We die earlier, experience more depression and anxiety and other social ailments, through loneliness.  Human connection is a matter of survival” Gabor Mate</a:t>
            </a:r>
          </a:p>
          <a:p>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25</a:t>
            </a:fld>
            <a:endParaRPr lang="en-US" altLang="en-US" dirty="0"/>
          </a:p>
        </p:txBody>
      </p:sp>
    </p:spTree>
    <p:extLst>
      <p:ext uri="{BB962C8B-B14F-4D97-AF65-F5344CB8AC3E}">
        <p14:creationId xmlns:p14="http://schemas.microsoft.com/office/powerpoint/2010/main" xmlns="" val="3425308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Resident feedback, DTES Social Impact Assessment consultation, 2012, City of Vancouver.  A Social Impact Assessment was created to identify and retain low income assets (housing, places and spaces) and mitigate future impacts of development</a:t>
            </a:r>
            <a:r>
              <a:rPr lang="en-US" baseline="0" dirty="0" smtClean="0"/>
              <a:t>ject, VCH, 2007 Provincial Evaluations</a:t>
            </a:r>
            <a:endParaRPr lang="en-US" dirty="0"/>
          </a:p>
        </p:txBody>
      </p:sp>
      <p:sp>
        <p:nvSpPr>
          <p:cNvPr id="4" name="Slide Number Placeholder 3"/>
          <p:cNvSpPr>
            <a:spLocks noGrp="1"/>
          </p:cNvSpPr>
          <p:nvPr>
            <p:ph type="sldNum" sz="quarter" idx="10"/>
          </p:nvPr>
        </p:nvSpPr>
        <p:spPr/>
        <p:txBody>
          <a:bodyPr/>
          <a:lstStyle/>
          <a:p>
            <a:fld id="{7D9F05F3-27DC-4B03-ACFF-E9A7046A2A7B}" type="slidenum">
              <a:rPr lang="en-US" smtClean="0"/>
              <a:pPr/>
              <a:t>26</a:t>
            </a:fld>
            <a:endParaRPr lang="en-US" dirty="0"/>
          </a:p>
        </p:txBody>
      </p:sp>
    </p:spTree>
    <p:extLst>
      <p:ext uri="{BB962C8B-B14F-4D97-AF65-F5344CB8AC3E}">
        <p14:creationId xmlns:p14="http://schemas.microsoft.com/office/powerpoint/2010/main" xmlns="" val="2748344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27</a:t>
            </a:fld>
            <a:endParaRPr lang="en-US" altLang="en-US" dirty="0"/>
          </a:p>
        </p:txBody>
      </p:sp>
    </p:spTree>
    <p:extLst>
      <p:ext uri="{BB962C8B-B14F-4D97-AF65-F5344CB8AC3E}">
        <p14:creationId xmlns:p14="http://schemas.microsoft.com/office/powerpoint/2010/main" xmlns="" val="1954972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28</a:t>
            </a:fld>
            <a:endParaRPr lang="en-US" altLang="en-US" dirty="0"/>
          </a:p>
        </p:txBody>
      </p:sp>
    </p:spTree>
    <p:extLst>
      <p:ext uri="{BB962C8B-B14F-4D97-AF65-F5344CB8AC3E}">
        <p14:creationId xmlns:p14="http://schemas.microsoft.com/office/powerpoint/2010/main" xmlns="" val="2632604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economic dream – unique mix</a:t>
            </a:r>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29</a:t>
            </a:fld>
            <a:endParaRPr lang="en-US" altLang="en-US" dirty="0"/>
          </a:p>
        </p:txBody>
      </p:sp>
    </p:spTree>
    <p:extLst>
      <p:ext uri="{BB962C8B-B14F-4D97-AF65-F5344CB8AC3E}">
        <p14:creationId xmlns:p14="http://schemas.microsoft.com/office/powerpoint/2010/main" xmlns="" val="151149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smtClean="0"/>
          </a:p>
          <a:p>
            <a:r>
              <a:rPr lang="en-CA" altLang="en-US" dirty="0" smtClean="0"/>
              <a:t>Income distribution is more equitable than other countries…(to add Singapore)     </a:t>
            </a:r>
          </a:p>
          <a:p>
            <a:endParaRPr lang="en-CA" altLang="en-US" dirty="0" smtClean="0"/>
          </a:p>
          <a:p>
            <a:r>
              <a:rPr lang="en-CA" altLang="en-US" dirty="0" smtClean="0"/>
              <a:t>Unemployment is  around 6%.....but youth unemployment much higher, more than double…which is why we need to dig deeper</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50513A4A-DEF6-473D-8236-802BF79CDC0D}" type="slidenum">
              <a:rPr lang="en-US" altLang="en-US">
                <a:latin typeface="Calibri" pitchFamily="34" charset="0"/>
              </a:rPr>
              <a:pPr/>
              <a:t>3</a:t>
            </a:fld>
            <a:endParaRPr lang="en-US" altLang="en-US" dirty="0">
              <a:latin typeface="Calibri" pitchFamily="34" charset="0"/>
            </a:endParaRPr>
          </a:p>
        </p:txBody>
      </p:sp>
    </p:spTree>
    <p:extLst>
      <p:ext uri="{BB962C8B-B14F-4D97-AF65-F5344CB8AC3E}">
        <p14:creationId xmlns:p14="http://schemas.microsoft.com/office/powerpoint/2010/main" xmlns="" val="2891680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30</a:t>
            </a:fld>
            <a:endParaRPr lang="en-US" altLang="en-US" dirty="0"/>
          </a:p>
        </p:txBody>
      </p:sp>
    </p:spTree>
    <p:extLst>
      <p:ext uri="{BB962C8B-B14F-4D97-AF65-F5344CB8AC3E}">
        <p14:creationId xmlns:p14="http://schemas.microsoft.com/office/powerpoint/2010/main" xmlns="" val="1920778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32</a:t>
            </a:fld>
            <a:endParaRPr lang="en-US" altLang="en-US" dirty="0"/>
          </a:p>
        </p:txBody>
      </p:sp>
    </p:spTree>
    <p:extLst>
      <p:ext uri="{BB962C8B-B14F-4D97-AF65-F5344CB8AC3E}">
        <p14:creationId xmlns:p14="http://schemas.microsoft.com/office/powerpoint/2010/main" xmlns="" val="3292894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33</a:t>
            </a:fld>
            <a:endParaRPr lang="en-US" altLang="en-US" dirty="0"/>
          </a:p>
        </p:txBody>
      </p:sp>
    </p:spTree>
    <p:extLst>
      <p:ext uri="{BB962C8B-B14F-4D97-AF65-F5344CB8AC3E}">
        <p14:creationId xmlns:p14="http://schemas.microsoft.com/office/powerpoint/2010/main" xmlns="" val="2840873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Estimated; see Vancouver Sun article, 2013,  Pete McMartin  </a:t>
            </a:r>
            <a:endParaRPr lang="en-CA"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34</a:t>
            </a:fld>
            <a:endParaRPr lang="en-US" altLang="en-US" dirty="0"/>
          </a:p>
        </p:txBody>
      </p:sp>
    </p:spTree>
    <p:extLst>
      <p:ext uri="{BB962C8B-B14F-4D97-AF65-F5344CB8AC3E}">
        <p14:creationId xmlns:p14="http://schemas.microsoft.com/office/powerpoint/2010/main" xmlns="" val="1618318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http://www.vancouversun.com/health/Downtown+Eastside+agencies+housing+sites+crowd+Downtown+Eastside+with+video/9983274/story.html</a:t>
            </a:r>
          </a:p>
          <a:p>
            <a:pPr defTabSz="900593">
              <a:defRPr/>
            </a:pPr>
            <a:r>
              <a:rPr lang="en-US" i="1" dirty="0"/>
              <a:t>Three-quarters of that money (360M) comes from taxpayers, as the agencies received funding from the provincial ($231 million), municipal ($15 million) and federal ($17 million) governments”. Vancouver Sun, 2014, Pete McMartin</a:t>
            </a:r>
          </a:p>
          <a:p>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35</a:t>
            </a:fld>
            <a:endParaRPr lang="en-US" altLang="en-US" dirty="0"/>
          </a:p>
        </p:txBody>
      </p:sp>
    </p:spTree>
    <p:extLst>
      <p:ext uri="{BB962C8B-B14F-4D97-AF65-F5344CB8AC3E}">
        <p14:creationId xmlns:p14="http://schemas.microsoft.com/office/powerpoint/2010/main" xmlns="" val="4067431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36</a:t>
            </a:fld>
            <a:endParaRPr lang="en-US" altLang="en-US" dirty="0"/>
          </a:p>
        </p:txBody>
      </p:sp>
    </p:spTree>
    <p:extLst>
      <p:ext uri="{BB962C8B-B14F-4D97-AF65-F5344CB8AC3E}">
        <p14:creationId xmlns:p14="http://schemas.microsoft.com/office/powerpoint/2010/main" xmlns="" val="1388460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37</a:t>
            </a:fld>
            <a:endParaRPr lang="en-US" altLang="en-US" dirty="0"/>
          </a:p>
        </p:txBody>
      </p:sp>
    </p:spTree>
    <p:extLst>
      <p:ext uri="{BB962C8B-B14F-4D97-AF65-F5344CB8AC3E}">
        <p14:creationId xmlns:p14="http://schemas.microsoft.com/office/powerpoint/2010/main" xmlns="" val="356153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t>Primary motivation for vendors: to make money; average $48/market day; 76% use earnings to buy food</a:t>
            </a:r>
          </a:p>
          <a:p>
            <a:r>
              <a:rPr lang="en-US" dirty="0"/>
              <a:t>Secondary motivation:  social interaction, cooperation </a:t>
            </a:r>
          </a:p>
          <a:p>
            <a:r>
              <a:rPr lang="en-US" dirty="0"/>
              <a:t>Strengthened capabilities: </a:t>
            </a:r>
          </a:p>
          <a:p>
            <a:r>
              <a:rPr lang="en-US" b="1" i="1" dirty="0"/>
              <a:t>“We are taking our own initiative to improve”</a:t>
            </a:r>
          </a:p>
          <a:p>
            <a:r>
              <a:rPr lang="en-US" b="1" i="1" dirty="0"/>
              <a:t>“My family and community are all at the market…encouraging me to sell” </a:t>
            </a:r>
          </a:p>
          <a:p>
            <a:r>
              <a:rPr lang="en-US" dirty="0"/>
              <a:t>Connecting with other parts of the city:  60% of customers live outside DTES; 97% say it’s a ‘safe place to shop’.</a:t>
            </a:r>
          </a:p>
          <a:p>
            <a:endParaRPr lang="en-US" dirty="0" smtClean="0"/>
          </a:p>
          <a:p>
            <a:endParaRPr lang="en-US" dirty="0" smtClean="0"/>
          </a:p>
          <a:p>
            <a:r>
              <a:rPr lang="en-US" dirty="0" smtClean="0"/>
              <a:t>Over $500,000 in sales/year (one day/week)</a:t>
            </a:r>
          </a:p>
          <a:p>
            <a:r>
              <a:rPr lang="en-US" dirty="0" smtClean="0"/>
              <a:t>$5,000 revenues from coffee sales</a:t>
            </a:r>
          </a:p>
          <a:p>
            <a:r>
              <a:rPr lang="en-US" dirty="0" smtClean="0"/>
              <a:t>City subsidy: $ 75,000 grants &amp; in kind parks/city land </a:t>
            </a:r>
          </a:p>
          <a:p>
            <a:r>
              <a:rPr lang="en-US" dirty="0" smtClean="0"/>
              <a:t>Philanthropy:  Equipment donations</a:t>
            </a:r>
          </a:p>
          <a:p>
            <a:pPr eaLnBrk="1" hangingPunct="1"/>
            <a:r>
              <a:rPr lang="en-US" altLang="en-US" dirty="0" smtClean="0"/>
              <a:t>Social Enterprise; emerged as partial solution to illegal vending</a:t>
            </a:r>
          </a:p>
          <a:p>
            <a:pPr eaLnBrk="1" hangingPunct="1"/>
            <a:r>
              <a:rPr lang="en-US" altLang="en-US" dirty="0" smtClean="0"/>
              <a:t>Grassroots effort to fight for safe, legal vending for DTES low income residents  </a:t>
            </a:r>
          </a:p>
          <a:p>
            <a:pPr eaLnBrk="1" hangingPunct="1"/>
            <a:r>
              <a:rPr lang="en-US" altLang="en-US" dirty="0" smtClean="0"/>
              <a:t>200-300 vendors weekly; peer run and lead by non profit society  </a:t>
            </a:r>
          </a:p>
          <a:p>
            <a:pPr eaLnBrk="1" hangingPunct="1"/>
            <a:r>
              <a:rPr lang="en-US" altLang="en-US" dirty="0" smtClean="0"/>
              <a:t>Outcomes/Results:  some monetary benefit </a:t>
            </a:r>
            <a:r>
              <a:rPr lang="en-US" altLang="en-US" i="1" dirty="0" smtClean="0"/>
              <a:t>and peer support, </a:t>
            </a:r>
            <a:r>
              <a:rPr lang="en-US" altLang="en-US" dirty="0" smtClean="0"/>
              <a:t>skill building; laddering/employment opportunities</a:t>
            </a:r>
          </a:p>
          <a:p>
            <a:pPr eaLnBrk="1" hangingPunct="1"/>
            <a:r>
              <a:rPr lang="en-US" altLang="en-US" i="1" dirty="0" smtClean="0"/>
              <a:t>camaraderie, </a:t>
            </a:r>
            <a:r>
              <a:rPr lang="en-US" altLang="en-US" dirty="0" smtClean="0"/>
              <a:t>citizenship/rights to public space;</a:t>
            </a:r>
          </a:p>
          <a:p>
            <a:endParaRPr lang="en-CA" altLang="en-US" dirty="0"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34CD5CDD-FC57-464D-A87F-3C5E665B6F1A}" type="slidenum">
              <a:rPr lang="en-US" altLang="en-US">
                <a:latin typeface="Calibri" pitchFamily="34" charset="0"/>
              </a:rPr>
              <a:pPr/>
              <a:t>38</a:t>
            </a:fld>
            <a:endParaRPr lang="en-US" altLang="en-US" dirty="0">
              <a:latin typeface="Calibri" pitchFamily="34" charset="0"/>
            </a:endParaRPr>
          </a:p>
        </p:txBody>
      </p:sp>
    </p:spTree>
    <p:extLst>
      <p:ext uri="{BB962C8B-B14F-4D97-AF65-F5344CB8AC3E}">
        <p14:creationId xmlns:p14="http://schemas.microsoft.com/office/powerpoint/2010/main" xmlns="" val="1546537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dirty="0" smtClean="0"/>
              <a:t>What is emphasized is the optimal allocation of resources that can be shown to result from the mechanical interplay of individual self-interests.  What is neglected is the effect of one persons welfare on that of others through the bonds of sympathy and human community, and the effects of one persons production and consumption activities on others.</a:t>
            </a:r>
          </a:p>
          <a:p>
            <a:pPr eaLnBrk="1" hangingPunct="1"/>
            <a:r>
              <a:rPr lang="en-US" altLang="en-US" dirty="0" smtClean="0"/>
              <a:t>Daly “The Common Good…</a:t>
            </a:r>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39</a:t>
            </a:fld>
            <a:endParaRPr lang="en-US" altLang="en-US" dirty="0"/>
          </a:p>
        </p:txBody>
      </p:sp>
    </p:spTree>
    <p:extLst>
      <p:ext uri="{BB962C8B-B14F-4D97-AF65-F5344CB8AC3E}">
        <p14:creationId xmlns:p14="http://schemas.microsoft.com/office/powerpoint/2010/main" xmlns="" val="1714013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40</a:t>
            </a:fld>
            <a:endParaRPr lang="en-US" altLang="en-US" dirty="0"/>
          </a:p>
        </p:txBody>
      </p:sp>
    </p:spTree>
    <p:extLst>
      <p:ext uri="{BB962C8B-B14F-4D97-AF65-F5344CB8AC3E}">
        <p14:creationId xmlns:p14="http://schemas.microsoft.com/office/powerpoint/2010/main" xmlns="" val="12723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lvl="1" defTabSz="900593" eaLnBrk="1" hangingPunct="1">
              <a:spcBef>
                <a:spcPct val="0"/>
              </a:spcBef>
              <a:defRPr/>
            </a:pPr>
            <a:r>
              <a:rPr lang="en-US" sz="2000" dirty="0"/>
              <a:t>Conducted every 5 years; provides longitudinal, reliable demographic &amp; statistical data to form policy and planning for public services, federal transfer payments, number of Members of Parliament;  used by private sector to plan for business development, growth, trends etc.  </a:t>
            </a:r>
          </a:p>
          <a:p>
            <a:pPr eaLnBrk="1" hangingPunct="1">
              <a:spcBef>
                <a:spcPct val="0"/>
              </a:spcBef>
            </a:pPr>
            <a:r>
              <a:rPr lang="en-US" altLang="en-US" dirty="0" smtClean="0"/>
              <a:t>Applicable readings, lectures: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FEB33DAE-6635-4A76-B58A-53351C973FAE}" type="slidenum">
              <a:rPr lang="en-US" altLang="en-US">
                <a:latin typeface="Calibri" pitchFamily="34" charset="0"/>
              </a:rPr>
              <a:pPr/>
              <a:t>4</a:t>
            </a:fld>
            <a:endParaRPr lang="en-US" altLang="en-US" dirty="0">
              <a:latin typeface="Calibri" pitchFamily="34" charset="0"/>
            </a:endParaRPr>
          </a:p>
        </p:txBody>
      </p:sp>
    </p:spTree>
    <p:extLst>
      <p:ext uri="{BB962C8B-B14F-4D97-AF65-F5344CB8AC3E}">
        <p14:creationId xmlns:p14="http://schemas.microsoft.com/office/powerpoint/2010/main" xmlns="" val="2810924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Overall</a:t>
            </a:r>
            <a:r>
              <a:rPr lang="en-CA" dirty="0"/>
              <a:t>, though resources and income have a profound effect on what we can or cannot do, the capability approach recognizes that they are not the only things to be considered when judging well-being, switching the focus from a means to a good life to the freedom to achieve actual improvements in lives, which one has reason to value.</a:t>
            </a:r>
          </a:p>
          <a:p>
            <a:endParaRPr lang="en-CA" dirty="0"/>
          </a:p>
          <a:p>
            <a:endParaRPr lang="en-CA"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41</a:t>
            </a:fld>
            <a:endParaRPr lang="en-US" altLang="en-US" dirty="0"/>
          </a:p>
        </p:txBody>
      </p:sp>
    </p:spTree>
    <p:extLst>
      <p:ext uri="{BB962C8B-B14F-4D97-AF65-F5344CB8AC3E}">
        <p14:creationId xmlns:p14="http://schemas.microsoft.com/office/powerpoint/2010/main" xmlns="" val="4181400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63200">
              <a:defRPr>
                <a:solidFill>
                  <a:schemeClr val="tx1"/>
                </a:solidFill>
                <a:latin typeface="Arial" pitchFamily="34" charset="0"/>
                <a:cs typeface="Arial" pitchFamily="34" charset="0"/>
              </a:defRPr>
            </a:lvl1pPr>
            <a:lvl2pPr marL="731731" indent="-281435" defTabSz="1063200">
              <a:defRPr>
                <a:solidFill>
                  <a:schemeClr val="tx1"/>
                </a:solidFill>
                <a:latin typeface="Arial" pitchFamily="34" charset="0"/>
                <a:cs typeface="Arial" pitchFamily="34" charset="0"/>
              </a:defRPr>
            </a:lvl2pPr>
            <a:lvl3pPr marL="1125741" indent="-225148" defTabSz="1063200">
              <a:defRPr>
                <a:solidFill>
                  <a:schemeClr val="tx1"/>
                </a:solidFill>
                <a:latin typeface="Arial" pitchFamily="34" charset="0"/>
                <a:cs typeface="Arial" pitchFamily="34" charset="0"/>
              </a:defRPr>
            </a:lvl3pPr>
            <a:lvl4pPr marL="1576037" indent="-225148" defTabSz="1063200">
              <a:defRPr>
                <a:solidFill>
                  <a:schemeClr val="tx1"/>
                </a:solidFill>
                <a:latin typeface="Arial" pitchFamily="34" charset="0"/>
                <a:cs typeface="Arial" pitchFamily="34" charset="0"/>
              </a:defRPr>
            </a:lvl4pPr>
            <a:lvl5pPr marL="2026333" indent="-225148" defTabSz="1063200">
              <a:defRPr>
                <a:solidFill>
                  <a:schemeClr val="tx1"/>
                </a:solidFill>
                <a:latin typeface="Arial" pitchFamily="34" charset="0"/>
                <a:cs typeface="Arial" pitchFamily="34" charset="0"/>
              </a:defRPr>
            </a:lvl5pPr>
            <a:lvl6pPr marL="2476630" indent="-225148" defTabSz="1063200" eaLnBrk="0" fontAlgn="base" hangingPunct="0">
              <a:spcBef>
                <a:spcPct val="0"/>
              </a:spcBef>
              <a:spcAft>
                <a:spcPct val="0"/>
              </a:spcAft>
              <a:defRPr>
                <a:solidFill>
                  <a:schemeClr val="tx1"/>
                </a:solidFill>
                <a:latin typeface="Arial" pitchFamily="34" charset="0"/>
                <a:cs typeface="Arial" pitchFamily="34" charset="0"/>
              </a:defRPr>
            </a:lvl6pPr>
            <a:lvl7pPr marL="2926926" indent="-225148" defTabSz="1063200" eaLnBrk="0" fontAlgn="base" hangingPunct="0">
              <a:spcBef>
                <a:spcPct val="0"/>
              </a:spcBef>
              <a:spcAft>
                <a:spcPct val="0"/>
              </a:spcAft>
              <a:defRPr>
                <a:solidFill>
                  <a:schemeClr val="tx1"/>
                </a:solidFill>
                <a:latin typeface="Arial" pitchFamily="34" charset="0"/>
                <a:cs typeface="Arial" pitchFamily="34" charset="0"/>
              </a:defRPr>
            </a:lvl7pPr>
            <a:lvl8pPr marL="3377222" indent="-225148" defTabSz="1063200" eaLnBrk="0" fontAlgn="base" hangingPunct="0">
              <a:spcBef>
                <a:spcPct val="0"/>
              </a:spcBef>
              <a:spcAft>
                <a:spcPct val="0"/>
              </a:spcAft>
              <a:defRPr>
                <a:solidFill>
                  <a:schemeClr val="tx1"/>
                </a:solidFill>
                <a:latin typeface="Arial" pitchFamily="34" charset="0"/>
                <a:cs typeface="Arial" pitchFamily="34" charset="0"/>
              </a:defRPr>
            </a:lvl8pPr>
            <a:lvl9pPr marL="3827518" indent="-225148" defTabSz="1063200" eaLnBrk="0" fontAlgn="base" hangingPunct="0">
              <a:spcBef>
                <a:spcPct val="0"/>
              </a:spcBef>
              <a:spcAft>
                <a:spcPct val="0"/>
              </a:spcAft>
              <a:defRPr>
                <a:solidFill>
                  <a:schemeClr val="tx1"/>
                </a:solidFill>
                <a:latin typeface="Arial" pitchFamily="34" charset="0"/>
                <a:cs typeface="Arial" pitchFamily="34" charset="0"/>
              </a:defRPr>
            </a:lvl9pPr>
          </a:lstStyle>
          <a:p>
            <a:fld id="{AC32758C-CCFE-4F84-B23D-9806859FDCE3}" type="slidenum">
              <a:rPr lang="en-US" altLang="en-US"/>
              <a:pPr/>
              <a:t>42</a:t>
            </a:fld>
            <a:endParaRPr lang="en-US" altLang="en-US" dirty="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Aft>
                <a:spcPts val="0"/>
              </a:spcAft>
              <a:defRPr/>
            </a:pPr>
            <a:r>
              <a:rPr lang="en-US" dirty="0"/>
              <a:t>Science has demonstrated that conditions in which people are born, grow, live, work and age play key role in determining health outcomes </a:t>
            </a:r>
          </a:p>
          <a:p>
            <a:pPr eaLnBrk="1" fontAlgn="auto" hangingPunct="1">
              <a:spcAft>
                <a:spcPts val="0"/>
              </a:spcAft>
              <a:defRPr/>
            </a:pPr>
            <a:r>
              <a:rPr lang="en-US" dirty="0"/>
              <a:t>Health is shaped by distribution of money, power and resources at global, national and local levels</a:t>
            </a:r>
          </a:p>
          <a:p>
            <a:pPr eaLnBrk="1" fontAlgn="auto" hangingPunct="1">
              <a:spcAft>
                <a:spcPts val="0"/>
              </a:spcAft>
              <a:defRPr/>
            </a:pPr>
            <a:r>
              <a:rPr lang="en-US" dirty="0"/>
              <a:t>Includes: adequate income, housing &amp; food, access to health services, education and vocational opportunity, and healthy ecological environments.  (World Health Organization)</a:t>
            </a:r>
          </a:p>
          <a:p>
            <a:pPr eaLnBrk="1" fontAlgn="auto" hangingPunct="1">
              <a:spcAft>
                <a:spcPts val="0"/>
              </a:spcAft>
              <a:defRPr/>
            </a:pPr>
            <a:r>
              <a:rPr lang="en-US" dirty="0"/>
              <a:t>Evidence based (science proven)</a:t>
            </a:r>
          </a:p>
          <a:p>
            <a:pPr eaLnBrk="1" fontAlgn="auto" hangingPunct="1">
              <a:spcAft>
                <a:spcPts val="0"/>
              </a:spcAft>
              <a:defRPr/>
            </a:pPr>
            <a:r>
              <a:rPr lang="en-US" dirty="0"/>
              <a:t>Applicable to ‘all’;  agency &amp; freedom, equal opportunity, fairness, social justice are inter related values; individual should self determine needs  </a:t>
            </a:r>
          </a:p>
          <a:p>
            <a:pPr eaLnBrk="1" fontAlgn="auto" hangingPunct="1">
              <a:spcAft>
                <a:spcPts val="0"/>
              </a:spcAft>
              <a:defRPr/>
            </a:pPr>
            <a:r>
              <a:rPr lang="en-US" dirty="0"/>
              <a:t>Some similarities to Sen:  Debate as to whether determinants  are ‘means’ or ‘ends’. Sen notes that </a:t>
            </a:r>
            <a:r>
              <a:rPr lang="en-US" b="1" dirty="0"/>
              <a:t>freedom and capabilities </a:t>
            </a:r>
            <a:r>
              <a:rPr lang="en-US" dirty="0"/>
              <a:t>are key </a:t>
            </a:r>
            <a:r>
              <a:rPr lang="en-US" b="1" dirty="0"/>
              <a:t>‘ends’</a:t>
            </a:r>
            <a:r>
              <a:rPr lang="en-US" dirty="0"/>
              <a:t> by which people can help themselves, support each other and influence the world.  (Aristotle, Enlightenment, Locke – other? – communitarian?)   </a:t>
            </a:r>
          </a:p>
          <a:p>
            <a:pPr eaLnBrk="1" fontAlgn="auto" hangingPunct="1">
              <a:spcAft>
                <a:spcPts val="0"/>
              </a:spcAft>
              <a:defRPr/>
            </a:pPr>
            <a:r>
              <a:rPr lang="en-US" dirty="0"/>
              <a:t>Includes ‘freedom’ of capitalism with the ‘planning’ of socialism?  (rebuttle to Hayek)</a:t>
            </a:r>
          </a:p>
          <a:p>
            <a:pPr marL="223585" indent="-223585" eaLnBrk="1" hangingPunct="1">
              <a:spcBef>
                <a:spcPct val="0"/>
              </a:spcBef>
            </a:pPr>
            <a:endParaRPr lang="en-US" altLang="en-US" dirty="0" smtClean="0"/>
          </a:p>
        </p:txBody>
      </p:sp>
    </p:spTree>
    <p:extLst>
      <p:ext uri="{BB962C8B-B14F-4D97-AF65-F5344CB8AC3E}">
        <p14:creationId xmlns:p14="http://schemas.microsoft.com/office/powerpoint/2010/main" xmlns="" val="4230054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43</a:t>
            </a:fld>
            <a:endParaRPr lang="en-US" altLang="en-US" dirty="0"/>
          </a:p>
        </p:txBody>
      </p:sp>
    </p:spTree>
    <p:extLst>
      <p:ext uri="{BB962C8B-B14F-4D97-AF65-F5344CB8AC3E}">
        <p14:creationId xmlns:p14="http://schemas.microsoft.com/office/powerpoint/2010/main" xmlns="" val="62732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44</a:t>
            </a:fld>
            <a:endParaRPr lang="en-US" altLang="en-US" dirty="0"/>
          </a:p>
        </p:txBody>
      </p:sp>
    </p:spTree>
    <p:extLst>
      <p:ext uri="{BB962C8B-B14F-4D97-AF65-F5344CB8AC3E}">
        <p14:creationId xmlns:p14="http://schemas.microsoft.com/office/powerpoint/2010/main" xmlns="" val="1155630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45</a:t>
            </a:fld>
            <a:endParaRPr lang="en-US" altLang="en-US" dirty="0"/>
          </a:p>
        </p:txBody>
      </p:sp>
    </p:spTree>
    <p:extLst>
      <p:ext uri="{BB962C8B-B14F-4D97-AF65-F5344CB8AC3E}">
        <p14:creationId xmlns:p14="http://schemas.microsoft.com/office/powerpoint/2010/main" xmlns="" val="2597921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46</a:t>
            </a:fld>
            <a:endParaRPr lang="en-US" altLang="en-US" dirty="0"/>
          </a:p>
        </p:txBody>
      </p:sp>
    </p:spTree>
    <p:extLst>
      <p:ext uri="{BB962C8B-B14F-4D97-AF65-F5344CB8AC3E}">
        <p14:creationId xmlns:p14="http://schemas.microsoft.com/office/powerpoint/2010/main" xmlns="" val="2057378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47</a:t>
            </a:fld>
            <a:endParaRPr lang="en-US" altLang="en-US" dirty="0"/>
          </a:p>
        </p:txBody>
      </p:sp>
    </p:spTree>
    <p:extLst>
      <p:ext uri="{BB962C8B-B14F-4D97-AF65-F5344CB8AC3E}">
        <p14:creationId xmlns:p14="http://schemas.microsoft.com/office/powerpoint/2010/main" xmlns="" val="4064956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48</a:t>
            </a:fld>
            <a:endParaRPr lang="en-US" altLang="en-US" dirty="0"/>
          </a:p>
        </p:txBody>
      </p:sp>
    </p:spTree>
    <p:extLst>
      <p:ext uri="{BB962C8B-B14F-4D97-AF65-F5344CB8AC3E}">
        <p14:creationId xmlns:p14="http://schemas.microsoft.com/office/powerpoint/2010/main" xmlns="" val="1017178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49</a:t>
            </a:fld>
            <a:endParaRPr lang="en-US" altLang="en-US" dirty="0"/>
          </a:p>
        </p:txBody>
      </p:sp>
    </p:spTree>
    <p:extLst>
      <p:ext uri="{BB962C8B-B14F-4D97-AF65-F5344CB8AC3E}">
        <p14:creationId xmlns:p14="http://schemas.microsoft.com/office/powerpoint/2010/main" xmlns="" val="632565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50</a:t>
            </a:fld>
            <a:endParaRPr lang="en-US" altLang="en-US" dirty="0"/>
          </a:p>
        </p:txBody>
      </p:sp>
    </p:spTree>
    <p:extLst>
      <p:ext uri="{BB962C8B-B14F-4D97-AF65-F5344CB8AC3E}">
        <p14:creationId xmlns:p14="http://schemas.microsoft.com/office/powerpoint/2010/main" xmlns="" val="652277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900" dirty="0"/>
              <a:t>As most people know, the federal government changed the way the census was conducted in 2011, and the same model will be used in 2016 as well. Up until 2006, there were two “forms” of the mandatory census: a short form, that everyone answered, asked basic questions about age, gender, family structure and living arrangements—while a long form given to a sample of households asked more in-depth questions about language, diversity, income, labour, education and housing.</a:t>
            </a:r>
          </a:p>
          <a:p>
            <a:pPr eaLnBrk="1" hangingPunct="1">
              <a:spcBef>
                <a:spcPct val="0"/>
              </a:spcBef>
            </a:pPr>
            <a:endParaRPr lang="en-US" altLang="en-US" sz="900" dirty="0"/>
          </a:p>
          <a:p>
            <a:pPr eaLnBrk="1" hangingPunct="1">
              <a:spcBef>
                <a:spcPct val="0"/>
              </a:spcBef>
            </a:pPr>
            <a:r>
              <a:rPr lang="en-US" altLang="en-US" sz="900" dirty="0"/>
              <a:t>In 2011, the government eliminated the long form and directed Statistics Canada to create a survey to ask similar questions as were previously asked on the long form census. Switching from a mandatory census to a voluntary survey has had unavoidable impacts on the reliability and validity of data received.</a:t>
            </a:r>
            <a:endParaRPr lang="en-CA" altLang="en-US" sz="900" dirty="0"/>
          </a:p>
          <a:p>
            <a:pPr eaLnBrk="1" hangingPunct="1">
              <a:spcBef>
                <a:spcPct val="0"/>
              </a:spcBef>
            </a:pPr>
            <a:endParaRPr lang="en-US" altLang="en-US" sz="900" dirty="0"/>
          </a:p>
          <a:p>
            <a:pPr eaLnBrk="1" hangingPunct="1">
              <a:spcBef>
                <a:spcPct val="0"/>
              </a:spcBef>
            </a:pPr>
            <a:r>
              <a:rPr lang="en-US" altLang="en-US" sz="900" dirty="0"/>
              <a:t>Here are some of the key differences between the long form census and the new National Household Survey:</a:t>
            </a:r>
          </a:p>
          <a:p>
            <a:pPr eaLnBrk="1" hangingPunct="1">
              <a:spcBef>
                <a:spcPct val="0"/>
              </a:spcBef>
            </a:pPr>
            <a:r>
              <a:rPr lang="en-US" altLang="en-US" sz="900" dirty="0"/>
              <a:t>-DIFFERENT UNIVERSES: the NHS was not administered to people in collective dwellings (e.g. seniors residences) so it only provides estimates for people in private households</a:t>
            </a:r>
          </a:p>
          <a:p>
            <a:pPr eaLnBrk="1" hangingPunct="1">
              <a:spcBef>
                <a:spcPct val="0"/>
              </a:spcBef>
            </a:pPr>
            <a:r>
              <a:rPr lang="en-US" altLang="en-US" sz="900" dirty="0"/>
              <a:t>-DIFFERENT SAMPLE SIZE: the NHS was administered to a larger sample of households, but…</a:t>
            </a:r>
          </a:p>
          <a:p>
            <a:pPr eaLnBrk="1" hangingPunct="1">
              <a:spcBef>
                <a:spcPct val="0"/>
              </a:spcBef>
            </a:pPr>
            <a:r>
              <a:rPr lang="en-US" altLang="en-US" sz="900" dirty="0"/>
              <a:t>-DIFFERENT METHODOLOGY: while the census has never been a perfect tool, a voluntary survey is less likely to be completed than a mandatory census. As a result…</a:t>
            </a:r>
          </a:p>
          <a:p>
            <a:pPr eaLnBrk="1" hangingPunct="1">
              <a:spcBef>
                <a:spcPct val="0"/>
              </a:spcBef>
            </a:pPr>
            <a:r>
              <a:rPr lang="en-US" altLang="en-US" sz="900" dirty="0"/>
              <a:t>-DIFFERENT RISK OF NON-RESPONSE BIAS: when a survey is administered to people on a voluntary basis, there is the risk that people who didn’t complete the survey have particular characteristics, which skew our estimates.</a:t>
            </a:r>
          </a:p>
          <a:p>
            <a:pPr eaLnBrk="1" hangingPunct="1">
              <a:spcBef>
                <a:spcPct val="0"/>
              </a:spcBef>
            </a:pPr>
            <a:endParaRPr lang="en-US" altLang="en-US" sz="900" dirty="0"/>
          </a:p>
          <a:p>
            <a:pPr eaLnBrk="1" hangingPunct="1">
              <a:spcBef>
                <a:spcPct val="0"/>
              </a:spcBef>
            </a:pPr>
            <a:r>
              <a:rPr lang="en-US" altLang="en-US" sz="900" dirty="0"/>
              <a:t>While Statistics Canada has done its best to provide good data, it is NOT POSSIBLE for a voluntary survey to replace a census.</a:t>
            </a:r>
            <a:endParaRPr lang="en-CA" altLang="en-US" sz="900" dirty="0"/>
          </a:p>
          <a:p>
            <a:pPr eaLnBrk="1" hangingPunct="1">
              <a:spcBef>
                <a:spcPct val="0"/>
              </a:spcBef>
            </a:pPr>
            <a:endParaRPr lang="en-CA" altLang="en-US" sz="900" dirty="0"/>
          </a:p>
          <a:p>
            <a:pPr eaLnBrk="1" hangingPunct="1">
              <a:spcBef>
                <a:spcPct val="0"/>
              </a:spcBef>
            </a:pPr>
            <a:r>
              <a:rPr lang="en-US" altLang="en-US" sz="900" dirty="0"/>
              <a:t>All cities in Canada are struggling with the question of how to use National Household Survey. Some have decided not to use it, or certain parts of it, at all; many others are comparing the NHS data to other sources.</a:t>
            </a:r>
          </a:p>
          <a:p>
            <a:pPr eaLnBrk="1" hangingPunct="1">
              <a:spcBef>
                <a:spcPct val="0"/>
              </a:spcBef>
            </a:pPr>
            <a:endParaRPr lang="en-US" altLang="en-US" sz="900" dirty="0"/>
          </a:p>
          <a:p>
            <a:pPr eaLnBrk="1" hangingPunct="1">
              <a:spcBef>
                <a:spcPct val="0"/>
              </a:spcBef>
            </a:pPr>
            <a:r>
              <a:rPr lang="en-US" altLang="en-US" sz="900" dirty="0"/>
              <a:t>Our approach is to provide as much information as possible, but to make sure people are aware of its limitations. So we will make full use of NHS data, but with caveats. Where possible, we’re using other data sources—for example, this presentation uses income tax data to provide estimates of incomes across Vancouver. And we’re “ground truthing” trends as we’re able with observations and administrative data.</a:t>
            </a:r>
          </a:p>
          <a:p>
            <a:pPr eaLnBrk="1" hangingPunct="1">
              <a:spcBef>
                <a:spcPct val="0"/>
              </a:spcBef>
            </a:pPr>
            <a:endParaRPr lang="en-US" altLang="en-US" sz="900" dirty="0"/>
          </a:p>
          <a:p>
            <a:pPr eaLnBrk="1" hangingPunct="1">
              <a:spcBef>
                <a:spcPct val="0"/>
              </a:spcBef>
            </a:pPr>
            <a:r>
              <a:rPr lang="en-US" altLang="en-US" sz="900" dirty="0"/>
              <a:t>But it’s important to know that we can’t mitigate the change to a voluntary survey. So we need to know overall that the population estimates are going to be less reliable, that we can’t clearly show trends, and that we’re more limited in what we can do for smaller geographies, such as neighbourhoods or census tracts.</a:t>
            </a:r>
            <a:endParaRPr lang="en-CA" altLang="en-US" sz="900" dirty="0"/>
          </a:p>
          <a:p>
            <a:pPr eaLnBrk="1" hangingPunct="1">
              <a:spcBef>
                <a:spcPct val="0"/>
              </a:spcBef>
            </a:pPr>
            <a:endParaRPr lang="en-CA" altLang="en-US" sz="900" dirty="0"/>
          </a:p>
          <a:p>
            <a:pPr eaLnBrk="1" hangingPunct="1">
              <a:spcBef>
                <a:spcPct val="0"/>
              </a:spcBef>
            </a:pPr>
            <a:endParaRPr lang="en-CA" altLang="en-US" sz="900"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4B74A302-EF99-4BEE-B511-BAE74C8925A7}" type="slidenum">
              <a:rPr lang="en-US" altLang="en-US">
                <a:latin typeface="Calibri" pitchFamily="34" charset="0"/>
              </a:rPr>
              <a:pPr/>
              <a:t>5</a:t>
            </a:fld>
            <a:endParaRPr lang="en-US" altLang="en-US" dirty="0">
              <a:latin typeface="Calibri" pitchFamily="34" charset="0"/>
            </a:endParaRPr>
          </a:p>
        </p:txBody>
      </p:sp>
    </p:spTree>
    <p:extLst>
      <p:ext uri="{BB962C8B-B14F-4D97-AF65-F5344CB8AC3E}">
        <p14:creationId xmlns:p14="http://schemas.microsoft.com/office/powerpoint/2010/main" xmlns="" val="2350491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51</a:t>
            </a:fld>
            <a:endParaRPr lang="en-US" altLang="en-US" dirty="0"/>
          </a:p>
        </p:txBody>
      </p:sp>
    </p:spTree>
    <p:extLst>
      <p:ext uri="{BB962C8B-B14F-4D97-AF65-F5344CB8AC3E}">
        <p14:creationId xmlns:p14="http://schemas.microsoft.com/office/powerpoint/2010/main" xmlns="" val="2535780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52</a:t>
            </a:fld>
            <a:endParaRPr lang="en-US" altLang="en-US" dirty="0"/>
          </a:p>
        </p:txBody>
      </p:sp>
    </p:spTree>
    <p:extLst>
      <p:ext uri="{BB962C8B-B14F-4D97-AF65-F5344CB8AC3E}">
        <p14:creationId xmlns:p14="http://schemas.microsoft.com/office/powerpoint/2010/main" xmlns="" val="1366723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53</a:t>
            </a:fld>
            <a:endParaRPr lang="en-US" altLang="en-US" dirty="0"/>
          </a:p>
        </p:txBody>
      </p:sp>
    </p:spTree>
    <p:extLst>
      <p:ext uri="{BB962C8B-B14F-4D97-AF65-F5344CB8AC3E}">
        <p14:creationId xmlns:p14="http://schemas.microsoft.com/office/powerpoint/2010/main" xmlns="" val="1883439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54</a:t>
            </a:fld>
            <a:endParaRPr lang="en-US" altLang="en-US" dirty="0"/>
          </a:p>
        </p:txBody>
      </p:sp>
    </p:spTree>
    <p:extLst>
      <p:ext uri="{BB962C8B-B14F-4D97-AF65-F5344CB8AC3E}">
        <p14:creationId xmlns:p14="http://schemas.microsoft.com/office/powerpoint/2010/main" xmlns="" val="40507755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55</a:t>
            </a:fld>
            <a:endParaRPr lang="en-US" altLang="en-US" dirty="0"/>
          </a:p>
        </p:txBody>
      </p:sp>
    </p:spTree>
    <p:extLst>
      <p:ext uri="{BB962C8B-B14F-4D97-AF65-F5344CB8AC3E}">
        <p14:creationId xmlns:p14="http://schemas.microsoft.com/office/powerpoint/2010/main" xmlns="" val="26359469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56</a:t>
            </a:fld>
            <a:endParaRPr lang="en-US" altLang="en-US" dirty="0"/>
          </a:p>
        </p:txBody>
      </p:sp>
    </p:spTree>
    <p:extLst>
      <p:ext uri="{BB962C8B-B14F-4D97-AF65-F5344CB8AC3E}">
        <p14:creationId xmlns:p14="http://schemas.microsoft.com/office/powerpoint/2010/main" xmlns="" val="10356778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57</a:t>
            </a:fld>
            <a:endParaRPr lang="en-US" altLang="en-US" dirty="0"/>
          </a:p>
        </p:txBody>
      </p:sp>
    </p:spTree>
    <p:extLst>
      <p:ext uri="{BB962C8B-B14F-4D97-AF65-F5344CB8AC3E}">
        <p14:creationId xmlns:p14="http://schemas.microsoft.com/office/powerpoint/2010/main" xmlns="" val="2756262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58</a:t>
            </a:fld>
            <a:endParaRPr lang="en-US" altLang="en-US" dirty="0"/>
          </a:p>
        </p:txBody>
      </p:sp>
    </p:spTree>
    <p:extLst>
      <p:ext uri="{BB962C8B-B14F-4D97-AF65-F5344CB8AC3E}">
        <p14:creationId xmlns:p14="http://schemas.microsoft.com/office/powerpoint/2010/main" xmlns="" val="269252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59</a:t>
            </a:fld>
            <a:endParaRPr lang="en-US" altLang="en-US" dirty="0"/>
          </a:p>
        </p:txBody>
      </p:sp>
    </p:spTree>
    <p:extLst>
      <p:ext uri="{BB962C8B-B14F-4D97-AF65-F5344CB8AC3E}">
        <p14:creationId xmlns:p14="http://schemas.microsoft.com/office/powerpoint/2010/main" xmlns="" val="98815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6</a:t>
            </a:fld>
            <a:endParaRPr lang="en-US" altLang="en-US" dirty="0"/>
          </a:p>
        </p:txBody>
      </p:sp>
    </p:spTree>
    <p:extLst>
      <p:ext uri="{BB962C8B-B14F-4D97-AF65-F5344CB8AC3E}">
        <p14:creationId xmlns:p14="http://schemas.microsoft.com/office/powerpoint/2010/main" xmlns="" val="198130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dirty="0" smtClean="0"/>
              <a:t>Includes: fundamental freedoms of individuals: thought, religion, conscience, belief, expression;  democratic, mobility and language rights</a:t>
            </a:r>
          </a:p>
          <a:p>
            <a:pPr eaLnBrk="1" hangingPunct="1"/>
            <a:r>
              <a:rPr lang="en-CA" altLang="en-US" dirty="0" smtClean="0"/>
              <a:t>We value:  a government that upholds rights of individuals; corrects itself and addresses and remedies harms to others; values the country as a whole (unity) </a:t>
            </a:r>
          </a:p>
          <a:p>
            <a:pPr eaLnBrk="1" hangingPunct="1"/>
            <a:r>
              <a:rPr lang="en-CA" altLang="en-US" dirty="0" smtClean="0"/>
              <a:t>Does not apply to private sector</a:t>
            </a:r>
          </a:p>
          <a:p>
            <a:pPr eaLnBrk="1" hangingPunct="1"/>
            <a:r>
              <a:rPr lang="en-CA" altLang="en-US" dirty="0" smtClean="0"/>
              <a:t> </a:t>
            </a:r>
          </a:p>
          <a:p>
            <a:r>
              <a:rPr lang="en-CA" altLang="en-US" dirty="0" smtClean="0"/>
              <a:t>We must now establish the basic principles, the basic values and beliefs which hold us together as Canadians so that beyond our regional loyalties there is a way of life and a system of values which make us proud of the country that has given us such freedom and such immeasurable joy.</a:t>
            </a:r>
          </a:p>
          <a:p>
            <a:pPr marL="225148" lvl="1"/>
            <a:r>
              <a:rPr lang="en-CA" altLang="en-US" sz="1100" i="1" dirty="0"/>
              <a:t>Trudeau On signing the Canadian Charter of Rights and Freedoms (1981)</a:t>
            </a:r>
          </a:p>
          <a:p>
            <a:pPr eaLnBrk="1" hangingPunct="1"/>
            <a:endParaRPr lang="en-CA"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1731" indent="-281435">
              <a:defRPr>
                <a:solidFill>
                  <a:schemeClr val="tx1"/>
                </a:solidFill>
                <a:latin typeface="Arial" pitchFamily="34" charset="0"/>
                <a:cs typeface="Arial" pitchFamily="34" charset="0"/>
              </a:defRPr>
            </a:lvl2pPr>
            <a:lvl3pPr marL="1125741" indent="-225148">
              <a:defRPr>
                <a:solidFill>
                  <a:schemeClr val="tx1"/>
                </a:solidFill>
                <a:latin typeface="Arial" pitchFamily="34" charset="0"/>
                <a:cs typeface="Arial" pitchFamily="34" charset="0"/>
              </a:defRPr>
            </a:lvl3pPr>
            <a:lvl4pPr marL="1576037" indent="-225148">
              <a:defRPr>
                <a:solidFill>
                  <a:schemeClr val="tx1"/>
                </a:solidFill>
                <a:latin typeface="Arial" pitchFamily="34" charset="0"/>
                <a:cs typeface="Arial" pitchFamily="34" charset="0"/>
              </a:defRPr>
            </a:lvl4pPr>
            <a:lvl5pPr marL="2026333" indent="-225148">
              <a:defRPr>
                <a:solidFill>
                  <a:schemeClr val="tx1"/>
                </a:solidFill>
                <a:latin typeface="Arial" pitchFamily="34" charset="0"/>
                <a:cs typeface="Arial" pitchFamily="34" charset="0"/>
              </a:defRPr>
            </a:lvl5pPr>
            <a:lvl6pPr marL="2476630" indent="-225148" eaLnBrk="0" fontAlgn="base" hangingPunct="0">
              <a:spcBef>
                <a:spcPct val="0"/>
              </a:spcBef>
              <a:spcAft>
                <a:spcPct val="0"/>
              </a:spcAft>
              <a:defRPr>
                <a:solidFill>
                  <a:schemeClr val="tx1"/>
                </a:solidFill>
                <a:latin typeface="Arial" pitchFamily="34" charset="0"/>
                <a:cs typeface="Arial" pitchFamily="34" charset="0"/>
              </a:defRPr>
            </a:lvl6pPr>
            <a:lvl7pPr marL="2926926" indent="-225148" eaLnBrk="0" fontAlgn="base" hangingPunct="0">
              <a:spcBef>
                <a:spcPct val="0"/>
              </a:spcBef>
              <a:spcAft>
                <a:spcPct val="0"/>
              </a:spcAft>
              <a:defRPr>
                <a:solidFill>
                  <a:schemeClr val="tx1"/>
                </a:solidFill>
                <a:latin typeface="Arial" pitchFamily="34" charset="0"/>
                <a:cs typeface="Arial" pitchFamily="34" charset="0"/>
              </a:defRPr>
            </a:lvl7pPr>
            <a:lvl8pPr marL="3377222" indent="-225148" eaLnBrk="0" fontAlgn="base" hangingPunct="0">
              <a:spcBef>
                <a:spcPct val="0"/>
              </a:spcBef>
              <a:spcAft>
                <a:spcPct val="0"/>
              </a:spcAft>
              <a:defRPr>
                <a:solidFill>
                  <a:schemeClr val="tx1"/>
                </a:solidFill>
                <a:latin typeface="Arial" pitchFamily="34" charset="0"/>
                <a:cs typeface="Arial" pitchFamily="34" charset="0"/>
              </a:defRPr>
            </a:lvl8pPr>
            <a:lvl9pPr marL="3827518" indent="-225148" eaLnBrk="0" fontAlgn="base" hangingPunct="0">
              <a:spcBef>
                <a:spcPct val="0"/>
              </a:spcBef>
              <a:spcAft>
                <a:spcPct val="0"/>
              </a:spcAft>
              <a:defRPr>
                <a:solidFill>
                  <a:schemeClr val="tx1"/>
                </a:solidFill>
                <a:latin typeface="Arial" pitchFamily="34" charset="0"/>
                <a:cs typeface="Arial" pitchFamily="34" charset="0"/>
              </a:defRPr>
            </a:lvl9pPr>
          </a:lstStyle>
          <a:p>
            <a:fld id="{121765A5-A6DA-49BC-B8FB-19A33379B254}" type="slidenum">
              <a:rPr lang="en-US" altLang="en-US">
                <a:latin typeface="Calibri" pitchFamily="34" charset="0"/>
              </a:rPr>
              <a:pPr/>
              <a:t>7</a:t>
            </a:fld>
            <a:endParaRPr lang="en-US" altLang="en-US" dirty="0">
              <a:latin typeface="Calibri" pitchFamily="34" charset="0"/>
            </a:endParaRPr>
          </a:p>
        </p:txBody>
      </p:sp>
    </p:spTree>
    <p:extLst>
      <p:ext uri="{BB962C8B-B14F-4D97-AF65-F5344CB8AC3E}">
        <p14:creationId xmlns:p14="http://schemas.microsoft.com/office/powerpoint/2010/main" xmlns="" val="213378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 Price – </a:t>
            </a:r>
          </a:p>
          <a:p>
            <a:r>
              <a:rPr lang="en-US" dirty="0" smtClean="0"/>
              <a:t>Proponent of the census and moderately sized cities </a:t>
            </a:r>
          </a:p>
          <a:p>
            <a:r>
              <a:rPr lang="en-US" dirty="0" smtClean="0"/>
              <a:t>prior belief has significant impact on prediction</a:t>
            </a:r>
          </a:p>
          <a:p>
            <a:r>
              <a:rPr lang="en-US" dirty="0" smtClean="0"/>
              <a:t>Used science to prove existence of god </a:t>
            </a:r>
          </a:p>
          <a:p>
            <a:r>
              <a:rPr lang="en-US" dirty="0" smtClean="0"/>
              <a:t>Significant reliance on prior belief</a:t>
            </a:r>
          </a:p>
          <a:p>
            <a:r>
              <a:rPr lang="en-US" dirty="0" smtClean="0"/>
              <a:t>- </a:t>
            </a:r>
            <a:r>
              <a:rPr lang="en-US" dirty="0"/>
              <a:t>Beliefs are internalized.  Priming a stereotyped identify – for example, putting high and low caste individuals toward same task together - shifts performance in favour of the high caste, &amp; low caste individual’s performance decreased.  When asked to perform the tasks separately, results were equal.</a:t>
            </a:r>
            <a:endParaRPr lang="en-US" dirty="0" smtClean="0"/>
          </a:p>
          <a:p>
            <a:r>
              <a:rPr lang="en-US" dirty="0" smtClean="0"/>
              <a:t>Stiglets</a:t>
            </a:r>
            <a:endParaRPr lang="en-US" dirty="0"/>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8</a:t>
            </a:fld>
            <a:endParaRPr lang="en-US" altLang="en-US" dirty="0"/>
          </a:p>
        </p:txBody>
      </p:sp>
    </p:spTree>
    <p:extLst>
      <p:ext uri="{BB962C8B-B14F-4D97-AF65-F5344CB8AC3E}">
        <p14:creationId xmlns:p14="http://schemas.microsoft.com/office/powerpoint/2010/main" xmlns="" val="376766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37E26-B935-4F5C-A8EA-283521B1C9BB}" type="slidenum">
              <a:rPr lang="en-US" altLang="en-US" smtClean="0"/>
              <a:pPr/>
              <a:t>9</a:t>
            </a:fld>
            <a:endParaRPr lang="en-US" altLang="en-US" dirty="0"/>
          </a:p>
        </p:txBody>
      </p:sp>
    </p:spTree>
    <p:extLst>
      <p:ext uri="{BB962C8B-B14F-4D97-AF65-F5344CB8AC3E}">
        <p14:creationId xmlns:p14="http://schemas.microsoft.com/office/powerpoint/2010/main" xmlns="" val="220587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3187700" y="268288"/>
            <a:ext cx="5668963" cy="3900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5" name="Rectangle 4"/>
          <p:cNvSpPr/>
          <p:nvPr/>
        </p:nvSpPr>
        <p:spPr>
          <a:xfrm>
            <a:off x="268288" y="268288"/>
            <a:ext cx="184150" cy="388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ctrTitle"/>
          </p:nvPr>
        </p:nvSpPr>
        <p:spPr>
          <a:xfrm>
            <a:off x="3200400" y="4208929"/>
            <a:ext cx="5458968" cy="1048684"/>
          </a:xfrm>
        </p:spPr>
        <p:txBody>
          <a:bodyPr rtlCol="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CA" smtClean="0"/>
              <a:t>Click to edit Master title style</a:t>
            </a:r>
            <a:endParaRPr/>
          </a:p>
        </p:txBody>
      </p:sp>
      <p:sp>
        <p:nvSpPr>
          <p:cNvPr id="3" name="Subtitle 2"/>
          <p:cNvSpPr>
            <a:spLocks noGrp="1"/>
          </p:cNvSpPr>
          <p:nvPr>
            <p:ph type="subTitle" idx="1"/>
          </p:nvPr>
        </p:nvSpPr>
        <p:spPr>
          <a:xfrm>
            <a:off x="3200400" y="5257800"/>
            <a:ext cx="5458968" cy="621792"/>
          </a:xfrm>
        </p:spPr>
        <p:txBody>
          <a:bodyPr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6" name="Date Placeholder 3"/>
          <p:cNvSpPr>
            <a:spLocks noGrp="1"/>
          </p:cNvSpPr>
          <p:nvPr>
            <p:ph type="dt" sz="half" idx="10"/>
          </p:nvPr>
        </p:nvSpPr>
        <p:spPr>
          <a:xfrm>
            <a:off x="3276600" y="390525"/>
            <a:ext cx="5505450" cy="365125"/>
          </a:xfrm>
        </p:spPr>
        <p:txBody>
          <a:bodyPr/>
          <a:lstStyle>
            <a:lvl1pPr marL="0" algn="r" defTabSz="914400" rtl="0" eaLnBrk="1" latinLnBrk="0" hangingPunct="1">
              <a:defRPr sz="2200" b="0" kern="1200" baseline="0">
                <a:solidFill>
                  <a:schemeClr val="bg1"/>
                </a:solidFill>
                <a:latin typeface="+mn-lt"/>
                <a:ea typeface="+mn-ea"/>
                <a:cs typeface="+mn-cs"/>
              </a:defRPr>
            </a:lvl1pPr>
          </a:lstStyle>
          <a:p>
            <a:pPr>
              <a:defRPr/>
            </a:pPr>
            <a:fld id="{5A3E57D1-5F07-4FF1-9308-BC1DD1B95A51}" type="datetimeFigureOut">
              <a:rPr lang="en-US"/>
              <a:pPr>
                <a:defRPr/>
              </a:pPr>
              <a:t>3/29/2015</a:t>
            </a:fld>
            <a:endParaRPr lang="en-US" dirty="0"/>
          </a:p>
        </p:txBody>
      </p:sp>
      <p:sp>
        <p:nvSpPr>
          <p:cNvPr id="7" name="Footer Placeholder 4"/>
          <p:cNvSpPr>
            <a:spLocks noGrp="1"/>
          </p:cNvSpPr>
          <p:nvPr>
            <p:ph type="ftr" sz="quarter" idx="11"/>
          </p:nvPr>
        </p:nvSpPr>
        <p:spPr>
          <a:xfrm>
            <a:off x="3219450" y="6356350"/>
            <a:ext cx="4735513" cy="365125"/>
          </a:xfrm>
        </p:spPr>
        <p:txBody>
          <a:bodyP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pPr>
              <a:defRPr/>
            </a:pPr>
            <a:endParaRPr lang="en-US" dirty="0"/>
          </a:p>
        </p:txBody>
      </p:sp>
      <p:sp>
        <p:nvSpPr>
          <p:cNvPr id="8" name="Slide Number Placeholder 5"/>
          <p:cNvSpPr>
            <a:spLocks noGrp="1"/>
          </p:cNvSpPr>
          <p:nvPr>
            <p:ph type="sldNum" sz="quarter" idx="12"/>
          </p:nvPr>
        </p:nvSpPr>
        <p:spPr>
          <a:xfrm>
            <a:off x="8256588" y="6356350"/>
            <a:ext cx="685800" cy="365125"/>
          </a:xfrm>
        </p:spPr>
        <p:txBody>
          <a:bodyPr/>
          <a:lstStyle>
            <a:lvl1pPr>
              <a:defRPr sz="1100">
                <a:solidFill>
                  <a:srgbClr val="858585"/>
                </a:solidFill>
              </a:defRPr>
            </a:lvl1pPr>
          </a:lstStyle>
          <a:p>
            <a:fld id="{0029B755-5103-4355-83F4-E2B13DAA111C}" type="slidenum">
              <a:rPr lang="en-US" altLang="en-US"/>
              <a:pPr/>
              <a:t>‹#›</a:t>
            </a:fld>
            <a:endParaRPr lang="en-US" altLang="en-US" dirty="0"/>
          </a:p>
        </p:txBody>
      </p:sp>
    </p:spTree>
    <p:extLst>
      <p:ext uri="{BB962C8B-B14F-4D97-AF65-F5344CB8AC3E}">
        <p14:creationId xmlns:p14="http://schemas.microsoft.com/office/powerpoint/2010/main" xmlns="" val="53793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7"/>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457199" y="914400"/>
            <a:ext cx="7391401" cy="1143000"/>
          </a:xfrm>
        </p:spPr>
        <p:txBody>
          <a:bodyPr/>
          <a:lstStyle/>
          <a:p>
            <a:r>
              <a:rPr lang="en-CA"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4"/>
          <p:cNvSpPr>
            <a:spLocks noGrp="1"/>
          </p:cNvSpPr>
          <p:nvPr>
            <p:ph type="dt" sz="half" idx="15"/>
          </p:nvPr>
        </p:nvSpPr>
        <p:spPr/>
        <p:txBody>
          <a:bodyPr/>
          <a:lstStyle>
            <a:lvl1pPr>
              <a:defRPr/>
            </a:lvl1pPr>
          </a:lstStyle>
          <a:p>
            <a:pPr>
              <a:defRPr/>
            </a:pPr>
            <a:fld id="{EC853D93-C9F6-40D4-932B-26A615B94BBE}" type="datetimeFigureOut">
              <a:rPr lang="en-US"/>
              <a:pPr>
                <a:defRPr/>
              </a:pPr>
              <a:t>3/29/2015</a:t>
            </a:fld>
            <a:endParaRPr lang="en-US" dirty="0"/>
          </a:p>
        </p:txBody>
      </p:sp>
      <p:sp>
        <p:nvSpPr>
          <p:cNvPr id="8" name="Footer Placeholder 5"/>
          <p:cNvSpPr>
            <a:spLocks noGrp="1"/>
          </p:cNvSpPr>
          <p:nvPr>
            <p:ph type="ftr" sz="quarter" idx="16"/>
          </p:nvPr>
        </p:nvSpPr>
        <p:spPr/>
        <p:txBody>
          <a:bodyPr/>
          <a:lstStyle>
            <a:lvl1pPr>
              <a:defRPr/>
            </a:lvl1pPr>
          </a:lstStyle>
          <a:p>
            <a:pPr>
              <a:defRPr/>
            </a:pPr>
            <a:endParaRPr lang="en-US" dirty="0"/>
          </a:p>
        </p:txBody>
      </p:sp>
      <p:sp>
        <p:nvSpPr>
          <p:cNvPr id="11" name="Slide Number Placeholder 6"/>
          <p:cNvSpPr>
            <a:spLocks noGrp="1"/>
          </p:cNvSpPr>
          <p:nvPr>
            <p:ph type="sldNum" sz="quarter" idx="17"/>
          </p:nvPr>
        </p:nvSpPr>
        <p:spPr/>
        <p:txBody>
          <a:bodyPr/>
          <a:lstStyle>
            <a:lvl1pPr>
              <a:defRPr/>
            </a:lvl1pPr>
          </a:lstStyle>
          <a:p>
            <a:fld id="{A2FFBCC0-1BD2-4E80-91A6-F4643D8084B2}" type="slidenum">
              <a:rPr lang="en-US" altLang="en-US"/>
              <a:pPr/>
              <a:t>‹#›</a:t>
            </a:fld>
            <a:endParaRPr lang="en-US" altLang="en-US" dirty="0"/>
          </a:p>
        </p:txBody>
      </p:sp>
    </p:spTree>
    <p:extLst>
      <p:ext uri="{BB962C8B-B14F-4D97-AF65-F5344CB8AC3E}">
        <p14:creationId xmlns:p14="http://schemas.microsoft.com/office/powerpoint/2010/main" xmlns="" val="380923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7"/>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457199" y="914400"/>
            <a:ext cx="7391401" cy="1143000"/>
          </a:xfrm>
        </p:spPr>
        <p:txBody>
          <a:bodyPr/>
          <a:lstStyle/>
          <a:p>
            <a:r>
              <a:rPr lang="en-CA"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8" name="Date Placeholder 4"/>
          <p:cNvSpPr>
            <a:spLocks noGrp="1"/>
          </p:cNvSpPr>
          <p:nvPr>
            <p:ph type="dt" sz="half" idx="16"/>
          </p:nvPr>
        </p:nvSpPr>
        <p:spPr/>
        <p:txBody>
          <a:bodyPr/>
          <a:lstStyle>
            <a:lvl1pPr>
              <a:defRPr/>
            </a:lvl1pPr>
          </a:lstStyle>
          <a:p>
            <a:pPr>
              <a:defRPr/>
            </a:pPr>
            <a:fld id="{BAA57133-9614-48AB-AE38-0E7BA00F49A5}" type="datetimeFigureOut">
              <a:rPr lang="en-US"/>
              <a:pPr>
                <a:defRPr/>
              </a:pPr>
              <a:t>3/29/2015</a:t>
            </a:fld>
            <a:endParaRPr lang="en-US" dirty="0"/>
          </a:p>
        </p:txBody>
      </p:sp>
      <p:sp>
        <p:nvSpPr>
          <p:cNvPr id="10" name="Footer Placeholder 5"/>
          <p:cNvSpPr>
            <a:spLocks noGrp="1"/>
          </p:cNvSpPr>
          <p:nvPr>
            <p:ph type="ftr" sz="quarter" idx="17"/>
          </p:nvPr>
        </p:nvSpPr>
        <p:spPr/>
        <p:txBody>
          <a:bodyPr/>
          <a:lstStyle>
            <a:lvl1pPr>
              <a:defRPr/>
            </a:lvl1pPr>
          </a:lstStyle>
          <a:p>
            <a:pPr>
              <a:defRPr/>
            </a:pPr>
            <a:endParaRPr lang="en-US" dirty="0"/>
          </a:p>
        </p:txBody>
      </p:sp>
      <p:sp>
        <p:nvSpPr>
          <p:cNvPr id="13" name="Slide Number Placeholder 6"/>
          <p:cNvSpPr>
            <a:spLocks noGrp="1"/>
          </p:cNvSpPr>
          <p:nvPr>
            <p:ph type="sldNum" sz="quarter" idx="18"/>
          </p:nvPr>
        </p:nvSpPr>
        <p:spPr/>
        <p:txBody>
          <a:bodyPr/>
          <a:lstStyle>
            <a:lvl1pPr>
              <a:defRPr/>
            </a:lvl1pPr>
          </a:lstStyle>
          <a:p>
            <a:fld id="{8E9DEB91-6B45-4FF6-A2AA-77163A64E57F}" type="slidenum">
              <a:rPr lang="en-US" altLang="en-US"/>
              <a:pPr/>
              <a:t>‹#›</a:t>
            </a:fld>
            <a:endParaRPr lang="en-US" altLang="en-US" dirty="0"/>
          </a:p>
        </p:txBody>
      </p:sp>
    </p:spTree>
    <p:extLst>
      <p:ext uri="{BB962C8B-B14F-4D97-AF65-F5344CB8AC3E}">
        <p14:creationId xmlns:p14="http://schemas.microsoft.com/office/powerpoint/2010/main" xmlns="" val="212762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p:txBody>
          <a:bodyPr/>
          <a:lstStyle/>
          <a:p>
            <a:r>
              <a:rPr lang="en-CA" smtClean="0"/>
              <a:t>Click to edit Master title style</a:t>
            </a:r>
            <a:endParaRPr/>
          </a:p>
        </p:txBody>
      </p:sp>
      <p:sp>
        <p:nvSpPr>
          <p:cNvPr id="4" name="Date Placeholder 2"/>
          <p:cNvSpPr>
            <a:spLocks noGrp="1"/>
          </p:cNvSpPr>
          <p:nvPr>
            <p:ph type="dt" sz="half" idx="10"/>
          </p:nvPr>
        </p:nvSpPr>
        <p:spPr/>
        <p:txBody>
          <a:bodyPr/>
          <a:lstStyle>
            <a:lvl1pPr>
              <a:defRPr/>
            </a:lvl1pPr>
          </a:lstStyle>
          <a:p>
            <a:pPr>
              <a:defRPr/>
            </a:pPr>
            <a:fld id="{4A2EB4EB-7BAB-4B1A-8735-7C7F92ACABCB}" type="datetimeFigureOut">
              <a:rPr lang="en-US"/>
              <a:pPr>
                <a:defRPr/>
              </a:pPr>
              <a:t>3/29/2015</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fld id="{2FF7113E-F199-469B-8E99-A2082A49A30D}" type="slidenum">
              <a:rPr lang="en-US" altLang="en-US"/>
              <a:pPr/>
              <a:t>‹#›</a:t>
            </a:fld>
            <a:endParaRPr lang="en-US" altLang="en-US" dirty="0"/>
          </a:p>
        </p:txBody>
      </p:sp>
    </p:spTree>
    <p:extLst>
      <p:ext uri="{BB962C8B-B14F-4D97-AF65-F5344CB8AC3E}">
        <p14:creationId xmlns:p14="http://schemas.microsoft.com/office/powerpoint/2010/main" xmlns="" val="3208914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p:nvPr/>
        </p:nvSpPr>
        <p:spPr>
          <a:xfrm>
            <a:off x="8148638" y="268288"/>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3" name="Date Placeholder 1"/>
          <p:cNvSpPr>
            <a:spLocks noGrp="1"/>
          </p:cNvSpPr>
          <p:nvPr>
            <p:ph type="dt" sz="half" idx="10"/>
          </p:nvPr>
        </p:nvSpPr>
        <p:spPr/>
        <p:txBody>
          <a:bodyPr/>
          <a:lstStyle>
            <a:lvl1pPr>
              <a:defRPr/>
            </a:lvl1pPr>
          </a:lstStyle>
          <a:p>
            <a:pPr>
              <a:defRPr/>
            </a:pPr>
            <a:fld id="{257E7163-23A6-4198-88A7-16954A4F13B5}" type="datetimeFigureOut">
              <a:rPr lang="en-US"/>
              <a:pPr>
                <a:defRPr/>
              </a:pPr>
              <a:t>3/29/2015</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3"/>
          <p:cNvSpPr>
            <a:spLocks noGrp="1"/>
          </p:cNvSpPr>
          <p:nvPr>
            <p:ph type="sldNum" sz="quarter" idx="12"/>
          </p:nvPr>
        </p:nvSpPr>
        <p:spPr/>
        <p:txBody>
          <a:bodyPr/>
          <a:lstStyle>
            <a:lvl1pPr>
              <a:defRPr/>
            </a:lvl1pPr>
          </a:lstStyle>
          <a:p>
            <a:fld id="{01DB56BB-2739-4BB3-9173-0368BDAEE56D}" type="slidenum">
              <a:rPr lang="en-US" altLang="en-US"/>
              <a:pPr/>
              <a:t>‹#›</a:t>
            </a:fld>
            <a:endParaRPr lang="en-US" altLang="en-US" dirty="0"/>
          </a:p>
        </p:txBody>
      </p:sp>
    </p:spTree>
    <p:extLst>
      <p:ext uri="{BB962C8B-B14F-4D97-AF65-F5344CB8AC3E}">
        <p14:creationId xmlns:p14="http://schemas.microsoft.com/office/powerpoint/2010/main" xmlns="" val="2990105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7"/>
          <p:cNvSpPr/>
          <p:nvPr/>
        </p:nvSpPr>
        <p:spPr>
          <a:xfrm>
            <a:off x="8148638" y="268288"/>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457199" y="995082"/>
            <a:ext cx="3566160" cy="1035424"/>
          </a:xfrm>
        </p:spPr>
        <p:txBody>
          <a:bodyPr/>
          <a:lstStyle>
            <a:lvl1pPr algn="l">
              <a:defRPr sz="2800" b="0"/>
            </a:lvl1pPr>
          </a:lstStyle>
          <a:p>
            <a:r>
              <a:rPr lang="en-CA"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B0B2D823-AA61-4EAA-B805-CB635EAB2DFE}" type="datetimeFigureOut">
              <a:rPr lang="en-US"/>
              <a:pPr>
                <a:defRPr/>
              </a:pPr>
              <a:t>3/29/2015</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fld id="{BDBC7B2F-FBAB-4226-9BC1-256522DD62F3}" type="slidenum">
              <a:rPr lang="en-US" altLang="en-US"/>
              <a:pPr/>
              <a:t>‹#›</a:t>
            </a:fld>
            <a:endParaRPr lang="en-US" altLang="en-US" dirty="0"/>
          </a:p>
        </p:txBody>
      </p:sp>
    </p:spTree>
    <p:extLst>
      <p:ext uri="{BB962C8B-B14F-4D97-AF65-F5344CB8AC3E}">
        <p14:creationId xmlns:p14="http://schemas.microsoft.com/office/powerpoint/2010/main" xmlns="" val="3234524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Rectangle 7"/>
          <p:cNvSpPr/>
          <p:nvPr/>
        </p:nvSpPr>
        <p:spPr>
          <a:xfrm>
            <a:off x="4746625" y="268288"/>
            <a:ext cx="4114800"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457199" y="995082"/>
            <a:ext cx="3566160" cy="1035424"/>
          </a:xfrm>
        </p:spPr>
        <p:txBody>
          <a:bodyPr/>
          <a:lstStyle>
            <a:lvl1pPr algn="l">
              <a:defRPr sz="2800" b="0"/>
            </a:lvl1pPr>
          </a:lstStyle>
          <a:p>
            <a:r>
              <a:rPr lang="en-CA"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0" name="Picture Placeholder 9"/>
          <p:cNvSpPr>
            <a:spLocks noGrp="1"/>
          </p:cNvSpPr>
          <p:nvPr>
            <p:ph type="pic" sz="quarter" idx="13"/>
          </p:nvPr>
        </p:nvSpPr>
        <p:spPr>
          <a:xfrm>
            <a:off x="4760258" y="990600"/>
            <a:ext cx="4096512" cy="5611813"/>
          </a:xfrm>
        </p:spPr>
        <p:txBody>
          <a:bodyPr rtlCol="0">
            <a:normAutofit/>
          </a:bodyPr>
          <a:lstStyle>
            <a:lvl1pPr>
              <a:buNone/>
              <a:defRPr/>
            </a:lvl1pPr>
          </a:lstStyle>
          <a:p>
            <a:pPr lvl="0"/>
            <a:r>
              <a:rPr lang="en-CA" noProof="0" dirty="0" smtClean="0"/>
              <a:t>Drag picture to placeholder or click icon to add</a:t>
            </a:r>
            <a:endParaRPr noProof="0" dirty="0"/>
          </a:p>
        </p:txBody>
      </p:sp>
      <p:sp>
        <p:nvSpPr>
          <p:cNvPr id="6" name="Date Placeholder 4"/>
          <p:cNvSpPr>
            <a:spLocks noGrp="1"/>
          </p:cNvSpPr>
          <p:nvPr>
            <p:ph type="dt" sz="half" idx="14"/>
          </p:nvPr>
        </p:nvSpPr>
        <p:spPr>
          <a:xfrm>
            <a:off x="161925" y="6124575"/>
            <a:ext cx="1752600" cy="365125"/>
          </a:xfrm>
        </p:spPr>
        <p:txBody>
          <a:bodyPr/>
          <a:lstStyle>
            <a:lvl1pPr algn="l">
              <a:defRPr/>
            </a:lvl1pPr>
          </a:lstStyle>
          <a:p>
            <a:pPr>
              <a:defRPr/>
            </a:pPr>
            <a:fld id="{C9E45515-CD55-4904-A1D2-5FA34C6C2F9B}" type="datetimeFigureOut">
              <a:rPr lang="en-US"/>
              <a:pPr>
                <a:defRPr/>
              </a:pPr>
              <a:t>3/29/2015</a:t>
            </a:fld>
            <a:endParaRPr lang="en-US" dirty="0"/>
          </a:p>
        </p:txBody>
      </p:sp>
      <p:sp>
        <p:nvSpPr>
          <p:cNvPr id="7" name="Footer Placeholder 5"/>
          <p:cNvSpPr>
            <a:spLocks noGrp="1"/>
          </p:cNvSpPr>
          <p:nvPr>
            <p:ph type="ftr" sz="quarter" idx="15"/>
          </p:nvPr>
        </p:nvSpPr>
        <p:spPr>
          <a:xfrm>
            <a:off x="174625" y="6356350"/>
            <a:ext cx="3863975" cy="365125"/>
          </a:xfrm>
        </p:spPr>
        <p:txBody>
          <a:bodyPr/>
          <a:lstStyle>
            <a:lvl1pPr>
              <a:defRPr/>
            </a:lvl1pPr>
          </a:lstStyle>
          <a:p>
            <a:pPr>
              <a:defRPr/>
            </a:pPr>
            <a:endParaRPr lang="en-US" dirty="0"/>
          </a:p>
        </p:txBody>
      </p:sp>
      <p:sp>
        <p:nvSpPr>
          <p:cNvPr id="8" name="Slide Number Placeholder 6"/>
          <p:cNvSpPr>
            <a:spLocks noGrp="1"/>
          </p:cNvSpPr>
          <p:nvPr>
            <p:ph type="sldNum" sz="quarter" idx="16"/>
          </p:nvPr>
        </p:nvSpPr>
        <p:spPr/>
        <p:txBody>
          <a:bodyPr/>
          <a:lstStyle>
            <a:lvl1pPr>
              <a:defRPr/>
            </a:lvl1pPr>
          </a:lstStyle>
          <a:p>
            <a:fld id="{96CCAA61-CA40-47C0-9636-7B8E5B234921}" type="slidenum">
              <a:rPr lang="en-US" altLang="en-US"/>
              <a:pPr/>
              <a:t>‹#›</a:t>
            </a:fld>
            <a:endParaRPr lang="en-US" altLang="en-US" dirty="0"/>
          </a:p>
        </p:txBody>
      </p:sp>
    </p:spTree>
    <p:extLst>
      <p:ext uri="{BB962C8B-B14F-4D97-AF65-F5344CB8AC3E}">
        <p14:creationId xmlns:p14="http://schemas.microsoft.com/office/powerpoint/2010/main" xmlns="" val="233386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7"/>
          <p:cNvSpPr/>
          <p:nvPr/>
        </p:nvSpPr>
        <p:spPr>
          <a:xfrm>
            <a:off x="7216775" y="268288"/>
            <a:ext cx="1639888" cy="3638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458788" y="4267200"/>
            <a:ext cx="6477000" cy="566738"/>
          </a:xfrm>
        </p:spPr>
        <p:txBody>
          <a:bodyPr/>
          <a:lstStyle>
            <a:lvl1pPr algn="l">
              <a:defRPr sz="2800" b="0"/>
            </a:lvl1pPr>
          </a:lstStyle>
          <a:p>
            <a:r>
              <a:rPr lang="en-CA"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dirty="0" smtClean="0"/>
              <a:t>Drag picture to placeholder or click icon to add</a:t>
            </a:r>
            <a:endParaRPr noProof="0" dirty="0"/>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2F059C00-166A-4D87-A507-978B5CB5B6FF}" type="datetimeFigureOut">
              <a:rPr lang="en-US"/>
              <a:pPr>
                <a:defRPr/>
              </a:pPr>
              <a:t>3/29/2015</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fld id="{402EA4D0-FD35-4F21-B708-8FE6E46D6C24}" type="slidenum">
              <a:rPr lang="en-US" altLang="en-US"/>
              <a:pPr/>
              <a:t>‹#›</a:t>
            </a:fld>
            <a:endParaRPr lang="en-US" altLang="en-US" dirty="0"/>
          </a:p>
        </p:txBody>
      </p:sp>
    </p:spTree>
    <p:extLst>
      <p:ext uri="{BB962C8B-B14F-4D97-AF65-F5344CB8AC3E}">
        <p14:creationId xmlns:p14="http://schemas.microsoft.com/office/powerpoint/2010/main" xmlns="" val="2836334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938" y="268288"/>
            <a:ext cx="720725" cy="3638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458788" y="4267200"/>
            <a:ext cx="6477000" cy="566738"/>
          </a:xfrm>
        </p:spPr>
        <p:txBody>
          <a:bodyPr/>
          <a:lstStyle>
            <a:lvl1pPr algn="l">
              <a:defRPr sz="2800" b="0"/>
            </a:lvl1pPr>
          </a:lstStyle>
          <a:p>
            <a:r>
              <a:rPr lang="en-CA"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dirty="0" smtClean="0"/>
              <a:t>Drag picture to placeholder or click icon to add</a:t>
            </a:r>
            <a:endParaRPr noProof="0" dirty="0"/>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0" name="Picture Placeholder 2"/>
          <p:cNvSpPr>
            <a:spLocks noGrp="1"/>
          </p:cNvSpPr>
          <p:nvPr>
            <p:ph type="pic" idx="13"/>
          </p:nvPr>
        </p:nvSpPr>
        <p:spPr>
          <a:xfrm>
            <a:off x="3352800" y="268288"/>
            <a:ext cx="47019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dirty="0" smtClean="0"/>
              <a:t>Drag picture to placeholder or click icon to add</a:t>
            </a:r>
            <a:endParaRPr noProof="0" dirty="0"/>
          </a:p>
        </p:txBody>
      </p:sp>
      <p:sp>
        <p:nvSpPr>
          <p:cNvPr id="11" name="Picture Placeholder 2"/>
          <p:cNvSpPr>
            <a:spLocks noGrp="1"/>
          </p:cNvSpPr>
          <p:nvPr>
            <p:ph type="pic" idx="14"/>
          </p:nvPr>
        </p:nvSpPr>
        <p:spPr>
          <a:xfrm>
            <a:off x="33528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dirty="0" smtClean="0"/>
              <a:t>Drag picture to placeholder or click icon to add</a:t>
            </a:r>
            <a:endParaRPr noProof="0" dirty="0"/>
          </a:p>
        </p:txBody>
      </p:sp>
      <p:sp>
        <p:nvSpPr>
          <p:cNvPr id="12" name="Picture Placeholder 2"/>
          <p:cNvSpPr>
            <a:spLocks noGrp="1"/>
          </p:cNvSpPr>
          <p:nvPr>
            <p:ph type="pic" idx="15"/>
          </p:nvPr>
        </p:nvSpPr>
        <p:spPr>
          <a:xfrm>
            <a:off x="57505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dirty="0" smtClean="0"/>
              <a:t>Drag picture to placeholder or click icon to add</a:t>
            </a:r>
            <a:endParaRPr noProof="0" dirty="0"/>
          </a:p>
        </p:txBody>
      </p:sp>
      <p:sp>
        <p:nvSpPr>
          <p:cNvPr id="9" name="Date Placeholder 4"/>
          <p:cNvSpPr>
            <a:spLocks noGrp="1"/>
          </p:cNvSpPr>
          <p:nvPr>
            <p:ph type="dt" sz="half" idx="16"/>
          </p:nvPr>
        </p:nvSpPr>
        <p:spPr/>
        <p:txBody>
          <a:bodyPr/>
          <a:lstStyle>
            <a:lvl1pPr>
              <a:defRPr/>
            </a:lvl1pPr>
          </a:lstStyle>
          <a:p>
            <a:pPr>
              <a:defRPr/>
            </a:pPr>
            <a:fld id="{D2C354E6-BFC6-4718-B069-ECA756FCEED1}" type="datetimeFigureOut">
              <a:rPr lang="en-US"/>
              <a:pPr>
                <a:defRPr/>
              </a:pPr>
              <a:t>3/29/2015</a:t>
            </a:fld>
            <a:endParaRPr lang="en-US" dirty="0"/>
          </a:p>
        </p:txBody>
      </p:sp>
      <p:sp>
        <p:nvSpPr>
          <p:cNvPr id="13" name="Footer Placeholder 5"/>
          <p:cNvSpPr>
            <a:spLocks noGrp="1"/>
          </p:cNvSpPr>
          <p:nvPr>
            <p:ph type="ftr" sz="quarter" idx="17"/>
          </p:nvPr>
        </p:nvSpPr>
        <p:spPr/>
        <p:txBody>
          <a:bodyPr/>
          <a:lstStyle>
            <a:lvl1pPr>
              <a:defRPr/>
            </a:lvl1pPr>
          </a:lstStyle>
          <a:p>
            <a:pPr>
              <a:defRPr/>
            </a:pPr>
            <a:endParaRPr lang="en-US" dirty="0"/>
          </a:p>
        </p:txBody>
      </p:sp>
      <p:sp>
        <p:nvSpPr>
          <p:cNvPr id="14" name="Slide Number Placeholder 6"/>
          <p:cNvSpPr>
            <a:spLocks noGrp="1"/>
          </p:cNvSpPr>
          <p:nvPr>
            <p:ph type="sldNum" sz="quarter" idx="18"/>
          </p:nvPr>
        </p:nvSpPr>
        <p:spPr/>
        <p:txBody>
          <a:bodyPr/>
          <a:lstStyle>
            <a:lvl1pPr>
              <a:defRPr/>
            </a:lvl1pPr>
          </a:lstStyle>
          <a:p>
            <a:fld id="{81E8743F-6181-4D8B-A334-F782EF504DBA}" type="slidenum">
              <a:rPr lang="en-US" altLang="en-US"/>
              <a:pPr/>
              <a:t>‹#›</a:t>
            </a:fld>
            <a:endParaRPr lang="en-US" altLang="en-US" dirty="0"/>
          </a:p>
        </p:txBody>
      </p:sp>
    </p:spTree>
    <p:extLst>
      <p:ext uri="{BB962C8B-B14F-4D97-AF65-F5344CB8AC3E}">
        <p14:creationId xmlns:p14="http://schemas.microsoft.com/office/powerpoint/2010/main" xmlns="" val="4267573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7212013" y="268288"/>
            <a:ext cx="16462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E46BE86B-9764-4356-871D-4DB1ED3A7DB2}" type="datetimeFigureOut">
              <a:rPr lang="en-US"/>
              <a:pPr>
                <a:defRPr/>
              </a:pPr>
              <a:t>3/29/2015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D6D35AF-2C17-4A5F-AFBD-E58351722F41}" type="slidenum">
              <a:rPr lang="en-US" altLang="en-US"/>
              <a:pPr/>
              <a:t>‹#›</a:t>
            </a:fld>
            <a:endParaRPr lang="en-US" altLang="en-US" dirty="0"/>
          </a:p>
        </p:txBody>
      </p:sp>
    </p:spTree>
    <p:extLst>
      <p:ext uri="{BB962C8B-B14F-4D97-AF65-F5344CB8AC3E}">
        <p14:creationId xmlns:p14="http://schemas.microsoft.com/office/powerpoint/2010/main" xmlns="" val="1946497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8148638" y="268288"/>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Vertical Title 1"/>
          <p:cNvSpPr>
            <a:spLocks noGrp="1"/>
          </p:cNvSpPr>
          <p:nvPr>
            <p:ph type="title" orient="vert"/>
          </p:nvPr>
        </p:nvSpPr>
        <p:spPr>
          <a:xfrm>
            <a:off x="7543799" y="1035424"/>
            <a:ext cx="1322295" cy="5090739"/>
          </a:xfrm>
        </p:spPr>
        <p:txBody>
          <a:bodyPr vert="eaVert" anchor="t"/>
          <a:lstStyle/>
          <a:p>
            <a:r>
              <a:rPr lang="en-CA"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065D4E67-1F9F-4993-9B35-B30BF11201C9}" type="datetimeFigureOut">
              <a:rPr lang="en-US"/>
              <a:pPr>
                <a:defRPr/>
              </a:pPr>
              <a:t>3/29/2015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9FFE3641-568D-4403-BF59-83DE35F5F2FF}" type="slidenum">
              <a:rPr lang="en-US" altLang="en-US"/>
              <a:pPr/>
              <a:t>‹#›</a:t>
            </a:fld>
            <a:endParaRPr lang="en-US" altLang="en-US" dirty="0"/>
          </a:p>
        </p:txBody>
      </p:sp>
    </p:spTree>
    <p:extLst>
      <p:ext uri="{BB962C8B-B14F-4D97-AF65-F5344CB8AC3E}">
        <p14:creationId xmlns:p14="http://schemas.microsoft.com/office/powerpoint/2010/main" xmlns="" val="900306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7212013" y="268288"/>
            <a:ext cx="16462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3"/>
          <p:cNvSpPr>
            <a:spLocks noGrp="1"/>
          </p:cNvSpPr>
          <p:nvPr>
            <p:ph type="dt" sz="half" idx="10"/>
          </p:nvPr>
        </p:nvSpPr>
        <p:spPr>
          <a:xfrm>
            <a:off x="7212013" y="6356350"/>
            <a:ext cx="1752600" cy="365125"/>
          </a:xfrm>
        </p:spPr>
        <p:txBody>
          <a:bodyPr/>
          <a:lstStyle>
            <a:lvl1pPr>
              <a:defRPr/>
            </a:lvl1pPr>
          </a:lstStyle>
          <a:p>
            <a:pPr>
              <a:defRPr/>
            </a:pPr>
            <a:fld id="{9FDCC0DD-2FAF-4CA0-9D92-AF240B82508D}" type="datetimeFigureOut">
              <a:rPr lang="en-US"/>
              <a:pPr>
                <a:defRPr/>
              </a:pPr>
              <a:t>3/29/2015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D4A8E0E2-9463-4941-AF68-7D0029E59B6F}" type="slidenum">
              <a:rPr lang="en-US" altLang="en-US"/>
              <a:pPr/>
              <a:t>‹#›</a:t>
            </a:fld>
            <a:endParaRPr lang="en-US" altLang="en-US" dirty="0"/>
          </a:p>
        </p:txBody>
      </p:sp>
    </p:spTree>
    <p:extLst>
      <p:ext uri="{BB962C8B-B14F-4D97-AF65-F5344CB8AC3E}">
        <p14:creationId xmlns:p14="http://schemas.microsoft.com/office/powerpoint/2010/main" xmlns="" val="341170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6" descr="presentationheader"/>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141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8"/>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0" y="1371600"/>
            <a:ext cx="9144000"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9"/>
          <p:cNvSpPr txBox="1">
            <a:spLocks noChangeArrowheads="1"/>
          </p:cNvSpPr>
          <p:nvPr userDrawn="1"/>
        </p:nvSpPr>
        <p:spPr bwMode="auto">
          <a:xfrm>
            <a:off x="152400" y="533400"/>
            <a:ext cx="1295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endParaRPr lang="en-US" altLang="en-US" dirty="0" smtClean="0">
              <a:solidFill>
                <a:srgbClr val="000000"/>
              </a:solidFill>
              <a:latin typeface="Century Gothic" panose="020B0502020202020204" pitchFamily="34" charset="0"/>
            </a:endParaRPr>
          </a:p>
        </p:txBody>
      </p:sp>
      <p:pic>
        <p:nvPicPr>
          <p:cNvPr id="6" name="Picture 23"/>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7715250" y="6172200"/>
            <a:ext cx="1276350"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55" name="Rectangle 27"/>
          <p:cNvSpPr>
            <a:spLocks noGrp="1" noChangeArrowheads="1"/>
          </p:cNvSpPr>
          <p:nvPr>
            <p:ph type="subTitle" idx="1"/>
          </p:nvPr>
        </p:nvSpPr>
        <p:spPr>
          <a:xfrm>
            <a:off x="1371600" y="3352800"/>
            <a:ext cx="6400800" cy="1752600"/>
          </a:xfrm>
        </p:spPr>
        <p:txBody>
          <a:bodyPr/>
          <a:lstStyle>
            <a:lvl1pPr marL="0" indent="0" algn="ctr">
              <a:buFontTx/>
              <a:buNone/>
              <a:defRPr/>
            </a:lvl1pPr>
          </a:lstStyle>
          <a:p>
            <a:pPr lvl="0"/>
            <a:r>
              <a:rPr lang="en-US" noProof="0" smtClean="0"/>
              <a:t>Click to edit Master subtitle style</a:t>
            </a:r>
          </a:p>
        </p:txBody>
      </p:sp>
      <p:sp>
        <p:nvSpPr>
          <p:cNvPr id="7" name="Rectangle 24"/>
          <p:cNvSpPr>
            <a:spLocks noGrp="1" noChangeArrowheads="1"/>
          </p:cNvSpPr>
          <p:nvPr>
            <p:ph type="dt" sz="half" idx="10"/>
          </p:nvPr>
        </p:nvSpPr>
        <p:spPr/>
        <p:txBody>
          <a:bodyPr/>
          <a:lstStyle>
            <a:lvl1pPr>
              <a:defRPr>
                <a:solidFill>
                  <a:prstClr val="black">
                    <a:tint val="75000"/>
                  </a:prstClr>
                </a:solidFill>
              </a:defRPr>
            </a:lvl1pPr>
          </a:lstStyle>
          <a:p>
            <a:pPr>
              <a:defRPr/>
            </a:pPr>
            <a:fld id="{143E059B-BFE2-4953-9217-497CAD216FBF}" type="datetime1">
              <a:rPr lang="en-US"/>
              <a:pPr>
                <a:defRPr/>
              </a:pPr>
              <a:t>3/29/2015</a:t>
            </a:fld>
            <a:endParaRPr lang="en-US" dirty="0"/>
          </a:p>
        </p:txBody>
      </p:sp>
      <p:sp>
        <p:nvSpPr>
          <p:cNvPr id="8" name="Rectangle 25"/>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n-US" dirty="0"/>
          </a:p>
        </p:txBody>
      </p:sp>
      <p:sp>
        <p:nvSpPr>
          <p:cNvPr id="9" name="Rectangle 26"/>
          <p:cNvSpPr>
            <a:spLocks noGrp="1" noChangeArrowheads="1"/>
          </p:cNvSpPr>
          <p:nvPr>
            <p:ph type="sldNum" sz="quarter" idx="12"/>
          </p:nvPr>
        </p:nvSpPr>
        <p:spPr/>
        <p:txBody>
          <a:bodyPr/>
          <a:lstStyle>
            <a:lvl1pPr>
              <a:defRPr>
                <a:solidFill>
                  <a:srgbClr val="898989"/>
                </a:solidFill>
              </a:defRPr>
            </a:lvl1pPr>
          </a:lstStyle>
          <a:p>
            <a:fld id="{5B0259EB-3EB5-4B76-A55A-AFE09ABE09CD}" type="slidenum">
              <a:rPr lang="en-US" altLang="en-US"/>
              <a:pPr/>
              <a:t>‹#›</a:t>
            </a:fld>
            <a:endParaRPr lang="en-US" altLang="en-US" dirty="0"/>
          </a:p>
        </p:txBody>
      </p:sp>
    </p:spTree>
    <p:extLst>
      <p:ext uri="{BB962C8B-B14F-4D97-AF65-F5344CB8AC3E}">
        <p14:creationId xmlns:p14="http://schemas.microsoft.com/office/powerpoint/2010/main" xmlns="" val="4251670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5" name="Rectangle 4"/>
          <p:cNvSpPr/>
          <p:nvPr/>
        </p:nvSpPr>
        <p:spPr>
          <a:xfrm>
            <a:off x="3187700" y="268288"/>
            <a:ext cx="5668963" cy="2560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6" name="Rectangle 9"/>
          <p:cNvSpPr/>
          <p:nvPr/>
        </p:nvSpPr>
        <p:spPr>
          <a:xfrm>
            <a:off x="268288" y="268288"/>
            <a:ext cx="184150" cy="388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CA"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9" name="Picture Placeholder 8"/>
          <p:cNvSpPr>
            <a:spLocks noGrp="1"/>
          </p:cNvSpPr>
          <p:nvPr>
            <p:ph type="pic" sz="quarter" idx="13"/>
          </p:nvPr>
        </p:nvSpPr>
        <p:spPr>
          <a:xfrm>
            <a:off x="3200400" y="2877671"/>
            <a:ext cx="5646867" cy="1280160"/>
          </a:xfrm>
        </p:spPr>
        <p:txBody>
          <a:bodyPr rtlCol="0">
            <a:normAutofit/>
          </a:bodyPr>
          <a:lstStyle>
            <a:lvl1pPr>
              <a:buNone/>
              <a:defRPr/>
            </a:lvl1pPr>
          </a:lstStyle>
          <a:p>
            <a:pPr lvl="0"/>
            <a:r>
              <a:rPr lang="en-CA" noProof="0" dirty="0" smtClean="0"/>
              <a:t>Drag picture to placeholder or click icon to add</a:t>
            </a:r>
            <a:endParaRPr noProof="0" dirty="0"/>
          </a:p>
        </p:txBody>
      </p:sp>
      <p:sp>
        <p:nvSpPr>
          <p:cNvPr id="7" name="Date Placeholder 3"/>
          <p:cNvSpPr>
            <a:spLocks noGrp="1"/>
          </p:cNvSpPr>
          <p:nvPr>
            <p:ph type="dt" sz="half" idx="14"/>
          </p:nvPr>
        </p:nvSpPr>
        <p:spPr>
          <a:xfrm>
            <a:off x="3276600" y="390525"/>
            <a:ext cx="5499100" cy="365125"/>
          </a:xfrm>
        </p:spPr>
        <p:txBody>
          <a:bodyPr/>
          <a:lstStyle>
            <a:lvl1pPr>
              <a:defRPr sz="2200" b="0" baseline="0">
                <a:solidFill>
                  <a:schemeClr val="bg1"/>
                </a:solidFill>
              </a:defRPr>
            </a:lvl1pPr>
          </a:lstStyle>
          <a:p>
            <a:pPr>
              <a:defRPr/>
            </a:pPr>
            <a:fld id="{25AAF271-D6B0-4471-9FE8-7AC0D4E91FF9}" type="datetimeFigureOut">
              <a:rPr lang="en-US"/>
              <a:pPr>
                <a:defRPr/>
              </a:pPr>
              <a:t>3/29/2015</a:t>
            </a:fld>
            <a:endParaRPr lang="en-US" dirty="0"/>
          </a:p>
        </p:txBody>
      </p:sp>
      <p:sp>
        <p:nvSpPr>
          <p:cNvPr id="8" name="Footer Placeholder 4"/>
          <p:cNvSpPr>
            <a:spLocks noGrp="1"/>
          </p:cNvSpPr>
          <p:nvPr>
            <p:ph type="ftr" sz="quarter" idx="15"/>
          </p:nvPr>
        </p:nvSpPr>
        <p:spPr>
          <a:xfrm>
            <a:off x="3213100" y="6356350"/>
            <a:ext cx="4735513" cy="365125"/>
          </a:xfrm>
        </p:spPr>
        <p:txBody>
          <a:bodyPr/>
          <a:lstStyle>
            <a:lvl1pPr>
              <a:defRPr/>
            </a:lvl1pPr>
          </a:lstStyle>
          <a:p>
            <a:pPr>
              <a:defRPr/>
            </a:pPr>
            <a:endParaRPr lang="en-US" dirty="0"/>
          </a:p>
        </p:txBody>
      </p:sp>
      <p:sp>
        <p:nvSpPr>
          <p:cNvPr id="10" name="Slide Number Placeholder 5"/>
          <p:cNvSpPr>
            <a:spLocks noGrp="1"/>
          </p:cNvSpPr>
          <p:nvPr>
            <p:ph type="sldNum" sz="quarter" idx="16"/>
          </p:nvPr>
        </p:nvSpPr>
        <p:spPr>
          <a:xfrm>
            <a:off x="8266113" y="6356350"/>
            <a:ext cx="685800" cy="365125"/>
          </a:xfrm>
        </p:spPr>
        <p:txBody>
          <a:bodyPr/>
          <a:lstStyle>
            <a:lvl1pPr>
              <a:defRPr sz="1100">
                <a:solidFill>
                  <a:srgbClr val="858585"/>
                </a:solidFill>
              </a:defRPr>
            </a:lvl1pPr>
          </a:lstStyle>
          <a:p>
            <a:fld id="{10CDD126-7EB4-45A0-9BC4-F6D4B023186D}" type="slidenum">
              <a:rPr lang="en-US" altLang="en-US"/>
              <a:pPr/>
              <a:t>‹#›</a:t>
            </a:fld>
            <a:endParaRPr lang="en-US" altLang="en-US" dirty="0"/>
          </a:p>
        </p:txBody>
      </p:sp>
    </p:spTree>
    <p:extLst>
      <p:ext uri="{BB962C8B-B14F-4D97-AF65-F5344CB8AC3E}">
        <p14:creationId xmlns:p14="http://schemas.microsoft.com/office/powerpoint/2010/main" xmlns="" val="769071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5" name="Rectangle 4"/>
          <p:cNvSpPr/>
          <p:nvPr/>
        </p:nvSpPr>
        <p:spPr>
          <a:xfrm>
            <a:off x="269875" y="268288"/>
            <a:ext cx="1646238"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2178423" y="914400"/>
            <a:ext cx="6508377" cy="1143000"/>
          </a:xfrm>
        </p:spPr>
        <p:txBody>
          <a:bodyPr/>
          <a:lstStyle/>
          <a:p>
            <a:r>
              <a:rPr lang="en-CA"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9" name="Picture Placeholder 8"/>
          <p:cNvSpPr>
            <a:spLocks noGrp="1"/>
          </p:cNvSpPr>
          <p:nvPr>
            <p:ph type="pic" sz="quarter" idx="13"/>
          </p:nvPr>
        </p:nvSpPr>
        <p:spPr>
          <a:xfrm>
            <a:off x="269875" y="1976718"/>
            <a:ext cx="1645920" cy="4625788"/>
          </a:xfrm>
        </p:spPr>
        <p:txBody>
          <a:bodyPr rtlCol="0">
            <a:normAutofit/>
          </a:bodyPr>
          <a:lstStyle>
            <a:lvl1pPr>
              <a:buNone/>
              <a:defRPr/>
            </a:lvl1pPr>
          </a:lstStyle>
          <a:p>
            <a:pPr lvl="0"/>
            <a:r>
              <a:rPr lang="en-CA" noProof="0" dirty="0" smtClean="0"/>
              <a:t>Drag picture to placeholder or click icon to add</a:t>
            </a:r>
            <a:endParaRPr noProof="0" dirty="0"/>
          </a:p>
        </p:txBody>
      </p:sp>
      <p:sp>
        <p:nvSpPr>
          <p:cNvPr id="6" name="Date Placeholder 3"/>
          <p:cNvSpPr>
            <a:spLocks noGrp="1"/>
          </p:cNvSpPr>
          <p:nvPr>
            <p:ph type="dt" sz="half" idx="14"/>
          </p:nvPr>
        </p:nvSpPr>
        <p:spPr>
          <a:xfrm>
            <a:off x="7212013" y="6356350"/>
            <a:ext cx="1752600" cy="365125"/>
          </a:xfrm>
        </p:spPr>
        <p:txBody>
          <a:bodyPr/>
          <a:lstStyle>
            <a:lvl1pPr>
              <a:defRPr/>
            </a:lvl1pPr>
          </a:lstStyle>
          <a:p>
            <a:pPr>
              <a:defRPr/>
            </a:pPr>
            <a:fld id="{58881208-8DAE-462B-81C8-AC326F812F91}" type="datetimeFigureOut">
              <a:rPr lang="en-US"/>
              <a:pPr>
                <a:defRPr/>
              </a:pPr>
              <a:t>3/29/2015</a:t>
            </a:fld>
            <a:endParaRPr lang="en-US" dirty="0"/>
          </a:p>
        </p:txBody>
      </p:sp>
      <p:sp>
        <p:nvSpPr>
          <p:cNvPr id="7" name="Footer Placeholder 4"/>
          <p:cNvSpPr>
            <a:spLocks noGrp="1"/>
          </p:cNvSpPr>
          <p:nvPr>
            <p:ph type="ftr" sz="quarter" idx="15"/>
          </p:nvPr>
        </p:nvSpPr>
        <p:spPr>
          <a:xfrm>
            <a:off x="2178050" y="6356350"/>
            <a:ext cx="4927600" cy="365125"/>
          </a:xfrm>
        </p:spPr>
        <p:txBody>
          <a:bodyPr/>
          <a:lstStyle>
            <a:lvl1pPr>
              <a:defRPr/>
            </a:lvl1pPr>
          </a:lstStyle>
          <a:p>
            <a:pPr>
              <a:defRPr/>
            </a:pPr>
            <a:endParaRPr lang="en-US" dirty="0"/>
          </a:p>
        </p:txBody>
      </p:sp>
      <p:sp>
        <p:nvSpPr>
          <p:cNvPr id="8" name="Slide Number Placeholder 5"/>
          <p:cNvSpPr>
            <a:spLocks noGrp="1"/>
          </p:cNvSpPr>
          <p:nvPr>
            <p:ph type="sldNum" sz="quarter" idx="16"/>
          </p:nvPr>
        </p:nvSpPr>
        <p:spPr>
          <a:xfrm>
            <a:off x="331788" y="360363"/>
            <a:ext cx="506412" cy="365125"/>
          </a:xfrm>
        </p:spPr>
        <p:txBody>
          <a:bodyPr/>
          <a:lstStyle>
            <a:lvl1pPr>
              <a:defRPr/>
            </a:lvl1pPr>
          </a:lstStyle>
          <a:p>
            <a:fld id="{0A1ECFDE-8C34-4FA9-A366-9DB76E287C22}" type="slidenum">
              <a:rPr lang="en-US" altLang="en-US"/>
              <a:pPr/>
              <a:t>‹#›</a:t>
            </a:fld>
            <a:endParaRPr lang="en-US" altLang="en-US" dirty="0"/>
          </a:p>
        </p:txBody>
      </p:sp>
    </p:spTree>
    <p:extLst>
      <p:ext uri="{BB962C8B-B14F-4D97-AF65-F5344CB8AC3E}">
        <p14:creationId xmlns:p14="http://schemas.microsoft.com/office/powerpoint/2010/main" xmlns="" val="155499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7759700" y="268288"/>
            <a:ext cx="1098550"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2209801" y="3429000"/>
            <a:ext cx="4966446" cy="1398494"/>
          </a:xfrm>
        </p:spPr>
        <p:txBody>
          <a:bodyPr/>
          <a:lstStyle>
            <a:lvl1pPr algn="r">
              <a:defRPr sz="4600" b="0" cap="none" baseline="0"/>
            </a:lvl1pPr>
          </a:lstStyle>
          <a:p>
            <a:r>
              <a:rPr lang="en-CA"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5" name="Date Placeholder 3"/>
          <p:cNvSpPr>
            <a:spLocks noGrp="1"/>
          </p:cNvSpPr>
          <p:nvPr>
            <p:ph type="dt" sz="half" idx="10"/>
          </p:nvPr>
        </p:nvSpPr>
        <p:spPr>
          <a:xfrm>
            <a:off x="5562600" y="6356350"/>
            <a:ext cx="1622425" cy="365125"/>
          </a:xfrm>
        </p:spPr>
        <p:txBody>
          <a:bodyPr/>
          <a:lstStyle>
            <a:lvl1pPr>
              <a:defRPr/>
            </a:lvl1pPr>
          </a:lstStyle>
          <a:p>
            <a:pPr>
              <a:defRPr/>
            </a:pPr>
            <a:fld id="{026834F9-41EB-4B16-A378-891187A2E5A7}" type="datetimeFigureOut">
              <a:rPr lang="en-US"/>
              <a:pPr>
                <a:defRPr/>
              </a:pPr>
              <a:t>3/29/2015</a:t>
            </a:fld>
            <a:endParaRPr lang="en-US" dirty="0"/>
          </a:p>
        </p:txBody>
      </p:sp>
      <p:sp>
        <p:nvSpPr>
          <p:cNvPr id="6" name="Footer Placeholder 4"/>
          <p:cNvSpPr>
            <a:spLocks noGrp="1"/>
          </p:cNvSpPr>
          <p:nvPr>
            <p:ph type="ftr" sz="quarter" idx="11"/>
          </p:nvPr>
        </p:nvSpPr>
        <p:spPr>
          <a:xfrm>
            <a:off x="174625" y="6356350"/>
            <a:ext cx="5311775" cy="365125"/>
          </a:xfrm>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F7070C52-4769-4ED1-96BD-7FB2973DA51F}" type="slidenum">
              <a:rPr lang="en-US" altLang="en-US"/>
              <a:pPr/>
              <a:t>‹#›</a:t>
            </a:fld>
            <a:endParaRPr lang="en-US" altLang="en-US" dirty="0"/>
          </a:p>
        </p:txBody>
      </p:sp>
    </p:spTree>
    <p:extLst>
      <p:ext uri="{BB962C8B-B14F-4D97-AF65-F5344CB8AC3E}">
        <p14:creationId xmlns:p14="http://schemas.microsoft.com/office/powerpoint/2010/main" xmlns="" val="51053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5" name="Rectangle 4"/>
          <p:cNvSpPr/>
          <p:nvPr/>
        </p:nvSpPr>
        <p:spPr>
          <a:xfrm>
            <a:off x="269875" y="4773613"/>
            <a:ext cx="2971800" cy="184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3720354" y="3429001"/>
            <a:ext cx="4966446" cy="1398494"/>
          </a:xfrm>
        </p:spPr>
        <p:txBody>
          <a:bodyPr/>
          <a:lstStyle>
            <a:lvl1pPr algn="r">
              <a:defRPr sz="4600" b="0" cap="none" baseline="0"/>
            </a:lvl1pPr>
          </a:lstStyle>
          <a:p>
            <a:r>
              <a:rPr lang="en-CA"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9" name="Picture Placeholder 8"/>
          <p:cNvSpPr>
            <a:spLocks noGrp="1"/>
          </p:cNvSpPr>
          <p:nvPr>
            <p:ph type="pic" sz="quarter" idx="13"/>
          </p:nvPr>
        </p:nvSpPr>
        <p:spPr>
          <a:xfrm>
            <a:off x="269874" y="268288"/>
            <a:ext cx="2971800" cy="4438650"/>
          </a:xfrm>
        </p:spPr>
        <p:txBody>
          <a:bodyPr rtlCol="0">
            <a:normAutofit/>
          </a:bodyPr>
          <a:lstStyle>
            <a:lvl1pPr>
              <a:buNone/>
              <a:defRPr/>
            </a:lvl1pPr>
          </a:lstStyle>
          <a:p>
            <a:pPr lvl="0"/>
            <a:r>
              <a:rPr lang="en-CA" noProof="0" dirty="0" smtClean="0"/>
              <a:t>Drag picture to placeholder or click icon to add</a:t>
            </a:r>
            <a:endParaRPr noProof="0" dirty="0"/>
          </a:p>
        </p:txBody>
      </p:sp>
      <p:sp>
        <p:nvSpPr>
          <p:cNvPr id="6" name="Slide Number Placeholder 5"/>
          <p:cNvSpPr>
            <a:spLocks noGrp="1"/>
          </p:cNvSpPr>
          <p:nvPr>
            <p:ph type="sldNum" sz="quarter" idx="14"/>
          </p:nvPr>
        </p:nvSpPr>
        <p:spPr>
          <a:xfrm>
            <a:off x="350838" y="6105525"/>
            <a:ext cx="506412" cy="365125"/>
          </a:xfrm>
        </p:spPr>
        <p:txBody>
          <a:bodyPr/>
          <a:lstStyle>
            <a:lvl1pPr>
              <a:defRPr/>
            </a:lvl1pPr>
          </a:lstStyle>
          <a:p>
            <a:fld id="{90D079F0-19E9-4E55-9911-020E88B8537C}" type="slidenum">
              <a:rPr lang="en-US" altLang="en-US"/>
              <a:pPr/>
              <a:t>‹#›</a:t>
            </a:fld>
            <a:endParaRPr lang="en-US" altLang="en-US" dirty="0"/>
          </a:p>
        </p:txBody>
      </p:sp>
    </p:spTree>
    <p:extLst>
      <p:ext uri="{BB962C8B-B14F-4D97-AF65-F5344CB8AC3E}">
        <p14:creationId xmlns:p14="http://schemas.microsoft.com/office/powerpoint/2010/main" xmlns="" val="1649411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7"/>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457199" y="914400"/>
            <a:ext cx="7391401" cy="1143000"/>
          </a:xfrm>
        </p:spPr>
        <p:txBody>
          <a:bodyPr/>
          <a:lstStyle/>
          <a:p>
            <a:r>
              <a:rPr lang="en-CA"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6" name="Date Placeholder 4"/>
          <p:cNvSpPr>
            <a:spLocks noGrp="1"/>
          </p:cNvSpPr>
          <p:nvPr>
            <p:ph type="dt" sz="half" idx="10"/>
          </p:nvPr>
        </p:nvSpPr>
        <p:spPr/>
        <p:txBody>
          <a:bodyPr/>
          <a:lstStyle>
            <a:lvl1pPr>
              <a:defRPr/>
            </a:lvl1pPr>
          </a:lstStyle>
          <a:p>
            <a:pPr>
              <a:defRPr/>
            </a:pPr>
            <a:fld id="{D65220EF-0E2C-4E04-A444-A78C3F8BF89D}" type="datetimeFigureOut">
              <a:rPr lang="en-US"/>
              <a:pPr>
                <a:defRPr/>
              </a:pPr>
              <a:t>3/29/2015</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fld id="{0BDE800B-05DE-4B46-9289-3C133B88135A}" type="slidenum">
              <a:rPr lang="en-US" altLang="en-US"/>
              <a:pPr/>
              <a:t>‹#›</a:t>
            </a:fld>
            <a:endParaRPr lang="en-US" altLang="en-US" dirty="0"/>
          </a:p>
        </p:txBody>
      </p:sp>
    </p:spTree>
    <p:extLst>
      <p:ext uri="{BB962C8B-B14F-4D97-AF65-F5344CB8AC3E}">
        <p14:creationId xmlns:p14="http://schemas.microsoft.com/office/powerpoint/2010/main" xmlns="" val="182034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9"/>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457199" y="914400"/>
            <a:ext cx="7388352" cy="1143000"/>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8" name="Date Placeholder 6"/>
          <p:cNvSpPr>
            <a:spLocks noGrp="1"/>
          </p:cNvSpPr>
          <p:nvPr>
            <p:ph type="dt" sz="half" idx="10"/>
          </p:nvPr>
        </p:nvSpPr>
        <p:spPr/>
        <p:txBody>
          <a:bodyPr/>
          <a:lstStyle>
            <a:lvl1pPr>
              <a:defRPr/>
            </a:lvl1pPr>
          </a:lstStyle>
          <a:p>
            <a:pPr>
              <a:defRPr/>
            </a:pPr>
            <a:fld id="{4841F909-49B7-4C58-AEEE-389D09E05487}" type="datetimeFigureOut">
              <a:rPr lang="en-US"/>
              <a:pPr>
                <a:defRPr/>
              </a:pPr>
              <a:t>3/29/2015</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fld id="{7177C62B-BCB3-40F2-9361-E569BEEDF921}" type="slidenum">
              <a:rPr lang="en-US" altLang="en-US"/>
              <a:pPr/>
              <a:t>‹#›</a:t>
            </a:fld>
            <a:endParaRPr lang="en-US" altLang="en-US" dirty="0"/>
          </a:p>
        </p:txBody>
      </p:sp>
    </p:spTree>
    <p:extLst>
      <p:ext uri="{BB962C8B-B14F-4D97-AF65-F5344CB8AC3E}">
        <p14:creationId xmlns:p14="http://schemas.microsoft.com/office/powerpoint/2010/main" xmlns="" val="2845661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Rectangle 7"/>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2" name="Title 1"/>
          <p:cNvSpPr>
            <a:spLocks noGrp="1"/>
          </p:cNvSpPr>
          <p:nvPr>
            <p:ph type="title"/>
          </p:nvPr>
        </p:nvSpPr>
        <p:spPr>
          <a:xfrm>
            <a:off x="457199" y="914400"/>
            <a:ext cx="7391401" cy="1143000"/>
          </a:xfrm>
        </p:spPr>
        <p:txBody>
          <a:bodyPr/>
          <a:lstStyle/>
          <a:p>
            <a:r>
              <a:rPr lang="en-CA"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6" name="Date Placeholder 4"/>
          <p:cNvSpPr>
            <a:spLocks noGrp="1"/>
          </p:cNvSpPr>
          <p:nvPr>
            <p:ph type="dt" sz="half" idx="14"/>
          </p:nvPr>
        </p:nvSpPr>
        <p:spPr/>
        <p:txBody>
          <a:bodyPr/>
          <a:lstStyle>
            <a:lvl1pPr>
              <a:defRPr/>
            </a:lvl1pPr>
          </a:lstStyle>
          <a:p>
            <a:pPr>
              <a:defRPr/>
            </a:pPr>
            <a:fld id="{639FB55F-32AC-49B3-9E4A-49053B173FDF}" type="datetimeFigureOut">
              <a:rPr lang="en-US"/>
              <a:pPr>
                <a:defRPr/>
              </a:pPr>
              <a:t>3/29/2015</a:t>
            </a:fld>
            <a:endParaRPr lang="en-US" dirty="0"/>
          </a:p>
        </p:txBody>
      </p:sp>
      <p:sp>
        <p:nvSpPr>
          <p:cNvPr id="7" name="Footer Placeholder 5"/>
          <p:cNvSpPr>
            <a:spLocks noGrp="1"/>
          </p:cNvSpPr>
          <p:nvPr>
            <p:ph type="ftr" sz="quarter" idx="15"/>
          </p:nvPr>
        </p:nvSpPr>
        <p:spPr/>
        <p:txBody>
          <a:bodyPr/>
          <a:lstStyle>
            <a:lvl1pPr>
              <a:defRPr/>
            </a:lvl1pPr>
          </a:lstStyle>
          <a:p>
            <a:pPr>
              <a:defRPr/>
            </a:pPr>
            <a:endParaRPr lang="en-US" dirty="0"/>
          </a:p>
        </p:txBody>
      </p:sp>
      <p:sp>
        <p:nvSpPr>
          <p:cNvPr id="8" name="Slide Number Placeholder 6"/>
          <p:cNvSpPr>
            <a:spLocks noGrp="1"/>
          </p:cNvSpPr>
          <p:nvPr>
            <p:ph type="sldNum" sz="quarter" idx="16"/>
          </p:nvPr>
        </p:nvSpPr>
        <p:spPr/>
        <p:txBody>
          <a:bodyPr/>
          <a:lstStyle>
            <a:lvl1pPr>
              <a:defRPr/>
            </a:lvl1pPr>
          </a:lstStyle>
          <a:p>
            <a:fld id="{8A16133A-2339-4317-8CB4-0D4875029834}" type="slidenum">
              <a:rPr lang="en-US" altLang="en-US"/>
              <a:pPr/>
              <a:t>‹#›</a:t>
            </a:fld>
            <a:endParaRPr lang="en-US" altLang="en-US" dirty="0"/>
          </a:p>
        </p:txBody>
      </p:sp>
    </p:spTree>
    <p:extLst>
      <p:ext uri="{BB962C8B-B14F-4D97-AF65-F5344CB8AC3E}">
        <p14:creationId xmlns:p14="http://schemas.microsoft.com/office/powerpoint/2010/main" xmlns="" val="54318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14400"/>
            <a:ext cx="6508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CA" altLang="en-US" smtClean="0"/>
              <a:t>Click to edit Master title style</a:t>
            </a:r>
            <a:endParaRPr lang="en-US" altLang="en-US" smtClean="0"/>
          </a:p>
        </p:txBody>
      </p:sp>
      <p:sp>
        <p:nvSpPr>
          <p:cNvPr id="1027" name="Text Placeholder 2"/>
          <p:cNvSpPr>
            <a:spLocks noGrp="1"/>
          </p:cNvSpPr>
          <p:nvPr>
            <p:ph type="body" idx="1"/>
          </p:nvPr>
        </p:nvSpPr>
        <p:spPr bwMode="auto">
          <a:xfrm>
            <a:off x="457200" y="2209800"/>
            <a:ext cx="6508750" cy="391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endParaRPr lang="en-US" altLang="en-US" smtClean="0"/>
          </a:p>
        </p:txBody>
      </p:sp>
      <p:sp>
        <p:nvSpPr>
          <p:cNvPr id="4" name="Date Placeholder 3"/>
          <p:cNvSpPr>
            <a:spLocks noGrp="1"/>
          </p:cNvSpPr>
          <p:nvPr>
            <p:ph type="dt" sz="half" idx="2"/>
          </p:nvPr>
        </p:nvSpPr>
        <p:spPr>
          <a:xfrm>
            <a:off x="7199313" y="6356350"/>
            <a:ext cx="1752600" cy="365125"/>
          </a:xfrm>
          <a:prstGeom prst="rect">
            <a:avLst/>
          </a:prstGeom>
        </p:spPr>
        <p:txBody>
          <a:bodyPr vert="horz" lIns="91440" tIns="45720" rIns="91440" bIns="45720" rtlCol="0" anchor="ctr"/>
          <a:lstStyle>
            <a:lvl1pPr algn="r" eaLnBrk="1" fontAlgn="auto" hangingPunct="1">
              <a:spcBef>
                <a:spcPts val="0"/>
              </a:spcBef>
              <a:spcAft>
                <a:spcPts val="0"/>
              </a:spcAft>
              <a:defRPr sz="1100" b="1">
                <a:solidFill>
                  <a:schemeClr val="tx2">
                    <a:lumMod val="60000"/>
                    <a:lumOff val="40000"/>
                  </a:schemeClr>
                </a:solidFill>
                <a:latin typeface="+mn-lt"/>
                <a:cs typeface="+mn-cs"/>
              </a:defRPr>
            </a:lvl1pPr>
          </a:lstStyle>
          <a:p>
            <a:pPr>
              <a:defRPr/>
            </a:pPr>
            <a:fld id="{7512EF42-B843-46B0-B86A-745A83619F84}" type="datetimeFigureOut">
              <a:rPr lang="en-US"/>
              <a:pPr>
                <a:defRPr/>
              </a:pPr>
              <a:t>3/29/2015</a:t>
            </a:fld>
            <a:endParaRPr lang="en-US" dirty="0"/>
          </a:p>
        </p:txBody>
      </p:sp>
      <p:sp>
        <p:nvSpPr>
          <p:cNvPr id="5" name="Footer Placeholder 4"/>
          <p:cNvSpPr>
            <a:spLocks noGrp="1"/>
          </p:cNvSpPr>
          <p:nvPr>
            <p:ph type="ftr" sz="quarter" idx="3"/>
          </p:nvPr>
        </p:nvSpPr>
        <p:spPr>
          <a:xfrm>
            <a:off x="174625" y="6356350"/>
            <a:ext cx="6007100" cy="365125"/>
          </a:xfrm>
          <a:prstGeom prst="rect">
            <a:avLst/>
          </a:prstGeom>
        </p:spPr>
        <p:txBody>
          <a:bodyPr vert="horz" lIns="91440" tIns="45720" rIns="91440" bIns="45720" rtlCol="0" anchor="ctr"/>
          <a:lstStyle>
            <a:lvl1pPr algn="l" eaLnBrk="1" fontAlgn="auto" hangingPunct="1">
              <a:spcBef>
                <a:spcPts val="0"/>
              </a:spcBef>
              <a:spcAft>
                <a:spcPts val="0"/>
              </a:spcAft>
              <a:defRPr sz="1100" b="1">
                <a:solidFill>
                  <a:schemeClr val="tx2">
                    <a:lumMod val="60000"/>
                    <a:lumOff val="40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8256588" y="360363"/>
            <a:ext cx="5064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200" b="1">
                <a:solidFill>
                  <a:schemeClr val="bg1"/>
                </a:solidFill>
                <a:latin typeface="Century Gothic" pitchFamily="34" charset="0"/>
              </a:defRPr>
            </a:lvl1pPr>
          </a:lstStyle>
          <a:p>
            <a:fld id="{D3A99213-B98D-4AD8-9D57-BC15CB236CE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 id="2147484332" r:id="rId18"/>
    <p:sldLayoutId id="2147484333" r:id="rId19"/>
    <p:sldLayoutId id="2147484337" r:id="rId20"/>
  </p:sldLayoutIdLst>
  <p:txStyles>
    <p:titleStyle>
      <a:lvl1pPr algn="l" rtl="0" eaLnBrk="0" fontAlgn="base" hangingPunct="0">
        <a:spcBef>
          <a:spcPct val="0"/>
        </a:spcBef>
        <a:spcAft>
          <a:spcPct val="0"/>
        </a:spcAft>
        <a:defRPr sz="3600" kern="1200">
          <a:solidFill>
            <a:schemeClr val="accent1"/>
          </a:solidFill>
          <a:latin typeface="+mj-lt"/>
          <a:ea typeface="+mj-ea"/>
          <a:cs typeface="+mj-cs"/>
        </a:defRPr>
      </a:lvl1pPr>
      <a:lvl2pPr algn="l" rtl="0" eaLnBrk="0" fontAlgn="base" hangingPunct="0">
        <a:spcBef>
          <a:spcPct val="0"/>
        </a:spcBef>
        <a:spcAft>
          <a:spcPct val="0"/>
        </a:spcAft>
        <a:defRPr sz="3600">
          <a:solidFill>
            <a:schemeClr val="accent1"/>
          </a:solidFill>
          <a:latin typeface="Century Gothic" panose="020B0502020202020204" pitchFamily="34" charset="0"/>
        </a:defRPr>
      </a:lvl2pPr>
      <a:lvl3pPr algn="l" rtl="0" eaLnBrk="0" fontAlgn="base" hangingPunct="0">
        <a:spcBef>
          <a:spcPct val="0"/>
        </a:spcBef>
        <a:spcAft>
          <a:spcPct val="0"/>
        </a:spcAft>
        <a:defRPr sz="3600">
          <a:solidFill>
            <a:schemeClr val="accent1"/>
          </a:solidFill>
          <a:latin typeface="Century Gothic" panose="020B0502020202020204" pitchFamily="34" charset="0"/>
        </a:defRPr>
      </a:lvl3pPr>
      <a:lvl4pPr algn="l" rtl="0" eaLnBrk="0" fontAlgn="base" hangingPunct="0">
        <a:spcBef>
          <a:spcPct val="0"/>
        </a:spcBef>
        <a:spcAft>
          <a:spcPct val="0"/>
        </a:spcAft>
        <a:defRPr sz="3600">
          <a:solidFill>
            <a:schemeClr val="accent1"/>
          </a:solidFill>
          <a:latin typeface="Century Gothic" panose="020B0502020202020204" pitchFamily="34" charset="0"/>
        </a:defRPr>
      </a:lvl4pPr>
      <a:lvl5pPr algn="l" rtl="0" eaLnBrk="0" fontAlgn="base" hangingPunct="0">
        <a:spcBef>
          <a:spcPct val="0"/>
        </a:spcBef>
        <a:spcAft>
          <a:spcPct val="0"/>
        </a:spcAft>
        <a:defRPr sz="3600">
          <a:solidFill>
            <a:schemeClr val="accent1"/>
          </a:solidFill>
          <a:latin typeface="Century Gothic" panose="020B0502020202020204" pitchFamily="34" charset="0"/>
        </a:defRPr>
      </a:lvl5pPr>
      <a:lvl6pPr marL="457200" algn="l" rtl="0" fontAlgn="base">
        <a:spcBef>
          <a:spcPct val="0"/>
        </a:spcBef>
        <a:spcAft>
          <a:spcPct val="0"/>
        </a:spcAft>
        <a:defRPr sz="3600">
          <a:solidFill>
            <a:schemeClr val="accent1"/>
          </a:solidFill>
          <a:latin typeface="Century Gothic" panose="020B0502020202020204" pitchFamily="34" charset="0"/>
        </a:defRPr>
      </a:lvl6pPr>
      <a:lvl7pPr marL="914400" algn="l" rtl="0" fontAlgn="base">
        <a:spcBef>
          <a:spcPct val="0"/>
        </a:spcBef>
        <a:spcAft>
          <a:spcPct val="0"/>
        </a:spcAft>
        <a:defRPr sz="3600">
          <a:solidFill>
            <a:schemeClr val="accent1"/>
          </a:solidFill>
          <a:latin typeface="Century Gothic" panose="020B0502020202020204" pitchFamily="34" charset="0"/>
        </a:defRPr>
      </a:lvl7pPr>
      <a:lvl8pPr marL="1371600" algn="l" rtl="0" fontAlgn="base">
        <a:spcBef>
          <a:spcPct val="0"/>
        </a:spcBef>
        <a:spcAft>
          <a:spcPct val="0"/>
        </a:spcAft>
        <a:defRPr sz="3600">
          <a:solidFill>
            <a:schemeClr val="accent1"/>
          </a:solidFill>
          <a:latin typeface="Century Gothic" panose="020B0502020202020204" pitchFamily="34" charset="0"/>
        </a:defRPr>
      </a:lvl8pPr>
      <a:lvl9pPr marL="1828800" algn="l" rtl="0" fontAlgn="base">
        <a:spcBef>
          <a:spcPct val="0"/>
        </a:spcBef>
        <a:spcAft>
          <a:spcPct val="0"/>
        </a:spcAft>
        <a:defRPr sz="3600">
          <a:solidFill>
            <a:schemeClr val="accent1"/>
          </a:solidFill>
          <a:latin typeface="Century Gothic" panose="020B0502020202020204" pitchFamily="34" charset="0"/>
        </a:defRPr>
      </a:lvl9pPr>
    </p:titleStyle>
    <p:bodyStyle>
      <a:lvl1pPr marL="228600" indent="-228600" algn="l" rtl="0" eaLnBrk="0" fontAlgn="base" hangingPunct="0">
        <a:spcBef>
          <a:spcPts val="1800"/>
        </a:spcBef>
        <a:spcAft>
          <a:spcPct val="0"/>
        </a:spcAft>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rtl="0" eaLnBrk="0" fontAlgn="base" hangingPunct="0">
        <a:spcBef>
          <a:spcPts val="600"/>
        </a:spcBef>
        <a:spcAft>
          <a:spcPct val="0"/>
        </a:spcAft>
        <a:buClr>
          <a:srgbClr val="4D0000"/>
        </a:buClr>
        <a:buSzPct val="100000"/>
        <a:buFont typeface="Wingdings 2" pitchFamily="18" charset="2"/>
        <a:buChar char="¡"/>
        <a:defRPr kern="1200">
          <a:solidFill>
            <a:schemeClr val="tx2"/>
          </a:solidFill>
          <a:latin typeface="+mn-lt"/>
          <a:ea typeface="+mn-ea"/>
          <a:cs typeface="+mn-cs"/>
        </a:defRPr>
      </a:lvl2pPr>
      <a:lvl3pPr marL="685800" indent="-228600" algn="l" rtl="0" eaLnBrk="0" fontAlgn="base" hangingPunct="0">
        <a:spcBef>
          <a:spcPts val="600"/>
        </a:spcBef>
        <a:spcAft>
          <a:spcPct val="0"/>
        </a:spcAft>
        <a:buClr>
          <a:schemeClr val="accent1"/>
        </a:buClr>
        <a:buSzPct val="100000"/>
        <a:buFont typeface="Wingdings 2" pitchFamily="18" charset="2"/>
        <a:buChar char="¡"/>
        <a:defRPr kern="1200">
          <a:solidFill>
            <a:schemeClr val="tx2"/>
          </a:solidFill>
          <a:latin typeface="+mn-lt"/>
          <a:ea typeface="+mn-ea"/>
          <a:cs typeface="+mn-cs"/>
        </a:defRPr>
      </a:lvl3pPr>
      <a:lvl4pPr marL="914400" indent="-228600" algn="l" rtl="0" eaLnBrk="0" fontAlgn="base" hangingPunct="0">
        <a:spcBef>
          <a:spcPts val="600"/>
        </a:spcBef>
        <a:spcAft>
          <a:spcPct val="0"/>
        </a:spcAft>
        <a:buClr>
          <a:srgbClr val="4D0000"/>
        </a:buClr>
        <a:buSzPct val="100000"/>
        <a:buFont typeface="Wingdings 2" pitchFamily="18" charset="2"/>
        <a:buChar char="¡"/>
        <a:defRPr kern="1200">
          <a:solidFill>
            <a:schemeClr val="tx2"/>
          </a:solidFill>
          <a:latin typeface="+mn-lt"/>
          <a:ea typeface="+mn-ea"/>
          <a:cs typeface="+mn-cs"/>
        </a:defRPr>
      </a:lvl4pPr>
      <a:lvl5pPr marL="1143000" indent="-228600" algn="l" rtl="0" eaLnBrk="0" fontAlgn="base" hangingPunct="0">
        <a:spcBef>
          <a:spcPts val="600"/>
        </a:spcBef>
        <a:spcAft>
          <a:spcPct val="0"/>
        </a:spcAft>
        <a:buClr>
          <a:schemeClr val="accent1"/>
        </a:buClr>
        <a:buSzPct val="100000"/>
        <a:buFont typeface="Wingdings 2" pitchFamily="18" charset="2"/>
        <a:buChar char="¡"/>
        <a:defRPr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16.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20.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pn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412477" cy="1371600"/>
          </a:xfrm>
        </p:spPr>
        <p:txBody>
          <a:bodyPr/>
          <a:lstStyle/>
          <a:p>
            <a:pPr algn="ctr"/>
            <a:r>
              <a:rPr lang="en-US" sz="2800" dirty="0" smtClean="0"/>
              <a:t>Digging Deeper: Alternative Visions of a Good Life</a:t>
            </a:r>
            <a:r>
              <a:rPr lang="en-US" sz="2800" dirty="0"/>
              <a:t/>
            </a:r>
            <a:br>
              <a:rPr lang="en-US" sz="2800" dirty="0"/>
            </a:br>
            <a:endParaRPr lang="en-US" sz="2800" dirty="0"/>
          </a:p>
        </p:txBody>
      </p:sp>
      <p:pic>
        <p:nvPicPr>
          <p:cNvPr id="4" name="Picture 2" descr="Image result for dtes images"/>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75489"/>
            <a:ext cx="9144000" cy="59825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6278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p:cNvSpPr>
            <a:spLocks noGrp="1"/>
          </p:cNvSpPr>
          <p:nvPr>
            <p:ph type="title"/>
          </p:nvPr>
        </p:nvSpPr>
        <p:spPr>
          <a:xfrm>
            <a:off x="-1" y="-181069"/>
            <a:ext cx="7124701" cy="1649946"/>
          </a:xfrm>
        </p:spPr>
        <p:txBody>
          <a:bodyPr/>
          <a:lstStyle/>
          <a:p>
            <a:pPr marL="285750" indent="-285750">
              <a:buFont typeface="Arial" panose="020B0604020202020204" pitchFamily="34" charset="0"/>
              <a:buChar char="•"/>
            </a:pPr>
            <a:r>
              <a:rPr lang="en-CA" altLang="en-US" sz="1800" dirty="0" smtClean="0"/>
              <a:t/>
            </a:r>
            <a:br>
              <a:rPr lang="en-CA" altLang="en-US" sz="1800" dirty="0" smtClean="0"/>
            </a:br>
            <a:r>
              <a:rPr lang="en-CA" altLang="en-US" sz="1800" dirty="0" smtClean="0"/>
              <a:t/>
            </a:r>
            <a:br>
              <a:rPr lang="en-CA" altLang="en-US" sz="1800" dirty="0" smtClean="0"/>
            </a:br>
            <a:r>
              <a:rPr lang="en-CA" altLang="en-US" sz="1800" dirty="0"/>
              <a:t/>
            </a:r>
            <a:br>
              <a:rPr lang="en-CA" altLang="en-US" sz="1800" dirty="0"/>
            </a:br>
            <a:r>
              <a:rPr lang="en-CA" altLang="en-US" sz="1800" dirty="0" smtClean="0"/>
              <a:t/>
            </a:r>
            <a:br>
              <a:rPr lang="en-CA" altLang="en-US" sz="1800" dirty="0" smtClean="0"/>
            </a:br>
            <a:r>
              <a:rPr lang="en-CA" altLang="en-US" sz="1800" dirty="0"/>
              <a:t/>
            </a:r>
            <a:br>
              <a:rPr lang="en-CA" altLang="en-US" sz="1800" dirty="0"/>
            </a:br>
            <a:r>
              <a:rPr lang="en-CA" altLang="en-US" sz="1800" dirty="0" smtClean="0"/>
              <a:t/>
            </a:r>
            <a:br>
              <a:rPr lang="en-CA" altLang="en-US" sz="1800" dirty="0" smtClean="0"/>
            </a:br>
            <a:r>
              <a:rPr lang="en-CA" altLang="en-US" sz="1800" dirty="0"/>
              <a:t/>
            </a:r>
            <a:br>
              <a:rPr lang="en-CA" altLang="en-US" sz="1800" dirty="0"/>
            </a:br>
            <a:r>
              <a:rPr lang="en-CA" altLang="en-US" sz="1800" dirty="0" smtClean="0"/>
              <a:t/>
            </a:r>
            <a:br>
              <a:rPr lang="en-CA" altLang="en-US" sz="1800" dirty="0" smtClean="0"/>
            </a:br>
            <a:r>
              <a:rPr lang="en-CA" altLang="en-US" sz="1800" dirty="0" smtClean="0"/>
              <a:t>Increasing pressures on municipal governments</a:t>
            </a:r>
            <a:br>
              <a:rPr lang="en-CA" altLang="en-US" sz="1800" dirty="0" smtClean="0"/>
            </a:br>
            <a:r>
              <a:rPr lang="en-CA" altLang="en-US" sz="1800" dirty="0" smtClean="0"/>
              <a:t>Cities in Canada receive 8c of each tax $ </a:t>
            </a:r>
            <a:br>
              <a:rPr lang="en-CA" altLang="en-US" sz="1800" dirty="0" smtClean="0"/>
            </a:br>
            <a:r>
              <a:rPr lang="en-CA" altLang="en-US" sz="1800" dirty="0" smtClean="0"/>
              <a:t>Spending on housing, childcare despite senior government mandate</a:t>
            </a:r>
            <a:endParaRPr lang="en-CA" altLang="en-US" sz="2400" dirty="0" smtClean="0"/>
          </a:p>
        </p:txBody>
      </p:sp>
      <p:pic>
        <p:nvPicPr>
          <p:cNvPr id="50179" name="Picture 2" descr="http://vancouver.ca/images/cov/content/2015-capital-budget-expenditures-graph.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 y="1790700"/>
            <a:ext cx="9054353" cy="4857750"/>
          </a:xfrm>
          <a:noFill/>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24700" y="0"/>
            <a:ext cx="2019300"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7937"/>
            <a:ext cx="6965950" cy="1050753"/>
          </a:xfrm>
        </p:spPr>
        <p:txBody>
          <a:bodyPr/>
          <a:lstStyle/>
          <a:p>
            <a:pPr eaLnBrk="1" hangingPunct="1"/>
            <a:r>
              <a:rPr lang="en-US" altLang="en-US" sz="2800" dirty="0" smtClean="0"/>
              <a:t>Measures used matter for cities because…</a:t>
            </a:r>
          </a:p>
        </p:txBody>
      </p:sp>
      <p:sp>
        <p:nvSpPr>
          <p:cNvPr id="3" name="Content Placeholder 2"/>
          <p:cNvSpPr>
            <a:spLocks noGrp="1"/>
          </p:cNvSpPr>
          <p:nvPr>
            <p:ph idx="1"/>
          </p:nvPr>
        </p:nvSpPr>
        <p:spPr>
          <a:xfrm>
            <a:off x="0" y="1077913"/>
            <a:ext cx="9144000" cy="5780087"/>
          </a:xfrm>
        </p:spPr>
        <p:txBody>
          <a:bodyPr rtlCol="0">
            <a:normAutofit lnSpcReduction="10000"/>
          </a:bodyPr>
          <a:lstStyle/>
          <a:p>
            <a:pPr eaLnBrk="1" fontAlgn="auto" hangingPunct="1">
              <a:spcAft>
                <a:spcPts val="0"/>
              </a:spcAft>
              <a:defRPr/>
            </a:pPr>
            <a:endParaRPr lang="en-US" sz="2200" dirty="0" smtClean="0"/>
          </a:p>
          <a:p>
            <a:pPr eaLnBrk="1" fontAlgn="auto" hangingPunct="1">
              <a:spcAft>
                <a:spcPts val="0"/>
              </a:spcAft>
              <a:defRPr/>
            </a:pPr>
            <a:r>
              <a:rPr lang="en-US" dirty="0" smtClean="0"/>
              <a:t>Globally, most of us live in cities (54%). </a:t>
            </a:r>
          </a:p>
          <a:p>
            <a:pPr eaLnBrk="1" fontAlgn="auto" hangingPunct="1">
              <a:spcAft>
                <a:spcPts val="0"/>
              </a:spcAft>
              <a:buFont typeface="Wingdings" panose="05000000000000000000" pitchFamily="2" charset="2"/>
              <a:buChar char="§"/>
              <a:defRPr/>
            </a:pPr>
            <a:r>
              <a:rPr lang="en-US" dirty="0" smtClean="0"/>
              <a:t>Urbanization increased by 36% between 2000 – 2014 by 1 billion people; 90% of growth came from developed nations, due to changing economy; increase in urban poverty.  </a:t>
            </a:r>
            <a:r>
              <a:rPr lang="en-US" sz="1100" dirty="0" smtClean="0"/>
              <a:t>Revision of World Urbanization Prospects, 2014</a:t>
            </a:r>
          </a:p>
          <a:p>
            <a:pPr eaLnBrk="1" fontAlgn="auto" hangingPunct="1">
              <a:spcAft>
                <a:spcPts val="0"/>
              </a:spcAft>
              <a:defRPr/>
            </a:pPr>
            <a:r>
              <a:rPr lang="en-CA" dirty="0" smtClean="0"/>
              <a:t>World </a:t>
            </a:r>
            <a:r>
              <a:rPr lang="en-CA" dirty="0"/>
              <a:t>Health Organization (W.H.O.)identified 3 global threats to cities in the 21</a:t>
            </a:r>
            <a:r>
              <a:rPr lang="en-CA" baseline="30000" dirty="0"/>
              <a:t>st</a:t>
            </a:r>
            <a:r>
              <a:rPr lang="en-CA" dirty="0"/>
              <a:t> century:  increasing inequalities, chronic disease and climate change.  </a:t>
            </a:r>
          </a:p>
          <a:p>
            <a:pPr eaLnBrk="1" fontAlgn="auto" hangingPunct="1">
              <a:spcAft>
                <a:spcPts val="0"/>
              </a:spcAft>
              <a:defRPr/>
            </a:pPr>
            <a:r>
              <a:rPr lang="en-CA" dirty="0" smtClean="0"/>
              <a:t>Dichotomy:  Cities viewed as: a) centres </a:t>
            </a:r>
            <a:r>
              <a:rPr lang="en-CA" dirty="0"/>
              <a:t>of innovation, </a:t>
            </a:r>
            <a:r>
              <a:rPr lang="en-CA" dirty="0" smtClean="0"/>
              <a:t>services</a:t>
            </a:r>
            <a:r>
              <a:rPr lang="en-CA" dirty="0"/>
              <a:t>, </a:t>
            </a:r>
            <a:r>
              <a:rPr lang="en-CA" dirty="0" smtClean="0"/>
              <a:t>finance sector, creative </a:t>
            </a:r>
            <a:r>
              <a:rPr lang="en-CA" dirty="0"/>
              <a:t>economy, high-tech, </a:t>
            </a:r>
            <a:r>
              <a:rPr lang="en-CA" dirty="0" smtClean="0"/>
              <a:t>arts </a:t>
            </a:r>
            <a:r>
              <a:rPr lang="en-CA" dirty="0"/>
              <a:t>and culture </a:t>
            </a:r>
            <a:r>
              <a:rPr lang="en-CA" dirty="0" smtClean="0"/>
              <a:t>economies AND</a:t>
            </a:r>
            <a:r>
              <a:rPr lang="en-CA" dirty="0"/>
              <a:t> </a:t>
            </a:r>
            <a:r>
              <a:rPr lang="en-CA" dirty="0" smtClean="0"/>
              <a:t>b) concentrations of ‘wicked’ urban health issues.</a:t>
            </a:r>
          </a:p>
          <a:p>
            <a:pPr eaLnBrk="1" fontAlgn="auto" hangingPunct="1">
              <a:spcAft>
                <a:spcPts val="0"/>
              </a:spcAft>
              <a:defRPr/>
            </a:pPr>
            <a:r>
              <a:rPr lang="en-US" dirty="0" smtClean="0"/>
              <a:t>Canada is highly urbanized; 85% </a:t>
            </a:r>
            <a:r>
              <a:rPr lang="en-US" dirty="0"/>
              <a:t>of us live in </a:t>
            </a:r>
            <a:r>
              <a:rPr lang="en-US" dirty="0" smtClean="0"/>
              <a:t>cities –  (compared to 15% early 20</a:t>
            </a:r>
            <a:r>
              <a:rPr lang="en-US" baseline="30000" dirty="0" smtClean="0"/>
              <a:t>th</a:t>
            </a:r>
            <a:r>
              <a:rPr lang="en-US" dirty="0" smtClean="0"/>
              <a:t> C).  </a:t>
            </a:r>
          </a:p>
          <a:p>
            <a:pPr eaLnBrk="1" fontAlgn="auto" hangingPunct="1">
              <a:spcAft>
                <a:spcPts val="0"/>
              </a:spcAft>
              <a:defRPr/>
            </a:pPr>
            <a:r>
              <a:rPr lang="en-US" dirty="0" smtClean="0"/>
              <a:t>In the context of people, place and planet: how resilient are we?  </a:t>
            </a:r>
            <a:endParaRPr lang="en-US" dirty="0"/>
          </a:p>
          <a:p>
            <a:pPr eaLnBrk="1" fontAlgn="auto" hangingPunct="1">
              <a:spcAft>
                <a:spcPts val="0"/>
              </a:spcAft>
              <a:defRPr/>
            </a:pPr>
            <a:endParaRPr lang="en-US" dirty="0"/>
          </a:p>
          <a:p>
            <a:pPr lvl="1" eaLnBrk="1" fontAlgn="auto" hangingPunct="1">
              <a:spcAft>
                <a:spcPts val="0"/>
              </a:spcAft>
              <a:buClr>
                <a:schemeClr val="accent1">
                  <a:lumMod val="50000"/>
                </a:schemeClr>
              </a:buClr>
              <a:buFont typeface="Wingdings" panose="05000000000000000000" pitchFamily="2" charset="2"/>
              <a:buChar char="q"/>
              <a:defRPr/>
            </a:pPr>
            <a:endParaRPr lang="en-US" dirty="0" smtClean="0"/>
          </a:p>
        </p:txBody>
      </p:sp>
      <p:pic>
        <p:nvPicPr>
          <p:cNvPr id="4710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641125" y="977774"/>
            <a:ext cx="184731" cy="369332"/>
          </a:xfrm>
          <a:prstGeom prst="rect">
            <a:avLst/>
          </a:prstGeom>
          <a:noFill/>
        </p:spPr>
        <p:txBody>
          <a:bodyPr wrap="none" rtlCol="0">
            <a:spAutoFit/>
          </a:bodyPr>
          <a:lstStyle/>
          <a:p>
            <a:endParaRPr lang="en-CA" dirty="0"/>
          </a:p>
        </p:txBody>
      </p:sp>
      <p:sp>
        <p:nvSpPr>
          <p:cNvPr id="4" name="AutoShape 2" descr="Image result for city of vancouver symb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7" name="Picture 6"/>
          <p:cNvPicPr>
            <a:picLocks noChangeAspect="1"/>
          </p:cNvPicPr>
          <p:nvPr/>
        </p:nvPicPr>
        <p:blipFill>
          <a:blip r:embed="rId4" cstate="print"/>
          <a:stretch>
            <a:fillRect/>
          </a:stretch>
        </p:blipFill>
        <p:spPr>
          <a:xfrm>
            <a:off x="6965950" y="0"/>
            <a:ext cx="2178050" cy="213510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a:xfrm>
            <a:off x="125506" y="0"/>
            <a:ext cx="4635407" cy="1245140"/>
          </a:xfrm>
        </p:spPr>
        <p:txBody>
          <a:bodyPr/>
          <a:lstStyle/>
          <a:p>
            <a:pPr eaLnBrk="1" hangingPunct="1"/>
            <a:r>
              <a:rPr lang="en-US" altLang="en-US" dirty="0" smtClean="0"/>
              <a:t>Vancouver: </a:t>
            </a:r>
            <a:br>
              <a:rPr lang="en-US" altLang="en-US" dirty="0" smtClean="0"/>
            </a:br>
            <a:r>
              <a:rPr lang="en-US" altLang="en-US" dirty="0" smtClean="0"/>
              <a:t>A utopia with strong brand value  </a:t>
            </a:r>
            <a:endParaRPr lang="en-CA" altLang="en-US" dirty="0" smtClean="0"/>
          </a:p>
        </p:txBody>
      </p:sp>
      <p:sp>
        <p:nvSpPr>
          <p:cNvPr id="5" name="Text Placeholder 4"/>
          <p:cNvSpPr>
            <a:spLocks noGrp="1"/>
          </p:cNvSpPr>
          <p:nvPr>
            <p:ph type="body" sz="half" idx="2"/>
          </p:nvPr>
        </p:nvSpPr>
        <p:spPr>
          <a:xfrm>
            <a:off x="0" y="1790700"/>
            <a:ext cx="4446494" cy="5067300"/>
          </a:xfrm>
        </p:spPr>
        <p:txBody>
          <a:bodyPr>
            <a:normAutofit/>
          </a:bodyPr>
          <a:lstStyle/>
          <a:p>
            <a:pPr marL="457200" indent="-457200" eaLnBrk="1" hangingPunct="1">
              <a:buFont typeface="Arial" panose="020B0604020202020204" pitchFamily="34" charset="0"/>
              <a:buChar char="•"/>
              <a:defRPr/>
            </a:pPr>
            <a:r>
              <a:rPr lang="en-CA" sz="2800" dirty="0" smtClean="0"/>
              <a:t>Natural Beauty </a:t>
            </a:r>
          </a:p>
          <a:p>
            <a:pPr marL="457200" indent="-457200" eaLnBrk="1" hangingPunct="1">
              <a:buFont typeface="Arial" panose="020B0604020202020204" pitchFamily="34" charset="0"/>
              <a:buChar char="•"/>
              <a:defRPr/>
            </a:pPr>
            <a:r>
              <a:rPr lang="en-CA" sz="2800" dirty="0" smtClean="0"/>
              <a:t>Mild Climate</a:t>
            </a:r>
          </a:p>
          <a:p>
            <a:pPr marL="457200" indent="-457200" eaLnBrk="1" hangingPunct="1">
              <a:buFont typeface="Arial" panose="020B0604020202020204" pitchFamily="34" charset="0"/>
              <a:buChar char="•"/>
              <a:defRPr/>
            </a:pPr>
            <a:r>
              <a:rPr lang="en-CA" sz="2800" dirty="0" smtClean="0"/>
              <a:t>Business Diversity  </a:t>
            </a:r>
          </a:p>
          <a:p>
            <a:pPr marL="457200" indent="-457200" eaLnBrk="1" hangingPunct="1">
              <a:buFont typeface="Arial" panose="020B0604020202020204" pitchFamily="34" charset="0"/>
              <a:buChar char="•"/>
              <a:defRPr/>
            </a:pPr>
            <a:r>
              <a:rPr lang="en-CA" sz="2800" dirty="0" smtClean="0"/>
              <a:t>Sense of Safety </a:t>
            </a:r>
          </a:p>
          <a:p>
            <a:pPr marL="457200" indent="-457200" eaLnBrk="1" hangingPunct="1">
              <a:buFont typeface="Arial" panose="020B0604020202020204" pitchFamily="34" charset="0"/>
              <a:buChar char="•"/>
              <a:defRPr/>
            </a:pPr>
            <a:r>
              <a:rPr lang="en-CA" sz="2800" dirty="0" smtClean="0"/>
              <a:t>Lifestyle…and</a:t>
            </a:r>
          </a:p>
          <a:p>
            <a:pPr eaLnBrk="1" hangingPunct="1">
              <a:defRPr/>
            </a:pPr>
            <a:r>
              <a:rPr lang="en-CA" sz="2800" dirty="0" smtClean="0"/>
              <a:t> </a:t>
            </a:r>
          </a:p>
        </p:txBody>
      </p:sp>
      <p:pic>
        <p:nvPicPr>
          <p:cNvPr id="52228" name="Picture 16" descr="http://www.bcsbestbnbs.com/blog/wp-content/uploads/2011/03/Vancouver1252.jpg"/>
          <p:cNvPicPr>
            <a:picLocks noGrp="1" noChangeAspect="1" noChangeArrowheads="1"/>
          </p:cNvPicPr>
          <p:nvPr>
            <p:ph type="pic" sz="quarter" idx="13"/>
          </p:nvPr>
        </p:nvPicPr>
        <p:blipFill>
          <a:blip r:embed="rId3" cstate="print">
            <a:extLst>
              <a:ext uri="{28A0092B-C50C-407E-A947-70E740481C1C}">
                <a14:useLocalDpi xmlns:a14="http://schemas.microsoft.com/office/drawing/2010/main" xmlns="" val="0"/>
              </a:ext>
            </a:extLst>
          </a:blip>
          <a:srcRect l="24554" r="24554"/>
          <a:stretch>
            <a:fillRect/>
          </a:stretch>
        </p:blipFill>
        <p:spPr>
          <a:xfrm>
            <a:off x="4669276" y="0"/>
            <a:ext cx="4474723" cy="6858000"/>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0700"/>
            <a:ext cx="6508750" cy="1181100"/>
          </a:xfrm>
        </p:spPr>
        <p:txBody>
          <a:bodyPr/>
          <a:lstStyle/>
          <a:p>
            <a:r>
              <a:rPr lang="en-US" dirty="0" smtClean="0"/>
              <a:t>A strong GDP forecast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016683916"/>
              </p:ext>
            </p:extLst>
          </p:nvPr>
        </p:nvGraphicFramePr>
        <p:xfrm>
          <a:off x="457200" y="2209800"/>
          <a:ext cx="6851650" cy="3916363"/>
        </p:xfrm>
        <a:graphic>
          <a:graphicData uri="http://schemas.openxmlformats.org/drawingml/2006/chart">
            <c:chart xmlns:c="http://schemas.openxmlformats.org/drawingml/2006/chart" xmlns:r="http://schemas.openxmlformats.org/officeDocument/2006/relationships" r:id="rId3"/>
          </a:graphicData>
        </a:graphic>
      </p:graphicFrame>
      <p:sp>
        <p:nvSpPr>
          <p:cNvPr id="3" name="AutoShape 2" descr="Image result for dollar sign symb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dollar sign symbo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40865" y="223839"/>
            <a:ext cx="1790700" cy="16938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25350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900"/>
            <a:ext cx="6965950" cy="1079500"/>
          </a:xfrm>
        </p:spPr>
        <p:txBody>
          <a:bodyPr/>
          <a:lstStyle/>
          <a:p>
            <a:r>
              <a:rPr lang="en-US" dirty="0" smtClean="0"/>
              <a:t/>
            </a:r>
            <a:br>
              <a:rPr lang="en-US" dirty="0" smtClean="0"/>
            </a:br>
            <a:r>
              <a:rPr lang="en-US" dirty="0" smtClean="0"/>
              <a:t/>
            </a:r>
            <a:br>
              <a:rPr lang="en-US" dirty="0" smtClean="0"/>
            </a:br>
            <a:r>
              <a:rPr lang="en-US" dirty="0"/>
              <a:t/>
            </a:r>
            <a:br>
              <a:rPr lang="en-US" dirty="0"/>
            </a:br>
            <a:r>
              <a:rPr lang="en-US" sz="2800" dirty="0" smtClean="0"/>
              <a:t>Digging Deeper: What is important to Vancouverites? (values)</a:t>
            </a:r>
            <a:endParaRPr lang="en-US" sz="2800"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517514"/>
            <a:ext cx="9144000" cy="5340485"/>
          </a:xfrm>
          <a:prstGeom prst="rect">
            <a:avLst/>
          </a:prstGeom>
        </p:spPr>
      </p:pic>
      <p:pic>
        <p:nvPicPr>
          <p:cNvPr id="3" name="Picture 2"/>
          <p:cNvPicPr>
            <a:picLocks noChangeAspect="1"/>
          </p:cNvPicPr>
          <p:nvPr/>
        </p:nvPicPr>
        <p:blipFill>
          <a:blip r:embed="rId4" cstate="print"/>
          <a:stretch>
            <a:fillRect/>
          </a:stretch>
        </p:blipFill>
        <p:spPr>
          <a:xfrm>
            <a:off x="6001967" y="0"/>
            <a:ext cx="3142034" cy="2289175"/>
          </a:xfrm>
          <a:prstGeom prst="rect">
            <a:avLst/>
          </a:prstGeom>
        </p:spPr>
      </p:pic>
    </p:spTree>
    <p:extLst>
      <p:ext uri="{BB962C8B-B14F-4D97-AF65-F5344CB8AC3E}">
        <p14:creationId xmlns:p14="http://schemas.microsoft.com/office/powerpoint/2010/main" xmlns="" val="2465294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noGrp="1"/>
          </p:cNvSpPr>
          <p:nvPr>
            <p:ph type="title"/>
          </p:nvPr>
        </p:nvSpPr>
        <p:spPr>
          <a:xfrm>
            <a:off x="0" y="1"/>
            <a:ext cx="7797801" cy="1181100"/>
          </a:xfrm>
        </p:spPr>
        <p:txBody>
          <a:bodyPr/>
          <a:lstStyle/>
          <a:p>
            <a:r>
              <a:rPr lang="en-CA" altLang="en-US" sz="3200" dirty="0" smtClean="0"/>
              <a:t>And what kind of city do we aspire to be? </a:t>
            </a:r>
          </a:p>
        </p:txBody>
      </p:sp>
      <p:sp>
        <p:nvSpPr>
          <p:cNvPr id="71683" name="Text Placeholder 5"/>
          <p:cNvSpPr>
            <a:spLocks noGrp="1"/>
          </p:cNvSpPr>
          <p:nvPr>
            <p:ph type="body" sz="half" idx="2"/>
          </p:nvPr>
        </p:nvSpPr>
        <p:spPr>
          <a:xfrm>
            <a:off x="0" y="1574800"/>
            <a:ext cx="5118100" cy="5114925"/>
          </a:xfrm>
        </p:spPr>
        <p:txBody>
          <a:bodyPr>
            <a:normAutofit fontScale="92500" lnSpcReduction="10000"/>
          </a:bodyPr>
          <a:lstStyle/>
          <a:p>
            <a:pPr>
              <a:defRPr/>
            </a:pPr>
            <a:r>
              <a:rPr lang="en-CA" altLang="en-US" sz="2000" dirty="0" smtClean="0"/>
              <a:t>According to Vancouver Foundation study </a:t>
            </a:r>
            <a:r>
              <a:rPr lang="en-CA" altLang="en-US" sz="1300" dirty="0" smtClean="0"/>
              <a:t>(Connections and Engagement, 2012): </a:t>
            </a:r>
          </a:p>
          <a:p>
            <a:pPr>
              <a:defRPr/>
            </a:pPr>
            <a:endParaRPr lang="en-CA" altLang="en-US" sz="2000" dirty="0"/>
          </a:p>
          <a:p>
            <a:pPr>
              <a:defRPr/>
            </a:pPr>
            <a:r>
              <a:rPr lang="en-CA" altLang="en-US" sz="2000" dirty="0" smtClean="0"/>
              <a:t>Its a hard place to make friends</a:t>
            </a:r>
          </a:p>
          <a:p>
            <a:pPr>
              <a:defRPr/>
            </a:pPr>
            <a:endParaRPr lang="en-CA" altLang="en-US" sz="2000" dirty="0" smtClean="0"/>
          </a:p>
          <a:p>
            <a:pPr>
              <a:defRPr/>
            </a:pPr>
            <a:r>
              <a:rPr lang="en-CA" altLang="en-US" sz="2000" dirty="0" smtClean="0"/>
              <a:t>Neighbourhood connections are cordial, but weak</a:t>
            </a:r>
          </a:p>
          <a:p>
            <a:pPr>
              <a:defRPr/>
            </a:pPr>
            <a:endParaRPr lang="en-CA" altLang="en-US" sz="2000" dirty="0" smtClean="0"/>
          </a:p>
          <a:p>
            <a:pPr>
              <a:defRPr/>
            </a:pPr>
            <a:r>
              <a:rPr lang="en-CA" altLang="en-US" sz="2000" dirty="0" smtClean="0"/>
              <a:t>Many people are retreating from community life</a:t>
            </a:r>
          </a:p>
          <a:p>
            <a:pPr>
              <a:defRPr/>
            </a:pPr>
            <a:endParaRPr lang="en-CA" altLang="en-US" sz="2000" dirty="0" smtClean="0"/>
          </a:p>
          <a:p>
            <a:pPr>
              <a:defRPr/>
            </a:pPr>
            <a:r>
              <a:rPr lang="en-CA" altLang="en-US" sz="2000" dirty="0" smtClean="0"/>
              <a:t>There are limits to the extent that diversity forges connections</a:t>
            </a:r>
          </a:p>
          <a:p>
            <a:pPr>
              <a:defRPr/>
            </a:pPr>
            <a:endParaRPr lang="en-CA" altLang="en-US" sz="2000" dirty="0"/>
          </a:p>
          <a:p>
            <a:pPr>
              <a:defRPr/>
            </a:pPr>
            <a:r>
              <a:rPr lang="en-CA" altLang="en-US" sz="2000" dirty="0" smtClean="0"/>
              <a:t>Affordability is having an impact on isolation and what we see as important</a:t>
            </a:r>
          </a:p>
          <a:p>
            <a:pPr>
              <a:defRPr/>
            </a:pPr>
            <a:endParaRPr lang="en-CA" altLang="en-US" sz="2000" dirty="0" smtClean="0"/>
          </a:p>
          <a:p>
            <a:pPr>
              <a:defRPr/>
            </a:pPr>
            <a:endParaRPr lang="en-CA" altLang="en-US" sz="1300" b="1" dirty="0" smtClean="0"/>
          </a:p>
        </p:txBody>
      </p:sp>
      <p:pic>
        <p:nvPicPr>
          <p:cNvPr id="82948" name="Picture 2" descr="Mayor's Engaged City Task Force"/>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940300" y="2431915"/>
            <a:ext cx="4203699" cy="4426085"/>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4" descr="Bruce Erickson 2"/>
          <p:cNvPicPr>
            <a:picLocks noChangeAspect="1" noChangeArrowheads="1"/>
          </p:cNvPicPr>
          <p:nvPr/>
        </p:nvPicPr>
        <p:blipFill>
          <a:blip r:embed="rId3" cstate="print">
            <a:extLst>
              <a:ext uri="{28A0092B-C50C-407E-A947-70E740481C1C}">
                <a14:useLocalDpi xmlns:a14="http://schemas.microsoft.com/office/drawing/2010/main" xmlns="" val="0"/>
              </a:ext>
            </a:extLst>
          </a:blip>
          <a:srcRect t="11406" r="7068" b="18480"/>
          <a:stretch>
            <a:fillRect/>
          </a:stretch>
        </p:blipFill>
        <p:spPr bwMode="auto">
          <a:xfrm>
            <a:off x="4414838" y="3228975"/>
            <a:ext cx="1925637" cy="348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1" name="Picture 12" descr="DCP_3251"/>
          <p:cNvPicPr>
            <a:picLocks noChangeAspect="1" noChangeArrowheads="1"/>
          </p:cNvPicPr>
          <p:nvPr/>
        </p:nvPicPr>
        <p:blipFill>
          <a:blip r:embed="rId4" cstate="print">
            <a:extLst>
              <a:ext uri="{28A0092B-C50C-407E-A947-70E740481C1C}">
                <a14:useLocalDpi xmlns:a14="http://schemas.microsoft.com/office/drawing/2010/main" xmlns="" val="0"/>
              </a:ext>
            </a:extLst>
          </a:blip>
          <a:srcRect r="899" b="20203"/>
          <a:stretch>
            <a:fillRect/>
          </a:stretch>
        </p:blipFill>
        <p:spPr bwMode="auto">
          <a:xfrm>
            <a:off x="6284913" y="4379913"/>
            <a:ext cx="2719387" cy="233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Subtitle 1"/>
          <p:cNvSpPr>
            <a:spLocks noGrp="1"/>
          </p:cNvSpPr>
          <p:nvPr>
            <p:ph type="subTitle" idx="1"/>
          </p:nvPr>
        </p:nvSpPr>
        <p:spPr>
          <a:xfrm>
            <a:off x="1543050" y="661988"/>
            <a:ext cx="6400800" cy="709612"/>
          </a:xfrm>
        </p:spPr>
        <p:txBody>
          <a:bodyPr/>
          <a:lstStyle/>
          <a:p>
            <a:pPr algn="l" eaLnBrk="1" hangingPunct="1"/>
            <a:r>
              <a:rPr lang="en-US" altLang="en-US" b="1" dirty="0" smtClean="0">
                <a:solidFill>
                  <a:schemeClr val="bg1"/>
                </a:solidFill>
              </a:rPr>
              <a:t> </a:t>
            </a:r>
          </a:p>
        </p:txBody>
      </p:sp>
      <p:grpSp>
        <p:nvGrpSpPr>
          <p:cNvPr id="83973" name="Group 6"/>
          <p:cNvGrpSpPr>
            <a:grpSpLocks/>
          </p:cNvGrpSpPr>
          <p:nvPr/>
        </p:nvGrpSpPr>
        <p:grpSpPr bwMode="auto">
          <a:xfrm>
            <a:off x="206375" y="1630363"/>
            <a:ext cx="6615113" cy="3665537"/>
            <a:chOff x="0" y="3809140"/>
            <a:chExt cx="6951364" cy="3670948"/>
          </a:xfrm>
        </p:grpSpPr>
        <p:pic>
          <p:nvPicPr>
            <p:cNvPr id="83986" name="Picture 3" descr="137 E Pender (Mah)"/>
            <p:cNvPicPr>
              <a:picLocks noChangeAspect="1" noChangeArrowheads="1"/>
            </p:cNvPicPr>
            <p:nvPr/>
          </p:nvPicPr>
          <p:blipFill>
            <a:blip r:embed="rId5" cstate="print">
              <a:extLst>
                <a:ext uri="{28A0092B-C50C-407E-A947-70E740481C1C}">
                  <a14:useLocalDpi xmlns:a14="http://schemas.microsoft.com/office/drawing/2010/main" xmlns="" val="0"/>
                </a:ext>
              </a:extLst>
            </a:blip>
            <a:srcRect l="10643" r="9534"/>
            <a:stretch>
              <a:fillRect/>
            </a:stretch>
          </p:blipFill>
          <p:spPr bwMode="auto">
            <a:xfrm>
              <a:off x="0" y="4724400"/>
              <a:ext cx="11430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7" name="Picture 4" descr="Strathcona Rowhouses 01"/>
            <p:cNvPicPr>
              <a:picLocks noChangeAspect="1" noChangeArrowheads="1"/>
            </p:cNvPicPr>
            <p:nvPr/>
          </p:nvPicPr>
          <p:blipFill>
            <a:blip r:embed="rId6" cstate="print">
              <a:lum bright="18000" contrast="24000"/>
              <a:grayscl/>
              <a:extLst>
                <a:ext uri="{28A0092B-C50C-407E-A947-70E740481C1C}">
                  <a14:useLocalDpi xmlns:a14="http://schemas.microsoft.com/office/drawing/2010/main" xmlns="" val="0"/>
                </a:ext>
              </a:extLst>
            </a:blip>
            <a:srcRect r="11765"/>
            <a:stretch>
              <a:fillRect/>
            </a:stretch>
          </p:blipFill>
          <p:spPr bwMode="auto">
            <a:xfrm>
              <a:off x="0" y="3810000"/>
              <a:ext cx="11430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8" name="Picture 14" descr="PICT029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69140" y="3810440"/>
              <a:ext cx="152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9" name="Picture 15" descr="HPIM5703"/>
            <p:cNvPicPr>
              <a:picLocks noChangeAspect="1" noChangeArrowheads="1"/>
            </p:cNvPicPr>
            <p:nvPr/>
          </p:nvPicPr>
          <p:blipFill>
            <a:blip r:embed="rId8" cstate="print">
              <a:lum bright="12000"/>
              <a:grayscl/>
              <a:extLst>
                <a:ext uri="{28A0092B-C50C-407E-A947-70E740481C1C}">
                  <a14:useLocalDpi xmlns:a14="http://schemas.microsoft.com/office/drawing/2010/main" xmlns="" val="0"/>
                </a:ext>
              </a:extLst>
            </a:blip>
            <a:srcRect/>
            <a:stretch>
              <a:fillRect/>
            </a:stretch>
          </p:blipFill>
          <p:spPr bwMode="auto">
            <a:xfrm>
              <a:off x="3327190" y="3809140"/>
              <a:ext cx="1417638"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0" name="Picture 22" descr="untitled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735408" y="3809140"/>
              <a:ext cx="1217613"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1" name="Picture 12" descr="VJ Day"/>
            <p:cNvPicPr>
              <a:picLocks noChangeAspect="1" noChangeArrowheads="1"/>
            </p:cNvPicPr>
            <p:nvPr/>
          </p:nvPicPr>
          <p:blipFill>
            <a:blip r:embed="rId10" cstate="print">
              <a:lum bright="24000"/>
              <a:extLst>
                <a:ext uri="{28A0092B-C50C-407E-A947-70E740481C1C}">
                  <a14:useLocalDpi xmlns:a14="http://schemas.microsoft.com/office/drawing/2010/main" xmlns="" val="0"/>
                </a:ext>
              </a:extLst>
            </a:blip>
            <a:srcRect t="16667"/>
            <a:stretch>
              <a:fillRect/>
            </a:stretch>
          </p:blipFill>
          <p:spPr bwMode="auto">
            <a:xfrm>
              <a:off x="5934070" y="4952140"/>
              <a:ext cx="914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2" name="Picture 23" descr="3432509187_a1f3ef3259"/>
            <p:cNvPicPr>
              <a:picLocks noChangeAspect="1" noChangeArrowheads="1"/>
            </p:cNvPicPr>
            <p:nvPr/>
          </p:nvPicPr>
          <p:blipFill>
            <a:blip r:embed="rId11" cstate="print">
              <a:extLst>
                <a:ext uri="{28A0092B-C50C-407E-A947-70E740481C1C}">
                  <a14:useLocalDpi xmlns:a14="http://schemas.microsoft.com/office/drawing/2010/main" xmlns="" val="0"/>
                </a:ext>
              </a:extLst>
            </a:blip>
            <a:srcRect r="21429"/>
            <a:stretch>
              <a:fillRect/>
            </a:stretch>
          </p:blipFill>
          <p:spPr bwMode="auto">
            <a:xfrm>
              <a:off x="6113164" y="6770476"/>
              <a:ext cx="8382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3974" name="Group 17"/>
          <p:cNvGrpSpPr>
            <a:grpSpLocks/>
          </p:cNvGrpSpPr>
          <p:nvPr/>
        </p:nvGrpSpPr>
        <p:grpSpPr bwMode="auto">
          <a:xfrm>
            <a:off x="1316038" y="1630363"/>
            <a:ext cx="2133600" cy="3048000"/>
            <a:chOff x="1143000" y="3810000"/>
            <a:chExt cx="2133600" cy="3048000"/>
          </a:xfrm>
        </p:grpSpPr>
        <p:pic>
          <p:nvPicPr>
            <p:cNvPr id="83984" name="Picture 5" descr="Carnegie"/>
            <p:cNvPicPr>
              <a:picLocks noChangeAspect="1" noChangeArrowheads="1"/>
            </p:cNvPicPr>
            <p:nvPr/>
          </p:nvPicPr>
          <p:blipFill>
            <a:blip r:embed="rId12" cstate="print">
              <a:extLst>
                <a:ext uri="{28A0092B-C50C-407E-A947-70E740481C1C}">
                  <a14:useLocalDpi xmlns:a14="http://schemas.microsoft.com/office/drawing/2010/main" xmlns="" val="0"/>
                </a:ext>
              </a:extLst>
            </a:blip>
            <a:srcRect b="14285"/>
            <a:stretch>
              <a:fillRect/>
            </a:stretch>
          </p:blipFill>
          <p:spPr bwMode="auto">
            <a:xfrm>
              <a:off x="1143000" y="5486400"/>
              <a:ext cx="2133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5" name="Picture 13" descr="HPIM5698 copy"/>
            <p:cNvPicPr>
              <a:picLocks noChangeAspect="1" noChangeArrowheads="1"/>
            </p:cNvPicPr>
            <p:nvPr/>
          </p:nvPicPr>
          <p:blipFill>
            <a:blip r:embed="rId13" cstate="print">
              <a:lum bright="12000"/>
              <a:extLst>
                <a:ext uri="{28A0092B-C50C-407E-A947-70E740481C1C}">
                  <a14:useLocalDpi xmlns:a14="http://schemas.microsoft.com/office/drawing/2010/main" xmlns="" val="0"/>
                </a:ext>
              </a:extLst>
            </a:blip>
            <a:srcRect l="6451" r="3226"/>
            <a:stretch>
              <a:fillRect/>
            </a:stretch>
          </p:blipFill>
          <p:spPr bwMode="auto">
            <a:xfrm>
              <a:off x="1143000" y="3810000"/>
              <a:ext cx="2133600" cy="169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3975" name="Picture 13" descr="vic sq 2"/>
          <p:cNvPicPr>
            <a:picLocks noChangeAspect="1" noChangeArrowheads="1"/>
          </p:cNvPicPr>
          <p:nvPr/>
        </p:nvPicPr>
        <p:blipFill>
          <a:blip r:embed="rId14" cstate="print">
            <a:extLst>
              <a:ext uri="{28A0092B-C50C-407E-A947-70E740481C1C}">
                <a14:useLocalDpi xmlns:a14="http://schemas.microsoft.com/office/drawing/2010/main" xmlns="" val="0"/>
              </a:ext>
            </a:extLst>
          </a:blip>
          <a:srcRect l="15967" t="2980" r="11955" b="28728"/>
          <a:stretch>
            <a:fillRect/>
          </a:stretch>
        </p:blipFill>
        <p:spPr bwMode="auto">
          <a:xfrm>
            <a:off x="6697663" y="1628775"/>
            <a:ext cx="2306637" cy="127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6" name="Picture 2"/>
          <p:cNvPicPr>
            <a:picLocks noChangeAspect="1" noChangeArrowheads="1"/>
          </p:cNvPicPr>
          <p:nvPr/>
        </p:nvPicPr>
        <p:blipFill>
          <a:blip r:embed="rId15" cstate="print">
            <a:extLst>
              <a:ext uri="{28A0092B-C50C-407E-A947-70E740481C1C}">
                <a14:useLocalDpi xmlns:a14="http://schemas.microsoft.com/office/drawing/2010/main" xmlns="" val="0"/>
              </a:ext>
            </a:extLst>
          </a:blip>
          <a:srcRect l="430" t="-13840" r="703" b="232"/>
          <a:stretch>
            <a:fillRect/>
          </a:stretch>
        </p:blipFill>
        <p:spPr bwMode="auto">
          <a:xfrm>
            <a:off x="6742113" y="3454400"/>
            <a:ext cx="2260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7" name="Picture 16" descr="pigeon park summer"/>
          <p:cNvPicPr>
            <a:picLocks noChangeAspect="1" noChangeArrowheads="1"/>
          </p:cNvPicPr>
          <p:nvPr/>
        </p:nvPicPr>
        <p:blipFill>
          <a:blip r:embed="rId16" cstate="print">
            <a:extLst>
              <a:ext uri="{28A0092B-C50C-407E-A947-70E740481C1C}">
                <a14:useLocalDpi xmlns:a14="http://schemas.microsoft.com/office/drawing/2010/main" xmlns="" val="0"/>
              </a:ext>
            </a:extLst>
          </a:blip>
          <a:srcRect t="37538" b="4805"/>
          <a:stretch>
            <a:fillRect/>
          </a:stretch>
        </p:blipFill>
        <p:spPr bwMode="auto">
          <a:xfrm>
            <a:off x="6716713" y="2744788"/>
            <a:ext cx="2286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8" name="Picture 20" descr="DTES and MR 053"/>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2438400" y="5294313"/>
            <a:ext cx="2286000" cy="14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9" name="Picture 17" descr="Potluck Neon"/>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173038" y="5345112"/>
            <a:ext cx="22860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0" name="Picture 15" descr="Courtyard Looking Down 01"/>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228600" y="4391025"/>
            <a:ext cx="2286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1" name="Picture 18" descr="VSquare Park Light Standards Dec 2002"/>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2478088" y="4379913"/>
            <a:ext cx="2286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2" name="Picture 2"/>
          <p:cNvPicPr>
            <a:picLocks noChangeAspect="1" noChangeArrowheads="1"/>
          </p:cNvPicPr>
          <p:nvPr/>
        </p:nvPicPr>
        <p:blipFill>
          <a:blip r:embed="rId21" cstate="print">
            <a:extLst>
              <a:ext uri="{28A0092B-C50C-407E-A947-70E740481C1C}">
                <a14:useLocalDpi xmlns:a14="http://schemas.microsoft.com/office/drawing/2010/main" xmlns="" val="0"/>
              </a:ext>
            </a:extLst>
          </a:blip>
          <a:srcRect l="19807" t="-468" r="16518" b="-2"/>
          <a:stretch>
            <a:fillRect/>
          </a:stretch>
        </p:blipFill>
        <p:spPr bwMode="auto">
          <a:xfrm>
            <a:off x="304800" y="395288"/>
            <a:ext cx="1290638" cy="8143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83983" name="Rectangle 2"/>
          <p:cNvSpPr>
            <a:spLocks noChangeArrowheads="1"/>
          </p:cNvSpPr>
          <p:nvPr/>
        </p:nvSpPr>
        <p:spPr bwMode="auto">
          <a:xfrm>
            <a:off x="2354263" y="263525"/>
            <a:ext cx="60467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dirty="0" smtClean="0">
                <a:solidFill>
                  <a:schemeClr val="bg1"/>
                </a:solidFill>
                <a:latin typeface="Century Gothic" pitchFamily="34" charset="0"/>
              </a:rPr>
              <a:t>Downtown </a:t>
            </a:r>
            <a:r>
              <a:rPr lang="en-US" altLang="en-US" sz="2400" dirty="0">
                <a:solidFill>
                  <a:schemeClr val="bg1"/>
                </a:solidFill>
                <a:latin typeface="Century Gothic" pitchFamily="34" charset="0"/>
              </a:rPr>
              <a:t>Eastside Neighbourhood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7848600" cy="1099226"/>
          </a:xfrm>
        </p:spPr>
        <p:txBody>
          <a:bodyPr/>
          <a:lstStyle/>
          <a:p>
            <a:r>
              <a:rPr lang="en-US" sz="2400" dirty="0" smtClean="0"/>
              <a:t>The balance sheet: compared to other </a:t>
            </a:r>
            <a:br>
              <a:rPr lang="en-US" sz="2400" dirty="0" smtClean="0"/>
            </a:br>
            <a:r>
              <a:rPr lang="en-US" sz="2400" dirty="0" smtClean="0"/>
              <a:t>Vancouver neighbourhoods, the DTES has: </a:t>
            </a:r>
            <a:endParaRPr lang="en-US" sz="2400" dirty="0"/>
          </a:p>
        </p:txBody>
      </p:sp>
      <p:sp>
        <p:nvSpPr>
          <p:cNvPr id="5" name="Content Placeholder 4"/>
          <p:cNvSpPr>
            <a:spLocks noGrp="1"/>
          </p:cNvSpPr>
          <p:nvPr>
            <p:ph sz="half" idx="1"/>
          </p:nvPr>
        </p:nvSpPr>
        <p:spPr>
          <a:xfrm>
            <a:off x="0" y="824753"/>
            <a:ext cx="4282440" cy="6033247"/>
          </a:xfrm>
        </p:spPr>
        <p:txBody>
          <a:bodyPr>
            <a:normAutofit/>
          </a:bodyPr>
          <a:lstStyle/>
          <a:p>
            <a:endParaRPr lang="en-US" sz="2000" dirty="0" smtClean="0">
              <a:solidFill>
                <a:schemeClr val="tx1"/>
              </a:solidFill>
            </a:endParaRPr>
          </a:p>
          <a:p>
            <a:endParaRPr lang="en-US" sz="2000" dirty="0" smtClean="0">
              <a:solidFill>
                <a:schemeClr val="tx1"/>
              </a:solidFill>
            </a:endParaRPr>
          </a:p>
          <a:p>
            <a:pPr>
              <a:buFont typeface="Wingdings 2" panose="05020102010507070707" pitchFamily="18" charset="2"/>
              <a:buChar char=""/>
            </a:pPr>
            <a:r>
              <a:rPr lang="en-US" dirty="0" smtClean="0">
                <a:solidFill>
                  <a:schemeClr val="tx1"/>
                </a:solidFill>
              </a:rPr>
              <a:t>Diverse </a:t>
            </a:r>
            <a:r>
              <a:rPr lang="en-US" dirty="0">
                <a:solidFill>
                  <a:schemeClr val="tx1"/>
                </a:solidFill>
              </a:rPr>
              <a:t>economy and mixed land use: residential, industrial, business</a:t>
            </a:r>
          </a:p>
          <a:p>
            <a:pPr>
              <a:buFont typeface="Wingdings 2" panose="05020102010507070707" pitchFamily="18" charset="2"/>
              <a:buChar char=""/>
            </a:pPr>
            <a:r>
              <a:rPr lang="en-US" dirty="0">
                <a:solidFill>
                  <a:schemeClr val="tx1"/>
                </a:solidFill>
              </a:rPr>
              <a:t>Highest concentration of social </a:t>
            </a:r>
            <a:r>
              <a:rPr lang="en-US" dirty="0" smtClean="0">
                <a:solidFill>
                  <a:schemeClr val="tx1"/>
                </a:solidFill>
              </a:rPr>
              <a:t>enterprise and a significant number of artists</a:t>
            </a:r>
            <a:endParaRPr lang="en-US" dirty="0">
              <a:solidFill>
                <a:schemeClr val="tx1"/>
              </a:solidFill>
            </a:endParaRPr>
          </a:p>
          <a:p>
            <a:pPr>
              <a:buFont typeface="Wingdings 2" panose="05020102010507070707" pitchFamily="18" charset="2"/>
              <a:buChar char=""/>
            </a:pPr>
            <a:r>
              <a:rPr lang="en-US" dirty="0">
                <a:solidFill>
                  <a:schemeClr val="tx1"/>
                </a:solidFill>
              </a:rPr>
              <a:t>Strong diversity: Highest proportion of urban Aboriginal people (10% </a:t>
            </a:r>
            <a:r>
              <a:rPr lang="en-US" dirty="0" smtClean="0">
                <a:solidFill>
                  <a:schemeClr val="tx1"/>
                </a:solidFill>
              </a:rPr>
              <a:t>vs. </a:t>
            </a:r>
            <a:r>
              <a:rPr lang="en-US" dirty="0">
                <a:solidFill>
                  <a:schemeClr val="tx1"/>
                </a:solidFill>
              </a:rPr>
              <a:t>2%), Chinese speaking, families</a:t>
            </a:r>
          </a:p>
          <a:p>
            <a:pPr>
              <a:buFont typeface="Wingdings 2" panose="05020102010507070707" pitchFamily="18" charset="2"/>
              <a:buChar char=""/>
            </a:pPr>
            <a:r>
              <a:rPr lang="en-US" dirty="0">
                <a:solidFill>
                  <a:schemeClr val="tx1"/>
                </a:solidFill>
              </a:rPr>
              <a:t>Strong sense of </a:t>
            </a:r>
            <a:r>
              <a:rPr lang="en-US" dirty="0" smtClean="0">
                <a:solidFill>
                  <a:schemeClr val="tx1"/>
                </a:solidFill>
              </a:rPr>
              <a:t>community &amp; history of social activism  (stopped a freeway through Vancouver)</a:t>
            </a:r>
          </a:p>
          <a:p>
            <a:pPr>
              <a:buFont typeface="Wingdings 2" panose="05020102010507070707" pitchFamily="18" charset="2"/>
              <a:buChar char=""/>
            </a:pPr>
            <a:r>
              <a:rPr lang="en-US" dirty="0" smtClean="0">
                <a:solidFill>
                  <a:schemeClr val="tx1"/>
                </a:solidFill>
              </a:rPr>
              <a:t>Strong rates </a:t>
            </a:r>
            <a:r>
              <a:rPr lang="en-US" dirty="0">
                <a:solidFill>
                  <a:schemeClr val="tx1"/>
                </a:solidFill>
              </a:rPr>
              <a:t>of volunteerism</a:t>
            </a:r>
          </a:p>
          <a:p>
            <a:endParaRPr lang="en-US" sz="2000" dirty="0">
              <a:solidFill>
                <a:schemeClr val="tx1"/>
              </a:solidFill>
            </a:endParaRPr>
          </a:p>
          <a:p>
            <a:endParaRPr lang="en-US" dirty="0"/>
          </a:p>
        </p:txBody>
      </p:sp>
      <p:sp>
        <p:nvSpPr>
          <p:cNvPr id="8" name="Content Placeholder 7"/>
          <p:cNvSpPr>
            <a:spLocks noGrp="1"/>
          </p:cNvSpPr>
          <p:nvPr>
            <p:ph sz="half" idx="2"/>
          </p:nvPr>
        </p:nvSpPr>
        <p:spPr>
          <a:xfrm>
            <a:off x="4447540" y="33106"/>
            <a:ext cx="4696460" cy="6824893"/>
          </a:xfrm>
        </p:spPr>
        <p:txBody>
          <a:bodyPr>
            <a:noAutofit/>
          </a:bodyPr>
          <a:lstStyle/>
          <a:p>
            <a:endParaRPr lang="en-US" sz="2000" dirty="0" smtClean="0">
              <a:solidFill>
                <a:schemeClr val="tx1"/>
              </a:solidFill>
            </a:endParaRPr>
          </a:p>
          <a:p>
            <a:endParaRPr lang="en-US" sz="2000" dirty="0" smtClean="0">
              <a:solidFill>
                <a:schemeClr val="tx1"/>
              </a:solidFill>
            </a:endParaRPr>
          </a:p>
          <a:p>
            <a:pPr marL="0" indent="0">
              <a:buNone/>
            </a:pPr>
            <a:r>
              <a:rPr lang="en-US" sz="2000" dirty="0" smtClean="0">
                <a:solidFill>
                  <a:srgbClr val="9F0000"/>
                </a:solidFill>
              </a:rPr>
              <a:t> </a:t>
            </a:r>
          </a:p>
          <a:p>
            <a:pPr marL="0" indent="0">
              <a:buNone/>
            </a:pPr>
            <a:r>
              <a:rPr lang="en-US" sz="1600" dirty="0" smtClean="0">
                <a:solidFill>
                  <a:schemeClr val="tx1"/>
                </a:solidFill>
              </a:rPr>
              <a:t>- </a:t>
            </a:r>
            <a:r>
              <a:rPr lang="en-US" dirty="0" smtClean="0">
                <a:solidFill>
                  <a:schemeClr val="tx1"/>
                </a:solidFill>
              </a:rPr>
              <a:t>Highest </a:t>
            </a:r>
            <a:r>
              <a:rPr lang="en-US" dirty="0">
                <a:solidFill>
                  <a:schemeClr val="tx1"/>
                </a:solidFill>
              </a:rPr>
              <a:t>concentration of poverty; </a:t>
            </a:r>
            <a:r>
              <a:rPr lang="en-US" dirty="0" smtClean="0">
                <a:solidFill>
                  <a:schemeClr val="tx1"/>
                </a:solidFill>
              </a:rPr>
              <a:t>1/3 on </a:t>
            </a:r>
            <a:r>
              <a:rPr lang="en-US" dirty="0">
                <a:solidFill>
                  <a:schemeClr val="tx1"/>
                </a:solidFill>
              </a:rPr>
              <a:t>social assistance </a:t>
            </a:r>
            <a:r>
              <a:rPr lang="en-US" dirty="0" smtClean="0">
                <a:solidFill>
                  <a:schemeClr val="tx1"/>
                </a:solidFill>
              </a:rPr>
              <a:t>($7.2-$10.8k/year)</a:t>
            </a:r>
            <a:endParaRPr lang="en-US" dirty="0">
              <a:solidFill>
                <a:schemeClr val="tx1"/>
              </a:solidFill>
            </a:endParaRPr>
          </a:p>
          <a:p>
            <a:pPr marL="0" indent="0">
              <a:buNone/>
            </a:pPr>
            <a:r>
              <a:rPr lang="en-US" dirty="0" smtClean="0">
                <a:solidFill>
                  <a:srgbClr val="9F0000"/>
                </a:solidFill>
              </a:rPr>
              <a:t>-</a:t>
            </a:r>
            <a:r>
              <a:rPr lang="en-US" dirty="0" smtClean="0">
                <a:solidFill>
                  <a:schemeClr val="tx1"/>
                </a:solidFill>
              </a:rPr>
              <a:t> Lowest </a:t>
            </a:r>
            <a:r>
              <a:rPr lang="en-US" dirty="0">
                <a:solidFill>
                  <a:schemeClr val="tx1"/>
                </a:solidFill>
              </a:rPr>
              <a:t>median household income ($13,691 vs. $47,299</a:t>
            </a:r>
            <a:r>
              <a:rPr lang="en-US" dirty="0" smtClean="0">
                <a:solidFill>
                  <a:schemeClr val="tx1"/>
                </a:solidFill>
              </a:rPr>
              <a:t>)</a:t>
            </a:r>
            <a:r>
              <a:rPr lang="en-US" dirty="0">
                <a:solidFill>
                  <a:schemeClr val="tx1"/>
                </a:solidFill>
              </a:rPr>
              <a:t> </a:t>
            </a:r>
            <a:endParaRPr lang="en-US" dirty="0" smtClean="0">
              <a:solidFill>
                <a:schemeClr val="tx1"/>
              </a:solidFill>
            </a:endParaRPr>
          </a:p>
          <a:p>
            <a:pPr marL="0" indent="0">
              <a:buNone/>
            </a:pPr>
            <a:r>
              <a:rPr lang="en-US" dirty="0" smtClean="0">
                <a:solidFill>
                  <a:srgbClr val="9F0000"/>
                </a:solidFill>
              </a:rPr>
              <a:t>- </a:t>
            </a:r>
            <a:r>
              <a:rPr lang="en-US" dirty="0" smtClean="0">
                <a:solidFill>
                  <a:schemeClr val="tx1"/>
                </a:solidFill>
              </a:rPr>
              <a:t>2x </a:t>
            </a:r>
            <a:r>
              <a:rPr lang="en-US" dirty="0">
                <a:solidFill>
                  <a:schemeClr val="tx1"/>
                </a:solidFill>
              </a:rPr>
              <a:t>unemployment (12% vs. 6% )</a:t>
            </a:r>
          </a:p>
          <a:p>
            <a:pPr marL="0" indent="0">
              <a:buNone/>
            </a:pPr>
            <a:r>
              <a:rPr lang="en-US" dirty="0" smtClean="0">
                <a:solidFill>
                  <a:srgbClr val="9F0000"/>
                </a:solidFill>
              </a:rPr>
              <a:t>-</a:t>
            </a:r>
            <a:r>
              <a:rPr lang="en-US" dirty="0" smtClean="0">
                <a:solidFill>
                  <a:schemeClr val="tx1"/>
                </a:solidFill>
              </a:rPr>
              <a:t> Lower </a:t>
            </a:r>
            <a:r>
              <a:rPr lang="en-US" dirty="0">
                <a:solidFill>
                  <a:schemeClr val="tx1"/>
                </a:solidFill>
              </a:rPr>
              <a:t>life expectancy (but improving)</a:t>
            </a:r>
          </a:p>
          <a:p>
            <a:pPr>
              <a:buFontTx/>
              <a:buChar char="-"/>
            </a:pPr>
            <a:r>
              <a:rPr lang="en-US" dirty="0" smtClean="0">
                <a:solidFill>
                  <a:schemeClr val="tx1"/>
                </a:solidFill>
              </a:rPr>
              <a:t>Highest </a:t>
            </a:r>
            <a:r>
              <a:rPr lang="en-US" dirty="0">
                <a:solidFill>
                  <a:schemeClr val="tx1"/>
                </a:solidFill>
              </a:rPr>
              <a:t>rate of child vulnerability (readiness for Kindergarten) </a:t>
            </a:r>
            <a:r>
              <a:rPr lang="en-US" dirty="0" smtClean="0">
                <a:solidFill>
                  <a:schemeClr val="tx1"/>
                </a:solidFill>
              </a:rPr>
              <a:t>  </a:t>
            </a:r>
          </a:p>
          <a:p>
            <a:pPr>
              <a:buFontTx/>
              <a:buChar char="-"/>
            </a:pPr>
            <a:r>
              <a:rPr lang="en-US" dirty="0" smtClean="0">
                <a:solidFill>
                  <a:schemeClr val="tx1"/>
                </a:solidFill>
              </a:rPr>
              <a:t>Mental health &amp; addictions = costs to health care &amp; police systems – e.g. 44% increase # in visits to St Paul’s emergency 200-2013. </a:t>
            </a:r>
          </a:p>
          <a:p>
            <a:pPr>
              <a:buFontTx/>
              <a:buChar char="-"/>
            </a:pPr>
            <a:r>
              <a:rPr lang="en-US" dirty="0" smtClean="0">
                <a:solidFill>
                  <a:schemeClr val="tx1"/>
                </a:solidFill>
              </a:rPr>
              <a:t>Significant costs to human life.</a:t>
            </a:r>
            <a:endParaRPr lang="en-US" dirty="0">
              <a:solidFill>
                <a:schemeClr val="tx1"/>
              </a:solidFill>
            </a:endParaRPr>
          </a:p>
          <a:p>
            <a:pPr marL="0" indent="0">
              <a:buNone/>
            </a:pPr>
            <a:r>
              <a:rPr lang="en-US" dirty="0" smtClean="0">
                <a:solidFill>
                  <a:schemeClr val="tx1"/>
                </a:solidFill>
              </a:rPr>
              <a:t> </a:t>
            </a:r>
            <a:endParaRPr lang="en-US" dirty="0">
              <a:solidFill>
                <a:schemeClr val="tx1"/>
              </a:solidFill>
            </a:endParaRPr>
          </a:p>
          <a:p>
            <a:endParaRPr lang="en-US" sz="2000" dirty="0"/>
          </a:p>
        </p:txBody>
      </p:sp>
      <p:pic>
        <p:nvPicPr>
          <p:cNvPr id="3" name="Picture 2"/>
          <p:cNvPicPr>
            <a:picLocks noChangeAspect="1"/>
          </p:cNvPicPr>
          <p:nvPr/>
        </p:nvPicPr>
        <p:blipFill>
          <a:blip r:embed="rId3" cstate="print"/>
          <a:stretch>
            <a:fillRect/>
          </a:stretch>
        </p:blipFill>
        <p:spPr>
          <a:xfrm>
            <a:off x="6468894" y="0"/>
            <a:ext cx="2679922" cy="1595337"/>
          </a:xfrm>
          <a:prstGeom prst="rect">
            <a:avLst/>
          </a:prstGeom>
        </p:spPr>
      </p:pic>
    </p:spTree>
    <p:extLst>
      <p:ext uri="{BB962C8B-B14F-4D97-AF65-F5344CB8AC3E}">
        <p14:creationId xmlns:p14="http://schemas.microsoft.com/office/powerpoint/2010/main" xmlns="" val="1367355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gmcz\AppData\Local\Microsoft\Windows\Temporary Internet Files\Content.Outlook\NCTWPMAT\HH Income 0-15K-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23899"/>
            <a:ext cx="9321800" cy="53213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1743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7366000" cy="965200"/>
          </a:xfrm>
        </p:spPr>
        <p:txBody>
          <a:bodyPr/>
          <a:lstStyle/>
          <a:p>
            <a:r>
              <a:rPr lang="en-US" sz="2400" dirty="0" smtClean="0"/>
              <a:t>Compared to low income urban areas (Canada, US), the DTES has </a:t>
            </a:r>
            <a:endParaRPr lang="en-US" sz="2400" dirty="0"/>
          </a:p>
        </p:txBody>
      </p:sp>
      <p:sp>
        <p:nvSpPr>
          <p:cNvPr id="6" name="Content Placeholder 5"/>
          <p:cNvSpPr>
            <a:spLocks noGrp="1"/>
          </p:cNvSpPr>
          <p:nvPr>
            <p:ph idx="1"/>
          </p:nvPr>
        </p:nvSpPr>
        <p:spPr>
          <a:xfrm>
            <a:off x="0" y="965200"/>
            <a:ext cx="5839485" cy="5892800"/>
          </a:xfrm>
        </p:spPr>
        <p:txBody>
          <a:bodyPr/>
          <a:lstStyle/>
          <a:p>
            <a:r>
              <a:rPr lang="en-US" dirty="0" smtClean="0"/>
              <a:t>Multiple Combinations &amp; Concentrations of: </a:t>
            </a:r>
          </a:p>
          <a:p>
            <a:pPr marL="0" indent="0">
              <a:buNone/>
            </a:pPr>
            <a:r>
              <a:rPr lang="en-US" sz="2400" dirty="0" smtClean="0"/>
              <a:t> - </a:t>
            </a:r>
            <a:r>
              <a:rPr lang="en-US" sz="1800" dirty="0" smtClean="0"/>
              <a:t>Intravenous Drugs: HIV/Aids Epidemic; Hep C</a:t>
            </a:r>
          </a:p>
          <a:p>
            <a:pPr>
              <a:buFontTx/>
              <a:buChar char="-"/>
            </a:pPr>
            <a:r>
              <a:rPr lang="en-US" sz="1800" dirty="0" smtClean="0"/>
              <a:t>5,000 people with serious mental health &amp; addictions, 2,000 untreated; other chronic conditions: brain injury, diabetes; lack family supports </a:t>
            </a:r>
          </a:p>
          <a:p>
            <a:pPr>
              <a:buFontTx/>
              <a:buChar char="-"/>
            </a:pPr>
            <a:r>
              <a:rPr lang="en-US" sz="1800" dirty="0" smtClean="0"/>
              <a:t>Deeper levels of poverty (welfare provides  $7.3k/year; 10.8k for disability), inadequate housing    </a:t>
            </a:r>
          </a:p>
          <a:p>
            <a:pPr marL="0" indent="0">
              <a:buNone/>
            </a:pPr>
            <a:r>
              <a:rPr lang="en-US" sz="1800" dirty="0" smtClean="0"/>
              <a:t>- Tragedy of the Missing and Murdered Women</a:t>
            </a:r>
          </a:p>
          <a:p>
            <a:r>
              <a:rPr lang="en-US" sz="1800" dirty="0" smtClean="0"/>
              <a:t>Similar to other urban areas, low income residents face challenges  of monetization (gentrification) and related impacts</a:t>
            </a:r>
          </a:p>
          <a:p>
            <a:r>
              <a:rPr lang="en-US" sz="1800" dirty="0" smtClean="0"/>
              <a:t>Displacement:  US trend is from inner city to suburb migration – but DTES has more welfare rate housing </a:t>
            </a:r>
            <a:endParaRPr lang="en-US" sz="1800" dirty="0"/>
          </a:p>
        </p:txBody>
      </p:sp>
      <p:pic>
        <p:nvPicPr>
          <p:cNvPr id="8" name="Picture 7"/>
          <p:cNvPicPr>
            <a:picLocks noChangeAspect="1"/>
          </p:cNvPicPr>
          <p:nvPr/>
        </p:nvPicPr>
        <p:blipFill>
          <a:blip r:embed="rId3" cstate="print"/>
          <a:stretch>
            <a:fillRect/>
          </a:stretch>
        </p:blipFill>
        <p:spPr>
          <a:xfrm>
            <a:off x="5839485" y="6858"/>
            <a:ext cx="3304513" cy="2439608"/>
          </a:xfrm>
          <a:prstGeom prst="rect">
            <a:avLst/>
          </a:prstGeom>
        </p:spPr>
      </p:pic>
      <p:pic>
        <p:nvPicPr>
          <p:cNvPr id="9" name="Picture 8"/>
          <p:cNvPicPr>
            <a:picLocks noChangeAspect="1"/>
          </p:cNvPicPr>
          <p:nvPr/>
        </p:nvPicPr>
        <p:blipFill>
          <a:blip r:embed="rId4" cstate="print"/>
          <a:stretch>
            <a:fillRect/>
          </a:stretch>
        </p:blipFill>
        <p:spPr>
          <a:xfrm>
            <a:off x="5839485" y="2434326"/>
            <a:ext cx="3304514" cy="2093013"/>
          </a:xfrm>
          <a:prstGeom prst="rect">
            <a:avLst/>
          </a:prstGeom>
        </p:spPr>
      </p:pic>
      <p:pic>
        <p:nvPicPr>
          <p:cNvPr id="10" name="Picture 9"/>
          <p:cNvPicPr>
            <a:picLocks noChangeAspect="1"/>
          </p:cNvPicPr>
          <p:nvPr/>
        </p:nvPicPr>
        <p:blipFill>
          <a:blip r:embed="rId5" cstate="print"/>
          <a:stretch>
            <a:fillRect/>
          </a:stretch>
        </p:blipFill>
        <p:spPr>
          <a:xfrm>
            <a:off x="5839484" y="4527339"/>
            <a:ext cx="3304515" cy="2330660"/>
          </a:xfrm>
          <a:prstGeom prst="rect">
            <a:avLst/>
          </a:prstGeom>
        </p:spPr>
      </p:pic>
    </p:spTree>
    <p:extLst>
      <p:ext uri="{BB962C8B-B14F-4D97-AF65-F5344CB8AC3E}">
        <p14:creationId xmlns:p14="http://schemas.microsoft.com/office/powerpoint/2010/main" xmlns="" val="794241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060418" cy="977630"/>
          </a:xfrm>
        </p:spPr>
        <p:txBody>
          <a:bodyPr/>
          <a:lstStyle/>
          <a:p>
            <a:r>
              <a:rPr lang="en-US" sz="2800" dirty="0" smtClean="0"/>
              <a:t>Canadian Context</a:t>
            </a:r>
            <a:r>
              <a:rPr lang="en-US" dirty="0" smtClean="0"/>
              <a:t>: </a:t>
            </a:r>
            <a:br>
              <a:rPr lang="en-US" dirty="0" smtClean="0"/>
            </a:br>
            <a:r>
              <a:rPr lang="en-US" sz="2400" dirty="0" smtClean="0"/>
              <a:t>Canada’s GDP on the + side</a:t>
            </a:r>
            <a:endParaRPr lang="en-US" sz="2400"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422400"/>
            <a:ext cx="9144000"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54800" y="0"/>
            <a:ext cx="2489201" cy="19552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23265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gmcz\AppData\Local\Microsoft\Windows\Temporary Internet Files\Content.Outlook\NCTWPMAT\HH Income 100Kplus-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3157" y="0"/>
            <a:ext cx="757784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flipH="1">
            <a:off x="6166431" y="3705999"/>
            <a:ext cx="4768269" cy="184666"/>
          </a:xfrm>
          <a:prstGeom prst="rect">
            <a:avLst/>
          </a:prstGeom>
          <a:noFill/>
        </p:spPr>
        <p:txBody>
          <a:bodyPr wrap="square" rtlCol="0">
            <a:spAutoFit/>
          </a:bodyPr>
          <a:lstStyle/>
          <a:p>
            <a:endParaRPr lang="en-US" dirty="0"/>
          </a:p>
        </p:txBody>
      </p:sp>
      <p:sp>
        <p:nvSpPr>
          <p:cNvPr id="2" name="TextBox 1"/>
          <p:cNvSpPr txBox="1"/>
          <p:nvPr/>
        </p:nvSpPr>
        <p:spPr>
          <a:xfrm>
            <a:off x="0" y="1692613"/>
            <a:ext cx="1760705" cy="2585323"/>
          </a:xfrm>
          <a:prstGeom prst="rect">
            <a:avLst/>
          </a:prstGeom>
          <a:noFill/>
        </p:spPr>
        <p:txBody>
          <a:bodyPr wrap="square" rtlCol="0">
            <a:spAutoFit/>
          </a:bodyPr>
          <a:lstStyle/>
          <a:p>
            <a:endParaRPr lang="en-US" dirty="0" smtClean="0"/>
          </a:p>
          <a:p>
            <a:r>
              <a:rPr lang="en-US" dirty="0"/>
              <a:t>D</a:t>
            </a:r>
            <a:r>
              <a:rPr lang="en-US" dirty="0" smtClean="0"/>
              <a:t>isparities in income AND wealth: ownership of housing vs rental correlates with income</a:t>
            </a:r>
            <a:r>
              <a:rPr lang="en-US" i="1" dirty="0" smtClean="0"/>
              <a:t> </a:t>
            </a:r>
            <a:endParaRPr lang="en-US" dirty="0"/>
          </a:p>
        </p:txBody>
      </p:sp>
      <p:pic>
        <p:nvPicPr>
          <p:cNvPr id="4" name="Picture 3"/>
          <p:cNvPicPr>
            <a:picLocks noChangeAspect="1"/>
          </p:cNvPicPr>
          <p:nvPr/>
        </p:nvPicPr>
        <p:blipFill>
          <a:blip r:embed="rId4" cstate="print"/>
          <a:stretch>
            <a:fillRect/>
          </a:stretch>
        </p:blipFill>
        <p:spPr>
          <a:xfrm>
            <a:off x="8003026" y="137084"/>
            <a:ext cx="936693" cy="971550"/>
          </a:xfrm>
          <a:prstGeom prst="rect">
            <a:avLst/>
          </a:prstGeom>
        </p:spPr>
      </p:pic>
    </p:spTree>
    <p:extLst>
      <p:ext uri="{BB962C8B-B14F-4D97-AF65-F5344CB8AC3E}">
        <p14:creationId xmlns:p14="http://schemas.microsoft.com/office/powerpoint/2010/main" xmlns="" val="2566013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52400" y="114302"/>
            <a:ext cx="8166100" cy="1308100"/>
          </a:xfrm>
        </p:spPr>
        <p:txBody>
          <a:bodyPr/>
          <a:lstStyle/>
          <a:p>
            <a:pPr eaLnBrk="1" hangingPunct="1"/>
            <a:r>
              <a:rPr lang="en-US" altLang="en-US" sz="2400" dirty="0" smtClean="0"/>
              <a:t>Income inequality:  higher in Vancouver </a:t>
            </a:r>
            <a:br>
              <a:rPr lang="en-US" altLang="en-US" sz="2400" dirty="0" smtClean="0"/>
            </a:br>
            <a:r>
              <a:rPr lang="en-US" altLang="en-US" sz="2400" dirty="0" smtClean="0"/>
              <a:t>compared to BC &amp; Canada  </a:t>
            </a:r>
          </a:p>
        </p:txBody>
      </p:sp>
      <p:pic>
        <p:nvPicPr>
          <p:cNvPr id="70659"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1689100"/>
            <a:ext cx="7289800" cy="4838700"/>
          </a:xfrm>
        </p:spPr>
      </p:pic>
      <p:pic>
        <p:nvPicPr>
          <p:cNvPr id="3" name="Picture 2"/>
          <p:cNvPicPr>
            <a:picLocks noChangeAspect="1"/>
          </p:cNvPicPr>
          <p:nvPr/>
        </p:nvPicPr>
        <p:blipFill>
          <a:blip r:embed="rId4" cstate="print"/>
          <a:stretch>
            <a:fillRect/>
          </a:stretch>
        </p:blipFill>
        <p:spPr>
          <a:xfrm>
            <a:off x="7431932" y="437744"/>
            <a:ext cx="1167319" cy="107977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319088"/>
            <a:ext cx="6965950" cy="939800"/>
          </a:xfrm>
        </p:spPr>
        <p:txBody>
          <a:bodyPr/>
          <a:lstStyle/>
          <a:p>
            <a:pPr eaLnBrk="1" hangingPunct="1"/>
            <a:r>
              <a:rPr lang="en-US" altLang="en-US" sz="2800" dirty="0" smtClean="0"/>
              <a:t>Rising income inequality in BC and Canada over time (GINI coefficient)</a:t>
            </a:r>
          </a:p>
        </p:txBody>
      </p:sp>
      <p:pic>
        <p:nvPicPr>
          <p:cNvPr id="65539" name="Picture 5"/>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77800" y="1258888"/>
            <a:ext cx="8069263" cy="5095875"/>
          </a:xfrm>
        </p:spPr>
      </p:pic>
      <p:pic>
        <p:nvPicPr>
          <p:cNvPr id="3" name="Picture 2"/>
          <p:cNvPicPr>
            <a:picLocks noChangeAspect="1"/>
          </p:cNvPicPr>
          <p:nvPr/>
        </p:nvPicPr>
        <p:blipFill>
          <a:blip r:embed="rId4" cstate="print"/>
          <a:stretch>
            <a:fillRect/>
          </a:stretch>
        </p:blipFill>
        <p:spPr>
          <a:xfrm>
            <a:off x="7260482" y="447472"/>
            <a:ext cx="1455501" cy="130350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38150" y="153988"/>
            <a:ext cx="6508750" cy="1143000"/>
          </a:xfrm>
        </p:spPr>
        <p:txBody>
          <a:bodyPr/>
          <a:lstStyle/>
          <a:p>
            <a:pPr eaLnBrk="1" hangingPunct="1"/>
            <a:r>
              <a:rPr lang="en-CA" altLang="en-US" sz="2800" dirty="0" smtClean="0"/>
              <a:t>Median incomes in Vancouver lowest among major Canadian cities</a:t>
            </a:r>
          </a:p>
        </p:txBody>
      </p:sp>
      <p:pic>
        <p:nvPicPr>
          <p:cNvPr id="68611"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298314" y="1397001"/>
            <a:ext cx="8381999" cy="4991100"/>
          </a:xfrm>
          <a:noFill/>
        </p:spPr>
      </p:pic>
      <p:pic>
        <p:nvPicPr>
          <p:cNvPr id="5" name="Picture 4"/>
          <p:cNvPicPr>
            <a:picLocks noChangeAspect="1"/>
          </p:cNvPicPr>
          <p:nvPr/>
        </p:nvPicPr>
        <p:blipFill>
          <a:blip r:embed="rId4" cstate="print"/>
          <a:stretch>
            <a:fillRect/>
          </a:stretch>
        </p:blipFill>
        <p:spPr>
          <a:xfrm>
            <a:off x="6946901" y="0"/>
            <a:ext cx="2527840" cy="3665807"/>
          </a:xfrm>
          <a:prstGeom prst="rect">
            <a:avLst/>
          </a:prstGeom>
        </p:spPr>
      </p:pic>
    </p:spTree>
    <p:extLst>
      <p:ext uri="{BB962C8B-B14F-4D97-AF65-F5344CB8AC3E}">
        <p14:creationId xmlns:p14="http://schemas.microsoft.com/office/powerpoint/2010/main" xmlns="" val="1471285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5101" y="-190500"/>
            <a:ext cx="7813040" cy="1612900"/>
          </a:xfrm>
        </p:spPr>
        <p:txBody>
          <a:bodyPr/>
          <a:lstStyle/>
          <a:p>
            <a:r>
              <a:rPr lang="en-US" dirty="0" smtClean="0"/>
              <a:t>Inequality in Vancouver: Shaughnessy Comparison</a:t>
            </a:r>
            <a:endParaRPr lang="en-US" dirty="0"/>
          </a:p>
        </p:txBody>
      </p:sp>
      <p:sp>
        <p:nvSpPr>
          <p:cNvPr id="3" name="Content Placeholder 2"/>
          <p:cNvSpPr>
            <a:spLocks noGrp="1"/>
          </p:cNvSpPr>
          <p:nvPr>
            <p:ph sz="half" idx="1"/>
          </p:nvPr>
        </p:nvSpPr>
        <p:spPr>
          <a:xfrm>
            <a:off x="4368799" y="1422400"/>
            <a:ext cx="4902201" cy="5435600"/>
          </a:xfrm>
        </p:spPr>
        <p:txBody>
          <a:bodyPr>
            <a:normAutofit/>
          </a:bodyPr>
          <a:lstStyle/>
          <a:p>
            <a:r>
              <a:rPr lang="en-US" sz="2000" dirty="0" smtClean="0"/>
              <a:t>DTES: 18,000 residents</a:t>
            </a:r>
          </a:p>
          <a:p>
            <a:r>
              <a:rPr lang="en-US" sz="2000" dirty="0" smtClean="0"/>
              <a:t>Historically a low income; working class neighbourhood since Vancouver  colonized </a:t>
            </a:r>
          </a:p>
          <a:p>
            <a:r>
              <a:rPr lang="en-US" sz="2000" dirty="0" smtClean="0"/>
              <a:t>Median income $13,000</a:t>
            </a:r>
          </a:p>
          <a:p>
            <a:r>
              <a:rPr lang="en-US" sz="2000" dirty="0" smtClean="0"/>
              <a:t>Benchmark price for single family home:  approx. $1M </a:t>
            </a:r>
          </a:p>
          <a:p>
            <a:r>
              <a:rPr lang="en-US" sz="2000" dirty="0" smtClean="0"/>
              <a:t>Vast majority renters (90 %)</a:t>
            </a:r>
          </a:p>
          <a:p>
            <a:r>
              <a:rPr lang="en-US" sz="2000" dirty="0" smtClean="0"/>
              <a:t>Increase middle/upper middle income earners   </a:t>
            </a:r>
          </a:p>
          <a:p>
            <a:r>
              <a:rPr lang="en-US" sz="2000" dirty="0" smtClean="0"/>
              <a:t>Majority vote left of centre </a:t>
            </a:r>
          </a:p>
          <a:p>
            <a:endParaRPr lang="en-US" sz="2000" dirty="0"/>
          </a:p>
        </p:txBody>
      </p:sp>
      <p:sp>
        <p:nvSpPr>
          <p:cNvPr id="7" name="Content Placeholder 6"/>
          <p:cNvSpPr>
            <a:spLocks noGrp="1"/>
          </p:cNvSpPr>
          <p:nvPr>
            <p:ph sz="half" idx="14"/>
          </p:nvPr>
        </p:nvSpPr>
        <p:spPr>
          <a:xfrm>
            <a:off x="0" y="1422400"/>
            <a:ext cx="4152899" cy="5435600"/>
          </a:xfrm>
        </p:spPr>
        <p:txBody>
          <a:bodyPr>
            <a:normAutofit/>
          </a:bodyPr>
          <a:lstStyle/>
          <a:p>
            <a:r>
              <a:rPr lang="en-US" sz="2000" dirty="0"/>
              <a:t>Shaughnessy:  9,000 </a:t>
            </a:r>
            <a:r>
              <a:rPr lang="en-US" sz="2000" dirty="0" smtClean="0"/>
              <a:t>residents</a:t>
            </a:r>
          </a:p>
          <a:p>
            <a:r>
              <a:rPr lang="en-US" sz="2000" dirty="0" smtClean="0"/>
              <a:t>Created in 1907 by CP Rail;  (major property developer) for the wealthy  </a:t>
            </a:r>
            <a:endParaRPr lang="en-US" sz="2000" dirty="0"/>
          </a:p>
          <a:p>
            <a:r>
              <a:rPr lang="en-US" sz="2000" dirty="0"/>
              <a:t>Median Income </a:t>
            </a:r>
            <a:r>
              <a:rPr lang="en-US" sz="2000" dirty="0" smtClean="0"/>
              <a:t>$177,000*</a:t>
            </a:r>
            <a:endParaRPr lang="en-US" sz="2000" dirty="0"/>
          </a:p>
          <a:p>
            <a:r>
              <a:rPr lang="en-US" sz="2000" dirty="0"/>
              <a:t>Benchmark price for single family home:  </a:t>
            </a:r>
            <a:r>
              <a:rPr lang="en-US" sz="2000" dirty="0" smtClean="0"/>
              <a:t>$4 M*</a:t>
            </a:r>
          </a:p>
          <a:p>
            <a:r>
              <a:rPr lang="en-US" sz="2000" dirty="0" smtClean="0"/>
              <a:t>Majority own homes; 106 have swimming pools*</a:t>
            </a:r>
            <a:endParaRPr lang="en-US" sz="2000" dirty="0"/>
          </a:p>
          <a:p>
            <a:r>
              <a:rPr lang="en-US" sz="2000" dirty="0" smtClean="0"/>
              <a:t>Majority </a:t>
            </a:r>
            <a:r>
              <a:rPr lang="en-US" sz="2000" dirty="0"/>
              <a:t>vote </a:t>
            </a:r>
            <a:r>
              <a:rPr lang="en-US" sz="2000" dirty="0" smtClean="0"/>
              <a:t>conservative* </a:t>
            </a:r>
            <a:endParaRPr lang="en-US" sz="2000" dirty="0"/>
          </a:p>
          <a:p>
            <a:pPr marL="0" indent="0">
              <a:buNone/>
            </a:pPr>
            <a:r>
              <a:rPr lang="en-US" sz="1100" i="1" dirty="0" smtClean="0"/>
              <a:t>*From </a:t>
            </a:r>
            <a:r>
              <a:rPr lang="en-US" sz="1100" i="1" dirty="0"/>
              <a:t>Guy </a:t>
            </a:r>
            <a:r>
              <a:rPr lang="en-US" sz="1100" i="1" dirty="0" err="1"/>
              <a:t>Saddy</a:t>
            </a:r>
            <a:r>
              <a:rPr lang="en-US" sz="1100" i="1" dirty="0"/>
              <a:t> “ If this is our new urban dream, is the west side sleeping through it?”   Vancouver Magazine, April 2015</a:t>
            </a:r>
          </a:p>
          <a:p>
            <a:endParaRPr lang="en-US" dirty="0"/>
          </a:p>
        </p:txBody>
      </p:sp>
    </p:spTree>
    <p:extLst>
      <p:ext uri="{BB962C8B-B14F-4D97-AF65-F5344CB8AC3E}">
        <p14:creationId xmlns:p14="http://schemas.microsoft.com/office/powerpoint/2010/main" xmlns="" val="3192653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700" y="127000"/>
            <a:ext cx="6826250" cy="1320800"/>
          </a:xfrm>
        </p:spPr>
        <p:txBody>
          <a:bodyPr/>
          <a:lstStyle/>
          <a:p>
            <a:r>
              <a:rPr lang="en-US" dirty="0" smtClean="0"/>
              <a:t/>
            </a:r>
            <a:br>
              <a:rPr lang="en-US" dirty="0" smtClean="0"/>
            </a:br>
            <a:r>
              <a:rPr lang="en-US" dirty="0"/>
              <a:t/>
            </a:r>
            <a:br>
              <a:rPr lang="en-US" dirty="0"/>
            </a:br>
            <a:r>
              <a:rPr lang="en-US" dirty="0" smtClean="0"/>
              <a:t>Digging Deeper: Shaughnessy &amp; Eudemonia  </a:t>
            </a:r>
            <a:endParaRPr lang="en-US" dirty="0"/>
          </a:p>
        </p:txBody>
      </p:sp>
      <p:sp>
        <p:nvSpPr>
          <p:cNvPr id="5" name="Content Placeholder 4"/>
          <p:cNvSpPr>
            <a:spLocks noGrp="1"/>
          </p:cNvSpPr>
          <p:nvPr>
            <p:ph idx="1"/>
          </p:nvPr>
        </p:nvSpPr>
        <p:spPr>
          <a:xfrm>
            <a:off x="0" y="1663700"/>
            <a:ext cx="9144000" cy="5194300"/>
          </a:xfrm>
        </p:spPr>
        <p:txBody>
          <a:bodyPr/>
          <a:lstStyle/>
          <a:p>
            <a:pPr marL="0" indent="0">
              <a:buNone/>
            </a:pPr>
            <a:endParaRPr lang="en-US" i="1" dirty="0" smtClean="0"/>
          </a:p>
          <a:p>
            <a:pPr marL="0" indent="0">
              <a:buNone/>
            </a:pPr>
            <a:r>
              <a:rPr lang="en-US" b="1" i="1" dirty="0" smtClean="0"/>
              <a:t>“Shaughnessy was invented to be a sanctuary for the wealthy removed from the bustle of city life.  But in the midst of a Vancouver that increasingly values community and convenience, its greatest virtues now appear more out of step than ever.”</a:t>
            </a:r>
          </a:p>
          <a:p>
            <a:pPr marL="0" indent="0">
              <a:buNone/>
            </a:pPr>
            <a:r>
              <a:rPr lang="en-US" b="1" i="1" dirty="0" smtClean="0"/>
              <a:t>“I do not know Shaughnessy at all; My neighbourhood is an enigma, largely impenetrable, its desires and devices are hidden behind wrought iron gates…It is beautiful, clean, quiet.   It is where I live.  It would be a stretch though, to call it home.”</a:t>
            </a:r>
          </a:p>
          <a:p>
            <a:pPr marL="0" indent="0">
              <a:buNone/>
            </a:pPr>
            <a:endParaRPr lang="en-US" sz="1600" b="1" i="1" dirty="0"/>
          </a:p>
          <a:p>
            <a:pPr marL="0" indent="0">
              <a:buNone/>
            </a:pPr>
            <a:r>
              <a:rPr lang="en-US" sz="1600" i="1" dirty="0" smtClean="0"/>
              <a:t>From Guy Saddy “ If this is our new urban dream, is the west side sleeping through it?”   Vancouver Magazine, April 2015</a:t>
            </a:r>
            <a:endParaRPr lang="en-US" sz="1600" i="1"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75500" y="241300"/>
            <a:ext cx="1777284" cy="1765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22320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696" y="2154676"/>
            <a:ext cx="8229600" cy="4525963"/>
          </a:xfrm>
        </p:spPr>
        <p:txBody>
          <a:bodyPr>
            <a:normAutofit/>
          </a:bodyPr>
          <a:lstStyle/>
          <a:p>
            <a:pPr marL="0" indent="0">
              <a:buNone/>
            </a:pPr>
            <a:r>
              <a:rPr lang="en-US" dirty="0" smtClean="0"/>
              <a:t>     </a:t>
            </a:r>
            <a:endParaRPr lang="en-US" dirty="0"/>
          </a:p>
          <a:p>
            <a:endParaRPr lang="en-US" dirty="0"/>
          </a:p>
          <a:p>
            <a:pPr marL="0" indent="0">
              <a:buNone/>
            </a:pPr>
            <a:endParaRPr lang="en-US" dirty="0" smtClean="0"/>
          </a:p>
        </p:txBody>
      </p:sp>
      <p:sp>
        <p:nvSpPr>
          <p:cNvPr id="3" name="Slide Number Placeholder 2"/>
          <p:cNvSpPr>
            <a:spLocks noGrp="1"/>
          </p:cNvSpPr>
          <p:nvPr>
            <p:ph type="sldNum" sz="quarter" idx="12"/>
          </p:nvPr>
        </p:nvSpPr>
        <p:spPr/>
        <p:txBody>
          <a:bodyPr/>
          <a:lstStyle/>
          <a:p>
            <a:fld id="{C964DBA3-D4C5-2F4A-95C4-797EF14A9DD2}" type="slidenum">
              <a:rPr lang="en-US" smtClean="0"/>
              <a:pPr/>
              <a:t>26</a:t>
            </a:fld>
            <a:endParaRPr lang="en-US" dirty="0"/>
          </a:p>
        </p:txBody>
      </p:sp>
      <p:sp>
        <p:nvSpPr>
          <p:cNvPr id="4" name="Title 3"/>
          <p:cNvSpPr>
            <a:spLocks noGrp="1"/>
          </p:cNvSpPr>
          <p:nvPr>
            <p:ph type="title"/>
          </p:nvPr>
        </p:nvSpPr>
        <p:spPr>
          <a:xfrm>
            <a:off x="77821" y="-34047"/>
            <a:ext cx="6888129" cy="1143000"/>
          </a:xfrm>
        </p:spPr>
        <p:txBody>
          <a:bodyPr/>
          <a:lstStyle/>
          <a:p>
            <a:r>
              <a:rPr lang="en-US" sz="2400" dirty="0" smtClean="0"/>
              <a:t>Low income resident concerns about change – and what is valued</a:t>
            </a:r>
            <a:endParaRPr lang="en-US" sz="2400" dirty="0"/>
          </a:p>
        </p:txBody>
      </p:sp>
      <p:sp>
        <p:nvSpPr>
          <p:cNvPr id="13" name="Rounded Rectangular Callout 12"/>
          <p:cNvSpPr/>
          <p:nvPr/>
        </p:nvSpPr>
        <p:spPr>
          <a:xfrm>
            <a:off x="1239061" y="1537456"/>
            <a:ext cx="3371850" cy="1234440"/>
          </a:xfrm>
          <a:prstGeom prst="wedgeRoundRectCallout">
            <a:avLst>
              <a:gd name="adj1" fmla="val 47346"/>
              <a:gd name="adj2" fmla="val 8817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CA" dirty="0"/>
              <a:t>It’s all so much about money it seems hopeless</a:t>
            </a:r>
            <a:endParaRPr lang="en-US" dirty="0"/>
          </a:p>
        </p:txBody>
      </p:sp>
      <p:sp>
        <p:nvSpPr>
          <p:cNvPr id="11" name="Oval Callout 10"/>
          <p:cNvSpPr/>
          <p:nvPr/>
        </p:nvSpPr>
        <p:spPr>
          <a:xfrm>
            <a:off x="5928645" y="100357"/>
            <a:ext cx="3585006" cy="2480163"/>
          </a:xfrm>
          <a:prstGeom prst="wedgeEllipseCallout">
            <a:avLst>
              <a:gd name="adj1" fmla="val -86266"/>
              <a:gd name="adj2" fmla="val 3660"/>
            </a:avLst>
          </a:prstGeom>
        </p:spPr>
        <p:style>
          <a:lnRef idx="3">
            <a:schemeClr val="lt1"/>
          </a:lnRef>
          <a:fillRef idx="1">
            <a:schemeClr val="accent5"/>
          </a:fillRef>
          <a:effectRef idx="1">
            <a:schemeClr val="accent5"/>
          </a:effectRef>
          <a:fontRef idx="minor">
            <a:schemeClr val="lt1"/>
          </a:fontRef>
        </p:style>
        <p:txBody>
          <a:bodyPr rtlCol="0" anchor="ctr"/>
          <a:lstStyle/>
          <a:p>
            <a:r>
              <a:rPr lang="en-CA" dirty="0" smtClean="0"/>
              <a:t> Too </a:t>
            </a:r>
            <a:r>
              <a:rPr lang="en-CA" dirty="0"/>
              <a:t>bad the </a:t>
            </a:r>
            <a:r>
              <a:rPr lang="en-CA" i="1" dirty="0"/>
              <a:t>gentry</a:t>
            </a:r>
            <a:r>
              <a:rPr lang="en-CA" dirty="0"/>
              <a:t> down here, as we call it, </a:t>
            </a:r>
          </a:p>
          <a:p>
            <a:r>
              <a:rPr lang="en-CA" dirty="0"/>
              <a:t>don’t interact </a:t>
            </a:r>
            <a:r>
              <a:rPr lang="en-CA" dirty="0" smtClean="0"/>
              <a:t>much….don’t </a:t>
            </a:r>
            <a:r>
              <a:rPr lang="en-CA" dirty="0"/>
              <a:t>come in here to see what’s going </a:t>
            </a:r>
            <a:r>
              <a:rPr lang="en-CA" dirty="0" smtClean="0"/>
              <a:t> on</a:t>
            </a:r>
            <a:endParaRPr lang="en-US" dirty="0"/>
          </a:p>
        </p:txBody>
      </p:sp>
      <p:sp>
        <p:nvSpPr>
          <p:cNvPr id="15" name="Rounded Rectangle 14"/>
          <p:cNvSpPr/>
          <p:nvPr/>
        </p:nvSpPr>
        <p:spPr>
          <a:xfrm>
            <a:off x="478317" y="3853936"/>
            <a:ext cx="4132594" cy="237630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en-CA" dirty="0" smtClean="0"/>
              <a:t>It’s </a:t>
            </a:r>
            <a:r>
              <a:rPr lang="en-CA" dirty="0"/>
              <a:t>changing.  We have to not forget that we were here first.  </a:t>
            </a:r>
          </a:p>
          <a:p>
            <a:r>
              <a:rPr lang="en-CA" dirty="0"/>
              <a:t>We want you to see us for who we are and what we are.  </a:t>
            </a:r>
          </a:p>
          <a:p>
            <a:r>
              <a:rPr lang="en-CA" dirty="0"/>
              <a:t>Down here it’s safe.  We shouldn’t be looked down upon</a:t>
            </a:r>
            <a:r>
              <a:rPr lang="en-CA" dirty="0" smtClean="0"/>
              <a:t>.</a:t>
            </a:r>
            <a:endParaRPr lang="en-US" dirty="0"/>
          </a:p>
        </p:txBody>
      </p:sp>
      <p:sp>
        <p:nvSpPr>
          <p:cNvPr id="16" name="Rounded Rectangle 15"/>
          <p:cNvSpPr/>
          <p:nvPr/>
        </p:nvSpPr>
        <p:spPr>
          <a:xfrm>
            <a:off x="4758244" y="2677797"/>
            <a:ext cx="4004756" cy="271523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en-CA" dirty="0"/>
              <a:t>My fear is that as things start to build and grow, </a:t>
            </a:r>
          </a:p>
          <a:p>
            <a:r>
              <a:rPr lang="en-CA" dirty="0"/>
              <a:t>we are not going to have this close-knit community.  It’s </a:t>
            </a:r>
            <a:r>
              <a:rPr lang="en-CA" dirty="0" smtClean="0"/>
              <a:t>frightening.</a:t>
            </a:r>
            <a:endParaRPr lang="en-US" dirty="0"/>
          </a:p>
        </p:txBody>
      </p:sp>
      <p:sp>
        <p:nvSpPr>
          <p:cNvPr id="17" name="Rounded Rectangular Callout 16"/>
          <p:cNvSpPr/>
          <p:nvPr/>
        </p:nvSpPr>
        <p:spPr>
          <a:xfrm>
            <a:off x="220696" y="2836471"/>
            <a:ext cx="2724150" cy="932647"/>
          </a:xfrm>
          <a:prstGeom prst="wedgeRoundRectCallout">
            <a:avLst>
              <a:gd name="adj1" fmla="val 83362"/>
              <a:gd name="adj2" fmla="val -5926"/>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a:t>We’re not the poorest postal code, we’re the richest</a:t>
            </a:r>
          </a:p>
        </p:txBody>
      </p:sp>
    </p:spTree>
    <p:extLst>
      <p:ext uri="{BB962C8B-B14F-4D97-AF65-F5344CB8AC3E}">
        <p14:creationId xmlns:p14="http://schemas.microsoft.com/office/powerpoint/2010/main" xmlns="" val="2600647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013700" cy="965200"/>
          </a:xfrm>
        </p:spPr>
        <p:txBody>
          <a:bodyPr/>
          <a:lstStyle/>
          <a:p>
            <a:r>
              <a:rPr lang="en-US" sz="2000" dirty="0" smtClean="0"/>
              <a:t>Key assets – homes, livelihoods, belonging   - valued </a:t>
            </a:r>
            <a:r>
              <a:rPr lang="en-US" sz="2000" dirty="0"/>
              <a:t>by low income </a:t>
            </a:r>
            <a:r>
              <a:rPr lang="en-US" sz="2000" dirty="0" smtClean="0"/>
              <a:t>community. </a:t>
            </a:r>
            <a:r>
              <a:rPr lang="en-US" sz="1200" dirty="0" smtClean="0"/>
              <a:t>City of Vancouver </a:t>
            </a:r>
            <a:r>
              <a:rPr lang="en-US" sz="1400" dirty="0" smtClean="0"/>
              <a:t>Social </a:t>
            </a:r>
            <a:r>
              <a:rPr lang="en-US" sz="1400" dirty="0"/>
              <a:t>Impact </a:t>
            </a:r>
            <a:r>
              <a:rPr lang="en-US" sz="1400" dirty="0" smtClean="0"/>
              <a:t>Assessment (2012).   </a:t>
            </a:r>
            <a:endParaRPr lang="en-US" sz="1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 y="1231900"/>
            <a:ext cx="9144000" cy="5626100"/>
          </a:xfrm>
          <a:prstGeom prst="rect">
            <a:avLst/>
          </a:prstGeom>
        </p:spPr>
      </p:pic>
    </p:spTree>
    <p:extLst>
      <p:ext uri="{BB962C8B-B14F-4D97-AF65-F5344CB8AC3E}">
        <p14:creationId xmlns:p14="http://schemas.microsoft.com/office/powerpoint/2010/main" xmlns="" val="214424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77800"/>
            <a:ext cx="7073900" cy="1397000"/>
          </a:xfrm>
        </p:spPr>
        <p:txBody>
          <a:bodyPr/>
          <a:lstStyle/>
          <a:p>
            <a:r>
              <a:rPr lang="en-US" dirty="0" smtClean="0"/>
              <a:t>The 3 layer cake in the DTES: </a:t>
            </a:r>
            <a:r>
              <a:rPr lang="en-US" sz="2400" dirty="0" smtClean="0"/>
              <a:t>Who has the power, who benefits?</a:t>
            </a:r>
            <a:endParaRPr lang="en-US" sz="2400" dirty="0"/>
          </a:p>
        </p:txBody>
      </p:sp>
      <p:pic>
        <p:nvPicPr>
          <p:cNvPr id="4" name="Content Placeholder 7"/>
          <p:cNvPicPr>
            <a:picLocks noGrp="1" noChangeAspect="1"/>
          </p:cNvPicPr>
          <p:nvPr>
            <p:ph idx="1"/>
          </p:nvPr>
        </p:nvPicPr>
        <p:blipFill>
          <a:blip r:embed="rId3" cstate="print"/>
          <a:srcRect l="1220" r="1220"/>
          <a:stretch>
            <a:fillRect/>
          </a:stretch>
        </p:blipFill>
        <p:spPr>
          <a:xfrm>
            <a:off x="101600" y="1714500"/>
            <a:ext cx="9042400" cy="5016500"/>
          </a:xfrm>
        </p:spPr>
      </p:pic>
      <p:pic>
        <p:nvPicPr>
          <p:cNvPr id="5" name="Picture 4"/>
          <p:cNvPicPr>
            <a:picLocks noChangeAspect="1"/>
          </p:cNvPicPr>
          <p:nvPr/>
        </p:nvPicPr>
        <p:blipFill>
          <a:blip r:embed="rId4" cstate="print"/>
          <a:stretch>
            <a:fillRect/>
          </a:stretch>
        </p:blipFill>
        <p:spPr>
          <a:xfrm>
            <a:off x="7393022" y="454025"/>
            <a:ext cx="1238250" cy="1190625"/>
          </a:xfrm>
          <a:prstGeom prst="rect">
            <a:avLst/>
          </a:prstGeom>
        </p:spPr>
      </p:pic>
    </p:spTree>
    <p:extLst>
      <p:ext uri="{BB962C8B-B14F-4D97-AF65-F5344CB8AC3E}">
        <p14:creationId xmlns:p14="http://schemas.microsoft.com/office/powerpoint/2010/main" xmlns="" val="2199566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65950" cy="1206500"/>
          </a:xfrm>
        </p:spPr>
        <p:txBody>
          <a:bodyPr/>
          <a:lstStyle/>
          <a:p>
            <a:r>
              <a:rPr lang="en-US" sz="2800" dirty="0" smtClean="0"/>
              <a:t>Unique mix of industrial, commercial,  residential space = business utopia</a:t>
            </a:r>
            <a:endParaRPr lang="en-US" sz="2800"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866900"/>
            <a:ext cx="8991600" cy="487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7363331" y="428152"/>
            <a:ext cx="1323975" cy="1323975"/>
          </a:xfrm>
          <a:prstGeom prst="rect">
            <a:avLst/>
          </a:prstGeom>
        </p:spPr>
      </p:pic>
    </p:spTree>
    <p:extLst>
      <p:ext uri="{BB962C8B-B14F-4D97-AF65-F5344CB8AC3E}">
        <p14:creationId xmlns:p14="http://schemas.microsoft.com/office/powerpoint/2010/main" xmlns="" val="2190954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85825"/>
            <a:ext cx="9139238" cy="605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 y="360090"/>
            <a:ext cx="8501974" cy="400110"/>
          </a:xfrm>
          <a:prstGeom prst="rect">
            <a:avLst/>
          </a:prstGeom>
          <a:noFill/>
        </p:spPr>
        <p:txBody>
          <a:bodyPr wrap="square" rtlCol="0">
            <a:spAutoFit/>
          </a:bodyPr>
          <a:lstStyle/>
          <a:p>
            <a:r>
              <a:rPr lang="en-US" sz="2000" dirty="0" smtClean="0">
                <a:solidFill>
                  <a:srgbClr val="9F0000"/>
                </a:solidFill>
              </a:rPr>
              <a:t>Based on Income Distribution, Canada is ‘more’ equitable than ‘less’    </a:t>
            </a:r>
            <a:endParaRPr lang="en-US" sz="2000" dirty="0">
              <a:solidFill>
                <a:srgbClr val="9F0000"/>
              </a:solidFill>
            </a:endParaRPr>
          </a:p>
        </p:txBody>
      </p:sp>
    </p:spTree>
    <p:extLst>
      <p:ext uri="{BB962C8B-B14F-4D97-AF65-F5344CB8AC3E}">
        <p14:creationId xmlns:p14="http://schemas.microsoft.com/office/powerpoint/2010/main" xmlns="" val="29639088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08900" cy="1651000"/>
          </a:xfrm>
        </p:spPr>
        <p:txBody>
          <a:bodyPr/>
          <a:lstStyle/>
          <a:p>
            <a:r>
              <a:rPr lang="en-US" dirty="0" smtClean="0"/>
              <a:t>Private Sector Cake Layer: </a:t>
            </a:r>
            <a:br>
              <a:rPr lang="en-US" dirty="0" smtClean="0"/>
            </a:br>
            <a:r>
              <a:rPr lang="en-US" sz="2800" dirty="0" smtClean="0"/>
              <a:t>retail storefront vacancy decreases, </a:t>
            </a:r>
            <a:br>
              <a:rPr lang="en-US" sz="2800" dirty="0" smtClean="0"/>
            </a:br>
            <a:r>
              <a:rPr lang="en-US" sz="2800" dirty="0" smtClean="0"/>
              <a:t>business increases </a:t>
            </a:r>
            <a:endParaRPr lang="en-US" sz="2800"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1600" y="1773238"/>
            <a:ext cx="8915400" cy="49704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7343876" y="449263"/>
            <a:ext cx="1323975" cy="1323975"/>
          </a:xfrm>
          <a:prstGeom prst="rect">
            <a:avLst/>
          </a:prstGeom>
        </p:spPr>
      </p:pic>
    </p:spTree>
    <p:extLst>
      <p:ext uri="{BB962C8B-B14F-4D97-AF65-F5344CB8AC3E}">
        <p14:creationId xmlns:p14="http://schemas.microsoft.com/office/powerpoint/2010/main" xmlns="" val="4836280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165100" y="190500"/>
            <a:ext cx="6508750" cy="1879600"/>
          </a:xfrm>
        </p:spPr>
        <p:txBody>
          <a:bodyPr/>
          <a:lstStyle/>
          <a:p>
            <a:r>
              <a:rPr lang="en-CA" altLang="en-US" sz="2800" dirty="0" smtClean="0"/>
              <a:t/>
            </a:r>
            <a:br>
              <a:rPr lang="en-CA" altLang="en-US" sz="2800" dirty="0" smtClean="0"/>
            </a:br>
            <a:r>
              <a:rPr lang="en-CA" altLang="en-US" sz="2800" dirty="0" smtClean="0"/>
              <a:t/>
            </a:r>
            <a:br>
              <a:rPr lang="en-CA" altLang="en-US" sz="2800" dirty="0" smtClean="0"/>
            </a:br>
            <a:r>
              <a:rPr lang="en-CA" altLang="en-US" sz="2800" dirty="0"/>
              <a:t/>
            </a:r>
            <a:br>
              <a:rPr lang="en-CA" altLang="en-US" sz="2800" dirty="0"/>
            </a:br>
            <a:r>
              <a:rPr lang="en-CA" altLang="en-US" sz="2800" dirty="0" smtClean="0"/>
              <a:t/>
            </a:r>
            <a:br>
              <a:rPr lang="en-CA" altLang="en-US" sz="2800" dirty="0" smtClean="0"/>
            </a:br>
            <a:r>
              <a:rPr lang="en-CA" altLang="en-US" sz="2800" dirty="0"/>
              <a:t/>
            </a:r>
            <a:br>
              <a:rPr lang="en-CA" altLang="en-US" sz="2800" dirty="0"/>
            </a:br>
            <a:r>
              <a:rPr lang="en-CA" altLang="en-US" sz="2800" dirty="0" smtClean="0"/>
              <a:t/>
            </a:r>
            <a:br>
              <a:rPr lang="en-CA" altLang="en-US" sz="2800" dirty="0" smtClean="0"/>
            </a:br>
            <a:r>
              <a:rPr lang="en-CA" altLang="en-US" sz="2800" dirty="0"/>
              <a:t/>
            </a:r>
            <a:br>
              <a:rPr lang="en-CA" altLang="en-US" sz="2800" dirty="0"/>
            </a:br>
            <a:r>
              <a:rPr lang="en-CA" altLang="en-US" sz="2800" dirty="0" smtClean="0"/>
              <a:t/>
            </a:r>
            <a:br>
              <a:rPr lang="en-CA" altLang="en-US" sz="2800" dirty="0" smtClean="0"/>
            </a:br>
            <a:r>
              <a:rPr lang="en-CA" altLang="en-US" sz="2800" dirty="0"/>
              <a:t/>
            </a:r>
            <a:br>
              <a:rPr lang="en-CA" altLang="en-US" sz="2800" dirty="0"/>
            </a:br>
            <a:r>
              <a:rPr lang="en-CA" altLang="en-US" sz="2800" dirty="0" smtClean="0"/>
              <a:t/>
            </a:r>
            <a:br>
              <a:rPr lang="en-CA" altLang="en-US" sz="2800" dirty="0" smtClean="0"/>
            </a:br>
            <a:r>
              <a:rPr lang="en-CA" altLang="en-US" sz="2800" dirty="0"/>
              <a:t/>
            </a:r>
            <a:br>
              <a:rPr lang="en-CA" altLang="en-US" sz="2800" dirty="0"/>
            </a:br>
            <a:r>
              <a:rPr lang="en-CA" altLang="en-US" sz="2800" dirty="0" smtClean="0"/>
              <a:t/>
            </a:r>
            <a:br>
              <a:rPr lang="en-CA" altLang="en-US" sz="2800" dirty="0" smtClean="0"/>
            </a:br>
            <a:r>
              <a:rPr lang="en-CA" altLang="en-US" sz="2800" dirty="0"/>
              <a:t/>
            </a:r>
            <a:br>
              <a:rPr lang="en-CA" altLang="en-US" sz="2800" dirty="0"/>
            </a:br>
            <a:r>
              <a:rPr lang="en-CA" altLang="en-US" sz="2800" dirty="0" smtClean="0"/>
              <a:t/>
            </a:r>
            <a:br>
              <a:rPr lang="en-CA" altLang="en-US" sz="2800" dirty="0" smtClean="0"/>
            </a:br>
            <a:r>
              <a:rPr lang="en-CA" altLang="en-US" sz="2800" dirty="0"/>
              <a:t/>
            </a:r>
            <a:br>
              <a:rPr lang="en-CA" altLang="en-US" sz="2800" dirty="0"/>
            </a:br>
            <a:r>
              <a:rPr lang="en-CA" altLang="en-US" sz="2800" dirty="0" smtClean="0"/>
              <a:t/>
            </a:r>
            <a:br>
              <a:rPr lang="en-CA" altLang="en-US" sz="2800" dirty="0" smtClean="0"/>
            </a:br>
            <a:r>
              <a:rPr lang="en-CA" altLang="en-US" sz="2800" dirty="0"/>
              <a:t/>
            </a:r>
            <a:br>
              <a:rPr lang="en-CA" altLang="en-US" sz="2800" dirty="0"/>
            </a:br>
            <a:r>
              <a:rPr lang="en-CA" altLang="en-US" sz="2800" dirty="0" smtClean="0"/>
              <a:t/>
            </a:r>
            <a:br>
              <a:rPr lang="en-CA" altLang="en-US" sz="2800" dirty="0" smtClean="0"/>
            </a:br>
            <a:r>
              <a:rPr lang="en-CA" altLang="en-US" sz="2800" dirty="0"/>
              <a:t/>
            </a:r>
            <a:br>
              <a:rPr lang="en-CA" altLang="en-US" sz="2800" dirty="0"/>
            </a:br>
            <a:r>
              <a:rPr lang="en-CA" altLang="en-US" sz="2800" dirty="0" smtClean="0"/>
              <a:t/>
            </a:r>
            <a:br>
              <a:rPr lang="en-CA" altLang="en-US" sz="2800" dirty="0" smtClean="0"/>
            </a:br>
            <a:r>
              <a:rPr lang="en-CA" altLang="en-US" sz="1800" dirty="0" smtClean="0"/>
              <a:t/>
            </a:r>
            <a:br>
              <a:rPr lang="en-CA" altLang="en-US" sz="1800" dirty="0" smtClean="0"/>
            </a:br>
            <a:endParaRPr lang="en-CA" altLang="en-US" sz="1800" dirty="0" smtClean="0"/>
          </a:p>
        </p:txBody>
      </p:sp>
      <p:pic>
        <p:nvPicPr>
          <p:cNvPr id="98307" name="Picture 16"/>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l="3247" t="2856" r="2869" b="815"/>
          <a:stretch>
            <a:fillRect/>
          </a:stretch>
        </p:blipFill>
        <p:spPr>
          <a:xfrm>
            <a:off x="165100" y="1790700"/>
            <a:ext cx="7810499" cy="4660900"/>
          </a:xfrm>
        </p:spPr>
      </p:pic>
      <p:sp>
        <p:nvSpPr>
          <p:cNvPr id="2" name="TextBox 1"/>
          <p:cNvSpPr txBox="1"/>
          <p:nvPr/>
        </p:nvSpPr>
        <p:spPr>
          <a:xfrm>
            <a:off x="101600" y="0"/>
            <a:ext cx="6375400" cy="1631216"/>
          </a:xfrm>
          <a:prstGeom prst="rect">
            <a:avLst/>
          </a:prstGeom>
          <a:noFill/>
        </p:spPr>
        <p:txBody>
          <a:bodyPr wrap="square" rtlCol="0">
            <a:spAutoFit/>
          </a:bodyPr>
          <a:lstStyle/>
          <a:p>
            <a:r>
              <a:rPr lang="en-CA" altLang="en-US" sz="2400" dirty="0" smtClean="0">
                <a:solidFill>
                  <a:srgbClr val="9F0000"/>
                </a:solidFill>
                <a:latin typeface="+mj-lt"/>
              </a:rPr>
              <a:t>Social Housing: 50% privately owned; 50% publicly owned </a:t>
            </a:r>
            <a:r>
              <a:rPr lang="en-CA" altLang="en-US" sz="2400" dirty="0">
                <a:solidFill>
                  <a:srgbClr val="9F0000"/>
                </a:solidFill>
                <a:latin typeface="+mj-lt"/>
              </a:rPr>
              <a:t/>
            </a:r>
            <a:br>
              <a:rPr lang="en-CA" altLang="en-US" sz="2400" dirty="0">
                <a:solidFill>
                  <a:srgbClr val="9F0000"/>
                </a:solidFill>
                <a:latin typeface="+mj-lt"/>
              </a:rPr>
            </a:br>
            <a:r>
              <a:rPr lang="en-CA" altLang="en-US" sz="2400" dirty="0" smtClean="0">
                <a:solidFill>
                  <a:srgbClr val="9F0000"/>
                </a:solidFill>
                <a:latin typeface="+mj-lt"/>
              </a:rPr>
              <a:t>Private sector ownership = unstable </a:t>
            </a:r>
            <a:r>
              <a:rPr lang="en-CA" altLang="en-US" sz="2800" dirty="0">
                <a:latin typeface="+mj-lt"/>
              </a:rPr>
              <a:t/>
            </a:r>
            <a:br>
              <a:rPr lang="en-CA" altLang="en-US" sz="2800" dirty="0">
                <a:latin typeface="+mj-lt"/>
              </a:rPr>
            </a:br>
            <a:endParaRPr lang="en-US" sz="2800" dirty="0">
              <a:latin typeface="+mj-lt"/>
            </a:endParaRPr>
          </a:p>
        </p:txBody>
      </p:sp>
      <p:pic>
        <p:nvPicPr>
          <p:cNvPr id="4" name="Picture 3"/>
          <p:cNvPicPr>
            <a:picLocks noChangeAspect="1"/>
          </p:cNvPicPr>
          <p:nvPr/>
        </p:nvPicPr>
        <p:blipFill>
          <a:blip r:embed="rId4" cstate="print"/>
          <a:stretch>
            <a:fillRect/>
          </a:stretch>
        </p:blipFill>
        <p:spPr>
          <a:xfrm>
            <a:off x="7101191" y="190500"/>
            <a:ext cx="1955260" cy="1810048"/>
          </a:xfrm>
          <a:prstGeom prst="rect">
            <a:avLst/>
          </a:prstGeom>
        </p:spPr>
      </p:pic>
    </p:spTree>
    <p:extLst>
      <p:ext uri="{BB962C8B-B14F-4D97-AF65-F5344CB8AC3E}">
        <p14:creationId xmlns:p14="http://schemas.microsoft.com/office/powerpoint/2010/main" xmlns="" val="1786573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250" y="87549"/>
            <a:ext cx="8953500" cy="66245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31195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77" y="0"/>
            <a:ext cx="6508750" cy="622570"/>
          </a:xfrm>
        </p:spPr>
        <p:txBody>
          <a:bodyPr/>
          <a:lstStyle/>
          <a:p>
            <a:r>
              <a:rPr lang="en-CA" sz="2800" dirty="0" smtClean="0"/>
              <a:t>Private Sector Layer: Philanthropy</a:t>
            </a:r>
            <a:endParaRPr lang="en-CA" sz="2800" dirty="0"/>
          </a:p>
        </p:txBody>
      </p:sp>
      <p:sp>
        <p:nvSpPr>
          <p:cNvPr id="3" name="Content Placeholder 2"/>
          <p:cNvSpPr>
            <a:spLocks noGrp="1"/>
          </p:cNvSpPr>
          <p:nvPr>
            <p:ph idx="1"/>
          </p:nvPr>
        </p:nvSpPr>
        <p:spPr>
          <a:xfrm>
            <a:off x="0" y="700392"/>
            <a:ext cx="6882791" cy="4130372"/>
          </a:xfrm>
        </p:spPr>
        <p:txBody>
          <a:bodyPr/>
          <a:lstStyle/>
          <a:p>
            <a:r>
              <a:rPr lang="en-CA" dirty="0" smtClean="0">
                <a:solidFill>
                  <a:schemeClr val="tx1"/>
                </a:solidFill>
              </a:rPr>
              <a:t>$100M/year in charitable giving to the DTES </a:t>
            </a:r>
          </a:p>
          <a:p>
            <a:r>
              <a:rPr lang="en-CA" dirty="0" smtClean="0">
                <a:solidFill>
                  <a:schemeClr val="tx1"/>
                </a:solidFill>
              </a:rPr>
              <a:t>Loving Thy Neighbour incentive =  Tax benefit</a:t>
            </a:r>
          </a:p>
          <a:p>
            <a:r>
              <a:rPr lang="en-CA" dirty="0" smtClean="0">
                <a:solidFill>
                  <a:schemeClr val="tx1"/>
                </a:solidFill>
              </a:rPr>
              <a:t>Digging deeper:  Who benefits?</a:t>
            </a:r>
          </a:p>
          <a:p>
            <a:endParaRPr lang="en-CA" dirty="0"/>
          </a:p>
        </p:txBody>
      </p:sp>
      <p:pic>
        <p:nvPicPr>
          <p:cNvPr id="5" name="Picture 4"/>
          <p:cNvPicPr>
            <a:picLocks noChangeAspect="1"/>
          </p:cNvPicPr>
          <p:nvPr/>
        </p:nvPicPr>
        <p:blipFill>
          <a:blip r:embed="rId3" cstate="print"/>
          <a:stretch>
            <a:fillRect/>
          </a:stretch>
        </p:blipFill>
        <p:spPr>
          <a:xfrm>
            <a:off x="7383301" y="396409"/>
            <a:ext cx="1322947" cy="1322947"/>
          </a:xfrm>
          <a:prstGeom prst="rect">
            <a:avLst/>
          </a:prstGeom>
        </p:spPr>
      </p:pic>
      <p:pic>
        <p:nvPicPr>
          <p:cNvPr id="9" name="Picture 8"/>
          <p:cNvPicPr>
            <a:picLocks noChangeAspect="1"/>
          </p:cNvPicPr>
          <p:nvPr/>
        </p:nvPicPr>
        <p:blipFill>
          <a:blip r:embed="rId4" cstate="print"/>
          <a:stretch>
            <a:fillRect/>
          </a:stretch>
        </p:blipFill>
        <p:spPr>
          <a:xfrm>
            <a:off x="0" y="3167332"/>
            <a:ext cx="4815191" cy="3667329"/>
          </a:xfrm>
          <a:prstGeom prst="rect">
            <a:avLst/>
          </a:prstGeom>
        </p:spPr>
      </p:pic>
      <p:pic>
        <p:nvPicPr>
          <p:cNvPr id="10" name="Picture 9"/>
          <p:cNvPicPr>
            <a:picLocks noChangeAspect="1"/>
          </p:cNvPicPr>
          <p:nvPr/>
        </p:nvPicPr>
        <p:blipFill>
          <a:blip r:embed="rId5" cstate="print"/>
          <a:stretch>
            <a:fillRect/>
          </a:stretch>
        </p:blipFill>
        <p:spPr>
          <a:xfrm>
            <a:off x="4923717" y="3119673"/>
            <a:ext cx="1959074" cy="2148835"/>
          </a:xfrm>
          <a:prstGeom prst="rect">
            <a:avLst/>
          </a:prstGeom>
        </p:spPr>
      </p:pic>
      <p:pic>
        <p:nvPicPr>
          <p:cNvPr id="11" name="Picture 10"/>
          <p:cNvPicPr>
            <a:picLocks noChangeAspect="1"/>
          </p:cNvPicPr>
          <p:nvPr/>
        </p:nvPicPr>
        <p:blipFill>
          <a:blip r:embed="rId6" cstate="print"/>
          <a:stretch>
            <a:fillRect/>
          </a:stretch>
        </p:blipFill>
        <p:spPr>
          <a:xfrm>
            <a:off x="3842896" y="5268508"/>
            <a:ext cx="3462575" cy="1803938"/>
          </a:xfrm>
          <a:prstGeom prst="rect">
            <a:avLst/>
          </a:prstGeom>
        </p:spPr>
      </p:pic>
      <p:pic>
        <p:nvPicPr>
          <p:cNvPr id="12" name="Picture 11"/>
          <p:cNvPicPr>
            <a:picLocks noChangeAspect="1"/>
          </p:cNvPicPr>
          <p:nvPr/>
        </p:nvPicPr>
        <p:blipFill>
          <a:blip r:embed="rId7" cstate="print"/>
          <a:stretch>
            <a:fillRect/>
          </a:stretch>
        </p:blipFill>
        <p:spPr>
          <a:xfrm>
            <a:off x="6882791" y="2306276"/>
            <a:ext cx="2323965" cy="4551724"/>
          </a:xfrm>
          <a:prstGeom prst="rect">
            <a:avLst/>
          </a:prstGeom>
        </p:spPr>
      </p:pic>
    </p:spTree>
    <p:extLst>
      <p:ext uri="{BB962C8B-B14F-4D97-AF65-F5344CB8AC3E}">
        <p14:creationId xmlns:p14="http://schemas.microsoft.com/office/powerpoint/2010/main" xmlns="" val="9251607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7"/>
            <a:ext cx="7886700" cy="957263"/>
          </a:xfrm>
        </p:spPr>
        <p:txBody>
          <a:bodyPr/>
          <a:lstStyle/>
          <a:p>
            <a:r>
              <a:rPr lang="en-US" dirty="0" smtClean="0"/>
              <a:t>Public Sector Layer</a:t>
            </a:r>
            <a:endParaRPr lang="en-US" dirty="0"/>
          </a:p>
        </p:txBody>
      </p:sp>
      <p:sp>
        <p:nvSpPr>
          <p:cNvPr id="3" name="Content Placeholder 2"/>
          <p:cNvSpPr>
            <a:spLocks noGrp="1"/>
          </p:cNvSpPr>
          <p:nvPr>
            <p:ph idx="1"/>
          </p:nvPr>
        </p:nvSpPr>
        <p:spPr>
          <a:xfrm>
            <a:off x="-1" y="965200"/>
            <a:ext cx="5398851" cy="5892800"/>
          </a:xfrm>
        </p:spPr>
        <p:txBody>
          <a:bodyPr/>
          <a:lstStyle/>
          <a:p>
            <a:r>
              <a:rPr lang="en-US" sz="1800" dirty="0" smtClean="0"/>
              <a:t>Approximately $260M annually, to approx 200 agencies.  </a:t>
            </a:r>
          </a:p>
          <a:p>
            <a:r>
              <a:rPr lang="en-US" sz="1800" dirty="0" smtClean="0"/>
              <a:t>Majority (85%) from provincial government funding. </a:t>
            </a:r>
          </a:p>
          <a:p>
            <a:r>
              <a:rPr lang="en-US" sz="1800" dirty="0" smtClean="0"/>
              <a:t>Remaining 15% divided roughly equally between federal and municipal government. </a:t>
            </a:r>
          </a:p>
          <a:p>
            <a:r>
              <a:rPr lang="en-US" sz="1800" dirty="0" smtClean="0"/>
              <a:t>Range of services:  housing, health, policing  </a:t>
            </a:r>
          </a:p>
          <a:p>
            <a:pPr>
              <a:buFont typeface="Wingdings" panose="05000000000000000000" pitchFamily="2" charset="2"/>
              <a:buChar char="§"/>
            </a:pPr>
            <a:r>
              <a:rPr lang="en-US" sz="1800" dirty="0" smtClean="0"/>
              <a:t>Highest concentration of non profit services in Vancouver: least expensive rents (but changing)</a:t>
            </a:r>
          </a:p>
          <a:p>
            <a:pPr>
              <a:buFont typeface="Wingdings" panose="05000000000000000000" pitchFamily="2" charset="2"/>
              <a:buChar char="§"/>
            </a:pPr>
            <a:r>
              <a:rPr lang="en-US" sz="1800" dirty="0" smtClean="0"/>
              <a:t>Public sector employment:   est.  approx $200M to moderate- middle income earners*</a:t>
            </a:r>
          </a:p>
          <a:p>
            <a:r>
              <a:rPr lang="en-US" sz="1100" dirty="0" smtClean="0"/>
              <a:t>Peter McMartin, Vancouver Sun 2014.  Investigation into </a:t>
            </a:r>
          </a:p>
          <a:p>
            <a:pPr marL="0" indent="0">
              <a:buNone/>
            </a:pPr>
            <a:r>
              <a:rPr lang="en-US" sz="1100" dirty="0" smtClean="0"/>
              <a:t>DTES expenditures.  80/20 ‘rule’ used to calculate wages.   </a:t>
            </a:r>
          </a:p>
          <a:p>
            <a:pPr marL="0" indent="0">
              <a:buNone/>
            </a:pPr>
            <a:endParaRPr lang="en-US" sz="1100" dirty="0"/>
          </a:p>
        </p:txBody>
      </p:sp>
      <p:sp>
        <p:nvSpPr>
          <p:cNvPr id="4" name="AutoShape 2" descr="Image result for carnegie community centr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24700" y="173038"/>
            <a:ext cx="1828800"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6" name="Picture 6" descr="http://wish-vancouver.net/wp-content/themes/wishvan/images/template/log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57950" y="3032129"/>
            <a:ext cx="2686050" cy="11049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47"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16537" y="327025"/>
            <a:ext cx="1609725" cy="1276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50" name="Picture 1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19925" y="2301879"/>
            <a:ext cx="1933575" cy="609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51" name="Picture 1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57700" y="5886450"/>
            <a:ext cx="4686300" cy="971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52" name="Picture 1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322887" y="1603375"/>
            <a:ext cx="1801813" cy="1200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ChangeAspect="1"/>
          </p:cNvPicPr>
          <p:nvPr/>
        </p:nvPicPr>
        <p:blipFill>
          <a:blip r:embed="rId9" cstate="print"/>
          <a:stretch>
            <a:fillRect/>
          </a:stretch>
        </p:blipFill>
        <p:spPr>
          <a:xfrm>
            <a:off x="5017614" y="3865570"/>
            <a:ext cx="2343150" cy="1952625"/>
          </a:xfrm>
          <a:prstGeom prst="rect">
            <a:avLst/>
          </a:prstGeom>
        </p:spPr>
      </p:pic>
      <p:pic>
        <p:nvPicPr>
          <p:cNvPr id="5" name="Picture 4"/>
          <p:cNvPicPr>
            <a:picLocks noChangeAspect="1"/>
          </p:cNvPicPr>
          <p:nvPr/>
        </p:nvPicPr>
        <p:blipFill>
          <a:blip r:embed="rId10" cstate="print"/>
          <a:stretch>
            <a:fillRect/>
          </a:stretch>
        </p:blipFill>
        <p:spPr>
          <a:xfrm>
            <a:off x="7277100" y="3992564"/>
            <a:ext cx="1524000" cy="1019175"/>
          </a:xfrm>
          <a:prstGeom prst="rect">
            <a:avLst/>
          </a:prstGeom>
        </p:spPr>
      </p:pic>
    </p:spTree>
    <p:extLst>
      <p:ext uri="{BB962C8B-B14F-4D97-AF65-F5344CB8AC3E}">
        <p14:creationId xmlns:p14="http://schemas.microsoft.com/office/powerpoint/2010/main" xmlns="" val="2940710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2" y="76200"/>
            <a:ext cx="7162800" cy="977900"/>
          </a:xfrm>
        </p:spPr>
        <p:txBody>
          <a:bodyPr/>
          <a:lstStyle/>
          <a:p>
            <a:r>
              <a:rPr lang="en-US" dirty="0" smtClean="0"/>
              <a:t>Underground “Survival economy” Cake Layer</a:t>
            </a:r>
            <a:endParaRPr lang="en-US" dirty="0"/>
          </a:p>
        </p:txBody>
      </p:sp>
      <p:sp>
        <p:nvSpPr>
          <p:cNvPr id="3" name="Content Placeholder 2"/>
          <p:cNvSpPr>
            <a:spLocks noGrp="1"/>
          </p:cNvSpPr>
          <p:nvPr>
            <p:ph idx="1"/>
          </p:nvPr>
        </p:nvSpPr>
        <p:spPr>
          <a:xfrm>
            <a:off x="0" y="1054100"/>
            <a:ext cx="5430936" cy="5803900"/>
          </a:xfrm>
        </p:spPr>
        <p:txBody>
          <a:bodyPr/>
          <a:lstStyle/>
          <a:p>
            <a:r>
              <a:rPr lang="en-US" sz="1800" dirty="0" smtClean="0"/>
              <a:t>Definition: “market </a:t>
            </a:r>
            <a:r>
              <a:rPr lang="en-US" sz="1800" dirty="0"/>
              <a:t>transactions taking place on the margins or </a:t>
            </a:r>
            <a:r>
              <a:rPr lang="en-US" sz="1800" dirty="0" smtClean="0"/>
              <a:t>outside formal </a:t>
            </a:r>
            <a:r>
              <a:rPr lang="en-US" sz="1800" dirty="0"/>
              <a:t>economic and legal </a:t>
            </a:r>
            <a:r>
              <a:rPr lang="en-US" sz="1800" dirty="0" smtClean="0"/>
              <a:t>structure…not </a:t>
            </a:r>
            <a:r>
              <a:rPr lang="en-US" sz="1800" dirty="0"/>
              <a:t>contributing to the income of the </a:t>
            </a:r>
            <a:r>
              <a:rPr lang="en-US" sz="1800" dirty="0" smtClean="0"/>
              <a:t>public </a:t>
            </a:r>
            <a:r>
              <a:rPr lang="en-US" sz="1800" dirty="0"/>
              <a:t>sector</a:t>
            </a:r>
            <a:r>
              <a:rPr lang="en-US" sz="1800" dirty="0" smtClean="0"/>
              <a:t>”*</a:t>
            </a:r>
            <a:endParaRPr lang="en-US" sz="1800" dirty="0"/>
          </a:p>
          <a:p>
            <a:r>
              <a:rPr lang="en-US" sz="1800" dirty="0"/>
              <a:t>Increasing in urban areas globally; correlation with </a:t>
            </a:r>
            <a:r>
              <a:rPr lang="en-US" sz="1800" dirty="0" smtClean="0"/>
              <a:t>poverty</a:t>
            </a:r>
          </a:p>
          <a:p>
            <a:r>
              <a:rPr lang="en-US" sz="1800" dirty="0" smtClean="0"/>
              <a:t>Includes binning, sex work, sale of illicit drugs, clothing, other household goods </a:t>
            </a:r>
            <a:endParaRPr lang="en-US" sz="1800" dirty="0"/>
          </a:p>
          <a:p>
            <a:r>
              <a:rPr lang="en-US" sz="1800" dirty="0" smtClean="0"/>
              <a:t>Digging Deeper: Paradox </a:t>
            </a:r>
            <a:r>
              <a:rPr lang="en-US" sz="1800" dirty="0"/>
              <a:t>of </a:t>
            </a:r>
            <a:r>
              <a:rPr lang="en-US" sz="1800" dirty="0" smtClean="0"/>
              <a:t>wealth &amp; culture </a:t>
            </a:r>
            <a:r>
              <a:rPr lang="en-US" sz="1800" dirty="0"/>
              <a:t>of consumption:  Consumption generates </a:t>
            </a:r>
            <a:r>
              <a:rPr lang="en-US" sz="1800" dirty="0" smtClean="0"/>
              <a:t>‘waste’ collected by informal recyclers</a:t>
            </a:r>
          </a:p>
          <a:p>
            <a:r>
              <a:rPr lang="en-US" sz="1800" dirty="0" smtClean="0"/>
              <a:t>Contributes to other layers: Private, Public, Love &amp; Mother Nature</a:t>
            </a:r>
            <a:endParaRPr lang="en-US" sz="1800" dirty="0"/>
          </a:p>
          <a:p>
            <a:endParaRPr lang="en-US" dirty="0"/>
          </a:p>
          <a:p>
            <a:pPr marL="0" indent="0">
              <a:buNone/>
            </a:pPr>
            <a:r>
              <a:rPr lang="en-US" sz="1200" dirty="0" smtClean="0"/>
              <a:t>*Tremblay, Chrystal.  </a:t>
            </a:r>
            <a:r>
              <a:rPr lang="en-US" sz="1200" i="1" dirty="0" smtClean="0"/>
              <a:t>Binners </a:t>
            </a:r>
            <a:r>
              <a:rPr lang="en-US" sz="1200" i="1" dirty="0"/>
              <a:t>in Vancouver</a:t>
            </a:r>
            <a:r>
              <a:rPr lang="en-US" sz="1200" i="1" dirty="0" smtClean="0"/>
              <a:t>: A </a:t>
            </a:r>
            <a:r>
              <a:rPr lang="en-US" sz="1200" i="1" dirty="0"/>
              <a:t>socio-economic study on Binners </a:t>
            </a:r>
            <a:r>
              <a:rPr lang="en-US" sz="1200" i="1" dirty="0" smtClean="0"/>
              <a:t>&amp;  </a:t>
            </a:r>
            <a:r>
              <a:rPr lang="en-US" sz="1200" i="1" dirty="0"/>
              <a:t>Traplines in Downtown Eastside</a:t>
            </a:r>
            <a:r>
              <a:rPr lang="en-US" sz="1200" dirty="0" smtClean="0"/>
              <a:t>. 2001</a:t>
            </a:r>
            <a:endParaRPr lang="en-US" sz="1200" dirty="0"/>
          </a:p>
          <a:p>
            <a:endParaRPr lang="en-US" sz="1200" dirty="0"/>
          </a:p>
        </p:txBody>
      </p:sp>
      <p:pic>
        <p:nvPicPr>
          <p:cNvPr id="9218" name="Picture 2" descr="Image result for DTES imag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21029" y="76200"/>
            <a:ext cx="3793251" cy="3619500"/>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Image result for united we can binners photo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21030" y="3695700"/>
            <a:ext cx="3822970" cy="3162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16792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45551" cy="889000"/>
          </a:xfrm>
        </p:spPr>
        <p:txBody>
          <a:bodyPr/>
          <a:lstStyle/>
          <a:p>
            <a:r>
              <a:rPr lang="en-US" sz="2800" dirty="0" smtClean="0"/>
              <a:t>Survival Economy: United We Can </a:t>
            </a:r>
            <a:endParaRPr lang="en-US" sz="2800" dirty="0"/>
          </a:p>
        </p:txBody>
      </p:sp>
      <p:sp>
        <p:nvSpPr>
          <p:cNvPr id="3" name="Text Placeholder 2"/>
          <p:cNvSpPr>
            <a:spLocks noGrp="1"/>
          </p:cNvSpPr>
          <p:nvPr>
            <p:ph type="body" idx="1"/>
          </p:nvPr>
        </p:nvSpPr>
        <p:spPr>
          <a:xfrm>
            <a:off x="457200" y="1586752"/>
            <a:ext cx="3566160" cy="639762"/>
          </a:xfrm>
        </p:spPr>
        <p:txBody>
          <a:bodyPr/>
          <a:lstStyle/>
          <a:p>
            <a:endParaRPr lang="en-US" dirty="0"/>
          </a:p>
        </p:txBody>
      </p:sp>
      <p:sp>
        <p:nvSpPr>
          <p:cNvPr id="6" name="Content Placeholder 5"/>
          <p:cNvSpPr>
            <a:spLocks noGrp="1"/>
          </p:cNvSpPr>
          <p:nvPr>
            <p:ph sz="quarter" idx="4"/>
          </p:nvPr>
        </p:nvSpPr>
        <p:spPr>
          <a:xfrm>
            <a:off x="4279390" y="1057836"/>
            <a:ext cx="4864610" cy="5431864"/>
          </a:xfrm>
        </p:spPr>
        <p:txBody>
          <a:bodyPr>
            <a:normAutofit fontScale="92500" lnSpcReduction="10000"/>
          </a:bodyPr>
          <a:lstStyle/>
          <a:p>
            <a:pPr marL="342900" indent="-342900">
              <a:buFont typeface="Arial" pitchFamily="34" charset="0"/>
              <a:buChar char="•"/>
            </a:pPr>
            <a:endParaRPr lang="en-US" dirty="0" smtClean="0"/>
          </a:p>
          <a:p>
            <a:pPr marL="342900" indent="-342900">
              <a:buFont typeface="Arial" pitchFamily="34" charset="0"/>
              <a:buChar char="•"/>
            </a:pPr>
            <a:endParaRPr lang="en-US" dirty="0"/>
          </a:p>
          <a:p>
            <a:pPr marL="342900" indent="-342900">
              <a:buFont typeface="Arial" pitchFamily="34" charset="0"/>
              <a:buChar char="•"/>
            </a:pPr>
            <a:r>
              <a:rPr lang="en-US" dirty="0" smtClean="0"/>
              <a:t>“A street charity that means business”</a:t>
            </a:r>
          </a:p>
          <a:p>
            <a:pPr marL="342900" indent="-342900">
              <a:buFont typeface="Arial" pitchFamily="34" charset="0"/>
              <a:buChar char="•"/>
            </a:pPr>
            <a:r>
              <a:rPr lang="en-US" dirty="0" smtClean="0"/>
              <a:t>Supports 700 low barrier jobs </a:t>
            </a:r>
          </a:p>
          <a:p>
            <a:pPr marL="342900" indent="-342900">
              <a:buFont typeface="Arial" pitchFamily="34" charset="0"/>
              <a:buChar char="•"/>
            </a:pPr>
            <a:r>
              <a:rPr lang="en-US" dirty="0" smtClean="0"/>
              <a:t>Peer involved: on organization board;   provides community for those without family facing social and economic stigma </a:t>
            </a:r>
          </a:p>
          <a:p>
            <a:pPr marL="0" indent="0">
              <a:buNone/>
            </a:pPr>
            <a:r>
              <a:rPr lang="en-US" dirty="0" smtClean="0"/>
              <a:t> </a:t>
            </a:r>
          </a:p>
          <a:p>
            <a:pPr marL="0" indent="0">
              <a:buNone/>
            </a:pPr>
            <a:r>
              <a:rPr lang="en-US" b="1" i="1" dirty="0"/>
              <a:t>Invest in building up the capacity of people, and building the relationships between </a:t>
            </a:r>
            <a:r>
              <a:rPr lang="en-US" b="1" i="1" dirty="0" smtClean="0"/>
              <a:t>people producing </a:t>
            </a:r>
            <a:r>
              <a:rPr lang="en-US" b="1" i="1" dirty="0"/>
              <a:t>the waste and those </a:t>
            </a:r>
            <a:r>
              <a:rPr lang="en-US" b="1" i="1" dirty="0" smtClean="0"/>
              <a:t>gathering </a:t>
            </a:r>
            <a:r>
              <a:rPr lang="en-US" b="1" i="1" dirty="0"/>
              <a:t>and how they see one another as part of something that works better than the way it is </a:t>
            </a:r>
          </a:p>
          <a:p>
            <a:pPr marL="0" indent="0">
              <a:buNone/>
            </a:pPr>
            <a:r>
              <a:rPr lang="en-US" dirty="0"/>
              <a:t>Ken Lyotier, Director United We Can</a:t>
            </a:r>
          </a:p>
          <a:p>
            <a:endParaRPr lang="en-US" dirty="0"/>
          </a:p>
        </p:txBody>
      </p:sp>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l="29110" r="16833"/>
          <a:stretch/>
        </p:blipFill>
        <p:spPr>
          <a:xfrm>
            <a:off x="0" y="1286436"/>
            <a:ext cx="4152901" cy="4839728"/>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1419" y="261255"/>
            <a:ext cx="2238375" cy="16745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48589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0" y="0"/>
            <a:ext cx="7722139" cy="1019735"/>
          </a:xfrm>
        </p:spPr>
        <p:txBody>
          <a:bodyPr/>
          <a:lstStyle/>
          <a:p>
            <a:pPr eaLnBrk="1" hangingPunct="1"/>
            <a:r>
              <a:rPr lang="en-US" altLang="en-US" sz="2800" dirty="0" smtClean="0"/>
              <a:t>Survival Economy:  DTES Street Market  </a:t>
            </a:r>
          </a:p>
        </p:txBody>
      </p:sp>
      <p:sp>
        <p:nvSpPr>
          <p:cNvPr id="105475" name="Content Placeholder 2"/>
          <p:cNvSpPr>
            <a:spLocks noGrp="1"/>
          </p:cNvSpPr>
          <p:nvPr>
            <p:ph sz="half" idx="1"/>
          </p:nvPr>
        </p:nvSpPr>
        <p:spPr/>
        <p:txBody>
          <a:bodyPr>
            <a:normAutofit fontScale="92500" lnSpcReduction="10000"/>
          </a:bodyPr>
          <a:lstStyle/>
          <a:p>
            <a:pPr marL="0" indent="0" eaLnBrk="1" hangingPunct="1">
              <a:buFont typeface="Wingdings 2" pitchFamily="18" charset="2"/>
              <a:buNone/>
            </a:pPr>
            <a:r>
              <a:rPr lang="en-US" altLang="en-US" dirty="0" smtClean="0"/>
              <a:t>  </a:t>
            </a:r>
          </a:p>
        </p:txBody>
      </p:sp>
      <p:sp>
        <p:nvSpPr>
          <p:cNvPr id="2" name="Content Placeholder 1"/>
          <p:cNvSpPr>
            <a:spLocks noGrp="1"/>
          </p:cNvSpPr>
          <p:nvPr>
            <p:ph sz="half" idx="2"/>
          </p:nvPr>
        </p:nvSpPr>
        <p:spPr>
          <a:xfrm>
            <a:off x="4508500" y="647700"/>
            <a:ext cx="4457699" cy="6121400"/>
          </a:xfrm>
        </p:spPr>
        <p:txBody>
          <a:bodyPr>
            <a:normAutofit fontScale="92500" lnSpcReduction="10000"/>
          </a:bodyPr>
          <a:lstStyle/>
          <a:p>
            <a:pPr marL="342900" indent="-342900">
              <a:buFont typeface="Arial" pitchFamily="34" charset="0"/>
              <a:buChar char="•"/>
            </a:pPr>
            <a:endParaRPr lang="en-US" dirty="0" smtClean="0"/>
          </a:p>
          <a:p>
            <a:pPr>
              <a:buFont typeface="Wingdings" panose="05000000000000000000" pitchFamily="2" charset="2"/>
              <a:buChar char="§"/>
            </a:pPr>
            <a:r>
              <a:rPr lang="en-US" dirty="0" smtClean="0"/>
              <a:t>Peer run street market </a:t>
            </a:r>
          </a:p>
          <a:p>
            <a:pPr>
              <a:buFont typeface="Wingdings" panose="05000000000000000000" pitchFamily="2" charset="2"/>
              <a:buChar char="§"/>
            </a:pPr>
            <a:r>
              <a:rPr lang="en-US" dirty="0" smtClean="0"/>
              <a:t>Supplements </a:t>
            </a:r>
            <a:r>
              <a:rPr lang="en-US" dirty="0"/>
              <a:t>income for </a:t>
            </a:r>
            <a:r>
              <a:rPr lang="en-US" dirty="0" smtClean="0"/>
              <a:t>200 residents in survival </a:t>
            </a:r>
            <a:r>
              <a:rPr lang="en-US" dirty="0"/>
              <a:t>economy</a:t>
            </a:r>
          </a:p>
          <a:p>
            <a:pPr>
              <a:buFont typeface="Wingdings" panose="05000000000000000000" pitchFamily="2" charset="2"/>
              <a:buChar char="§"/>
            </a:pPr>
            <a:r>
              <a:rPr lang="en-US" dirty="0"/>
              <a:t>Reduces, Re-uses and Recycles used goods</a:t>
            </a:r>
          </a:p>
          <a:p>
            <a:pPr>
              <a:buFont typeface="Wingdings" panose="05000000000000000000" pitchFamily="2" charset="2"/>
              <a:buChar char="§"/>
            </a:pPr>
            <a:r>
              <a:rPr lang="en-US" dirty="0" smtClean="0"/>
              <a:t>Provides </a:t>
            </a:r>
            <a:r>
              <a:rPr lang="en-US" dirty="0"/>
              <a:t>legal opportunity for </a:t>
            </a:r>
            <a:r>
              <a:rPr lang="en-US" dirty="0" smtClean="0"/>
              <a:t>vending </a:t>
            </a:r>
            <a:endParaRPr lang="en-US" dirty="0"/>
          </a:p>
          <a:p>
            <a:r>
              <a:rPr lang="en-US" dirty="0"/>
              <a:t>Strengthened capabilities: </a:t>
            </a:r>
          </a:p>
          <a:p>
            <a:r>
              <a:rPr lang="en-US" b="1" i="1" dirty="0"/>
              <a:t>“We are taking our own initiative to improve”</a:t>
            </a:r>
          </a:p>
          <a:p>
            <a:r>
              <a:rPr lang="en-US" b="1" i="1" dirty="0"/>
              <a:t>“My family and community are all at the market…encouraging me to sell” </a:t>
            </a:r>
            <a:endParaRPr lang="en-US" b="1" i="1" dirty="0" smtClean="0"/>
          </a:p>
          <a:p>
            <a:r>
              <a:rPr lang="en-US" b="1" i="1" dirty="0" smtClean="0"/>
              <a:t>Camaraderie</a:t>
            </a:r>
            <a:endParaRPr lang="en-US" b="1" i="1" dirty="0"/>
          </a:p>
          <a:p>
            <a:pPr marL="0" indent="0">
              <a:buNone/>
            </a:pPr>
            <a:endParaRPr lang="en-US" sz="1200" dirty="0" smtClean="0"/>
          </a:p>
          <a:p>
            <a:pPr marL="0" indent="0">
              <a:buNone/>
            </a:pPr>
            <a:r>
              <a:rPr lang="en-US" sz="1200" dirty="0" smtClean="0"/>
              <a:t>Street Market Study:  UBC School of Community and Regional Planning, 2014</a:t>
            </a:r>
            <a:endParaRPr lang="en-US" sz="12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l="2798" t="14397" b="1697"/>
          <a:stretch/>
        </p:blipFill>
        <p:spPr>
          <a:xfrm>
            <a:off x="381001" y="1246094"/>
            <a:ext cx="3901440" cy="499334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987"/>
            <a:ext cx="6965950" cy="572311"/>
          </a:xfrm>
        </p:spPr>
        <p:txBody>
          <a:bodyPr/>
          <a:lstStyle/>
          <a:p>
            <a:r>
              <a:rPr lang="en-US" sz="2800" dirty="0" smtClean="0"/>
              <a:t>Love Economy Cake Layer</a:t>
            </a:r>
            <a:endParaRPr lang="en-US" sz="2800" dirty="0"/>
          </a:p>
        </p:txBody>
      </p:sp>
      <p:sp>
        <p:nvSpPr>
          <p:cNvPr id="3" name="Content Placeholder 2"/>
          <p:cNvSpPr>
            <a:spLocks noGrp="1"/>
          </p:cNvSpPr>
          <p:nvPr>
            <p:ph idx="1"/>
          </p:nvPr>
        </p:nvSpPr>
        <p:spPr>
          <a:xfrm>
            <a:off x="0" y="632298"/>
            <a:ext cx="4795736" cy="6225702"/>
          </a:xfrm>
        </p:spPr>
        <p:txBody>
          <a:bodyPr/>
          <a:lstStyle/>
          <a:p>
            <a:r>
              <a:rPr lang="en-US" b="1" dirty="0"/>
              <a:t>Non Monetized contributions: </a:t>
            </a:r>
            <a:r>
              <a:rPr lang="en-US" dirty="0"/>
              <a:t>volunteer </a:t>
            </a:r>
            <a:r>
              <a:rPr lang="en-US" dirty="0" smtClean="0"/>
              <a:t>contributions </a:t>
            </a:r>
            <a:r>
              <a:rPr lang="en-US" dirty="0"/>
              <a:t>estimated @ </a:t>
            </a:r>
            <a:r>
              <a:rPr lang="en-US" dirty="0" smtClean="0"/>
              <a:t>millions  annually and often not included</a:t>
            </a:r>
            <a:endParaRPr lang="en-US" b="1" dirty="0"/>
          </a:p>
          <a:p>
            <a:r>
              <a:rPr lang="en-US" dirty="0" smtClean="0"/>
              <a:t>In a small sample of 29 organizations receiving $1.2 M in City grants: </a:t>
            </a:r>
          </a:p>
          <a:p>
            <a:pPr marL="0" indent="0">
              <a:buNone/>
            </a:pPr>
            <a:r>
              <a:rPr lang="en-US" dirty="0" smtClean="0"/>
              <a:t> - 2,075 </a:t>
            </a:r>
            <a:r>
              <a:rPr lang="en-US" dirty="0"/>
              <a:t>volunteers contributed to 29 </a:t>
            </a:r>
            <a:r>
              <a:rPr lang="en-US" dirty="0" smtClean="0"/>
              <a:t>organizations; donated108,955 </a:t>
            </a:r>
            <a:r>
              <a:rPr lang="en-US" dirty="0"/>
              <a:t>hours of </a:t>
            </a:r>
            <a:r>
              <a:rPr lang="en-US" dirty="0" smtClean="0"/>
              <a:t>time.*  </a:t>
            </a:r>
          </a:p>
          <a:p>
            <a:pPr>
              <a:buFontTx/>
              <a:buChar char="-"/>
            </a:pPr>
            <a:r>
              <a:rPr lang="en-US" dirty="0" smtClean="0"/>
              <a:t>Converted $ contribution = $2.17M**  </a:t>
            </a:r>
          </a:p>
          <a:p>
            <a:pPr>
              <a:buFontTx/>
              <a:buChar char="-"/>
            </a:pPr>
            <a:r>
              <a:rPr lang="en-US" dirty="0" smtClean="0"/>
              <a:t>Value add: 2:1 ratio (approx.)</a:t>
            </a:r>
          </a:p>
          <a:p>
            <a:pPr>
              <a:buFontTx/>
              <a:buChar char="-"/>
            </a:pPr>
            <a:endParaRPr lang="en-US" dirty="0"/>
          </a:p>
          <a:p>
            <a:pPr marL="0" indent="0">
              <a:buNone/>
            </a:pPr>
            <a:r>
              <a:rPr lang="en-US" sz="1200" dirty="0" smtClean="0"/>
              <a:t>*City of Vancouver – DTES local area profile, 2013; figure calculated based on $20/hr (living wage)</a:t>
            </a:r>
          </a:p>
        </p:txBody>
      </p:sp>
      <p:pic>
        <p:nvPicPr>
          <p:cNvPr id="10" name="Picture 9"/>
          <p:cNvPicPr>
            <a:picLocks noChangeAspect="1"/>
          </p:cNvPicPr>
          <p:nvPr/>
        </p:nvPicPr>
        <p:blipFill>
          <a:blip r:embed="rId3" cstate="print"/>
          <a:stretch>
            <a:fillRect/>
          </a:stretch>
        </p:blipFill>
        <p:spPr>
          <a:xfrm>
            <a:off x="4795736" y="0"/>
            <a:ext cx="4498097" cy="6857999"/>
          </a:xfrm>
          <a:prstGeom prst="rect">
            <a:avLst/>
          </a:prstGeom>
        </p:spPr>
      </p:pic>
    </p:spTree>
    <p:extLst>
      <p:ext uri="{BB962C8B-B14F-4D97-AF65-F5344CB8AC3E}">
        <p14:creationId xmlns:p14="http://schemas.microsoft.com/office/powerpoint/2010/main" xmlns="" val="3781249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65300"/>
            <a:ext cx="9232900" cy="5092700"/>
          </a:xfrm>
        </p:spPr>
        <p:txBody>
          <a:bodyPr rtlCol="0">
            <a:normAutofit/>
          </a:bodyPr>
          <a:lstStyle/>
          <a:p>
            <a:pPr marL="228600" lvl="1" indent="0" eaLnBrk="1" fontAlgn="auto" hangingPunct="1">
              <a:spcAft>
                <a:spcPts val="0"/>
              </a:spcAft>
              <a:buClr>
                <a:schemeClr val="accent1">
                  <a:lumMod val="50000"/>
                </a:schemeClr>
              </a:buClr>
              <a:buFont typeface="Wingdings 2" pitchFamily="18" charset="2"/>
              <a:buNone/>
              <a:defRPr/>
            </a:pPr>
            <a:endParaRPr lang="en-US" sz="2000" dirty="0" smtClean="0"/>
          </a:p>
          <a:p>
            <a:pPr marL="228600" lvl="1" indent="0" eaLnBrk="1" fontAlgn="auto" hangingPunct="1">
              <a:spcAft>
                <a:spcPts val="0"/>
              </a:spcAft>
              <a:buClr>
                <a:schemeClr val="accent1">
                  <a:lumMod val="50000"/>
                </a:schemeClr>
              </a:buClr>
              <a:buFont typeface="Wingdings 2" pitchFamily="18" charset="2"/>
              <a:buNone/>
              <a:defRPr/>
            </a:pPr>
            <a:endParaRPr lang="en-US" sz="2000" b="1" dirty="0" smtClean="0"/>
          </a:p>
          <a:p>
            <a:pPr marL="228600" lvl="1" indent="0" eaLnBrk="1" fontAlgn="auto" hangingPunct="1">
              <a:spcAft>
                <a:spcPts val="0"/>
              </a:spcAft>
              <a:buClr>
                <a:schemeClr val="accent1">
                  <a:lumMod val="50000"/>
                </a:schemeClr>
              </a:buClr>
              <a:buFont typeface="Wingdings 2" pitchFamily="18" charset="2"/>
              <a:buNone/>
              <a:defRPr/>
            </a:pPr>
            <a:r>
              <a:rPr lang="en-US" sz="2000" b="1" dirty="0" smtClean="0"/>
              <a:t>“..</a:t>
            </a:r>
            <a:r>
              <a:rPr lang="en-US" sz="2000" b="1" i="1" dirty="0"/>
              <a:t>you need the census – a very good indicator of what’s on the ground – to be able to … bring data back to the real world, and to allow us to benchmark and measure how well we’re doing”</a:t>
            </a:r>
          </a:p>
          <a:p>
            <a:pPr marL="228600" lvl="1" indent="0" eaLnBrk="1" fontAlgn="auto" hangingPunct="1">
              <a:spcAft>
                <a:spcPts val="0"/>
              </a:spcAft>
              <a:buClr>
                <a:schemeClr val="accent1">
                  <a:lumMod val="50000"/>
                </a:schemeClr>
              </a:buClr>
              <a:buFont typeface="Wingdings 2" pitchFamily="18" charset="2"/>
              <a:buNone/>
              <a:defRPr/>
            </a:pPr>
            <a:endParaRPr lang="en-US" sz="2000" b="1" i="1" dirty="0" smtClean="0"/>
          </a:p>
          <a:p>
            <a:pPr marL="228600" lvl="1" indent="0" eaLnBrk="1" fontAlgn="auto" hangingPunct="1">
              <a:spcAft>
                <a:spcPts val="0"/>
              </a:spcAft>
              <a:buClr>
                <a:schemeClr val="accent1">
                  <a:lumMod val="50000"/>
                </a:schemeClr>
              </a:buClr>
              <a:buFont typeface="Wingdings 2" pitchFamily="18" charset="2"/>
              <a:buNone/>
              <a:defRPr/>
            </a:pPr>
            <a:r>
              <a:rPr lang="en-US" sz="2000" b="1" i="1" dirty="0" smtClean="0"/>
              <a:t>“</a:t>
            </a:r>
            <a:r>
              <a:rPr lang="en-US" sz="2000" b="1" i="1" dirty="0"/>
              <a:t> I think of these data as a public good … that provides a benefit to all Canadians, either directly or indirectly,” </a:t>
            </a:r>
            <a:endParaRPr lang="en-US" sz="2000" b="1" i="1" dirty="0" smtClean="0"/>
          </a:p>
          <a:p>
            <a:pPr marL="228600" lvl="1" indent="0" eaLnBrk="1" fontAlgn="auto" hangingPunct="1">
              <a:spcAft>
                <a:spcPts val="0"/>
              </a:spcAft>
              <a:buClr>
                <a:schemeClr val="accent1">
                  <a:lumMod val="50000"/>
                </a:schemeClr>
              </a:buClr>
              <a:buFont typeface="Wingdings 2" pitchFamily="18" charset="2"/>
              <a:buNone/>
              <a:defRPr/>
            </a:pPr>
            <a:endParaRPr lang="en-US" sz="1400" dirty="0"/>
          </a:p>
          <a:p>
            <a:pPr marL="228600" lvl="1" indent="0" eaLnBrk="1" fontAlgn="auto" hangingPunct="1">
              <a:spcAft>
                <a:spcPts val="0"/>
              </a:spcAft>
              <a:buClr>
                <a:schemeClr val="accent1">
                  <a:lumMod val="50000"/>
                </a:schemeClr>
              </a:buClr>
              <a:buFont typeface="Wingdings 2" pitchFamily="18" charset="2"/>
              <a:buNone/>
              <a:defRPr/>
            </a:pPr>
            <a:r>
              <a:rPr lang="en-US" sz="1200" dirty="0"/>
              <a:t>Robert Fairholm, Economist, Globe and Mail Feb 6 2015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89700" y="0"/>
            <a:ext cx="2654300" cy="205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a:spLocks noGrp="1"/>
          </p:cNvSpPr>
          <p:nvPr>
            <p:ph type="title"/>
          </p:nvPr>
        </p:nvSpPr>
        <p:spPr>
          <a:xfrm>
            <a:off x="0" y="1"/>
            <a:ext cx="6965950" cy="2057400"/>
          </a:xfrm>
        </p:spPr>
        <p:txBody>
          <a:bodyPr/>
          <a:lstStyle/>
          <a:p>
            <a:pPr eaLnBrk="1" hangingPunct="1"/>
            <a:r>
              <a:rPr lang="en-US" altLang="en-US" sz="2800" dirty="0" smtClean="0"/>
              <a:t/>
            </a:r>
            <a:br>
              <a:rPr lang="en-US" altLang="en-US" sz="2800" dirty="0" smtClean="0"/>
            </a:br>
            <a:r>
              <a:rPr lang="en-US" altLang="en-US" sz="2800" dirty="0" smtClean="0"/>
              <a:t>Digging deeper: </a:t>
            </a:r>
            <a:br>
              <a:rPr lang="en-US" altLang="en-US" sz="2800" dirty="0" smtClean="0"/>
            </a:br>
            <a:r>
              <a:rPr lang="en-US" altLang="en-US" sz="2800" dirty="0" smtClean="0"/>
              <a:t>Canada’s Census </a:t>
            </a:r>
            <a:br>
              <a:rPr lang="en-US" altLang="en-US" sz="2800" dirty="0" smtClean="0"/>
            </a:br>
            <a:r>
              <a:rPr lang="en-US" altLang="en-US" sz="2800" dirty="0" smtClean="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300"/>
            <a:ext cx="6508750" cy="1066800"/>
          </a:xfrm>
        </p:spPr>
        <p:txBody>
          <a:bodyPr/>
          <a:lstStyle/>
          <a:p>
            <a:r>
              <a:rPr lang="en-US" dirty="0" smtClean="0"/>
              <a:t>Alternative Visions &amp; Measures</a:t>
            </a:r>
            <a:r>
              <a:rPr lang="en-US" sz="2400" dirty="0"/>
              <a:t/>
            </a:r>
            <a:br>
              <a:rPr lang="en-US" sz="2400" dirty="0"/>
            </a:br>
            <a:endParaRPr lang="en-US" sz="2400" dirty="0"/>
          </a:p>
        </p:txBody>
      </p:sp>
      <p:pic>
        <p:nvPicPr>
          <p:cNvPr id="5122" name="Picture 2" descr="C:\Users\CGMCZ\Desktop\Picture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019300"/>
            <a:ext cx="9144000" cy="4838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179730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740400" cy="927100"/>
          </a:xfrm>
        </p:spPr>
        <p:txBody>
          <a:bodyPr/>
          <a:lstStyle/>
          <a:p>
            <a:r>
              <a:rPr lang="en-CA" sz="2400" dirty="0" smtClean="0"/>
              <a:t>Alternative Visions: </a:t>
            </a:r>
            <a:br>
              <a:rPr lang="en-CA" sz="2400" dirty="0" smtClean="0"/>
            </a:br>
            <a:r>
              <a:rPr lang="en-CA" sz="2400" dirty="0" smtClean="0"/>
              <a:t>Sen’s Capabilities  Approach</a:t>
            </a:r>
            <a:endParaRPr lang="en-CA" sz="2400" dirty="0"/>
          </a:p>
        </p:txBody>
      </p:sp>
      <p:sp>
        <p:nvSpPr>
          <p:cNvPr id="6" name="Text Placeholder 5"/>
          <p:cNvSpPr>
            <a:spLocks noGrp="1"/>
          </p:cNvSpPr>
          <p:nvPr>
            <p:ph type="body" sz="half" idx="2"/>
          </p:nvPr>
        </p:nvSpPr>
        <p:spPr>
          <a:xfrm>
            <a:off x="0" y="1206500"/>
            <a:ext cx="5740400" cy="5740400"/>
          </a:xfrm>
        </p:spPr>
        <p:txBody>
          <a:bodyPr>
            <a:noAutofit/>
          </a:bodyPr>
          <a:lstStyle/>
          <a:p>
            <a:endParaRPr lang="en-CA" sz="2000" dirty="0" smtClean="0"/>
          </a:p>
          <a:p>
            <a:r>
              <a:rPr lang="en-CA" sz="2000" dirty="0" smtClean="0"/>
              <a:t>Asks: What are human beings </a:t>
            </a:r>
            <a:r>
              <a:rPr lang="en-CA" sz="2000" i="1" dirty="0" smtClean="0"/>
              <a:t>capable of? </a:t>
            </a:r>
          </a:p>
          <a:p>
            <a:r>
              <a:rPr lang="en-CA" sz="2000" dirty="0" smtClean="0"/>
              <a:t>Political freedom is primary – social and economic freedom evolves from this</a:t>
            </a:r>
          </a:p>
          <a:p>
            <a:endParaRPr lang="en-CA" sz="2000" dirty="0" smtClean="0"/>
          </a:p>
          <a:p>
            <a:r>
              <a:rPr lang="en-CA" sz="2000" dirty="0" smtClean="0"/>
              <a:t>Shift in emphasis from public services to political agency of individuals</a:t>
            </a:r>
          </a:p>
          <a:p>
            <a:endParaRPr lang="en-CA" sz="2000" dirty="0" smtClean="0"/>
          </a:p>
          <a:p>
            <a:r>
              <a:rPr lang="en-CA" sz="2000" dirty="0" smtClean="0"/>
              <a:t>Recognizes individual and collective agency </a:t>
            </a:r>
            <a:endParaRPr lang="en-CA" sz="2000" dirty="0"/>
          </a:p>
          <a:p>
            <a:endParaRPr lang="en-CA" sz="2000" dirty="0" smtClean="0"/>
          </a:p>
          <a:p>
            <a:r>
              <a:rPr lang="en-CA" sz="2000" dirty="0" smtClean="0"/>
              <a:t>Contributed to Human Development Index</a:t>
            </a:r>
          </a:p>
          <a:p>
            <a:endParaRPr lang="en-CA" sz="2000" dirty="0" smtClean="0"/>
          </a:p>
          <a:p>
            <a:r>
              <a:rPr lang="en-CA" sz="2000" dirty="0" smtClean="0"/>
              <a:t>Collaboration with Nussbuam introduced concept of “Love” as a key capability &amp; inclusion in concept of ‘justice’.    </a:t>
            </a:r>
            <a:endParaRPr lang="en-CA" sz="2000" dirty="0"/>
          </a:p>
          <a:p>
            <a:endParaRPr lang="en-CA" sz="2000" dirty="0"/>
          </a:p>
        </p:txBody>
      </p:sp>
      <p:pic>
        <p:nvPicPr>
          <p:cNvPr id="1026" name="Picture 2" descr="https://bharatabharati.files.wordpress.com/2012/07/sen.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89600" y="0"/>
            <a:ext cx="34544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92044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8900" y="1"/>
            <a:ext cx="7950200" cy="952500"/>
          </a:xfrm>
        </p:spPr>
        <p:txBody>
          <a:bodyPr/>
          <a:lstStyle/>
          <a:p>
            <a:pPr eaLnBrk="1" hangingPunct="1"/>
            <a:r>
              <a:rPr lang="en-US" altLang="en-US" sz="3200" dirty="0" smtClean="0"/>
              <a:t>Social Determinants of Health: </a:t>
            </a:r>
            <a:r>
              <a:rPr lang="en-US" altLang="en-US" sz="2400" dirty="0" smtClean="0"/>
              <a:t>putting science behind wellbeing</a:t>
            </a:r>
          </a:p>
        </p:txBody>
      </p:sp>
      <p:pic>
        <p:nvPicPr>
          <p:cNvPr id="56323" name="Picture 4" descr="healthmap_B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800" y="952500"/>
            <a:ext cx="8191500" cy="5905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508750" cy="666749"/>
          </a:xfrm>
        </p:spPr>
        <p:txBody>
          <a:bodyPr/>
          <a:lstStyle/>
          <a:p>
            <a:r>
              <a:rPr lang="en-US" sz="2400" dirty="0" smtClean="0"/>
              <a:t>Healthy City Strategy 2014: Vision &amp; Goals  </a:t>
            </a:r>
            <a:endParaRPr lang="en-US" sz="2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2120900" y="806449"/>
            <a:ext cx="6781800" cy="5826126"/>
          </a:xfrm>
          <a:prstGeom prst="rect">
            <a:avLst/>
          </a:prstGeom>
        </p:spPr>
      </p:pic>
      <p:sp>
        <p:nvSpPr>
          <p:cNvPr id="5" name="TextBox 4"/>
          <p:cNvSpPr txBox="1"/>
          <p:nvPr/>
        </p:nvSpPr>
        <p:spPr>
          <a:xfrm>
            <a:off x="177800" y="1054100"/>
            <a:ext cx="2745175" cy="5355312"/>
          </a:xfrm>
          <a:prstGeom prst="rect">
            <a:avLst/>
          </a:prstGeom>
          <a:noFill/>
        </p:spPr>
        <p:txBody>
          <a:bodyPr wrap="none" rtlCol="0">
            <a:spAutoFit/>
          </a:bodyPr>
          <a:lstStyle/>
          <a:p>
            <a:r>
              <a:rPr lang="en-US" dirty="0" smtClean="0">
                <a:solidFill>
                  <a:srgbClr val="0070C0"/>
                </a:solidFill>
              </a:rPr>
              <a:t>Long term </a:t>
            </a:r>
          </a:p>
          <a:p>
            <a:r>
              <a:rPr lang="en-US" dirty="0" smtClean="0">
                <a:solidFill>
                  <a:srgbClr val="0070C0"/>
                </a:solidFill>
              </a:rPr>
              <a:t>Health and Well being</a:t>
            </a:r>
          </a:p>
          <a:p>
            <a:r>
              <a:rPr lang="en-US" dirty="0" smtClean="0">
                <a:solidFill>
                  <a:srgbClr val="0070C0"/>
                </a:solidFill>
              </a:rPr>
              <a:t>framework for Vancouver</a:t>
            </a:r>
            <a:endParaRPr lang="en-US" dirty="0">
              <a:solidFill>
                <a:srgbClr val="0070C0"/>
              </a:solidFill>
            </a:endParaRPr>
          </a:p>
          <a:p>
            <a:endParaRPr lang="en-US" dirty="0" smtClean="0">
              <a:solidFill>
                <a:srgbClr val="0070C0"/>
              </a:solidFill>
            </a:endParaRPr>
          </a:p>
          <a:p>
            <a:r>
              <a:rPr lang="en-US" dirty="0" smtClean="0">
                <a:solidFill>
                  <a:srgbClr val="0070C0"/>
                </a:solidFill>
              </a:rPr>
              <a:t>Vision, Goals</a:t>
            </a:r>
          </a:p>
          <a:p>
            <a:r>
              <a:rPr lang="en-US" dirty="0" smtClean="0">
                <a:solidFill>
                  <a:srgbClr val="0070C0"/>
                </a:solidFill>
              </a:rPr>
              <a:t>Targets, indicators </a:t>
            </a:r>
          </a:p>
          <a:p>
            <a:r>
              <a:rPr lang="en-US" dirty="0" smtClean="0">
                <a:solidFill>
                  <a:srgbClr val="0070C0"/>
                </a:solidFill>
              </a:rPr>
              <a:t>Adopted by</a:t>
            </a:r>
          </a:p>
          <a:p>
            <a:r>
              <a:rPr lang="en-US" dirty="0" smtClean="0">
                <a:solidFill>
                  <a:srgbClr val="0070C0"/>
                </a:solidFill>
              </a:rPr>
              <a:t>Mayor </a:t>
            </a:r>
          </a:p>
          <a:p>
            <a:r>
              <a:rPr lang="en-US" dirty="0" smtClean="0">
                <a:solidFill>
                  <a:srgbClr val="0070C0"/>
                </a:solidFill>
              </a:rPr>
              <a:t>&amp; Council</a:t>
            </a:r>
          </a:p>
          <a:p>
            <a:r>
              <a:rPr lang="en-US" dirty="0" smtClean="0">
                <a:solidFill>
                  <a:srgbClr val="0070C0"/>
                </a:solidFill>
              </a:rPr>
              <a:t>October 2014</a:t>
            </a:r>
          </a:p>
          <a:p>
            <a:endParaRPr lang="en-US" dirty="0">
              <a:solidFill>
                <a:srgbClr val="0070C0"/>
              </a:solidFill>
            </a:endParaRPr>
          </a:p>
          <a:p>
            <a:r>
              <a:rPr lang="en-US" dirty="0" smtClean="0">
                <a:solidFill>
                  <a:srgbClr val="0070C0"/>
                </a:solidFill>
              </a:rPr>
              <a:t>Next Steps:</a:t>
            </a:r>
          </a:p>
          <a:p>
            <a:endParaRPr lang="en-US" dirty="0">
              <a:solidFill>
                <a:srgbClr val="0070C0"/>
              </a:solidFill>
            </a:endParaRPr>
          </a:p>
          <a:p>
            <a:r>
              <a:rPr lang="en-US" dirty="0" smtClean="0">
                <a:solidFill>
                  <a:srgbClr val="0070C0"/>
                </a:solidFill>
              </a:rPr>
              <a:t>First 4 year action </a:t>
            </a:r>
          </a:p>
          <a:p>
            <a:r>
              <a:rPr lang="en-US" dirty="0" smtClean="0">
                <a:solidFill>
                  <a:srgbClr val="0070C0"/>
                </a:solidFill>
              </a:rPr>
              <a:t>plan</a:t>
            </a:r>
          </a:p>
          <a:p>
            <a:endParaRPr lang="en-US" dirty="0"/>
          </a:p>
          <a:p>
            <a:endParaRPr lang="en-US" dirty="0" smtClean="0"/>
          </a:p>
          <a:p>
            <a:endParaRPr lang="en-US" dirty="0"/>
          </a:p>
          <a:p>
            <a:r>
              <a:rPr lang="en-US" dirty="0" smtClean="0"/>
              <a:t> </a:t>
            </a:r>
            <a:endParaRPr lang="en-US" dirty="0"/>
          </a:p>
        </p:txBody>
      </p:sp>
    </p:spTree>
    <p:extLst>
      <p:ext uri="{BB962C8B-B14F-4D97-AF65-F5344CB8AC3E}">
        <p14:creationId xmlns:p14="http://schemas.microsoft.com/office/powerpoint/2010/main" xmlns="" val="28307488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a:spLocks noGrp="1"/>
          </p:cNvSpPr>
          <p:nvPr>
            <p:ph type="title"/>
          </p:nvPr>
        </p:nvSpPr>
        <p:spPr>
          <a:xfrm>
            <a:off x="547688" y="0"/>
            <a:ext cx="6508750" cy="1330325"/>
          </a:xfrm>
        </p:spPr>
        <p:txBody>
          <a:bodyPr/>
          <a:lstStyle/>
          <a:p>
            <a:r>
              <a:rPr lang="en-CA" altLang="en-US" sz="2800" dirty="0" smtClean="0"/>
              <a:t>Integrates social, economic and ecological considerations into decision making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2819521581"/>
              </p:ext>
            </p:extLst>
          </p:nvPr>
        </p:nvGraphicFramePr>
        <p:xfrm>
          <a:off x="457200" y="1910282"/>
          <a:ext cx="6508750" cy="4215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5" y="0"/>
            <a:ext cx="6294740" cy="1177047"/>
          </a:xfrm>
        </p:spPr>
        <p:txBody>
          <a:bodyPr/>
          <a:lstStyle/>
          <a:p>
            <a:r>
              <a:rPr lang="en-US" dirty="0" smtClean="0"/>
              <a:t>Promotes Local Leadership</a:t>
            </a:r>
            <a:endParaRPr lang="en-US" dirty="0"/>
          </a:p>
        </p:txBody>
      </p:sp>
      <p:sp>
        <p:nvSpPr>
          <p:cNvPr id="3" name="Content Placeholder 2"/>
          <p:cNvSpPr>
            <a:spLocks noGrp="1"/>
          </p:cNvSpPr>
          <p:nvPr>
            <p:ph idx="1"/>
          </p:nvPr>
        </p:nvSpPr>
        <p:spPr/>
        <p:txBody>
          <a:bodyPr/>
          <a:lstStyle/>
          <a:p>
            <a:pPr marL="0" indent="0">
              <a:buNone/>
            </a:pPr>
            <a:endParaRPr lang="en-US" dirty="0" smtClean="0">
              <a:solidFill>
                <a:srgbClr val="9F0000"/>
              </a:solidFill>
            </a:endParaRPr>
          </a:p>
          <a:p>
            <a:pPr marL="0" indent="0">
              <a:buNone/>
            </a:pPr>
            <a:r>
              <a:rPr lang="en-US" i="1" dirty="0" smtClean="0">
                <a:solidFill>
                  <a:srgbClr val="9F0000"/>
                </a:solidFill>
              </a:rPr>
              <a:t>Local governments are uniquely placed to provide leadership for health.  Many social determinants of health operate at the local and community level.  Municipalities have the capacity to influence the determinants of health and inequalities – ‘the causes of the causes’.</a:t>
            </a:r>
          </a:p>
          <a:p>
            <a:endParaRPr lang="en-US" dirty="0" smtClean="0"/>
          </a:p>
          <a:p>
            <a:r>
              <a:rPr lang="en-US" sz="1400" dirty="0" smtClean="0"/>
              <a:t>World Health Organization, 2013</a:t>
            </a:r>
            <a:endParaRPr lang="en-US" sz="14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34264" y="0"/>
            <a:ext cx="2509736" cy="23054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048692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44701" y="1505218"/>
            <a:ext cx="7624976" cy="5298741"/>
            <a:chOff x="-269289" y="228600"/>
            <a:chExt cx="9885499" cy="6576616"/>
          </a:xfrm>
        </p:grpSpPr>
        <p:cxnSp>
          <p:nvCxnSpPr>
            <p:cNvPr id="8" name="Straight Arrow Connector 7"/>
            <p:cNvCxnSpPr/>
            <p:nvPr/>
          </p:nvCxnSpPr>
          <p:spPr>
            <a:xfrm>
              <a:off x="4191000" y="228600"/>
              <a:ext cx="76200" cy="6553200"/>
            </a:xfrm>
            <a:prstGeom prst="straightConnector1">
              <a:avLst/>
            </a:prstGeom>
            <a:ln w="762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8600" y="3581400"/>
              <a:ext cx="7239000" cy="76200"/>
            </a:xfrm>
            <a:prstGeom prst="straightConnector1">
              <a:avLst/>
            </a:prstGeom>
            <a:ln w="76200">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rot="21418782">
              <a:off x="2245996" y="2730457"/>
              <a:ext cx="4306286" cy="2657687"/>
              <a:chOff x="2437605" y="2793196"/>
              <a:chExt cx="4998646" cy="2982689"/>
            </a:xfrm>
          </p:grpSpPr>
          <p:sp>
            <p:nvSpPr>
              <p:cNvPr id="17" name="Oval 16"/>
              <p:cNvSpPr/>
              <p:nvPr/>
            </p:nvSpPr>
            <p:spPr>
              <a:xfrm rot="19867961">
                <a:off x="2437605" y="2793196"/>
                <a:ext cx="4928816" cy="2982689"/>
              </a:xfrm>
              <a:prstGeom prst="ellipse">
                <a:avLst/>
              </a:prstGeom>
              <a:solidFill>
                <a:schemeClr val="accent6">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p>
              <a:p>
                <a:pPr algn="ctr"/>
                <a:endParaRPr lang="en-US" sz="2400" dirty="0"/>
              </a:p>
            </p:txBody>
          </p:sp>
          <p:sp>
            <p:nvSpPr>
              <p:cNvPr id="21" name="Oval 20"/>
              <p:cNvSpPr/>
              <p:nvPr/>
            </p:nvSpPr>
            <p:spPr>
              <a:xfrm rot="19872914">
                <a:off x="2462687" y="2807567"/>
                <a:ext cx="4973564" cy="29596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924395" y="1465265"/>
              <a:ext cx="4484710" cy="2707942"/>
              <a:chOff x="762662" y="1171370"/>
              <a:chExt cx="4769870" cy="2733051"/>
            </a:xfrm>
          </p:grpSpPr>
          <p:sp>
            <p:nvSpPr>
              <p:cNvPr id="18" name="Oval 17"/>
              <p:cNvSpPr/>
              <p:nvPr/>
            </p:nvSpPr>
            <p:spPr>
              <a:xfrm rot="19619171">
                <a:off x="775835" y="1171370"/>
                <a:ext cx="4706716" cy="2624574"/>
              </a:xfrm>
              <a:prstGeom prst="ellipse">
                <a:avLst/>
              </a:prstGeom>
              <a:solidFill>
                <a:schemeClr val="accent4">
                  <a:alpha val="71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Healthy City for All</a:t>
                </a:r>
                <a:endParaRPr lang="en-US" sz="2400" dirty="0"/>
              </a:p>
            </p:txBody>
          </p:sp>
          <p:sp>
            <p:nvSpPr>
              <p:cNvPr id="19" name="Oval 18"/>
              <p:cNvSpPr/>
              <p:nvPr/>
            </p:nvSpPr>
            <p:spPr>
              <a:xfrm rot="19589634">
                <a:off x="762662" y="1303590"/>
                <a:ext cx="4769870" cy="2600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p:cNvSpPr txBox="1"/>
            <p:nvPr/>
          </p:nvSpPr>
          <p:spPr>
            <a:xfrm rot="19755364">
              <a:off x="2781299" y="3181998"/>
              <a:ext cx="2133599" cy="573003"/>
            </a:xfrm>
            <a:prstGeom prst="rect">
              <a:avLst/>
            </a:prstGeom>
            <a:noFill/>
          </p:spPr>
          <p:txBody>
            <a:bodyPr wrap="square" rtlCol="0">
              <a:spAutoFit/>
            </a:bodyPr>
            <a:lstStyle/>
            <a:p>
              <a:r>
                <a:rPr lang="en-US" sz="2400" dirty="0" smtClean="0">
                  <a:solidFill>
                    <a:srgbClr val="92D050"/>
                  </a:solidFill>
                </a:rPr>
                <a:t>Innovation</a:t>
              </a:r>
              <a:endParaRPr lang="en-US" sz="2400" dirty="0">
                <a:solidFill>
                  <a:srgbClr val="92D050"/>
                </a:solidFill>
              </a:endParaRPr>
            </a:p>
          </p:txBody>
        </p:sp>
        <p:sp>
          <p:nvSpPr>
            <p:cNvPr id="25" name="TextBox 24"/>
            <p:cNvSpPr txBox="1"/>
            <p:nvPr/>
          </p:nvSpPr>
          <p:spPr>
            <a:xfrm>
              <a:off x="1620486" y="229581"/>
              <a:ext cx="2113548" cy="458402"/>
            </a:xfrm>
            <a:prstGeom prst="rect">
              <a:avLst/>
            </a:prstGeom>
            <a:noFill/>
          </p:spPr>
          <p:txBody>
            <a:bodyPr wrap="square" rtlCol="0">
              <a:spAutoFit/>
            </a:bodyPr>
            <a:lstStyle/>
            <a:p>
              <a:pPr algn="r"/>
              <a:r>
                <a:rPr lang="en-US" b="1" dirty="0" smtClean="0"/>
                <a:t>WELLNESS</a:t>
              </a:r>
              <a:endParaRPr lang="en-US" b="1" dirty="0"/>
            </a:p>
          </p:txBody>
        </p:sp>
        <p:sp>
          <p:nvSpPr>
            <p:cNvPr id="26" name="TextBox 25"/>
            <p:cNvSpPr txBox="1"/>
            <p:nvPr/>
          </p:nvSpPr>
          <p:spPr>
            <a:xfrm>
              <a:off x="4411457" y="6412469"/>
              <a:ext cx="2133600" cy="392747"/>
            </a:xfrm>
            <a:prstGeom prst="rect">
              <a:avLst/>
            </a:prstGeom>
            <a:noFill/>
          </p:spPr>
          <p:txBody>
            <a:bodyPr wrap="square" rtlCol="0">
              <a:spAutoFit/>
            </a:bodyPr>
            <a:lstStyle/>
            <a:p>
              <a:r>
                <a:rPr lang="en-US" b="1" dirty="0" smtClean="0">
                  <a:solidFill>
                    <a:srgbClr val="000000"/>
                  </a:solidFill>
                </a:rPr>
                <a:t>CRISIS</a:t>
              </a:r>
              <a:endParaRPr lang="en-US" b="1" dirty="0">
                <a:solidFill>
                  <a:srgbClr val="000000"/>
                </a:solidFill>
              </a:endParaRPr>
            </a:p>
          </p:txBody>
        </p:sp>
        <p:sp>
          <p:nvSpPr>
            <p:cNvPr id="27" name="TextBox 26"/>
            <p:cNvSpPr txBox="1"/>
            <p:nvPr/>
          </p:nvSpPr>
          <p:spPr>
            <a:xfrm>
              <a:off x="6250688" y="3903586"/>
              <a:ext cx="3365522" cy="1489807"/>
            </a:xfrm>
            <a:prstGeom prst="rect">
              <a:avLst/>
            </a:prstGeom>
            <a:noFill/>
          </p:spPr>
          <p:txBody>
            <a:bodyPr wrap="square" rtlCol="0">
              <a:spAutoFit/>
            </a:bodyPr>
            <a:lstStyle/>
            <a:p>
              <a:pPr algn="ctr"/>
              <a:r>
                <a:rPr lang="en-US" b="1" dirty="0" smtClean="0">
                  <a:solidFill>
                    <a:srgbClr val="000000"/>
                  </a:solidFill>
                </a:rPr>
                <a:t>ACUTE INTERVENTIONS: hospital, police, ambulance</a:t>
              </a:r>
              <a:endParaRPr lang="en-US" b="1" dirty="0">
                <a:solidFill>
                  <a:srgbClr val="000000"/>
                </a:solidFill>
              </a:endParaRPr>
            </a:p>
          </p:txBody>
        </p:sp>
        <p:sp>
          <p:nvSpPr>
            <p:cNvPr id="28" name="TextBox 27"/>
            <p:cNvSpPr txBox="1"/>
            <p:nvPr/>
          </p:nvSpPr>
          <p:spPr>
            <a:xfrm>
              <a:off x="-269289" y="4102307"/>
              <a:ext cx="2133601" cy="802204"/>
            </a:xfrm>
            <a:prstGeom prst="rect">
              <a:avLst/>
            </a:prstGeom>
            <a:noFill/>
          </p:spPr>
          <p:txBody>
            <a:bodyPr wrap="square" rtlCol="0">
              <a:spAutoFit/>
            </a:bodyPr>
            <a:lstStyle/>
            <a:p>
              <a:r>
                <a:rPr lang="en-US" b="1" dirty="0" smtClean="0">
                  <a:solidFill>
                    <a:srgbClr val="000000"/>
                  </a:solidFill>
                </a:rPr>
                <a:t>COMMUNITY SUPPORTS</a:t>
              </a:r>
              <a:endParaRPr lang="en-US" b="1" dirty="0">
                <a:solidFill>
                  <a:srgbClr val="000000"/>
                </a:solidFill>
              </a:endParaRPr>
            </a:p>
          </p:txBody>
        </p:sp>
      </p:grpSp>
      <p:cxnSp>
        <p:nvCxnSpPr>
          <p:cNvPr id="4" name="Straight Arrow Connector 3"/>
          <p:cNvCxnSpPr/>
          <p:nvPr/>
        </p:nvCxnSpPr>
        <p:spPr>
          <a:xfrm flipH="1" flipV="1">
            <a:off x="4556489" y="2015836"/>
            <a:ext cx="1714676" cy="1818409"/>
          </a:xfrm>
          <a:prstGeom prst="straightConnector1">
            <a:avLst/>
          </a:prstGeom>
          <a:ln w="92075">
            <a:solidFill>
              <a:srgbClr val="92D05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9705712">
            <a:off x="2885658" y="4597642"/>
            <a:ext cx="2290755" cy="369332"/>
          </a:xfrm>
          <a:prstGeom prst="rect">
            <a:avLst/>
          </a:prstGeom>
          <a:noFill/>
        </p:spPr>
        <p:txBody>
          <a:bodyPr wrap="none" rtlCol="0">
            <a:spAutoFit/>
          </a:bodyPr>
          <a:lstStyle/>
          <a:p>
            <a:r>
              <a:rPr lang="en-US" dirty="0" smtClean="0"/>
              <a:t>INDIVIDUALS IN CRISIS</a:t>
            </a:r>
            <a:endParaRPr lang="en-US" dirty="0"/>
          </a:p>
        </p:txBody>
      </p:sp>
      <p:sp>
        <p:nvSpPr>
          <p:cNvPr id="2" name="TextBox 1"/>
          <p:cNvSpPr txBox="1"/>
          <p:nvPr/>
        </p:nvSpPr>
        <p:spPr>
          <a:xfrm>
            <a:off x="-23950" y="438223"/>
            <a:ext cx="9403803" cy="1077218"/>
          </a:xfrm>
          <a:prstGeom prst="rect">
            <a:avLst/>
          </a:prstGeom>
          <a:noFill/>
        </p:spPr>
        <p:txBody>
          <a:bodyPr wrap="square" rtlCol="0">
            <a:spAutoFit/>
          </a:bodyPr>
          <a:lstStyle/>
          <a:p>
            <a:r>
              <a:rPr lang="en-US" sz="3200" dirty="0" smtClean="0">
                <a:solidFill>
                  <a:srgbClr val="9F0000"/>
                </a:solidFill>
              </a:rPr>
              <a:t>Focus on Moving Upstream </a:t>
            </a:r>
          </a:p>
          <a:p>
            <a:r>
              <a:rPr lang="en-US" sz="3200" dirty="0" smtClean="0">
                <a:solidFill>
                  <a:srgbClr val="9F0000"/>
                </a:solidFill>
              </a:rPr>
              <a:t>Prevention Benefits Everyone  </a:t>
            </a:r>
            <a:endParaRPr lang="en-US" sz="3200" dirty="0">
              <a:solidFill>
                <a:srgbClr val="9F0000"/>
              </a:solidFill>
            </a:endParaRPr>
          </a:p>
        </p:txBody>
      </p:sp>
    </p:spTree>
    <p:extLst>
      <p:ext uri="{BB962C8B-B14F-4D97-AF65-F5344CB8AC3E}">
        <p14:creationId xmlns:p14="http://schemas.microsoft.com/office/powerpoint/2010/main" xmlns="" val="1553964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600" y="0"/>
            <a:ext cx="8585199" cy="1658472"/>
          </a:xfrm>
        </p:spPr>
        <p:txBody>
          <a:bodyPr/>
          <a:lstStyle/>
          <a:p>
            <a:r>
              <a:rPr lang="en-US" dirty="0" smtClean="0"/>
              <a:t>Recognizes individual capabilities, but requires collective leadership </a:t>
            </a:r>
            <a:endParaRPr lang="en-US"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457199" y="1739153"/>
            <a:ext cx="4876800" cy="4652682"/>
          </a:xfrm>
          <a:prstGeom prst="rect">
            <a:avLst/>
          </a:prstGeom>
        </p:spPr>
      </p:pic>
      <p:sp>
        <p:nvSpPr>
          <p:cNvPr id="8" name="Content Placeholder 7"/>
          <p:cNvSpPr txBox="1">
            <a:spLocks noGrp="1"/>
          </p:cNvSpPr>
          <p:nvPr>
            <p:ph sz="half" idx="2"/>
          </p:nvPr>
        </p:nvSpPr>
        <p:spPr>
          <a:xfrm>
            <a:off x="6320115" y="2232007"/>
            <a:ext cx="2117385" cy="1077218"/>
          </a:xfrm>
          <a:prstGeom prst="rect">
            <a:avLst/>
          </a:prstGeom>
          <a:noFill/>
        </p:spPr>
        <p:txBody>
          <a:bodyPr wrap="square" rtlCol="0">
            <a:spAutoFit/>
          </a:bodyPr>
          <a:lstStyle/>
          <a:p>
            <a:pPr marL="0" indent="0">
              <a:spcAft>
                <a:spcPts val="600"/>
              </a:spcAft>
              <a:buNone/>
            </a:pPr>
            <a:r>
              <a:rPr lang="en-US" sz="1600" dirty="0" smtClean="0">
                <a:latin typeface="+mj-lt"/>
              </a:rPr>
              <a:t>Goals led by senior government, business sector, civil society</a:t>
            </a:r>
            <a:endParaRPr lang="en-US" sz="1600" dirty="0" smtClean="0">
              <a:latin typeface="Gotham-Book" panose="02000604040000020004" pitchFamily="2" charset="0"/>
            </a:endParaRPr>
          </a:p>
        </p:txBody>
      </p:sp>
      <p:sp>
        <p:nvSpPr>
          <p:cNvPr id="9" name="Rectangle 8"/>
          <p:cNvSpPr/>
          <p:nvPr/>
        </p:nvSpPr>
        <p:spPr>
          <a:xfrm rot="10800000" flipV="1">
            <a:off x="6320117" y="2999981"/>
            <a:ext cx="2117383" cy="1754326"/>
          </a:xfrm>
          <a:prstGeom prst="rect">
            <a:avLst/>
          </a:prstGeom>
        </p:spPr>
        <p:txBody>
          <a:bodyPr wrap="square">
            <a:spAutoFit/>
          </a:bodyPr>
          <a:lstStyle/>
          <a:p>
            <a:pPr>
              <a:spcAft>
                <a:spcPts val="600"/>
              </a:spcAft>
            </a:pPr>
            <a:endParaRPr lang="en-US" sz="1400" dirty="0" smtClean="0">
              <a:latin typeface="+mj-lt"/>
            </a:endParaRPr>
          </a:p>
          <a:p>
            <a:pPr>
              <a:spcAft>
                <a:spcPts val="600"/>
              </a:spcAft>
            </a:pPr>
            <a:endParaRPr lang="en-US" sz="1400" dirty="0">
              <a:latin typeface="+mj-lt"/>
            </a:endParaRPr>
          </a:p>
          <a:p>
            <a:pPr>
              <a:spcAft>
                <a:spcPts val="600"/>
              </a:spcAft>
            </a:pPr>
            <a:r>
              <a:rPr lang="en-US" sz="1400" dirty="0" smtClean="0">
                <a:latin typeface="+mj-lt"/>
              </a:rPr>
              <a:t>Goals that are City-led through policy, programs, regulations and financial </a:t>
            </a:r>
            <a:r>
              <a:rPr lang="en-US" sz="1400" dirty="0">
                <a:latin typeface="+mj-lt"/>
              </a:rPr>
              <a:t>capacity</a:t>
            </a:r>
          </a:p>
        </p:txBody>
      </p:sp>
      <p:sp>
        <p:nvSpPr>
          <p:cNvPr id="10" name="Rectangle 9"/>
          <p:cNvSpPr/>
          <p:nvPr/>
        </p:nvSpPr>
        <p:spPr bwMode="auto">
          <a:xfrm>
            <a:off x="5333999" y="3877143"/>
            <a:ext cx="484095" cy="381092"/>
          </a:xfrm>
          <a:prstGeom prst="rect">
            <a:avLst/>
          </a:prstGeom>
          <a:solidFill>
            <a:schemeClr val="bg1">
              <a:lumMod val="95000"/>
              <a:alpha val="60000"/>
            </a:schemeClr>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5249692" y="2411506"/>
            <a:ext cx="458914" cy="464600"/>
          </a:xfrm>
          <a:prstGeom prst="rect">
            <a:avLst/>
          </a:prstGeom>
          <a:solidFill>
            <a:srgbClr val="0082C7">
              <a:alpha val="60000"/>
            </a:srgbClr>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xmlns="" val="13019626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214009"/>
            <a:ext cx="6508750" cy="593387"/>
          </a:xfrm>
        </p:spPr>
        <p:txBody>
          <a:bodyPr/>
          <a:lstStyle/>
          <a:p>
            <a:r>
              <a:rPr lang="en-US" dirty="0" smtClean="0"/>
              <a:t>Goals, Targets, Indicators</a:t>
            </a:r>
            <a:endParaRPr lang="en-US" dirty="0"/>
          </a:p>
        </p:txBody>
      </p:sp>
      <p:sp>
        <p:nvSpPr>
          <p:cNvPr id="2" name="Content Placeholder 1"/>
          <p:cNvSpPr>
            <a:spLocks noGrp="1"/>
          </p:cNvSpPr>
          <p:nvPr>
            <p:ph idx="1"/>
          </p:nvPr>
        </p:nvSpPr>
        <p:spPr/>
        <p:txBody>
          <a:bodyPr/>
          <a:lstStyle/>
          <a:p>
            <a:endParaRPr lang="en-US" dirty="0"/>
          </a:p>
          <a:p>
            <a:pPr marL="0" indent="0">
              <a:buNone/>
            </a:pP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549" y="1099225"/>
            <a:ext cx="4241258" cy="5729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63437" y="836578"/>
            <a:ext cx="5058384" cy="60214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358984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636494" y="342900"/>
            <a:ext cx="6508750" cy="912159"/>
          </a:xfrm>
        </p:spPr>
        <p:txBody>
          <a:bodyPr/>
          <a:lstStyle/>
          <a:p>
            <a:r>
              <a:rPr lang="en-CA" altLang="en-US" dirty="0" smtClean="0"/>
              <a:t>A good start in life</a:t>
            </a:r>
          </a:p>
        </p:txBody>
      </p:sp>
      <p:sp>
        <p:nvSpPr>
          <p:cNvPr id="63491" name="Content Placeholder 2"/>
          <p:cNvSpPr>
            <a:spLocks noGrp="1"/>
          </p:cNvSpPr>
          <p:nvPr>
            <p:ph idx="1"/>
          </p:nvPr>
        </p:nvSpPr>
        <p:spPr>
          <a:xfrm>
            <a:off x="690282" y="1485900"/>
            <a:ext cx="3352800" cy="4640263"/>
          </a:xfrm>
        </p:spPr>
        <p:txBody>
          <a:bodyPr/>
          <a:lstStyle/>
          <a:p>
            <a:r>
              <a:rPr lang="en-US" dirty="0" smtClean="0"/>
              <a:t>Vancouver’s children have the best chance of enjoying a healthy childhood</a:t>
            </a:r>
          </a:p>
          <a:p>
            <a:endParaRPr lang="en-US" dirty="0" smtClean="0"/>
          </a:p>
          <a:p>
            <a:r>
              <a:rPr lang="en-US" dirty="0" smtClean="0"/>
              <a:t>By 2025, at least </a:t>
            </a:r>
            <a:r>
              <a:rPr lang="en-US" b="1" dirty="0" smtClean="0">
                <a:solidFill>
                  <a:srgbClr val="F25929"/>
                </a:solidFill>
                <a:latin typeface="Gotham-Bold" panose="02000804030000020004" pitchFamily="2" charset="0"/>
              </a:rPr>
              <a:t>85%</a:t>
            </a:r>
            <a:r>
              <a:rPr lang="en-US" dirty="0" smtClean="0">
                <a:solidFill>
                  <a:srgbClr val="F25929"/>
                </a:solidFill>
              </a:rPr>
              <a:t> </a:t>
            </a:r>
            <a:r>
              <a:rPr lang="en-US" dirty="0" smtClean="0"/>
              <a:t>of Vancouver’s children are developmentally ready for school when they enter kindergarten</a:t>
            </a:r>
          </a:p>
          <a:p>
            <a:endParaRPr lang="en-CA" altLang="en-US" dirty="0" smtClean="0"/>
          </a:p>
        </p:txBody>
      </p:sp>
      <p:sp>
        <p:nvSpPr>
          <p:cNvPr id="2" name="TextBox 1"/>
          <p:cNvSpPr txBox="1"/>
          <p:nvPr/>
        </p:nvSpPr>
        <p:spPr>
          <a:xfrm>
            <a:off x="4043082" y="3630706"/>
            <a:ext cx="3218330" cy="369332"/>
          </a:xfrm>
          <a:prstGeom prst="rect">
            <a:avLst/>
          </a:prstGeom>
          <a:noFill/>
        </p:spPr>
        <p:txBody>
          <a:bodyPr wrap="square" rtlCol="0">
            <a:spAutoFit/>
          </a:bodyPr>
          <a:lstStyle/>
          <a:p>
            <a:endParaRPr lang="en-US" dirty="0"/>
          </a:p>
        </p:txBody>
      </p:sp>
      <p:pic>
        <p:nvPicPr>
          <p:cNvPr id="6" name="Content Placeholder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45000" y="749300"/>
            <a:ext cx="4584700" cy="560704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11 GNR LAs"/>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a:xfrm>
            <a:off x="4648200" y="1601788"/>
            <a:ext cx="4038600" cy="4522787"/>
          </a:xfrm>
        </p:spPr>
      </p:pic>
      <p:pic>
        <p:nvPicPr>
          <p:cNvPr id="8" name="2006 GNR DAs"/>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8200" y="1601788"/>
            <a:ext cx="4038600" cy="452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2011 GNR DAs"/>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48200" y="1601788"/>
            <a:ext cx="4038600" cy="452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sz="half" idx="1"/>
          </p:nvPr>
        </p:nvSpPr>
        <p:spPr>
          <a:xfrm>
            <a:off x="0" y="850900"/>
            <a:ext cx="4554538" cy="6007100"/>
          </a:xfrm>
        </p:spPr>
        <p:txBody>
          <a:bodyPr rtlCol="0">
            <a:normAutofit fontScale="85000" lnSpcReduction="20000"/>
          </a:bodyPr>
          <a:lstStyle/>
          <a:p>
            <a:pPr marL="228600" lvl="1" indent="0" eaLnBrk="1" fontAlgn="auto" hangingPunct="1">
              <a:spcAft>
                <a:spcPts val="0"/>
              </a:spcAft>
              <a:buClr>
                <a:schemeClr val="accent1">
                  <a:lumMod val="50000"/>
                </a:schemeClr>
              </a:buClr>
              <a:buFont typeface="Wingdings 2" pitchFamily="18" charset="2"/>
              <a:buNone/>
              <a:defRPr/>
            </a:pPr>
            <a:endParaRPr lang="en-US" sz="1200" dirty="0" smtClean="0"/>
          </a:p>
          <a:p>
            <a:pPr marL="0" indent="0" eaLnBrk="1" fontAlgn="auto" hangingPunct="1">
              <a:spcAft>
                <a:spcPts val="0"/>
              </a:spcAft>
              <a:buNone/>
              <a:defRPr/>
            </a:pPr>
            <a:r>
              <a:rPr lang="en-US" sz="2600" dirty="0" smtClean="0"/>
              <a:t>2011: Harper government concerns about individual privacy</a:t>
            </a:r>
          </a:p>
          <a:p>
            <a:pPr marL="0" indent="0" eaLnBrk="1" fontAlgn="auto" hangingPunct="1">
              <a:spcAft>
                <a:spcPts val="0"/>
              </a:spcAft>
              <a:buNone/>
              <a:defRPr/>
            </a:pPr>
            <a:r>
              <a:rPr lang="en-CA" sz="2600" dirty="0" smtClean="0"/>
              <a:t>Results: </a:t>
            </a:r>
            <a:endParaRPr lang="en-CA" sz="2600" dirty="0"/>
          </a:p>
          <a:p>
            <a:pPr lvl="1" eaLnBrk="1" fontAlgn="auto" hangingPunct="1">
              <a:spcAft>
                <a:spcPts val="0"/>
              </a:spcAft>
              <a:buClr>
                <a:schemeClr val="accent1">
                  <a:lumMod val="50000"/>
                </a:schemeClr>
              </a:buClr>
              <a:buFont typeface="Wingdings" panose="05000000000000000000" pitchFamily="2" charset="2"/>
              <a:buChar char="§"/>
              <a:defRPr/>
            </a:pPr>
            <a:r>
              <a:rPr lang="en-CA" sz="2600" dirty="0" smtClean="0"/>
              <a:t>Increase in number of people not completing long form census (now voluntary)  </a:t>
            </a:r>
            <a:endParaRPr lang="en-CA" sz="2600" dirty="0">
              <a:solidFill>
                <a:srgbClr val="FF0000"/>
              </a:solidFill>
            </a:endParaRPr>
          </a:p>
          <a:p>
            <a:pPr lvl="1" eaLnBrk="1" fontAlgn="auto" hangingPunct="1">
              <a:spcAft>
                <a:spcPts val="0"/>
              </a:spcAft>
              <a:buClr>
                <a:schemeClr val="accent1">
                  <a:lumMod val="50000"/>
                </a:schemeClr>
              </a:buClr>
              <a:buFont typeface="Wingdings" panose="05000000000000000000" pitchFamily="2" charset="2"/>
              <a:buChar char="§"/>
              <a:defRPr/>
            </a:pPr>
            <a:r>
              <a:rPr lang="en-CA" sz="2600" dirty="0" smtClean="0"/>
              <a:t>Ability </a:t>
            </a:r>
            <a:r>
              <a:rPr lang="en-CA" sz="2600" dirty="0"/>
              <a:t>to compare over </a:t>
            </a:r>
            <a:r>
              <a:rPr lang="en-CA" sz="2600" dirty="0" smtClean="0"/>
              <a:t>time &amp; data quality compromised</a:t>
            </a:r>
          </a:p>
          <a:p>
            <a:pPr lvl="1" eaLnBrk="1" fontAlgn="auto" hangingPunct="1">
              <a:spcAft>
                <a:spcPts val="0"/>
              </a:spcAft>
              <a:buClr>
                <a:schemeClr val="accent1">
                  <a:lumMod val="50000"/>
                </a:schemeClr>
              </a:buClr>
              <a:buFont typeface="Wingdings" panose="05000000000000000000" pitchFamily="2" charset="2"/>
              <a:buChar char="§"/>
              <a:defRPr/>
            </a:pPr>
            <a:endParaRPr lang="en-CA" sz="2300" dirty="0" smtClean="0"/>
          </a:p>
          <a:p>
            <a:pPr marL="228600" lvl="1" indent="0" eaLnBrk="1" fontAlgn="auto" hangingPunct="1">
              <a:spcAft>
                <a:spcPts val="0"/>
              </a:spcAft>
              <a:buClr>
                <a:schemeClr val="accent1">
                  <a:lumMod val="50000"/>
                </a:schemeClr>
              </a:buClr>
              <a:buNone/>
              <a:defRPr/>
            </a:pPr>
            <a:r>
              <a:rPr lang="en-CA" sz="2800" dirty="0" smtClean="0"/>
              <a:t>Other consequences:  </a:t>
            </a:r>
          </a:p>
          <a:p>
            <a:pPr marL="228600" lvl="1" indent="0" eaLnBrk="1" fontAlgn="auto" hangingPunct="1">
              <a:spcAft>
                <a:spcPts val="0"/>
              </a:spcAft>
              <a:buClr>
                <a:schemeClr val="accent1">
                  <a:lumMod val="50000"/>
                </a:schemeClr>
              </a:buClr>
              <a:buFont typeface="Wingdings 2" pitchFamily="18" charset="2"/>
              <a:buNone/>
              <a:defRPr/>
            </a:pPr>
            <a:endParaRPr lang="en-CA" sz="2300" dirty="0" smtClean="0"/>
          </a:p>
          <a:p>
            <a:pPr lvl="1" eaLnBrk="1" fontAlgn="auto" hangingPunct="1">
              <a:spcAft>
                <a:spcPts val="0"/>
              </a:spcAft>
              <a:buClr>
                <a:schemeClr val="accent1">
                  <a:lumMod val="50000"/>
                </a:schemeClr>
              </a:buClr>
              <a:buFont typeface="Wingdings" panose="05000000000000000000" pitchFamily="2" charset="2"/>
              <a:buChar char="§"/>
              <a:defRPr/>
            </a:pPr>
            <a:r>
              <a:rPr lang="en-CA" sz="2600" dirty="0" smtClean="0"/>
              <a:t>Monetary costs of changes: 22M</a:t>
            </a:r>
            <a:endParaRPr lang="en-CA" sz="2600" dirty="0"/>
          </a:p>
          <a:p>
            <a:pPr lvl="1" eaLnBrk="1" fontAlgn="auto" hangingPunct="1">
              <a:spcAft>
                <a:spcPts val="0"/>
              </a:spcAft>
              <a:buClr>
                <a:schemeClr val="accent1">
                  <a:lumMod val="50000"/>
                </a:schemeClr>
              </a:buClr>
              <a:buFont typeface="Wingdings" panose="05000000000000000000" pitchFamily="2" charset="2"/>
              <a:buChar char="§"/>
              <a:defRPr/>
            </a:pPr>
            <a:r>
              <a:rPr lang="en-CA" sz="2600" dirty="0" smtClean="0"/>
              <a:t>Social &amp; Economic:  TBD</a:t>
            </a:r>
          </a:p>
          <a:p>
            <a:pPr lvl="1" eaLnBrk="1" fontAlgn="auto" hangingPunct="1">
              <a:spcAft>
                <a:spcPts val="0"/>
              </a:spcAft>
              <a:buClr>
                <a:schemeClr val="accent1">
                  <a:lumMod val="50000"/>
                </a:schemeClr>
              </a:buClr>
              <a:buFont typeface="Wingdings" panose="05000000000000000000" pitchFamily="2" charset="2"/>
              <a:buChar char="§"/>
              <a:defRPr/>
            </a:pPr>
            <a:r>
              <a:rPr lang="en-CA" sz="2600" dirty="0" smtClean="0"/>
              <a:t>International reputation</a:t>
            </a:r>
          </a:p>
          <a:p>
            <a:pPr lvl="1" eaLnBrk="1" fontAlgn="auto" hangingPunct="1">
              <a:spcAft>
                <a:spcPts val="0"/>
              </a:spcAft>
              <a:buClr>
                <a:schemeClr val="accent1">
                  <a:lumMod val="50000"/>
                </a:schemeClr>
              </a:buClr>
              <a:buFont typeface="Wingdings" panose="05000000000000000000" pitchFamily="2" charset="2"/>
              <a:buChar char="§"/>
              <a:defRPr/>
            </a:pPr>
            <a:r>
              <a:rPr lang="en-CA" sz="2600" dirty="0" smtClean="0"/>
              <a:t>“Values shift” tactic?   </a:t>
            </a:r>
          </a:p>
          <a:p>
            <a:pPr marL="228600" lvl="1" indent="0" eaLnBrk="1" fontAlgn="auto" hangingPunct="1">
              <a:spcAft>
                <a:spcPts val="0"/>
              </a:spcAft>
              <a:buClr>
                <a:schemeClr val="accent1">
                  <a:lumMod val="50000"/>
                </a:schemeClr>
              </a:buClr>
              <a:buFont typeface="Wingdings 2" pitchFamily="18" charset="2"/>
              <a:buNone/>
              <a:defRPr/>
            </a:pPr>
            <a:endParaRPr lang="en-CA" sz="2300" dirty="0" smtClean="0"/>
          </a:p>
        </p:txBody>
      </p:sp>
      <p:sp>
        <p:nvSpPr>
          <p:cNvPr id="41990"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67DA3EE-CE2A-4C0D-839C-3E551BB50B42}" type="slidenum">
              <a:rPr lang="en-CA" altLang="en-US">
                <a:solidFill>
                  <a:schemeClr val="bg1"/>
                </a:solidFill>
                <a:latin typeface="Century Gothic" pitchFamily="34" charset="0"/>
              </a:rPr>
              <a:pPr/>
              <a:t>5</a:t>
            </a:fld>
            <a:endParaRPr lang="en-CA" altLang="en-US" dirty="0">
              <a:solidFill>
                <a:schemeClr val="bg1"/>
              </a:solidFill>
              <a:latin typeface="Century Gothic" pitchFamily="34" charset="0"/>
            </a:endParaRPr>
          </a:p>
        </p:txBody>
      </p:sp>
      <p:sp>
        <p:nvSpPr>
          <p:cNvPr id="41991" name="Title 3"/>
          <p:cNvSpPr>
            <a:spLocks noGrp="1"/>
          </p:cNvSpPr>
          <p:nvPr>
            <p:ph type="title"/>
          </p:nvPr>
        </p:nvSpPr>
        <p:spPr>
          <a:xfrm>
            <a:off x="0" y="1"/>
            <a:ext cx="7848600" cy="725488"/>
          </a:xfrm>
        </p:spPr>
        <p:txBody>
          <a:bodyPr/>
          <a:lstStyle/>
          <a:p>
            <a:pPr eaLnBrk="1" hangingPunct="1"/>
            <a:r>
              <a:rPr lang="en-CA" altLang="en-US" dirty="0" smtClean="0"/>
              <a:t/>
            </a:r>
            <a:br>
              <a:rPr lang="en-CA" altLang="en-US" dirty="0" smtClean="0"/>
            </a:br>
            <a:r>
              <a:rPr lang="en-CA" altLang="en-US" dirty="0" smtClean="0"/>
              <a:t/>
            </a:r>
            <a:br>
              <a:rPr lang="en-CA" altLang="en-US" dirty="0" smtClean="0"/>
            </a:br>
            <a:r>
              <a:rPr lang="en-CA" altLang="en-US" dirty="0" smtClean="0"/>
              <a:t/>
            </a:r>
            <a:br>
              <a:rPr lang="en-CA" altLang="en-US" dirty="0" smtClean="0"/>
            </a:br>
            <a:r>
              <a:rPr lang="en-CA" altLang="en-US" dirty="0" smtClean="0"/>
              <a:t/>
            </a:r>
            <a:br>
              <a:rPr lang="en-CA" altLang="en-US" dirty="0" smtClean="0"/>
            </a:br>
            <a:r>
              <a:rPr lang="en-CA" altLang="en-US" dirty="0" smtClean="0"/>
              <a:t/>
            </a:r>
            <a:br>
              <a:rPr lang="en-CA" altLang="en-US" dirty="0" smtClean="0"/>
            </a:br>
            <a:r>
              <a:rPr lang="en-CA" altLang="en-US" dirty="0" smtClean="0"/>
              <a:t/>
            </a:r>
            <a:br>
              <a:rPr lang="en-CA" altLang="en-US" dirty="0" smtClean="0"/>
            </a:br>
            <a:r>
              <a:rPr lang="en-CA" altLang="en-US" dirty="0" smtClean="0"/>
              <a:t/>
            </a:r>
            <a:br>
              <a:rPr lang="en-CA" altLang="en-US" dirty="0" smtClean="0"/>
            </a:br>
            <a:r>
              <a:rPr lang="en-CA" altLang="en-US" dirty="0" smtClean="0"/>
              <a:t> Canada Census Changes</a:t>
            </a:r>
            <a:r>
              <a:rPr lang="en-CA" altLang="en-US" sz="2800" dirty="0" smtClean="0"/>
              <a:t> </a:t>
            </a: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89700" y="-19050"/>
            <a:ext cx="2654300" cy="1739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9050" y="336550"/>
            <a:ext cx="6985000" cy="768350"/>
          </a:xfrm>
        </p:spPr>
        <p:txBody>
          <a:bodyPr/>
          <a:lstStyle/>
          <a:p>
            <a:pPr eaLnBrk="1" hangingPunct="1"/>
            <a:r>
              <a:rPr lang="en-US" altLang="en-US" dirty="0" smtClean="0"/>
              <a:t>A home for everyone </a:t>
            </a:r>
          </a:p>
        </p:txBody>
      </p:sp>
      <p:pic>
        <p:nvPicPr>
          <p:cNvPr id="73731"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254000" y="1104900"/>
            <a:ext cx="7353300" cy="4264959"/>
          </a:xfrm>
        </p:spPr>
      </p:pic>
      <p:sp>
        <p:nvSpPr>
          <p:cNvPr id="2" name="TextBox 1"/>
          <p:cNvSpPr txBox="1"/>
          <p:nvPr/>
        </p:nvSpPr>
        <p:spPr>
          <a:xfrm>
            <a:off x="2438400" y="5369859"/>
            <a:ext cx="184731" cy="369332"/>
          </a:xfrm>
          <a:prstGeom prst="rect">
            <a:avLst/>
          </a:prstGeom>
          <a:noFill/>
        </p:spPr>
        <p:txBody>
          <a:bodyPr wrap="none" rtlCol="0">
            <a:spAutoFit/>
          </a:bodyPr>
          <a:lstStyle/>
          <a:p>
            <a:endParaRPr lang="en-US" dirty="0"/>
          </a:p>
        </p:txBody>
      </p:sp>
      <p:sp>
        <p:nvSpPr>
          <p:cNvPr id="5" name="TextBox 4"/>
          <p:cNvSpPr txBox="1"/>
          <p:nvPr/>
        </p:nvSpPr>
        <p:spPr>
          <a:xfrm>
            <a:off x="2485941" y="5369859"/>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050" y="5568690"/>
            <a:ext cx="9144000" cy="1289310"/>
          </a:xfrm>
          <a:prstGeom prst="rect">
            <a:avLst/>
          </a:prstGeom>
        </p:spPr>
      </p:pic>
      <p:pic>
        <p:nvPicPr>
          <p:cNvPr id="3" name="Picture 2"/>
          <p:cNvPicPr>
            <a:picLocks noChangeAspect="1"/>
          </p:cNvPicPr>
          <p:nvPr/>
        </p:nvPicPr>
        <p:blipFill>
          <a:blip r:embed="rId5" cstate="print"/>
          <a:stretch>
            <a:fillRect/>
          </a:stretch>
        </p:blipFill>
        <p:spPr>
          <a:xfrm>
            <a:off x="7607299" y="652461"/>
            <a:ext cx="866775" cy="904875"/>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541"/>
            <a:ext cx="6508750" cy="1191559"/>
          </a:xfrm>
        </p:spPr>
        <p:txBody>
          <a:bodyPr/>
          <a:lstStyle/>
          <a:p>
            <a:r>
              <a:rPr lang="en-US" sz="3200" dirty="0" smtClean="0"/>
              <a:t>Improve access and input into health and social services</a:t>
            </a:r>
            <a:endParaRPr lang="en-US" sz="3200" dirty="0"/>
          </a:p>
        </p:txBody>
      </p:sp>
      <p:sp>
        <p:nvSpPr>
          <p:cNvPr id="5" name="Content Placeholder 4"/>
          <p:cNvSpPr>
            <a:spLocks noGrp="1"/>
          </p:cNvSpPr>
          <p:nvPr>
            <p:ph idx="1"/>
          </p:nvPr>
        </p:nvSpPr>
        <p:spPr>
          <a:xfrm>
            <a:off x="127000" y="1422400"/>
            <a:ext cx="3975100" cy="4762500"/>
          </a:xfrm>
        </p:spPr>
        <p:txBody>
          <a:bodyPr/>
          <a:lstStyle/>
          <a:p>
            <a:r>
              <a:rPr lang="en-US" dirty="0"/>
              <a:t>TargeVancouverites have equitable access to high-quality social, community and health services.</a:t>
            </a:r>
          </a:p>
          <a:p>
            <a:r>
              <a:rPr lang="en-US" dirty="0" smtClean="0"/>
              <a:t>By </a:t>
            </a:r>
            <a:r>
              <a:rPr lang="en-US" dirty="0"/>
              <a:t>2025, </a:t>
            </a:r>
            <a:r>
              <a:rPr lang="en-US" b="1" dirty="0">
                <a:solidFill>
                  <a:srgbClr val="F25929"/>
                </a:solidFill>
                <a:latin typeface="Gotham-Bold" panose="02000804030000020004" pitchFamily="2" charset="0"/>
              </a:rPr>
              <a:t>increase</a:t>
            </a:r>
            <a:r>
              <a:rPr lang="en-US" dirty="0">
                <a:solidFill>
                  <a:srgbClr val="F25929"/>
                </a:solidFill>
              </a:rPr>
              <a:t> </a:t>
            </a:r>
            <a:r>
              <a:rPr lang="en-US" dirty="0"/>
              <a:t>the percentage of Vancouverites who report have access to services when they need them</a:t>
            </a:r>
            <a:r>
              <a:rPr lang="en-US" dirty="0">
                <a:solidFill>
                  <a:srgbClr val="808285"/>
                </a:solidFill>
              </a:rPr>
              <a:t> </a:t>
            </a:r>
            <a:r>
              <a:rPr lang="en-US" b="1" dirty="0">
                <a:solidFill>
                  <a:srgbClr val="F25929"/>
                </a:solidFill>
                <a:latin typeface="Gotham-Bold" panose="02000804030000020004" pitchFamily="2" charset="0"/>
              </a:rPr>
              <a:t>by 25% </a:t>
            </a:r>
            <a:r>
              <a:rPr lang="en-US" dirty="0"/>
              <a:t>over 2014 levels</a:t>
            </a:r>
          </a:p>
          <a:p>
            <a:r>
              <a:rPr lang="en-US" dirty="0" smtClean="0"/>
              <a:t>By </a:t>
            </a:r>
            <a:r>
              <a:rPr lang="en-US" dirty="0"/>
              <a:t>2025, </a:t>
            </a:r>
            <a:r>
              <a:rPr lang="en-US" b="1" dirty="0">
                <a:solidFill>
                  <a:srgbClr val="F25929"/>
                </a:solidFill>
                <a:latin typeface="Gotham-Bold" panose="02000804030000020004" pitchFamily="2" charset="0"/>
              </a:rPr>
              <a:t>all</a:t>
            </a:r>
            <a:r>
              <a:rPr lang="en-US" dirty="0">
                <a:solidFill>
                  <a:srgbClr val="F25929"/>
                </a:solidFill>
                <a:latin typeface="Gotham-Bold" panose="02000804030000020004" pitchFamily="2" charset="0"/>
              </a:rPr>
              <a:t> </a:t>
            </a:r>
            <a:r>
              <a:rPr lang="en-US" dirty="0"/>
              <a:t>Vancouver residents are attached to a family </a:t>
            </a:r>
            <a:r>
              <a:rPr lang="en-US" dirty="0" smtClean="0"/>
              <a:t>doctor</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xmlns="" val="3322601760"/>
              </p:ext>
            </p:extLst>
          </p:nvPr>
        </p:nvGraphicFramePr>
        <p:xfrm>
          <a:off x="3860800" y="1299717"/>
          <a:ext cx="5016500" cy="5056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3928454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215900"/>
            <a:ext cx="6965950" cy="774701"/>
          </a:xfrm>
        </p:spPr>
        <p:txBody>
          <a:bodyPr/>
          <a:lstStyle/>
          <a:p>
            <a:pPr eaLnBrk="1" hangingPunct="1"/>
            <a:r>
              <a:rPr lang="en-CA" altLang="en-US" dirty="0" smtClean="0"/>
              <a:t>Ability to make ends meet </a:t>
            </a:r>
          </a:p>
        </p:txBody>
      </p:sp>
      <p:sp>
        <p:nvSpPr>
          <p:cNvPr id="64515" name="Content Placeholder 1"/>
          <p:cNvSpPr>
            <a:spLocks noGrp="1"/>
          </p:cNvSpPr>
          <p:nvPr>
            <p:ph idx="1"/>
          </p:nvPr>
        </p:nvSpPr>
        <p:spPr>
          <a:xfrm>
            <a:off x="127000" y="1270000"/>
            <a:ext cx="3414059" cy="5338328"/>
          </a:xfrm>
        </p:spPr>
        <p:txBody>
          <a:bodyPr/>
          <a:lstStyle/>
          <a:p>
            <a:r>
              <a:rPr lang="en-US" dirty="0" smtClean="0"/>
              <a:t>Adequate income to cover the costs of basics, and access to a broad range of employment opportunities</a:t>
            </a:r>
          </a:p>
          <a:p>
            <a:r>
              <a:rPr lang="en-US" dirty="0" smtClean="0"/>
              <a:t>By 2025, </a:t>
            </a:r>
            <a:r>
              <a:rPr lang="en-US" b="1" dirty="0" smtClean="0">
                <a:solidFill>
                  <a:srgbClr val="F25929"/>
                </a:solidFill>
                <a:latin typeface="Gotham-Bold" panose="02000804030000020004" pitchFamily="2" charset="0"/>
              </a:rPr>
              <a:t>reduce</a:t>
            </a:r>
            <a:r>
              <a:rPr lang="en-US" dirty="0" smtClean="0">
                <a:solidFill>
                  <a:srgbClr val="F25929"/>
                </a:solidFill>
              </a:rPr>
              <a:t> </a:t>
            </a:r>
            <a:r>
              <a:rPr lang="en-US" dirty="0" smtClean="0"/>
              <a:t>the City’s poverty rate </a:t>
            </a:r>
            <a:r>
              <a:rPr lang="en-US" b="1" dirty="0" smtClean="0">
                <a:solidFill>
                  <a:srgbClr val="F25929"/>
                </a:solidFill>
                <a:latin typeface="Gotham-Bold" panose="02000804030000020004" pitchFamily="2" charset="0"/>
              </a:rPr>
              <a:t>by 75%</a:t>
            </a:r>
            <a:endParaRPr lang="en-US" dirty="0" smtClean="0">
              <a:solidFill>
                <a:srgbClr val="F25929"/>
              </a:solidFill>
              <a:latin typeface="Gotham-Bold" panose="02000804030000020004" pitchFamily="2" charset="0"/>
            </a:endParaRPr>
          </a:p>
          <a:p>
            <a:r>
              <a:rPr lang="en-US" dirty="0" smtClean="0"/>
              <a:t>By 2025, </a:t>
            </a:r>
            <a:r>
              <a:rPr lang="en-US" b="1" dirty="0" smtClean="0">
                <a:solidFill>
                  <a:srgbClr val="F25929"/>
                </a:solidFill>
                <a:latin typeface="Gotham-Bold" panose="02000804030000020004" pitchFamily="2" charset="0"/>
              </a:rPr>
              <a:t>increase</a:t>
            </a:r>
            <a:r>
              <a:rPr lang="en-US" dirty="0" smtClean="0">
                <a:solidFill>
                  <a:schemeClr val="bg1"/>
                </a:solidFill>
                <a:latin typeface="Gotham-Bold" panose="02000804030000020004" pitchFamily="2" charset="0"/>
              </a:rPr>
              <a:t> </a:t>
            </a:r>
            <a:r>
              <a:rPr lang="en-US" dirty="0" smtClean="0"/>
              <a:t>median income </a:t>
            </a:r>
            <a:r>
              <a:rPr lang="en-US" b="1" dirty="0" smtClean="0">
                <a:solidFill>
                  <a:srgbClr val="F25929"/>
                </a:solidFill>
                <a:latin typeface="Gotham-Bold" panose="02000804030000020004" pitchFamily="2" charset="0"/>
              </a:rPr>
              <a:t>by at least 3%</a:t>
            </a:r>
            <a:r>
              <a:rPr lang="en-US" b="1" dirty="0" smtClean="0">
                <a:solidFill>
                  <a:srgbClr val="808285"/>
                </a:solidFill>
                <a:latin typeface="Gotham-Bold" panose="02000804030000020004" pitchFamily="2" charset="0"/>
              </a:rPr>
              <a:t> </a:t>
            </a:r>
            <a:r>
              <a:rPr lang="en-US" dirty="0" smtClean="0"/>
              <a:t>every year</a:t>
            </a:r>
          </a:p>
          <a:p>
            <a:endParaRPr lang="en-CA" altLang="en-US" dirty="0" smtClean="0"/>
          </a:p>
        </p:txBody>
      </p:sp>
      <p:sp>
        <p:nvSpPr>
          <p:cNvPr id="3" name="TextBox 2"/>
          <p:cNvSpPr txBox="1"/>
          <p:nvPr/>
        </p:nvSpPr>
        <p:spPr>
          <a:xfrm>
            <a:off x="4132729" y="3979434"/>
            <a:ext cx="45719" cy="369332"/>
          </a:xfrm>
          <a:prstGeom prst="rect">
            <a:avLst/>
          </a:prstGeom>
          <a:noFill/>
        </p:spPr>
        <p:txBody>
          <a:bodyPr wrap="square" rtlCol="0">
            <a:spAutoFit/>
          </a:bodyPr>
          <a:lstStyle/>
          <a:p>
            <a:endParaRPr lang="en-US" dirty="0"/>
          </a:p>
        </p:txBody>
      </p:sp>
      <p:sp>
        <p:nvSpPr>
          <p:cNvPr id="5" name="TextBox 4"/>
          <p:cNvSpPr txBox="1"/>
          <p:nvPr/>
        </p:nvSpPr>
        <p:spPr>
          <a:xfrm>
            <a:off x="4894729" y="3065929"/>
            <a:ext cx="184731" cy="369332"/>
          </a:xfrm>
          <a:prstGeom prst="rect">
            <a:avLst/>
          </a:prstGeom>
          <a:noFill/>
        </p:spPr>
        <p:txBody>
          <a:bodyPr wrap="none" rtlCol="0">
            <a:spAutoFit/>
          </a:bodyPr>
          <a:lstStyle/>
          <a:p>
            <a:endParaRPr lang="en-US" dirty="0"/>
          </a:p>
        </p:txBody>
      </p:sp>
      <p:pic>
        <p:nvPicPr>
          <p:cNvPr id="6451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79925" y="3243263"/>
            <a:ext cx="1266451" cy="371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xmlns="" val="0"/>
              </a:ext>
            </a:extLst>
          </a:blip>
          <a:srcRect r="35700"/>
          <a:stretch/>
        </p:blipFill>
        <p:spPr>
          <a:xfrm>
            <a:off x="3809999" y="1719871"/>
            <a:ext cx="5081081" cy="4888457"/>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4" y="170330"/>
            <a:ext cx="6781315" cy="932329"/>
          </a:xfrm>
        </p:spPr>
        <p:txBody>
          <a:bodyPr/>
          <a:lstStyle/>
          <a:p>
            <a:r>
              <a:rPr lang="en-US" dirty="0" smtClean="0"/>
              <a:t>Cultivate connections </a:t>
            </a:r>
            <a:endParaRPr lang="en-US" dirty="0"/>
          </a:p>
        </p:txBody>
      </p:sp>
      <p:sp>
        <p:nvSpPr>
          <p:cNvPr id="3" name="Content Placeholder 2"/>
          <p:cNvSpPr>
            <a:spLocks noGrp="1"/>
          </p:cNvSpPr>
          <p:nvPr>
            <p:ph idx="1"/>
          </p:nvPr>
        </p:nvSpPr>
        <p:spPr>
          <a:xfrm>
            <a:off x="457200" y="1255060"/>
            <a:ext cx="4371249" cy="5271246"/>
          </a:xfrm>
        </p:spPr>
        <p:txBody>
          <a:bodyPr/>
          <a:lstStyle/>
          <a:p>
            <a:r>
              <a:rPr lang="en-US" sz="2400" dirty="0" smtClean="0"/>
              <a:t>Vancouverites are connected and engaged in the places and spaces that matter to us</a:t>
            </a:r>
          </a:p>
          <a:p>
            <a:r>
              <a:rPr lang="en-US" sz="2400" dirty="0" smtClean="0"/>
              <a:t>By 2025, </a:t>
            </a:r>
            <a:r>
              <a:rPr lang="en-US" sz="2400" b="1" dirty="0" smtClean="0">
                <a:solidFill>
                  <a:srgbClr val="F25929"/>
                </a:solidFill>
                <a:latin typeface="Gotham-Bold" panose="02000804030000020004" pitchFamily="2" charset="0"/>
              </a:rPr>
              <a:t>all</a:t>
            </a:r>
            <a:r>
              <a:rPr lang="en-US" sz="2400" b="1" dirty="0" smtClean="0">
                <a:solidFill>
                  <a:srgbClr val="F9B332"/>
                </a:solidFill>
                <a:latin typeface="Gotham-Bold" panose="02000804030000020004" pitchFamily="2" charset="0"/>
              </a:rPr>
              <a:t> </a:t>
            </a:r>
            <a:r>
              <a:rPr lang="en-US" sz="2400" dirty="0" smtClean="0"/>
              <a:t>Vancouverites report they have </a:t>
            </a:r>
            <a:r>
              <a:rPr lang="en-US" sz="2400" b="1" dirty="0" smtClean="0">
                <a:solidFill>
                  <a:srgbClr val="F25929"/>
                </a:solidFill>
                <a:latin typeface="Gotham-Bold" panose="02000804030000020004" pitchFamily="2" charset="0"/>
              </a:rPr>
              <a:t>at least 4 people </a:t>
            </a:r>
            <a:r>
              <a:rPr lang="en-US" sz="2400" dirty="0" smtClean="0"/>
              <a:t>in their network that they can rely on for support in times of need</a:t>
            </a:r>
          </a:p>
          <a:p>
            <a:r>
              <a:rPr lang="en-US" sz="2400" dirty="0" smtClean="0"/>
              <a:t>By 2025, </a:t>
            </a:r>
            <a:r>
              <a:rPr lang="en-US" sz="2400" b="1" dirty="0" smtClean="0">
                <a:solidFill>
                  <a:srgbClr val="F25929"/>
                </a:solidFill>
                <a:latin typeface="Gotham-Bold" panose="02000804030000020004" pitchFamily="2" charset="0"/>
              </a:rPr>
              <a:t>increase</a:t>
            </a:r>
            <a:r>
              <a:rPr lang="en-US" sz="2400" dirty="0" smtClean="0">
                <a:solidFill>
                  <a:srgbClr val="F25929"/>
                </a:solidFill>
              </a:rPr>
              <a:t> </a:t>
            </a:r>
            <a:r>
              <a:rPr lang="en-US" sz="2400" dirty="0" smtClean="0"/>
              <a:t>municipal voter turnout to at least </a:t>
            </a:r>
            <a:r>
              <a:rPr lang="en-US" sz="2400" b="1" dirty="0" smtClean="0">
                <a:solidFill>
                  <a:srgbClr val="F25929"/>
                </a:solidFill>
                <a:latin typeface="Gotham-Bold" panose="02000804030000020004" pitchFamily="2" charset="0"/>
              </a:rPr>
              <a:t>60%</a:t>
            </a:r>
            <a:endParaRPr lang="en-US" sz="2400" dirty="0" smtClean="0">
              <a:solidFill>
                <a:srgbClr val="F25929"/>
              </a:solidFill>
              <a:latin typeface="Gotham-Bold" panose="02000804030000020004" pitchFamily="2" charset="0"/>
            </a:endParaRPr>
          </a:p>
          <a:p>
            <a:endParaRPr lang="en-US" dirty="0"/>
          </a:p>
        </p:txBody>
      </p:sp>
      <p:sp>
        <p:nvSpPr>
          <p:cNvPr id="4" name="TextBox 3"/>
          <p:cNvSpPr txBox="1"/>
          <p:nvPr/>
        </p:nvSpPr>
        <p:spPr>
          <a:xfrm>
            <a:off x="4643718" y="4105835"/>
            <a:ext cx="184731" cy="369332"/>
          </a:xfrm>
          <a:prstGeom prst="rect">
            <a:avLst/>
          </a:prstGeom>
          <a:noFill/>
        </p:spPr>
        <p:txBody>
          <a:bodyPr wrap="none" rtlCol="0">
            <a:spAutoFit/>
          </a:bodyPr>
          <a:lstStyle/>
          <a:p>
            <a:endParaRPr lang="en-US"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82119" y="0"/>
            <a:ext cx="3929975" cy="6858000"/>
          </a:xfrm>
          <a:prstGeom prst="rect">
            <a:avLst/>
          </a:prstGeom>
        </p:spPr>
      </p:pic>
    </p:spTree>
    <p:extLst>
      <p:ext uri="{BB962C8B-B14F-4D97-AF65-F5344CB8AC3E}">
        <p14:creationId xmlns:p14="http://schemas.microsoft.com/office/powerpoint/2010/main" xmlns="" val="15820239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508000"/>
            <a:ext cx="7391401" cy="939800"/>
          </a:xfrm>
        </p:spPr>
        <p:txBody>
          <a:bodyPr/>
          <a:lstStyle/>
          <a:p>
            <a:r>
              <a:rPr lang="en-US" dirty="0" smtClean="0"/>
              <a:t>Lifelong Learning</a:t>
            </a:r>
            <a:endParaRPr lang="en-US" dirty="0"/>
          </a:p>
        </p:txBody>
      </p:sp>
      <p:sp>
        <p:nvSpPr>
          <p:cNvPr id="5" name="Content Placeholder 4"/>
          <p:cNvSpPr>
            <a:spLocks noGrp="1"/>
          </p:cNvSpPr>
          <p:nvPr>
            <p:ph sz="half" idx="1"/>
          </p:nvPr>
        </p:nvSpPr>
        <p:spPr>
          <a:xfrm>
            <a:off x="457200" y="1574800"/>
            <a:ext cx="3566160" cy="4551363"/>
          </a:xfrm>
        </p:spPr>
        <p:txBody>
          <a:bodyPr/>
          <a:lstStyle/>
          <a:p>
            <a:r>
              <a:rPr lang="en-US" dirty="0"/>
              <a:t>Vancouverites have equitable access to lifelong learning and development opportunities</a:t>
            </a:r>
          </a:p>
          <a:p>
            <a:endParaRPr lang="en-US" dirty="0"/>
          </a:p>
          <a:p>
            <a:r>
              <a:rPr lang="en-US" dirty="0"/>
              <a:t>By 2025, </a:t>
            </a:r>
            <a:r>
              <a:rPr lang="en-US" b="1" dirty="0">
                <a:solidFill>
                  <a:srgbClr val="F25929"/>
                </a:solidFill>
                <a:latin typeface="Gotham-Bold" panose="02000804030000020004" pitchFamily="2" charset="0"/>
              </a:rPr>
              <a:t>increase</a:t>
            </a:r>
            <a:r>
              <a:rPr lang="en-US" dirty="0">
                <a:solidFill>
                  <a:srgbClr val="F25929"/>
                </a:solidFill>
              </a:rPr>
              <a:t> </a:t>
            </a:r>
            <a:r>
              <a:rPr lang="en-US" dirty="0"/>
              <a:t>participation in lifelong learning </a:t>
            </a:r>
            <a:r>
              <a:rPr lang="en-US" b="1" dirty="0">
                <a:solidFill>
                  <a:srgbClr val="F25929"/>
                </a:solidFill>
                <a:latin typeface="Gotham-Bold" panose="02000804030000020004" pitchFamily="2" charset="0"/>
              </a:rPr>
              <a:t>by 25%</a:t>
            </a:r>
            <a:r>
              <a:rPr lang="en-US" b="1" dirty="0">
                <a:solidFill>
                  <a:srgbClr val="F25929"/>
                </a:solidFill>
              </a:rPr>
              <a:t> </a:t>
            </a:r>
            <a:r>
              <a:rPr lang="en-US" dirty="0"/>
              <a:t>over 2014 levels</a:t>
            </a:r>
          </a:p>
          <a:p>
            <a:endParaRPr lang="en-US" dirty="0"/>
          </a:p>
          <a:p>
            <a:endParaRPr lang="en-US" dirty="0"/>
          </a:p>
        </p:txBody>
      </p:sp>
      <p:pic>
        <p:nvPicPr>
          <p:cNvPr id="7" name="Content Placeholder 8"/>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825471" y="0"/>
            <a:ext cx="4318529" cy="6858000"/>
          </a:xfrm>
        </p:spPr>
      </p:pic>
    </p:spTree>
    <p:extLst>
      <p:ext uri="{BB962C8B-B14F-4D97-AF65-F5344CB8AC3E}">
        <p14:creationId xmlns:p14="http://schemas.microsoft.com/office/powerpoint/2010/main" xmlns="" val="3275247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0"/>
            <a:ext cx="6508750" cy="800100"/>
          </a:xfrm>
        </p:spPr>
        <p:txBody>
          <a:bodyPr/>
          <a:lstStyle/>
          <a:p>
            <a:r>
              <a:rPr lang="en-US" dirty="0" smtClean="0"/>
              <a:t>Expressing ourselves</a:t>
            </a:r>
            <a:endParaRPr lang="en-US" dirty="0"/>
          </a:p>
        </p:txBody>
      </p:sp>
      <p:sp>
        <p:nvSpPr>
          <p:cNvPr id="3" name="Content Placeholder 2"/>
          <p:cNvSpPr>
            <a:spLocks noGrp="1"/>
          </p:cNvSpPr>
          <p:nvPr>
            <p:ph idx="1"/>
          </p:nvPr>
        </p:nvSpPr>
        <p:spPr>
          <a:xfrm>
            <a:off x="457200" y="1511300"/>
            <a:ext cx="4191657" cy="4614863"/>
          </a:xfrm>
        </p:spPr>
        <p:txBody>
          <a:bodyPr/>
          <a:lstStyle/>
          <a:p>
            <a:r>
              <a:rPr lang="en-US" dirty="0"/>
              <a:t>Vancouver has a diverse and thriving cultural ecology that enriches the lives of all residents and visitors</a:t>
            </a:r>
          </a:p>
          <a:p>
            <a:endParaRPr lang="en-US" dirty="0"/>
          </a:p>
          <a:p>
            <a:r>
              <a:rPr lang="en-CA" dirty="0"/>
              <a:t>By 2025, </a:t>
            </a:r>
            <a:r>
              <a:rPr lang="en-CA" b="1" dirty="0">
                <a:solidFill>
                  <a:srgbClr val="F25929"/>
                </a:solidFill>
                <a:latin typeface="Gotham-Bold" panose="02000804030000020004" pitchFamily="2" charset="0"/>
              </a:rPr>
              <a:t>increase</a:t>
            </a:r>
            <a:r>
              <a:rPr lang="en-CA" dirty="0">
                <a:solidFill>
                  <a:srgbClr val="808285"/>
                </a:solidFill>
              </a:rPr>
              <a:t> </a:t>
            </a:r>
            <a:r>
              <a:rPr lang="en-CA" dirty="0"/>
              <a:t>public participation and community engagement in arts and culture </a:t>
            </a:r>
            <a:r>
              <a:rPr lang="en-CA" b="1" dirty="0">
                <a:solidFill>
                  <a:srgbClr val="F25929"/>
                </a:solidFill>
                <a:latin typeface="Gotham-Bold" panose="02000804030000020004" pitchFamily="2" charset="0"/>
              </a:rPr>
              <a:t>by 25% </a:t>
            </a:r>
            <a:r>
              <a:rPr lang="en-CA" dirty="0"/>
              <a:t>over 2014 levels</a:t>
            </a:r>
          </a:p>
          <a:p>
            <a:endParaRPr lang="en-US" dirty="0"/>
          </a:p>
          <a:p>
            <a:endParaRPr lang="en-US" dirty="0"/>
          </a:p>
        </p:txBody>
      </p:sp>
      <p:pic>
        <p:nvPicPr>
          <p:cNvPr id="4" name="Content Placeholder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94578" y="1308100"/>
            <a:ext cx="4037943" cy="5051997"/>
          </a:xfrm>
          <a:prstGeom prst="rect">
            <a:avLst/>
          </a:prstGeom>
        </p:spPr>
      </p:pic>
      <p:pic>
        <p:nvPicPr>
          <p:cNvPr id="5" name="Picture 4"/>
          <p:cNvPicPr>
            <a:picLocks noChangeAspect="1"/>
          </p:cNvPicPr>
          <p:nvPr/>
        </p:nvPicPr>
        <p:blipFill>
          <a:blip r:embed="rId4" cstate="print"/>
          <a:stretch>
            <a:fillRect/>
          </a:stretch>
        </p:blipFill>
        <p:spPr>
          <a:xfrm>
            <a:off x="7543901" y="587375"/>
            <a:ext cx="923925" cy="923925"/>
          </a:xfrm>
          <a:prstGeom prst="rect">
            <a:avLst/>
          </a:prstGeom>
        </p:spPr>
      </p:pic>
    </p:spTree>
    <p:extLst>
      <p:ext uri="{BB962C8B-B14F-4D97-AF65-F5344CB8AC3E}">
        <p14:creationId xmlns:p14="http://schemas.microsoft.com/office/powerpoint/2010/main" xmlns="" val="1982350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206189"/>
            <a:ext cx="6508750" cy="1199764"/>
          </a:xfrm>
        </p:spPr>
        <p:txBody>
          <a:bodyPr/>
          <a:lstStyle/>
          <a:p>
            <a:r>
              <a:rPr lang="en-CA" altLang="en-US" sz="2400" dirty="0" smtClean="0"/>
              <a:t/>
            </a:r>
            <a:br>
              <a:rPr lang="en-CA" altLang="en-US" sz="2400" dirty="0" smtClean="0"/>
            </a:br>
            <a:r>
              <a:rPr lang="en-CA" altLang="en-US" sz="2400" dirty="0"/>
              <a:t/>
            </a:r>
            <a:br>
              <a:rPr lang="en-CA" altLang="en-US" sz="2400" dirty="0"/>
            </a:br>
            <a:r>
              <a:rPr lang="en-CA" altLang="en-US" dirty="0" smtClean="0"/>
              <a:t>Environments to thrive in</a:t>
            </a:r>
          </a:p>
        </p:txBody>
      </p:sp>
      <p:sp>
        <p:nvSpPr>
          <p:cNvPr id="79875" name="Content Placeholder 2"/>
          <p:cNvSpPr>
            <a:spLocks noGrp="1"/>
          </p:cNvSpPr>
          <p:nvPr>
            <p:ph idx="1"/>
          </p:nvPr>
        </p:nvSpPr>
        <p:spPr>
          <a:xfrm>
            <a:off x="457200" y="1835668"/>
            <a:ext cx="3890682" cy="3916363"/>
          </a:xfrm>
        </p:spPr>
        <p:txBody>
          <a:bodyPr/>
          <a:lstStyle/>
          <a:p>
            <a:r>
              <a:rPr lang="en-US" sz="1600" dirty="0" smtClean="0"/>
              <a:t>Vancouverites have the right to a healthy environment and equitable access to livable environments in which they can thrive</a:t>
            </a:r>
          </a:p>
          <a:p>
            <a:r>
              <a:rPr lang="en-US" dirty="0" smtClean="0"/>
              <a:t>By 2025, every Vancouver neighbourhood has a </a:t>
            </a:r>
            <a:r>
              <a:rPr lang="en-US" dirty="0" smtClean="0">
                <a:solidFill>
                  <a:srgbClr val="F25929"/>
                </a:solidFill>
                <a:latin typeface="Gotham-Bold" panose="02000804030000020004" pitchFamily="2" charset="0"/>
              </a:rPr>
              <a:t>“Walk Score” of at least 70</a:t>
            </a:r>
            <a:r>
              <a:rPr lang="en-US" dirty="0" smtClean="0"/>
              <a:t>, meaning most errands can be done on foot</a:t>
            </a:r>
          </a:p>
        </p:txBody>
      </p:sp>
      <p:pic>
        <p:nvPicPr>
          <p:cNvPr id="6" name="Content Placeholder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88228" y="1405952"/>
            <a:ext cx="4037943" cy="505199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6508750" cy="1143000"/>
          </a:xfrm>
        </p:spPr>
        <p:txBody>
          <a:bodyPr/>
          <a:lstStyle/>
          <a:p>
            <a:r>
              <a:rPr lang="en-US" sz="2800" dirty="0" smtClean="0">
                <a:cs typeface="Gisha" panose="020B0502040204020203" pitchFamily="34" charset="-79"/>
              </a:rPr>
              <a:t>Collaborative </a:t>
            </a:r>
            <a:r>
              <a:rPr lang="en-US" sz="2800" dirty="0">
                <a:cs typeface="Gisha" panose="020B0502040204020203" pitchFamily="34" charset="-79"/>
              </a:rPr>
              <a:t>Leadership for a Healthy City for All</a:t>
            </a:r>
          </a:p>
        </p:txBody>
      </p:sp>
      <p:sp>
        <p:nvSpPr>
          <p:cNvPr id="3" name="Content Placeholder 2"/>
          <p:cNvSpPr>
            <a:spLocks noGrp="1"/>
          </p:cNvSpPr>
          <p:nvPr>
            <p:ph idx="1"/>
          </p:nvPr>
        </p:nvSpPr>
        <p:spPr>
          <a:xfrm>
            <a:off x="457200" y="1841500"/>
            <a:ext cx="3644900" cy="4551363"/>
          </a:xfrm>
        </p:spPr>
        <p:txBody>
          <a:bodyPr/>
          <a:lstStyle/>
          <a:p>
            <a:r>
              <a:rPr lang="en-US" dirty="0"/>
              <a:t>Leaders from the private, public and civil sectors in Vancouver work in integrated and collaborative ways toward the vision of a healthy Vancouver for all</a:t>
            </a:r>
          </a:p>
          <a:p>
            <a:r>
              <a:rPr lang="en-US" b="1" dirty="0" smtClean="0">
                <a:solidFill>
                  <a:srgbClr val="F25929"/>
                </a:solidFill>
                <a:latin typeface="Gotham-Bold" panose="02000804030000020004" pitchFamily="2" charset="0"/>
              </a:rPr>
              <a:t>90</a:t>
            </a:r>
            <a:r>
              <a:rPr lang="en-US" b="1" dirty="0">
                <a:solidFill>
                  <a:srgbClr val="F25929"/>
                </a:solidFill>
                <a:latin typeface="Gotham-Bold" panose="02000804030000020004" pitchFamily="2" charset="0"/>
              </a:rPr>
              <a:t>% </a:t>
            </a:r>
            <a:r>
              <a:rPr lang="en-US" dirty="0"/>
              <a:t>of </a:t>
            </a:r>
            <a:r>
              <a:rPr lang="en-US" dirty="0" smtClean="0"/>
              <a:t>actions to </a:t>
            </a:r>
            <a:r>
              <a:rPr lang="en-US" dirty="0"/>
              <a:t>be developed in Phase 2 of the Healthy City Strategy will be implemented</a:t>
            </a:r>
          </a:p>
        </p:txBody>
      </p:sp>
      <p:sp>
        <p:nvSpPr>
          <p:cNvPr id="4" name="Rectangle 3"/>
          <p:cNvSpPr/>
          <p:nvPr/>
        </p:nvSpPr>
        <p:spPr>
          <a:xfrm>
            <a:off x="4127500" y="1841500"/>
            <a:ext cx="4902200" cy="3293209"/>
          </a:xfrm>
          <a:prstGeom prst="rect">
            <a:avLst/>
          </a:prstGeom>
        </p:spPr>
        <p:txBody>
          <a:bodyPr wrap="square">
            <a:spAutoFit/>
          </a:bodyPr>
          <a:lstStyle/>
          <a:p>
            <a:pPr marL="0" indent="0" algn="ctr">
              <a:buNone/>
            </a:pPr>
            <a:r>
              <a:rPr lang="en-US" b="1" i="1" dirty="0"/>
              <a:t>“The promise of vision exhibited by this plan must be matched by building a network where the contribution of many is valued and adds up to something significant.  The days are over when any of us can tackle the big issues and opportunities alone. We all have something to give and get.”</a:t>
            </a:r>
          </a:p>
          <a:p>
            <a:pPr marL="0" indent="0">
              <a:buNone/>
            </a:pPr>
            <a:endParaRPr lang="en-US" sz="1400" dirty="0"/>
          </a:p>
          <a:p>
            <a:pPr marL="0" indent="0" algn="r">
              <a:buNone/>
            </a:pPr>
            <a:r>
              <a:rPr lang="en-US" sz="1400" dirty="0"/>
              <a:t>Steve Butz</a:t>
            </a:r>
          </a:p>
          <a:p>
            <a:pPr marL="0" indent="0" algn="r">
              <a:buNone/>
            </a:pPr>
            <a:r>
              <a:rPr lang="en-US" sz="1200" dirty="0"/>
              <a:t>President and CEO, YMCA Vancouver </a:t>
            </a:r>
          </a:p>
          <a:p>
            <a:pPr marL="0" indent="0" algn="r">
              <a:buNone/>
            </a:pPr>
            <a:r>
              <a:rPr lang="en-US" sz="1200" dirty="0"/>
              <a:t>Member of the Healthy City for All Leadership Table</a:t>
            </a:r>
          </a:p>
          <a:p>
            <a:endParaRPr lang="en-US" sz="1200" dirty="0"/>
          </a:p>
        </p:txBody>
      </p:sp>
    </p:spTree>
    <p:extLst>
      <p:ext uri="{BB962C8B-B14F-4D97-AF65-F5344CB8AC3E}">
        <p14:creationId xmlns:p14="http://schemas.microsoft.com/office/powerpoint/2010/main" xmlns="" val="25604432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848600" cy="826851"/>
          </a:xfrm>
        </p:spPr>
        <p:txBody>
          <a:bodyPr/>
          <a:lstStyle/>
          <a:p>
            <a:r>
              <a:rPr lang="en-US" dirty="0" smtClean="0"/>
              <a:t>How do you think we’ll get there?  </a:t>
            </a:r>
            <a:endParaRPr lang="en-US" dirty="0"/>
          </a:p>
        </p:txBody>
      </p:sp>
      <p:sp>
        <p:nvSpPr>
          <p:cNvPr id="3" name="Content Placeholder 2"/>
          <p:cNvSpPr>
            <a:spLocks noGrp="1"/>
          </p:cNvSpPr>
          <p:nvPr>
            <p:ph sz="half" idx="1"/>
          </p:nvPr>
        </p:nvSpPr>
        <p:spPr>
          <a:xfrm>
            <a:off x="1" y="1060315"/>
            <a:ext cx="4023360" cy="5797685"/>
          </a:xfrm>
        </p:spPr>
        <p:txBody>
          <a:bodyPr>
            <a:normAutofit fontScale="92500" lnSpcReduction="10000"/>
          </a:bodyPr>
          <a:lstStyle/>
          <a:p>
            <a:pPr marL="0" indent="0">
              <a:buNone/>
            </a:pPr>
            <a:r>
              <a:rPr lang="en-US" dirty="0" smtClean="0"/>
              <a:t>A few ideas…GLS 812 ‘fuelled’</a:t>
            </a:r>
          </a:p>
          <a:p>
            <a:r>
              <a:rPr lang="en-US" dirty="0" smtClean="0"/>
              <a:t>Corporate </a:t>
            </a:r>
            <a:r>
              <a:rPr lang="en-US" dirty="0"/>
              <a:t>loopholes – how to stay ahead of this? </a:t>
            </a:r>
          </a:p>
          <a:p>
            <a:r>
              <a:rPr lang="en-US" dirty="0" smtClean="0"/>
              <a:t>Tax Wealth (not just income) -&amp;  Inheritances</a:t>
            </a:r>
          </a:p>
          <a:p>
            <a:r>
              <a:rPr lang="en-US" dirty="0"/>
              <a:t>Align role and mandate of cities to today’s realties with funding to match </a:t>
            </a:r>
          </a:p>
          <a:p>
            <a:r>
              <a:rPr lang="en-US" dirty="0" smtClean="0"/>
              <a:t>Paradigm shift</a:t>
            </a:r>
            <a:r>
              <a:rPr lang="en-US" dirty="0"/>
              <a:t>: emphasis on capabilities &amp; low barrier employment opportunities &amp; outcome reporting </a:t>
            </a:r>
          </a:p>
          <a:p>
            <a:r>
              <a:rPr lang="en-US" dirty="0" smtClean="0"/>
              <a:t>Address what is ‘enough’ privacy: Enable data sharing, and developing longitudinal  systems &amp; tools to measure progress &amp; what works for people’s wellbeing</a:t>
            </a:r>
          </a:p>
          <a:p>
            <a:endParaRPr lang="en-US" dirty="0"/>
          </a:p>
        </p:txBody>
      </p:sp>
      <p:sp>
        <p:nvSpPr>
          <p:cNvPr id="4" name="Content Placeholder 3"/>
          <p:cNvSpPr>
            <a:spLocks noGrp="1"/>
          </p:cNvSpPr>
          <p:nvPr>
            <p:ph sz="half" idx="2"/>
          </p:nvPr>
        </p:nvSpPr>
        <p:spPr>
          <a:xfrm>
            <a:off x="4212077" y="1060315"/>
            <a:ext cx="4854102" cy="5797685"/>
          </a:xfrm>
        </p:spPr>
        <p:txBody>
          <a:bodyPr>
            <a:normAutofit fontScale="92500" lnSpcReduction="10000"/>
          </a:bodyPr>
          <a:lstStyle/>
          <a:p>
            <a:endParaRPr lang="en-US" dirty="0" smtClean="0"/>
          </a:p>
          <a:p>
            <a:r>
              <a:rPr lang="en-US" dirty="0" smtClean="0"/>
              <a:t>Include ‘Love Economy’ in GDP</a:t>
            </a:r>
            <a:endParaRPr lang="en-US" dirty="0"/>
          </a:p>
          <a:p>
            <a:r>
              <a:rPr lang="en-US" dirty="0" smtClean="0"/>
              <a:t>Address ‘culture of consumption’ – increased sharing economies, social enterprise  </a:t>
            </a:r>
          </a:p>
          <a:p>
            <a:r>
              <a:rPr lang="en-US" dirty="0" smtClean="0"/>
              <a:t>Invest </a:t>
            </a:r>
            <a:r>
              <a:rPr lang="en-US" dirty="0"/>
              <a:t>in prevention, </a:t>
            </a:r>
            <a:r>
              <a:rPr lang="en-US" dirty="0" smtClean="0"/>
              <a:t>esp. </a:t>
            </a:r>
            <a:r>
              <a:rPr lang="en-US" dirty="0"/>
              <a:t>early </a:t>
            </a:r>
            <a:r>
              <a:rPr lang="en-US" dirty="0" smtClean="0"/>
              <a:t>childhood </a:t>
            </a:r>
            <a:endParaRPr lang="en-US" dirty="0"/>
          </a:p>
          <a:p>
            <a:r>
              <a:rPr lang="en-US" dirty="0" smtClean="0"/>
              <a:t>Require ‘empty’ houses to be rented – or added tax</a:t>
            </a:r>
          </a:p>
          <a:p>
            <a:r>
              <a:rPr lang="en-US" dirty="0" smtClean="0"/>
              <a:t>Require developers and businesses to hire  and procure % local goods, including people with barriers to employment</a:t>
            </a:r>
          </a:p>
          <a:p>
            <a:r>
              <a:rPr lang="en-US" dirty="0" smtClean="0"/>
              <a:t>Establish living wage policies among medium, large employers </a:t>
            </a:r>
          </a:p>
          <a:p>
            <a:r>
              <a:rPr lang="en-US" dirty="0" smtClean="0"/>
              <a:t>Education:  focus on ‘education of the heart’ – build empathy 6-12 year olds</a:t>
            </a:r>
          </a:p>
          <a:p>
            <a:r>
              <a:rPr lang="en-US" dirty="0" smtClean="0"/>
              <a:t>Others?.....</a:t>
            </a:r>
            <a:endParaRPr lang="en-US" dirty="0"/>
          </a:p>
        </p:txBody>
      </p:sp>
    </p:spTree>
    <p:extLst>
      <p:ext uri="{BB962C8B-B14F-4D97-AF65-F5344CB8AC3E}">
        <p14:creationId xmlns:p14="http://schemas.microsoft.com/office/powerpoint/2010/main" xmlns="" val="27969678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170" name="Picture 2" descr="C:\Users\CGMCZ\Desktop\Picture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2378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4"/>
          <p:cNvSpPr>
            <a:spLocks noGrp="1"/>
          </p:cNvSpPr>
          <p:nvPr>
            <p:ph type="title"/>
          </p:nvPr>
        </p:nvSpPr>
        <p:spPr>
          <a:xfrm>
            <a:off x="457200" y="153988"/>
            <a:ext cx="6508750" cy="1049337"/>
          </a:xfrm>
        </p:spPr>
        <p:txBody>
          <a:bodyPr/>
          <a:lstStyle/>
          <a:p>
            <a:pPr eaLnBrk="1" hangingPunct="1"/>
            <a:r>
              <a:rPr lang="en-CA" altLang="en-US" dirty="0" smtClean="0"/>
              <a:t>Canadian Values</a:t>
            </a:r>
          </a:p>
        </p:txBody>
      </p:sp>
      <p:pic>
        <p:nvPicPr>
          <p:cNvPr id="44035" name="Picture 2" descr="Cartoon parodizing Canadian censu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700" y="1349375"/>
            <a:ext cx="87884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89700" y="-19050"/>
            <a:ext cx="2654300" cy="1739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114301"/>
            <a:ext cx="6508750" cy="647700"/>
          </a:xfrm>
        </p:spPr>
        <p:txBody>
          <a:bodyPr/>
          <a:lstStyle/>
          <a:p>
            <a:pPr eaLnBrk="1" hangingPunct="1"/>
            <a:r>
              <a:rPr lang="en-US" altLang="en-US" dirty="0" smtClean="0"/>
              <a:t>Canadian Values</a:t>
            </a:r>
          </a:p>
        </p:txBody>
      </p:sp>
      <p:pic>
        <p:nvPicPr>
          <p:cNvPr id="45059" name="Picture 2" descr="http://www.law.utoronto.ca/sites/default/files/content_images/content/icons/charterofrights.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647700"/>
            <a:ext cx="8470900" cy="3236914"/>
          </a:xfrm>
          <a:noFill/>
        </p:spPr>
      </p:pic>
      <p:sp>
        <p:nvSpPr>
          <p:cNvPr id="45060" name="Rectangle 1"/>
          <p:cNvSpPr>
            <a:spLocks noChangeArrowheads="1"/>
          </p:cNvSpPr>
          <p:nvPr/>
        </p:nvSpPr>
        <p:spPr bwMode="auto">
          <a:xfrm>
            <a:off x="587374" y="3884613"/>
            <a:ext cx="7794625" cy="261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a:r>
              <a:rPr lang="en-CA" altLang="en-US" sz="2400" dirty="0"/>
              <a:t>Guaranteed rights and freedoms of </a:t>
            </a:r>
            <a:r>
              <a:rPr lang="en-CA" altLang="en-US" sz="2400" dirty="0" smtClean="0"/>
              <a:t>individuals… of </a:t>
            </a:r>
            <a:r>
              <a:rPr lang="en-CA" altLang="en-US" sz="2400" dirty="0"/>
              <a:t>thought &amp; expression; equality rights; rights to </a:t>
            </a:r>
            <a:r>
              <a:rPr lang="en-CA" altLang="en-US" sz="2400" dirty="0" smtClean="0"/>
              <a:t>heritage;  language  </a:t>
            </a:r>
            <a:endParaRPr lang="en-CA" altLang="en-US" sz="2400" dirty="0"/>
          </a:p>
          <a:p>
            <a:pPr lvl="1"/>
            <a:endParaRPr lang="en-CA" altLang="en-US" sz="2400" dirty="0"/>
          </a:p>
          <a:p>
            <a:pPr lvl="1"/>
            <a:endParaRPr lang="en-CA" altLang="en-US" sz="2000" dirty="0"/>
          </a:p>
          <a:p>
            <a:pPr lvl="1"/>
            <a:r>
              <a:rPr lang="en-CA" altLang="en-US" sz="2400" dirty="0" smtClean="0"/>
              <a:t>“….</a:t>
            </a:r>
            <a:r>
              <a:rPr lang="en-CA" altLang="en-US" sz="2400" i="1" dirty="0"/>
              <a:t>binding Canadians as a means towards freedom and immeasurable </a:t>
            </a:r>
            <a:r>
              <a:rPr lang="en-CA" altLang="en-US" sz="2400" i="1" dirty="0" smtClean="0"/>
              <a:t>joy</a:t>
            </a:r>
            <a:r>
              <a:rPr lang="en-CA" altLang="en-US" sz="2400" dirty="0" smtClean="0"/>
              <a:t>” </a:t>
            </a:r>
            <a:r>
              <a:rPr lang="en-CA" altLang="en-US" sz="2400" dirty="0"/>
              <a:t>– Trudeau, </a:t>
            </a:r>
            <a:r>
              <a:rPr lang="en-CA" altLang="en-US" sz="2400" dirty="0" smtClean="0"/>
              <a:t>1981</a:t>
            </a:r>
            <a:endParaRPr lang="en-CA" altLang="en-US" sz="2400"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89700" y="-19050"/>
            <a:ext cx="2654300" cy="1739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88401" cy="673098"/>
          </a:xfrm>
        </p:spPr>
        <p:txBody>
          <a:bodyPr/>
          <a:lstStyle/>
          <a:p>
            <a:r>
              <a:rPr lang="en-US" dirty="0" smtClean="0"/>
              <a:t>Social Context of Prior Belief</a:t>
            </a:r>
            <a:endParaRPr lang="en-US" dirty="0"/>
          </a:p>
        </p:txBody>
      </p:sp>
      <p:sp>
        <p:nvSpPr>
          <p:cNvPr id="3" name="Content Placeholder 2"/>
          <p:cNvSpPr>
            <a:spLocks noGrp="1"/>
          </p:cNvSpPr>
          <p:nvPr>
            <p:ph sz="half" idx="1"/>
          </p:nvPr>
        </p:nvSpPr>
        <p:spPr>
          <a:xfrm>
            <a:off x="0" y="914402"/>
            <a:ext cx="4023360" cy="5211762"/>
          </a:xfrm>
        </p:spPr>
        <p:txBody>
          <a:bodyPr>
            <a:normAutofit fontScale="92500" lnSpcReduction="20000"/>
          </a:bodyPr>
          <a:lstStyle/>
          <a:p>
            <a:endParaRPr lang="en-US" dirty="0"/>
          </a:p>
        </p:txBody>
      </p:sp>
      <p:sp>
        <p:nvSpPr>
          <p:cNvPr id="4" name="Content Placeholder 3"/>
          <p:cNvSpPr>
            <a:spLocks noGrp="1"/>
          </p:cNvSpPr>
          <p:nvPr>
            <p:ph sz="half" idx="2"/>
          </p:nvPr>
        </p:nvSpPr>
        <p:spPr>
          <a:xfrm>
            <a:off x="3939702" y="812800"/>
            <a:ext cx="5204298" cy="6108702"/>
          </a:xfrm>
        </p:spPr>
        <p:txBody>
          <a:bodyPr>
            <a:normAutofit fontScale="92500" lnSpcReduction="20000"/>
          </a:bodyPr>
          <a:lstStyle/>
          <a:p>
            <a:pPr marL="0" indent="0">
              <a:buNone/>
            </a:pPr>
            <a:endParaRPr lang="en-US" sz="2000" dirty="0" smtClean="0"/>
          </a:p>
          <a:p>
            <a:pPr marL="0" indent="0">
              <a:buNone/>
            </a:pPr>
            <a:endParaRPr lang="en-US" sz="2000" dirty="0"/>
          </a:p>
          <a:p>
            <a:pPr marL="0" indent="0">
              <a:buNone/>
            </a:pPr>
            <a:r>
              <a:rPr lang="en-US" sz="2000" dirty="0" smtClean="0"/>
              <a:t>Consistent information is  remembered, seen as relevant, and reinforces beliefs</a:t>
            </a:r>
          </a:p>
          <a:p>
            <a:pPr marL="0" indent="0">
              <a:buNone/>
            </a:pPr>
            <a:r>
              <a:rPr lang="en-US" sz="2000" dirty="0" smtClean="0"/>
              <a:t>Despite the evidence (e.g. science)   - If we </a:t>
            </a:r>
            <a:r>
              <a:rPr lang="en-US" sz="2000" i="1" dirty="0" smtClean="0"/>
              <a:t>believe</a:t>
            </a:r>
            <a:r>
              <a:rPr lang="en-US" sz="2000" dirty="0" smtClean="0"/>
              <a:t> something – alternatives are ignored or discounted (Confirmatory Bias)</a:t>
            </a:r>
          </a:p>
          <a:p>
            <a:pPr marL="0" indent="0">
              <a:buNone/>
            </a:pPr>
            <a:r>
              <a:rPr lang="en-US" sz="2000" dirty="0" smtClean="0"/>
              <a:t>The </a:t>
            </a:r>
            <a:r>
              <a:rPr lang="en-US" sz="2000" dirty="0"/>
              <a:t>social context of </a:t>
            </a:r>
            <a:r>
              <a:rPr lang="en-US" sz="2000" dirty="0" smtClean="0"/>
              <a:t>belief: if </a:t>
            </a:r>
            <a:r>
              <a:rPr lang="en-US" sz="2000" dirty="0"/>
              <a:t>groups interact little, </a:t>
            </a:r>
            <a:r>
              <a:rPr lang="en-US" sz="2000" dirty="0" smtClean="0"/>
              <a:t>they </a:t>
            </a:r>
            <a:r>
              <a:rPr lang="en-US" sz="2000" dirty="0"/>
              <a:t>can develop </a:t>
            </a:r>
            <a:r>
              <a:rPr lang="en-US" sz="2000" dirty="0" smtClean="0"/>
              <a:t>differing </a:t>
            </a:r>
            <a:r>
              <a:rPr lang="en-US" sz="2000" dirty="0"/>
              <a:t>perceptions of </a:t>
            </a:r>
            <a:r>
              <a:rPr lang="en-US" sz="2000" dirty="0" smtClean="0"/>
              <a:t>reality, e.g. :</a:t>
            </a:r>
            <a:endParaRPr lang="en-US" sz="2000" dirty="0"/>
          </a:p>
          <a:p>
            <a:pPr marL="0" indent="0">
              <a:buNone/>
            </a:pPr>
            <a:r>
              <a:rPr lang="en-US" sz="2000" dirty="0" smtClean="0"/>
              <a:t>If the rich believe they obtained wealth through hard work, good luck and chance plays a minor role. People who believe this are less willing to share that wealth with those who they think ‘chose’ to exert less effort.  If an individual sees one’s success as a result largely of good luck, one is more willing to share.     </a:t>
            </a:r>
            <a:endParaRPr lang="en-US" sz="2000" dirty="0"/>
          </a:p>
          <a:p>
            <a:r>
              <a:rPr lang="en-US" sz="1400" dirty="0" smtClean="0"/>
              <a:t>Joseph Stiglitz, Price of Inequality, 2013 , pp 191, 199       </a:t>
            </a:r>
            <a:r>
              <a:rPr lang="en-US" sz="2000" dirty="0" smtClean="0"/>
              <a:t> </a:t>
            </a:r>
            <a:endParaRPr lang="en-US" sz="20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12800"/>
            <a:ext cx="3939702" cy="6108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64192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0"/>
            <a:ext cx="7063227" cy="1141413"/>
          </a:xfrm>
        </p:spPr>
        <p:txBody>
          <a:bodyPr/>
          <a:lstStyle/>
          <a:p>
            <a:r>
              <a:rPr lang="en-CA" altLang="en-US" sz="2800" dirty="0" smtClean="0"/>
              <a:t>Background: Canada and Government Mandates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2922100255"/>
              </p:ext>
            </p:extLst>
          </p:nvPr>
        </p:nvGraphicFramePr>
        <p:xfrm>
          <a:off x="1" y="1249340"/>
          <a:ext cx="9118599" cy="5608651"/>
        </p:xfrm>
        <a:graphic>
          <a:graphicData uri="http://schemas.openxmlformats.org/drawingml/2006/table">
            <a:tbl>
              <a:tblPr firstRow="1" bandRow="1">
                <a:tableStyleId>{5C22544A-7EE6-4342-B048-85BDC9FD1C3A}</a:tableStyleId>
              </a:tblPr>
              <a:tblGrid>
                <a:gridCol w="2840702"/>
                <a:gridCol w="2840702"/>
                <a:gridCol w="3437195"/>
              </a:tblGrid>
              <a:tr h="815262">
                <a:tc>
                  <a:txBody>
                    <a:bodyPr/>
                    <a:lstStyle/>
                    <a:p>
                      <a:r>
                        <a:rPr lang="en-CA" sz="1800" dirty="0" smtClean="0"/>
                        <a:t>Federal  </a:t>
                      </a:r>
                      <a:endParaRPr lang="en-CA" sz="1800" dirty="0"/>
                    </a:p>
                  </a:txBody>
                  <a:tcPr marL="91448" marR="91448" marT="45712" marB="45712"/>
                </a:tc>
                <a:tc>
                  <a:txBody>
                    <a:bodyPr/>
                    <a:lstStyle/>
                    <a:p>
                      <a:r>
                        <a:rPr lang="en-CA" sz="1800" dirty="0" smtClean="0"/>
                        <a:t>Provincial </a:t>
                      </a:r>
                      <a:endParaRPr lang="en-CA" sz="1800" dirty="0"/>
                    </a:p>
                  </a:txBody>
                  <a:tcPr marL="91448" marR="91448" marT="45712" marB="45712"/>
                </a:tc>
                <a:tc>
                  <a:txBody>
                    <a:bodyPr/>
                    <a:lstStyle/>
                    <a:p>
                      <a:r>
                        <a:rPr lang="en-CA" sz="1800" dirty="0" smtClean="0"/>
                        <a:t>Municipal  </a:t>
                      </a:r>
                      <a:endParaRPr lang="en-CA" sz="1800" dirty="0"/>
                    </a:p>
                  </a:txBody>
                  <a:tcPr marL="91448" marR="91448" marT="45712" marB="45712"/>
                </a:tc>
              </a:tr>
              <a:tr h="914375">
                <a:tc>
                  <a:txBody>
                    <a:bodyPr/>
                    <a:lstStyle/>
                    <a:p>
                      <a:r>
                        <a:rPr lang="en-CA" sz="1800" dirty="0" smtClean="0"/>
                        <a:t>Defence, International Trade, Immigration</a:t>
                      </a:r>
                      <a:endParaRPr lang="en-CA" sz="1800" dirty="0"/>
                    </a:p>
                  </a:txBody>
                  <a:tcPr marL="91448" marR="91448" marT="45712" marB="45712"/>
                </a:tc>
                <a:tc>
                  <a:txBody>
                    <a:bodyPr/>
                    <a:lstStyle/>
                    <a:p>
                      <a:r>
                        <a:rPr lang="en-CA" sz="1800" dirty="0" smtClean="0"/>
                        <a:t>Health, Education, Social Services </a:t>
                      </a:r>
                      <a:endParaRPr lang="en-CA" sz="18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t>Land Use by laws, zoning, business licensing</a:t>
                      </a:r>
                    </a:p>
                  </a:txBody>
                  <a:tcPr marL="91448" marR="91448" marT="45712" marB="45712"/>
                </a:tc>
              </a:tr>
              <a:tr h="1075668">
                <a:tc>
                  <a:txBody>
                    <a:bodyPr/>
                    <a:lstStyle/>
                    <a:p>
                      <a:r>
                        <a:rPr lang="en-CA" sz="1800" dirty="0" smtClean="0"/>
                        <a:t>Federal Justice System</a:t>
                      </a:r>
                      <a:endParaRPr lang="en-CA" sz="18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t>Provincial Courts, prisons, probation</a:t>
                      </a:r>
                    </a:p>
                    <a:p>
                      <a:endParaRPr lang="en-CA" sz="1800" dirty="0"/>
                    </a:p>
                  </a:txBody>
                  <a:tcPr marL="91448" marR="91448" marT="45712" marB="45712"/>
                </a:tc>
                <a:tc>
                  <a:txBody>
                    <a:bodyPr/>
                    <a:lstStyle/>
                    <a:p>
                      <a:r>
                        <a:rPr lang="en-CA" sz="1800" dirty="0" smtClean="0"/>
                        <a:t>Police, Fire Services (delegated by province)</a:t>
                      </a:r>
                      <a:endParaRPr lang="en-CA" sz="1800" dirty="0"/>
                    </a:p>
                  </a:txBody>
                  <a:tcPr marL="91448" marR="91448" marT="45712" marB="45712"/>
                </a:tc>
              </a:tr>
              <a:tr h="1188692">
                <a:tc>
                  <a:txBody>
                    <a:bodyPr/>
                    <a:lstStyle/>
                    <a:p>
                      <a:r>
                        <a:rPr lang="en-CA" sz="1800" dirty="0" smtClean="0"/>
                        <a:t>Banking system; Transfer payments to provinces </a:t>
                      </a:r>
                      <a:endParaRPr lang="en-CA" sz="1800" dirty="0"/>
                    </a:p>
                  </a:txBody>
                  <a:tcPr marL="91448" marR="91448" marT="45712" marB="45712"/>
                </a:tc>
                <a:tc>
                  <a:txBody>
                    <a:bodyPr/>
                    <a:lstStyle/>
                    <a:p>
                      <a:r>
                        <a:rPr lang="en-CA" sz="1800" dirty="0" smtClean="0"/>
                        <a:t>Welfare, Disability assistance, Employment programs </a:t>
                      </a:r>
                      <a:endParaRPr lang="en-CA" sz="18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t>Libraries, Parks and Recreation </a:t>
                      </a:r>
                    </a:p>
                    <a:p>
                      <a:endParaRPr lang="en-CA" sz="1800" dirty="0" smtClean="0"/>
                    </a:p>
                    <a:p>
                      <a:endParaRPr lang="en-CA" sz="1800" dirty="0"/>
                    </a:p>
                  </a:txBody>
                  <a:tcPr marL="91448" marR="91448" marT="45712" marB="45712"/>
                </a:tc>
              </a:tr>
              <a:tr h="787204">
                <a:tc>
                  <a:txBody>
                    <a:bodyPr/>
                    <a:lstStyle/>
                    <a:p>
                      <a:r>
                        <a:rPr lang="en-CA" sz="1800" dirty="0" smtClean="0"/>
                        <a:t>Food &amp; Drug Administration </a:t>
                      </a:r>
                      <a:endParaRPr lang="en-CA" sz="1800" dirty="0"/>
                    </a:p>
                  </a:txBody>
                  <a:tcPr marL="91448" marR="91448" marT="45712" marB="45712"/>
                </a:tc>
                <a:tc>
                  <a:txBody>
                    <a:bodyPr/>
                    <a:lstStyle/>
                    <a:p>
                      <a:r>
                        <a:rPr lang="en-CA" sz="1800" dirty="0" smtClean="0"/>
                        <a:t>Environmental</a:t>
                      </a:r>
                      <a:endParaRPr lang="en-CA" sz="18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t>Garbage pick up</a:t>
                      </a:r>
                    </a:p>
                    <a:p>
                      <a:endParaRPr lang="en-CA" sz="1800" dirty="0"/>
                    </a:p>
                  </a:txBody>
                  <a:tcPr marL="91448" marR="91448" marT="45712" marB="45712"/>
                </a:tc>
              </a:tr>
              <a:tr h="827438">
                <a:tc>
                  <a:txBody>
                    <a:bodyPr/>
                    <a:lstStyle/>
                    <a:p>
                      <a:r>
                        <a:rPr lang="en-CA" sz="1800" dirty="0" smtClean="0"/>
                        <a:t>Aboriginal Affairs</a:t>
                      </a:r>
                      <a:endParaRPr lang="en-CA" sz="1800" dirty="0"/>
                    </a:p>
                  </a:txBody>
                  <a:tcPr marL="91448" marR="91448" marT="45712" marB="45712"/>
                </a:tc>
                <a:tc>
                  <a:txBody>
                    <a:bodyPr/>
                    <a:lstStyle/>
                    <a:p>
                      <a:r>
                        <a:rPr lang="en-CA" sz="1800" dirty="0" smtClean="0"/>
                        <a:t>Housing</a:t>
                      </a:r>
                      <a:endParaRPr lang="en-CA" sz="18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t>Roads, sewers, water</a:t>
                      </a:r>
                    </a:p>
                    <a:p>
                      <a:endParaRPr lang="en-CA" sz="1800" dirty="0"/>
                    </a:p>
                  </a:txBody>
                  <a:tcPr marL="91448" marR="91448" marT="45712" marB="45712"/>
                </a:tc>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2600" y="-19050"/>
            <a:ext cx="2311400" cy="1327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Plaza.thmx</Template>
  <TotalTime>5788</TotalTime>
  <Words>4585</Words>
  <Application>Microsoft Office PowerPoint</Application>
  <PresentationFormat>On-screen Show (4:3)</PresentationFormat>
  <Paragraphs>482</Paragraphs>
  <Slides>59</Slides>
  <Notes>58</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Plaza</vt:lpstr>
      <vt:lpstr>Digging Deeper: Alternative Visions of a Good Life </vt:lpstr>
      <vt:lpstr>Canadian Context:  Canada’s GDP on the + side</vt:lpstr>
      <vt:lpstr>Slide 3</vt:lpstr>
      <vt:lpstr> Digging deeper:  Canada’s Census   </vt:lpstr>
      <vt:lpstr>        Canada Census Changes </vt:lpstr>
      <vt:lpstr>Canadian Values</vt:lpstr>
      <vt:lpstr>Canadian Values</vt:lpstr>
      <vt:lpstr>Social Context of Prior Belief</vt:lpstr>
      <vt:lpstr>Background: Canada and Government Mandates</vt:lpstr>
      <vt:lpstr>        Increasing pressures on municipal governments Cities in Canada receive 8c of each tax $  Spending on housing, childcare despite senior government mandate</vt:lpstr>
      <vt:lpstr>Measures used matter for cities because…</vt:lpstr>
      <vt:lpstr>Vancouver:  A utopia with strong brand value  </vt:lpstr>
      <vt:lpstr>A strong GDP forecast</vt:lpstr>
      <vt:lpstr>   Digging Deeper: What is important to Vancouverites? (values)</vt:lpstr>
      <vt:lpstr>And what kind of city do we aspire to be? </vt:lpstr>
      <vt:lpstr>Slide 16</vt:lpstr>
      <vt:lpstr>The balance sheet: compared to other  Vancouver neighbourhoods, the DTES has: </vt:lpstr>
      <vt:lpstr>Slide 18</vt:lpstr>
      <vt:lpstr>Compared to low income urban areas (Canada, US), the DTES has </vt:lpstr>
      <vt:lpstr>Slide 20</vt:lpstr>
      <vt:lpstr>Income inequality:  higher in Vancouver  compared to BC &amp; Canada  </vt:lpstr>
      <vt:lpstr>Rising income inequality in BC and Canada over time (GINI coefficient)</vt:lpstr>
      <vt:lpstr>Median incomes in Vancouver lowest among major Canadian cities</vt:lpstr>
      <vt:lpstr>Inequality in Vancouver: Shaughnessy Comparison</vt:lpstr>
      <vt:lpstr>  Digging Deeper: Shaughnessy &amp; Eudemonia  </vt:lpstr>
      <vt:lpstr>Low income resident concerns about change – and what is valued</vt:lpstr>
      <vt:lpstr>Key assets – homes, livelihoods, belonging   - valued by low income community. City of Vancouver Social Impact Assessment (2012).   </vt:lpstr>
      <vt:lpstr>The 3 layer cake in the DTES: Who has the power, who benefits?</vt:lpstr>
      <vt:lpstr>Unique mix of industrial, commercial,  residential space = business utopia</vt:lpstr>
      <vt:lpstr>Private Sector Cake Layer:  retail storefront vacancy decreases,  business increases </vt:lpstr>
      <vt:lpstr>Slide 31</vt:lpstr>
      <vt:lpstr>                     </vt:lpstr>
      <vt:lpstr>Slide 33</vt:lpstr>
      <vt:lpstr>Private Sector Layer: Philanthropy</vt:lpstr>
      <vt:lpstr>Public Sector Layer</vt:lpstr>
      <vt:lpstr>Underground “Survival economy” Cake Layer</vt:lpstr>
      <vt:lpstr>Survival Economy: United We Can </vt:lpstr>
      <vt:lpstr>Survival Economy:  DTES Street Market  </vt:lpstr>
      <vt:lpstr>Love Economy Cake Layer</vt:lpstr>
      <vt:lpstr>Alternative Visions &amp; Measures </vt:lpstr>
      <vt:lpstr>Alternative Visions:  Sen’s Capabilities  Approach</vt:lpstr>
      <vt:lpstr>Social Determinants of Health: putting science behind wellbeing</vt:lpstr>
      <vt:lpstr>Healthy City Strategy 2014: Vision &amp; Goals  </vt:lpstr>
      <vt:lpstr>Integrates social, economic and ecological considerations into decision making    </vt:lpstr>
      <vt:lpstr>Promotes Local Leadership</vt:lpstr>
      <vt:lpstr>Slide 46</vt:lpstr>
      <vt:lpstr>Recognizes individual capabilities, but requires collective leadership </vt:lpstr>
      <vt:lpstr>Goals, Targets, Indicators</vt:lpstr>
      <vt:lpstr>A good start in life</vt:lpstr>
      <vt:lpstr>A home for everyone </vt:lpstr>
      <vt:lpstr>Improve access and input into health and social services</vt:lpstr>
      <vt:lpstr>Ability to make ends meet </vt:lpstr>
      <vt:lpstr>Cultivate connections </vt:lpstr>
      <vt:lpstr>Lifelong Learning</vt:lpstr>
      <vt:lpstr>Expressing ourselves</vt:lpstr>
      <vt:lpstr>  Environments to thrive in</vt:lpstr>
      <vt:lpstr>Collaborative Leadership for a Healthy City for All</vt:lpstr>
      <vt:lpstr>How do you think we’ll get there?  </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Good Life:</dc:title>
  <dc:creator>Duane Fontaine</dc:creator>
  <cp:lastModifiedBy>gp</cp:lastModifiedBy>
  <cp:revision>433</cp:revision>
  <cp:lastPrinted>2015-03-29T22:34:58Z</cp:lastPrinted>
  <dcterms:created xsi:type="dcterms:W3CDTF">2015-02-08T19:43:24Z</dcterms:created>
  <dcterms:modified xsi:type="dcterms:W3CDTF">2015-03-30T04:42:06Z</dcterms:modified>
</cp:coreProperties>
</file>