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80" r:id="rId3"/>
    <p:sldId id="257" r:id="rId4"/>
    <p:sldId id="278" r:id="rId5"/>
    <p:sldId id="288" r:id="rId6"/>
    <p:sldId id="290" r:id="rId7"/>
    <p:sldId id="271" r:id="rId8"/>
    <p:sldId id="292" r:id="rId9"/>
    <p:sldId id="293" r:id="rId10"/>
    <p:sldId id="299" r:id="rId11"/>
    <p:sldId id="300" r:id="rId12"/>
    <p:sldId id="301" r:id="rId13"/>
    <p:sldId id="302" r:id="rId14"/>
    <p:sldId id="286" r:id="rId15"/>
    <p:sldId id="277" r:id="rId16"/>
    <p:sldId id="263" r:id="rId17"/>
    <p:sldId id="295" r:id="rId18"/>
    <p:sldId id="276" r:id="rId19"/>
    <p:sldId id="265" r:id="rId20"/>
    <p:sldId id="303" r:id="rId21"/>
    <p:sldId id="267" r:id="rId22"/>
    <p:sldId id="268" r:id="rId23"/>
    <p:sldId id="284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DAA"/>
    <a:srgbClr val="81BC41"/>
    <a:srgbClr val="E8F0F4"/>
    <a:srgbClr val="CDE0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55329-0014-473C-A3AA-F42212B34B5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7F9EDC4-4D51-499F-B730-78AA2E35C0F2}">
      <dgm:prSet phldrT="[Text]" custT="1"/>
      <dgm:spPr>
        <a:solidFill>
          <a:srgbClr val="81BC41"/>
        </a:solidFill>
      </dgm:spPr>
      <dgm:t>
        <a:bodyPr/>
        <a:lstStyle/>
        <a:p>
          <a:r>
            <a:rPr lang="en-CA" sz="1200" b="1" dirty="0" smtClean="0">
              <a:solidFill>
                <a:schemeClr val="bg1"/>
              </a:solidFill>
              <a:latin typeface="Calibri" panose="020F0502020204030204" pitchFamily="34" charset="0"/>
            </a:rPr>
            <a:t>Property Owner / Seller</a:t>
          </a:r>
          <a:endParaRPr lang="en-CA" sz="12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DFD30485-57E7-46DC-9CD9-6B5E6D2D2A61}" type="parTrans" cxnId="{CE9BB943-C703-4CCC-BB84-086AC909C18C}">
      <dgm:prSet/>
      <dgm:spPr/>
      <dgm:t>
        <a:bodyPr/>
        <a:lstStyle/>
        <a:p>
          <a:endParaRPr lang="en-CA"/>
        </a:p>
      </dgm:t>
    </dgm:pt>
    <dgm:pt modelId="{062E60E3-F747-46EC-AC54-93F0A70FD5DC}" type="sibTrans" cxnId="{CE9BB943-C703-4CCC-BB84-086AC909C18C}">
      <dgm:prSet/>
      <dgm:spPr>
        <a:ln w="63500">
          <a:solidFill>
            <a:srgbClr val="3D5DAA"/>
          </a:solidFill>
        </a:ln>
      </dgm:spPr>
      <dgm:t>
        <a:bodyPr/>
        <a:lstStyle/>
        <a:p>
          <a:endParaRPr lang="en-CA"/>
        </a:p>
      </dgm:t>
    </dgm:pt>
    <dgm:pt modelId="{09CCBE25-2868-41E3-86D6-89071FEC22C3}">
      <dgm:prSet phldrT="[Text]" custT="1"/>
      <dgm:spPr>
        <a:solidFill>
          <a:srgbClr val="81BC41"/>
        </a:solidFill>
      </dgm:spPr>
      <dgm:t>
        <a:bodyPr/>
        <a:lstStyle/>
        <a:p>
          <a:r>
            <a:rPr lang="en-CA" sz="1200" b="1" dirty="0" smtClean="0">
              <a:latin typeface="Calibri" panose="020F0502020204030204" pitchFamily="34" charset="0"/>
            </a:rPr>
            <a:t>Agents</a:t>
          </a:r>
          <a:endParaRPr lang="en-CA" sz="1200" b="1" dirty="0">
            <a:latin typeface="Calibri" panose="020F0502020204030204" pitchFamily="34" charset="0"/>
          </a:endParaRPr>
        </a:p>
      </dgm:t>
    </dgm:pt>
    <dgm:pt modelId="{D98A977B-AB38-4557-B893-C284970FD681}" type="parTrans" cxnId="{88264A3C-62FE-4C8B-9D75-BA9352DB4115}">
      <dgm:prSet/>
      <dgm:spPr/>
      <dgm:t>
        <a:bodyPr/>
        <a:lstStyle/>
        <a:p>
          <a:endParaRPr lang="en-CA"/>
        </a:p>
      </dgm:t>
    </dgm:pt>
    <dgm:pt modelId="{7A85540B-6397-4418-A12B-155238CADD79}" type="sibTrans" cxnId="{88264A3C-62FE-4C8B-9D75-BA9352DB4115}">
      <dgm:prSet/>
      <dgm:spPr>
        <a:ln w="63500">
          <a:solidFill>
            <a:srgbClr val="3D5DAA"/>
          </a:solidFill>
        </a:ln>
      </dgm:spPr>
      <dgm:t>
        <a:bodyPr/>
        <a:lstStyle/>
        <a:p>
          <a:endParaRPr lang="en-CA"/>
        </a:p>
      </dgm:t>
    </dgm:pt>
    <dgm:pt modelId="{67410A6E-046F-4F4B-B3AB-079FF7F11FD4}">
      <dgm:prSet phldrT="[Text]" custT="1"/>
      <dgm:spPr>
        <a:solidFill>
          <a:srgbClr val="81BC41"/>
        </a:solidFill>
      </dgm:spPr>
      <dgm:t>
        <a:bodyPr/>
        <a:lstStyle/>
        <a:p>
          <a:r>
            <a:rPr lang="en-CA" sz="1200" b="1" dirty="0" smtClean="0">
              <a:latin typeface="Calibri" panose="020F0502020204030204" pitchFamily="34" charset="0"/>
            </a:rPr>
            <a:t>Provincial </a:t>
          </a:r>
          <a:r>
            <a:rPr lang="en-CA" sz="1200" b="1" dirty="0" err="1" smtClean="0">
              <a:latin typeface="Calibri" panose="020F0502020204030204" pitchFamily="34" charset="0"/>
            </a:rPr>
            <a:t>Govt</a:t>
          </a:r>
          <a:endParaRPr lang="en-CA" sz="1200" b="1" dirty="0">
            <a:latin typeface="Calibri" panose="020F0502020204030204" pitchFamily="34" charset="0"/>
          </a:endParaRPr>
        </a:p>
      </dgm:t>
    </dgm:pt>
    <dgm:pt modelId="{72A69D4A-CF53-40A8-86B8-00E99DC8CD12}" type="parTrans" cxnId="{E84FA939-A41D-4915-93E9-0D23660E83C1}">
      <dgm:prSet/>
      <dgm:spPr/>
      <dgm:t>
        <a:bodyPr/>
        <a:lstStyle/>
        <a:p>
          <a:endParaRPr lang="en-CA"/>
        </a:p>
      </dgm:t>
    </dgm:pt>
    <dgm:pt modelId="{68B28E03-4DE7-48A0-9602-88D10FE1E810}" type="sibTrans" cxnId="{E84FA939-A41D-4915-93E9-0D23660E83C1}">
      <dgm:prSet/>
      <dgm:spPr>
        <a:ln w="63500">
          <a:solidFill>
            <a:srgbClr val="3D5DAA"/>
          </a:solidFill>
        </a:ln>
      </dgm:spPr>
      <dgm:t>
        <a:bodyPr/>
        <a:lstStyle/>
        <a:p>
          <a:endParaRPr lang="en-CA"/>
        </a:p>
      </dgm:t>
    </dgm:pt>
    <dgm:pt modelId="{4623D893-CA47-4E5F-8727-DAB8278BEA76}">
      <dgm:prSet phldrT="[Text]" custT="1"/>
      <dgm:spPr>
        <a:solidFill>
          <a:srgbClr val="81BC41"/>
        </a:solidFill>
      </dgm:spPr>
      <dgm:t>
        <a:bodyPr/>
        <a:lstStyle/>
        <a:p>
          <a:r>
            <a:rPr lang="en-CA" sz="1200" b="1" dirty="0" smtClean="0">
              <a:latin typeface="Calibri" panose="020F0502020204030204" pitchFamily="34" charset="0"/>
            </a:rPr>
            <a:t>Financial Institution</a:t>
          </a:r>
          <a:endParaRPr lang="en-CA" sz="1200" b="1" dirty="0">
            <a:latin typeface="Calibri" panose="020F0502020204030204" pitchFamily="34" charset="0"/>
          </a:endParaRPr>
        </a:p>
      </dgm:t>
    </dgm:pt>
    <dgm:pt modelId="{7B263F3A-C3C4-49F7-991E-B216D20F1C6A}" type="parTrans" cxnId="{5190A879-0141-4154-B5DF-8F40CDF5F550}">
      <dgm:prSet/>
      <dgm:spPr/>
      <dgm:t>
        <a:bodyPr/>
        <a:lstStyle/>
        <a:p>
          <a:endParaRPr lang="en-CA"/>
        </a:p>
      </dgm:t>
    </dgm:pt>
    <dgm:pt modelId="{9513FD75-E329-47D4-9427-8F02986EB55F}" type="sibTrans" cxnId="{5190A879-0141-4154-B5DF-8F40CDF5F550}">
      <dgm:prSet/>
      <dgm:spPr>
        <a:ln w="63500">
          <a:solidFill>
            <a:srgbClr val="3D5DAA"/>
          </a:solidFill>
        </a:ln>
      </dgm:spPr>
      <dgm:t>
        <a:bodyPr/>
        <a:lstStyle/>
        <a:p>
          <a:endParaRPr lang="en-CA"/>
        </a:p>
      </dgm:t>
    </dgm:pt>
    <dgm:pt modelId="{6CED2AC8-1BC2-482B-84AF-27F4E110DE4F}">
      <dgm:prSet phldrT="[Text]" custT="1"/>
      <dgm:spPr>
        <a:solidFill>
          <a:srgbClr val="81BC41"/>
        </a:solidFill>
      </dgm:spPr>
      <dgm:t>
        <a:bodyPr/>
        <a:lstStyle/>
        <a:p>
          <a:r>
            <a:rPr lang="en-CA" sz="1200" b="1" dirty="0" smtClean="0">
              <a:latin typeface="Calibri" panose="020F0502020204030204" pitchFamily="34" charset="0"/>
            </a:rPr>
            <a:t>Buyer</a:t>
          </a:r>
          <a:endParaRPr lang="en-CA" sz="1200" b="1" dirty="0">
            <a:latin typeface="Calibri" panose="020F0502020204030204" pitchFamily="34" charset="0"/>
          </a:endParaRPr>
        </a:p>
      </dgm:t>
    </dgm:pt>
    <dgm:pt modelId="{FBD20957-4177-4352-9D04-9F04959B600C}" type="parTrans" cxnId="{48CF53B4-0661-4A91-865D-3FBB451FE862}">
      <dgm:prSet/>
      <dgm:spPr/>
      <dgm:t>
        <a:bodyPr/>
        <a:lstStyle/>
        <a:p>
          <a:endParaRPr lang="en-CA"/>
        </a:p>
      </dgm:t>
    </dgm:pt>
    <dgm:pt modelId="{3014243D-BD40-4475-9053-4F2859C77849}" type="sibTrans" cxnId="{48CF53B4-0661-4A91-865D-3FBB451FE862}">
      <dgm:prSet/>
      <dgm:spPr>
        <a:ln w="63500">
          <a:solidFill>
            <a:srgbClr val="3D5DAA"/>
          </a:solidFill>
        </a:ln>
      </dgm:spPr>
      <dgm:t>
        <a:bodyPr/>
        <a:lstStyle/>
        <a:p>
          <a:endParaRPr lang="en-CA"/>
        </a:p>
      </dgm:t>
    </dgm:pt>
    <dgm:pt modelId="{AEFEDED1-F47B-43C1-8C3B-EC0388FDAECA}">
      <dgm:prSet custT="1"/>
      <dgm:spPr>
        <a:solidFill>
          <a:srgbClr val="81BC41"/>
        </a:solidFill>
      </dgm:spPr>
      <dgm:t>
        <a:bodyPr/>
        <a:lstStyle/>
        <a:p>
          <a:r>
            <a:rPr lang="en-CA" sz="1200" b="1" dirty="0" smtClean="0">
              <a:latin typeface="Calibri" panose="020F0502020204030204" pitchFamily="34" charset="0"/>
            </a:rPr>
            <a:t>Lawyer / Legal Professionals</a:t>
          </a:r>
          <a:endParaRPr lang="en-CA" sz="1200" b="1" dirty="0">
            <a:latin typeface="Calibri" panose="020F0502020204030204" pitchFamily="34" charset="0"/>
          </a:endParaRPr>
        </a:p>
      </dgm:t>
    </dgm:pt>
    <dgm:pt modelId="{42BE775D-6BFD-4DC7-BB06-ABCB8B463EA7}" type="parTrans" cxnId="{44EDCB05-9B8F-446C-B82C-64CFD816878C}">
      <dgm:prSet/>
      <dgm:spPr/>
      <dgm:t>
        <a:bodyPr/>
        <a:lstStyle/>
        <a:p>
          <a:endParaRPr lang="en-CA"/>
        </a:p>
      </dgm:t>
    </dgm:pt>
    <dgm:pt modelId="{900B4379-9B24-4042-A470-6AEC354C4A43}" type="sibTrans" cxnId="{44EDCB05-9B8F-446C-B82C-64CFD816878C}">
      <dgm:prSet/>
      <dgm:spPr>
        <a:ln w="63500">
          <a:solidFill>
            <a:srgbClr val="3D5DAA"/>
          </a:solidFill>
        </a:ln>
      </dgm:spPr>
      <dgm:t>
        <a:bodyPr/>
        <a:lstStyle/>
        <a:p>
          <a:endParaRPr lang="en-CA"/>
        </a:p>
      </dgm:t>
    </dgm:pt>
    <dgm:pt modelId="{94379227-AF27-4B83-8354-FE8067BD81EB}">
      <dgm:prSet custT="1"/>
      <dgm:spPr>
        <a:solidFill>
          <a:srgbClr val="81BC41"/>
        </a:solidFill>
      </dgm:spPr>
      <dgm:t>
        <a:bodyPr/>
        <a:lstStyle/>
        <a:p>
          <a:r>
            <a:rPr lang="en-CA" sz="1200" b="1" dirty="0" smtClean="0">
              <a:latin typeface="Calibri" panose="020F0502020204030204" pitchFamily="34" charset="0"/>
            </a:rPr>
            <a:t>Other Smaller Parties</a:t>
          </a:r>
          <a:endParaRPr lang="en-CA" sz="1200" b="1" dirty="0">
            <a:latin typeface="Calibri" panose="020F0502020204030204" pitchFamily="34" charset="0"/>
          </a:endParaRPr>
        </a:p>
      </dgm:t>
    </dgm:pt>
    <dgm:pt modelId="{43E499D5-C692-42F5-8CE9-2B595FF646CD}" type="parTrans" cxnId="{84EECF5D-D6FA-4EF3-8603-ECD24CC4BE07}">
      <dgm:prSet/>
      <dgm:spPr/>
      <dgm:t>
        <a:bodyPr/>
        <a:lstStyle/>
        <a:p>
          <a:endParaRPr lang="en-CA"/>
        </a:p>
      </dgm:t>
    </dgm:pt>
    <dgm:pt modelId="{2A7F31A2-6391-4B05-B77B-41BAA493A54F}" type="sibTrans" cxnId="{84EECF5D-D6FA-4EF3-8603-ECD24CC4BE07}">
      <dgm:prSet/>
      <dgm:spPr>
        <a:ln w="63500">
          <a:solidFill>
            <a:srgbClr val="3D5DAA"/>
          </a:solidFill>
        </a:ln>
      </dgm:spPr>
      <dgm:t>
        <a:bodyPr/>
        <a:lstStyle/>
        <a:p>
          <a:endParaRPr lang="en-CA"/>
        </a:p>
      </dgm:t>
    </dgm:pt>
    <dgm:pt modelId="{80F116AC-0992-4991-AC2B-B68F273B8E6B}" type="pres">
      <dgm:prSet presAssocID="{FD355329-0014-473C-A3AA-F42212B34B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CE10A7F-AF9E-43F6-A0F1-06DDD993D3B6}" type="pres">
      <dgm:prSet presAssocID="{97F9EDC4-4D51-499F-B730-78AA2E35C0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40DADF-9F8A-4FCF-A5A7-08291D1F5E6B}" type="pres">
      <dgm:prSet presAssocID="{97F9EDC4-4D51-499F-B730-78AA2E35C0F2}" presName="spNode" presStyleCnt="0"/>
      <dgm:spPr/>
    </dgm:pt>
    <dgm:pt modelId="{CE78B57F-3349-45D8-9955-C32D56C18AE3}" type="pres">
      <dgm:prSet presAssocID="{062E60E3-F747-46EC-AC54-93F0A70FD5DC}" presName="sibTrans" presStyleLbl="sibTrans1D1" presStyleIdx="0" presStyleCnt="7"/>
      <dgm:spPr/>
      <dgm:t>
        <a:bodyPr/>
        <a:lstStyle/>
        <a:p>
          <a:endParaRPr lang="en-CA"/>
        </a:p>
      </dgm:t>
    </dgm:pt>
    <dgm:pt modelId="{165FD2B0-76B0-42AE-B15B-3991D6429769}" type="pres">
      <dgm:prSet presAssocID="{09CCBE25-2868-41E3-86D6-89071FEC22C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5B878D-3D72-4669-B4F5-EE7541937B64}" type="pres">
      <dgm:prSet presAssocID="{09CCBE25-2868-41E3-86D6-89071FEC22C3}" presName="spNode" presStyleCnt="0"/>
      <dgm:spPr/>
    </dgm:pt>
    <dgm:pt modelId="{8B726B80-C0DA-4ADB-948A-D6C44F907A58}" type="pres">
      <dgm:prSet presAssocID="{7A85540B-6397-4418-A12B-155238CADD79}" presName="sibTrans" presStyleLbl="sibTrans1D1" presStyleIdx="1" presStyleCnt="7"/>
      <dgm:spPr/>
      <dgm:t>
        <a:bodyPr/>
        <a:lstStyle/>
        <a:p>
          <a:endParaRPr lang="en-CA"/>
        </a:p>
      </dgm:t>
    </dgm:pt>
    <dgm:pt modelId="{6DC4ECDC-8502-46B1-8E7B-D6C034A1682E}" type="pres">
      <dgm:prSet presAssocID="{AEFEDED1-F47B-43C1-8C3B-EC0388FDAEC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DD8027A-7E5C-49AD-A0C3-AC99B697F9DB}" type="pres">
      <dgm:prSet presAssocID="{AEFEDED1-F47B-43C1-8C3B-EC0388FDAECA}" presName="spNode" presStyleCnt="0"/>
      <dgm:spPr/>
    </dgm:pt>
    <dgm:pt modelId="{E8202B7E-08C3-46DC-9F9A-4C8624769C0A}" type="pres">
      <dgm:prSet presAssocID="{900B4379-9B24-4042-A470-6AEC354C4A43}" presName="sibTrans" presStyleLbl="sibTrans1D1" presStyleIdx="2" presStyleCnt="7"/>
      <dgm:spPr/>
      <dgm:t>
        <a:bodyPr/>
        <a:lstStyle/>
        <a:p>
          <a:endParaRPr lang="en-CA"/>
        </a:p>
      </dgm:t>
    </dgm:pt>
    <dgm:pt modelId="{75849FCB-2119-4D34-9E0C-06969CEFE569}" type="pres">
      <dgm:prSet presAssocID="{94379227-AF27-4B83-8354-FE8067BD81E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CDBAF1-98C8-4781-8ECA-E303C2B360EF}" type="pres">
      <dgm:prSet presAssocID="{94379227-AF27-4B83-8354-FE8067BD81EB}" presName="spNode" presStyleCnt="0"/>
      <dgm:spPr/>
    </dgm:pt>
    <dgm:pt modelId="{83233AF9-8A85-4376-B5E5-0B48B5677B00}" type="pres">
      <dgm:prSet presAssocID="{2A7F31A2-6391-4B05-B77B-41BAA493A54F}" presName="sibTrans" presStyleLbl="sibTrans1D1" presStyleIdx="3" presStyleCnt="7"/>
      <dgm:spPr/>
      <dgm:t>
        <a:bodyPr/>
        <a:lstStyle/>
        <a:p>
          <a:endParaRPr lang="en-CA"/>
        </a:p>
      </dgm:t>
    </dgm:pt>
    <dgm:pt modelId="{BBBECA42-A3F6-4273-AB18-5FB8F766FE4F}" type="pres">
      <dgm:prSet presAssocID="{67410A6E-046F-4F4B-B3AB-079FF7F11FD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53FEAB0-8D0E-46FD-830A-97CD92113A44}" type="pres">
      <dgm:prSet presAssocID="{67410A6E-046F-4F4B-B3AB-079FF7F11FD4}" presName="spNode" presStyleCnt="0"/>
      <dgm:spPr/>
    </dgm:pt>
    <dgm:pt modelId="{51D0B12C-4A5F-4619-8803-F0122C44F19E}" type="pres">
      <dgm:prSet presAssocID="{68B28E03-4DE7-48A0-9602-88D10FE1E810}" presName="sibTrans" presStyleLbl="sibTrans1D1" presStyleIdx="4" presStyleCnt="7"/>
      <dgm:spPr/>
      <dgm:t>
        <a:bodyPr/>
        <a:lstStyle/>
        <a:p>
          <a:endParaRPr lang="en-CA"/>
        </a:p>
      </dgm:t>
    </dgm:pt>
    <dgm:pt modelId="{1F62A033-0F30-4ADB-8798-AA4074556F01}" type="pres">
      <dgm:prSet presAssocID="{4623D893-CA47-4E5F-8727-DAB8278BEA7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80A88E-6385-448C-BA2C-4513554CA1A4}" type="pres">
      <dgm:prSet presAssocID="{4623D893-CA47-4E5F-8727-DAB8278BEA76}" presName="spNode" presStyleCnt="0"/>
      <dgm:spPr/>
    </dgm:pt>
    <dgm:pt modelId="{730B4E7B-6999-4E1A-8958-7C6166DE4C69}" type="pres">
      <dgm:prSet presAssocID="{9513FD75-E329-47D4-9427-8F02986EB55F}" presName="sibTrans" presStyleLbl="sibTrans1D1" presStyleIdx="5" presStyleCnt="7"/>
      <dgm:spPr/>
      <dgm:t>
        <a:bodyPr/>
        <a:lstStyle/>
        <a:p>
          <a:endParaRPr lang="en-CA"/>
        </a:p>
      </dgm:t>
    </dgm:pt>
    <dgm:pt modelId="{2E1E9760-15BA-49AF-BC5A-FC9B018E98A5}" type="pres">
      <dgm:prSet presAssocID="{6CED2AC8-1BC2-482B-84AF-27F4E110DE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8D841E2-8237-44B8-B5E4-4BE9E378F046}" type="pres">
      <dgm:prSet presAssocID="{6CED2AC8-1BC2-482B-84AF-27F4E110DE4F}" presName="spNode" presStyleCnt="0"/>
      <dgm:spPr/>
    </dgm:pt>
    <dgm:pt modelId="{9E3C39CB-0A67-4297-9A35-1092196777F9}" type="pres">
      <dgm:prSet presAssocID="{3014243D-BD40-4475-9053-4F2859C77849}" presName="sibTrans" presStyleLbl="sibTrans1D1" presStyleIdx="6" presStyleCnt="7"/>
      <dgm:spPr/>
      <dgm:t>
        <a:bodyPr/>
        <a:lstStyle/>
        <a:p>
          <a:endParaRPr lang="en-CA"/>
        </a:p>
      </dgm:t>
    </dgm:pt>
  </dgm:ptLst>
  <dgm:cxnLst>
    <dgm:cxn modelId="{778EBDA9-17CD-4465-9D3C-10521005E5B4}" type="presOf" srcId="{3014243D-BD40-4475-9053-4F2859C77849}" destId="{9E3C39CB-0A67-4297-9A35-1092196777F9}" srcOrd="0" destOrd="0" presId="urn:microsoft.com/office/officeart/2005/8/layout/cycle6"/>
    <dgm:cxn modelId="{E53F38DD-E107-4E77-BC76-C66D4330B0A6}" type="presOf" srcId="{6CED2AC8-1BC2-482B-84AF-27F4E110DE4F}" destId="{2E1E9760-15BA-49AF-BC5A-FC9B018E98A5}" srcOrd="0" destOrd="0" presId="urn:microsoft.com/office/officeart/2005/8/layout/cycle6"/>
    <dgm:cxn modelId="{E9876772-319C-4247-A369-730287F3C931}" type="presOf" srcId="{9513FD75-E329-47D4-9427-8F02986EB55F}" destId="{730B4E7B-6999-4E1A-8958-7C6166DE4C69}" srcOrd="0" destOrd="0" presId="urn:microsoft.com/office/officeart/2005/8/layout/cycle6"/>
    <dgm:cxn modelId="{E2301F0C-2BAA-4587-947B-5C992D960119}" type="presOf" srcId="{2A7F31A2-6391-4B05-B77B-41BAA493A54F}" destId="{83233AF9-8A85-4376-B5E5-0B48B5677B00}" srcOrd="0" destOrd="0" presId="urn:microsoft.com/office/officeart/2005/8/layout/cycle6"/>
    <dgm:cxn modelId="{CE9BB943-C703-4CCC-BB84-086AC909C18C}" srcId="{FD355329-0014-473C-A3AA-F42212B34B57}" destId="{97F9EDC4-4D51-499F-B730-78AA2E35C0F2}" srcOrd="0" destOrd="0" parTransId="{DFD30485-57E7-46DC-9CD9-6B5E6D2D2A61}" sibTransId="{062E60E3-F747-46EC-AC54-93F0A70FD5DC}"/>
    <dgm:cxn modelId="{248D09A6-E5CD-4CB9-8234-F25192DA10B1}" type="presOf" srcId="{7A85540B-6397-4418-A12B-155238CADD79}" destId="{8B726B80-C0DA-4ADB-948A-D6C44F907A58}" srcOrd="0" destOrd="0" presId="urn:microsoft.com/office/officeart/2005/8/layout/cycle6"/>
    <dgm:cxn modelId="{44EDCB05-9B8F-446C-B82C-64CFD816878C}" srcId="{FD355329-0014-473C-A3AA-F42212B34B57}" destId="{AEFEDED1-F47B-43C1-8C3B-EC0388FDAECA}" srcOrd="2" destOrd="0" parTransId="{42BE775D-6BFD-4DC7-BB06-ABCB8B463EA7}" sibTransId="{900B4379-9B24-4042-A470-6AEC354C4A43}"/>
    <dgm:cxn modelId="{88264A3C-62FE-4C8B-9D75-BA9352DB4115}" srcId="{FD355329-0014-473C-A3AA-F42212B34B57}" destId="{09CCBE25-2868-41E3-86D6-89071FEC22C3}" srcOrd="1" destOrd="0" parTransId="{D98A977B-AB38-4557-B893-C284970FD681}" sibTransId="{7A85540B-6397-4418-A12B-155238CADD79}"/>
    <dgm:cxn modelId="{8E98CA7B-C20B-41D0-8401-247F2566DCC9}" type="presOf" srcId="{68B28E03-4DE7-48A0-9602-88D10FE1E810}" destId="{51D0B12C-4A5F-4619-8803-F0122C44F19E}" srcOrd="0" destOrd="0" presId="urn:microsoft.com/office/officeart/2005/8/layout/cycle6"/>
    <dgm:cxn modelId="{131B5D3D-3E35-494E-B501-2DE4EAA17713}" type="presOf" srcId="{900B4379-9B24-4042-A470-6AEC354C4A43}" destId="{E8202B7E-08C3-46DC-9F9A-4C8624769C0A}" srcOrd="0" destOrd="0" presId="urn:microsoft.com/office/officeart/2005/8/layout/cycle6"/>
    <dgm:cxn modelId="{81D4C57C-7E95-45C1-B3B4-0EB4FCB8C350}" type="presOf" srcId="{09CCBE25-2868-41E3-86D6-89071FEC22C3}" destId="{165FD2B0-76B0-42AE-B15B-3991D6429769}" srcOrd="0" destOrd="0" presId="urn:microsoft.com/office/officeart/2005/8/layout/cycle6"/>
    <dgm:cxn modelId="{550F6625-B12A-4BCB-A5A9-E3C4351B5E79}" type="presOf" srcId="{97F9EDC4-4D51-499F-B730-78AA2E35C0F2}" destId="{5CE10A7F-AF9E-43F6-A0F1-06DDD993D3B6}" srcOrd="0" destOrd="0" presId="urn:microsoft.com/office/officeart/2005/8/layout/cycle6"/>
    <dgm:cxn modelId="{D9AE7313-791D-44B7-ACC6-A209FE056032}" type="presOf" srcId="{94379227-AF27-4B83-8354-FE8067BD81EB}" destId="{75849FCB-2119-4D34-9E0C-06969CEFE569}" srcOrd="0" destOrd="0" presId="urn:microsoft.com/office/officeart/2005/8/layout/cycle6"/>
    <dgm:cxn modelId="{48CF53B4-0661-4A91-865D-3FBB451FE862}" srcId="{FD355329-0014-473C-A3AA-F42212B34B57}" destId="{6CED2AC8-1BC2-482B-84AF-27F4E110DE4F}" srcOrd="6" destOrd="0" parTransId="{FBD20957-4177-4352-9D04-9F04959B600C}" sibTransId="{3014243D-BD40-4475-9053-4F2859C77849}"/>
    <dgm:cxn modelId="{2038F641-EF4F-47D4-A34F-6DE8C42F0048}" type="presOf" srcId="{062E60E3-F747-46EC-AC54-93F0A70FD5DC}" destId="{CE78B57F-3349-45D8-9955-C32D56C18AE3}" srcOrd="0" destOrd="0" presId="urn:microsoft.com/office/officeart/2005/8/layout/cycle6"/>
    <dgm:cxn modelId="{807CD74D-58CA-4047-AFCA-F59F2523BAF0}" type="presOf" srcId="{FD355329-0014-473C-A3AA-F42212B34B57}" destId="{80F116AC-0992-4991-AC2B-B68F273B8E6B}" srcOrd="0" destOrd="0" presId="urn:microsoft.com/office/officeart/2005/8/layout/cycle6"/>
    <dgm:cxn modelId="{84EECF5D-D6FA-4EF3-8603-ECD24CC4BE07}" srcId="{FD355329-0014-473C-A3AA-F42212B34B57}" destId="{94379227-AF27-4B83-8354-FE8067BD81EB}" srcOrd="3" destOrd="0" parTransId="{43E499D5-C692-42F5-8CE9-2B595FF646CD}" sibTransId="{2A7F31A2-6391-4B05-B77B-41BAA493A54F}"/>
    <dgm:cxn modelId="{5190A879-0141-4154-B5DF-8F40CDF5F550}" srcId="{FD355329-0014-473C-A3AA-F42212B34B57}" destId="{4623D893-CA47-4E5F-8727-DAB8278BEA76}" srcOrd="5" destOrd="0" parTransId="{7B263F3A-C3C4-49F7-991E-B216D20F1C6A}" sibTransId="{9513FD75-E329-47D4-9427-8F02986EB55F}"/>
    <dgm:cxn modelId="{B44F9701-8205-4DAE-A270-A6273E574E2E}" type="presOf" srcId="{67410A6E-046F-4F4B-B3AB-079FF7F11FD4}" destId="{BBBECA42-A3F6-4273-AB18-5FB8F766FE4F}" srcOrd="0" destOrd="0" presId="urn:microsoft.com/office/officeart/2005/8/layout/cycle6"/>
    <dgm:cxn modelId="{E84FA939-A41D-4915-93E9-0D23660E83C1}" srcId="{FD355329-0014-473C-A3AA-F42212B34B57}" destId="{67410A6E-046F-4F4B-B3AB-079FF7F11FD4}" srcOrd="4" destOrd="0" parTransId="{72A69D4A-CF53-40A8-86B8-00E99DC8CD12}" sibTransId="{68B28E03-4DE7-48A0-9602-88D10FE1E810}"/>
    <dgm:cxn modelId="{870F260D-F0B6-4447-866C-4A3AC8A43A1C}" type="presOf" srcId="{4623D893-CA47-4E5F-8727-DAB8278BEA76}" destId="{1F62A033-0F30-4ADB-8798-AA4074556F01}" srcOrd="0" destOrd="0" presId="urn:microsoft.com/office/officeart/2005/8/layout/cycle6"/>
    <dgm:cxn modelId="{E8562023-D826-462C-BFB0-054458BF478B}" type="presOf" srcId="{AEFEDED1-F47B-43C1-8C3B-EC0388FDAECA}" destId="{6DC4ECDC-8502-46B1-8E7B-D6C034A1682E}" srcOrd="0" destOrd="0" presId="urn:microsoft.com/office/officeart/2005/8/layout/cycle6"/>
    <dgm:cxn modelId="{2459C099-A11A-4B8D-8605-A64D1E154E5C}" type="presParOf" srcId="{80F116AC-0992-4991-AC2B-B68F273B8E6B}" destId="{5CE10A7F-AF9E-43F6-A0F1-06DDD993D3B6}" srcOrd="0" destOrd="0" presId="urn:microsoft.com/office/officeart/2005/8/layout/cycle6"/>
    <dgm:cxn modelId="{E9D91DD3-FC22-4FDC-AD7A-A63F00BBD20C}" type="presParOf" srcId="{80F116AC-0992-4991-AC2B-B68F273B8E6B}" destId="{3E40DADF-9F8A-4FCF-A5A7-08291D1F5E6B}" srcOrd="1" destOrd="0" presId="urn:microsoft.com/office/officeart/2005/8/layout/cycle6"/>
    <dgm:cxn modelId="{899A9238-FB8A-4210-833C-50DEA020E1FC}" type="presParOf" srcId="{80F116AC-0992-4991-AC2B-B68F273B8E6B}" destId="{CE78B57F-3349-45D8-9955-C32D56C18AE3}" srcOrd="2" destOrd="0" presId="urn:microsoft.com/office/officeart/2005/8/layout/cycle6"/>
    <dgm:cxn modelId="{89AB606F-AB15-4F79-A256-F31B9EB6D581}" type="presParOf" srcId="{80F116AC-0992-4991-AC2B-B68F273B8E6B}" destId="{165FD2B0-76B0-42AE-B15B-3991D6429769}" srcOrd="3" destOrd="0" presId="urn:microsoft.com/office/officeart/2005/8/layout/cycle6"/>
    <dgm:cxn modelId="{1F17D914-6540-4ED7-ABFC-A3417ED12CEF}" type="presParOf" srcId="{80F116AC-0992-4991-AC2B-B68F273B8E6B}" destId="{FD5B878D-3D72-4669-B4F5-EE7541937B64}" srcOrd="4" destOrd="0" presId="urn:microsoft.com/office/officeart/2005/8/layout/cycle6"/>
    <dgm:cxn modelId="{1335273D-C73D-4AC2-92BF-3281E871FEE8}" type="presParOf" srcId="{80F116AC-0992-4991-AC2B-B68F273B8E6B}" destId="{8B726B80-C0DA-4ADB-948A-D6C44F907A58}" srcOrd="5" destOrd="0" presId="urn:microsoft.com/office/officeart/2005/8/layout/cycle6"/>
    <dgm:cxn modelId="{DABF430F-64EC-44CE-A38F-708BBED86727}" type="presParOf" srcId="{80F116AC-0992-4991-AC2B-B68F273B8E6B}" destId="{6DC4ECDC-8502-46B1-8E7B-D6C034A1682E}" srcOrd="6" destOrd="0" presId="urn:microsoft.com/office/officeart/2005/8/layout/cycle6"/>
    <dgm:cxn modelId="{1262BB0F-1341-417A-A5C5-2F220A6347E4}" type="presParOf" srcId="{80F116AC-0992-4991-AC2B-B68F273B8E6B}" destId="{2DD8027A-7E5C-49AD-A0C3-AC99B697F9DB}" srcOrd="7" destOrd="0" presId="urn:microsoft.com/office/officeart/2005/8/layout/cycle6"/>
    <dgm:cxn modelId="{DE3B8BC4-45F4-4A79-A654-22B59F7E2535}" type="presParOf" srcId="{80F116AC-0992-4991-AC2B-B68F273B8E6B}" destId="{E8202B7E-08C3-46DC-9F9A-4C8624769C0A}" srcOrd="8" destOrd="0" presId="urn:microsoft.com/office/officeart/2005/8/layout/cycle6"/>
    <dgm:cxn modelId="{67494D55-611B-4F24-9102-14DFD74F038F}" type="presParOf" srcId="{80F116AC-0992-4991-AC2B-B68F273B8E6B}" destId="{75849FCB-2119-4D34-9E0C-06969CEFE569}" srcOrd="9" destOrd="0" presId="urn:microsoft.com/office/officeart/2005/8/layout/cycle6"/>
    <dgm:cxn modelId="{BBB5C8D4-C1EC-4213-8865-663546D611EF}" type="presParOf" srcId="{80F116AC-0992-4991-AC2B-B68F273B8E6B}" destId="{BFCDBAF1-98C8-4781-8ECA-E303C2B360EF}" srcOrd="10" destOrd="0" presId="urn:microsoft.com/office/officeart/2005/8/layout/cycle6"/>
    <dgm:cxn modelId="{F55BE5A8-76FA-459A-90A7-EFE842D202A0}" type="presParOf" srcId="{80F116AC-0992-4991-AC2B-B68F273B8E6B}" destId="{83233AF9-8A85-4376-B5E5-0B48B5677B00}" srcOrd="11" destOrd="0" presId="urn:microsoft.com/office/officeart/2005/8/layout/cycle6"/>
    <dgm:cxn modelId="{7E597F55-F0D6-4E33-896F-F9DE82552CCF}" type="presParOf" srcId="{80F116AC-0992-4991-AC2B-B68F273B8E6B}" destId="{BBBECA42-A3F6-4273-AB18-5FB8F766FE4F}" srcOrd="12" destOrd="0" presId="urn:microsoft.com/office/officeart/2005/8/layout/cycle6"/>
    <dgm:cxn modelId="{D30FAFE3-0681-4312-8F57-ED78A35C20C0}" type="presParOf" srcId="{80F116AC-0992-4991-AC2B-B68F273B8E6B}" destId="{353FEAB0-8D0E-46FD-830A-97CD92113A44}" srcOrd="13" destOrd="0" presId="urn:microsoft.com/office/officeart/2005/8/layout/cycle6"/>
    <dgm:cxn modelId="{97AC6357-0ED6-4059-BEC9-8E8E7BF8C8F9}" type="presParOf" srcId="{80F116AC-0992-4991-AC2B-B68F273B8E6B}" destId="{51D0B12C-4A5F-4619-8803-F0122C44F19E}" srcOrd="14" destOrd="0" presId="urn:microsoft.com/office/officeart/2005/8/layout/cycle6"/>
    <dgm:cxn modelId="{8795E790-F77B-4C05-9089-23EC90BB3B60}" type="presParOf" srcId="{80F116AC-0992-4991-AC2B-B68F273B8E6B}" destId="{1F62A033-0F30-4ADB-8798-AA4074556F01}" srcOrd="15" destOrd="0" presId="urn:microsoft.com/office/officeart/2005/8/layout/cycle6"/>
    <dgm:cxn modelId="{2BDF9FBD-43C4-4EAA-9257-23C1852AB3A7}" type="presParOf" srcId="{80F116AC-0992-4991-AC2B-B68F273B8E6B}" destId="{7E80A88E-6385-448C-BA2C-4513554CA1A4}" srcOrd="16" destOrd="0" presId="urn:microsoft.com/office/officeart/2005/8/layout/cycle6"/>
    <dgm:cxn modelId="{F0652D13-143C-46BD-A019-991C47E487A9}" type="presParOf" srcId="{80F116AC-0992-4991-AC2B-B68F273B8E6B}" destId="{730B4E7B-6999-4E1A-8958-7C6166DE4C69}" srcOrd="17" destOrd="0" presId="urn:microsoft.com/office/officeart/2005/8/layout/cycle6"/>
    <dgm:cxn modelId="{6CFEA951-674F-427D-A5F6-41ADC94F7FE2}" type="presParOf" srcId="{80F116AC-0992-4991-AC2B-B68F273B8E6B}" destId="{2E1E9760-15BA-49AF-BC5A-FC9B018E98A5}" srcOrd="18" destOrd="0" presId="urn:microsoft.com/office/officeart/2005/8/layout/cycle6"/>
    <dgm:cxn modelId="{499A0BBB-73EE-4013-89A2-A8A57DB9A463}" type="presParOf" srcId="{80F116AC-0992-4991-AC2B-B68F273B8E6B}" destId="{58D841E2-8237-44B8-B5E4-4BE9E378F046}" srcOrd="19" destOrd="0" presId="urn:microsoft.com/office/officeart/2005/8/layout/cycle6"/>
    <dgm:cxn modelId="{B67B1C5C-F0A4-421E-BA8D-D340DBAD5B5A}" type="presParOf" srcId="{80F116AC-0992-4991-AC2B-B68F273B8E6B}" destId="{9E3C39CB-0A67-4297-9A35-1092196777F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10A7F-AF9E-43F6-A0F1-06DDD993D3B6}">
      <dsp:nvSpPr>
        <dsp:cNvPr id="0" name=""/>
        <dsp:cNvSpPr/>
      </dsp:nvSpPr>
      <dsp:spPr>
        <a:xfrm>
          <a:off x="3556520" y="1192"/>
          <a:ext cx="1239887" cy="805927"/>
        </a:xfrm>
        <a:prstGeom prst="roundRect">
          <a:avLst/>
        </a:prstGeom>
        <a:solidFill>
          <a:srgbClr val="81BC4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Property Owner / Seller</a:t>
          </a:r>
          <a:endParaRPr lang="en-CA" sz="12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3556520" y="1192"/>
        <a:ext cx="1239887" cy="805927"/>
      </dsp:txXfrm>
    </dsp:sp>
    <dsp:sp modelId="{CE78B57F-3349-45D8-9955-C32D56C18AE3}">
      <dsp:nvSpPr>
        <dsp:cNvPr id="0" name=""/>
        <dsp:cNvSpPr/>
      </dsp:nvSpPr>
      <dsp:spPr>
        <a:xfrm>
          <a:off x="1874341" y="404156"/>
          <a:ext cx="4604244" cy="4604244"/>
        </a:xfrm>
        <a:custGeom>
          <a:avLst/>
          <a:gdLst/>
          <a:ahLst/>
          <a:cxnLst/>
          <a:rect l="0" t="0" r="0" b="0"/>
          <a:pathLst>
            <a:path>
              <a:moveTo>
                <a:pt x="2930290" y="87359"/>
              </a:moveTo>
              <a:arcTo wR="2302122" hR="2302122" stAng="17150088" swAng="1257757"/>
            </a:path>
          </a:pathLst>
        </a:custGeom>
        <a:noFill/>
        <a:ln w="63500" cap="flat" cmpd="sng" algn="ctr">
          <a:solidFill>
            <a:srgbClr val="3D5DA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FD2B0-76B0-42AE-B15B-3991D6429769}">
      <dsp:nvSpPr>
        <dsp:cNvPr id="0" name=""/>
        <dsp:cNvSpPr/>
      </dsp:nvSpPr>
      <dsp:spPr>
        <a:xfrm>
          <a:off x="5356391" y="867965"/>
          <a:ext cx="1239887" cy="805927"/>
        </a:xfrm>
        <a:prstGeom prst="roundRect">
          <a:avLst/>
        </a:prstGeom>
        <a:solidFill>
          <a:srgbClr val="81BC4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Calibri" panose="020F0502020204030204" pitchFamily="34" charset="0"/>
            </a:rPr>
            <a:t>Agents</a:t>
          </a:r>
          <a:endParaRPr lang="en-CA" sz="1200" b="1" kern="1200" dirty="0">
            <a:latin typeface="Calibri" panose="020F0502020204030204" pitchFamily="34" charset="0"/>
          </a:endParaRPr>
        </a:p>
      </dsp:txBody>
      <dsp:txXfrm>
        <a:off x="5356391" y="867965"/>
        <a:ext cx="1239887" cy="805927"/>
      </dsp:txXfrm>
    </dsp:sp>
    <dsp:sp modelId="{8B726B80-C0DA-4ADB-948A-D6C44F907A58}">
      <dsp:nvSpPr>
        <dsp:cNvPr id="0" name=""/>
        <dsp:cNvSpPr/>
      </dsp:nvSpPr>
      <dsp:spPr>
        <a:xfrm>
          <a:off x="1874341" y="404156"/>
          <a:ext cx="4604244" cy="4604244"/>
        </a:xfrm>
        <a:custGeom>
          <a:avLst/>
          <a:gdLst/>
          <a:ahLst/>
          <a:cxnLst/>
          <a:rect l="0" t="0" r="0" b="0"/>
          <a:pathLst>
            <a:path>
              <a:moveTo>
                <a:pt x="4364984" y="1280180"/>
              </a:moveTo>
              <a:arcTo wR="2302122" hR="2302122" stAng="20018771" swAng="1727090"/>
            </a:path>
          </a:pathLst>
        </a:custGeom>
        <a:noFill/>
        <a:ln w="63500" cap="flat" cmpd="sng" algn="ctr">
          <a:solidFill>
            <a:srgbClr val="3D5DA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4ECDC-8502-46B1-8E7B-D6C034A1682E}">
      <dsp:nvSpPr>
        <dsp:cNvPr id="0" name=""/>
        <dsp:cNvSpPr/>
      </dsp:nvSpPr>
      <dsp:spPr>
        <a:xfrm>
          <a:off x="5800923" y="2815585"/>
          <a:ext cx="1239887" cy="805927"/>
        </a:xfrm>
        <a:prstGeom prst="roundRect">
          <a:avLst/>
        </a:prstGeom>
        <a:solidFill>
          <a:srgbClr val="81BC4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Calibri" panose="020F0502020204030204" pitchFamily="34" charset="0"/>
            </a:rPr>
            <a:t>Lawyer / Legal Professionals</a:t>
          </a:r>
          <a:endParaRPr lang="en-CA" sz="1200" b="1" kern="1200" dirty="0">
            <a:latin typeface="Calibri" panose="020F0502020204030204" pitchFamily="34" charset="0"/>
          </a:endParaRPr>
        </a:p>
      </dsp:txBody>
      <dsp:txXfrm>
        <a:off x="5800923" y="2815585"/>
        <a:ext cx="1239887" cy="805927"/>
      </dsp:txXfrm>
    </dsp:sp>
    <dsp:sp modelId="{E8202B7E-08C3-46DC-9F9A-4C8624769C0A}">
      <dsp:nvSpPr>
        <dsp:cNvPr id="0" name=""/>
        <dsp:cNvSpPr/>
      </dsp:nvSpPr>
      <dsp:spPr>
        <a:xfrm>
          <a:off x="1874341" y="404156"/>
          <a:ext cx="4604244" cy="4604244"/>
        </a:xfrm>
        <a:custGeom>
          <a:avLst/>
          <a:gdLst/>
          <a:ahLst/>
          <a:cxnLst/>
          <a:rect l="0" t="0" r="0" b="0"/>
          <a:pathLst>
            <a:path>
              <a:moveTo>
                <a:pt x="4410809" y="3225815"/>
              </a:moveTo>
              <a:arcTo wR="2302122" hR="2302122" stAng="1419326" swAng="1359666"/>
            </a:path>
          </a:pathLst>
        </a:custGeom>
        <a:noFill/>
        <a:ln w="63500" cap="flat" cmpd="sng" algn="ctr">
          <a:solidFill>
            <a:srgbClr val="3D5DA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49FCB-2119-4D34-9E0C-06969CEFE569}">
      <dsp:nvSpPr>
        <dsp:cNvPr id="0" name=""/>
        <dsp:cNvSpPr/>
      </dsp:nvSpPr>
      <dsp:spPr>
        <a:xfrm>
          <a:off x="4555373" y="4377456"/>
          <a:ext cx="1239887" cy="805927"/>
        </a:xfrm>
        <a:prstGeom prst="roundRect">
          <a:avLst/>
        </a:prstGeom>
        <a:solidFill>
          <a:srgbClr val="81BC4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Calibri" panose="020F0502020204030204" pitchFamily="34" charset="0"/>
            </a:rPr>
            <a:t>Other Smaller Parties</a:t>
          </a:r>
          <a:endParaRPr lang="en-CA" sz="1200" b="1" kern="1200" dirty="0">
            <a:latin typeface="Calibri" panose="020F0502020204030204" pitchFamily="34" charset="0"/>
          </a:endParaRPr>
        </a:p>
      </dsp:txBody>
      <dsp:txXfrm>
        <a:off x="4555373" y="4377456"/>
        <a:ext cx="1239887" cy="805927"/>
      </dsp:txXfrm>
    </dsp:sp>
    <dsp:sp modelId="{83233AF9-8A85-4376-B5E5-0B48B5677B00}">
      <dsp:nvSpPr>
        <dsp:cNvPr id="0" name=""/>
        <dsp:cNvSpPr/>
      </dsp:nvSpPr>
      <dsp:spPr>
        <a:xfrm>
          <a:off x="1874341" y="404156"/>
          <a:ext cx="4604244" cy="4604244"/>
        </a:xfrm>
        <a:custGeom>
          <a:avLst/>
          <a:gdLst/>
          <a:ahLst/>
          <a:cxnLst/>
          <a:rect l="0" t="0" r="0" b="0"/>
          <a:pathLst>
            <a:path>
              <a:moveTo>
                <a:pt x="2673555" y="4574083"/>
              </a:moveTo>
              <a:arcTo wR="2302122" hR="2302122" stAng="4842906" swAng="1114187"/>
            </a:path>
          </a:pathLst>
        </a:custGeom>
        <a:noFill/>
        <a:ln w="63500" cap="flat" cmpd="sng" algn="ctr">
          <a:solidFill>
            <a:srgbClr val="3D5DA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ECA42-A3F6-4273-AB18-5FB8F766FE4F}">
      <dsp:nvSpPr>
        <dsp:cNvPr id="0" name=""/>
        <dsp:cNvSpPr/>
      </dsp:nvSpPr>
      <dsp:spPr>
        <a:xfrm>
          <a:off x="2557666" y="4377456"/>
          <a:ext cx="1239887" cy="805927"/>
        </a:xfrm>
        <a:prstGeom prst="roundRect">
          <a:avLst/>
        </a:prstGeom>
        <a:solidFill>
          <a:srgbClr val="81BC4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Calibri" panose="020F0502020204030204" pitchFamily="34" charset="0"/>
            </a:rPr>
            <a:t>Provincial </a:t>
          </a:r>
          <a:r>
            <a:rPr lang="en-CA" sz="1200" b="1" kern="1200" dirty="0" err="1" smtClean="0">
              <a:latin typeface="Calibri" panose="020F0502020204030204" pitchFamily="34" charset="0"/>
            </a:rPr>
            <a:t>Govt</a:t>
          </a:r>
          <a:endParaRPr lang="en-CA" sz="1200" b="1" kern="1200" dirty="0">
            <a:latin typeface="Calibri" panose="020F0502020204030204" pitchFamily="34" charset="0"/>
          </a:endParaRPr>
        </a:p>
      </dsp:txBody>
      <dsp:txXfrm>
        <a:off x="2557666" y="4377456"/>
        <a:ext cx="1239887" cy="805927"/>
      </dsp:txXfrm>
    </dsp:sp>
    <dsp:sp modelId="{51D0B12C-4A5F-4619-8803-F0122C44F19E}">
      <dsp:nvSpPr>
        <dsp:cNvPr id="0" name=""/>
        <dsp:cNvSpPr/>
      </dsp:nvSpPr>
      <dsp:spPr>
        <a:xfrm>
          <a:off x="1874341" y="404156"/>
          <a:ext cx="4604244" cy="4604244"/>
        </a:xfrm>
        <a:custGeom>
          <a:avLst/>
          <a:gdLst/>
          <a:ahLst/>
          <a:cxnLst/>
          <a:rect l="0" t="0" r="0" b="0"/>
          <a:pathLst>
            <a:path>
              <a:moveTo>
                <a:pt x="712106" y="3966940"/>
              </a:moveTo>
              <a:arcTo wR="2302122" hR="2302122" stAng="8021008" swAng="1359666"/>
            </a:path>
          </a:pathLst>
        </a:custGeom>
        <a:noFill/>
        <a:ln w="63500" cap="flat" cmpd="sng" algn="ctr">
          <a:solidFill>
            <a:srgbClr val="3D5DA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2A033-0F30-4ADB-8798-AA4074556F01}">
      <dsp:nvSpPr>
        <dsp:cNvPr id="0" name=""/>
        <dsp:cNvSpPr/>
      </dsp:nvSpPr>
      <dsp:spPr>
        <a:xfrm>
          <a:off x="1312116" y="2815585"/>
          <a:ext cx="1239887" cy="805927"/>
        </a:xfrm>
        <a:prstGeom prst="roundRect">
          <a:avLst/>
        </a:prstGeom>
        <a:solidFill>
          <a:srgbClr val="81BC4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Calibri" panose="020F0502020204030204" pitchFamily="34" charset="0"/>
            </a:rPr>
            <a:t>Financial Institution</a:t>
          </a:r>
          <a:endParaRPr lang="en-CA" sz="1200" b="1" kern="1200" dirty="0">
            <a:latin typeface="Calibri" panose="020F0502020204030204" pitchFamily="34" charset="0"/>
          </a:endParaRPr>
        </a:p>
      </dsp:txBody>
      <dsp:txXfrm>
        <a:off x="1312116" y="2815585"/>
        <a:ext cx="1239887" cy="805927"/>
      </dsp:txXfrm>
    </dsp:sp>
    <dsp:sp modelId="{730B4E7B-6999-4E1A-8958-7C6166DE4C69}">
      <dsp:nvSpPr>
        <dsp:cNvPr id="0" name=""/>
        <dsp:cNvSpPr/>
      </dsp:nvSpPr>
      <dsp:spPr>
        <a:xfrm>
          <a:off x="1874341" y="404156"/>
          <a:ext cx="4604244" cy="4604244"/>
        </a:xfrm>
        <a:custGeom>
          <a:avLst/>
          <a:gdLst/>
          <a:ahLst/>
          <a:cxnLst/>
          <a:rect l="0" t="0" r="0" b="0"/>
          <a:pathLst>
            <a:path>
              <a:moveTo>
                <a:pt x="2071" y="2399770"/>
              </a:moveTo>
              <a:arcTo wR="2302122" hR="2302122" stAng="10654138" swAng="1727090"/>
            </a:path>
          </a:pathLst>
        </a:custGeom>
        <a:noFill/>
        <a:ln w="63500" cap="flat" cmpd="sng" algn="ctr">
          <a:solidFill>
            <a:srgbClr val="3D5DA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E9760-15BA-49AF-BC5A-FC9B018E98A5}">
      <dsp:nvSpPr>
        <dsp:cNvPr id="0" name=""/>
        <dsp:cNvSpPr/>
      </dsp:nvSpPr>
      <dsp:spPr>
        <a:xfrm>
          <a:off x="1756648" y="867965"/>
          <a:ext cx="1239887" cy="805927"/>
        </a:xfrm>
        <a:prstGeom prst="roundRect">
          <a:avLst/>
        </a:prstGeom>
        <a:solidFill>
          <a:srgbClr val="81BC4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Calibri" panose="020F0502020204030204" pitchFamily="34" charset="0"/>
            </a:rPr>
            <a:t>Buyer</a:t>
          </a:r>
          <a:endParaRPr lang="en-CA" sz="1200" b="1" kern="1200" dirty="0">
            <a:latin typeface="Calibri" panose="020F0502020204030204" pitchFamily="34" charset="0"/>
          </a:endParaRPr>
        </a:p>
      </dsp:txBody>
      <dsp:txXfrm>
        <a:off x="1756648" y="867965"/>
        <a:ext cx="1239887" cy="805927"/>
      </dsp:txXfrm>
    </dsp:sp>
    <dsp:sp modelId="{9E3C39CB-0A67-4297-9A35-1092196777F9}">
      <dsp:nvSpPr>
        <dsp:cNvPr id="0" name=""/>
        <dsp:cNvSpPr/>
      </dsp:nvSpPr>
      <dsp:spPr>
        <a:xfrm>
          <a:off x="1874341" y="404156"/>
          <a:ext cx="4604244" cy="4604244"/>
        </a:xfrm>
        <a:custGeom>
          <a:avLst/>
          <a:gdLst/>
          <a:ahLst/>
          <a:cxnLst/>
          <a:rect l="0" t="0" r="0" b="0"/>
          <a:pathLst>
            <a:path>
              <a:moveTo>
                <a:pt x="923179" y="458678"/>
              </a:moveTo>
              <a:arcTo wR="2302122" hR="2302122" stAng="13992155" swAng="1257757"/>
            </a:path>
          </a:pathLst>
        </a:custGeom>
        <a:noFill/>
        <a:ln w="63500" cap="flat" cmpd="sng" algn="ctr">
          <a:solidFill>
            <a:srgbClr val="3D5DA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FCA9D-15F0-44BE-9152-45DAB087120D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5CFCB-9484-4A05-A636-BCAC73F158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1488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8F1FB1-2100-4716-A225-B0B83132E5E1}" type="datetimeFigureOut">
              <a:rPr lang="en-CA" smtClean="0"/>
              <a:pPr/>
              <a:t>27/11/2018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6AF08F-7054-4849-A407-47CDE5B89C4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836712"/>
            <a:ext cx="4172000" cy="1829761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Encoding Trust in Land Registers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334341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Susan Wells</a:t>
            </a:r>
          </a:p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301130235</a:t>
            </a:r>
          </a:p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November 27, 2018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3394710" cy="40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9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400" dirty="0">
                <a:latin typeface="Calibri" panose="020F0502020204030204" pitchFamily="34" charset="0"/>
              </a:rPr>
              <a:t>No country can sustain stability within its boundaries, or economic development with the wider world, unless it has a system of registering private property rights that promotes </a:t>
            </a:r>
            <a:r>
              <a:rPr lang="en-CA" sz="2400" b="1" dirty="0">
                <a:latin typeface="Calibri" panose="020F0502020204030204" pitchFamily="34" charset="0"/>
              </a:rPr>
              <a:t>internal confidence</a:t>
            </a:r>
            <a:r>
              <a:rPr lang="en-CA" sz="2400" dirty="0">
                <a:latin typeface="Calibri" panose="020F0502020204030204" pitchFamily="34" charset="0"/>
              </a:rPr>
              <a:t> between its people, its commercial enterprises and its government</a:t>
            </a:r>
            <a:r>
              <a:rPr lang="en-CA" sz="2400" dirty="0" smtClean="0">
                <a:latin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endParaRPr lang="en-CA" sz="2400" dirty="0" smtClean="0">
              <a:latin typeface="Calibri" panose="020F0502020204030204" pitchFamily="34" charset="0"/>
            </a:endParaRPr>
          </a:p>
          <a:p>
            <a:r>
              <a:rPr lang="en-CA" sz="2400" dirty="0">
                <a:latin typeface="Calibri" panose="020F0502020204030204" pitchFamily="34" charset="0"/>
              </a:rPr>
              <a:t>Beyond the physical value of land and improvements, land titles </a:t>
            </a:r>
            <a:r>
              <a:rPr lang="en-CA" sz="2400" b="1" dirty="0">
                <a:latin typeface="Calibri" panose="020F0502020204030204" pitchFamily="34" charset="0"/>
              </a:rPr>
              <a:t>transform property into a fungible asset </a:t>
            </a:r>
            <a:r>
              <a:rPr lang="en-CA" sz="2400" dirty="0">
                <a:latin typeface="Calibri" panose="020F0502020204030204" pitchFamily="34" charset="0"/>
              </a:rPr>
              <a:t>that can be transferred/exchanged. Clear title has potential to generate surplus value by enabling owners to borrow against it and initiate additional production</a:t>
            </a:r>
            <a:r>
              <a:rPr lang="en-CA" sz="2400" dirty="0" smtClean="0">
                <a:latin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endParaRPr lang="en-CA" sz="2400" dirty="0" smtClean="0">
              <a:latin typeface="Calibri" panose="020F0502020204030204" pitchFamily="34" charset="0"/>
            </a:endParaRPr>
          </a:p>
          <a:p>
            <a:r>
              <a:rPr lang="en-CA" sz="2400" dirty="0" smtClean="0">
                <a:latin typeface="Calibri" panose="020F0502020204030204" pitchFamily="34" charset="0"/>
              </a:rPr>
              <a:t>It is estimated there is </a:t>
            </a:r>
            <a:r>
              <a:rPr lang="en-CA" sz="2400" b="1" dirty="0" smtClean="0">
                <a:latin typeface="Calibri" panose="020F0502020204030204" pitchFamily="34" charset="0"/>
              </a:rPr>
              <a:t>$9.3 trillion dead capital </a:t>
            </a:r>
            <a:r>
              <a:rPr lang="en-CA" sz="2400" dirty="0" smtClean="0">
                <a:latin typeface="Calibri" panose="020F0502020204030204" pitchFamily="34" charset="0"/>
              </a:rPr>
              <a:t>in developing world because no title system in place to unlock the wealth potential of capital.</a:t>
            </a:r>
            <a:endParaRPr lang="en-CA" sz="2400" dirty="0">
              <a:latin typeface="Calibri" panose="020F0502020204030204" pitchFamily="34" charset="0"/>
            </a:endParaRPr>
          </a:p>
          <a:p>
            <a:endParaRPr lang="en-CA" sz="2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Purpose of Land Title Systems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6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5984"/>
          </a:xfrm>
        </p:spPr>
        <p:txBody>
          <a:bodyPr>
            <a:normAutofit fontScale="70000" lnSpcReduction="20000"/>
          </a:bodyPr>
          <a:lstStyle/>
          <a:p>
            <a:r>
              <a:rPr lang="en-CA" sz="3100" dirty="0">
                <a:latin typeface="Calibri" panose="020F0502020204030204" pitchFamily="34" charset="0"/>
              </a:rPr>
              <a:t>Formal property records and titles represent our shared concept of what is economically meaningful about any </a:t>
            </a:r>
            <a:r>
              <a:rPr lang="en-CA" sz="3100" dirty="0" smtClean="0">
                <a:latin typeface="Calibri" panose="020F0502020204030204" pitchFamily="34" charset="0"/>
              </a:rPr>
              <a:t>asset. They </a:t>
            </a:r>
            <a:r>
              <a:rPr lang="en-CA" sz="3100" dirty="0">
                <a:latin typeface="Calibri" panose="020F0502020204030204" pitchFamily="34" charset="0"/>
              </a:rPr>
              <a:t>capture and organize all the relevant information required to conceptualize the potential value of an asset and </a:t>
            </a:r>
            <a:r>
              <a:rPr lang="en-CA" sz="3100" dirty="0" smtClean="0">
                <a:latin typeface="Calibri" panose="020F0502020204030204" pitchFamily="34" charset="0"/>
              </a:rPr>
              <a:t>allow </a:t>
            </a:r>
            <a:r>
              <a:rPr lang="en-CA" sz="3100" dirty="0">
                <a:latin typeface="Calibri" panose="020F0502020204030204" pitchFamily="34" charset="0"/>
              </a:rPr>
              <a:t>us to control it. Property is the realm where we identify and explore assets, combine them, and link them to other assets</a:t>
            </a:r>
            <a:r>
              <a:rPr lang="en-CA" sz="3100" dirty="0" smtClean="0">
                <a:latin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endParaRPr lang="en-CA" sz="3100" dirty="0">
              <a:latin typeface="Calibri" panose="020F0502020204030204" pitchFamily="34" charset="0"/>
            </a:endParaRPr>
          </a:p>
          <a:p>
            <a:pPr lvl="1"/>
            <a:r>
              <a:rPr lang="en-CA" sz="3100" dirty="0">
                <a:latin typeface="Calibri" panose="020F0502020204030204" pitchFamily="34" charset="0"/>
              </a:rPr>
              <a:t>Real property rights </a:t>
            </a:r>
            <a:r>
              <a:rPr lang="en-CA" sz="3100" dirty="0" smtClean="0">
                <a:latin typeface="Calibri" panose="020F0502020204030204" pitchFamily="34" charset="0"/>
              </a:rPr>
              <a:t>are defined </a:t>
            </a:r>
            <a:r>
              <a:rPr lang="en-CA" sz="3100" dirty="0">
                <a:latin typeface="Calibri" panose="020F0502020204030204" pitchFamily="34" charset="0"/>
              </a:rPr>
              <a:t>and protected by government (Torrens system</a:t>
            </a:r>
            <a:r>
              <a:rPr lang="en-CA" sz="3100" dirty="0" smtClean="0">
                <a:latin typeface="Calibri" panose="020F0502020204030204" pitchFamily="34" charset="0"/>
              </a:rPr>
              <a:t>)</a:t>
            </a:r>
          </a:p>
          <a:p>
            <a:pPr marL="393192" lvl="1" indent="0">
              <a:buNone/>
            </a:pPr>
            <a:endParaRPr lang="en-CA" sz="3100" dirty="0">
              <a:latin typeface="Calibri" panose="020F0502020204030204" pitchFamily="34" charset="0"/>
            </a:endParaRPr>
          </a:p>
          <a:p>
            <a:pPr lvl="1"/>
            <a:r>
              <a:rPr lang="en-CA" sz="3100" dirty="0">
                <a:latin typeface="Calibri" panose="020F0502020204030204" pitchFamily="34" charset="0"/>
              </a:rPr>
              <a:t>Real property rights have a legal dimension</a:t>
            </a:r>
          </a:p>
          <a:p>
            <a:pPr marL="393192" lvl="1" indent="0">
              <a:buNone/>
            </a:pPr>
            <a:endParaRPr lang="en-CA" sz="3100" dirty="0" smtClean="0">
              <a:latin typeface="Calibri" panose="020F0502020204030204" pitchFamily="34" charset="0"/>
            </a:endParaRPr>
          </a:p>
          <a:p>
            <a:pPr lvl="1"/>
            <a:r>
              <a:rPr lang="en-CA" sz="3100" dirty="0" smtClean="0">
                <a:latin typeface="Calibri" panose="020F0502020204030204" pitchFamily="34" charset="0"/>
              </a:rPr>
              <a:t>Real </a:t>
            </a:r>
            <a:r>
              <a:rPr lang="en-CA" sz="3100" dirty="0">
                <a:latin typeface="Calibri" panose="020F0502020204030204" pitchFamily="34" charset="0"/>
              </a:rPr>
              <a:t>property rights have a physical dimension</a:t>
            </a:r>
          </a:p>
          <a:p>
            <a:pPr marL="393192" lvl="1" indent="0">
              <a:buNone/>
            </a:pPr>
            <a:endParaRPr lang="en-CA" sz="3100" dirty="0" smtClean="0">
              <a:latin typeface="Calibri" panose="020F0502020204030204" pitchFamily="34" charset="0"/>
            </a:endParaRPr>
          </a:p>
          <a:p>
            <a:pPr lvl="1"/>
            <a:r>
              <a:rPr lang="en-CA" sz="3100" dirty="0" smtClean="0">
                <a:latin typeface="Calibri" panose="020F0502020204030204" pitchFamily="34" charset="0"/>
              </a:rPr>
              <a:t>Real </a:t>
            </a:r>
            <a:r>
              <a:rPr lang="en-CA" sz="3100" dirty="0">
                <a:latin typeface="Calibri" panose="020F0502020204030204" pitchFamily="34" charset="0"/>
              </a:rPr>
              <a:t>property rights have an economic dimension; real property is a store of value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Bundle of Rights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4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CA" sz="2400" dirty="0">
                <a:latin typeface="Calibri" panose="020F0502020204030204" pitchFamily="34" charset="0"/>
              </a:rPr>
              <a:t>“The power to identify and isolate with precision every asset and every particular interest on that asset”</a:t>
            </a:r>
          </a:p>
          <a:p>
            <a:pPr marL="109728" lvl="0" indent="0">
              <a:buNone/>
            </a:pPr>
            <a:endParaRPr lang="en-CA" sz="2400" dirty="0" smtClean="0">
              <a:latin typeface="Calibri" panose="020F0502020204030204" pitchFamily="34" charset="0"/>
            </a:endParaRPr>
          </a:p>
          <a:p>
            <a:pPr lvl="0"/>
            <a:r>
              <a:rPr lang="en-CA" sz="2400" dirty="0" smtClean="0">
                <a:latin typeface="Calibri" panose="020F0502020204030204" pitchFamily="34" charset="0"/>
              </a:rPr>
              <a:t>A </a:t>
            </a:r>
            <a:r>
              <a:rPr lang="en-CA" sz="2400" dirty="0">
                <a:latin typeface="Calibri" panose="020F0502020204030204" pitchFamily="34" charset="0"/>
              </a:rPr>
              <a:t>simple, understandable procedure for recognizing rights</a:t>
            </a:r>
          </a:p>
          <a:p>
            <a:pPr lvl="0"/>
            <a:r>
              <a:rPr lang="en-CA" sz="2400" dirty="0">
                <a:latin typeface="Calibri" panose="020F0502020204030204" pitchFamily="34" charset="0"/>
              </a:rPr>
              <a:t>Effective, secure documentation of rights</a:t>
            </a:r>
          </a:p>
          <a:p>
            <a:pPr lvl="0"/>
            <a:r>
              <a:rPr lang="en-CA" sz="2400" dirty="0">
                <a:latin typeface="Calibri" panose="020F0502020204030204" pitchFamily="34" charset="0"/>
              </a:rPr>
              <a:t>Protection against infringement of rights by others</a:t>
            </a:r>
          </a:p>
          <a:p>
            <a:pPr lvl="0"/>
            <a:r>
              <a:rPr lang="en-CA" sz="2400" dirty="0">
                <a:latin typeface="Calibri" panose="020F0502020204030204" pitchFamily="34" charset="0"/>
              </a:rPr>
              <a:t>Public record of rights so everyone knows</a:t>
            </a:r>
          </a:p>
          <a:p>
            <a:pPr lvl="0"/>
            <a:r>
              <a:rPr lang="en-CA" sz="2400" dirty="0">
                <a:latin typeface="Calibri" panose="020F0502020204030204" pitchFamily="34" charset="0"/>
              </a:rPr>
              <a:t>Record of complete and incontrovertible proof</a:t>
            </a:r>
          </a:p>
          <a:p>
            <a:pPr lvl="0"/>
            <a:r>
              <a:rPr lang="en-CA" sz="2400" dirty="0">
                <a:latin typeface="Calibri" panose="020F0502020204030204" pitchFamily="34" charset="0"/>
              </a:rPr>
              <a:t>Convenient methods for transferring rights</a:t>
            </a:r>
          </a:p>
          <a:p>
            <a:pPr lvl="0"/>
            <a:r>
              <a:rPr lang="en-CA" sz="2400" dirty="0">
                <a:latin typeface="Calibri" panose="020F0502020204030204" pitchFamily="34" charset="0"/>
              </a:rPr>
              <a:t>Effective procedures for preserving written record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Public Expectations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1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9468971"/>
              </p:ext>
            </p:extLst>
          </p:nvPr>
        </p:nvGraphicFramePr>
        <p:xfrm>
          <a:off x="539552" y="1412776"/>
          <a:ext cx="7848872" cy="445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219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</a:rPr>
                        <a:t>DEEDS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</a:rPr>
                        <a:t>TORRENS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Common in Latin cultures in Europe (France, Spain, Italy), in South America, and in parts of Asia and Africa; </a:t>
                      </a:r>
                      <a:r>
                        <a:rPr lang="en-CA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founding system and common 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United States</a:t>
                      </a:r>
                      <a:endParaRPr lang="en-C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Introduced in South Australia in </a:t>
                      </a:r>
                      <a:r>
                        <a:rPr lang="en-CA" sz="1200" dirty="0" smtClean="0">
                          <a:effectLst/>
                          <a:latin typeface="Calibri" panose="020F0502020204030204" pitchFamily="34" charset="0"/>
                        </a:rPr>
                        <a:t>1858; common </a:t>
                      </a: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in Australia, New Zealand, some states in US, most provinces in Canada, and some countries in Caribbean, Asia and Africa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Essentially ties record to </a:t>
                      </a:r>
                      <a:r>
                        <a:rPr lang="en-CA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person (subject)</a:t>
                      </a:r>
                      <a:endParaRPr lang="en-C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Essentially ties record to </a:t>
                      </a:r>
                      <a:r>
                        <a:rPr lang="en-CA" sz="1200" dirty="0" smtClean="0">
                          <a:effectLst/>
                          <a:latin typeface="Calibri" panose="020F0502020204030204" pitchFamily="34" charset="0"/>
                        </a:rPr>
                        <a:t>land (object)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government analysis / verification beyond basic review of signatures, witnesses, acknowledgements and taxes; receives and indexes the document, and returns to holder</a:t>
                      </a:r>
                      <a:endParaRPr lang="en-C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Full government analysis / </a:t>
                      </a:r>
                      <a:r>
                        <a:rPr lang="en-CA" sz="1200" dirty="0" smtClean="0">
                          <a:effectLst/>
                          <a:latin typeface="Calibri" panose="020F0502020204030204" pitchFamily="34" charset="0"/>
                        </a:rPr>
                        <a:t>verify validity </a:t>
                      </a: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of title; guarantees person(s) named as owners on certificate of title have indefeasible title (but don’t guarantee boundaries)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Chain of title required from private market; legal </a:t>
                      </a:r>
                      <a:r>
                        <a:rPr lang="en-CA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and insurance specialists 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required to perform title search and title examination</a:t>
                      </a:r>
                      <a:endParaRPr lang="en-C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3 guarantees: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Mirror: register reflects current status of title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Curtain: register is sole source of title information and that no other source needs to be consulted to determine ownership, encumbrances, </a:t>
                      </a:r>
                      <a:r>
                        <a:rPr lang="en-CA" sz="1200" dirty="0" err="1"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Indemnity: persons will be reimbursed if suffer any loss caused by errors, omissions, or misfeasance of Registrars.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Rapid recording</a:t>
                      </a:r>
                      <a:endParaRPr lang="en-C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Easy to use/understand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Challenge: little government scrutiny; burden on private sector to determine rights holders; chain of title for 40-50 </a:t>
                      </a:r>
                      <a:r>
                        <a:rPr lang="en-CA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r>
                        <a:rPr lang="en-C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required; title </a:t>
                      </a:r>
                      <a:r>
                        <a:rPr lang="en-CA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insurance necessary</a:t>
                      </a:r>
                      <a:endParaRPr lang="en-C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Calibri" panose="020F0502020204030204" pitchFamily="34" charset="0"/>
                        </a:rPr>
                        <a:t>Challenge: longer to register due to high scrutiny required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2 Primary Land Title Systems Today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96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34092628"/>
              </p:ext>
            </p:extLst>
          </p:nvPr>
        </p:nvGraphicFramePr>
        <p:xfrm>
          <a:off x="467544" y="1340768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CA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Land Titles Ecosystem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715" y="3068960"/>
            <a:ext cx="1796209" cy="17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1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Calibri" panose="020F0502020204030204" pitchFamily="34" charset="0"/>
              </a:rPr>
              <a:t>Single source of truth no longer as effective: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Increasing cyber risks / attacks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Susceptible to fraud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Trust in peers / strangers compromise</a:t>
            </a:r>
            <a:br>
              <a:rPr lang="en-CA" dirty="0" smtClean="0">
                <a:latin typeface="Calibri" panose="020F0502020204030204" pitchFamily="34" charset="0"/>
              </a:rPr>
            </a:br>
            <a:r>
              <a:rPr lang="en-CA" dirty="0" smtClean="0">
                <a:latin typeface="Calibri" panose="020F0502020204030204" pitchFamily="34" charset="0"/>
              </a:rPr>
              <a:t>role of intermediaries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Aging technology </a:t>
            </a:r>
            <a:r>
              <a:rPr lang="en-CA" dirty="0">
                <a:latin typeface="Calibri" panose="020F0502020204030204" pitchFamily="34" charset="0"/>
              </a:rPr>
              <a:t>architected to store </a:t>
            </a:r>
            <a:r>
              <a:rPr lang="en-CA" dirty="0" smtClean="0">
                <a:latin typeface="Calibri" panose="020F0502020204030204" pitchFamily="34" charset="0"/>
              </a:rPr>
              <a:t>information; does not handle increasingly complex transactions and collaboration as easily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Impact of Eroding Institutional Trust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07794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RISK:</a:t>
            </a:r>
            <a:r>
              <a:rPr lang="en-CA" sz="2800" dirty="0" smtClean="0">
                <a:latin typeface="Calibri" panose="020F0502020204030204" pitchFamily="34" charset="0"/>
              </a:rPr>
              <a:t> </a:t>
            </a:r>
            <a:r>
              <a:rPr lang="en-CA" sz="2800" b="1" dirty="0" smtClean="0">
                <a:latin typeface="Calibri" panose="020F0502020204030204" pitchFamily="34" charset="0"/>
              </a:rPr>
              <a:t>further loss of public trust and inability to adapt to trend toward distributed trust </a:t>
            </a:r>
            <a:endParaRPr lang="en-CA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45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sz="2800" dirty="0" smtClean="0">
                <a:latin typeface="Calibri" panose="020F0502020204030204" pitchFamily="34" charset="0"/>
              </a:rPr>
              <a:t>Beyond records, a P2P collaborative ecosystem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Immutable; secure, reliable and less susceptible to fraud</a:t>
            </a:r>
            <a:endParaRPr lang="en-CA" sz="2800" dirty="0">
              <a:latin typeface="Calibri" panose="020F0502020204030204" pitchFamily="34" charset="0"/>
            </a:endParaRPr>
          </a:p>
          <a:p>
            <a:pPr lvl="0"/>
            <a:r>
              <a:rPr lang="en-CA" sz="2800" dirty="0" smtClean="0">
                <a:latin typeface="Calibri" panose="020F0502020204030204" pitchFamily="34" charset="0"/>
              </a:rPr>
              <a:t>Owner-less (distributed ledger owned by all)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Permission-less </a:t>
            </a:r>
            <a:r>
              <a:rPr lang="en-CA" sz="2800" dirty="0">
                <a:latin typeface="Calibri" panose="020F0502020204030204" pitchFamily="34" charset="0"/>
              </a:rPr>
              <a:t>(accessible to everyone)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Trust-less </a:t>
            </a:r>
            <a:r>
              <a:rPr lang="en-CA" sz="2800" dirty="0">
                <a:latin typeface="Calibri" panose="020F0502020204030204" pitchFamily="34" charset="0"/>
              </a:rPr>
              <a:t>(not reliant on </a:t>
            </a:r>
            <a:r>
              <a:rPr lang="en-CA" sz="2800" dirty="0" smtClean="0">
                <a:latin typeface="Calibri" panose="020F0502020204030204" pitchFamily="34" charset="0"/>
              </a:rPr>
              <a:t>expensive intermediaries)</a:t>
            </a:r>
            <a:endParaRPr lang="en-CA" sz="2400" dirty="0">
              <a:latin typeface="Calibri" panose="020F0502020204030204" pitchFamily="34" charset="0"/>
            </a:endParaRP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P2P sharing of authoritative data to validate identity, property information and complete due diligence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Faster close of transactions with less risks/gaps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Enter </a:t>
            </a:r>
            <a:r>
              <a:rPr lang="en-CA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Blockchain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1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Enter </a:t>
            </a:r>
            <a:r>
              <a:rPr lang="en-CA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Blockchain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45861"/>
            <a:ext cx="8229600" cy="351692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55"/>
          <a:stretch/>
        </p:blipFill>
        <p:spPr>
          <a:xfrm>
            <a:off x="5580114" y="260648"/>
            <a:ext cx="3208889" cy="2109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343" y="4978431"/>
            <a:ext cx="457200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27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Additional Possibilities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1" b="4704"/>
          <a:stretch/>
        </p:blipFill>
        <p:spPr>
          <a:xfrm>
            <a:off x="1619672" y="1340768"/>
            <a:ext cx="5715000" cy="4659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0072" y="6165304"/>
            <a:ext cx="21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smtClean="0">
                <a:latin typeface="Calibri" panose="020F0502020204030204" pitchFamily="34" charset="0"/>
              </a:rPr>
              <a:t>Deloitte Insights | deloitte.com/insights</a:t>
            </a:r>
            <a:endParaRPr lang="en-CA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51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alibri" panose="020F0502020204030204" pitchFamily="34" charset="0"/>
              </a:rPr>
              <a:t>Technology is merely a tool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Most registers are built on ‘new’ technology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May still require central authority to set up and maintain oversight</a:t>
            </a:r>
          </a:p>
          <a:p>
            <a:r>
              <a:rPr lang="en-CA" dirty="0">
                <a:latin typeface="Calibri" panose="020F0502020204030204" pitchFamily="34" charset="0"/>
              </a:rPr>
              <a:t>Requires ‘everyone’ to participate to be of value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Expensive to implement; no motivation/will to change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Not as safe / fraud-resistant as advertised; intermediaries still play a role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Why Not </a:t>
            </a:r>
            <a:r>
              <a:rPr lang="en-CA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Blockchain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5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611" y="1124744"/>
            <a:ext cx="7972425" cy="4474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5599589"/>
            <a:ext cx="4212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dirty="0" smtClean="0">
                <a:latin typeface="Calibri" panose="020F0502020204030204" pitchFamily="34" charset="0"/>
              </a:rPr>
              <a:t>Gary </a:t>
            </a:r>
            <a:r>
              <a:rPr lang="en-CA" sz="800" dirty="0" err="1" smtClean="0">
                <a:latin typeface="Calibri" panose="020F0502020204030204" pitchFamily="34" charset="0"/>
              </a:rPr>
              <a:t>Barndt</a:t>
            </a:r>
            <a:r>
              <a:rPr lang="en-CA" sz="800" dirty="0" smtClean="0">
                <a:latin typeface="Calibri" panose="020F0502020204030204" pitchFamily="34" charset="0"/>
              </a:rPr>
              <a:t>, CTV Vancouver, July 25 2018</a:t>
            </a:r>
            <a:endParaRPr lang="en-CA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924944"/>
            <a:ext cx="5854700" cy="33147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Calibri" panose="020F0502020204030204" pitchFamily="34" charset="0"/>
              </a:rPr>
              <a:t>People are trusting other people through technology.</a:t>
            </a:r>
          </a:p>
          <a:p>
            <a:r>
              <a:rPr lang="en-CA" sz="2400" dirty="0" smtClean="0">
                <a:latin typeface="Calibri" panose="020F0502020204030204" pitchFamily="34" charset="0"/>
              </a:rPr>
              <a:t>The </a:t>
            </a:r>
            <a:r>
              <a:rPr lang="en-CA" sz="2400" dirty="0">
                <a:latin typeface="Calibri" panose="020F0502020204030204" pitchFamily="34" charset="0"/>
              </a:rPr>
              <a:t>interplay of vulnerability and </a:t>
            </a:r>
            <a:r>
              <a:rPr lang="en-CA" sz="2400" dirty="0" smtClean="0">
                <a:latin typeface="Calibri" panose="020F0502020204030204" pitchFamily="34" charset="0"/>
              </a:rPr>
              <a:t>expectation, trust is a confident relationship with the unknown.</a:t>
            </a:r>
          </a:p>
          <a:p>
            <a:endParaRPr lang="en-CA" sz="2400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CA" sz="2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REMEMBER: Trust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80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>
                <a:latin typeface="Calibri" panose="020F0502020204030204" pitchFamily="34" charset="0"/>
              </a:rPr>
              <a:t>Trust is at the foundation of all human relationships.</a:t>
            </a:r>
          </a:p>
          <a:p>
            <a:r>
              <a:rPr lang="en-CA" sz="2400" dirty="0" smtClean="0">
                <a:latin typeface="Calibri" panose="020F0502020204030204" pitchFamily="34" charset="0"/>
              </a:rPr>
              <a:t>Institutional trust is in crisis.</a:t>
            </a:r>
          </a:p>
          <a:p>
            <a:r>
              <a:rPr lang="en-CA" sz="2400" dirty="0" smtClean="0">
                <a:latin typeface="Calibri" panose="020F0502020204030204" pitchFamily="34" charset="0"/>
              </a:rPr>
              <a:t>A trusted land system is critical to unlocking social and economic benefits; core reason why capitalism succeeds in the West.</a:t>
            </a:r>
          </a:p>
          <a:p>
            <a:r>
              <a:rPr lang="en-CA" sz="2400" dirty="0" smtClean="0">
                <a:latin typeface="Calibri" panose="020F0502020204030204" pitchFamily="34" charset="0"/>
              </a:rPr>
              <a:t>Land title registers risk losing public trust and are unable to deal with erosion of institutional trust.</a:t>
            </a:r>
          </a:p>
          <a:p>
            <a:r>
              <a:rPr lang="en-CA" sz="2400" dirty="0" err="1" smtClean="0">
                <a:latin typeface="Calibri" panose="020F0502020204030204" pitchFamily="34" charset="0"/>
              </a:rPr>
              <a:t>Blockchain</a:t>
            </a:r>
            <a:r>
              <a:rPr lang="en-CA" sz="2400" dirty="0" smtClean="0">
                <a:latin typeface="Calibri" panose="020F0502020204030204" pitchFamily="34" charset="0"/>
              </a:rPr>
              <a:t> offers opportunity to encode trust and make ecosystem more efficient, effective and sustainable.</a:t>
            </a:r>
            <a:endParaRPr lang="en-CA" sz="2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Summary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1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alibri" panose="020F0502020204030204" pitchFamily="34" charset="0"/>
              </a:rPr>
              <a:t>Thank You – Questions?</a:t>
            </a:r>
            <a:endParaRPr lang="en-CA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2363014" cy="3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52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72008"/>
          </a:xfrm>
        </p:spPr>
        <p:txBody>
          <a:bodyPr>
            <a:normAutofit fontScale="47500" lnSpcReduction="20000"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CA" sz="4200" dirty="0">
                <a:latin typeface="Calibri" panose="020F0502020204030204" pitchFamily="34" charset="0"/>
              </a:rPr>
              <a:t>https://www.kellogg.northwestern.edu/trust-project/videos/goldberg-ep-2.aspx</a:t>
            </a:r>
          </a:p>
          <a:p>
            <a:pPr marL="109728" indent="0">
              <a:buNone/>
            </a:pPr>
            <a:endParaRPr lang="en-CA" sz="42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CA" sz="4200" dirty="0">
                <a:latin typeface="Calibri" panose="020F0502020204030204" pitchFamily="34" charset="0"/>
              </a:rPr>
              <a:t>https://</a:t>
            </a:r>
            <a:r>
              <a:rPr lang="en-CA" sz="4200" dirty="0" smtClean="0">
                <a:latin typeface="Calibri" panose="020F0502020204030204" pitchFamily="34" charset="0"/>
              </a:rPr>
              <a:t>www.edelman.com/research/2017-edelman-trust-barometer</a:t>
            </a:r>
          </a:p>
          <a:p>
            <a:pPr marL="109728" indent="0">
              <a:buNone/>
            </a:pPr>
            <a:endParaRPr lang="en-CA" sz="4200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CA" sz="4200" dirty="0" smtClean="0">
                <a:latin typeface="Calibri" panose="020F0502020204030204" pitchFamily="34" charset="0"/>
              </a:rPr>
              <a:t>https</a:t>
            </a:r>
            <a:r>
              <a:rPr lang="en-CA" sz="4200" dirty="0">
                <a:latin typeface="Calibri" panose="020F0502020204030204" pitchFamily="34" charset="0"/>
              </a:rPr>
              <a:t>://www.dailymaverick.co.za/article/2018-09-06-title-deeds-are-simply-a-means-to-an-end-security-of-property-rights/ </a:t>
            </a:r>
            <a:endParaRPr lang="en-CA" sz="42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CA" sz="4200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CA" sz="4200" dirty="0">
                <a:latin typeface="Calibri" panose="020F0502020204030204" pitchFamily="34" charset="0"/>
              </a:rPr>
              <a:t>http://www.pria.us/files/public/News/Presentations/2009/Winter_Symposium/LandRegistratonSystemsAroundTheWorld.pdf</a:t>
            </a:r>
          </a:p>
          <a:p>
            <a:pPr marL="109728" indent="0">
              <a:buNone/>
            </a:pPr>
            <a:endParaRPr lang="en-CA" sz="42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CA" sz="4200" dirty="0" smtClean="0">
                <a:latin typeface="Calibri" panose="020F0502020204030204" pitchFamily="34" charset="0"/>
              </a:rPr>
              <a:t>www.libertystory.net/LSBIGSTORIESROMANPROPERTYLAW.htm </a:t>
            </a:r>
          </a:p>
          <a:p>
            <a:pPr marL="109728" indent="0">
              <a:buNone/>
            </a:pPr>
            <a:endParaRPr lang="en-CA" sz="4200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CA" sz="4200" dirty="0">
                <a:latin typeface="Calibri" panose="020F0502020204030204" pitchFamily="34" charset="0"/>
              </a:rPr>
              <a:t>http://mitsloan.mit.edu/ideas-made-to-matter/blockchain-explained</a:t>
            </a:r>
            <a:endParaRPr lang="en-CA" sz="42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CA" dirty="0">
              <a:latin typeface="Calibri" panose="020F0502020204030204" pitchFamily="34" charset="0"/>
            </a:endParaRPr>
          </a:p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alibri" panose="020F0502020204030204" pitchFamily="34" charset="0"/>
              </a:rPr>
              <a:t>Links</a:t>
            </a:r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65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CA" sz="2000" dirty="0" err="1" smtClean="0">
                <a:latin typeface="Calibri" panose="020F0502020204030204" pitchFamily="34" charset="0"/>
              </a:rPr>
              <a:t>Botsman</a:t>
            </a:r>
            <a:r>
              <a:rPr lang="en-CA" sz="2000" dirty="0">
                <a:latin typeface="Calibri" panose="020F0502020204030204" pitchFamily="34" charset="0"/>
              </a:rPr>
              <a:t>, </a:t>
            </a:r>
            <a:r>
              <a:rPr lang="en-CA" sz="2000" dirty="0" smtClean="0">
                <a:latin typeface="Calibri" panose="020F0502020204030204" pitchFamily="34" charset="0"/>
              </a:rPr>
              <a:t>R. (2017). </a:t>
            </a:r>
            <a:r>
              <a:rPr lang="en-CA" sz="2000" i="1" dirty="0">
                <a:latin typeface="Calibri" panose="020F0502020204030204" pitchFamily="34" charset="0"/>
              </a:rPr>
              <a:t>Who Can You Trust? </a:t>
            </a:r>
            <a:r>
              <a:rPr lang="en-CA" sz="2000" i="1" dirty="0" smtClean="0">
                <a:latin typeface="Calibri" panose="020F0502020204030204" pitchFamily="34" charset="0"/>
              </a:rPr>
              <a:t> </a:t>
            </a:r>
            <a:r>
              <a:rPr lang="en-CA" sz="2000" dirty="0" smtClean="0">
                <a:latin typeface="Calibri" panose="020F0502020204030204" pitchFamily="34" charset="0"/>
              </a:rPr>
              <a:t>Great Britain</a:t>
            </a:r>
            <a:r>
              <a:rPr lang="en-CA" sz="2000" i="1" dirty="0" smtClean="0">
                <a:latin typeface="Calibri" panose="020F0502020204030204" pitchFamily="34" charset="0"/>
              </a:rPr>
              <a:t>: </a:t>
            </a:r>
            <a:r>
              <a:rPr lang="en-CA" sz="2000" dirty="0" smtClean="0">
                <a:latin typeface="Calibri" panose="020F0502020204030204" pitchFamily="34" charset="0"/>
              </a:rPr>
              <a:t>Portfolio </a:t>
            </a:r>
            <a:r>
              <a:rPr lang="en-CA" sz="2000" dirty="0">
                <a:latin typeface="Calibri" panose="020F0502020204030204" pitchFamily="34" charset="0"/>
              </a:rPr>
              <a:t>Penguin. </a:t>
            </a:r>
            <a:endParaRPr lang="en-CA" sz="20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CA" sz="20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CA" sz="2000" dirty="0" smtClean="0">
                <a:latin typeface="Calibri" panose="020F0502020204030204" pitchFamily="34" charset="0"/>
              </a:rPr>
              <a:t>Casey</a:t>
            </a:r>
            <a:r>
              <a:rPr lang="en-CA" sz="2000" dirty="0">
                <a:latin typeface="Calibri" panose="020F0502020204030204" pitchFamily="34" charset="0"/>
              </a:rPr>
              <a:t>, </a:t>
            </a:r>
            <a:r>
              <a:rPr lang="en-CA" sz="2000" dirty="0" smtClean="0">
                <a:latin typeface="Calibri" panose="020F0502020204030204" pitchFamily="34" charset="0"/>
              </a:rPr>
              <a:t>M.J</a:t>
            </a:r>
            <a:r>
              <a:rPr lang="en-CA" sz="2000" dirty="0">
                <a:latin typeface="Calibri" panose="020F0502020204030204" pitchFamily="34" charset="0"/>
              </a:rPr>
              <a:t>. and </a:t>
            </a:r>
            <a:r>
              <a:rPr lang="en-CA" sz="2000" dirty="0" err="1">
                <a:latin typeface="Calibri" panose="020F0502020204030204" pitchFamily="34" charset="0"/>
              </a:rPr>
              <a:t>Vigna</a:t>
            </a:r>
            <a:r>
              <a:rPr lang="en-CA" sz="2000" dirty="0">
                <a:latin typeface="Calibri" panose="020F0502020204030204" pitchFamily="34" charset="0"/>
              </a:rPr>
              <a:t>, </a:t>
            </a:r>
            <a:r>
              <a:rPr lang="en-CA" sz="2000" dirty="0" smtClean="0">
                <a:latin typeface="Calibri" panose="020F0502020204030204" pitchFamily="34" charset="0"/>
              </a:rPr>
              <a:t>P. (2018). </a:t>
            </a:r>
            <a:r>
              <a:rPr lang="en-CA" sz="2000" i="1" dirty="0">
                <a:latin typeface="Calibri" panose="020F0502020204030204" pitchFamily="34" charset="0"/>
              </a:rPr>
              <a:t>The Truth Machine: The </a:t>
            </a:r>
            <a:r>
              <a:rPr lang="en-CA" sz="2000" i="1" dirty="0" err="1">
                <a:latin typeface="Calibri" panose="020F0502020204030204" pitchFamily="34" charset="0"/>
              </a:rPr>
              <a:t>Blockchain</a:t>
            </a:r>
            <a:r>
              <a:rPr lang="en-CA" sz="2000" i="1" dirty="0">
                <a:latin typeface="Calibri" panose="020F0502020204030204" pitchFamily="34" charset="0"/>
              </a:rPr>
              <a:t> and the Future of Everything</a:t>
            </a:r>
            <a:r>
              <a:rPr lang="en-CA" sz="2000" dirty="0">
                <a:latin typeface="Calibri" panose="020F0502020204030204" pitchFamily="34" charset="0"/>
              </a:rPr>
              <a:t>. </a:t>
            </a:r>
            <a:r>
              <a:rPr lang="en-CA" sz="2000" dirty="0" smtClean="0">
                <a:latin typeface="Calibri" panose="020F0502020204030204" pitchFamily="34" charset="0"/>
              </a:rPr>
              <a:t>New York: St</a:t>
            </a:r>
            <a:r>
              <a:rPr lang="en-CA" sz="2000" dirty="0">
                <a:latin typeface="Calibri" panose="020F0502020204030204" pitchFamily="34" charset="0"/>
              </a:rPr>
              <a:t>. Martin’s </a:t>
            </a:r>
            <a:r>
              <a:rPr lang="en-CA" sz="2000" dirty="0" smtClean="0">
                <a:latin typeface="Calibri" panose="020F0502020204030204" pitchFamily="34" charset="0"/>
              </a:rPr>
              <a:t>Press. </a:t>
            </a:r>
            <a:endParaRPr lang="en-CA" sz="2000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CA" sz="20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CA" sz="2000" dirty="0" smtClean="0">
                <a:latin typeface="Calibri" panose="020F0502020204030204" pitchFamily="34" charset="0"/>
              </a:rPr>
              <a:t>De </a:t>
            </a:r>
            <a:r>
              <a:rPr lang="en-CA" sz="2000" dirty="0">
                <a:latin typeface="Calibri" panose="020F0502020204030204" pitchFamily="34" charset="0"/>
              </a:rPr>
              <a:t>Soto, H. (2000). </a:t>
            </a:r>
            <a:r>
              <a:rPr lang="en-CA" sz="2000" i="1" dirty="0">
                <a:latin typeface="Calibri" panose="020F0502020204030204" pitchFamily="34" charset="0"/>
              </a:rPr>
              <a:t>The Mystery of Capital: Why Capitalism Triumphs in the West and Fails Everywhere Else</a:t>
            </a:r>
            <a:r>
              <a:rPr lang="en-CA" sz="2000" dirty="0">
                <a:latin typeface="Calibri" panose="020F0502020204030204" pitchFamily="34" charset="0"/>
              </a:rPr>
              <a:t>. New York: Basic Books</a:t>
            </a:r>
            <a:r>
              <a:rPr lang="en-CA" sz="2000" dirty="0" smtClean="0">
                <a:latin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endParaRPr lang="en-CA" sz="20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CA" sz="2000" dirty="0" err="1" smtClean="0">
                <a:latin typeface="Calibri" panose="020F0502020204030204" pitchFamily="34" charset="0"/>
              </a:rPr>
              <a:t>Krier</a:t>
            </a:r>
            <a:r>
              <a:rPr lang="en-CA" sz="2000" dirty="0">
                <a:latin typeface="Calibri" panose="020F0502020204030204" pitchFamily="34" charset="0"/>
              </a:rPr>
              <a:t>, J. E. (2008). </a:t>
            </a:r>
            <a:r>
              <a:rPr lang="en-CA" sz="2000" i="1" dirty="0">
                <a:latin typeface="Calibri" panose="020F0502020204030204" pitchFamily="34" charset="0"/>
              </a:rPr>
              <a:t>The Evolution of Property Rights: A Synthetic Overview. </a:t>
            </a:r>
            <a:r>
              <a:rPr lang="en-CA" sz="2000" dirty="0">
                <a:latin typeface="Calibri" panose="020F0502020204030204" pitchFamily="34" charset="0"/>
              </a:rPr>
              <a:t>University of Michigan Law School.</a:t>
            </a:r>
          </a:p>
          <a:p>
            <a:pPr marL="109728" indent="0">
              <a:buNone/>
            </a:pPr>
            <a:endParaRPr lang="en-CA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alibri" panose="020F0502020204030204" pitchFamily="34" charset="0"/>
              </a:rPr>
              <a:t>References</a:t>
            </a:r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0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97"/>
          <a:stretch/>
        </p:blipFill>
        <p:spPr>
          <a:xfrm>
            <a:off x="4860032" y="1556792"/>
            <a:ext cx="3086100" cy="197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CA" dirty="0" smtClean="0">
                <a:latin typeface="Calibri" panose="020F0502020204030204" pitchFamily="34" charset="0"/>
              </a:rPr>
              <a:t>Trust</a:t>
            </a:r>
          </a:p>
          <a:p>
            <a:r>
              <a:rPr lang="en-CA" dirty="0" smtClean="0">
                <a:latin typeface="Calibri" panose="020F0502020204030204" pitchFamily="34" charset="0"/>
              </a:rPr>
              <a:t>Land titles</a:t>
            </a:r>
          </a:p>
          <a:p>
            <a:r>
              <a:rPr lang="en-CA" dirty="0" err="1" smtClean="0">
                <a:latin typeface="Calibri" panose="020F0502020204030204" pitchFamily="34" charset="0"/>
              </a:rPr>
              <a:t>Blockchain</a:t>
            </a:r>
            <a:endParaRPr lang="en-CA" dirty="0" smtClean="0">
              <a:latin typeface="Calibri" panose="020F0502020204030204" pitchFamily="34" charset="0"/>
            </a:endParaRPr>
          </a:p>
          <a:p>
            <a:pPr lvl="1"/>
            <a:endParaRPr lang="en-CA" dirty="0"/>
          </a:p>
          <a:p>
            <a:pPr marL="393192" lvl="1" indent="0"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Exploring the Intersection of: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92" r="17937" b="25321"/>
          <a:stretch/>
        </p:blipFill>
        <p:spPr bwMode="auto">
          <a:xfrm>
            <a:off x="3131840" y="3636201"/>
            <a:ext cx="5627880" cy="243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212976"/>
            <a:ext cx="3603567" cy="20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1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427649"/>
            <a:ext cx="8229600" cy="4525963"/>
          </a:xfrm>
        </p:spPr>
        <p:txBody>
          <a:bodyPr/>
          <a:lstStyle/>
          <a:p>
            <a:pPr marL="393192" lvl="1" indent="0">
              <a:buNone/>
            </a:pPr>
            <a:endParaRPr lang="en-CA" sz="2400" dirty="0" smtClean="0"/>
          </a:p>
          <a:p>
            <a:r>
              <a:rPr lang="en-CA" sz="2400" dirty="0" smtClean="0">
                <a:latin typeface="Calibri" panose="020F0502020204030204" pitchFamily="34" charset="0"/>
              </a:rPr>
              <a:t>Old Testament, New Testament, Koran: ‘trust’ in God</a:t>
            </a:r>
          </a:p>
          <a:p>
            <a:pPr marL="137160" indent="0">
              <a:buNone/>
            </a:pPr>
            <a:endParaRPr lang="en-CA" sz="2400" dirty="0" smtClean="0">
              <a:latin typeface="Calibri" panose="020F0502020204030204" pitchFamily="34" charset="0"/>
            </a:endParaRPr>
          </a:p>
          <a:p>
            <a:r>
              <a:rPr lang="en-CA" sz="2400" dirty="0" smtClean="0">
                <a:latin typeface="Calibri" panose="020F0502020204030204" pitchFamily="34" charset="0"/>
              </a:rPr>
              <a:t>13</a:t>
            </a:r>
            <a:r>
              <a:rPr lang="en-CA" sz="2400" baseline="30000" dirty="0" smtClean="0">
                <a:latin typeface="Calibri" panose="020F0502020204030204" pitchFamily="34" charset="0"/>
              </a:rPr>
              <a:t>th</a:t>
            </a:r>
            <a:r>
              <a:rPr lang="en-CA" sz="2400" dirty="0" smtClean="0">
                <a:latin typeface="Calibri" panose="020F0502020204030204" pitchFamily="34" charset="0"/>
              </a:rPr>
              <a:t> century Middle English; possibly Scandinavian/Old Norse origin (</a:t>
            </a:r>
            <a:r>
              <a:rPr lang="en-CA" sz="2400" i="1" dirty="0" err="1" smtClean="0">
                <a:latin typeface="Calibri" panose="020F0502020204030204" pitchFamily="34" charset="0"/>
              </a:rPr>
              <a:t>traust</a:t>
            </a:r>
            <a:r>
              <a:rPr lang="en-CA" sz="2400" dirty="0" smtClean="0">
                <a:latin typeface="Calibri" panose="020F0502020204030204" pitchFamily="34" charset="0"/>
              </a:rPr>
              <a:t>) and/or Old English (</a:t>
            </a:r>
            <a:r>
              <a:rPr lang="en-CA" sz="2400" i="1" dirty="0" err="1" smtClean="0">
                <a:latin typeface="Calibri" panose="020F0502020204030204" pitchFamily="34" charset="0"/>
              </a:rPr>
              <a:t>treowe</a:t>
            </a:r>
            <a:r>
              <a:rPr lang="en-CA" sz="2400" dirty="0" smtClean="0">
                <a:latin typeface="Calibri" panose="020F0502020204030204" pitchFamily="34" charset="0"/>
              </a:rPr>
              <a:t>)</a:t>
            </a:r>
          </a:p>
          <a:p>
            <a:endParaRPr lang="en-CA" sz="2400" dirty="0" smtClean="0">
              <a:latin typeface="Calibri" panose="020F0502020204030204" pitchFamily="34" charset="0"/>
            </a:endParaRPr>
          </a:p>
          <a:p>
            <a:r>
              <a:rPr lang="en-CA" sz="2400" dirty="0" smtClean="0">
                <a:latin typeface="Calibri" panose="020F0502020204030204" pitchFamily="34" charset="0"/>
              </a:rPr>
              <a:t>Foundation </a:t>
            </a:r>
            <a:r>
              <a:rPr lang="en-CA" sz="2400" dirty="0">
                <a:latin typeface="Calibri" panose="020F0502020204030204" pitchFamily="34" charset="0"/>
              </a:rPr>
              <a:t>of human relationships / cornerstone of society and essential to its survival</a:t>
            </a:r>
          </a:p>
          <a:p>
            <a:pPr lvl="1"/>
            <a:endParaRPr lang="en-CA" sz="2400" dirty="0">
              <a:latin typeface="Calibri" panose="020F0502020204030204" pitchFamily="34" charset="0"/>
            </a:endParaRPr>
          </a:p>
          <a:p>
            <a:pPr lvl="1"/>
            <a:endParaRPr lang="en-CA" sz="2400" dirty="0" smtClean="0"/>
          </a:p>
          <a:p>
            <a:pPr marL="393192" lvl="1" indent="0">
              <a:buNone/>
            </a:pPr>
            <a:endParaRPr lang="en-CA" sz="2400" dirty="0" smtClean="0"/>
          </a:p>
          <a:p>
            <a:pPr lvl="1"/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is Trust?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81538" y="1556792"/>
            <a:ext cx="43204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>
                <a:latin typeface="Calibri" panose="020F0502020204030204" pitchFamily="34" charset="0"/>
              </a:rPr>
              <a:t>MAN:</a:t>
            </a:r>
            <a:r>
              <a:rPr lang="en-CA" dirty="0" smtClean="0">
                <a:latin typeface="Calibri" panose="020F0502020204030204" pitchFamily="34" charset="0"/>
              </a:rPr>
              <a:t> Show me and I will trust you.</a:t>
            </a:r>
          </a:p>
          <a:p>
            <a:pPr algn="ctr"/>
            <a:r>
              <a:rPr lang="en-CA" b="1" dirty="0" smtClean="0">
                <a:latin typeface="Calibri" panose="020F0502020204030204" pitchFamily="34" charset="0"/>
              </a:rPr>
              <a:t>GOD:</a:t>
            </a:r>
            <a:r>
              <a:rPr lang="en-CA" dirty="0" smtClean="0">
                <a:latin typeface="Calibri" panose="020F0502020204030204" pitchFamily="34" charset="0"/>
              </a:rPr>
              <a:t> Trust me and I will show you.</a:t>
            </a:r>
          </a:p>
          <a:p>
            <a:pPr algn="ctr"/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latin typeface="Calibri" panose="020F0502020204030204" pitchFamily="34" charset="0"/>
              </a:rPr>
              <a:t>Competence:</a:t>
            </a:r>
            <a:r>
              <a:rPr lang="en-CA" dirty="0">
                <a:latin typeface="Calibri" panose="020F0502020204030204" pitchFamily="34" charset="0"/>
              </a:rPr>
              <a:t> do you have the skills, knowledge, and experience to do a particular role or task</a:t>
            </a:r>
            <a:r>
              <a:rPr lang="en-CA" dirty="0" smtClean="0">
                <a:latin typeface="Calibri" panose="020F0502020204030204" pitchFamily="34" charset="0"/>
              </a:rPr>
              <a:t>?</a:t>
            </a:r>
          </a:p>
          <a:p>
            <a:pPr marL="109728" indent="0">
              <a:buNone/>
            </a:pPr>
            <a:endParaRPr lang="en-CA" dirty="0">
              <a:latin typeface="Calibri" panose="020F0502020204030204" pitchFamily="34" charset="0"/>
            </a:endParaRPr>
          </a:p>
          <a:p>
            <a:r>
              <a:rPr lang="en-CA" b="1" dirty="0">
                <a:latin typeface="Calibri" panose="020F0502020204030204" pitchFamily="34" charset="0"/>
              </a:rPr>
              <a:t>Reliability:</a:t>
            </a:r>
            <a:r>
              <a:rPr lang="en-CA" dirty="0">
                <a:latin typeface="Calibri" panose="020F0502020204030204" pitchFamily="34" charset="0"/>
              </a:rPr>
              <a:t> are you consistent in doing what you say you’re going to do? Will you follow through</a:t>
            </a:r>
            <a:r>
              <a:rPr lang="en-CA" dirty="0" smtClean="0">
                <a:latin typeface="Calibri" panose="020F0502020204030204" pitchFamily="34" charset="0"/>
              </a:rPr>
              <a:t>?</a:t>
            </a:r>
          </a:p>
          <a:p>
            <a:pPr marL="109728" indent="0">
              <a:buNone/>
            </a:pPr>
            <a:endParaRPr lang="en-CA" dirty="0">
              <a:latin typeface="Calibri" panose="020F0502020204030204" pitchFamily="34" charset="0"/>
            </a:endParaRPr>
          </a:p>
          <a:p>
            <a:r>
              <a:rPr lang="en-CA" b="1" dirty="0">
                <a:latin typeface="Calibri" panose="020F0502020204030204" pitchFamily="34" charset="0"/>
              </a:rPr>
              <a:t>Honesty:</a:t>
            </a:r>
            <a:r>
              <a:rPr lang="en-CA" dirty="0">
                <a:latin typeface="Calibri" panose="020F0502020204030204" pitchFamily="34" charset="0"/>
              </a:rPr>
              <a:t> are your intentions aligned with mine? Do you show integrity?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3 Traits of Trustworthiness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4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1" t="20811" r="1735" b="12976"/>
          <a:stretch/>
        </p:blipFill>
        <p:spPr>
          <a:xfrm>
            <a:off x="971600" y="1700808"/>
            <a:ext cx="7346108" cy="29483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Evolution of Trust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0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70"/>
          <a:stretch/>
        </p:blipFill>
        <p:spPr>
          <a:xfrm>
            <a:off x="683568" y="1484784"/>
            <a:ext cx="8046154" cy="41607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Institutional Trust in Crisis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6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4233497"/>
              </p:ext>
            </p:extLst>
          </p:nvPr>
        </p:nvGraphicFramePr>
        <p:xfrm>
          <a:off x="457200" y="1481138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48"/>
                <a:gridCol w="1872208"/>
                <a:gridCol w="181054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</a:rPr>
                        <a:t>Gallup Research in US</a:t>
                      </a:r>
                      <a:endParaRPr lang="en-CA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Calibri" panose="020F0502020204030204" pitchFamily="34" charset="0"/>
                        </a:rPr>
                        <a:t>1970s</a:t>
                      </a:r>
                      <a:endParaRPr lang="en-CA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Calibri" panose="020F0502020204030204" pitchFamily="34" charset="0"/>
                        </a:rPr>
                        <a:t>2016</a:t>
                      </a:r>
                      <a:endParaRPr lang="en-CA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Overall confidence in majo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 institutions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70%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32%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Government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handling of international issues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75%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49%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Government handling of domestic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issues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70%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44%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Supreme Court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36%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Banks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27%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Big Business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26%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18%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Church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65%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41%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Media/Newspapers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39%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20%</a:t>
                      </a:r>
                      <a:endParaRPr lang="en-CA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Institutional Trust in Crisis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5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>
                <a:latin typeface="Calibri" panose="020F0502020204030204" pitchFamily="34" charset="0"/>
              </a:rPr>
              <a:t>Extent and rate of breakdown in trust between citizens/institutions and everyman/elites is unprecedented</a:t>
            </a:r>
          </a:p>
          <a:p>
            <a:pPr marL="109728" indent="0">
              <a:buNone/>
            </a:pPr>
            <a:endParaRPr lang="en-CA" dirty="0" smtClean="0">
              <a:latin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</a:rPr>
              <a:t>For institutions to retain credibility and our confidence, there must be penalties—loss of power or position, fines, </a:t>
            </a:r>
            <a:r>
              <a:rPr lang="en-CA" dirty="0" err="1">
                <a:latin typeface="Calibri" panose="020F0502020204030204" pitchFamily="34" charset="0"/>
              </a:rPr>
              <a:t>etc</a:t>
            </a:r>
            <a:r>
              <a:rPr lang="en-CA" dirty="0">
                <a:latin typeface="Calibri" panose="020F0502020204030204" pitchFamily="34" charset="0"/>
              </a:rPr>
              <a:t>—when they break the rules or rules become </a:t>
            </a:r>
            <a:r>
              <a:rPr lang="en-CA" dirty="0" smtClean="0">
                <a:latin typeface="Calibri" panose="020F0502020204030204" pitchFamily="34" charset="0"/>
              </a:rPr>
              <a:t>meaningless</a:t>
            </a:r>
          </a:p>
          <a:p>
            <a:pPr marL="109728" indent="0">
              <a:buNone/>
            </a:pPr>
            <a:endParaRPr lang="en-CA" dirty="0">
              <a:latin typeface="Calibri" panose="020F0502020204030204" pitchFamily="34" charset="0"/>
            </a:endParaRPr>
          </a:p>
          <a:p>
            <a:r>
              <a:rPr lang="en-CA" dirty="0" smtClean="0">
                <a:latin typeface="Calibri" panose="020F0502020204030204" pitchFamily="34" charset="0"/>
              </a:rPr>
              <a:t>People are feeling let down and left behind</a:t>
            </a:r>
          </a:p>
          <a:p>
            <a:endParaRPr lang="en-CA" dirty="0" smtClean="0">
              <a:latin typeface="Calibri" panose="020F0502020204030204" pitchFamily="34" charset="0"/>
            </a:endParaRPr>
          </a:p>
          <a:p>
            <a:r>
              <a:rPr lang="en-CA" dirty="0" smtClean="0">
                <a:latin typeface="Calibri" panose="020F0502020204030204" pitchFamily="34" charset="0"/>
              </a:rPr>
              <a:t>2008 Financial Crisis was only the tip of the iceberg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Why is Institutional </a:t>
            </a: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rust in Crisis?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6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1749</TotalTime>
  <Words>1250</Words>
  <Application>Microsoft Office PowerPoint</Application>
  <PresentationFormat>On-screen Show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Encoding Trust in Land Registers</vt:lpstr>
      <vt:lpstr>Slide 2</vt:lpstr>
      <vt:lpstr>Exploring the Intersection of:</vt:lpstr>
      <vt:lpstr>What is Trust?</vt:lpstr>
      <vt:lpstr>3 Traits of Trustworthiness</vt:lpstr>
      <vt:lpstr>Evolution of Trust</vt:lpstr>
      <vt:lpstr>Institutional Trust in Crisis</vt:lpstr>
      <vt:lpstr>Institutional Trust in Crisis</vt:lpstr>
      <vt:lpstr>Why is Institutional Trust in Crisis?</vt:lpstr>
      <vt:lpstr>Purpose of Land Title Systems</vt:lpstr>
      <vt:lpstr>Bundle of Rights</vt:lpstr>
      <vt:lpstr>Public Expectations</vt:lpstr>
      <vt:lpstr>2 Primary Land Title Systems Today</vt:lpstr>
      <vt:lpstr>Land Titles Ecosystem</vt:lpstr>
      <vt:lpstr>Impact of Eroding Institutional Trust</vt:lpstr>
      <vt:lpstr>Enter Blockchain</vt:lpstr>
      <vt:lpstr>Enter Blockchain</vt:lpstr>
      <vt:lpstr>Additional Possibilities</vt:lpstr>
      <vt:lpstr>Why Not Blockchain?</vt:lpstr>
      <vt:lpstr>REMEMBER: Trust</vt:lpstr>
      <vt:lpstr>Summary</vt:lpstr>
      <vt:lpstr>Thank You – Questions?</vt:lpstr>
      <vt:lpstr>Links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Codifying Trust</dc:title>
  <dc:creator>Susan Wells</dc:creator>
  <cp:lastModifiedBy>gp</cp:lastModifiedBy>
  <cp:revision>128</cp:revision>
  <dcterms:created xsi:type="dcterms:W3CDTF">2018-11-14T18:14:44Z</dcterms:created>
  <dcterms:modified xsi:type="dcterms:W3CDTF">2018-11-27T19:05:53Z</dcterms:modified>
</cp:coreProperties>
</file>