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4"/>
  </p:notesMasterIdLst>
  <p:sldIdLst>
    <p:sldId id="256" r:id="rId2"/>
    <p:sldId id="257" r:id="rId3"/>
    <p:sldId id="258" r:id="rId4"/>
    <p:sldId id="259" r:id="rId5"/>
    <p:sldId id="260" r:id="rId6"/>
    <p:sldId id="261" r:id="rId7"/>
    <p:sldId id="262" r:id="rId8"/>
    <p:sldId id="266" r:id="rId9"/>
    <p:sldId id="267" r:id="rId10"/>
    <p:sldId id="263" r:id="rId11"/>
    <p:sldId id="26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DE"/>
    <a:srgbClr val="9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7" d="100"/>
          <a:sy n="37" d="100"/>
        </p:scale>
        <p:origin x="-7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D4C404-2D15-1744-9AF5-EA6345DD2920}" type="datetimeFigureOut">
              <a:rPr lang="en-US" smtClean="0"/>
              <a:pPr/>
              <a:t>3/29/2015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D60F3-D094-EE48-9ADD-088D7BFD90A6}" type="slidenum">
              <a:rPr lang="en-US" smtClean="0"/>
              <a:pPr/>
              <a:t>‹#›</a:t>
            </a:fld>
            <a:endParaRPr lang="en-US"/>
          </a:p>
        </p:txBody>
      </p:sp>
    </p:spTree>
    <p:extLst>
      <p:ext uri="{BB962C8B-B14F-4D97-AF65-F5344CB8AC3E}">
        <p14:creationId xmlns:p14="http://schemas.microsoft.com/office/powerpoint/2010/main" xmlns="" val="25632075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last bullet point,</a:t>
            </a:r>
            <a:r>
              <a:rPr lang="en-US" baseline="0" dirty="0" smtClean="0"/>
              <a:t> mention that Jenny’s going to talk about that.</a:t>
            </a:r>
            <a:endParaRPr lang="en-US" dirty="0"/>
          </a:p>
        </p:txBody>
      </p:sp>
      <p:sp>
        <p:nvSpPr>
          <p:cNvPr id="4" name="Slide Number Placeholder 3"/>
          <p:cNvSpPr>
            <a:spLocks noGrp="1"/>
          </p:cNvSpPr>
          <p:nvPr>
            <p:ph type="sldNum" sz="quarter" idx="10"/>
          </p:nvPr>
        </p:nvSpPr>
        <p:spPr/>
        <p:txBody>
          <a:bodyPr/>
          <a:lstStyle/>
          <a:p>
            <a:fld id="{0BFD60F3-D094-EE48-9ADD-088D7BFD90A6}" type="slidenum">
              <a:rPr lang="en-US" smtClean="0"/>
              <a:pPr/>
              <a:t>4</a:t>
            </a:fld>
            <a:endParaRPr lang="en-US"/>
          </a:p>
        </p:txBody>
      </p:sp>
    </p:spTree>
    <p:extLst>
      <p:ext uri="{BB962C8B-B14F-4D97-AF65-F5344CB8AC3E}">
        <p14:creationId xmlns:p14="http://schemas.microsoft.com/office/powerpoint/2010/main" xmlns="" val="388447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think about adding local,</a:t>
            </a:r>
            <a:r>
              <a:rPr lang="en-US" baseline="0" dirty="0" smtClean="0"/>
              <a:t> distributed form of information re. prices with capitalism versus hierarchical, from-the-top command economy of state capitalism (</a:t>
            </a:r>
            <a:r>
              <a:rPr lang="en-US" baseline="0" smtClean="0"/>
              <a:t>Soviet communism)</a:t>
            </a:r>
            <a:endParaRPr lang="en-US"/>
          </a:p>
        </p:txBody>
      </p:sp>
      <p:sp>
        <p:nvSpPr>
          <p:cNvPr id="4" name="Slide Number Placeholder 3"/>
          <p:cNvSpPr>
            <a:spLocks noGrp="1"/>
          </p:cNvSpPr>
          <p:nvPr>
            <p:ph type="sldNum" sz="quarter" idx="10"/>
          </p:nvPr>
        </p:nvSpPr>
        <p:spPr/>
        <p:txBody>
          <a:bodyPr/>
          <a:lstStyle/>
          <a:p>
            <a:fld id="{0BFD60F3-D094-EE48-9ADD-088D7BFD90A6}" type="slidenum">
              <a:rPr lang="en-US" smtClean="0"/>
              <a:pPr/>
              <a:t>12</a:t>
            </a:fld>
            <a:endParaRPr lang="en-US"/>
          </a:p>
        </p:txBody>
      </p:sp>
    </p:spTree>
    <p:extLst>
      <p:ext uri="{BB962C8B-B14F-4D97-AF65-F5344CB8AC3E}">
        <p14:creationId xmlns:p14="http://schemas.microsoft.com/office/powerpoint/2010/main" xmlns="" val="2376472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9D2C864-9362-43C7-A136-D9C41D93A9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pPr/>
              <a:t>3/29/2015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2DF66AD8-BC4A-4004-9882-414398D930CA}" type="datetimeFigureOut">
              <a:rPr lang="en-US" smtClean="0"/>
              <a:pPr/>
              <a:t>3/29/2015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CA"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CA"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CA"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B9D2C864-9362-43C7-A136-D9C41D93A96D}"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CA"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CA"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B9D2C864-9362-43C7-A136-D9C41D93A96D}"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2DF66AD8-BC4A-4004-9882-414398D930CA}" type="datetimeFigureOut">
              <a:rPr lang="en-US" smtClean="0"/>
              <a:pPr/>
              <a:t>3/29/2015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B9D2C864-9362-43C7-A136-D9C41D93A96D}"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pPr/>
              <a:t>3/29/2015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pPr/>
              <a:t>3/29/2015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2DF66AD8-BC4A-4004-9882-414398D930CA}" type="datetimeFigureOut">
              <a:rPr lang="en-US" smtClean="0"/>
              <a:pPr/>
              <a:t>3/29/2015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B9D2C864-9362-43C7-A136-D9C41D93A9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Good Life:</a:t>
            </a:r>
            <a:endParaRPr lang="en-US" dirty="0"/>
          </a:p>
        </p:txBody>
      </p:sp>
      <p:sp>
        <p:nvSpPr>
          <p:cNvPr id="3" name="Subtitle 2"/>
          <p:cNvSpPr>
            <a:spLocks noGrp="1"/>
          </p:cNvSpPr>
          <p:nvPr>
            <p:ph type="subTitle" idx="1"/>
          </p:nvPr>
        </p:nvSpPr>
        <p:spPr/>
        <p:txBody>
          <a:bodyPr>
            <a:normAutofit/>
          </a:bodyPr>
          <a:lstStyle/>
          <a:p>
            <a:r>
              <a:rPr lang="en-US" sz="2800" i="1" dirty="0" smtClean="0">
                <a:solidFill>
                  <a:srgbClr val="9F0000"/>
                </a:solidFill>
              </a:rPr>
              <a:t>Alternative Visions</a:t>
            </a:r>
            <a:endParaRPr lang="en-US" sz="2800" i="1" dirty="0">
              <a:solidFill>
                <a:srgbClr val="9F0000"/>
              </a:solidFill>
            </a:endParaRPr>
          </a:p>
        </p:txBody>
      </p:sp>
      <p:pic>
        <p:nvPicPr>
          <p:cNvPr id="4" name="Picture 3" descr="4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2743" y="237570"/>
            <a:ext cx="1828800" cy="1828800"/>
          </a:xfrm>
          <a:prstGeom prst="rect">
            <a:avLst/>
          </a:prstGeom>
          <a:noFill/>
        </p:spPr>
      </p:pic>
      <p:sp>
        <p:nvSpPr>
          <p:cNvPr id="5" name="TextBox 4"/>
          <p:cNvSpPr txBox="1"/>
          <p:nvPr/>
        </p:nvSpPr>
        <p:spPr>
          <a:xfrm>
            <a:off x="652742" y="6304250"/>
            <a:ext cx="7494187" cy="369332"/>
          </a:xfrm>
          <a:prstGeom prst="rect">
            <a:avLst/>
          </a:prstGeom>
          <a:noFill/>
        </p:spPr>
        <p:txBody>
          <a:bodyPr wrap="square" rtlCol="0">
            <a:spAutoFit/>
          </a:bodyPr>
          <a:lstStyle/>
          <a:p>
            <a:r>
              <a:rPr lang="en-US" dirty="0" err="1" smtClean="0">
                <a:solidFill>
                  <a:srgbClr val="9F0000"/>
                </a:solidFill>
              </a:rPr>
              <a:t>MaryClare</a:t>
            </a:r>
            <a:r>
              <a:rPr lang="en-US" dirty="0" smtClean="0">
                <a:solidFill>
                  <a:srgbClr val="9F0000"/>
                </a:solidFill>
              </a:rPr>
              <a:t> Zak, Jenny Lee and Duane Fontaine</a:t>
            </a:r>
            <a:endParaRPr lang="en-US" dirty="0">
              <a:solidFill>
                <a:srgbClr val="9F0000"/>
              </a:solidFill>
            </a:endParaRPr>
          </a:p>
        </p:txBody>
      </p:sp>
    </p:spTree>
    <p:extLst>
      <p:ext uri="{BB962C8B-B14F-4D97-AF65-F5344CB8AC3E}">
        <p14:creationId xmlns:p14="http://schemas.microsoft.com/office/powerpoint/2010/main" xmlns="" val="1648580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8912"/>
            <a:ext cx="6508377" cy="1260705"/>
          </a:xfrm>
        </p:spPr>
        <p:txBody>
          <a:bodyPr/>
          <a:lstStyle/>
          <a:p>
            <a:r>
              <a:rPr lang="en-US" sz="2800" dirty="0" smtClean="0"/>
              <a:t>Are there alternatives?</a:t>
            </a:r>
            <a:endParaRPr lang="en-US" sz="2800" dirty="0"/>
          </a:p>
        </p:txBody>
      </p:sp>
      <p:sp>
        <p:nvSpPr>
          <p:cNvPr id="3" name="Content Placeholder 2"/>
          <p:cNvSpPr>
            <a:spLocks noGrp="1"/>
          </p:cNvSpPr>
          <p:nvPr>
            <p:ph idx="1"/>
          </p:nvPr>
        </p:nvSpPr>
        <p:spPr>
          <a:xfrm>
            <a:off x="457199" y="1849034"/>
            <a:ext cx="6508377" cy="4706630"/>
          </a:xfrm>
        </p:spPr>
        <p:txBody>
          <a:bodyPr>
            <a:normAutofit lnSpcReduction="10000"/>
          </a:bodyPr>
          <a:lstStyle/>
          <a:p>
            <a:pPr>
              <a:buFont typeface="Wingdings" charset="2"/>
              <a:buChar char="u"/>
            </a:pPr>
            <a:r>
              <a:rPr lang="en-US" sz="1600" dirty="0" smtClean="0"/>
              <a:t>Behavioral economics: attempts to include the effects of psychological, social, cognitive and emotional factors into the description of economic decisions. It challenges ‘rational choice theory’ but is still considered to be within mainstream economics.</a:t>
            </a:r>
          </a:p>
          <a:p>
            <a:pPr>
              <a:buFont typeface="Wingdings" charset="2"/>
              <a:buChar char="u"/>
            </a:pPr>
            <a:r>
              <a:rPr lang="en-US" sz="1600" dirty="0" smtClean="0"/>
              <a:t>Environmental (mainstream) and Ecological (heterodox) economics: attempt to take environmental externalities into consideration: Environmental through traditional CBA ($’s) and Ecological through ‘multi-criteria analysis’.</a:t>
            </a:r>
          </a:p>
          <a:p>
            <a:pPr>
              <a:buFont typeface="Wingdings" charset="2"/>
              <a:buChar char="u"/>
            </a:pPr>
            <a:r>
              <a:rPr lang="en-US" sz="1600" dirty="0" smtClean="0"/>
              <a:t>Institutionalism: views markets in the context of the interaction of various institutions in society (firms, governments, social norms). Institutional economists included </a:t>
            </a:r>
            <a:r>
              <a:rPr lang="en-US" sz="1600" dirty="0" err="1" smtClean="0"/>
              <a:t>Thorstein</a:t>
            </a:r>
            <a:r>
              <a:rPr lang="en-US" sz="1600" dirty="0" smtClean="0"/>
              <a:t> Veblen, John Kenneth Galbraith and some say Karl Marx.</a:t>
            </a:r>
          </a:p>
          <a:p>
            <a:pPr>
              <a:buFont typeface="Wingdings" charset="2"/>
              <a:buChar char="u"/>
            </a:pPr>
            <a:r>
              <a:rPr lang="en-US" sz="1600" dirty="0" smtClean="0"/>
              <a:t>Keynesian and Post-Keynesian: focus is on effective demand (rather than supply), and say that the government has a role to play in leveling out the business cycle and keeping demand high enough to keep the unemployment rate low.</a:t>
            </a:r>
          </a:p>
        </p:txBody>
      </p:sp>
    </p:spTree>
    <p:extLst>
      <p:ext uri="{BB962C8B-B14F-4D97-AF65-F5344CB8AC3E}">
        <p14:creationId xmlns:p14="http://schemas.microsoft.com/office/powerpoint/2010/main" xmlns="" val="852474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8912"/>
            <a:ext cx="6508377" cy="1260705"/>
          </a:xfrm>
        </p:spPr>
        <p:txBody>
          <a:bodyPr/>
          <a:lstStyle/>
          <a:p>
            <a:r>
              <a:rPr lang="en-US" sz="2800" dirty="0" smtClean="0"/>
              <a:t>Are there alternatives? (cont.)</a:t>
            </a:r>
            <a:endParaRPr lang="en-US" sz="2800" dirty="0"/>
          </a:p>
        </p:txBody>
      </p:sp>
      <p:sp>
        <p:nvSpPr>
          <p:cNvPr id="3" name="Content Placeholder 2"/>
          <p:cNvSpPr>
            <a:spLocks noGrp="1"/>
          </p:cNvSpPr>
          <p:nvPr>
            <p:ph idx="1"/>
          </p:nvPr>
        </p:nvSpPr>
        <p:spPr>
          <a:xfrm>
            <a:off x="457199" y="1849034"/>
            <a:ext cx="6508377" cy="4706630"/>
          </a:xfrm>
        </p:spPr>
        <p:txBody>
          <a:bodyPr>
            <a:normAutofit/>
          </a:bodyPr>
          <a:lstStyle/>
          <a:p>
            <a:pPr>
              <a:buFont typeface="Wingdings" charset="2"/>
              <a:buChar char="u"/>
            </a:pPr>
            <a:r>
              <a:rPr lang="en-US" sz="1600" dirty="0" smtClean="0"/>
              <a:t>Capabilities Approach:</a:t>
            </a:r>
          </a:p>
          <a:p>
            <a:pPr lvl="1">
              <a:buFont typeface="Wingdings" charset="2"/>
              <a:buChar char="u"/>
            </a:pPr>
            <a:r>
              <a:rPr lang="en-US" sz="1400" dirty="0" smtClean="0"/>
              <a:t>A contemporary application of Aristotelian ethics initiated by the Indian welfare economist Amartya Sen in collaboration with the American philosopher Martha Nussbaum</a:t>
            </a:r>
          </a:p>
          <a:p>
            <a:pPr lvl="1">
              <a:buFont typeface="Wingdings" charset="2"/>
              <a:buChar char="u"/>
            </a:pPr>
            <a:endParaRPr lang="en-US" sz="1400" dirty="0" smtClean="0"/>
          </a:p>
          <a:p>
            <a:pPr lvl="1">
              <a:buFont typeface="Wingdings" charset="2"/>
              <a:buChar char="u"/>
            </a:pPr>
            <a:r>
              <a:rPr lang="en-US" sz="1400" dirty="0" smtClean="0"/>
              <a:t>Definition: “[the Capabilities Approach] views </a:t>
            </a:r>
            <a:r>
              <a:rPr lang="en-US" sz="1400" dirty="0"/>
              <a:t>capabilities ("substantial freedoms", such as the ability to live to old age, engage in economic transactions, or participate in political activities) as the constitutive parts of development, and poverty as capability-deprivation. This contrasts with traditional utilitarian views that see development purely in terms of economic growth, and poverty purely as income-deprivation. It is also universalist, and therefore contrasts with relativist approaches to development. Much of the work is presented from an Aristotelian perspective</a:t>
            </a:r>
            <a:r>
              <a:rPr lang="en-US" sz="1400" dirty="0" smtClean="0"/>
              <a:t>.” (Wikipedia)</a:t>
            </a:r>
          </a:p>
          <a:p>
            <a:pPr lvl="1">
              <a:buFont typeface="Wingdings" charset="2"/>
              <a:buChar char="u"/>
            </a:pPr>
            <a:endParaRPr lang="en-US" sz="1400" dirty="0"/>
          </a:p>
          <a:p>
            <a:pPr lvl="1">
              <a:buFont typeface="Wingdings" charset="2"/>
              <a:buChar char="u"/>
            </a:pPr>
            <a:r>
              <a:rPr lang="en-US" sz="1400" dirty="0" smtClean="0"/>
              <a:t>Nussbaum enhanced the Capabilities Approach with her development of her 10 “Central Capabilities”</a:t>
            </a:r>
          </a:p>
          <a:p>
            <a:pPr lvl="1">
              <a:buFont typeface="Wingdings" charset="2"/>
              <a:buChar char="u"/>
            </a:pPr>
            <a:endParaRPr lang="en-US" sz="1400" dirty="0" smtClean="0"/>
          </a:p>
          <a:p>
            <a:pPr>
              <a:buFont typeface="Wingdings" charset="2"/>
              <a:buChar char="u"/>
            </a:pPr>
            <a:endParaRPr lang="en-US" sz="1600" dirty="0" smtClean="0"/>
          </a:p>
        </p:txBody>
      </p:sp>
    </p:spTree>
    <p:extLst>
      <p:ext uri="{BB962C8B-B14F-4D97-AF65-F5344CB8AC3E}">
        <p14:creationId xmlns:p14="http://schemas.microsoft.com/office/powerpoint/2010/main" xmlns="" val="4041812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8912"/>
            <a:ext cx="6508377" cy="1260705"/>
          </a:xfrm>
        </p:spPr>
        <p:txBody>
          <a:bodyPr/>
          <a:lstStyle/>
          <a:p>
            <a:r>
              <a:rPr lang="en-US" sz="2800" dirty="0" smtClean="0"/>
              <a:t>Attributes that need to be addressed by the alternatives</a:t>
            </a:r>
            <a:endParaRPr lang="en-US" sz="2800" dirty="0"/>
          </a:p>
        </p:txBody>
      </p:sp>
      <p:sp>
        <p:nvSpPr>
          <p:cNvPr id="3" name="Content Placeholder 2"/>
          <p:cNvSpPr>
            <a:spLocks noGrp="1"/>
          </p:cNvSpPr>
          <p:nvPr>
            <p:ph idx="1"/>
          </p:nvPr>
        </p:nvSpPr>
        <p:spPr>
          <a:xfrm>
            <a:off x="457199" y="1849034"/>
            <a:ext cx="6508377" cy="4706630"/>
          </a:xfrm>
        </p:spPr>
        <p:txBody>
          <a:bodyPr>
            <a:normAutofit/>
          </a:bodyPr>
          <a:lstStyle/>
          <a:p>
            <a:pPr>
              <a:buFont typeface="Wingdings" charset="2"/>
              <a:buChar char="u"/>
            </a:pPr>
            <a:r>
              <a:rPr lang="en-US" sz="1600" dirty="0" smtClean="0"/>
              <a:t>How big (or small) a role should there be for government involvement in the economy? Should it stay out altogether (laissez faire), centrally control the economy (communism), or something in between? What role should the market play?</a:t>
            </a:r>
          </a:p>
          <a:p>
            <a:pPr>
              <a:buFont typeface="Wingdings" charset="2"/>
              <a:buChar char="u"/>
            </a:pPr>
            <a:r>
              <a:rPr lang="en-US" sz="1600" dirty="0" smtClean="0"/>
              <a:t>Should the focus be on the individual (mainstream economics), society as a whole (communism), or some mix (democratic socialism, social democrats, etc.)?</a:t>
            </a:r>
          </a:p>
          <a:p>
            <a:pPr>
              <a:buFont typeface="Wingdings" charset="2"/>
              <a:buChar char="u"/>
            </a:pPr>
            <a:r>
              <a:rPr lang="en-US" sz="1600" dirty="0" smtClean="0"/>
              <a:t>How should we treat the environment and other externalities? Is there, for example, a limit to growth? </a:t>
            </a:r>
          </a:p>
          <a:p>
            <a:pPr>
              <a:buFont typeface="Wingdings" charset="2"/>
              <a:buChar char="u"/>
            </a:pPr>
            <a:r>
              <a:rPr lang="en-US" sz="1600" dirty="0" smtClean="0"/>
              <a:t>Are measures such as GDP, employment figures, balance of trade, etc. sufficient to determine how successful a nation is in terms of </a:t>
            </a:r>
            <a:r>
              <a:rPr lang="en-US" sz="1600" i="1" dirty="0" smtClean="0"/>
              <a:t>Eudaimonia</a:t>
            </a:r>
            <a:r>
              <a:rPr lang="en-US" sz="1600" dirty="0" smtClean="0"/>
              <a:t>?</a:t>
            </a:r>
          </a:p>
          <a:p>
            <a:pPr>
              <a:buFont typeface="Wingdings" charset="2"/>
              <a:buChar char="u"/>
            </a:pPr>
            <a:r>
              <a:rPr lang="en-US" sz="1600" dirty="0" smtClean="0"/>
              <a:t>Is efficiency the best indicator of how an economy is being run, or are other values such as equality and fairness important?</a:t>
            </a:r>
          </a:p>
        </p:txBody>
      </p:sp>
    </p:spTree>
    <p:extLst>
      <p:ext uri="{BB962C8B-B14F-4D97-AF65-F5344CB8AC3E}">
        <p14:creationId xmlns:p14="http://schemas.microsoft.com/office/powerpoint/2010/main" xmlns="" val="760486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Aristotle and Eudaimonia</a:t>
            </a:r>
            <a:endParaRPr lang="en-US" sz="2800" dirty="0"/>
          </a:p>
        </p:txBody>
      </p:sp>
      <p:pic>
        <p:nvPicPr>
          <p:cNvPr id="7" name="Content Placeholder 6" descr="plato-aristotle.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8988" b="8988"/>
          <a:stretch>
            <a:fillRect/>
          </a:stretch>
        </p:blipFill>
        <p:spPr/>
      </p:pic>
    </p:spTree>
    <p:extLst>
      <p:ext uri="{BB962C8B-B14F-4D97-AF65-F5344CB8AC3E}">
        <p14:creationId xmlns:p14="http://schemas.microsoft.com/office/powerpoint/2010/main" xmlns="" val="590289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Aristotle and </a:t>
            </a:r>
            <a:r>
              <a:rPr lang="en-US" sz="2800" i="1" dirty="0" smtClean="0"/>
              <a:t>Eudaimonia</a:t>
            </a:r>
            <a:endParaRPr lang="en-US" sz="2800" i="1" dirty="0"/>
          </a:p>
        </p:txBody>
      </p:sp>
      <p:sp>
        <p:nvSpPr>
          <p:cNvPr id="3" name="Content Placeholder 2"/>
          <p:cNvSpPr>
            <a:spLocks noGrp="1"/>
          </p:cNvSpPr>
          <p:nvPr>
            <p:ph idx="1"/>
          </p:nvPr>
        </p:nvSpPr>
        <p:spPr/>
        <p:txBody>
          <a:bodyPr>
            <a:normAutofit/>
          </a:bodyPr>
          <a:lstStyle/>
          <a:p>
            <a:pPr>
              <a:buFont typeface="Wingdings" charset="2"/>
              <a:buChar char="u"/>
            </a:pPr>
            <a:r>
              <a:rPr lang="en-US" sz="1600" dirty="0" smtClean="0"/>
              <a:t>What is the ultimate end or goal of human life, and how do we even attempt to answer that question?	</a:t>
            </a:r>
          </a:p>
          <a:p>
            <a:pPr>
              <a:buFont typeface="Wingdings" charset="2"/>
              <a:buChar char="u"/>
            </a:pPr>
            <a:r>
              <a:rPr lang="en-US" sz="1600" dirty="0" smtClean="0"/>
              <a:t>Aristotle did so by means of deciphering first principles (</a:t>
            </a:r>
            <a:r>
              <a:rPr lang="en-US" sz="1600" i="1" dirty="0" smtClean="0"/>
              <a:t>a priori</a:t>
            </a:r>
            <a:r>
              <a:rPr lang="en-US" sz="1600" dirty="0" smtClean="0"/>
              <a:t> principles that are assumed to exist independent of, and prior to, the reasoning process)</a:t>
            </a:r>
          </a:p>
          <a:p>
            <a:pPr>
              <a:buFont typeface="Wingdings" charset="2"/>
              <a:buChar char="u"/>
            </a:pPr>
            <a:r>
              <a:rPr lang="en-US" sz="1600" dirty="0" smtClean="0"/>
              <a:t>In his </a:t>
            </a:r>
            <a:r>
              <a:rPr lang="en-US" sz="1600" i="1" dirty="0" err="1" smtClean="0"/>
              <a:t>Nicomachean</a:t>
            </a:r>
            <a:r>
              <a:rPr lang="en-US" sz="1600" i="1" dirty="0" smtClean="0"/>
              <a:t> Ethics </a:t>
            </a:r>
            <a:r>
              <a:rPr lang="en-US" sz="1600" dirty="0" smtClean="0"/>
              <a:t>Aristotle concludes that humanity’s ultimate end is the good life, or </a:t>
            </a:r>
            <a:r>
              <a:rPr lang="en-US" sz="1600" i="1" dirty="0" smtClean="0"/>
              <a:t>Eudaimonia.</a:t>
            </a:r>
          </a:p>
          <a:p>
            <a:pPr>
              <a:buFont typeface="Wingdings" charset="2"/>
              <a:buChar char="u"/>
            </a:pPr>
            <a:r>
              <a:rPr lang="en-US" sz="1600" dirty="0" smtClean="0"/>
              <a:t> All other pursuits, interests, activities are secondary, and are undertaken for the sake of </a:t>
            </a:r>
            <a:r>
              <a:rPr lang="en-US" sz="1600" i="1" dirty="0" smtClean="0"/>
              <a:t>Eudaimonia</a:t>
            </a:r>
            <a:r>
              <a:rPr lang="en-US" sz="1600" dirty="0" smtClean="0"/>
              <a:t>. These secondary activities are the ‘means’ (i.e. ‘instrumental’) used to achieve the ‘end’ of </a:t>
            </a:r>
            <a:r>
              <a:rPr lang="en-US" sz="1600" i="1" dirty="0" smtClean="0"/>
              <a:t>Eudaimonia</a:t>
            </a:r>
            <a:r>
              <a:rPr lang="en-US" sz="1600" dirty="0" smtClean="0"/>
              <a:t>.</a:t>
            </a:r>
          </a:p>
          <a:p>
            <a:pPr>
              <a:buFont typeface="Wingdings" charset="2"/>
              <a:buChar char="u"/>
            </a:pPr>
            <a:endParaRPr lang="en-US" sz="1600" dirty="0"/>
          </a:p>
        </p:txBody>
      </p:sp>
    </p:spTree>
    <p:extLst>
      <p:ext uri="{BB962C8B-B14F-4D97-AF65-F5344CB8AC3E}">
        <p14:creationId xmlns:p14="http://schemas.microsoft.com/office/powerpoint/2010/main" xmlns="" val="1950719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i="1" dirty="0" smtClean="0"/>
              <a:t>Eudaimonia: </a:t>
            </a:r>
            <a:r>
              <a:rPr lang="en-US" sz="2800" dirty="0" smtClean="0"/>
              <a:t>Definition</a:t>
            </a:r>
            <a:endParaRPr lang="en-US" sz="2800" dirty="0"/>
          </a:p>
        </p:txBody>
      </p:sp>
      <p:sp>
        <p:nvSpPr>
          <p:cNvPr id="3" name="Content Placeholder 2"/>
          <p:cNvSpPr>
            <a:spLocks noGrp="1"/>
          </p:cNvSpPr>
          <p:nvPr>
            <p:ph idx="1"/>
          </p:nvPr>
        </p:nvSpPr>
        <p:spPr/>
        <p:txBody>
          <a:bodyPr>
            <a:normAutofit lnSpcReduction="10000"/>
          </a:bodyPr>
          <a:lstStyle/>
          <a:p>
            <a:pPr>
              <a:buFont typeface="Wingdings" charset="2"/>
              <a:buChar char="u"/>
            </a:pPr>
            <a:r>
              <a:rPr lang="en-US" sz="1600" dirty="0" smtClean="0"/>
              <a:t>Often insufficiently translated as ‘happiness’</a:t>
            </a:r>
          </a:p>
          <a:p>
            <a:pPr>
              <a:buFont typeface="Wingdings" charset="2"/>
              <a:buChar char="u"/>
            </a:pPr>
            <a:r>
              <a:rPr lang="en-US" sz="1600" dirty="0" smtClean="0"/>
              <a:t>A life of “virtuous activity in accordance with reason”</a:t>
            </a:r>
          </a:p>
          <a:p>
            <a:pPr>
              <a:buFont typeface="Wingdings" charset="2"/>
              <a:buChar char="u"/>
            </a:pPr>
            <a:r>
              <a:rPr lang="en-US" sz="1600" dirty="0" smtClean="0"/>
              <a:t>A life of excellence through the proper development of one’s highest capabilities (a.k.a. </a:t>
            </a:r>
            <a:r>
              <a:rPr lang="en-US" sz="1600" i="1" dirty="0" smtClean="0"/>
              <a:t>self-actualization</a:t>
            </a:r>
            <a:r>
              <a:rPr lang="en-US" sz="1600" dirty="0" smtClean="0"/>
              <a:t>).</a:t>
            </a:r>
          </a:p>
          <a:p>
            <a:pPr>
              <a:buFont typeface="Wingdings" charset="2"/>
              <a:buChar char="u"/>
            </a:pPr>
            <a:r>
              <a:rPr lang="en-US" sz="1600" dirty="0" smtClean="0"/>
              <a:t>External goods contribute to one’s being able to live the good life; so family, friends, sufficient wealth (although not excessive), etc. are important. These are Aristotle’s </a:t>
            </a:r>
            <a:r>
              <a:rPr lang="en-US" sz="1600" i="1" dirty="0" smtClean="0"/>
              <a:t>Chrematistics.</a:t>
            </a:r>
          </a:p>
          <a:p>
            <a:pPr>
              <a:buFont typeface="Wingdings" charset="2"/>
              <a:buChar char="u"/>
            </a:pPr>
            <a:r>
              <a:rPr lang="en-US" sz="1600" dirty="0" smtClean="0"/>
              <a:t>For Aristotle, </a:t>
            </a:r>
            <a:r>
              <a:rPr lang="en-US" sz="1600" i="1" dirty="0" smtClean="0"/>
              <a:t>Eudaimonia</a:t>
            </a:r>
            <a:r>
              <a:rPr lang="en-US" sz="1600" dirty="0" smtClean="0"/>
              <a:t> included a political component. In other words, it is the duty of the state to structure society in a way that facilitates the attainment of </a:t>
            </a:r>
            <a:r>
              <a:rPr lang="en-US" sz="1600" i="1" dirty="0" smtClean="0"/>
              <a:t>Eudaimonia</a:t>
            </a:r>
            <a:r>
              <a:rPr lang="en-US" sz="1600" dirty="0" smtClean="0"/>
              <a:t> for its citizens. </a:t>
            </a:r>
          </a:p>
          <a:p>
            <a:pPr>
              <a:buFont typeface="Wingdings" charset="2"/>
              <a:buChar char="u"/>
            </a:pPr>
            <a:endParaRPr lang="en-US" sz="1600" dirty="0"/>
          </a:p>
        </p:txBody>
      </p:sp>
    </p:spTree>
    <p:extLst>
      <p:ext uri="{BB962C8B-B14F-4D97-AF65-F5344CB8AC3E}">
        <p14:creationId xmlns:p14="http://schemas.microsoft.com/office/powerpoint/2010/main" xmlns="" val="390958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9965"/>
            <a:ext cx="6508377" cy="723994"/>
          </a:xfrm>
        </p:spPr>
        <p:txBody>
          <a:bodyPr/>
          <a:lstStyle/>
          <a:p>
            <a:r>
              <a:rPr lang="en-US" sz="2800" dirty="0" smtClean="0"/>
              <a:t>Modern Day Equivalent?</a:t>
            </a:r>
            <a:endParaRPr lang="en-US" sz="2800" dirty="0"/>
          </a:p>
        </p:txBody>
      </p:sp>
      <p:sp>
        <p:nvSpPr>
          <p:cNvPr id="3" name="Content Placeholder 2"/>
          <p:cNvSpPr>
            <a:spLocks noGrp="1"/>
          </p:cNvSpPr>
          <p:nvPr>
            <p:ph idx="1"/>
          </p:nvPr>
        </p:nvSpPr>
        <p:spPr>
          <a:xfrm>
            <a:off x="457199" y="993960"/>
            <a:ext cx="6573933" cy="5638560"/>
          </a:xfrm>
        </p:spPr>
        <p:txBody>
          <a:bodyPr>
            <a:normAutofit/>
          </a:bodyPr>
          <a:lstStyle/>
          <a:p>
            <a:pPr>
              <a:buFont typeface="Wingdings" charset="2"/>
              <a:buChar char="u"/>
            </a:pPr>
            <a:r>
              <a:rPr lang="en-US" sz="1600" dirty="0" smtClean="0"/>
              <a:t>Utilitarianism:  Jeremy Bentham, John Stuart Mill</a:t>
            </a:r>
          </a:p>
          <a:p>
            <a:pPr>
              <a:buFont typeface="Wingdings" charset="2"/>
              <a:buChar char="u"/>
            </a:pPr>
            <a:r>
              <a:rPr lang="en-US" sz="1600" dirty="0" smtClean="0"/>
              <a:t>Bentham defines utilitarianism as follows: “…it is the greatest happiness of the greatest number that is the measure of right and wrong.”</a:t>
            </a:r>
          </a:p>
          <a:p>
            <a:pPr>
              <a:buFont typeface="Wingdings" charset="2"/>
              <a:buChar char="u"/>
            </a:pPr>
            <a:r>
              <a:rPr lang="en-US" sz="1600" dirty="0" smtClean="0"/>
              <a:t>Contemporary mainstream economics is based on this principle, but narrows it down to ‘rational choice theory’</a:t>
            </a:r>
          </a:p>
          <a:p>
            <a:pPr>
              <a:buFont typeface="Wingdings" charset="2"/>
              <a:buChar char="u"/>
            </a:pPr>
            <a:r>
              <a:rPr lang="en-US" sz="1600" dirty="0" smtClean="0"/>
              <a:t> Rational choice theory states that individuals will rationally rank the choices they have available to them (most commonly, in terms of the purchase of goods and services) in such a way as to maximize their benefits (utility) and minimize their costs (</a:t>
            </a:r>
            <a:r>
              <a:rPr lang="en-US" sz="1600" i="1" dirty="0" smtClean="0"/>
              <a:t>homo </a:t>
            </a:r>
            <a:r>
              <a:rPr lang="en-US" sz="1600" i="1" dirty="0" err="1" smtClean="0"/>
              <a:t>economicus</a:t>
            </a:r>
            <a:r>
              <a:rPr lang="en-US" sz="1600" dirty="0" smtClean="0"/>
              <a:t>).</a:t>
            </a:r>
          </a:p>
          <a:p>
            <a:pPr>
              <a:buFont typeface="Wingdings" charset="2"/>
              <a:buChar char="u"/>
            </a:pPr>
            <a:r>
              <a:rPr lang="en-US" sz="1600" dirty="0" smtClean="0"/>
              <a:t>On a macro level economists measure utility in purely monetary terms, in terms of the amount of goods and services being consumed. Or, in the case of micro-economics, in terms of a ‘marginal rate of substitution’ (“the rate at which a consumer is ready to give up one good in exchange for another good while maintaining the same level of utility”…note the circular reasoning) </a:t>
            </a:r>
          </a:p>
        </p:txBody>
      </p:sp>
    </p:spTree>
    <p:extLst>
      <p:ext uri="{BB962C8B-B14F-4D97-AF65-F5344CB8AC3E}">
        <p14:creationId xmlns:p14="http://schemas.microsoft.com/office/powerpoint/2010/main" xmlns="" val="3213631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8912"/>
            <a:ext cx="6508377" cy="1260705"/>
          </a:xfrm>
        </p:spPr>
        <p:txBody>
          <a:bodyPr/>
          <a:lstStyle/>
          <a:p>
            <a:r>
              <a:rPr lang="en-US" sz="2800" dirty="0" smtClean="0"/>
              <a:t>Positivism and Mainstream Economics</a:t>
            </a:r>
            <a:endParaRPr lang="en-US" sz="2800" dirty="0"/>
          </a:p>
        </p:txBody>
      </p:sp>
      <p:sp>
        <p:nvSpPr>
          <p:cNvPr id="3" name="Content Placeholder 2"/>
          <p:cNvSpPr>
            <a:spLocks noGrp="1"/>
          </p:cNvSpPr>
          <p:nvPr>
            <p:ph idx="1"/>
          </p:nvPr>
        </p:nvSpPr>
        <p:spPr>
          <a:xfrm>
            <a:off x="457199" y="1849034"/>
            <a:ext cx="6508377" cy="4277129"/>
          </a:xfrm>
        </p:spPr>
        <p:txBody>
          <a:bodyPr>
            <a:normAutofit/>
          </a:bodyPr>
          <a:lstStyle/>
          <a:p>
            <a:pPr>
              <a:buFont typeface="Wingdings" charset="2"/>
              <a:buChar char="u"/>
            </a:pPr>
            <a:r>
              <a:rPr lang="en-US" sz="1600" dirty="0" smtClean="0"/>
              <a:t>Assumptions:</a:t>
            </a:r>
          </a:p>
          <a:p>
            <a:pPr lvl="1">
              <a:buFont typeface="Wingdings" charset="2"/>
              <a:buChar char="u"/>
            </a:pPr>
            <a:r>
              <a:rPr lang="en-US" sz="1400" dirty="0" smtClean="0"/>
              <a:t>If </a:t>
            </a:r>
            <a:r>
              <a:rPr lang="en-US" sz="1400" dirty="0"/>
              <a:t>humans are truly rational actors, we should be able to model future behavior, both in terms of the individual and of society, by means of mathematical equations and </a:t>
            </a:r>
            <a:r>
              <a:rPr lang="en-US" sz="1400" dirty="0" smtClean="0"/>
              <a:t>models.</a:t>
            </a:r>
          </a:p>
          <a:p>
            <a:pPr lvl="1">
              <a:buFont typeface="Wingdings" charset="2"/>
              <a:buChar char="u"/>
            </a:pPr>
            <a:r>
              <a:rPr lang="en-US" sz="1400" dirty="0" smtClean="0"/>
              <a:t>True to the nature of utilitarianism, we can measure the success of an economy by means of its combined and quantified outcomes.</a:t>
            </a:r>
          </a:p>
          <a:p>
            <a:pPr lvl="1">
              <a:buFont typeface="Wingdings" charset="2"/>
              <a:buChar char="u"/>
            </a:pPr>
            <a:r>
              <a:rPr lang="en-US" sz="1400" dirty="0" smtClean="0"/>
              <a:t>Since economists measure utility by reference to the ability to choose the optimal mix of goods and services (Pareto optimum of preference orderings), measures such as GDP are most often used</a:t>
            </a:r>
            <a:r>
              <a:rPr lang="en-US" sz="1400" dirty="0"/>
              <a:t> </a:t>
            </a:r>
            <a:r>
              <a:rPr lang="en-US" sz="1400" dirty="0" smtClean="0"/>
              <a:t>at the macro level.</a:t>
            </a:r>
            <a:endParaRPr lang="en-US" sz="1600" dirty="0" smtClean="0"/>
          </a:p>
          <a:p>
            <a:pPr>
              <a:buFont typeface="Wingdings" charset="2"/>
              <a:buChar char="u"/>
            </a:pPr>
            <a:r>
              <a:rPr lang="en-US" sz="1600" dirty="0" smtClean="0"/>
              <a:t>Where does this leave the concept of </a:t>
            </a:r>
            <a:r>
              <a:rPr lang="en-US" sz="1600" i="1" dirty="0" smtClean="0"/>
              <a:t>Eudaimonia</a:t>
            </a:r>
            <a:r>
              <a:rPr lang="en-US" sz="1600" dirty="0" smtClean="0"/>
              <a:t>?</a:t>
            </a:r>
          </a:p>
          <a:p>
            <a:pPr>
              <a:buFont typeface="Wingdings" charset="2"/>
              <a:buChar char="u"/>
            </a:pPr>
            <a:r>
              <a:rPr lang="en-US" sz="1600" dirty="0" smtClean="0"/>
              <a:t>Positivist economics does not address this because it sets up a dichotomy between the “is” (fact) and the “ought” (value) in its attempts to be scientific and value-free.</a:t>
            </a:r>
          </a:p>
        </p:txBody>
      </p:sp>
    </p:spTree>
    <p:extLst>
      <p:ext uri="{BB962C8B-B14F-4D97-AF65-F5344CB8AC3E}">
        <p14:creationId xmlns:p14="http://schemas.microsoft.com/office/powerpoint/2010/main" xmlns="" val="3196317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8912"/>
            <a:ext cx="6508377" cy="1260705"/>
          </a:xfrm>
        </p:spPr>
        <p:txBody>
          <a:bodyPr/>
          <a:lstStyle/>
          <a:p>
            <a:r>
              <a:rPr lang="en-US" sz="2800" dirty="0" smtClean="0"/>
              <a:t>Is there such a thing as ‘value-free’ economics?</a:t>
            </a:r>
            <a:endParaRPr lang="en-US" sz="2800" dirty="0"/>
          </a:p>
        </p:txBody>
      </p:sp>
      <p:sp>
        <p:nvSpPr>
          <p:cNvPr id="3" name="Content Placeholder 2"/>
          <p:cNvSpPr>
            <a:spLocks noGrp="1"/>
          </p:cNvSpPr>
          <p:nvPr>
            <p:ph idx="1"/>
          </p:nvPr>
        </p:nvSpPr>
        <p:spPr>
          <a:xfrm>
            <a:off x="457199" y="1849034"/>
            <a:ext cx="6508377" cy="4697292"/>
          </a:xfrm>
        </p:spPr>
        <p:txBody>
          <a:bodyPr>
            <a:normAutofit/>
          </a:bodyPr>
          <a:lstStyle/>
          <a:p>
            <a:pPr>
              <a:buFont typeface="Wingdings" charset="2"/>
              <a:buChar char="u"/>
            </a:pPr>
            <a:r>
              <a:rPr lang="en-US" sz="1600" dirty="0" smtClean="0"/>
              <a:t>Mainstream economics, by placing rational choice theory to the fore, places a high value on rational calculation (despite mounting evidence to the contrary in relation to human behavior). </a:t>
            </a:r>
          </a:p>
          <a:p>
            <a:pPr>
              <a:buFont typeface="Wingdings" charset="2"/>
              <a:buChar char="u"/>
            </a:pPr>
            <a:r>
              <a:rPr lang="en-US" sz="1600" dirty="0" smtClean="0"/>
              <a:t>It </a:t>
            </a:r>
            <a:r>
              <a:rPr lang="en-US" sz="1600" dirty="0" err="1" smtClean="0"/>
              <a:t>favours</a:t>
            </a:r>
            <a:r>
              <a:rPr lang="en-US" sz="1600" dirty="0" smtClean="0"/>
              <a:t> monetary valuation and measurement over other metrics and other ways of knowing. In this way, mainstream economics can be said to turn a means into an end (growth in GDP, for example, becomes the end goal).</a:t>
            </a:r>
          </a:p>
          <a:p>
            <a:pPr>
              <a:buFont typeface="Wingdings" charset="2"/>
              <a:buChar char="u"/>
            </a:pPr>
            <a:r>
              <a:rPr lang="en-US" sz="1600" dirty="0"/>
              <a:t>Hillary Putnam and W.V.O. </a:t>
            </a:r>
            <a:r>
              <a:rPr lang="en-US" sz="1600" dirty="0" err="1"/>
              <a:t>Quine</a:t>
            </a:r>
            <a:r>
              <a:rPr lang="en-US" sz="1600" dirty="0"/>
              <a:t> </a:t>
            </a:r>
            <a:r>
              <a:rPr lang="en-US" sz="1600" dirty="0" smtClean="0"/>
              <a:t>tell us that there are no real dichotomies </a:t>
            </a:r>
            <a:r>
              <a:rPr lang="en-US" sz="1600" dirty="0"/>
              <a:t>between fact and value. All choices reflect </a:t>
            </a:r>
            <a:r>
              <a:rPr lang="en-US" sz="1600" dirty="0" smtClean="0"/>
              <a:t>values. Therefore, the question becomes “which values?”</a:t>
            </a:r>
          </a:p>
          <a:p>
            <a:pPr lvl="2">
              <a:buFont typeface="Wingdings" charset="2"/>
              <a:buChar char="u"/>
            </a:pPr>
            <a:r>
              <a:rPr lang="en-US" sz="1400" dirty="0" smtClean="0"/>
              <a:t>Efficiency? Wealth accumulations? Equality? Justice? Fairness? Freedom? With regards to freedom, what freedom (economic, freedom from poverty?) and whose freedom?</a:t>
            </a:r>
          </a:p>
        </p:txBody>
      </p:sp>
    </p:spTree>
    <p:extLst>
      <p:ext uri="{BB962C8B-B14F-4D97-AF65-F5344CB8AC3E}">
        <p14:creationId xmlns:p14="http://schemas.microsoft.com/office/powerpoint/2010/main" xmlns="" val="3220191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3875"/>
            <a:ext cx="6508377" cy="746125"/>
          </a:xfrm>
        </p:spPr>
        <p:txBody>
          <a:bodyPr/>
          <a:lstStyle/>
          <a:p>
            <a:r>
              <a:rPr lang="en-US" sz="2800" dirty="0" smtClean="0"/>
              <a:t>Economy as ‘Layer Cake’</a:t>
            </a:r>
            <a:endParaRPr lang="en-US" sz="2800" dirty="0"/>
          </a:p>
        </p:txBody>
      </p:sp>
      <p:sp>
        <p:nvSpPr>
          <p:cNvPr id="3" name="Content Placeholder 2"/>
          <p:cNvSpPr>
            <a:spLocks noGrp="1"/>
          </p:cNvSpPr>
          <p:nvPr>
            <p:ph idx="1"/>
          </p:nvPr>
        </p:nvSpPr>
        <p:spPr>
          <a:xfrm>
            <a:off x="457199" y="1651000"/>
            <a:ext cx="6508377" cy="4475163"/>
          </a:xfrm>
        </p:spPr>
        <p:txBody>
          <a:bodyPr>
            <a:normAutofit lnSpcReduction="10000"/>
          </a:bodyPr>
          <a:lstStyle/>
          <a:p>
            <a:r>
              <a:rPr lang="en-US" dirty="0"/>
              <a:t>Non-market capital:</a:t>
            </a:r>
          </a:p>
          <a:p>
            <a:pPr marL="282575" lvl="1" indent="0">
              <a:buNone/>
            </a:pPr>
            <a:r>
              <a:rPr lang="en-US" sz="1400" dirty="0"/>
              <a:t>“All producers, it is implied in the mainstream discourse, should compete on a level playing field, otherwise deformations of the market will result, leading to inefficiency and malfunctioning of the market mechanism. </a:t>
            </a:r>
            <a:r>
              <a:rPr lang="en-US" sz="1400" dirty="0">
                <a:solidFill>
                  <a:schemeClr val="tx1"/>
                </a:solidFill>
              </a:rPr>
              <a:t>However, the perfect competition model of the economy which fuels this discourse, like the current emphasis on economic growth, is problematic…. As mentioned above, an “efficient” enterprise can in fact be very inefficient if we take its externalities into account.</a:t>
            </a:r>
            <a:r>
              <a:rPr lang="en-US" sz="1400" dirty="0"/>
              <a:t> Conversely, a social enterprise may not be as “efficient” in this narrow financial sense, because it produces positive externalities. Without some form of non-market support it may not be able to survive economically. The concept of non-market capitals </a:t>
            </a:r>
            <a:r>
              <a:rPr lang="en-US" sz="1400" dirty="0" err="1"/>
              <a:t>legitimises</a:t>
            </a:r>
            <a:r>
              <a:rPr lang="en-US" sz="1400" dirty="0"/>
              <a:t> this perspective on “the economy” and </a:t>
            </a:r>
            <a:r>
              <a:rPr lang="en-US" sz="1400" dirty="0" err="1"/>
              <a:t>operationalises</a:t>
            </a:r>
            <a:r>
              <a:rPr lang="en-US" sz="1400" dirty="0"/>
              <a:t> it in the sense of acknowledging a “non-market” sphere, thus drawing the non-</a:t>
            </a:r>
            <a:r>
              <a:rPr lang="en-US" sz="1400" dirty="0" err="1"/>
              <a:t>monetised</a:t>
            </a:r>
            <a:r>
              <a:rPr lang="en-US" sz="1400" dirty="0"/>
              <a:t> and liminal zones of the economy into the picture.” (‘Social enterprises and non-market capitals: a path to </a:t>
            </a:r>
            <a:r>
              <a:rPr lang="en-US" sz="1400" dirty="0" err="1"/>
              <a:t>degrowth</a:t>
            </a:r>
            <a:r>
              <a:rPr lang="en-US" sz="1400" dirty="0"/>
              <a:t>?’ Nadia </a:t>
            </a:r>
            <a:r>
              <a:rPr lang="en-US" sz="1400" dirty="0" err="1"/>
              <a:t>Johanisova</a:t>
            </a:r>
            <a:r>
              <a:rPr lang="en-US" sz="1400" dirty="0"/>
              <a:t>, Tim Crabtree, Eva </a:t>
            </a:r>
            <a:r>
              <a:rPr lang="en-US" sz="1400" dirty="0" err="1"/>
              <a:t>Franková</a:t>
            </a:r>
            <a:r>
              <a:rPr lang="en-US" sz="1400" dirty="0"/>
              <a:t>, 2012)</a:t>
            </a:r>
          </a:p>
          <a:p>
            <a:pPr marL="282575" lvl="1" indent="0">
              <a:buNone/>
            </a:pPr>
            <a:r>
              <a:rPr lang="en-US" sz="1400" dirty="0"/>
              <a:t>	</a:t>
            </a:r>
            <a:r>
              <a:rPr lang="en-US" sz="1400" i="1" dirty="0"/>
              <a:t>Hazel Henderson’s expanded model of the economy: Three-layer cake with icing (Henderson, 1999: 11)</a:t>
            </a:r>
            <a:endParaRPr lang="en-US" sz="1400" dirty="0"/>
          </a:p>
        </p:txBody>
      </p:sp>
    </p:spTree>
    <p:extLst>
      <p:ext uri="{BB962C8B-B14F-4D97-AF65-F5344CB8AC3E}">
        <p14:creationId xmlns:p14="http://schemas.microsoft.com/office/powerpoint/2010/main" xmlns="" val="2934689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3875"/>
            <a:ext cx="6508377" cy="746125"/>
          </a:xfrm>
        </p:spPr>
        <p:txBody>
          <a:bodyPr/>
          <a:lstStyle/>
          <a:p>
            <a:r>
              <a:rPr lang="en-US" sz="2800" dirty="0" smtClean="0"/>
              <a:t>Economy as ‘Layer Cake’</a:t>
            </a:r>
            <a:endParaRPr lang="en-US" sz="2800" dirty="0"/>
          </a:p>
        </p:txBody>
      </p:sp>
      <p:pic>
        <p:nvPicPr>
          <p:cNvPr id="8" name="Content Placeholder 7"/>
          <p:cNvPicPr>
            <a:picLocks noGrp="1" noChangeAspect="1"/>
          </p:cNvPicPr>
          <p:nvPr>
            <p:ph idx="1"/>
          </p:nvPr>
        </p:nvPicPr>
        <p:blipFill>
          <a:blip r:embed="rId2" cstate="print"/>
          <a:srcRect l="1220" r="1220"/>
          <a:stretch>
            <a:fillRect/>
          </a:stretch>
        </p:blipFill>
        <p:spPr>
          <a:xfrm>
            <a:off x="520699" y="2162175"/>
            <a:ext cx="6508377" cy="3916363"/>
          </a:xfrm>
        </p:spPr>
      </p:pic>
    </p:spTree>
    <p:extLst>
      <p:ext uri="{BB962C8B-B14F-4D97-AF65-F5344CB8AC3E}">
        <p14:creationId xmlns:p14="http://schemas.microsoft.com/office/powerpoint/2010/main" xmlns="" val="718747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1902</TotalTime>
  <Words>1338</Words>
  <Application>Microsoft Office PowerPoint</Application>
  <PresentationFormat>On-screen Show (4:3)</PresentationFormat>
  <Paragraphs>60</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Plaza</vt:lpstr>
      <vt:lpstr>The Good Life:</vt:lpstr>
      <vt:lpstr>Aristotle and Eudaimonia</vt:lpstr>
      <vt:lpstr>Aristotle and Eudaimonia</vt:lpstr>
      <vt:lpstr>Eudaimonia: Definition</vt:lpstr>
      <vt:lpstr>Modern Day Equivalent?</vt:lpstr>
      <vt:lpstr>Positivism and Mainstream Economics</vt:lpstr>
      <vt:lpstr>Is there such a thing as ‘value-free’ economics?</vt:lpstr>
      <vt:lpstr>Economy as ‘Layer Cake’</vt:lpstr>
      <vt:lpstr>Economy as ‘Layer Cake’</vt:lpstr>
      <vt:lpstr>Are there alternatives?</vt:lpstr>
      <vt:lpstr>Are there alternatives? (cont.)</vt:lpstr>
      <vt:lpstr>Attributes that need to be addressed by the alternatives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Good Life:</dc:title>
  <dc:creator>Duane Fontaine</dc:creator>
  <cp:lastModifiedBy>gp</cp:lastModifiedBy>
  <cp:revision>31</cp:revision>
  <dcterms:created xsi:type="dcterms:W3CDTF">2015-02-08T19:43:24Z</dcterms:created>
  <dcterms:modified xsi:type="dcterms:W3CDTF">2015-03-30T04:43:05Z</dcterms:modified>
</cp:coreProperties>
</file>