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256" r:id="rId1"/>
  </p:sldMasterIdLst>
  <p:notesMasterIdLst>
    <p:notesMasterId r:id="rId33"/>
  </p:notesMasterIdLst>
  <p:sldIdLst>
    <p:sldId id="256" r:id="rId2"/>
    <p:sldId id="279" r:id="rId3"/>
    <p:sldId id="259" r:id="rId4"/>
    <p:sldId id="264" r:id="rId5"/>
    <p:sldId id="265" r:id="rId6"/>
    <p:sldId id="266" r:id="rId7"/>
    <p:sldId id="258" r:id="rId8"/>
    <p:sldId id="260" r:id="rId9"/>
    <p:sldId id="261" r:id="rId10"/>
    <p:sldId id="263" r:id="rId11"/>
    <p:sldId id="273" r:id="rId12"/>
    <p:sldId id="270" r:id="rId13"/>
    <p:sldId id="272" r:id="rId14"/>
    <p:sldId id="275" r:id="rId15"/>
    <p:sldId id="274" r:id="rId16"/>
    <p:sldId id="268" r:id="rId17"/>
    <p:sldId id="269" r:id="rId18"/>
    <p:sldId id="276" r:id="rId19"/>
    <p:sldId id="277" r:id="rId20"/>
    <p:sldId id="278" r:id="rId21"/>
    <p:sldId id="285" r:id="rId22"/>
    <p:sldId id="280" r:id="rId23"/>
    <p:sldId id="284" r:id="rId24"/>
    <p:sldId id="281" r:id="rId25"/>
    <p:sldId id="283" r:id="rId26"/>
    <p:sldId id="282" r:id="rId27"/>
    <p:sldId id="286" r:id="rId28"/>
    <p:sldId id="287" r:id="rId29"/>
    <p:sldId id="288" r:id="rId30"/>
    <p:sldId id="289" r:id="rId31"/>
    <p:sldId id="290"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5D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45" autoAdjust="0"/>
    <p:restoredTop sz="86364" autoAdjust="0"/>
  </p:normalViewPr>
  <p:slideViewPr>
    <p:cSldViewPr snapToObjects="1">
      <p:cViewPr varScale="1">
        <p:scale>
          <a:sx n="62" d="100"/>
          <a:sy n="62" d="100"/>
        </p:scale>
        <p:origin x="96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B97775-1646-F043-A185-C344676EB61B}" type="datetimeFigureOut">
              <a:rPr lang="en-US" smtClean="0"/>
              <a:pPr/>
              <a:t>11/20/2018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9224AD-EFC3-5548-BD52-F8FB75EC8617}"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en.wikipedia.org/wiki/Directorium_Inquisitorum"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dlxs2.library.cornell.edu/cgi/t/text/pageviewer-idx?c=witch;cc=witch;q1=terre*;rgn=full%20text;idno=wit045;didno=wit045;view=image;seq=00000563"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ctr"/>
            <a:r>
              <a:rPr lang="en-US" dirty="0"/>
              <a:t>Graduate Liberal Studies, Simon Fraser University</a:t>
            </a:r>
            <a:r>
              <a:rPr lang="en-US" baseline="0" dirty="0"/>
              <a:t> </a:t>
            </a:r>
            <a:endParaRPr lang="en-US" dirty="0"/>
          </a:p>
          <a:p>
            <a:pPr algn="ctr"/>
            <a:r>
              <a:rPr lang="en-US" dirty="0"/>
              <a:t>Dr.</a:t>
            </a:r>
            <a:r>
              <a:rPr lang="en-US" baseline="0" dirty="0"/>
              <a:t> Geoffrey </a:t>
            </a:r>
            <a:r>
              <a:rPr lang="en-US" baseline="0" dirty="0" err="1"/>
              <a:t>Poitras</a:t>
            </a:r>
            <a:r>
              <a:rPr lang="en-US" baseline="0" dirty="0"/>
              <a:t> </a:t>
            </a:r>
            <a:r>
              <a:rPr lang="en-US" dirty="0"/>
              <a:t>GLS 812</a:t>
            </a:r>
          </a:p>
          <a:p>
            <a:pPr algn="ctr"/>
            <a:r>
              <a:rPr lang="en-US" dirty="0"/>
              <a:t>November</a:t>
            </a:r>
            <a:r>
              <a:rPr lang="en-US" baseline="0" dirty="0"/>
              <a:t> 2018</a:t>
            </a:r>
            <a:endParaRPr lang="en-US" dirty="0"/>
          </a:p>
        </p:txBody>
      </p:sp>
      <p:sp>
        <p:nvSpPr>
          <p:cNvPr id="4" name="Slide Number Placeholder 3"/>
          <p:cNvSpPr>
            <a:spLocks noGrp="1"/>
          </p:cNvSpPr>
          <p:nvPr>
            <p:ph type="sldNum" sz="quarter" idx="10"/>
          </p:nvPr>
        </p:nvSpPr>
        <p:spPr/>
        <p:txBody>
          <a:bodyPr/>
          <a:lstStyle/>
          <a:p>
            <a:fld id="{569224AD-EFC3-5548-BD52-F8FB75EC8617}"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The ICCPR is monitored by the United</a:t>
            </a:r>
            <a:r>
              <a:rPr lang="en-US" sz="1200" kern="1200" baseline="0" dirty="0">
                <a:solidFill>
                  <a:schemeClr val="tx1"/>
                </a:solidFill>
                <a:latin typeface="+mn-lt"/>
                <a:ea typeface="+mn-ea"/>
                <a:cs typeface="+mn-cs"/>
              </a:rPr>
              <a:t> Nations Human Rights Committee</a:t>
            </a:r>
            <a:r>
              <a:rPr lang="en-US" sz="1200" kern="1200" dirty="0">
                <a:solidFill>
                  <a:schemeClr val="bg1"/>
                </a:solidFill>
                <a:latin typeface="+mn-lt"/>
                <a:ea typeface="+mn-ea"/>
                <a:cs typeface="+mn-cs"/>
              </a:rPr>
              <a:t> </a:t>
            </a:r>
            <a:r>
              <a:rPr lang="en-US" sz="1200" kern="1200" dirty="0">
                <a:solidFill>
                  <a:schemeClr val="tx1"/>
                </a:solidFill>
                <a:latin typeface="+mn-lt"/>
                <a:ea typeface="+mn-ea"/>
                <a:cs typeface="+mn-cs"/>
              </a:rPr>
              <a:t>(a separate body to the United</a:t>
            </a:r>
            <a:r>
              <a:rPr lang="en-US" sz="1200" kern="1200" baseline="0" dirty="0">
                <a:solidFill>
                  <a:schemeClr val="tx1"/>
                </a:solidFill>
                <a:latin typeface="+mn-lt"/>
                <a:ea typeface="+mn-ea"/>
                <a:cs typeface="+mn-cs"/>
              </a:rPr>
              <a:t> Nations Human Rights Council</a:t>
            </a:r>
            <a:r>
              <a:rPr lang="en-US" sz="1200" kern="1200" dirty="0">
                <a:solidFill>
                  <a:schemeClr val="tx1"/>
                </a:solidFill>
                <a:latin typeface="+mn-lt"/>
                <a:ea typeface="+mn-ea"/>
                <a:cs typeface="+mn-cs"/>
              </a:rPr>
              <a:t>), which reviews regular reports of States parties on how the rights are being implemented. - </a:t>
            </a:r>
            <a:r>
              <a:rPr lang="en-US" sz="1200" kern="1200" dirty="0" err="1">
                <a:solidFill>
                  <a:schemeClr val="tx1"/>
                </a:solidFill>
                <a:latin typeface="+mn-lt"/>
                <a:ea typeface="+mn-ea"/>
                <a:cs typeface="+mn-cs"/>
              </a:rPr>
              <a:t>wiki</a:t>
            </a:r>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 </a:t>
            </a:r>
          </a:p>
          <a:p>
            <a:r>
              <a:rPr lang="en-US" sz="1200" kern="1200" dirty="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569224AD-EFC3-5548-BD52-F8FB75EC8617}" type="slidenum">
              <a:rPr lang="en-US" smtClean="0"/>
              <a:pPr/>
              <a:t>14</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Canadian Human</a:t>
            </a:r>
            <a:r>
              <a:rPr lang="en-US" baseline="0" dirty="0"/>
              <a:t> Rights Act would be come an integral part of the Charter of Rights and Freedoms which would be entrenched into the Constitution in 1982</a:t>
            </a:r>
            <a:endParaRPr lang="en-US" dirty="0"/>
          </a:p>
        </p:txBody>
      </p:sp>
      <p:sp>
        <p:nvSpPr>
          <p:cNvPr id="4" name="Slide Number Placeholder 3"/>
          <p:cNvSpPr>
            <a:spLocks noGrp="1"/>
          </p:cNvSpPr>
          <p:nvPr>
            <p:ph type="sldNum" sz="quarter" idx="10"/>
          </p:nvPr>
        </p:nvSpPr>
        <p:spPr/>
        <p:txBody>
          <a:bodyPr/>
          <a:lstStyle/>
          <a:p>
            <a:fld id="{569224AD-EFC3-5548-BD52-F8FB75EC8617}" type="slidenum">
              <a:rPr lang="en-US" smtClean="0"/>
              <a:pPr/>
              <a:t>15</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As Prime Minister Pierre Trudeau (left) looks on, Queen Elizabeth II signs the Proclamation of the Constitution Act, 1982, in Ottawa on 17 April 1982. Her signature brought Canada's newly </a:t>
            </a:r>
            <a:r>
              <a:rPr lang="en-US" sz="1200" kern="1200" dirty="0" err="1">
                <a:solidFill>
                  <a:schemeClr val="tx1"/>
                </a:solidFill>
                <a:latin typeface="+mn-lt"/>
                <a:ea typeface="+mn-ea"/>
                <a:cs typeface="+mn-cs"/>
              </a:rPr>
              <a:t>patriated</a:t>
            </a:r>
            <a:r>
              <a:rPr lang="en-US" sz="1200" kern="1200" dirty="0">
                <a:solidFill>
                  <a:schemeClr val="tx1"/>
                </a:solidFill>
                <a:latin typeface="+mn-lt"/>
                <a:ea typeface="+mn-ea"/>
                <a:cs typeface="+mn-cs"/>
              </a:rPr>
              <a:t> Constitution \u2014 with the Charter of Rights and Freedoms \u2014 into force	https://www.thecanadianencyclopedia.ca/en/article/constitution-act-1982</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69224AD-EFC3-5548-BD52-F8FB75EC8617}" type="slidenum">
              <a:rPr lang="en-US" smtClean="0"/>
              <a:pPr/>
              <a:t>16</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“Groups such as the </a:t>
            </a:r>
            <a:r>
              <a:rPr lang="en-US" i="1" dirty="0"/>
              <a:t>Women’s Legal Education and Action Fund </a:t>
            </a:r>
            <a:r>
              <a:rPr lang="en-US" i="0" dirty="0"/>
              <a:t>and the </a:t>
            </a:r>
            <a:r>
              <a:rPr lang="en-US" i="1" dirty="0"/>
              <a:t>Canadian</a:t>
            </a:r>
            <a:r>
              <a:rPr lang="en-US" i="1" baseline="0" dirty="0"/>
              <a:t> Civil Liberty Association</a:t>
            </a:r>
            <a:r>
              <a:rPr lang="en-US" i="0" baseline="0" dirty="0"/>
              <a:t> are more likely to win a court challenge to a public policy they oppose than to win by working through the democratic process.” (Greene, 86)</a:t>
            </a:r>
            <a:endParaRPr lang="en-US" i="1" dirty="0"/>
          </a:p>
        </p:txBody>
      </p:sp>
      <p:sp>
        <p:nvSpPr>
          <p:cNvPr id="4" name="Slide Number Placeholder 3"/>
          <p:cNvSpPr>
            <a:spLocks noGrp="1"/>
          </p:cNvSpPr>
          <p:nvPr>
            <p:ph type="sldNum" sz="quarter" idx="10"/>
          </p:nvPr>
        </p:nvSpPr>
        <p:spPr/>
        <p:txBody>
          <a:bodyPr/>
          <a:lstStyle/>
          <a:p>
            <a:fld id="{569224AD-EFC3-5548-BD52-F8FB75EC8617}" type="slidenum">
              <a:rPr lang="en-US" smtClean="0"/>
              <a:pPr/>
              <a:t>17</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 CONSOLIDATION </a:t>
            </a:r>
            <a:r>
              <a:rPr lang="en-US" sz="1200" kern="1200" baseline="0" dirty="0">
                <a:solidFill>
                  <a:schemeClr val="tx1"/>
                </a:solidFill>
                <a:latin typeface="+mn-lt"/>
                <a:ea typeface="+mn-ea"/>
                <a:cs typeface="+mn-cs"/>
              </a:rPr>
              <a:t> </a:t>
            </a:r>
            <a:r>
              <a:rPr lang="en-US" sz="1200" kern="1200" dirty="0">
                <a:solidFill>
                  <a:schemeClr val="tx1"/>
                </a:solidFill>
                <a:latin typeface="+mn-lt"/>
                <a:ea typeface="+mn-ea"/>
                <a:cs typeface="+mn-cs"/>
              </a:rPr>
              <a:t>Canadian Bill of Rights</a:t>
            </a:r>
            <a:r>
              <a:rPr lang="en-US" sz="1200" kern="1200" baseline="0" dirty="0">
                <a:solidFill>
                  <a:schemeClr val="tx1"/>
                </a:solidFill>
                <a:latin typeface="+mn-lt"/>
                <a:ea typeface="+mn-ea"/>
                <a:cs typeface="+mn-cs"/>
              </a:rPr>
              <a:t> </a:t>
            </a:r>
            <a:r>
              <a:rPr lang="en-US" sz="1200" kern="1200" dirty="0">
                <a:solidFill>
                  <a:schemeClr val="tx1"/>
                </a:solidFill>
                <a:latin typeface="+mn-lt"/>
                <a:ea typeface="+mn-ea"/>
                <a:cs typeface="+mn-cs"/>
              </a:rPr>
              <a:t>S.C. 1960, </a:t>
            </a:r>
            <a:r>
              <a:rPr lang="en-US" sz="1200" kern="1200" dirty="0" err="1">
                <a:solidFill>
                  <a:schemeClr val="tx1"/>
                </a:solidFill>
                <a:latin typeface="+mn-lt"/>
                <a:ea typeface="+mn-ea"/>
                <a:cs typeface="+mn-cs"/>
              </a:rPr>
              <a:t>c</a:t>
            </a:r>
            <a:r>
              <a:rPr lang="en-US" sz="1200" kern="1200" dirty="0">
                <a:solidFill>
                  <a:schemeClr val="tx1"/>
                </a:solidFill>
                <a:latin typeface="+mn-lt"/>
                <a:ea typeface="+mn-ea"/>
                <a:cs typeface="+mn-cs"/>
              </a:rPr>
              <a:t>. 44</a:t>
            </a:r>
          </a:p>
          <a:p>
            <a:r>
              <a:rPr lang="en-US" sz="1200" kern="1200" dirty="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569224AD-EFC3-5548-BD52-F8FB75EC8617}" type="slidenum">
              <a:rPr lang="en-US" smtClean="0"/>
              <a:pPr/>
              <a:t>19</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Promise of Canada, pp 216,17, </a:t>
            </a:r>
            <a:r>
              <a:rPr lang="en-US" dirty="0" err="1"/>
              <a:t>Gray,Charlotte</a:t>
            </a:r>
            <a:r>
              <a:rPr lang="en-US" dirty="0"/>
              <a:t>, Simon &amp; Shuster, Toronto, 2016</a:t>
            </a:r>
          </a:p>
        </p:txBody>
      </p:sp>
      <p:sp>
        <p:nvSpPr>
          <p:cNvPr id="4" name="Slide Number Placeholder 3"/>
          <p:cNvSpPr>
            <a:spLocks noGrp="1"/>
          </p:cNvSpPr>
          <p:nvPr>
            <p:ph type="sldNum" sz="quarter" idx="10"/>
          </p:nvPr>
        </p:nvSpPr>
        <p:spPr/>
        <p:txBody>
          <a:bodyPr/>
          <a:lstStyle/>
          <a:p>
            <a:fld id="{569224AD-EFC3-5548-BD52-F8FB75EC8617}" type="slidenum">
              <a:rPr lang="en-US" smtClean="0"/>
              <a:pPr/>
              <a:t>22</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Fools, Frauds and Firebrands, Thinkers of the New Left, p.55, </a:t>
            </a:r>
            <a:r>
              <a:rPr lang="en-US" sz="1200" kern="1200" dirty="0" err="1">
                <a:solidFill>
                  <a:schemeClr val="tx1"/>
                </a:solidFill>
                <a:latin typeface="+mn-lt"/>
                <a:ea typeface="+mn-ea"/>
                <a:cs typeface="+mn-cs"/>
              </a:rPr>
              <a:t>Scruton</a:t>
            </a:r>
            <a:r>
              <a:rPr lang="en-US" sz="1200" kern="1200" dirty="0">
                <a:solidFill>
                  <a:schemeClr val="tx1"/>
                </a:solidFill>
                <a:latin typeface="+mn-lt"/>
                <a:ea typeface="+mn-ea"/>
                <a:cs typeface="+mn-cs"/>
              </a:rPr>
              <a:t>, Roger, 2015, Bloomsbury, London</a:t>
            </a:r>
          </a:p>
          <a:p>
            <a:endParaRPr lang="en-US" dirty="0"/>
          </a:p>
        </p:txBody>
      </p:sp>
      <p:sp>
        <p:nvSpPr>
          <p:cNvPr id="4" name="Slide Number Placeholder 3"/>
          <p:cNvSpPr>
            <a:spLocks noGrp="1"/>
          </p:cNvSpPr>
          <p:nvPr>
            <p:ph type="sldNum" sz="quarter" idx="10"/>
          </p:nvPr>
        </p:nvSpPr>
        <p:spPr/>
        <p:txBody>
          <a:bodyPr/>
          <a:lstStyle/>
          <a:p>
            <a:fld id="{569224AD-EFC3-5548-BD52-F8FB75EC8617}" type="slidenum">
              <a:rPr lang="en-US" smtClean="0"/>
              <a:pPr/>
              <a:t>23</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From the Website	</a:t>
            </a:r>
            <a:r>
              <a:rPr lang="en-US" dirty="0" err="1"/>
              <a:t>https://www.chrt-tcdp.gc.ca/about/about-the-tribunal-en.html</a:t>
            </a:r>
            <a:endParaRPr lang="en-US" dirty="0"/>
          </a:p>
        </p:txBody>
      </p:sp>
      <p:sp>
        <p:nvSpPr>
          <p:cNvPr id="4" name="Slide Number Placeholder 3"/>
          <p:cNvSpPr>
            <a:spLocks noGrp="1"/>
          </p:cNvSpPr>
          <p:nvPr>
            <p:ph type="sldNum" sz="quarter" idx="10"/>
          </p:nvPr>
        </p:nvSpPr>
        <p:spPr/>
        <p:txBody>
          <a:bodyPr/>
          <a:lstStyle/>
          <a:p>
            <a:fld id="{569224AD-EFC3-5548-BD52-F8FB75EC8617}" type="slidenum">
              <a:rPr lang="en-US" smtClean="0"/>
              <a:pPr/>
              <a:t>24</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err="1"/>
              <a:t>CTVNews.ca</a:t>
            </a:r>
            <a:r>
              <a:rPr lang="en-US" sz="1200" dirty="0"/>
              <a:t> Staff </a:t>
            </a:r>
            <a:br>
              <a:rPr lang="en-US" sz="1200" dirty="0"/>
            </a:br>
            <a:r>
              <a:rPr lang="en-US" sz="1200" dirty="0"/>
              <a:t>Published Wednesday, July 25, 2018 9:27PM EDT </a:t>
            </a:r>
            <a:br>
              <a:rPr lang="en-US" sz="1200" dirty="0"/>
            </a:br>
            <a:r>
              <a:rPr lang="en-US" sz="1200" dirty="0"/>
              <a:t>Last Updated Thursday, July 26, 2018 3:22PM EDT</a:t>
            </a:r>
            <a:endParaRPr lang="en-US" dirty="0"/>
          </a:p>
        </p:txBody>
      </p:sp>
      <p:sp>
        <p:nvSpPr>
          <p:cNvPr id="4" name="Slide Number Placeholder 3"/>
          <p:cNvSpPr>
            <a:spLocks noGrp="1"/>
          </p:cNvSpPr>
          <p:nvPr>
            <p:ph type="sldNum" sz="quarter" idx="10"/>
          </p:nvPr>
        </p:nvSpPr>
        <p:spPr/>
        <p:txBody>
          <a:bodyPr/>
          <a:lstStyle/>
          <a:p>
            <a:fld id="{569224AD-EFC3-5548-BD52-F8FB75EC8617}" type="slidenum">
              <a:rPr lang="en-US" smtClean="0"/>
              <a:pPr/>
              <a:t>27</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a:t>
            </a:r>
            <a:r>
              <a:rPr lang="en-US" baseline="0" dirty="0"/>
              <a:t> Fair Country, John Ralston Saul, 2008 Penguin Group, Canada</a:t>
            </a:r>
            <a:endParaRPr lang="en-US" dirty="0"/>
          </a:p>
        </p:txBody>
      </p:sp>
      <p:sp>
        <p:nvSpPr>
          <p:cNvPr id="4" name="Slide Number Placeholder 3"/>
          <p:cNvSpPr>
            <a:spLocks noGrp="1"/>
          </p:cNvSpPr>
          <p:nvPr>
            <p:ph type="sldNum" sz="quarter" idx="10"/>
          </p:nvPr>
        </p:nvSpPr>
        <p:spPr/>
        <p:txBody>
          <a:bodyPr/>
          <a:lstStyle/>
          <a:p>
            <a:fld id="{569224AD-EFC3-5548-BD52-F8FB75EC8617}" type="slidenum">
              <a:rPr lang="en-US" smtClean="0"/>
              <a:pPr/>
              <a:t>31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ctr"/>
            <a:r>
              <a:rPr lang="en-US" dirty="0"/>
              <a:t>	</a:t>
            </a:r>
            <a:r>
              <a:rPr lang="en-US" sz="1200" b="1" dirty="0"/>
              <a:t>Date: 1812-1819</a:t>
            </a:r>
            <a:r>
              <a:rPr lang="en-US" sz="1200" b="1" baseline="0" dirty="0"/>
              <a:t> * </a:t>
            </a:r>
            <a:r>
              <a:rPr lang="en-US" sz="1200" b="1" dirty="0"/>
              <a:t>De Goya was twice summoned to the Inquisition for his art</a:t>
            </a:r>
          </a:p>
          <a:p>
            <a:pPr algn="ctr"/>
            <a:endParaRPr lang="en-US" sz="1200" b="1" dirty="0"/>
          </a:p>
          <a:p>
            <a:pPr algn="ctr"/>
            <a:r>
              <a:rPr lang="en-US" sz="1200" b="1" dirty="0"/>
              <a:t>The accused wearing dunce caps,</a:t>
            </a:r>
            <a:r>
              <a:rPr lang="en-US" sz="1200" b="1" baseline="0" dirty="0"/>
              <a:t> </a:t>
            </a:r>
            <a:r>
              <a:rPr lang="en-US" sz="1200" b="1" i="1" dirty="0" err="1"/>
              <a:t>coroza</a:t>
            </a:r>
            <a:r>
              <a:rPr lang="en-US" sz="1200" b="1" dirty="0"/>
              <a:t> and frocks known</a:t>
            </a:r>
            <a:r>
              <a:rPr lang="en-US" sz="1200" b="1" baseline="0" dirty="0"/>
              <a:t> as </a:t>
            </a:r>
            <a:r>
              <a:rPr lang="en-US" sz="1200" b="1" i="1" baseline="0" dirty="0" err="1"/>
              <a:t>sanbenitos</a:t>
            </a:r>
            <a:r>
              <a:rPr lang="en-US" sz="1200" b="1" i="1" baseline="0" dirty="0"/>
              <a:t> </a:t>
            </a:r>
            <a:r>
              <a:rPr lang="en-US" sz="1200" b="1" i="0" baseline="0" dirty="0"/>
              <a:t>signifying personal details and offence</a:t>
            </a:r>
            <a:endParaRPr lang="en-US" sz="1200" b="1" i="0" dirty="0"/>
          </a:p>
        </p:txBody>
      </p:sp>
      <p:sp>
        <p:nvSpPr>
          <p:cNvPr id="4" name="Slide Number Placeholder 3"/>
          <p:cNvSpPr>
            <a:spLocks noGrp="1"/>
          </p:cNvSpPr>
          <p:nvPr>
            <p:ph type="sldNum" sz="quarter" idx="10"/>
          </p:nvPr>
        </p:nvSpPr>
        <p:spPr/>
        <p:txBody>
          <a:bodyPr/>
          <a:lstStyle/>
          <a:p>
            <a:fld id="{569224AD-EFC3-5548-BD52-F8FB75EC8617}"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69224AD-EFC3-5548-BD52-F8FB75EC8617}"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ctr"/>
            <a:r>
              <a:rPr lang="en-US" dirty="0"/>
              <a:t>http://</a:t>
            </a:r>
            <a:r>
              <a:rPr lang="en-US" dirty="0" err="1"/>
              <a:t>www.badnewsaboutchristianity.com/gbg_inquisition.htm</a:t>
            </a:r>
            <a:endParaRPr lang="en-US" dirty="0"/>
          </a:p>
        </p:txBody>
      </p:sp>
      <p:sp>
        <p:nvSpPr>
          <p:cNvPr id="4" name="Slide Number Placeholder 3"/>
          <p:cNvSpPr>
            <a:spLocks noGrp="1"/>
          </p:cNvSpPr>
          <p:nvPr>
            <p:ph type="sldNum" sz="quarter" idx="10"/>
          </p:nvPr>
        </p:nvSpPr>
        <p:spPr/>
        <p:txBody>
          <a:bodyPr/>
          <a:lstStyle/>
          <a:p>
            <a:fld id="{569224AD-EFC3-5548-BD52-F8FB75EC8617}" type="slidenum">
              <a:rPr lang="en-US" smtClean="0"/>
              <a:pPr/>
              <a:t>6</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t> </a:t>
            </a:r>
            <a:r>
              <a:rPr lang="en-US" sz="1200" i="1" dirty="0">
                <a:hlinkClick r:id="rId3"/>
              </a:rPr>
              <a:t>Directorium Inquisitorum</a:t>
            </a:r>
            <a:r>
              <a:rPr lang="en-US" sz="1200" dirty="0"/>
              <a:t>, edition of 1578, Book 3, pg. 137, column 1. Online in the </a:t>
            </a:r>
            <a:r>
              <a:rPr lang="en-US" sz="1200" dirty="0">
                <a:hlinkClick r:id="rId4"/>
              </a:rPr>
              <a:t>Cornell University Collection</a:t>
            </a:r>
            <a:r>
              <a:rPr lang="en-US" sz="1200" dirty="0"/>
              <a:t>; retrieved 2008-05-16.</a:t>
            </a:r>
          </a:p>
          <a:p>
            <a:endParaRPr lang="en-US" dirty="0"/>
          </a:p>
        </p:txBody>
      </p:sp>
      <p:sp>
        <p:nvSpPr>
          <p:cNvPr id="4" name="Slide Number Placeholder 3"/>
          <p:cNvSpPr>
            <a:spLocks noGrp="1"/>
          </p:cNvSpPr>
          <p:nvPr>
            <p:ph type="sldNum" sz="quarter" idx="10"/>
          </p:nvPr>
        </p:nvSpPr>
        <p:spPr/>
        <p:txBody>
          <a:bodyPr/>
          <a:lstStyle/>
          <a:p>
            <a:fld id="{569224AD-EFC3-5548-BD52-F8FB75EC8617}" type="slidenum">
              <a:rPr lang="en-US" smtClean="0"/>
              <a:pPr/>
              <a:t>7</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800" b="1" dirty="0"/>
              <a:t>The Magna </a:t>
            </a:r>
            <a:r>
              <a:rPr lang="en-US" sz="800" b="1" dirty="0" err="1"/>
              <a:t>Carta</a:t>
            </a:r>
            <a:r>
              <a:rPr lang="en-US" sz="800" b="1" dirty="0"/>
              <a:t> at Runnymede, 1215</a:t>
            </a:r>
          </a:p>
          <a:p>
            <a:pPr marL="0" marR="0" indent="0" algn="ctr" defTabSz="457200" rtl="0" eaLnBrk="1" fontAlgn="auto" latinLnBrk="0" hangingPunct="1">
              <a:lnSpc>
                <a:spcPct val="100000"/>
              </a:lnSpc>
              <a:spcBef>
                <a:spcPts val="0"/>
              </a:spcBef>
              <a:spcAft>
                <a:spcPts val="0"/>
              </a:spcAft>
              <a:buClrTx/>
              <a:buSzTx/>
              <a:buFontTx/>
              <a:buNone/>
              <a:tabLst/>
              <a:defRPr/>
            </a:pPr>
            <a:endParaRPr lang="en-US" sz="800" b="1" dirty="0"/>
          </a:p>
          <a:p>
            <a:r>
              <a:rPr lang="en-US" sz="1200" b="0" kern="1200" cap="all" dirty="0">
                <a:solidFill>
                  <a:schemeClr val="tx1"/>
                </a:solidFill>
                <a:latin typeface="+mn-lt"/>
                <a:ea typeface="+mn-ea"/>
                <a:cs typeface="+mn-cs"/>
              </a:rPr>
              <a:t>In</a:t>
            </a:r>
            <a:r>
              <a:rPr lang="en-US" sz="1200" kern="1200" dirty="0">
                <a:solidFill>
                  <a:schemeClr val="tx1"/>
                </a:solidFill>
                <a:latin typeface="+mn-lt"/>
                <a:ea typeface="+mn-ea"/>
                <a:cs typeface="+mn-cs"/>
              </a:rPr>
              <a:t> 1215, Pope Innocent III was setting up the Inquisition.</a:t>
            </a:r>
            <a:r>
              <a:rPr lang="en-US" sz="1200" kern="1200" baseline="0" dirty="0">
                <a:solidFill>
                  <a:schemeClr val="tx1"/>
                </a:solidFill>
                <a:latin typeface="+mn-lt"/>
                <a:ea typeface="+mn-ea"/>
                <a:cs typeface="+mn-cs"/>
              </a:rPr>
              <a:t> </a:t>
            </a:r>
            <a:r>
              <a:rPr lang="en-US" sz="1200" kern="1200" dirty="0">
                <a:solidFill>
                  <a:schemeClr val="tx1"/>
                </a:solidFill>
                <a:latin typeface="+mn-lt"/>
                <a:ea typeface="+mn-ea"/>
                <a:cs typeface="+mn-cs"/>
              </a:rPr>
              <a:t>When he heard of Magna </a:t>
            </a:r>
            <a:r>
              <a:rPr lang="en-US" sz="1200" kern="1200" dirty="0" err="1">
                <a:solidFill>
                  <a:schemeClr val="tx1"/>
                </a:solidFill>
                <a:latin typeface="+mn-lt"/>
                <a:ea typeface="+mn-ea"/>
                <a:cs typeface="+mn-cs"/>
              </a:rPr>
              <a:t>Carta</a:t>
            </a:r>
            <a:r>
              <a:rPr lang="en-US" sz="1200" kern="1200" dirty="0">
                <a:solidFill>
                  <a:schemeClr val="tx1"/>
                </a:solidFill>
                <a:latin typeface="+mn-lt"/>
                <a:ea typeface="+mn-ea"/>
                <a:cs typeface="+mn-cs"/>
              </a:rPr>
              <a:t>, he wrote to the English clergy saying they had done something “abominable and illicit”. </a:t>
            </a:r>
          </a:p>
          <a:p>
            <a:r>
              <a:rPr lang="en-US" sz="1200" kern="1200" dirty="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569224AD-EFC3-5548-BD52-F8FB75EC8617}" type="slidenum">
              <a:rPr lang="en-US" smtClean="0"/>
              <a:pPr/>
              <a:t>8</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'The 1215 Magna </a:t>
            </a:r>
            <a:r>
              <a:rPr lang="en-US" sz="1200" kern="1200" dirty="0" err="1">
                <a:solidFill>
                  <a:schemeClr val="tx1"/>
                </a:solidFill>
                <a:latin typeface="+mn-lt"/>
                <a:ea typeface="+mn-ea"/>
                <a:cs typeface="+mn-cs"/>
              </a:rPr>
              <a:t>Carta</a:t>
            </a:r>
            <a:r>
              <a:rPr lang="en-US" sz="1200" kern="1200" dirty="0">
                <a:solidFill>
                  <a:schemeClr val="tx1"/>
                </a:solidFill>
                <a:latin typeface="+mn-lt"/>
                <a:ea typeface="+mn-ea"/>
                <a:cs typeface="+mn-cs"/>
              </a:rPr>
              <a:t>: Clause 39', </a:t>
            </a:r>
            <a:r>
              <a:rPr lang="en-US" sz="1200" i="1" kern="1200" dirty="0">
                <a:solidFill>
                  <a:schemeClr val="tx1"/>
                </a:solidFill>
                <a:latin typeface="+mn-lt"/>
                <a:ea typeface="+mn-ea"/>
                <a:cs typeface="+mn-cs"/>
              </a:rPr>
              <a:t>The Magna </a:t>
            </a:r>
            <a:r>
              <a:rPr lang="en-US" sz="1200" i="1" kern="1200" dirty="0" err="1">
                <a:solidFill>
                  <a:schemeClr val="tx1"/>
                </a:solidFill>
                <a:latin typeface="+mn-lt"/>
                <a:ea typeface="+mn-ea"/>
                <a:cs typeface="+mn-cs"/>
              </a:rPr>
              <a:t>Carta</a:t>
            </a:r>
            <a:r>
              <a:rPr lang="en-US" sz="1200" i="1" kern="1200" dirty="0">
                <a:solidFill>
                  <a:schemeClr val="tx1"/>
                </a:solidFill>
                <a:latin typeface="+mn-lt"/>
                <a:ea typeface="+mn-ea"/>
                <a:cs typeface="+mn-cs"/>
              </a:rPr>
              <a:t> Project</a:t>
            </a:r>
            <a:r>
              <a:rPr lang="en-US" sz="1200" kern="1200" dirty="0">
                <a:solidFill>
                  <a:schemeClr val="tx1"/>
                </a:solidFill>
                <a:latin typeface="+mn-lt"/>
                <a:ea typeface="+mn-ea"/>
                <a:cs typeface="+mn-cs"/>
              </a:rPr>
              <a:t>, trans. H. </a:t>
            </a:r>
            <a:r>
              <a:rPr lang="en-US" sz="1200" kern="1200" dirty="0" err="1">
                <a:solidFill>
                  <a:schemeClr val="tx1"/>
                </a:solidFill>
                <a:latin typeface="+mn-lt"/>
                <a:ea typeface="+mn-ea"/>
                <a:cs typeface="+mn-cs"/>
              </a:rPr>
              <a:t>Summerson</a:t>
            </a:r>
            <a:r>
              <a:rPr lang="en-US" sz="1200" kern="1200" dirty="0">
                <a:solidFill>
                  <a:schemeClr val="tx1"/>
                </a:solidFill>
                <a:latin typeface="+mn-lt"/>
                <a:ea typeface="+mn-ea"/>
                <a:cs typeface="+mn-cs"/>
              </a:rPr>
              <a:t> et al. </a:t>
            </a:r>
            <a:r>
              <a:rPr lang="en-US" sz="1200" kern="1200">
                <a:solidFill>
                  <a:schemeClr val="tx1"/>
                </a:solidFill>
                <a:latin typeface="+mn-lt"/>
                <a:ea typeface="+mn-ea"/>
                <a:cs typeface="+mn-cs"/>
              </a:rPr>
              <a:t>[http://magnacarta.cmp.uea.ac.uk/read/magna_carta_1215/Clause_39  accessed 14 November 2018]</a:t>
            </a:r>
          </a:p>
          <a:p>
            <a:endParaRPr lang="en-US" dirty="0"/>
          </a:p>
        </p:txBody>
      </p:sp>
      <p:sp>
        <p:nvSpPr>
          <p:cNvPr id="4" name="Slide Number Placeholder 3"/>
          <p:cNvSpPr>
            <a:spLocks noGrp="1"/>
          </p:cNvSpPr>
          <p:nvPr>
            <p:ph type="sldNum" sz="quarter" idx="10"/>
          </p:nvPr>
        </p:nvSpPr>
        <p:spPr/>
        <p:txBody>
          <a:bodyPr/>
          <a:lstStyle/>
          <a:p>
            <a:fld id="{569224AD-EFC3-5548-BD52-F8FB75EC8617}" type="slidenum">
              <a:rPr lang="en-US" smtClean="0"/>
              <a:pPr/>
              <a:t>9</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ctr"/>
            <a:r>
              <a:rPr lang="en-US" dirty="0" err="1"/>
              <a:t>Levak</a:t>
            </a:r>
            <a:r>
              <a:rPr lang="en-US" dirty="0"/>
              <a:t>, Brian P. </a:t>
            </a:r>
            <a:r>
              <a:rPr lang="en-US" i="1" dirty="0"/>
              <a:t>The Witch Hunt in</a:t>
            </a:r>
            <a:r>
              <a:rPr lang="en-US" i="1" baseline="0" dirty="0"/>
              <a:t> Early Modern Europe, 3</a:t>
            </a:r>
            <a:r>
              <a:rPr lang="en-US" i="1" baseline="30000" dirty="0"/>
              <a:t>rd</a:t>
            </a:r>
            <a:r>
              <a:rPr lang="en-US" i="1" baseline="0" dirty="0"/>
              <a:t> Ed. Longman, London</a:t>
            </a:r>
            <a:endParaRPr lang="en-US" dirty="0"/>
          </a:p>
        </p:txBody>
      </p:sp>
      <p:sp>
        <p:nvSpPr>
          <p:cNvPr id="4" name="Slide Number Placeholder 3"/>
          <p:cNvSpPr>
            <a:spLocks noGrp="1"/>
          </p:cNvSpPr>
          <p:nvPr>
            <p:ph type="sldNum" sz="quarter" idx="10"/>
          </p:nvPr>
        </p:nvSpPr>
        <p:spPr/>
        <p:txBody>
          <a:bodyPr/>
          <a:lstStyle/>
          <a:p>
            <a:fld id="{569224AD-EFC3-5548-BD52-F8FB75EC8617}" type="slidenum">
              <a:rPr lang="en-US" smtClean="0"/>
              <a:pPr/>
              <a:t>10</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u="none" strike="noStrike" kern="1200" dirty="0">
                <a:solidFill>
                  <a:schemeClr val="tx1"/>
                </a:solidFill>
                <a:latin typeface="+mn-lt"/>
                <a:ea typeface="+mn-ea"/>
                <a:cs typeface="+mn-cs"/>
              </a:rPr>
              <a:t>Insurance&gt;David</a:t>
            </a:r>
            <a:r>
              <a:rPr lang="en-US" sz="1200" b="0" u="none" strike="noStrike" kern="1200" baseline="0" dirty="0">
                <a:solidFill>
                  <a:schemeClr val="tx1"/>
                </a:solidFill>
                <a:latin typeface="+mn-lt"/>
                <a:ea typeface="+mn-ea"/>
                <a:cs typeface="+mn-cs"/>
              </a:rPr>
              <a:t> Walker, </a:t>
            </a:r>
            <a:r>
              <a:rPr lang="en-US" sz="1200" b="0" kern="1200" cap="all" dirty="0">
                <a:solidFill>
                  <a:schemeClr val="tx1"/>
                </a:solidFill>
                <a:latin typeface="+mn-lt"/>
                <a:ea typeface="+mn-ea"/>
                <a:cs typeface="+mn-cs"/>
              </a:rPr>
              <a:t>7 AUGUST 2017</a:t>
            </a:r>
            <a:endParaRPr lang="en-US" sz="1200" b="1" kern="1200" dirty="0">
              <a:solidFill>
                <a:schemeClr val="tx1"/>
              </a:solidFill>
              <a:latin typeface="+mn-lt"/>
              <a:ea typeface="+mn-ea"/>
              <a:cs typeface="+mn-cs"/>
            </a:endParaRPr>
          </a:p>
          <a:p>
            <a:r>
              <a:rPr lang="en-US" sz="1200" kern="1200" dirty="0" err="1">
                <a:solidFill>
                  <a:schemeClr val="tx1"/>
                </a:solidFill>
                <a:latin typeface="+mn-lt"/>
                <a:ea typeface="+mn-ea"/>
                <a:cs typeface="+mn-cs"/>
              </a:rPr>
              <a:t>https://businessadvice.co.uk/insurance/liability-and-indemnity/the-difference-between-a-court-and-a-tribunal/</a:t>
            </a:r>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569224AD-EFC3-5548-BD52-F8FB75EC8617}" type="slidenum">
              <a:rPr lang="en-US" smtClean="0"/>
              <a:pPr/>
              <a:t>11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8084D4E7-EA3C-484F-B326-A3AD55662E90}" type="datetimeFigureOut">
              <a:rPr lang="en-US" smtClean="0"/>
              <a:pPr/>
              <a:t>11/20/2018</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CA15C064-DD44-4CAC-873E-2D1F54821676}" type="slidenum">
              <a:rPr kumimoji="0" lang="en-US" smtClean="0"/>
              <a:pPr/>
              <a:t>‹#›</a:t>
            </a:fld>
            <a:endParaRPr kumimoji="0"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084D4E7-EA3C-484F-B326-A3AD55662E90}" type="datetimeFigureOut">
              <a:rPr lang="en-US" smtClean="0"/>
              <a:pPr/>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C02F145-8887-7441-8CC6-174C4DDAD81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084D4E7-EA3C-484F-B326-A3AD55662E90}" type="datetimeFigureOut">
              <a:rPr lang="en-US" smtClean="0"/>
              <a:pPr/>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C02F145-8887-7441-8CC6-174C4DDAD81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084D4E7-EA3C-484F-B326-A3AD55662E90}" type="datetimeFigureOut">
              <a:rPr lang="en-US" smtClean="0"/>
              <a:pPr/>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C02F145-8887-7441-8CC6-174C4DDAD81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084D4E7-EA3C-484F-B326-A3AD55662E90}" type="datetimeFigureOut">
              <a:rPr lang="en-US" smtClean="0"/>
              <a:pPr/>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9648F39E-9C37-485F-AC97-16BB4BDF9F49}" type="slidenum">
              <a:rPr kumimoji="0" lang="en-US" smtClean="0"/>
              <a:pPr/>
              <a:t>‹#›</a:t>
            </a:fld>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084D4E7-EA3C-484F-B326-A3AD55662E90}" type="datetimeFigureOut">
              <a:rPr lang="en-US" smtClean="0"/>
              <a:pPr/>
              <a:t>11/20/2018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C02F145-8887-7441-8CC6-174C4DDAD81F}"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084D4E7-EA3C-484F-B326-A3AD55662E90}" type="datetimeFigureOut">
              <a:rPr lang="en-US" smtClean="0"/>
              <a:pPr/>
              <a:t>11/20/2018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C02F145-8887-7441-8CC6-174C4DDAD81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8084D4E7-EA3C-484F-B326-A3AD55662E90}" type="datetimeFigureOut">
              <a:rPr lang="en-US" smtClean="0"/>
              <a:pPr/>
              <a:t>11/20/2018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C02F145-8887-7441-8CC6-174C4DDAD81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84D4E7-EA3C-484F-B326-A3AD55662E90}" type="datetimeFigureOut">
              <a:rPr lang="en-US" smtClean="0"/>
              <a:pPr/>
              <a:t>11/20/2018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C02F145-8887-7441-8CC6-174C4DDAD81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084D4E7-EA3C-484F-B326-A3AD55662E90}" type="datetimeFigureOut">
              <a:rPr lang="en-US" smtClean="0"/>
              <a:pPr/>
              <a:t>11/20/2018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8084D4E7-EA3C-484F-B326-A3AD55662E90}" type="datetimeFigureOut">
              <a:rPr lang="en-US" smtClean="0"/>
              <a:pPr/>
              <a:t>11/20/2018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C02F145-8887-7441-8CC6-174C4DDAD81F}"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8084D4E7-EA3C-484F-B326-A3AD55662E90}" type="datetimeFigureOut">
              <a:rPr lang="en-US" smtClean="0"/>
              <a:pPr/>
              <a:t>11/20/2018</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1C02F145-8887-7441-8CC6-174C4DDAD81F}"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4257" r:id="rId1"/>
    <p:sldLayoutId id="2147484258" r:id="rId2"/>
    <p:sldLayoutId id="2147484259" r:id="rId3"/>
    <p:sldLayoutId id="2147484260" r:id="rId4"/>
    <p:sldLayoutId id="2147484261" r:id="rId5"/>
    <p:sldLayoutId id="2147484262" r:id="rId6"/>
    <p:sldLayoutId id="2147484263" r:id="rId7"/>
    <p:sldLayoutId id="2147484264" r:id="rId8"/>
    <p:sldLayoutId id="2147484265" r:id="rId9"/>
    <p:sldLayoutId id="2147484266" r:id="rId10"/>
    <p:sldLayoutId id="2147484267"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685800"/>
            <a:ext cx="8229600" cy="2514600"/>
          </a:xfrm>
        </p:spPr>
        <p:txBody>
          <a:bodyPr>
            <a:normAutofit/>
          </a:bodyPr>
          <a:lstStyle/>
          <a:p>
            <a:r>
              <a:rPr lang="en-US" sz="6000" dirty="0">
                <a:solidFill>
                  <a:schemeClr val="tx1"/>
                </a:solidFill>
              </a:rPr>
              <a:t>Accused!</a:t>
            </a:r>
            <a:br>
              <a:rPr lang="en-US" dirty="0">
                <a:solidFill>
                  <a:schemeClr val="tx1"/>
                </a:solidFill>
              </a:rPr>
            </a:br>
            <a:br>
              <a:rPr lang="en-US" sz="1000" dirty="0">
                <a:solidFill>
                  <a:schemeClr val="tx1"/>
                </a:solidFill>
              </a:rPr>
            </a:br>
            <a:r>
              <a:rPr lang="en-US" sz="3600" dirty="0">
                <a:solidFill>
                  <a:schemeClr val="tx1"/>
                </a:solidFill>
              </a:rPr>
              <a:t>Canada’s Human Rights Tribunals</a:t>
            </a:r>
            <a:endParaRPr lang="en-US" dirty="0">
              <a:solidFill>
                <a:schemeClr val="tx1"/>
              </a:solidFill>
            </a:endParaRPr>
          </a:p>
        </p:txBody>
      </p:sp>
      <p:sp>
        <p:nvSpPr>
          <p:cNvPr id="3" name="Subtitle 2"/>
          <p:cNvSpPr>
            <a:spLocks noGrp="1"/>
          </p:cNvSpPr>
          <p:nvPr>
            <p:ph type="subTitle" idx="1"/>
          </p:nvPr>
        </p:nvSpPr>
        <p:spPr>
          <a:xfrm>
            <a:off x="1066800" y="3331698"/>
            <a:ext cx="7162800" cy="2383302"/>
          </a:xfrm>
        </p:spPr>
        <p:txBody>
          <a:bodyPr>
            <a:normAutofit fontScale="32500" lnSpcReduction="20000"/>
          </a:bodyPr>
          <a:lstStyle/>
          <a:p>
            <a:r>
              <a:rPr lang="en-US" sz="9846" dirty="0"/>
              <a:t>An Innovation in Justice or Return of the Inquisition?</a:t>
            </a:r>
          </a:p>
          <a:p>
            <a:endParaRPr lang="en-US" sz="8421" dirty="0"/>
          </a:p>
          <a:p>
            <a:endParaRPr lang="en-US" sz="3200" dirty="0"/>
          </a:p>
          <a:p>
            <a:endParaRPr lang="en-US" sz="3200" dirty="0"/>
          </a:p>
          <a:p>
            <a:r>
              <a:rPr lang="en-US" sz="6154" dirty="0"/>
              <a:t>By Tim Hull</a:t>
            </a:r>
          </a:p>
          <a:p>
            <a:r>
              <a:rPr lang="en-US" sz="6154" dirty="0"/>
              <a:t>GLS 829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 </a:t>
            </a:r>
          </a:p>
        </p:txBody>
      </p:sp>
      <p:sp>
        <p:nvSpPr>
          <p:cNvPr id="3" name="Vertical Text Placeholder 2"/>
          <p:cNvSpPr>
            <a:spLocks noGrp="1"/>
          </p:cNvSpPr>
          <p:nvPr>
            <p:ph type="body" orient="vert" idx="1"/>
          </p:nvPr>
        </p:nvSpPr>
        <p:spPr>
          <a:xfrm rot="16200000">
            <a:off x="865029" y="247809"/>
            <a:ext cx="7794942" cy="7848600"/>
          </a:xfrm>
        </p:spPr>
        <p:txBody>
          <a:bodyPr/>
          <a:lstStyle/>
          <a:p>
            <a:pPr marL="651510" indent="-514350" algn="ctr">
              <a:buNone/>
            </a:pPr>
            <a:endParaRPr lang="en-US" dirty="0"/>
          </a:p>
          <a:p>
            <a:pPr marL="651510" indent="-514350" algn="ctr">
              <a:buNone/>
            </a:pPr>
            <a:r>
              <a:rPr lang="en-US" sz="4000" dirty="0"/>
              <a:t>A radical and sudden shift  </a:t>
            </a:r>
          </a:p>
          <a:p>
            <a:pPr marL="651510" indent="-514350" algn="ctr">
              <a:buNone/>
            </a:pPr>
            <a:r>
              <a:rPr lang="en-US" sz="4800" dirty="0"/>
              <a:t>Formal &gt; Informal </a:t>
            </a:r>
          </a:p>
          <a:p>
            <a:pPr marL="651510" indent="-514350" algn="ctr">
              <a:buNone/>
            </a:pPr>
            <a:endParaRPr lang="en-US" sz="2400" dirty="0"/>
          </a:p>
          <a:p>
            <a:pPr marL="651510" indent="-514350">
              <a:buFont typeface="+mj-lt"/>
              <a:buAutoNum type="arabicPeriod"/>
            </a:pPr>
            <a:r>
              <a:rPr lang="en-US" dirty="0"/>
              <a:t>beginning of 13</a:t>
            </a:r>
            <a:r>
              <a:rPr lang="en-US" baseline="30000" dirty="0"/>
              <a:t>th</a:t>
            </a:r>
            <a:r>
              <a:rPr lang="en-US" dirty="0"/>
              <a:t> Century  </a:t>
            </a:r>
          </a:p>
          <a:p>
            <a:pPr marL="651510" indent="-514350">
              <a:buFont typeface="+mj-lt"/>
              <a:buAutoNum type="arabicPeriod"/>
            </a:pPr>
            <a:r>
              <a:rPr lang="en-US" dirty="0"/>
              <a:t>Accusatorial to Inquisitorial</a:t>
            </a:r>
          </a:p>
          <a:p>
            <a:pPr marL="651510" indent="-514350">
              <a:buFont typeface="+mj-lt"/>
              <a:buAutoNum type="arabicPeriod"/>
            </a:pPr>
            <a:r>
              <a:rPr lang="en-US" dirty="0"/>
              <a:t>On the grounds of a complaint or </a:t>
            </a:r>
            <a:r>
              <a:rPr lang="en-US" i="1" dirty="0" err="1"/>
              <a:t>fama</a:t>
            </a:r>
            <a:endParaRPr lang="en-US" dirty="0"/>
          </a:p>
          <a:p>
            <a:pPr marL="651510" indent="-514350">
              <a:buFont typeface="+mj-lt"/>
              <a:buAutoNum type="arabicPeriod"/>
            </a:pPr>
            <a:r>
              <a:rPr lang="en-US" dirty="0"/>
              <a:t>From God as jury to Church appointed  tribunals rendering verdicts</a:t>
            </a:r>
          </a:p>
          <a:p>
            <a:pPr marL="651510" indent="-514350">
              <a:buFont typeface="+mj-lt"/>
              <a:buAutoNum type="arabicPeriod"/>
            </a:pPr>
            <a:r>
              <a:rPr lang="en-US" dirty="0"/>
              <a:t>Inspired by Roman Law</a:t>
            </a:r>
          </a:p>
          <a:p>
            <a:pPr marL="651510" indent="-514350">
              <a:buNone/>
            </a:pPr>
            <a:endParaRPr lang="en-US" sz="2400" dirty="0"/>
          </a:p>
          <a:p>
            <a:pPr marL="651510" indent="-514350" algn="ctr">
              <a:buNone/>
            </a:pPr>
            <a:r>
              <a:rPr lang="en-US" sz="2400" dirty="0"/>
              <a:t>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440362"/>
          </a:xfrm>
        </p:spPr>
        <p:txBody>
          <a:bodyPr>
            <a:normAutofit fontScale="90000"/>
          </a:bodyPr>
          <a:lstStyle/>
          <a:p>
            <a:pPr algn="l"/>
            <a:br>
              <a:rPr lang="en-US" sz="4000" dirty="0">
                <a:solidFill>
                  <a:schemeClr val="tx1"/>
                </a:solidFill>
              </a:rPr>
            </a:br>
            <a:r>
              <a:rPr lang="en-US" sz="4000" dirty="0">
                <a:solidFill>
                  <a:schemeClr val="tx1"/>
                </a:solidFill>
              </a:rPr>
              <a:t>What is a Tribunal?</a:t>
            </a:r>
            <a:br>
              <a:rPr lang="en-US" sz="2400" dirty="0">
                <a:solidFill>
                  <a:schemeClr val="tx1"/>
                </a:solidFill>
              </a:rPr>
            </a:br>
            <a:br>
              <a:rPr lang="en-US" sz="2400" dirty="0">
                <a:solidFill>
                  <a:schemeClr val="tx1"/>
                </a:solidFill>
              </a:rPr>
            </a:br>
            <a:r>
              <a:rPr lang="en-US" sz="2400" dirty="0">
                <a:solidFill>
                  <a:schemeClr val="tx1"/>
                </a:solidFill>
              </a:rPr>
              <a:t>“</a:t>
            </a:r>
            <a:r>
              <a:rPr lang="en-US" sz="2667" dirty="0">
                <a:solidFill>
                  <a:schemeClr val="tx1"/>
                </a:solidFill>
              </a:rPr>
              <a:t>Tribunals are less formal than the courts and people will often represent themselves without needing a solicitor. The tribunal chairman will usually take more time to explain the procedure and will ask more questions before making a decision”.</a:t>
            </a:r>
            <a:br>
              <a:rPr lang="en-US" sz="2667" dirty="0">
                <a:solidFill>
                  <a:schemeClr val="tx1"/>
                </a:solidFill>
              </a:rPr>
            </a:br>
            <a:br>
              <a:rPr lang="en-US" sz="2667" dirty="0">
                <a:solidFill>
                  <a:schemeClr val="tx1"/>
                </a:solidFill>
              </a:rPr>
            </a:br>
            <a:r>
              <a:rPr lang="en-US" sz="2667" dirty="0">
                <a:solidFill>
                  <a:schemeClr val="tx1"/>
                </a:solidFill>
              </a:rPr>
              <a:t>This doesn’t happen in the courts. Very rarely will a judge intervene. Instead, they will listen to both sides and then make a decision based on the evidence they have heard.</a:t>
            </a:r>
            <a:br>
              <a:rPr lang="en-US" sz="2667" dirty="0">
                <a:solidFill>
                  <a:schemeClr val="tx1"/>
                </a:solidFill>
              </a:rPr>
            </a:br>
            <a:br>
              <a:rPr lang="en-US" sz="2667" dirty="0">
                <a:solidFill>
                  <a:schemeClr val="tx1"/>
                </a:solidFill>
              </a:rPr>
            </a:br>
            <a:endParaRPr lang="en-US" sz="2667"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935162"/>
          </a:xfrm>
        </p:spPr>
        <p:txBody>
          <a:bodyPr>
            <a:normAutofit fontScale="90000"/>
          </a:bodyPr>
          <a:lstStyle/>
          <a:p>
            <a:r>
              <a:rPr lang="en-US" dirty="0">
                <a:solidFill>
                  <a:schemeClr val="tx1"/>
                </a:solidFill>
              </a:rPr>
              <a:t>UNITED NATIONS – Universal Declaration of Human Rights – 1948</a:t>
            </a:r>
            <a:br>
              <a:rPr lang="en-US" dirty="0"/>
            </a:br>
            <a:endParaRPr lang="en-US" dirty="0"/>
          </a:p>
        </p:txBody>
      </p:sp>
      <p:pic>
        <p:nvPicPr>
          <p:cNvPr id="3" name="Picture 2" descr="download.png"/>
          <p:cNvPicPr>
            <a:picLocks noChangeAspect="1"/>
          </p:cNvPicPr>
          <p:nvPr/>
        </p:nvPicPr>
        <p:blipFill>
          <a:blip r:embed="rId2"/>
          <a:stretch>
            <a:fillRect/>
          </a:stretch>
        </p:blipFill>
        <p:spPr>
          <a:xfrm>
            <a:off x="2133600" y="1903955"/>
            <a:ext cx="4800600" cy="457304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49962"/>
          </a:xfrm>
        </p:spPr>
        <p:txBody>
          <a:bodyPr>
            <a:noAutofit/>
          </a:bodyPr>
          <a:lstStyle/>
          <a:p>
            <a:pPr algn="l"/>
            <a:br>
              <a:rPr lang="en-US" sz="2800" dirty="0"/>
            </a:br>
            <a:r>
              <a:rPr lang="en-US" sz="3600" dirty="0">
                <a:solidFill>
                  <a:schemeClr val="tx1"/>
                </a:solidFill>
              </a:rPr>
              <a:t>Article 8: </a:t>
            </a:r>
            <a:r>
              <a:rPr lang="en-US" sz="2800" dirty="0">
                <a:solidFill>
                  <a:schemeClr val="tx1"/>
                </a:solidFill>
              </a:rPr>
              <a:t>Everyone has the right to an effective remedy by the competent national tribunals for acts violating the fundamental</a:t>
            </a:r>
            <a:br>
              <a:rPr lang="en-US" sz="2800" dirty="0">
                <a:solidFill>
                  <a:schemeClr val="tx1"/>
                </a:solidFill>
              </a:rPr>
            </a:br>
            <a:r>
              <a:rPr lang="en-US" sz="2800" dirty="0">
                <a:solidFill>
                  <a:schemeClr val="tx1"/>
                </a:solidFill>
              </a:rPr>
              <a:t>rights granted him by the constitution</a:t>
            </a:r>
            <a:br>
              <a:rPr lang="en-US" sz="2800" dirty="0">
                <a:solidFill>
                  <a:schemeClr val="tx1"/>
                </a:solidFill>
              </a:rPr>
            </a:br>
            <a:r>
              <a:rPr lang="en-US" sz="2800" dirty="0">
                <a:solidFill>
                  <a:schemeClr val="tx1"/>
                </a:solidFill>
              </a:rPr>
              <a:t>or by law. </a:t>
            </a:r>
            <a:br>
              <a:rPr lang="en-US" sz="2800" dirty="0">
                <a:solidFill>
                  <a:schemeClr val="tx1"/>
                </a:solidFill>
              </a:rPr>
            </a:br>
            <a:r>
              <a:rPr lang="en-US" sz="2800" dirty="0">
                <a:solidFill>
                  <a:schemeClr val="tx1"/>
                </a:solidFill>
              </a:rPr>
              <a:t> </a:t>
            </a:r>
            <a:br>
              <a:rPr lang="en-US" sz="2800" dirty="0">
                <a:solidFill>
                  <a:schemeClr val="tx1"/>
                </a:solidFill>
              </a:rPr>
            </a:br>
            <a:r>
              <a:rPr lang="en-US" sz="3600" dirty="0">
                <a:solidFill>
                  <a:schemeClr val="tx1"/>
                </a:solidFill>
              </a:rPr>
              <a:t>Article 10:  </a:t>
            </a:r>
            <a:r>
              <a:rPr lang="en-US" sz="2800" dirty="0">
                <a:solidFill>
                  <a:schemeClr val="tx1"/>
                </a:solidFill>
              </a:rPr>
              <a:t>Everyone is entitled in full equality to a fair and public hearing by an independent and impartial tribunal, in the determination of his rights and obligations and of any criminal charge against him.</a:t>
            </a:r>
            <a:br>
              <a:rPr lang="en-US" sz="2800" dirty="0">
                <a:solidFill>
                  <a:schemeClr val="tx1"/>
                </a:solidFill>
              </a:rPr>
            </a:br>
            <a:endParaRPr lang="en-US" sz="2800"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5334000"/>
          </a:xfrm>
        </p:spPr>
        <p:txBody>
          <a:bodyPr>
            <a:normAutofit fontScale="90000"/>
          </a:bodyPr>
          <a:lstStyle/>
          <a:p>
            <a:pPr algn="l"/>
            <a:r>
              <a:rPr lang="en-US" dirty="0">
                <a:solidFill>
                  <a:schemeClr val="tx1"/>
                </a:solidFill>
              </a:rPr>
              <a:t>The Path to Inquisitorial Justice in Canada</a:t>
            </a:r>
            <a:br>
              <a:rPr lang="en-US" dirty="0">
                <a:solidFill>
                  <a:schemeClr val="tx1"/>
                </a:solidFill>
              </a:rPr>
            </a:br>
            <a:br>
              <a:rPr lang="en-US" dirty="0">
                <a:solidFill>
                  <a:schemeClr val="tx1"/>
                </a:solidFill>
              </a:rPr>
            </a:br>
            <a:r>
              <a:rPr lang="en-US" sz="3111" dirty="0">
                <a:solidFill>
                  <a:schemeClr val="tx1"/>
                </a:solidFill>
              </a:rPr>
              <a:t>The International Covenant on Civil and Political Rights (ICCPR)</a:t>
            </a:r>
            <a:br>
              <a:rPr lang="en-US" sz="3111" dirty="0">
                <a:solidFill>
                  <a:schemeClr val="tx1"/>
                </a:solidFill>
              </a:rPr>
            </a:br>
            <a:r>
              <a:rPr lang="en-US" sz="2667" dirty="0">
                <a:solidFill>
                  <a:schemeClr val="tx1"/>
                </a:solidFill>
              </a:rPr>
              <a:t>multilateral treaty adopted by the United Nations General Assembly through GA. Resolution 2200A (XXI) on 16 December 1966, and</a:t>
            </a:r>
            <a:br>
              <a:rPr lang="en-US" sz="2667" dirty="0">
                <a:solidFill>
                  <a:schemeClr val="tx1"/>
                </a:solidFill>
              </a:rPr>
            </a:br>
            <a:br>
              <a:rPr lang="en-US" sz="2667" dirty="0">
                <a:solidFill>
                  <a:schemeClr val="tx1"/>
                </a:solidFill>
              </a:rPr>
            </a:br>
            <a:br>
              <a:rPr lang="en-US" sz="2667" dirty="0">
                <a:solidFill>
                  <a:schemeClr val="tx1"/>
                </a:solidFill>
              </a:rPr>
            </a:br>
            <a:r>
              <a:rPr lang="en-US" sz="2667" dirty="0">
                <a:solidFill>
                  <a:schemeClr val="tx1"/>
                </a:solidFill>
              </a:rPr>
              <a:t> </a:t>
            </a:r>
            <a:r>
              <a:rPr lang="en-US" sz="4000" dirty="0">
                <a:solidFill>
                  <a:schemeClr val="tx1"/>
                </a:solidFill>
              </a:rPr>
              <a:t>in force from 23 March 1976</a:t>
            </a:r>
            <a:br>
              <a:rPr lang="en-US" dirty="0"/>
            </a:br>
            <a:br>
              <a:rPr lang="en-US" dirty="0"/>
            </a:br>
            <a:br>
              <a:rPr lang="en-US" dirty="0"/>
            </a:b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tx1"/>
                </a:solidFill>
              </a:rPr>
              <a:t>The Path to Inquisitorial Justice?</a:t>
            </a:r>
          </a:p>
        </p:txBody>
      </p:sp>
      <p:pic>
        <p:nvPicPr>
          <p:cNvPr id="3" name="Picture 2" descr="milestone1-eng.jpg"/>
          <p:cNvPicPr>
            <a:picLocks noChangeAspect="1"/>
          </p:cNvPicPr>
          <p:nvPr/>
        </p:nvPicPr>
        <p:blipFill>
          <a:blip r:embed="rId3"/>
          <a:stretch>
            <a:fillRect/>
          </a:stretch>
        </p:blipFill>
        <p:spPr>
          <a:xfrm>
            <a:off x="1524000" y="1417638"/>
            <a:ext cx="6400800" cy="3840162"/>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normAutofit fontScale="90000"/>
          </a:bodyPr>
          <a:lstStyle/>
          <a:p>
            <a:r>
              <a:rPr lang="en-US" sz="3556" dirty="0">
                <a:solidFill>
                  <a:schemeClr val="tx1"/>
                </a:solidFill>
              </a:rPr>
              <a:t>Charter of Rights &amp; Freedoms Entrenched in the Constitution 1982</a:t>
            </a:r>
            <a:br>
              <a:rPr lang="en-US" dirty="0"/>
            </a:br>
            <a:endParaRPr lang="en-US" dirty="0"/>
          </a:p>
        </p:txBody>
      </p:sp>
      <p:pic>
        <p:nvPicPr>
          <p:cNvPr id="3" name="Picture 2" descr="download.jpg"/>
          <p:cNvPicPr>
            <a:picLocks noChangeAspect="1"/>
          </p:cNvPicPr>
          <p:nvPr/>
        </p:nvPicPr>
        <p:blipFill>
          <a:blip r:embed="rId3"/>
          <a:stretch>
            <a:fillRect/>
          </a:stretch>
        </p:blipFill>
        <p:spPr>
          <a:xfrm>
            <a:off x="1524000" y="1752600"/>
            <a:ext cx="5791200" cy="45720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68962"/>
          </a:xfrm>
        </p:spPr>
        <p:txBody>
          <a:bodyPr>
            <a:normAutofit fontScale="90000"/>
          </a:bodyPr>
          <a:lstStyle/>
          <a:p>
            <a:r>
              <a:rPr lang="en-US" sz="2400" dirty="0">
                <a:solidFill>
                  <a:schemeClr val="tx1"/>
                </a:solidFill>
              </a:rPr>
              <a:t>“</a:t>
            </a:r>
            <a:r>
              <a:rPr lang="en-US" sz="2667" dirty="0">
                <a:solidFill>
                  <a:schemeClr val="tx1"/>
                </a:solidFill>
              </a:rPr>
              <a:t>To entrench the </a:t>
            </a:r>
            <a:r>
              <a:rPr lang="en-US" sz="2667" i="1" dirty="0">
                <a:solidFill>
                  <a:schemeClr val="tx1"/>
                </a:solidFill>
              </a:rPr>
              <a:t>Charter</a:t>
            </a:r>
            <a:r>
              <a:rPr lang="en-US" sz="2667" dirty="0">
                <a:solidFill>
                  <a:schemeClr val="tx1"/>
                </a:solidFill>
              </a:rPr>
              <a:t> in the Constitution seemed to be the only way to guarantee the judiciary would take it seriously, based on past experience with the </a:t>
            </a:r>
            <a:r>
              <a:rPr lang="en-US" sz="2667" i="1" dirty="0">
                <a:solidFill>
                  <a:schemeClr val="tx1"/>
                </a:solidFill>
              </a:rPr>
              <a:t>Bill of Rights,”</a:t>
            </a:r>
            <a:r>
              <a:rPr lang="en-US" sz="2667" dirty="0">
                <a:solidFill>
                  <a:schemeClr val="tx1"/>
                </a:solidFill>
              </a:rPr>
              <a:t>– Ian Greene, </a:t>
            </a:r>
            <a:r>
              <a:rPr lang="en-US" sz="2667" i="1" dirty="0">
                <a:solidFill>
                  <a:schemeClr val="tx1"/>
                </a:solidFill>
              </a:rPr>
              <a:t>The Charter of Rights and Freedoms p.84</a:t>
            </a:r>
            <a:br>
              <a:rPr lang="en-US" sz="2667" dirty="0">
                <a:solidFill>
                  <a:schemeClr val="tx1"/>
                </a:solidFill>
              </a:rPr>
            </a:br>
            <a:br>
              <a:rPr lang="en-US" sz="2667" dirty="0">
                <a:solidFill>
                  <a:schemeClr val="tx1"/>
                </a:solidFill>
              </a:rPr>
            </a:br>
            <a:r>
              <a:rPr lang="en-US" sz="2667" dirty="0">
                <a:solidFill>
                  <a:schemeClr val="tx1"/>
                </a:solidFill>
              </a:rPr>
              <a:t>“The charter may transfer an important part of policy-making from the democratic process to the judiciary” (Greene, 85) </a:t>
            </a:r>
            <a:br>
              <a:rPr lang="en-US" sz="2667" dirty="0">
                <a:solidFill>
                  <a:schemeClr val="tx1"/>
                </a:solidFill>
              </a:rPr>
            </a:br>
            <a:br>
              <a:rPr lang="en-US" sz="2667" dirty="0">
                <a:solidFill>
                  <a:schemeClr val="tx1"/>
                </a:solidFill>
              </a:rPr>
            </a:br>
            <a:r>
              <a:rPr lang="en-US" sz="2667" dirty="0">
                <a:solidFill>
                  <a:schemeClr val="tx1"/>
                </a:solidFill>
              </a:rPr>
              <a:t>Or did it give the UN an avenue into Canadian policy making and an instrument (outside of the courts) to enforce it through the Human Rights Tribunals?</a:t>
            </a:r>
            <a:br>
              <a:rPr lang="en-US" sz="2400" dirty="0">
                <a:solidFill>
                  <a:schemeClr val="tx1"/>
                </a:solidFill>
              </a:rPr>
            </a:br>
            <a:endParaRPr lang="en-US" sz="2400"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592762"/>
          </a:xfrm>
        </p:spPr>
        <p:txBody>
          <a:bodyPr>
            <a:normAutofit/>
          </a:bodyPr>
          <a:lstStyle/>
          <a:p>
            <a:pPr algn="l"/>
            <a:r>
              <a:rPr lang="en-US" sz="4800" dirty="0">
                <a:solidFill>
                  <a:schemeClr val="tx1"/>
                </a:solidFill>
              </a:rPr>
              <a:t>Legal Rights in Canada </a:t>
            </a:r>
            <a:br>
              <a:rPr lang="en-US" sz="4800" dirty="0">
                <a:solidFill>
                  <a:schemeClr val="tx1"/>
                </a:solidFill>
              </a:rPr>
            </a:br>
            <a:br>
              <a:rPr lang="en-US" dirty="0">
                <a:solidFill>
                  <a:schemeClr val="tx1"/>
                </a:solidFill>
              </a:rPr>
            </a:br>
            <a:r>
              <a:rPr lang="en-US" sz="3200" dirty="0">
                <a:solidFill>
                  <a:schemeClr val="tx1"/>
                </a:solidFill>
              </a:rPr>
              <a:t>Canada’s Bill of Rights (1960)  vs. Charter of Rights &amp; Freedoms (1982)</a:t>
            </a:r>
            <a:br>
              <a:rPr lang="en-US" sz="3200" dirty="0">
                <a:solidFill>
                  <a:schemeClr val="tx1"/>
                </a:solidFill>
              </a:rPr>
            </a:br>
            <a:br>
              <a:rPr lang="en-US" sz="3200" dirty="0">
                <a:solidFill>
                  <a:schemeClr val="tx1"/>
                </a:solidFill>
              </a:rPr>
            </a:br>
            <a:r>
              <a:rPr lang="en-US" sz="3200" dirty="0">
                <a:solidFill>
                  <a:schemeClr val="tx1"/>
                </a:solidFill>
              </a:rPr>
              <a:t>Key Terms:</a:t>
            </a:r>
            <a:br>
              <a:rPr lang="en-US" sz="3200" dirty="0">
                <a:solidFill>
                  <a:schemeClr val="tx1"/>
                </a:solidFill>
              </a:rPr>
            </a:br>
            <a:r>
              <a:rPr lang="en-US" sz="3200" dirty="0">
                <a:solidFill>
                  <a:schemeClr val="tx1"/>
                </a:solidFill>
              </a:rPr>
              <a:t>‘fundamental justice’</a:t>
            </a:r>
            <a:br>
              <a:rPr lang="en-US" sz="3200" dirty="0">
                <a:solidFill>
                  <a:schemeClr val="tx1"/>
                </a:solidFill>
              </a:rPr>
            </a:br>
            <a:r>
              <a:rPr lang="en-US" sz="3200" dirty="0">
                <a:solidFill>
                  <a:schemeClr val="tx1"/>
                </a:solidFill>
              </a:rPr>
              <a:t>‘fair hearing’</a:t>
            </a:r>
            <a:br>
              <a:rPr lang="en-US" sz="3200" dirty="0">
                <a:solidFill>
                  <a:schemeClr val="tx1"/>
                </a:solidFill>
              </a:rPr>
            </a:br>
            <a:r>
              <a:rPr lang="en-US" sz="3200" dirty="0">
                <a:solidFill>
                  <a:schemeClr val="tx1"/>
                </a:solidFill>
              </a:rPr>
              <a:t>‘fair tribunal’</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553200"/>
          </a:xfrm>
        </p:spPr>
        <p:txBody>
          <a:bodyPr>
            <a:normAutofit fontScale="90000"/>
          </a:bodyPr>
          <a:lstStyle/>
          <a:p>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r>
              <a:rPr lang="en-US" dirty="0">
                <a:solidFill>
                  <a:schemeClr val="tx1"/>
                </a:solidFill>
              </a:rPr>
              <a:t>Canadian Bill of Rights, 1960</a:t>
            </a:r>
            <a:br>
              <a:rPr lang="en-US" dirty="0">
                <a:solidFill>
                  <a:schemeClr val="tx1"/>
                </a:solidFill>
              </a:rPr>
            </a:br>
            <a:r>
              <a:rPr lang="en-US" sz="3200" dirty="0">
                <a:solidFill>
                  <a:schemeClr val="tx1"/>
                </a:solidFill>
              </a:rPr>
              <a:t>(</a:t>
            </a:r>
            <a:r>
              <a:rPr lang="en-US" sz="2800" dirty="0">
                <a:solidFill>
                  <a:schemeClr val="tx1"/>
                </a:solidFill>
              </a:rPr>
              <a:t>Federal Statute</a:t>
            </a:r>
            <a:r>
              <a:rPr lang="en-US" sz="3200" dirty="0">
                <a:solidFill>
                  <a:schemeClr val="tx1"/>
                </a:solidFill>
              </a:rPr>
              <a:t>)</a:t>
            </a:r>
            <a:br>
              <a:rPr lang="en-US" sz="1400" dirty="0">
                <a:solidFill>
                  <a:schemeClr val="tx1"/>
                </a:solidFill>
              </a:rPr>
            </a:br>
            <a:br>
              <a:rPr lang="en-US" sz="3200" dirty="0">
                <a:solidFill>
                  <a:schemeClr val="tx1"/>
                </a:solidFill>
              </a:rPr>
            </a:br>
            <a:r>
              <a:rPr lang="en-US" sz="2222" dirty="0">
                <a:solidFill>
                  <a:schemeClr val="tx1"/>
                </a:solidFill>
              </a:rPr>
              <a:t>Part 1 </a:t>
            </a:r>
            <a:br>
              <a:rPr lang="en-US" sz="2222" dirty="0">
                <a:solidFill>
                  <a:schemeClr val="tx1"/>
                </a:solidFill>
              </a:rPr>
            </a:br>
            <a:br>
              <a:rPr lang="en-US" sz="2222" dirty="0">
                <a:solidFill>
                  <a:schemeClr val="tx1"/>
                </a:solidFill>
              </a:rPr>
            </a:br>
            <a:r>
              <a:rPr lang="en-US" sz="2222" dirty="0">
                <a:solidFill>
                  <a:schemeClr val="tx1"/>
                </a:solidFill>
              </a:rPr>
              <a:t>1. Recognition and declaration of rights and freedoms</a:t>
            </a:r>
            <a:br>
              <a:rPr lang="en-US" sz="2222" dirty="0">
                <a:solidFill>
                  <a:schemeClr val="tx1"/>
                </a:solidFill>
              </a:rPr>
            </a:br>
            <a:br>
              <a:rPr lang="en-US" sz="2222" dirty="0">
                <a:solidFill>
                  <a:schemeClr val="tx1"/>
                </a:solidFill>
              </a:rPr>
            </a:br>
            <a:r>
              <a:rPr lang="en-US" sz="2222" dirty="0">
                <a:solidFill>
                  <a:schemeClr val="tx1"/>
                </a:solidFill>
              </a:rPr>
              <a:t>(a) the right of the individual to life, liberty, security of the person and enjoyment of property, and the right not to be deprived thereof except by due process of law.</a:t>
            </a:r>
            <a:br>
              <a:rPr lang="en-US" sz="2222" dirty="0">
                <a:solidFill>
                  <a:schemeClr val="tx1"/>
                </a:solidFill>
              </a:rPr>
            </a:br>
            <a:r>
              <a:rPr lang="en-US" sz="2222" dirty="0">
                <a:solidFill>
                  <a:schemeClr val="tx1"/>
                </a:solidFill>
              </a:rPr>
              <a:t> </a:t>
            </a:r>
            <a:br>
              <a:rPr lang="en-US" sz="2222" dirty="0">
                <a:solidFill>
                  <a:schemeClr val="tx1"/>
                </a:solidFill>
              </a:rPr>
            </a:br>
            <a:r>
              <a:rPr lang="en-US" sz="2222" dirty="0">
                <a:solidFill>
                  <a:schemeClr val="tx1"/>
                </a:solidFill>
              </a:rPr>
              <a:t>Construction of law</a:t>
            </a:r>
            <a:br>
              <a:rPr lang="en-US" sz="2222" dirty="0">
                <a:solidFill>
                  <a:schemeClr val="tx1"/>
                </a:solidFill>
              </a:rPr>
            </a:br>
            <a:r>
              <a:rPr lang="en-US" sz="2222" dirty="0">
                <a:solidFill>
                  <a:schemeClr val="tx1"/>
                </a:solidFill>
              </a:rPr>
              <a:t>2 …no law of Canada shall be construed or applied so as to</a:t>
            </a:r>
            <a:br>
              <a:rPr lang="en-US" sz="2222" dirty="0">
                <a:solidFill>
                  <a:schemeClr val="tx1"/>
                </a:solidFill>
              </a:rPr>
            </a:br>
            <a:r>
              <a:rPr lang="en-US" sz="2222" dirty="0">
                <a:solidFill>
                  <a:schemeClr val="tx1"/>
                </a:solidFill>
              </a:rPr>
              <a:t> </a:t>
            </a:r>
            <a:br>
              <a:rPr lang="en-US" sz="2222" dirty="0">
                <a:solidFill>
                  <a:schemeClr val="tx1"/>
                </a:solidFill>
              </a:rPr>
            </a:br>
            <a:r>
              <a:rPr lang="en-US" sz="2222" dirty="0">
                <a:solidFill>
                  <a:schemeClr val="tx1"/>
                </a:solidFill>
              </a:rPr>
              <a:t>(</a:t>
            </a:r>
            <a:r>
              <a:rPr lang="en-US" sz="2222" dirty="0" err="1">
                <a:solidFill>
                  <a:schemeClr val="tx1"/>
                </a:solidFill>
              </a:rPr>
              <a:t>e</a:t>
            </a:r>
            <a:r>
              <a:rPr lang="en-US" sz="2222" dirty="0">
                <a:solidFill>
                  <a:schemeClr val="tx1"/>
                </a:solidFill>
              </a:rPr>
              <a:t>) deprive a person of the right to a fair hearing in accordance with the principles of fundamental justice for the determination of his rights and obligations;</a:t>
            </a:r>
            <a:br>
              <a:rPr lang="en-US" sz="2222" dirty="0">
                <a:solidFill>
                  <a:schemeClr val="tx1"/>
                </a:solidFill>
              </a:rPr>
            </a:br>
            <a:br>
              <a:rPr lang="en-US" sz="1778" dirty="0">
                <a:solidFill>
                  <a:schemeClr val="tx1"/>
                </a:solidFill>
              </a:rPr>
            </a:br>
            <a:br>
              <a:rPr lang="en-US" sz="1778" dirty="0">
                <a:solidFill>
                  <a:schemeClr val="tx1"/>
                </a:solidFill>
              </a:rPr>
            </a:br>
            <a:br>
              <a:rPr lang="en-US" sz="1778" dirty="0">
                <a:solidFill>
                  <a:schemeClr val="tx1"/>
                </a:solidFill>
              </a:rPr>
            </a:br>
            <a:br>
              <a:rPr lang="en-US" sz="1778"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endParaRPr lang="en-US"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solidFill>
                  <a:schemeClr val="tx1"/>
                </a:solidFill>
              </a:rPr>
              <a:t>An Inquiry  </a:t>
            </a:r>
          </a:p>
        </p:txBody>
      </p:sp>
      <p:sp>
        <p:nvSpPr>
          <p:cNvPr id="3" name="Content Placeholder 2"/>
          <p:cNvSpPr>
            <a:spLocks noGrp="1"/>
          </p:cNvSpPr>
          <p:nvPr>
            <p:ph idx="1"/>
          </p:nvPr>
        </p:nvSpPr>
        <p:spPr/>
        <p:txBody>
          <a:bodyPr>
            <a:normAutofit/>
          </a:bodyPr>
          <a:lstStyle/>
          <a:p>
            <a:pPr algn="ctr">
              <a:buNone/>
            </a:pPr>
            <a:r>
              <a:rPr lang="en-US" dirty="0"/>
              <a:t>Into</a:t>
            </a:r>
          </a:p>
          <a:p>
            <a:endParaRPr lang="en-US" dirty="0"/>
          </a:p>
          <a:p>
            <a:pPr algn="ctr"/>
            <a:r>
              <a:rPr lang="en-US" dirty="0"/>
              <a:t>The Procedures and Ethics of The Canadian Human Rights Tribunal</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83362"/>
          </a:xfrm>
        </p:spPr>
        <p:txBody>
          <a:bodyPr>
            <a:normAutofit fontScale="90000"/>
          </a:bodyPr>
          <a:lstStyle/>
          <a:p>
            <a:pPr algn="l"/>
            <a:br>
              <a:rPr lang="en-US" sz="3200" dirty="0">
                <a:solidFill>
                  <a:schemeClr val="tx1"/>
                </a:solidFill>
              </a:rPr>
            </a:br>
            <a:br>
              <a:rPr lang="en-US" sz="3200" dirty="0">
                <a:solidFill>
                  <a:schemeClr val="tx1"/>
                </a:solidFill>
              </a:rPr>
            </a:br>
            <a:br>
              <a:rPr lang="en-US" sz="3200" dirty="0">
                <a:solidFill>
                  <a:schemeClr val="tx1"/>
                </a:solidFill>
              </a:rPr>
            </a:br>
            <a:br>
              <a:rPr lang="en-US" sz="3200" dirty="0">
                <a:solidFill>
                  <a:schemeClr val="tx1"/>
                </a:solidFill>
              </a:rPr>
            </a:br>
            <a:r>
              <a:rPr lang="en-US" sz="4000" dirty="0">
                <a:solidFill>
                  <a:schemeClr val="tx1"/>
                </a:solidFill>
              </a:rPr>
              <a:t>The Charter of Rights &amp; Freedoms, 1982</a:t>
            </a:r>
            <a:br>
              <a:rPr lang="en-US" sz="3200" dirty="0">
                <a:solidFill>
                  <a:schemeClr val="tx1"/>
                </a:solidFill>
              </a:rPr>
            </a:br>
            <a:br>
              <a:rPr lang="en-US" sz="3200" dirty="0">
                <a:solidFill>
                  <a:schemeClr val="tx1"/>
                </a:solidFill>
              </a:rPr>
            </a:br>
            <a:r>
              <a:rPr lang="en-US" sz="2222" dirty="0">
                <a:solidFill>
                  <a:schemeClr val="tx1"/>
                </a:solidFill>
              </a:rPr>
              <a:t>Legal Rights </a:t>
            </a:r>
            <a:br>
              <a:rPr lang="en-US" sz="2222" dirty="0">
                <a:solidFill>
                  <a:schemeClr val="tx1"/>
                </a:solidFill>
              </a:rPr>
            </a:br>
            <a:r>
              <a:rPr lang="en-US" sz="2222" dirty="0">
                <a:solidFill>
                  <a:schemeClr val="tx1"/>
                </a:solidFill>
              </a:rPr>
              <a:t> </a:t>
            </a:r>
            <a:br>
              <a:rPr lang="en-US" sz="2222" dirty="0">
                <a:solidFill>
                  <a:schemeClr val="tx1"/>
                </a:solidFill>
              </a:rPr>
            </a:br>
            <a:r>
              <a:rPr lang="en-US" sz="2222" dirty="0">
                <a:solidFill>
                  <a:schemeClr val="tx1"/>
                </a:solidFill>
              </a:rPr>
              <a:t>7. Everyone has the right to life, liberty and security of the person and the right not to be deprived thereof except in accordance with the principles of fundamental justice</a:t>
            </a:r>
            <a:br>
              <a:rPr lang="en-US" sz="2222" dirty="0">
                <a:solidFill>
                  <a:schemeClr val="tx1"/>
                </a:solidFill>
              </a:rPr>
            </a:br>
            <a:r>
              <a:rPr lang="en-US" sz="2222" dirty="0">
                <a:solidFill>
                  <a:schemeClr val="tx1"/>
                </a:solidFill>
              </a:rPr>
              <a:t> </a:t>
            </a:r>
            <a:br>
              <a:rPr lang="en-US" sz="2222" dirty="0">
                <a:solidFill>
                  <a:schemeClr val="tx1"/>
                </a:solidFill>
              </a:rPr>
            </a:br>
            <a:r>
              <a:rPr lang="en-US" sz="2222" dirty="0">
                <a:solidFill>
                  <a:schemeClr val="tx1"/>
                </a:solidFill>
              </a:rPr>
              <a:t>11. Any persons charged with an offence has the right</a:t>
            </a:r>
            <a:br>
              <a:rPr lang="en-US" sz="2222" dirty="0">
                <a:solidFill>
                  <a:schemeClr val="tx1"/>
                </a:solidFill>
              </a:rPr>
            </a:br>
            <a:r>
              <a:rPr lang="en-US" sz="2222" dirty="0">
                <a:solidFill>
                  <a:schemeClr val="tx1"/>
                </a:solidFill>
              </a:rPr>
              <a:t>(</a:t>
            </a:r>
            <a:r>
              <a:rPr lang="en-US" sz="2222" dirty="0" err="1">
                <a:solidFill>
                  <a:schemeClr val="tx1"/>
                </a:solidFill>
              </a:rPr>
              <a:t>d</a:t>
            </a:r>
            <a:r>
              <a:rPr lang="en-US" sz="2222" dirty="0">
                <a:solidFill>
                  <a:schemeClr val="tx1"/>
                </a:solidFill>
              </a:rPr>
              <a:t>) to be presumed innocent until proven guilty according to law in a fair and public hearing by an independent and impartial tribunal;</a:t>
            </a:r>
            <a:br>
              <a:rPr lang="en-US" sz="2222" dirty="0">
                <a:solidFill>
                  <a:schemeClr val="tx1"/>
                </a:solidFill>
              </a:rPr>
            </a:br>
            <a:br>
              <a:rPr lang="en-US" sz="3200" dirty="0">
                <a:solidFill>
                  <a:schemeClr val="tx1"/>
                </a:solidFill>
              </a:rPr>
            </a:br>
            <a:br>
              <a:rPr lang="en-US" sz="3200" dirty="0">
                <a:solidFill>
                  <a:schemeClr val="tx1"/>
                </a:solidFill>
              </a:rPr>
            </a:br>
            <a:br>
              <a:rPr lang="en-US" sz="3200" dirty="0">
                <a:solidFill>
                  <a:schemeClr val="tx1"/>
                </a:solidFill>
              </a:rPr>
            </a:br>
            <a:br>
              <a:rPr lang="en-US" sz="3200" dirty="0">
                <a:solidFill>
                  <a:schemeClr val="tx1"/>
                </a:solidFill>
              </a:rPr>
            </a:br>
            <a:br>
              <a:rPr lang="en-US" sz="3200" dirty="0">
                <a:solidFill>
                  <a:schemeClr val="tx1"/>
                </a:solidFill>
              </a:rPr>
            </a:br>
            <a:br>
              <a:rPr lang="en-US" sz="3200" dirty="0">
                <a:solidFill>
                  <a:schemeClr val="tx1"/>
                </a:solidFill>
              </a:rPr>
            </a:br>
            <a:br>
              <a:rPr lang="en-US" sz="3200" dirty="0">
                <a:solidFill>
                  <a:schemeClr val="tx1"/>
                </a:solidFill>
              </a:rPr>
            </a:br>
            <a:endParaRPr lang="en-US" sz="3200"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54762"/>
          </a:xfrm>
        </p:spPr>
        <p:txBody>
          <a:bodyPr>
            <a:normAutofit fontScale="90000"/>
          </a:bodyPr>
          <a:lstStyle/>
          <a:p>
            <a:pPr algn="l" fontAlgn="base"/>
            <a:r>
              <a:rPr lang="en-US" b="0" dirty="0">
                <a:solidFill>
                  <a:schemeClr val="tx1"/>
                </a:solidFill>
              </a:rPr>
              <a:t>A Trudeau/Rawls connection?</a:t>
            </a:r>
            <a:br>
              <a:rPr lang="en-US" dirty="0">
                <a:solidFill>
                  <a:schemeClr val="tx1"/>
                </a:solidFill>
              </a:rPr>
            </a:br>
            <a:r>
              <a:rPr lang="en-US" b="0" dirty="0">
                <a:solidFill>
                  <a:schemeClr val="tx1"/>
                </a:solidFill>
              </a:rPr>
              <a:t> </a:t>
            </a:r>
            <a:br>
              <a:rPr lang="en-US" dirty="0">
                <a:solidFill>
                  <a:schemeClr val="tx1"/>
                </a:solidFill>
              </a:rPr>
            </a:br>
            <a:r>
              <a:rPr lang="en-US" sz="3111" b="0" dirty="0">
                <a:solidFill>
                  <a:schemeClr val="tx1"/>
                </a:solidFill>
              </a:rPr>
              <a:t>Trudeau on his 1968 Liberal Leadership Convention:</a:t>
            </a:r>
            <a:br>
              <a:rPr lang="en-US" sz="3111" b="0" dirty="0">
                <a:solidFill>
                  <a:schemeClr val="tx1"/>
                </a:solidFill>
              </a:rPr>
            </a:br>
            <a:br>
              <a:rPr lang="en-US" sz="3111" i="1" dirty="0">
                <a:solidFill>
                  <a:schemeClr val="tx1"/>
                </a:solidFill>
              </a:rPr>
            </a:br>
            <a:r>
              <a:rPr lang="en-US" sz="3111" b="0" i="1" dirty="0">
                <a:solidFill>
                  <a:schemeClr val="tx1"/>
                </a:solidFill>
              </a:rPr>
              <a:t>“I based my campaign on the central theme of the just society. Achieving such a society would require promoting equality of opportunity and giving the most help to those who were disadvantaged.” </a:t>
            </a:r>
            <a:br>
              <a:rPr lang="en-US" dirty="0">
                <a:solidFill>
                  <a:schemeClr val="tx1"/>
                </a:solidFill>
              </a:rPr>
            </a:br>
            <a:br>
              <a:rPr lang="en-US" dirty="0"/>
            </a:b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fontScale="90000"/>
          </a:bodyPr>
          <a:lstStyle/>
          <a:p>
            <a:br>
              <a:rPr lang="en-US" dirty="0">
                <a:solidFill>
                  <a:schemeClr val="tx1"/>
                </a:solidFill>
              </a:rPr>
            </a:br>
            <a:br>
              <a:rPr lang="en-US" dirty="0">
                <a:solidFill>
                  <a:schemeClr val="tx1"/>
                </a:solidFill>
              </a:rPr>
            </a:br>
            <a:br>
              <a:rPr lang="en-US" dirty="0">
                <a:solidFill>
                  <a:schemeClr val="tx1"/>
                </a:solidFill>
              </a:rPr>
            </a:br>
            <a:r>
              <a:rPr lang="en-US" sz="3111" dirty="0">
                <a:solidFill>
                  <a:schemeClr val="tx1"/>
                </a:solidFill>
              </a:rPr>
              <a:t>The Charter transformed the Courts into a supremely powerful institution, overnight</a:t>
            </a:r>
            <a:br>
              <a:rPr lang="en-US" dirty="0">
                <a:solidFill>
                  <a:schemeClr val="tx1"/>
                </a:solidFill>
              </a:rPr>
            </a:br>
            <a:br>
              <a:rPr lang="en-US" dirty="0">
                <a:solidFill>
                  <a:schemeClr val="tx1"/>
                </a:solidFill>
              </a:rPr>
            </a:br>
            <a:r>
              <a:rPr lang="en-US" dirty="0">
                <a:solidFill>
                  <a:schemeClr val="tx1"/>
                </a:solidFill>
              </a:rPr>
              <a:t>“The Purposive Approach”</a:t>
            </a:r>
          </a:p>
        </p:txBody>
      </p:sp>
      <p:sp>
        <p:nvSpPr>
          <p:cNvPr id="3" name="Rectangle 2"/>
          <p:cNvSpPr/>
          <p:nvPr/>
        </p:nvSpPr>
        <p:spPr>
          <a:xfrm>
            <a:off x="2286000" y="3428999"/>
            <a:ext cx="4572000" cy="2985433"/>
          </a:xfrm>
          <a:prstGeom prst="rect">
            <a:avLst/>
          </a:prstGeom>
        </p:spPr>
        <p:txBody>
          <a:bodyPr wrap="square">
            <a:spAutoFit/>
          </a:bodyPr>
          <a:lstStyle/>
          <a:p>
            <a:r>
              <a:rPr lang="en-US" sz="4000" i="1" dirty="0"/>
              <a:t>“Judges must shape the law to reflect reality and improve Society”  </a:t>
            </a:r>
            <a:r>
              <a:rPr lang="en-US" sz="2800" dirty="0"/>
              <a:t>- Bora </a:t>
            </a:r>
            <a:r>
              <a:rPr lang="en-US" sz="2800" dirty="0" err="1"/>
              <a:t>Laskin</a:t>
            </a:r>
            <a:r>
              <a:rPr lang="en-US" sz="2800" dirty="0"/>
              <a:t>, Chief Justice  1973-1984</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6400"/>
            <a:ext cx="8229600" cy="3352800"/>
          </a:xfrm>
        </p:spPr>
        <p:txBody>
          <a:bodyPr>
            <a:noAutofit/>
          </a:bodyPr>
          <a:lstStyle/>
          <a:p>
            <a:pPr algn="l"/>
            <a:r>
              <a:rPr lang="en-US" sz="3200" i="1" dirty="0">
                <a:solidFill>
                  <a:schemeClr val="tx1"/>
                </a:solidFill>
              </a:rPr>
              <a:t>“The legislator sees law as a human artifact, created for a purpose, and many endeavor to use law not merely to rectify injustices but also to bring about a new social order in conformity with some ‘political morality.”</a:t>
            </a:r>
            <a:br>
              <a:rPr lang="en-US" sz="2800" i="1" dirty="0">
                <a:solidFill>
                  <a:schemeClr val="tx1"/>
                </a:solidFill>
              </a:rPr>
            </a:br>
            <a:br>
              <a:rPr lang="en-US" sz="2800" i="1" dirty="0"/>
            </a:br>
            <a:r>
              <a:rPr lang="en-US" sz="2800" i="1" dirty="0"/>
              <a:t>- Roger </a:t>
            </a:r>
            <a:r>
              <a:rPr lang="en-US" sz="2800" i="1" dirty="0" err="1"/>
              <a:t>Scruton</a:t>
            </a:r>
            <a:r>
              <a:rPr lang="en-US" sz="2800" i="1" dirty="0"/>
              <a:t>  </a:t>
            </a:r>
            <a:br>
              <a:rPr lang="en-US" sz="2800" dirty="0"/>
            </a:br>
            <a:endParaRPr lang="en-US"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r>
              <a:rPr lang="en-US" dirty="0">
                <a:solidFill>
                  <a:schemeClr val="tx1"/>
                </a:solidFill>
              </a:rPr>
              <a:t>The Canadian Human Rights Tribunal</a:t>
            </a:r>
            <a:br>
              <a:rPr lang="en-US" dirty="0">
                <a:solidFill>
                  <a:schemeClr val="tx1"/>
                </a:solidFill>
              </a:rPr>
            </a:br>
            <a:br>
              <a:rPr lang="en-US" dirty="0">
                <a:solidFill>
                  <a:schemeClr val="tx1"/>
                </a:solidFill>
              </a:rPr>
            </a:br>
            <a:r>
              <a:rPr lang="en-US" sz="3556" dirty="0">
                <a:solidFill>
                  <a:schemeClr val="tx1"/>
                </a:solidFill>
              </a:rPr>
              <a:t>The purpose of the Canadian Human Rights Act is to protect individuals from discrimination.</a:t>
            </a:r>
            <a:br>
              <a:rPr lang="en-US" sz="1556" dirty="0">
                <a:solidFill>
                  <a:schemeClr val="tx1"/>
                </a:solidFill>
              </a:rPr>
            </a:br>
            <a:br>
              <a:rPr lang="en-US" sz="1556" dirty="0">
                <a:solidFill>
                  <a:schemeClr val="tx1"/>
                </a:solidFill>
              </a:rPr>
            </a:br>
            <a:br>
              <a:rPr lang="en-US" sz="2000" dirty="0">
                <a:solidFill>
                  <a:schemeClr val="tx1"/>
                </a:solidFill>
              </a:rPr>
            </a:br>
            <a:r>
              <a:rPr lang="en-US" sz="2000" dirty="0">
                <a:solidFill>
                  <a:schemeClr val="tx1"/>
                </a:solidFill>
              </a:rPr>
              <a:t>It states that all Canadians have the right to equality, equal opportunity, fair treatment, and an environment free of discrimination. The Canadian Human Rights Tribunal (CHRT) applies these principles to cases that are referred to it by the Canadian Human Rights Commission (CHRC).</a:t>
            </a:r>
            <a:br>
              <a:rPr lang="en-US" sz="2000" dirty="0">
                <a:solidFill>
                  <a:schemeClr val="tx1"/>
                </a:solidFill>
              </a:rPr>
            </a:br>
            <a:r>
              <a:rPr lang="en-US" sz="2000" dirty="0">
                <a:solidFill>
                  <a:schemeClr val="tx1"/>
                </a:solidFill>
              </a:rPr>
              <a:t>The Tribunal is similar to a court of law, but is less formal and only hears cases relating to discrimination. </a:t>
            </a:r>
            <a:br>
              <a:rPr lang="en-US" sz="2000" dirty="0">
                <a:solidFill>
                  <a:schemeClr val="tx1"/>
                </a:solidFill>
              </a:rPr>
            </a:br>
            <a:endParaRPr lang="en-US" sz="2000" dirty="0">
              <a:solidFill>
                <a:schemeClr val="tx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457200"/>
          </a:xfrm>
        </p:spPr>
        <p:txBody>
          <a:bodyPr>
            <a:normAutofit fontScale="90000"/>
          </a:bodyPr>
          <a:lstStyle/>
          <a:p>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br>
              <a:rPr lang="en-US" dirty="0">
                <a:solidFill>
                  <a:schemeClr val="tx1"/>
                </a:solidFill>
              </a:rPr>
            </a:br>
            <a:r>
              <a:rPr lang="en-US" sz="4444" dirty="0">
                <a:solidFill>
                  <a:schemeClr val="tx1"/>
                </a:solidFill>
              </a:rPr>
              <a:t>CHRT Rules of Procedure</a:t>
            </a:r>
            <a:br>
              <a:rPr lang="en-US" dirty="0">
                <a:solidFill>
                  <a:schemeClr val="tx1"/>
                </a:solidFill>
              </a:rPr>
            </a:br>
            <a:br>
              <a:rPr lang="en-US" dirty="0"/>
            </a:br>
            <a:r>
              <a:rPr lang="en-US" sz="2222" dirty="0">
                <a:solidFill>
                  <a:schemeClr val="tx1"/>
                </a:solidFill>
              </a:rPr>
              <a:t>1 PURPOSE, INTERPRETATION</a:t>
            </a:r>
            <a:br>
              <a:rPr lang="en-US" sz="2222" dirty="0">
                <a:solidFill>
                  <a:schemeClr val="tx1"/>
                </a:solidFill>
              </a:rPr>
            </a:br>
            <a:r>
              <a:rPr lang="en-US" sz="2222" i="1" dirty="0">
                <a:solidFill>
                  <a:schemeClr val="tx1"/>
                </a:solidFill>
              </a:rPr>
              <a:t>Purpose</a:t>
            </a:r>
            <a:br>
              <a:rPr lang="en-US" sz="2222" i="1" dirty="0">
                <a:solidFill>
                  <a:schemeClr val="tx1"/>
                </a:solidFill>
              </a:rPr>
            </a:br>
            <a:r>
              <a:rPr lang="en-US" sz="2222" dirty="0">
                <a:solidFill>
                  <a:schemeClr val="tx1"/>
                </a:solidFill>
              </a:rPr>
              <a:t>1(1) These Rules are enacted to ensure that</a:t>
            </a:r>
            <a:br>
              <a:rPr lang="en-US" sz="2222" dirty="0">
                <a:solidFill>
                  <a:schemeClr val="tx1"/>
                </a:solidFill>
              </a:rPr>
            </a:br>
            <a:r>
              <a:rPr lang="en-US" sz="2222" dirty="0">
                <a:solidFill>
                  <a:schemeClr val="tx1"/>
                </a:solidFill>
              </a:rPr>
              <a:t>a. all parties to an inquiry have the full and ample opportunity to be heard;</a:t>
            </a:r>
            <a:br>
              <a:rPr lang="en-US" sz="2222" dirty="0">
                <a:solidFill>
                  <a:schemeClr val="tx1"/>
                </a:solidFill>
              </a:rPr>
            </a:br>
            <a:br>
              <a:rPr lang="en-US" sz="2222" dirty="0">
                <a:solidFill>
                  <a:schemeClr val="tx1"/>
                </a:solidFill>
              </a:rPr>
            </a:br>
            <a:r>
              <a:rPr lang="en-US" sz="2222" dirty="0" err="1">
                <a:solidFill>
                  <a:schemeClr val="tx1"/>
                </a:solidFill>
              </a:rPr>
              <a:t>b</a:t>
            </a:r>
            <a:r>
              <a:rPr lang="en-US" sz="2222" dirty="0">
                <a:solidFill>
                  <a:schemeClr val="tx1"/>
                </a:solidFill>
              </a:rPr>
              <a:t>. arguments and evidence be disclosed and presented in a timely and efficient manner; and</a:t>
            </a:r>
            <a:br>
              <a:rPr lang="en-US" sz="2222" dirty="0">
                <a:solidFill>
                  <a:schemeClr val="tx1"/>
                </a:solidFill>
              </a:rPr>
            </a:br>
            <a:r>
              <a:rPr lang="en-US" sz="2222" u="sng" dirty="0" err="1">
                <a:solidFill>
                  <a:schemeClr val="tx1"/>
                </a:solidFill>
              </a:rPr>
              <a:t>c</a:t>
            </a:r>
            <a:r>
              <a:rPr lang="en-US" sz="2222" u="sng" dirty="0">
                <a:solidFill>
                  <a:schemeClr val="tx1"/>
                </a:solidFill>
              </a:rPr>
              <a:t>. all proceedings before the Tribunal be conducted as informally and expeditiously as possible.</a:t>
            </a:r>
            <a:br>
              <a:rPr lang="en-US" sz="2222" dirty="0">
                <a:solidFill>
                  <a:schemeClr val="tx1"/>
                </a:solidFill>
              </a:rPr>
            </a:br>
            <a:r>
              <a:rPr lang="en-US" sz="2222" dirty="0">
                <a:solidFill>
                  <a:schemeClr val="tx1"/>
                </a:solidFill>
              </a:rPr>
              <a:t> </a:t>
            </a:r>
            <a:br>
              <a:rPr lang="en-US" sz="2222" dirty="0">
                <a:solidFill>
                  <a:schemeClr val="tx1"/>
                </a:solidFill>
              </a:rPr>
            </a:br>
            <a:r>
              <a:rPr lang="en-US" sz="2222" i="1" dirty="0">
                <a:solidFill>
                  <a:schemeClr val="tx1"/>
                </a:solidFill>
              </a:rPr>
              <a:t>…Dispensing with Rules abridgement or extension of time</a:t>
            </a:r>
            <a:br>
              <a:rPr lang="en-US" sz="2222" i="1" dirty="0">
                <a:solidFill>
                  <a:schemeClr val="tx1"/>
                </a:solidFill>
              </a:rPr>
            </a:br>
            <a:r>
              <a:rPr lang="en-US" sz="2222" dirty="0">
                <a:solidFill>
                  <a:schemeClr val="tx1"/>
                </a:solidFill>
              </a:rPr>
              <a:t>1(4) The Panel may, on the motion of a party or on its own initiative, dispense with compliance with any Rule where to do so would advance the purposes set out in 1(1).</a:t>
            </a:r>
            <a:br>
              <a:rPr lang="en-US" sz="2222" dirty="0">
                <a:solidFill>
                  <a:schemeClr val="tx1"/>
                </a:solidFill>
              </a:rPr>
            </a:br>
            <a:r>
              <a:rPr lang="en-US" sz="2222" dirty="0">
                <a:solidFill>
                  <a:schemeClr val="tx1"/>
                </a:solidFill>
              </a:rPr>
              <a:t> </a:t>
            </a:r>
            <a:br>
              <a:rPr lang="en-US" dirty="0">
                <a:solidFill>
                  <a:schemeClr val="tx1"/>
                </a:solidFill>
              </a:rPr>
            </a:br>
            <a:endParaRPr lang="en-US" dirty="0">
              <a:solidFill>
                <a:schemeClr val="tx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2133600"/>
          </a:xfrm>
        </p:spPr>
        <p:txBody>
          <a:bodyPr>
            <a:normAutofit fontScale="90000"/>
          </a:bodyPr>
          <a:lstStyle/>
          <a:p>
            <a:r>
              <a:rPr lang="en-US" sz="4000" cap="all" dirty="0">
                <a:solidFill>
                  <a:schemeClr val="tx1"/>
                </a:solidFill>
              </a:rPr>
              <a:t>HUMAN RIGHTS CODE</a:t>
            </a:r>
            <a:br>
              <a:rPr lang="en-US" sz="4000" dirty="0">
                <a:solidFill>
                  <a:schemeClr val="tx1"/>
                </a:solidFill>
              </a:rPr>
            </a:br>
            <a:r>
              <a:rPr lang="en-US" sz="4000" dirty="0">
                <a:solidFill>
                  <a:schemeClr val="tx1"/>
                </a:solidFill>
              </a:rPr>
              <a:t>[RSBC 1996] CHAPTER 210</a:t>
            </a:r>
            <a:br>
              <a:rPr lang="en-US" sz="4000" dirty="0">
                <a:solidFill>
                  <a:schemeClr val="tx1"/>
                </a:solidFill>
              </a:rPr>
            </a:br>
            <a:r>
              <a:rPr lang="en-US" sz="1800" dirty="0">
                <a:solidFill>
                  <a:schemeClr val="tx1"/>
                </a:solidFill>
              </a:rPr>
              <a:t>(BC Human Rights Tribunal Code)</a:t>
            </a:r>
            <a:br>
              <a:rPr lang="en-US" dirty="0"/>
            </a:br>
            <a:endParaRPr lang="en-US" dirty="0"/>
          </a:p>
        </p:txBody>
      </p:sp>
      <p:sp>
        <p:nvSpPr>
          <p:cNvPr id="3" name="Rectangle 2"/>
          <p:cNvSpPr/>
          <p:nvPr/>
        </p:nvSpPr>
        <p:spPr>
          <a:xfrm>
            <a:off x="457200" y="2828836"/>
            <a:ext cx="8686800" cy="2554545"/>
          </a:xfrm>
          <a:prstGeom prst="rect">
            <a:avLst/>
          </a:prstGeom>
        </p:spPr>
        <p:txBody>
          <a:bodyPr wrap="square">
            <a:spAutoFit/>
          </a:bodyPr>
          <a:lstStyle/>
          <a:p>
            <a:r>
              <a:rPr lang="en-US" sz="3200" dirty="0"/>
              <a:t>Discrimination and intent</a:t>
            </a:r>
          </a:p>
          <a:p>
            <a:endParaRPr lang="en-US" sz="3200" dirty="0"/>
          </a:p>
          <a:p>
            <a:r>
              <a:rPr lang="en-US" sz="3200" dirty="0"/>
              <a:t>2.  Discrimination in contravention of this Code does not require an intention to contravene this Code.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5105400"/>
          </a:xfrm>
        </p:spPr>
        <p:txBody>
          <a:bodyPr>
            <a:normAutofit fontScale="90000"/>
          </a:bodyPr>
          <a:lstStyle/>
          <a:p>
            <a:pPr fontAlgn="base"/>
            <a:r>
              <a:rPr lang="en-US" dirty="0"/>
              <a:t>'</a:t>
            </a:r>
            <a:r>
              <a:rPr lang="en-US" dirty="0">
                <a:solidFill>
                  <a:schemeClr val="tx1"/>
                </a:solidFill>
              </a:rPr>
              <a:t>I don't feel comfortable': Barber defends refusing haircut to woman.</a:t>
            </a:r>
            <a:br>
              <a:rPr lang="en-US" dirty="0"/>
            </a:br>
            <a:br>
              <a:rPr lang="en-US" dirty="0"/>
            </a:br>
            <a:r>
              <a:rPr lang="en-US" sz="2400" dirty="0"/>
              <a:t>CTV News July 25, 2018</a:t>
            </a:r>
            <a:br>
              <a:rPr lang="en-US" dirty="0"/>
            </a:br>
            <a:br>
              <a:rPr lang="en-US" dirty="0"/>
            </a:br>
            <a:br>
              <a:rPr lang="en-US" dirty="0"/>
            </a:br>
            <a:br>
              <a:rPr lang="en-US" dirty="0"/>
            </a:b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0800000" flipV="1">
            <a:off x="457200" y="1295400"/>
            <a:ext cx="8229600" cy="4419600"/>
          </a:xfrm>
        </p:spPr>
        <p:txBody>
          <a:bodyPr>
            <a:normAutofit fontScale="90000"/>
          </a:bodyPr>
          <a:lstStyle/>
          <a:p>
            <a:pPr algn="l"/>
            <a:br>
              <a:rPr lang="en-US" sz="1778" dirty="0"/>
            </a:br>
            <a:br>
              <a:rPr lang="en-US" sz="1778" dirty="0"/>
            </a:br>
            <a:br>
              <a:rPr lang="en-US" sz="1778" dirty="0"/>
            </a:br>
            <a:br>
              <a:rPr lang="en-US" sz="1778" dirty="0"/>
            </a:br>
            <a:br>
              <a:rPr lang="en-US" sz="1778" dirty="0"/>
            </a:br>
            <a:br>
              <a:rPr lang="en-US" sz="1778" dirty="0"/>
            </a:br>
            <a:br>
              <a:rPr lang="en-US" sz="1778" dirty="0"/>
            </a:br>
            <a:br>
              <a:rPr lang="en-US" sz="1778" dirty="0"/>
            </a:br>
            <a:br>
              <a:rPr lang="en-US" sz="1778" dirty="0"/>
            </a:br>
            <a:br>
              <a:rPr lang="en-US" sz="1778" dirty="0"/>
            </a:br>
            <a:r>
              <a:rPr lang="en-US" sz="2000" dirty="0">
                <a:solidFill>
                  <a:schemeClr val="tx1"/>
                </a:solidFill>
              </a:rPr>
              <a:t>An Ontario woman says she plans to file a human rights complaint against a barber who refused to cut her hair because of her gender.</a:t>
            </a:r>
            <a:br>
              <a:rPr lang="en-US" sz="2000" dirty="0">
                <a:solidFill>
                  <a:schemeClr val="tx1"/>
                </a:solidFill>
              </a:rPr>
            </a:br>
            <a:r>
              <a:rPr lang="en-US" sz="2000" dirty="0">
                <a:solidFill>
                  <a:schemeClr val="tx1"/>
                </a:solidFill>
              </a:rPr>
              <a:t>But Waterloo, Ont. barber Joe </a:t>
            </a:r>
            <a:r>
              <a:rPr lang="en-US" sz="2000" dirty="0" err="1">
                <a:solidFill>
                  <a:schemeClr val="tx1"/>
                </a:solidFill>
              </a:rPr>
              <a:t>Cignelli</a:t>
            </a:r>
            <a:r>
              <a:rPr lang="en-US" sz="2000" dirty="0">
                <a:solidFill>
                  <a:schemeClr val="tx1"/>
                </a:solidFill>
              </a:rPr>
              <a:t> says he’s never cut women’s hair and wouldn’t feel confident enough to properly perform the job.</a:t>
            </a:r>
            <a:br>
              <a:rPr lang="en-US" sz="2000" dirty="0">
                <a:solidFill>
                  <a:schemeClr val="tx1"/>
                </a:solidFill>
              </a:rPr>
            </a:br>
            <a:r>
              <a:rPr lang="en-US" sz="2000" dirty="0">
                <a:solidFill>
                  <a:schemeClr val="tx1"/>
                </a:solidFill>
              </a:rPr>
              <a:t>“It’s a men’s cut, pretty much. I’m not making no discrimination. If she got offended, I apologize to her. It’s all I can do – apologize,” he said.</a:t>
            </a:r>
            <a:br>
              <a:rPr lang="en-US" sz="2000" dirty="0">
                <a:solidFill>
                  <a:schemeClr val="tx1"/>
                </a:solidFill>
              </a:rPr>
            </a:br>
            <a:br>
              <a:rPr lang="en-US" sz="2000" dirty="0">
                <a:solidFill>
                  <a:schemeClr val="tx1"/>
                </a:solidFill>
              </a:rPr>
            </a:br>
            <a:r>
              <a:rPr lang="en-US" sz="2000" dirty="0">
                <a:solidFill>
                  <a:schemeClr val="tx1"/>
                </a:solidFill>
              </a:rPr>
              <a:t>But human rights lawyer </a:t>
            </a:r>
            <a:r>
              <a:rPr lang="en-US" sz="2000" dirty="0" err="1">
                <a:solidFill>
                  <a:schemeClr val="tx1"/>
                </a:solidFill>
              </a:rPr>
              <a:t>Cheronlyn</a:t>
            </a:r>
            <a:r>
              <a:rPr lang="en-US" sz="2000" dirty="0">
                <a:solidFill>
                  <a:schemeClr val="tx1"/>
                </a:solidFill>
              </a:rPr>
              <a:t> Knapp says a person’s motivation has little impact on whether or not an incident can be deemed </a:t>
            </a:r>
            <a:r>
              <a:rPr lang="en-US" sz="2000" dirty="0" err="1">
                <a:solidFill>
                  <a:schemeClr val="tx1"/>
                </a:solidFill>
              </a:rPr>
              <a:t>discriminatory.“The</a:t>
            </a:r>
            <a:r>
              <a:rPr lang="en-US" sz="2000" dirty="0">
                <a:solidFill>
                  <a:schemeClr val="tx1"/>
                </a:solidFill>
              </a:rPr>
              <a:t> human rights code says that intent to discriminate is not the test. The test is the effect of the conduct. The effect on the person is what’s going to be looked at,” Knapp said.</a:t>
            </a:r>
            <a:br>
              <a:rPr lang="en-US" sz="2000" dirty="0">
                <a:solidFill>
                  <a:schemeClr val="tx1"/>
                </a:solidFill>
              </a:rPr>
            </a:br>
            <a:r>
              <a:rPr lang="en-US" sz="2000" dirty="0">
                <a:solidFill>
                  <a:schemeClr val="tx1"/>
                </a:solidFill>
              </a:rPr>
              <a:t>Croft was so upset by the experience, she plans to file a formal complaint with the Human Rights Tribunal of Ontario. The tribunal hears complaints and uses the Ontario Human Rights Code to determine if a person’s rights were infringed upon.</a:t>
            </a:r>
            <a:br>
              <a:rPr lang="en-US" sz="2000" dirty="0">
                <a:solidFill>
                  <a:schemeClr val="tx1"/>
                </a:solidFill>
              </a:rPr>
            </a:br>
            <a:r>
              <a:rPr lang="en-US" sz="2000" dirty="0">
                <a:solidFill>
                  <a:schemeClr val="tx1"/>
                </a:solidFill>
              </a:rPr>
              <a:t> </a:t>
            </a:r>
            <a:br>
              <a:rPr lang="en-US" sz="2000" dirty="0">
                <a:solidFill>
                  <a:schemeClr val="tx1"/>
                </a:solidFill>
              </a:rPr>
            </a:br>
            <a:r>
              <a:rPr lang="en-US" sz="2000" b="0" dirty="0">
                <a:solidFill>
                  <a:schemeClr val="tx1"/>
                </a:solidFill>
              </a:rPr>
              <a:t> </a:t>
            </a:r>
            <a:br>
              <a:rPr lang="en-US" sz="4400" dirty="0"/>
            </a:br>
            <a:br>
              <a:rPr lang="en-US" sz="4400" dirty="0"/>
            </a:br>
            <a:r>
              <a:rPr lang="en-US" sz="4400" dirty="0"/>
              <a:t> </a:t>
            </a:r>
            <a:br>
              <a:rPr lang="en-US" dirty="0"/>
            </a:b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8229600" cy="3048000"/>
          </a:xfrm>
        </p:spPr>
        <p:txBody>
          <a:bodyPr>
            <a:normAutofit fontScale="90000"/>
          </a:bodyPr>
          <a:lstStyle/>
          <a:p>
            <a:pPr algn="l"/>
            <a:r>
              <a:rPr lang="en-US" dirty="0">
                <a:solidFill>
                  <a:schemeClr val="tx1"/>
                </a:solidFill>
              </a:rPr>
              <a:t>BCHRT Annual Report 2017</a:t>
            </a:r>
            <a:br>
              <a:rPr lang="en-US" dirty="0">
                <a:solidFill>
                  <a:schemeClr val="tx1"/>
                </a:solidFill>
              </a:rPr>
            </a:br>
            <a:br>
              <a:rPr lang="en-US" dirty="0">
                <a:solidFill>
                  <a:schemeClr val="tx1"/>
                </a:solidFill>
              </a:rPr>
            </a:br>
            <a:r>
              <a:rPr lang="en-US" sz="3200" dirty="0">
                <a:solidFill>
                  <a:schemeClr val="tx1"/>
                </a:solidFill>
              </a:rPr>
              <a:t>Tribunal Workload </a:t>
            </a:r>
            <a:br>
              <a:rPr lang="en-US" sz="3200" dirty="0">
                <a:solidFill>
                  <a:schemeClr val="tx1"/>
                </a:solidFill>
              </a:rPr>
            </a:br>
            <a:br>
              <a:rPr lang="en-US" sz="2222" dirty="0">
                <a:solidFill>
                  <a:schemeClr val="tx1"/>
                </a:solidFill>
              </a:rPr>
            </a:br>
            <a:r>
              <a:rPr lang="en-US" sz="3200" dirty="0">
                <a:solidFill>
                  <a:schemeClr val="tx1"/>
                </a:solidFill>
              </a:rPr>
              <a:t>The Tribunal continued to have a significant workload. The caseload volume is at an all-time high. The number of active complaints at the Tribunal is 1,188, which represents a 20% increase over the previous year.</a:t>
            </a:r>
            <a:br>
              <a:rPr lang="en-US" sz="2222" dirty="0">
                <a:solidFill>
                  <a:schemeClr val="tx1"/>
                </a:solidFill>
              </a:rPr>
            </a:br>
            <a:endParaRPr lang="en-US" sz="2222"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tx1"/>
                </a:solidFill>
              </a:rPr>
              <a:t>“</a:t>
            </a:r>
            <a:r>
              <a:rPr lang="en-US" i="1" dirty="0">
                <a:solidFill>
                  <a:schemeClr val="tx1"/>
                </a:solidFill>
              </a:rPr>
              <a:t>The Inquisition Tribunal</a:t>
            </a:r>
            <a:r>
              <a:rPr lang="en-US" dirty="0">
                <a:solidFill>
                  <a:schemeClr val="tx1"/>
                </a:solidFill>
              </a:rPr>
              <a:t>” </a:t>
            </a:r>
            <a:br>
              <a:rPr lang="en-US" dirty="0">
                <a:solidFill>
                  <a:schemeClr val="tx1"/>
                </a:solidFill>
              </a:rPr>
            </a:br>
            <a:r>
              <a:rPr lang="en-US" sz="3200" dirty="0">
                <a:solidFill>
                  <a:schemeClr val="tx1"/>
                </a:solidFill>
              </a:rPr>
              <a:t>Francisco de Goya</a:t>
            </a:r>
          </a:p>
        </p:txBody>
      </p:sp>
      <p:sp>
        <p:nvSpPr>
          <p:cNvPr id="3" name="Content Placeholder 2"/>
          <p:cNvSpPr>
            <a:spLocks noGrp="1"/>
          </p:cNvSpPr>
          <p:nvPr>
            <p:ph idx="1"/>
          </p:nvPr>
        </p:nvSpPr>
        <p:spPr/>
        <p:txBody>
          <a:bodyPr/>
          <a:lstStyle/>
          <a:p>
            <a:endParaRPr lang="en-US" dirty="0"/>
          </a:p>
          <a:p>
            <a:endParaRPr lang="en-US" dirty="0"/>
          </a:p>
          <a:p>
            <a:endParaRPr lang="en-US" dirty="0"/>
          </a:p>
        </p:txBody>
      </p:sp>
      <p:pic>
        <p:nvPicPr>
          <p:cNvPr id="4" name="Picture 3" descr="gettyimages-534982307-594x594.jpg"/>
          <p:cNvPicPr>
            <a:picLocks noChangeAspect="1"/>
          </p:cNvPicPr>
          <p:nvPr/>
        </p:nvPicPr>
        <p:blipFill>
          <a:blip r:embed="rId3"/>
          <a:stretch>
            <a:fillRect/>
          </a:stretch>
        </p:blipFill>
        <p:spPr>
          <a:xfrm>
            <a:off x="457200" y="1417638"/>
            <a:ext cx="8229600" cy="5211762"/>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73762"/>
          </a:xfrm>
        </p:spPr>
        <p:txBody>
          <a:bodyPr>
            <a:normAutofit/>
          </a:bodyPr>
          <a:lstStyle/>
          <a:p>
            <a:r>
              <a:rPr lang="en-US" sz="3200" dirty="0">
                <a:solidFill>
                  <a:schemeClr val="tx1"/>
                </a:solidFill>
              </a:rPr>
              <a:t>The Human Rights Act</a:t>
            </a:r>
            <a:br>
              <a:rPr lang="en-US" sz="3200" dirty="0">
                <a:solidFill>
                  <a:schemeClr val="tx1"/>
                </a:solidFill>
              </a:rPr>
            </a:br>
            <a:br>
              <a:rPr lang="en-US" sz="3200" dirty="0">
                <a:solidFill>
                  <a:schemeClr val="tx1"/>
                </a:solidFill>
              </a:rPr>
            </a:br>
            <a:r>
              <a:rPr lang="en-US" sz="3200" dirty="0">
                <a:solidFill>
                  <a:schemeClr val="tx1"/>
                </a:solidFill>
              </a:rPr>
              <a:t>The Charter of Rights and Freedoms</a:t>
            </a:r>
            <a:br>
              <a:rPr lang="en-US" sz="3200" dirty="0">
                <a:solidFill>
                  <a:schemeClr val="tx1"/>
                </a:solidFill>
              </a:rPr>
            </a:br>
            <a:br>
              <a:rPr lang="en-US" sz="3200" dirty="0">
                <a:solidFill>
                  <a:schemeClr val="tx1"/>
                </a:solidFill>
              </a:rPr>
            </a:br>
            <a:r>
              <a:rPr lang="en-US" sz="3200" dirty="0">
                <a:solidFill>
                  <a:schemeClr val="tx1"/>
                </a:solidFill>
              </a:rPr>
              <a:t>The Canadian Human Rights Tribunal</a:t>
            </a:r>
            <a:br>
              <a:rPr lang="en-US" sz="3200" dirty="0">
                <a:solidFill>
                  <a:schemeClr val="tx1"/>
                </a:solidFill>
              </a:rPr>
            </a:br>
            <a:br>
              <a:rPr lang="en-US" sz="3200" dirty="0">
                <a:solidFill>
                  <a:schemeClr val="tx1"/>
                </a:solidFill>
              </a:rPr>
            </a:br>
            <a:r>
              <a:rPr lang="en-US" sz="3200" dirty="0">
                <a:solidFill>
                  <a:schemeClr val="tx1"/>
                </a:solidFill>
              </a:rPr>
              <a:t>The Canadian Human Rights Commission</a:t>
            </a:r>
            <a:br>
              <a:rPr lang="en-US" sz="3200" dirty="0">
                <a:solidFill>
                  <a:schemeClr val="tx1"/>
                </a:solidFill>
              </a:rPr>
            </a:br>
            <a:br>
              <a:rPr lang="en-US" sz="3200" dirty="0">
                <a:solidFill>
                  <a:schemeClr val="tx1"/>
                </a:solidFill>
              </a:rPr>
            </a:br>
            <a:r>
              <a:rPr lang="en-US" sz="3200" dirty="0">
                <a:solidFill>
                  <a:schemeClr val="tx1"/>
                </a:solidFill>
              </a:rPr>
              <a:t>Provincial Human Rights Tribunals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76400"/>
            <a:ext cx="9677400" cy="3124200"/>
          </a:xfrm>
        </p:spPr>
        <p:txBody>
          <a:bodyPr>
            <a:normAutofit fontScale="90000"/>
          </a:bodyPr>
          <a:lstStyle/>
          <a:p>
            <a:br>
              <a:rPr lang="en-US" sz="6000" dirty="0">
                <a:solidFill>
                  <a:schemeClr val="tx1"/>
                </a:solidFill>
              </a:rPr>
            </a:br>
            <a:br>
              <a:rPr lang="en-US" sz="6000" dirty="0">
                <a:solidFill>
                  <a:schemeClr val="tx1"/>
                </a:solidFill>
              </a:rPr>
            </a:br>
            <a:r>
              <a:rPr lang="en-US" sz="6000" dirty="0">
                <a:solidFill>
                  <a:schemeClr val="tx1"/>
                </a:solidFill>
              </a:rPr>
              <a:t>Why?</a:t>
            </a:r>
            <a:r>
              <a:rPr lang="en-US" sz="5333" dirty="0">
                <a:solidFill>
                  <a:schemeClr val="tx1"/>
                </a:solidFill>
              </a:rPr>
              <a:t> </a:t>
            </a:r>
            <a:br>
              <a:rPr lang="en-US" dirty="0">
                <a:solidFill>
                  <a:schemeClr val="tx1"/>
                </a:solidFill>
              </a:rPr>
            </a:br>
            <a:r>
              <a:rPr lang="en-US" sz="2667" dirty="0">
                <a:solidFill>
                  <a:schemeClr val="tx1"/>
                </a:solidFill>
              </a:rPr>
              <a:t>(if not a UN conspiracy</a:t>
            </a:r>
            <a:r>
              <a:rPr lang="en-US" sz="2667">
                <a:solidFill>
                  <a:schemeClr val="tx1"/>
                </a:solidFill>
              </a:rPr>
              <a:t>)</a:t>
            </a:r>
            <a:br>
              <a:rPr lang="en-US" sz="2667">
                <a:solidFill>
                  <a:schemeClr val="tx1"/>
                </a:solidFill>
              </a:rPr>
            </a:br>
            <a:br>
              <a:rPr lang="en-US">
                <a:solidFill>
                  <a:schemeClr val="tx1"/>
                </a:solidFill>
              </a:rPr>
            </a:br>
            <a:r>
              <a:rPr lang="en-US" sz="2222" dirty="0">
                <a:solidFill>
                  <a:schemeClr val="tx1"/>
                </a:solidFill>
              </a:rPr>
              <a:t> </a:t>
            </a:r>
            <a:r>
              <a:rPr lang="en-US" sz="4400" dirty="0">
                <a:solidFill>
                  <a:schemeClr val="tx1"/>
                </a:solidFill>
              </a:rPr>
              <a:t>First Nations Influences</a:t>
            </a:r>
            <a:br>
              <a:rPr lang="en-US" sz="4400" dirty="0">
                <a:solidFill>
                  <a:schemeClr val="tx1"/>
                </a:solidFill>
              </a:rPr>
            </a:br>
            <a:br>
              <a:rPr lang="en-US" dirty="0">
                <a:solidFill>
                  <a:schemeClr val="tx1"/>
                </a:solidFill>
              </a:rPr>
            </a:br>
            <a:r>
              <a:rPr lang="en-US" sz="3556" dirty="0">
                <a:solidFill>
                  <a:schemeClr val="tx1"/>
                </a:solidFill>
              </a:rPr>
              <a:t>1. “The Inclusive </a:t>
            </a:r>
            <a:r>
              <a:rPr lang="en-US" sz="3556" dirty="0" err="1">
                <a:solidFill>
                  <a:schemeClr val="tx1"/>
                </a:solidFill>
              </a:rPr>
              <a:t>Cirlce</a:t>
            </a:r>
            <a:r>
              <a:rPr lang="en-US" sz="3556" dirty="0">
                <a:solidFill>
                  <a:schemeClr val="tx1"/>
                </a:solidFill>
              </a:rPr>
              <a:t>”</a:t>
            </a:r>
            <a:br>
              <a:rPr lang="en-US" sz="3556" dirty="0">
                <a:solidFill>
                  <a:schemeClr val="tx1"/>
                </a:solidFill>
              </a:rPr>
            </a:br>
            <a:br>
              <a:rPr lang="en-US" sz="3556" dirty="0">
                <a:solidFill>
                  <a:schemeClr val="tx1"/>
                </a:solidFill>
              </a:rPr>
            </a:br>
            <a:r>
              <a:rPr lang="en-US" sz="3556" dirty="0">
                <a:solidFill>
                  <a:schemeClr val="tx1"/>
                </a:solidFill>
              </a:rPr>
              <a:t>2. Dependence, Partnerships</a:t>
            </a:r>
            <a:br>
              <a:rPr lang="en-US" sz="3556" dirty="0">
                <a:solidFill>
                  <a:schemeClr val="tx1"/>
                </a:solidFill>
              </a:rPr>
            </a:br>
            <a:br>
              <a:rPr lang="en-US" sz="3556" dirty="0">
                <a:solidFill>
                  <a:schemeClr val="tx1"/>
                </a:solidFill>
              </a:rPr>
            </a:br>
            <a:r>
              <a:rPr lang="en-US" sz="3111" i="1" dirty="0">
                <a:solidFill>
                  <a:schemeClr val="tx1"/>
                </a:solidFill>
              </a:rPr>
              <a:t>-John Ralston Saul</a:t>
            </a:r>
            <a:br>
              <a:rPr lang="en-US" dirty="0">
                <a:solidFill>
                  <a:schemeClr val="tx1"/>
                </a:solidFill>
              </a:rPr>
            </a:br>
            <a:br>
              <a:rPr lang="en-US" sz="2667" dirty="0">
                <a:solidFill>
                  <a:schemeClr val="tx1"/>
                </a:solidFill>
              </a:rPr>
            </a:br>
            <a:br>
              <a:rPr lang="en-US" sz="2667" dirty="0">
                <a:solidFill>
                  <a:schemeClr val="tx1"/>
                </a:solidFill>
              </a:rPr>
            </a:br>
            <a:endParaRPr lang="en-US" sz="2667"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The Inquisitions</a:t>
            </a:r>
          </a:p>
        </p:txBody>
      </p:sp>
      <p:sp>
        <p:nvSpPr>
          <p:cNvPr id="3" name="Content Placeholder 2"/>
          <p:cNvSpPr>
            <a:spLocks noGrp="1"/>
          </p:cNvSpPr>
          <p:nvPr>
            <p:ph idx="1"/>
          </p:nvPr>
        </p:nvSpPr>
        <p:spPr/>
        <p:txBody>
          <a:bodyPr/>
          <a:lstStyle/>
          <a:p>
            <a:pPr marL="651510" indent="-514350">
              <a:buFont typeface="+mj-lt"/>
              <a:buAutoNum type="arabicPeriod"/>
            </a:pPr>
            <a:r>
              <a:rPr lang="en-US" dirty="0"/>
              <a:t>1184, Pope Innocent III, </a:t>
            </a:r>
            <a:r>
              <a:rPr lang="en-US" dirty="0" err="1"/>
              <a:t>implemnts</a:t>
            </a:r>
            <a:r>
              <a:rPr lang="en-US" dirty="0"/>
              <a:t> the 1</a:t>
            </a:r>
            <a:r>
              <a:rPr lang="en-US" baseline="30000" dirty="0"/>
              <a:t>st</a:t>
            </a:r>
            <a:r>
              <a:rPr lang="en-US" dirty="0"/>
              <a:t> Inquisition in Southern France to quell the rise of the </a:t>
            </a:r>
            <a:r>
              <a:rPr lang="en-US" dirty="0" err="1"/>
              <a:t>Cathars</a:t>
            </a:r>
            <a:r>
              <a:rPr lang="en-US" dirty="0"/>
              <a:t> and </a:t>
            </a:r>
            <a:r>
              <a:rPr lang="en-US" dirty="0" err="1"/>
              <a:t>Waldensians</a:t>
            </a:r>
            <a:endParaRPr lang="en-US" dirty="0"/>
          </a:p>
          <a:p>
            <a:pPr marL="651510" indent="-514350">
              <a:buFont typeface="+mj-lt"/>
              <a:buAutoNum type="arabicPeriod"/>
            </a:pPr>
            <a:endParaRPr lang="en-US" dirty="0"/>
          </a:p>
          <a:p>
            <a:pPr marL="651510" indent="-514350">
              <a:buFont typeface="+mj-lt"/>
              <a:buAutoNum type="arabicPeriod"/>
            </a:pPr>
            <a:r>
              <a:rPr lang="en-US" dirty="0"/>
              <a:t>The Inquisition would thrive for nearly four centuries in multiple iterations </a:t>
            </a:r>
            <a:r>
              <a:rPr lang="en-US" dirty="0" err="1"/>
              <a:t>eg</a:t>
            </a:r>
            <a:r>
              <a:rPr lang="en-US" dirty="0"/>
              <a:t> Medieval, Spanish, Portuguese, Papal, Roman…</a:t>
            </a:r>
          </a:p>
          <a:p>
            <a:pPr marL="651510" indent="-514350">
              <a:buNone/>
            </a:pPr>
            <a:endParaRPr lang="en-US" dirty="0"/>
          </a:p>
          <a:p>
            <a:pPr marL="651510" indent="-514350">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Hand Crusher with Cross</a:t>
            </a:r>
          </a:p>
        </p:txBody>
      </p:sp>
      <p:sp>
        <p:nvSpPr>
          <p:cNvPr id="3" name="Content Placeholder 2"/>
          <p:cNvSpPr>
            <a:spLocks noGrp="1"/>
          </p:cNvSpPr>
          <p:nvPr>
            <p:ph idx="1"/>
          </p:nvPr>
        </p:nvSpPr>
        <p:spPr>
          <a:xfrm>
            <a:off x="457200" y="1600200"/>
            <a:ext cx="8001000" cy="4709160"/>
          </a:xfrm>
        </p:spPr>
        <p:txBody>
          <a:bodyPr/>
          <a:lstStyle/>
          <a:p>
            <a:endParaRPr lang="en-US"/>
          </a:p>
        </p:txBody>
      </p:sp>
      <p:pic>
        <p:nvPicPr>
          <p:cNvPr id="4" name="Picture 3" descr="http://www.badnewsaboutchristianity.com/pics_09/hand_crusher.jpg"/>
          <p:cNvPicPr/>
          <p:nvPr/>
        </p:nvPicPr>
        <p:blipFill>
          <a:blip r:embed="rId2"/>
          <a:srcRect/>
          <a:stretch>
            <a:fillRect/>
          </a:stretch>
        </p:blipFill>
        <p:spPr bwMode="auto">
          <a:xfrm>
            <a:off x="457200" y="1143000"/>
            <a:ext cx="8229600" cy="54102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tx1"/>
                </a:solidFill>
              </a:rPr>
              <a:t>Would Christ have survived the Inquisition?</a:t>
            </a:r>
          </a:p>
        </p:txBody>
      </p:sp>
      <p:sp>
        <p:nvSpPr>
          <p:cNvPr id="3" name="Content Placeholder 2"/>
          <p:cNvSpPr>
            <a:spLocks noGrp="1"/>
          </p:cNvSpPr>
          <p:nvPr>
            <p:ph idx="1"/>
          </p:nvPr>
        </p:nvSpPr>
        <p:spPr/>
        <p:txBody>
          <a:bodyPr/>
          <a:lstStyle/>
          <a:p>
            <a:r>
              <a:rPr lang="en-US" dirty="0"/>
              <a:t>No one knows how many men women, children lost their lives</a:t>
            </a:r>
          </a:p>
          <a:p>
            <a:r>
              <a:rPr lang="en-US" dirty="0"/>
              <a:t>Conservative estimates: over 9,000,000 killed.</a:t>
            </a:r>
          </a:p>
          <a:p>
            <a:endParaRPr lang="en-US" dirty="0"/>
          </a:p>
        </p:txBody>
      </p:sp>
      <p:pic>
        <p:nvPicPr>
          <p:cNvPr id="4" name="Picture 3" descr="http://www.badnewsaboutchristianity.com/pics_05/templarsstake.jpg"/>
          <p:cNvPicPr/>
          <p:nvPr/>
        </p:nvPicPr>
        <p:blipFill>
          <a:blip r:embed="rId3"/>
          <a:srcRect/>
          <a:stretch>
            <a:fillRect/>
          </a:stretch>
        </p:blipFill>
        <p:spPr bwMode="auto">
          <a:xfrm>
            <a:off x="1371600" y="3276600"/>
            <a:ext cx="5918200" cy="35814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br>
              <a:rPr lang="en-US" dirty="0"/>
            </a:br>
            <a:r>
              <a:rPr lang="en-US" sz="4444" dirty="0" err="1">
                <a:solidFill>
                  <a:schemeClr val="tx1"/>
                </a:solidFill>
              </a:rPr>
              <a:t>Directorium</a:t>
            </a:r>
            <a:r>
              <a:rPr lang="en-US" sz="4444" dirty="0">
                <a:solidFill>
                  <a:schemeClr val="tx1"/>
                </a:solidFill>
              </a:rPr>
              <a:t> Inquisition </a:t>
            </a:r>
            <a:br>
              <a:rPr lang="en-US" dirty="0"/>
            </a:br>
            <a:endParaRPr lang="en-US" dirty="0"/>
          </a:p>
        </p:txBody>
      </p:sp>
      <p:sp>
        <p:nvSpPr>
          <p:cNvPr id="3" name="Content Placeholder 2"/>
          <p:cNvSpPr>
            <a:spLocks noGrp="1"/>
          </p:cNvSpPr>
          <p:nvPr>
            <p:ph idx="1"/>
          </p:nvPr>
        </p:nvSpPr>
        <p:spPr>
          <a:xfrm>
            <a:off x="457200" y="1981200"/>
            <a:ext cx="8229600" cy="4328160"/>
          </a:xfrm>
        </p:spPr>
        <p:txBody>
          <a:bodyPr>
            <a:normAutofit/>
          </a:bodyPr>
          <a:lstStyle/>
          <a:p>
            <a:r>
              <a:rPr lang="en-US" i="1" dirty="0"/>
              <a:t>"... for punishment does not take place primarily and per se for the correction and good of the person punished, but for the public good in order that others may become terrified and weaned away from the evils they would commit"</a:t>
            </a:r>
          </a:p>
          <a:p>
            <a:r>
              <a:rPr lang="en-US" i="1" dirty="0"/>
              <a:t> </a:t>
            </a:r>
          </a:p>
          <a:p>
            <a:r>
              <a:rPr lang="en-US" dirty="0"/>
              <a:t>  Nicholas </a:t>
            </a:r>
            <a:r>
              <a:rPr lang="en-US" dirty="0" err="1"/>
              <a:t>Eymerich</a:t>
            </a:r>
            <a:r>
              <a:rPr lang="en-US" dirty="0"/>
              <a:t>, Inquisitor General </a:t>
            </a:r>
            <a:br>
              <a:rPr lang="en-US" dirty="0"/>
            </a:br>
            <a:r>
              <a:rPr lang="en-US" dirty="0"/>
              <a:t>1357-13-99</a:t>
            </a:r>
            <a:br>
              <a:rPr lang="en-US" dirty="0"/>
            </a:br>
            <a:endParaRPr lang="en-US"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solidFill>
                  <a:schemeClr val="tx1"/>
                </a:solidFill>
              </a:rPr>
              <a:t>The Magna </a:t>
            </a:r>
            <a:r>
              <a:rPr lang="en-US" dirty="0" err="1">
                <a:solidFill>
                  <a:schemeClr val="tx1"/>
                </a:solidFill>
              </a:rPr>
              <a:t>Carta</a:t>
            </a:r>
            <a:r>
              <a:rPr lang="en-US" dirty="0">
                <a:solidFill>
                  <a:schemeClr val="tx1"/>
                </a:solidFill>
              </a:rPr>
              <a:t> 1215</a:t>
            </a:r>
            <a:br>
              <a:rPr lang="en-US" dirty="0">
                <a:solidFill>
                  <a:schemeClr val="tx1"/>
                </a:solidFill>
              </a:rPr>
            </a:br>
            <a:r>
              <a:rPr lang="en-US" sz="2222" b="0" dirty="0">
                <a:solidFill>
                  <a:schemeClr val="tx1"/>
                </a:solidFill>
              </a:rPr>
              <a:t>England was the only Western Country to escape the Inquisition</a:t>
            </a:r>
            <a:br>
              <a:rPr lang="en-US" sz="4400" b="0" dirty="0"/>
            </a:br>
            <a:endParaRPr lang="en-US" dirty="0"/>
          </a:p>
        </p:txBody>
      </p:sp>
      <p:sp>
        <p:nvSpPr>
          <p:cNvPr id="3" name="Vertical Text Placeholder 2"/>
          <p:cNvSpPr>
            <a:spLocks noGrp="1"/>
          </p:cNvSpPr>
          <p:nvPr>
            <p:ph type="body" orient="vert" idx="1"/>
          </p:nvPr>
        </p:nvSpPr>
        <p:spPr/>
        <p:txBody>
          <a:bodyPr/>
          <a:lstStyle/>
          <a:p>
            <a:endParaRPr lang="en-US" dirty="0"/>
          </a:p>
        </p:txBody>
      </p:sp>
      <p:pic>
        <p:nvPicPr>
          <p:cNvPr id="4" name="Picture 3" descr="BM4BMK_2937399b.jpg"/>
          <p:cNvPicPr>
            <a:picLocks noChangeAspect="1"/>
          </p:cNvPicPr>
          <p:nvPr/>
        </p:nvPicPr>
        <p:blipFill>
          <a:blip r:embed="rId3"/>
          <a:stretch>
            <a:fillRect/>
          </a:stretch>
        </p:blipFill>
        <p:spPr>
          <a:xfrm>
            <a:off x="457200" y="1600200"/>
            <a:ext cx="8229600" cy="470916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p:cNvSpPr>
            <a:spLocks noGrp="1"/>
          </p:cNvSpPr>
          <p:nvPr>
            <p:ph type="ctrTitle"/>
          </p:nvPr>
        </p:nvSpPr>
        <p:spPr>
          <a:xfrm>
            <a:off x="422030" y="990600"/>
            <a:ext cx="8229600" cy="685800"/>
          </a:xfrm>
        </p:spPr>
        <p:txBody>
          <a:bodyPr>
            <a:normAutofit/>
          </a:bodyPr>
          <a:lstStyle/>
          <a:p>
            <a:r>
              <a:rPr lang="en-US" sz="4000" dirty="0">
                <a:solidFill>
                  <a:schemeClr val="tx1"/>
                </a:solidFill>
              </a:rPr>
              <a:t>Clause 39 of Magna </a:t>
            </a:r>
            <a:r>
              <a:rPr lang="en-US" sz="4000" dirty="0" err="1">
                <a:solidFill>
                  <a:schemeClr val="tx1"/>
                </a:solidFill>
              </a:rPr>
              <a:t>Carta</a:t>
            </a:r>
            <a:endParaRPr lang="en-US" sz="4000" dirty="0">
              <a:solidFill>
                <a:schemeClr val="tx1"/>
              </a:solidFill>
            </a:endParaRPr>
          </a:p>
        </p:txBody>
      </p:sp>
      <p:sp>
        <p:nvSpPr>
          <p:cNvPr id="21" name="Subtitle 20"/>
          <p:cNvSpPr>
            <a:spLocks noGrp="1"/>
          </p:cNvSpPr>
          <p:nvPr>
            <p:ph type="subTitle" idx="1"/>
          </p:nvPr>
        </p:nvSpPr>
        <p:spPr>
          <a:xfrm>
            <a:off x="1371600" y="2133600"/>
            <a:ext cx="6400800" cy="2950698"/>
          </a:xfrm>
        </p:spPr>
        <p:txBody>
          <a:bodyPr>
            <a:noAutofit/>
          </a:bodyPr>
          <a:lstStyle/>
          <a:p>
            <a:r>
              <a:rPr lang="en-US" dirty="0"/>
              <a:t>No free man is to be arrested, or imprisoned, or </a:t>
            </a:r>
            <a:r>
              <a:rPr lang="en-US" dirty="0" err="1"/>
              <a:t>disseised</a:t>
            </a:r>
            <a:r>
              <a:rPr lang="en-US" dirty="0"/>
              <a:t>, or outlawed, or exiled, or in any other way ruined, nor will we go against him or send against him, except by the lawful judgment of his peers or by the law of the land.</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ヒラギノ丸ゴ Pro W4"/>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ＭＳ 明朝"/>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Apex.thmx</Template>
  <TotalTime>3284</TotalTime>
  <Words>760</Words>
  <Application>Microsoft Office PowerPoint</Application>
  <PresentationFormat>On-screen Show (4:3)</PresentationFormat>
  <Paragraphs>114</Paragraphs>
  <Slides>31</Slides>
  <Notes>19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Book Antiqua</vt:lpstr>
      <vt:lpstr>Calibri</vt:lpstr>
      <vt:lpstr>Lucida Sans</vt:lpstr>
      <vt:lpstr>Wingdings</vt:lpstr>
      <vt:lpstr>Wingdings 2</vt:lpstr>
      <vt:lpstr>Wingdings 3</vt:lpstr>
      <vt:lpstr>Apex</vt:lpstr>
      <vt:lpstr>Accused!  Canada’s Human Rights Tribunals</vt:lpstr>
      <vt:lpstr>An Inquiry  </vt:lpstr>
      <vt:lpstr>“The Inquisition Tribunal”  Francisco de Goya</vt:lpstr>
      <vt:lpstr>The Inquisitions</vt:lpstr>
      <vt:lpstr>Hand Crusher with Cross</vt:lpstr>
      <vt:lpstr>Would Christ have survived the Inquisition?</vt:lpstr>
      <vt:lpstr>  Directorium Inquisition  </vt:lpstr>
      <vt:lpstr> The Magna Carta 1215 England was the only Western Country to escape the Inquisition </vt:lpstr>
      <vt:lpstr>Clause 39 of Magna Carta</vt:lpstr>
      <vt:lpstr> </vt:lpstr>
      <vt:lpstr> What is a Tribunal?  “Tribunals are less formal than the courts and people will often represent themselves without needing a solicitor. The tribunal chairman will usually take more time to explain the procedure and will ask more questions before making a decision”.  This doesn’t happen in the courts. Very rarely will a judge intervene. Instead, they will listen to both sides and then make a decision based on the evidence they have heard.  </vt:lpstr>
      <vt:lpstr>UNITED NATIONS – Universal Declaration of Human Rights – 1948 </vt:lpstr>
      <vt:lpstr> Article 8: Everyone has the right to an effective remedy by the competent national tribunals for acts violating the fundamental rights granted him by the constitution or by law.    Article 10:  Everyone is entitled in full equality to a fair and public hearing by an independent and impartial tribunal, in the determination of his rights and obligations and of any criminal charge against him. </vt:lpstr>
      <vt:lpstr>The Path to Inquisitorial Justice in Canada  The International Covenant on Civil and Political Rights (ICCPR) multilateral treaty adopted by the United Nations General Assembly through GA. Resolution 2200A (XXI) on 16 December 1966, and    in force from 23 March 1976   </vt:lpstr>
      <vt:lpstr>The Path to Inquisitorial Justice?</vt:lpstr>
      <vt:lpstr>Charter of Rights &amp; Freedoms Entrenched in the Constitution 1982 </vt:lpstr>
      <vt:lpstr>“To entrench the Charter in the Constitution seemed to be the only way to guarantee the judiciary would take it seriously, based on past experience with the Bill of Rights,”– Ian Greene, The Charter of Rights and Freedoms p.84  “The charter may transfer an important part of policy-making from the democratic process to the judiciary” (Greene, 85)   Or did it give the UN an avenue into Canadian policy making and an instrument (outside of the courts) to enforce it through the Human Rights Tribunals? </vt:lpstr>
      <vt:lpstr>Legal Rights in Canada   Canada’s Bill of Rights (1960)  vs. Charter of Rights &amp; Freedoms (1982)  Key Terms: ‘fundamental justice’ ‘fair hearing’ ‘fair tribunal’</vt:lpstr>
      <vt:lpstr>    Canadian Bill of Rights, 1960 (Federal Statute)  Part 1   1. Recognition and declaration of rights and freedoms  (a) the right of the individual to life, liberty, security of the person and enjoyment of property, and the right not to be deprived thereof except by due process of law.   Construction of law 2 …no law of Canada shall be construed or applied so as to   (e) deprive a person of the right to a fair hearing in accordance with the principles of fundamental justice for the determination of his rights and obligations;        </vt:lpstr>
      <vt:lpstr>    The Charter of Rights &amp; Freedoms, 1982  Legal Rights    7. Everyone has the right to life, liberty and security of the person and the right not to be deprived thereof except in accordance with the principles of fundamental justice   11. Any persons charged with an offence has the right (d) to be presumed innocent until proven guilty according to law in a fair and public hearing by an independent and impartial tribunal;        </vt:lpstr>
      <vt:lpstr>A Trudeau/Rawls connection?   Trudeau on his 1968 Liberal Leadership Convention:  “I based my campaign on the central theme of the just society. Achieving such a society would require promoting equality of opportunity and giving the most help to those who were disadvantaged.”   </vt:lpstr>
      <vt:lpstr>   The Charter transformed the Courts into a supremely powerful institution, overnight  “The Purposive Approach”</vt:lpstr>
      <vt:lpstr>“The legislator sees law as a human artifact, created for a purpose, and many endeavor to use law not merely to rectify injustices but also to bring about a new social order in conformity with some ‘political morality.”  - Roger Scruton   </vt:lpstr>
      <vt:lpstr>          The Canadian Human Rights Tribunal  The purpose of the Canadian Human Rights Act is to protect individuals from discrimination.   It states that all Canadians have the right to equality, equal opportunity, fair treatment, and an environment free of discrimination. The Canadian Human Rights Tribunal (CHRT) applies these principles to cases that are referred to it by the Canadian Human Rights Commission (CHRC). The Tribunal is similar to a court of law, but is less formal and only hears cases relating to discrimination.  </vt:lpstr>
      <vt:lpstr>         CHRT Rules of Procedure  1 PURPOSE, INTERPRETATION Purpose 1(1) These Rules are enacted to ensure that a. all parties to an inquiry have the full and ample opportunity to be heard;  b. arguments and evidence be disclosed and presented in a timely and efficient manner; and c. all proceedings before the Tribunal be conducted as informally and expeditiously as possible.   …Dispensing with Rules abridgement or extension of time 1(4) The Panel may, on the motion of a party or on its own initiative, dispense with compliance with any Rule where to do so would advance the purposes set out in 1(1).   </vt:lpstr>
      <vt:lpstr>HUMAN RIGHTS CODE [RSBC 1996] CHAPTER 210 (BC Human Rights Tribunal Code) </vt:lpstr>
      <vt:lpstr>'I don't feel comfortable': Barber defends refusing haircut to woman.  CTV News July 25, 2018    </vt:lpstr>
      <vt:lpstr>          An Ontario woman says she plans to file a human rights complaint against a barber who refused to cut her hair because of her gender. But Waterloo, Ont. barber Joe Cignelli says he’s never cut women’s hair and wouldn’t feel confident enough to properly perform the job. “It’s a men’s cut, pretty much. I’m not making no discrimination. If she got offended, I apologize to her. It’s all I can do – apologize,” he said.  But human rights lawyer Cheronlyn Knapp says a person’s motivation has little impact on whether or not an incident can be deemed discriminatory.“The human rights code says that intent to discriminate is not the test. The test is the effect of the conduct. The effect on the person is what’s going to be looked at,” Knapp said. Croft was so upset by the experience, she plans to file a formal complaint with the Human Rights Tribunal of Ontario. The tribunal hears complaints and uses the Ontario Human Rights Code to determine if a person’s rights were infringed upon.        </vt:lpstr>
      <vt:lpstr>BCHRT Annual Report 2017  Tribunal Workload   The Tribunal continued to have a significant workload. The caseload volume is at an all-time high. The number of active complaints at the Tribunal is 1,188, which represents a 20% increase over the previous year. </vt:lpstr>
      <vt:lpstr>The Human Rights Act  The Charter of Rights and Freedoms  The Canadian Human Rights Tribunal  The Canadian Human Rights Commission  Provincial Human Rights Tribunals</vt:lpstr>
      <vt:lpstr>  Why?  (if not a UN conspiracy)   First Nations Influences  1. “The Inclusive Cirlce”  2. Dependence, Partnerships  -John Ralston Saul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Canada’s Human Rights Tribunals</dc:title>
  <dc:creator>Tim</dc:creator>
  <cp:lastModifiedBy>poitras</cp:lastModifiedBy>
  <cp:revision>48</cp:revision>
  <dcterms:created xsi:type="dcterms:W3CDTF">2018-11-21T02:39:48Z</dcterms:created>
  <dcterms:modified xsi:type="dcterms:W3CDTF">2018-11-21T03:01:43Z</dcterms:modified>
</cp:coreProperties>
</file>