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5"/>
  </p:notesMasterIdLst>
  <p:sldIdLst>
    <p:sldId id="256" r:id="rId2"/>
    <p:sldId id="271" r:id="rId3"/>
    <p:sldId id="267" r:id="rId4"/>
    <p:sldId id="269" r:id="rId5"/>
    <p:sldId id="270" r:id="rId6"/>
    <p:sldId id="950" r:id="rId7"/>
    <p:sldId id="272" r:id="rId8"/>
    <p:sldId id="262" r:id="rId9"/>
    <p:sldId id="263" r:id="rId10"/>
    <p:sldId id="265" r:id="rId11"/>
    <p:sldId id="268" r:id="rId12"/>
    <p:sldId id="273"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78"/>
    <p:restoredTop sz="69231"/>
  </p:normalViewPr>
  <p:slideViewPr>
    <p:cSldViewPr snapToGrid="0" snapToObjects="1">
      <p:cViewPr varScale="1">
        <p:scale>
          <a:sx n="42" d="100"/>
          <a:sy n="42" d="100"/>
        </p:scale>
        <p:origin x="11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96063-BA4B-3549-ADE5-C3C8BC3F5DE2}"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2C9BC-0C17-0542-B9DF-075C70DFF007}" type="slidenum">
              <a:rPr lang="en-US" smtClean="0"/>
              <a:t>‹#›</a:t>
            </a:fld>
            <a:endParaRPr lang="en-US"/>
          </a:p>
        </p:txBody>
      </p:sp>
    </p:spTree>
    <p:extLst>
      <p:ext uri="{BB962C8B-B14F-4D97-AF65-F5344CB8AC3E}">
        <p14:creationId xmlns:p14="http://schemas.microsoft.com/office/powerpoint/2010/main" val="165011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log.hubspot.com/blog/tabid/6307/bid/34158/How-Inbound-Marketing-Aligns-With-the-New-Purchase-Loop.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bscdc.org/Free%20Cases/Celebrity%20Endorsement%20Through%20the%20Ages%20p1.htm#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Christian_Science" TargetMode="External"/><Relationship Id="rId3" Type="http://schemas.openxmlformats.org/officeDocument/2006/relationships/hyperlink" Target="https://en.wikipedia.org/wiki/Joseph_Smith" TargetMode="External"/><Relationship Id="rId7" Type="http://schemas.openxmlformats.org/officeDocument/2006/relationships/hyperlink" Target="https://en.wikipedia.org/wiki/Mary_Baker_Edd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Materialism#cite_note-55" TargetMode="External"/><Relationship Id="rId5" Type="http://schemas.openxmlformats.org/officeDocument/2006/relationships/hyperlink" Target="https://en.wikipedia.org/wiki/Materialism#cite_note-54" TargetMode="External"/><Relationship Id="rId4" Type="http://schemas.openxmlformats.org/officeDocument/2006/relationships/hyperlink" Target="https://en.wikipedia.org/wiki/Latter_Day_Saint_movement" TargetMode="External"/><Relationship Id="rId9" Type="http://schemas.openxmlformats.org/officeDocument/2006/relationships/hyperlink" Target="https://en.wikipedia.org/wiki/Materialism#cite_note-5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2:48 – skip 1:30 – 2:00</a:t>
            </a:r>
          </a:p>
          <a:p>
            <a:r>
              <a:rPr lang="en-US" dirty="0"/>
              <a:t>2019 cost of a </a:t>
            </a:r>
            <a:r>
              <a:rPr lang="en-US" dirty="0" err="1"/>
              <a:t>superbowl</a:t>
            </a:r>
            <a:r>
              <a:rPr lang="en-US" dirty="0"/>
              <a:t> ad 30 sec = $5.2 million</a:t>
            </a:r>
          </a:p>
        </p:txBody>
      </p:sp>
      <p:sp>
        <p:nvSpPr>
          <p:cNvPr id="4" name="Slide Number Placeholder 3"/>
          <p:cNvSpPr>
            <a:spLocks noGrp="1"/>
          </p:cNvSpPr>
          <p:nvPr>
            <p:ph type="sldNum" sz="quarter" idx="5"/>
          </p:nvPr>
        </p:nvSpPr>
        <p:spPr/>
        <p:txBody>
          <a:bodyPr/>
          <a:lstStyle/>
          <a:p>
            <a:fld id="{E282C9BC-0C17-0542-B9DF-075C70DFF007}" type="slidenum">
              <a:rPr lang="en-US" smtClean="0"/>
              <a:t>2</a:t>
            </a:fld>
            <a:endParaRPr lang="en-US"/>
          </a:p>
        </p:txBody>
      </p:sp>
    </p:spTree>
    <p:extLst>
      <p:ext uri="{BB962C8B-B14F-4D97-AF65-F5344CB8AC3E}">
        <p14:creationId xmlns:p14="http://schemas.microsoft.com/office/powerpoint/2010/main" val="642558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2C9BC-0C17-0542-B9DF-075C70DFF007}" type="slidenum">
              <a:rPr lang="en-US" smtClean="0"/>
              <a:t>11</a:t>
            </a:fld>
            <a:endParaRPr lang="en-US"/>
          </a:p>
        </p:txBody>
      </p:sp>
    </p:spTree>
    <p:extLst>
      <p:ext uri="{BB962C8B-B14F-4D97-AF65-F5344CB8AC3E}">
        <p14:creationId xmlns:p14="http://schemas.microsoft.com/office/powerpoint/2010/main" val="151506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2C9BC-0C17-0542-B9DF-075C70DFF007}" type="slidenum">
              <a:rPr lang="en-US" smtClean="0"/>
              <a:t>12</a:t>
            </a:fld>
            <a:endParaRPr lang="en-US"/>
          </a:p>
        </p:txBody>
      </p:sp>
    </p:spTree>
    <p:extLst>
      <p:ext uri="{BB962C8B-B14F-4D97-AF65-F5344CB8AC3E}">
        <p14:creationId xmlns:p14="http://schemas.microsoft.com/office/powerpoint/2010/main" val="106552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dirty="0"/>
              <a:t>Celebrities can be excellent salesmen. </a:t>
            </a:r>
          </a:p>
          <a:p>
            <a:r>
              <a:rPr lang="en-US" dirty="0"/>
              <a:t>Offering consumers a familiar and recognizable face is considered to be the fastest and safest way for brands to develop an association and a bond in the mind of its consumers.</a:t>
            </a:r>
          </a:p>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1536E4AE-E7CF-7E44-ABAD-B8F541C829C3}" type="slidenum">
              <a:rPr lang="en-US" smtClean="0"/>
              <a:t>3</a:t>
            </a:fld>
            <a:endParaRPr lang="en-US"/>
          </a:p>
        </p:txBody>
      </p:sp>
    </p:spTree>
    <p:extLst>
      <p:ext uri="{BB962C8B-B14F-4D97-AF65-F5344CB8AC3E}">
        <p14:creationId xmlns:p14="http://schemas.microsoft.com/office/powerpoint/2010/main" val="25720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celebrity endorsement increases a company’s sales an average of 4% relative to its competition, and also increases a company’s stock value by 0.25%, according to research by Harvard Business School professor Anita </a:t>
            </a:r>
            <a:r>
              <a:rPr lang="en-US" sz="1200" b="0" i="0" kern="1200" dirty="0" err="1">
                <a:solidFill>
                  <a:schemeClr val="tx1"/>
                </a:solidFill>
                <a:effectLst/>
                <a:latin typeface="+mn-lt"/>
                <a:ea typeface="+mn-ea"/>
                <a:cs typeface="+mn-cs"/>
              </a:rPr>
              <a:t>Elberse</a:t>
            </a:r>
            <a:r>
              <a:rPr lang="en-US" sz="1200" b="0" i="0" kern="1200" dirty="0">
                <a:solidFill>
                  <a:schemeClr val="tx1"/>
                </a:solidFill>
                <a:effectLst/>
                <a:latin typeface="+mn-lt"/>
                <a:ea typeface="+mn-ea"/>
                <a:cs typeface="+mn-cs"/>
              </a:rPr>
              <a:t> and Barclays Capital analyst Jeroen </a:t>
            </a:r>
            <a:r>
              <a:rPr lang="en-US" sz="1200" b="0" i="0" kern="1200" dirty="0" err="1">
                <a:solidFill>
                  <a:schemeClr val="tx1"/>
                </a:solidFill>
                <a:effectLst/>
                <a:latin typeface="+mn-lt"/>
                <a:ea typeface="+mn-ea"/>
                <a:cs typeface="+mn-cs"/>
              </a:rPr>
              <a:t>Verleun</a:t>
            </a:r>
            <a:r>
              <a:rPr lang="en-US" sz="1200" b="0" i="0" kern="1200" dirty="0">
                <a:solidFill>
                  <a:schemeClr val="tx1"/>
                </a:solidFill>
                <a:effectLst/>
                <a:latin typeface="+mn-lt"/>
                <a:ea typeface="+mn-ea"/>
                <a:cs typeface="+mn-cs"/>
              </a:rPr>
              <a:t>. For large companies—which are more likely to use celebrity endorsements—4% can be billions, justifying the exorbitant costs.</a:t>
            </a:r>
            <a:endParaRPr lang="en-US" dirty="0"/>
          </a:p>
        </p:txBody>
      </p:sp>
      <p:sp>
        <p:nvSpPr>
          <p:cNvPr id="4" name="Slide Number Placeholder 3"/>
          <p:cNvSpPr>
            <a:spLocks noGrp="1"/>
          </p:cNvSpPr>
          <p:nvPr>
            <p:ph type="sldNum" sz="quarter" idx="5"/>
          </p:nvPr>
        </p:nvSpPr>
        <p:spPr/>
        <p:txBody>
          <a:bodyPr/>
          <a:lstStyle/>
          <a:p>
            <a:fld id="{E282C9BC-0C17-0542-B9DF-075C70DFF007}" type="slidenum">
              <a:rPr lang="en-US" smtClean="0"/>
              <a:t>4</a:t>
            </a:fld>
            <a:endParaRPr lang="en-US"/>
          </a:p>
        </p:txBody>
      </p:sp>
    </p:spTree>
    <p:extLst>
      <p:ext uri="{BB962C8B-B14F-4D97-AF65-F5344CB8AC3E}">
        <p14:creationId xmlns:p14="http://schemas.microsoft.com/office/powerpoint/2010/main" val="221504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lies in the brain. </a:t>
            </a:r>
          </a:p>
          <a:p>
            <a:r>
              <a:rPr lang="en-US" dirty="0"/>
              <a:t>First, our minds do not do a good job of differentiating between real and make-believe, so celebrities become familiar to us. </a:t>
            </a:r>
          </a:p>
          <a:p>
            <a:r>
              <a:rPr lang="en-US" dirty="0"/>
              <a:t>When a familiar face promotes a product, it makes it seem as if the product itself is familiar, which makes people more likely to buy it.</a:t>
            </a:r>
          </a:p>
          <a:p>
            <a:r>
              <a:rPr lang="en-US" dirty="0"/>
              <a:t> Even though we’ve never met them, the brain regards familiar celebrities the same way it does people who are actually familiar and trustworthy to us in real life. And the brain loves familiar faces and lights up when we see one. The more familiar, such as your mom, the more the brain becomes active. Companies can’t, of course, get the endorsement of everyone’s moms, but they can find a celebrity that does the trick.</a:t>
            </a:r>
          </a:p>
          <a:p>
            <a:endParaRPr lang="en-US" dirty="0"/>
          </a:p>
          <a:p>
            <a:r>
              <a:rPr lang="en-US" sz="1200" b="0" i="0" kern="1200" dirty="0">
                <a:solidFill>
                  <a:schemeClr val="tx1"/>
                </a:solidFill>
                <a:effectLst/>
                <a:latin typeface="+mn-lt"/>
                <a:ea typeface="+mn-ea"/>
                <a:cs typeface="+mn-cs"/>
              </a:rPr>
              <a:t>Because of the concept of familiarity, seeing a celebrity arouses our emotions. It connects us to the product and makes it memorable. Our emotions, more than any other thing, tend to drive our decisions</a:t>
            </a:r>
            <a:endParaRPr lang="en-US" dirty="0"/>
          </a:p>
          <a:p>
            <a:endParaRPr lang="en-US" dirty="0"/>
          </a:p>
          <a:p>
            <a:r>
              <a:rPr lang="en-US" sz="1200" b="0" i="0" kern="1200" dirty="0">
                <a:solidFill>
                  <a:schemeClr val="tx1"/>
                </a:solidFill>
                <a:effectLst/>
                <a:latin typeface="+mn-lt"/>
                <a:ea typeface="+mn-ea"/>
                <a:cs typeface="+mn-cs"/>
              </a:rPr>
              <a:t>Similarly, through simple transitive properties, an endorsement by a high-quality person makes the product appear high quality. Endorsements give a product some credentials. We assume a beautiful celebrity knows more about beauty products than we do, an athlete knows more about thirst-quenching beverages, and we may even assume that an actor who plays a doctor on TV is knowledgeable about drugs.</a:t>
            </a:r>
          </a:p>
          <a:p>
            <a:endParaRPr lang="en-US" sz="1200" b="0" i="0" kern="1200" dirty="0">
              <a:solidFill>
                <a:schemeClr val="tx1"/>
              </a:solidFill>
              <a:effectLst/>
              <a:latin typeface="+mn-lt"/>
              <a:ea typeface="+mn-ea"/>
              <a:cs typeface="+mn-cs"/>
            </a:endParaRPr>
          </a:p>
          <a:p>
            <a:r>
              <a:rPr lang="en-US" dirty="0"/>
              <a:t>Celebrity endorsed products makes consumers feel classy and glamorous</a:t>
            </a:r>
          </a:p>
          <a:p>
            <a:r>
              <a:rPr lang="en-US" dirty="0"/>
              <a:t>Consumers perceive celebrity-endorsed products as a symbol of status. </a:t>
            </a:r>
          </a:p>
          <a:p>
            <a:r>
              <a:rPr lang="en-US" dirty="0"/>
              <a:t>Consumers are more attracted towards celebrity endorsed advertisements than those without </a:t>
            </a:r>
          </a:p>
          <a:p>
            <a:r>
              <a:rPr lang="en-US" dirty="0"/>
              <a:t>Consumer brand recall improves with celebrity endorsements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Source:</a:t>
            </a:r>
            <a:r>
              <a:rPr lang="en-US" b="1" i="0" dirty="0" err="1">
                <a:solidFill>
                  <a:srgbClr val="1C1D1E"/>
                </a:solidFill>
                <a:effectLst/>
                <a:latin typeface="Open Sans" panose="020B0606030504020204" pitchFamily="34" charset="0"/>
              </a:rPr>
              <a:t>Investigating</a:t>
            </a:r>
            <a:r>
              <a:rPr lang="en-US" b="1" i="0" dirty="0">
                <a:solidFill>
                  <a:srgbClr val="1C1D1E"/>
                </a:solidFill>
                <a:effectLst/>
                <a:latin typeface="Open Sans" panose="020B0606030504020204" pitchFamily="34" charset="0"/>
              </a:rPr>
              <a:t> the marketing impact of consumers’ connectedness to celebrity endorsers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82C9BC-0C17-0542-B9DF-075C70DFF007}" type="slidenum">
              <a:rPr lang="en-US" smtClean="0"/>
              <a:t>5</a:t>
            </a:fld>
            <a:endParaRPr lang="en-US"/>
          </a:p>
        </p:txBody>
      </p:sp>
    </p:spTree>
    <p:extLst>
      <p:ext uri="{BB962C8B-B14F-4D97-AF65-F5344CB8AC3E}">
        <p14:creationId xmlns:p14="http://schemas.microsoft.com/office/powerpoint/2010/main" val="274010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642938"/>
            <a:ext cx="2478088" cy="1395412"/>
          </a:xfrm>
        </p:spPr>
      </p:sp>
      <p:sp>
        <p:nvSpPr>
          <p:cNvPr id="3" name="Notes Placeholder 2"/>
          <p:cNvSpPr>
            <a:spLocks noGrp="1"/>
          </p:cNvSpPr>
          <p:nvPr>
            <p:ph type="body" idx="1"/>
          </p:nvPr>
        </p:nvSpPr>
        <p:spPr/>
        <p:txBody>
          <a:bodyPr/>
          <a:lstStyle/>
          <a:p>
            <a:pPr algn="r" defTabSz="914286"/>
            <a:r>
              <a:rPr lang="en-US" sz="500" b="0" dirty="0"/>
              <a:t>Image credit: </a:t>
            </a:r>
            <a:r>
              <a:rPr lang="en-US" sz="500" b="0" dirty="0">
                <a:hlinkClick r:id="rId3"/>
              </a:rPr>
              <a:t>blog.hubspot.com</a:t>
            </a:r>
            <a:endParaRPr lang="en-US" sz="500" b="0" dirty="0"/>
          </a:p>
          <a:p>
            <a:pPr defTabSz="914286"/>
            <a:r>
              <a:rPr lang="en-US" sz="1250" b="1" dirty="0"/>
              <a:t>AIDA model:</a:t>
            </a:r>
            <a:r>
              <a:rPr lang="en-US" sz="1250" dirty="0"/>
              <a:t> Promotion should move consumers toward action, like a funnel</a:t>
            </a:r>
          </a:p>
          <a:p>
            <a:pPr lvl="0"/>
            <a:endParaRPr lang="en-US" sz="1250" dirty="0"/>
          </a:p>
          <a:p>
            <a:r>
              <a:rPr lang="en-US" sz="1250" b="1" dirty="0"/>
              <a:t>Awareness: Get attention [THINK]</a:t>
            </a:r>
          </a:p>
          <a:p>
            <a:pPr marL="285715" indent="-285715">
              <a:buFont typeface="Arial" panose="020B0604020202020204" pitchFamily="34" charset="0"/>
              <a:buChar char="•"/>
            </a:pPr>
            <a:r>
              <a:rPr lang="en-US" sz="1250" dirty="0"/>
              <a:t>Do consumers know that Blendtec is a brand of blenders?</a:t>
            </a:r>
          </a:p>
          <a:p>
            <a:pPr marL="285715" indent="-285715">
              <a:buFont typeface="Arial" panose="020B0604020202020204" pitchFamily="34" charset="0"/>
              <a:buChar char="•"/>
            </a:pPr>
            <a:r>
              <a:rPr lang="en-US" sz="1250" dirty="0"/>
              <a:t>Memorable names and jingles, repetition</a:t>
            </a:r>
          </a:p>
          <a:p>
            <a:endParaRPr lang="en-US" sz="1250" b="1" dirty="0"/>
          </a:p>
          <a:p>
            <a:r>
              <a:rPr lang="en-US" sz="1250" b="1" dirty="0"/>
              <a:t>Interest: Get and maintain interest [FEEL]</a:t>
            </a:r>
          </a:p>
          <a:p>
            <a:pPr marL="285715" indent="-285715">
              <a:buFont typeface="Arial" panose="020B0604020202020204" pitchFamily="34" charset="0"/>
              <a:buChar char="•"/>
            </a:pPr>
            <a:r>
              <a:rPr lang="en-US" sz="1250" dirty="0"/>
              <a:t>Are consumers interested in Blendtec?</a:t>
            </a:r>
          </a:p>
          <a:p>
            <a:endParaRPr lang="en-US" sz="1250" b="1" dirty="0"/>
          </a:p>
          <a:p>
            <a:r>
              <a:rPr lang="en-US" sz="1250" b="1" dirty="0"/>
              <a:t>Desire: Generate “I want” or “I need” [FEEL]</a:t>
            </a:r>
          </a:p>
          <a:p>
            <a:pPr marL="285715" indent="-285715">
              <a:buFont typeface="Arial" panose="020B0604020202020204" pitchFamily="34" charset="0"/>
              <a:buChar char="•"/>
            </a:pPr>
            <a:r>
              <a:rPr lang="en-US" sz="1250" dirty="0"/>
              <a:t>Do consumers feel that they want or even need Blendtec blenders?</a:t>
            </a:r>
          </a:p>
          <a:p>
            <a:endParaRPr lang="en-US" sz="1250" b="1" dirty="0"/>
          </a:p>
          <a:p>
            <a:r>
              <a:rPr lang="en-US" sz="1250" b="1" dirty="0"/>
              <a:t>Action: Encourage action now</a:t>
            </a:r>
            <a:r>
              <a:rPr lang="en-US" sz="1250" dirty="0"/>
              <a:t> (EX: BOGO) </a:t>
            </a:r>
            <a:r>
              <a:rPr lang="en-US" sz="1250" b="1" dirty="0"/>
              <a:t>or in future </a:t>
            </a:r>
            <a:r>
              <a:rPr lang="en-US" sz="1250" dirty="0"/>
              <a:t>(EX: Tiffany’s ad) </a:t>
            </a:r>
            <a:r>
              <a:rPr lang="en-US" sz="1250" b="1" dirty="0"/>
              <a:t>[DO]</a:t>
            </a:r>
          </a:p>
          <a:p>
            <a:pPr marL="285715" indent="-285715">
              <a:buFont typeface="Arial" panose="020B0604020202020204" pitchFamily="34" charset="0"/>
              <a:buChar char="•"/>
            </a:pPr>
            <a:r>
              <a:rPr lang="en-US" sz="1250" dirty="0"/>
              <a:t>Action = purchase product, watch video, write blog, visit website, review on Yelp, etc.</a:t>
            </a:r>
          </a:p>
          <a:p>
            <a:pPr marL="285715" indent="-285715">
              <a:buFont typeface="Arial" panose="020B0604020202020204" pitchFamily="34" charset="0"/>
              <a:buChar char="•"/>
            </a:pPr>
            <a:r>
              <a:rPr lang="en-US" sz="1250" dirty="0"/>
              <a:t>Do consumers purchase Blendtec blenders?</a:t>
            </a:r>
          </a:p>
          <a:p>
            <a:pPr marL="0" indent="0">
              <a:buFont typeface="Arial" panose="020B0604020202020204" pitchFamily="34" charset="0"/>
              <a:buNone/>
            </a:pPr>
            <a:endParaRPr lang="en-US" sz="1250" dirty="0"/>
          </a:p>
          <a:p>
            <a:pPr marL="0" indent="0">
              <a:buFont typeface="Arial" panose="020B0604020202020204" pitchFamily="34" charset="0"/>
              <a:buNone/>
            </a:pPr>
            <a:r>
              <a:rPr lang="en-US" sz="1200" b="0" i="0" kern="1200" dirty="0">
                <a:solidFill>
                  <a:schemeClr val="tx1"/>
                </a:solidFill>
                <a:effectLst/>
                <a:latin typeface="+mn-lt"/>
                <a:ea typeface="+mn-ea"/>
                <a:cs typeface="+mn-cs"/>
              </a:rPr>
              <a:t>The AIDA model is just one of a class of models known as </a:t>
            </a:r>
            <a:r>
              <a:rPr lang="en-US" sz="1200" b="1" i="0" kern="1200" dirty="0">
                <a:solidFill>
                  <a:schemeClr val="tx1"/>
                </a:solidFill>
                <a:effectLst/>
                <a:latin typeface="+mn-lt"/>
                <a:ea typeface="+mn-ea"/>
                <a:cs typeface="+mn-cs"/>
              </a:rPr>
              <a:t>hierarchy of effects models or hierarchical models</a:t>
            </a:r>
            <a:r>
              <a:rPr lang="en-US" sz="1200" b="0" i="0" kern="1200" dirty="0">
                <a:solidFill>
                  <a:schemeClr val="tx1"/>
                </a:solidFill>
                <a:effectLst/>
                <a:latin typeface="+mn-lt"/>
                <a:ea typeface="+mn-ea"/>
                <a:cs typeface="+mn-cs"/>
              </a:rPr>
              <a:t>, all of which imply that consumers move through a series of steps or stages when they make purchase decisions.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Cognition think Affect = feel (think) </a:t>
            </a:r>
            <a:r>
              <a:rPr lang="en-US" sz="1200" b="0" i="0" kern="1200" dirty="0" err="1">
                <a:solidFill>
                  <a:schemeClr val="tx1"/>
                </a:solidFill>
                <a:effectLst/>
                <a:latin typeface="+mn-lt"/>
                <a:ea typeface="+mn-ea"/>
                <a:cs typeface="+mn-cs"/>
              </a:rPr>
              <a:t>Beehaviou</a:t>
            </a:r>
            <a:r>
              <a:rPr lang="en-US" sz="1200" b="0" i="0" kern="1200" dirty="0">
                <a:solidFill>
                  <a:schemeClr val="tx1"/>
                </a:solidFill>
                <a:effectLst/>
                <a:latin typeface="+mn-lt"/>
                <a:ea typeface="+mn-ea"/>
                <a:cs typeface="+mn-cs"/>
              </a:rPr>
              <a:t> = do</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central concept of neuromarketing is strongly related to brain activities, understanding the consumers’ subconscious mind, explaining consumers’ preferences, motivations, and expectations, and predicting consumers’ behavior.</a:t>
            </a:r>
            <a:endParaRPr lang="en-US" sz="1250" dirty="0"/>
          </a:p>
          <a:p>
            <a:pPr marL="0" indent="0">
              <a:buFont typeface="Arial" panose="020B0604020202020204" pitchFamily="34" charset="0"/>
              <a:buNone/>
            </a:pPr>
            <a:endParaRPr lang="en-US" sz="1250" dirty="0"/>
          </a:p>
          <a:p>
            <a:pPr marL="0" indent="0">
              <a:buFont typeface="Arial" panose="020B0604020202020204" pitchFamily="34" charset="0"/>
              <a:buNone/>
            </a:pPr>
            <a:r>
              <a:rPr lang="en-US" sz="1250" dirty="0"/>
              <a:t>Then, going back to class #1, move people </a:t>
            </a:r>
            <a:r>
              <a:rPr lang="en-US" sz="1250" b="1" dirty="0"/>
              <a:t>along the value chain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50" b="1" baseline="0" dirty="0"/>
              <a:t>New customer</a:t>
            </a:r>
            <a:r>
              <a:rPr lang="en-CA" sz="1250" baseline="0" dirty="0"/>
              <a:t>: Get people to try it once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50" b="1" baseline="0" dirty="0"/>
              <a:t>Regular purchaser</a:t>
            </a:r>
            <a:r>
              <a:rPr lang="en-CA" sz="1250" baseline="0" dirty="0"/>
              <a:t>: Get them to come back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50" b="1" baseline="0" dirty="0"/>
              <a:t>Loyal supporter</a:t>
            </a:r>
            <a:r>
              <a:rPr lang="en-CA" sz="1250" baseline="0" dirty="0"/>
              <a:t>: Get them not to go elsewhere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50" b="1" baseline="0" dirty="0"/>
              <a:t>Advocate</a:t>
            </a:r>
            <a:r>
              <a:rPr lang="en-CA" sz="1250" baseline="0" dirty="0"/>
              <a:t>: Get them to be a vocal champion – to friends, online, etc.</a:t>
            </a:r>
            <a:endParaRPr lang="en-US" sz="1250" i="1" dirty="0"/>
          </a:p>
          <a:p>
            <a:pPr marL="0" indent="0">
              <a:buFont typeface="Arial" panose="020B0604020202020204" pitchFamily="34" charset="0"/>
              <a:buNone/>
            </a:pPr>
            <a:endParaRPr lang="en-US" sz="1250" dirty="0"/>
          </a:p>
          <a:p>
            <a:pPr marL="0" indent="0">
              <a:buFont typeface="Arial" panose="020B0604020202020204" pitchFamily="34" charset="0"/>
              <a:buNone/>
            </a:pPr>
            <a:r>
              <a:rPr lang="en-US" sz="1250" b="1" dirty="0"/>
              <a:t>CLASS</a:t>
            </a:r>
            <a:r>
              <a:rPr lang="en-US" sz="1250" dirty="0"/>
              <a:t> EX: Apply lessons in life (w/in or w/o marketing), major in marketing, etc.</a:t>
            </a:r>
          </a:p>
          <a:p>
            <a:pPr marL="0" indent="0">
              <a:buFont typeface="Arial" panose="020B0604020202020204" pitchFamily="34" charset="0"/>
              <a:buNone/>
            </a:pPr>
            <a:r>
              <a:rPr lang="en-US" sz="1250" b="1" dirty="0"/>
              <a:t>JOB</a:t>
            </a:r>
            <a:r>
              <a:rPr lang="en-US" sz="1250" dirty="0"/>
              <a:t> EX: video/resume grabs attention, maintains interest, makes desirable candidate, explains how to get you onboard quickly </a:t>
            </a:r>
          </a:p>
          <a:p>
            <a:pPr marL="0" indent="0">
              <a:buFont typeface="Arial" panose="020B0604020202020204" pitchFamily="34" charset="0"/>
              <a:buNone/>
            </a:pPr>
            <a:endParaRPr lang="en-US" sz="1250" dirty="0"/>
          </a:p>
          <a:p>
            <a:pPr marL="285715" indent="-285715">
              <a:buFont typeface="Arial" panose="020B0604020202020204" pitchFamily="34" charset="0"/>
              <a:buChar char="•"/>
            </a:pPr>
            <a:r>
              <a:rPr lang="en-US" sz="1250" b="1" dirty="0"/>
              <a:t>Don’t be manipulative</a:t>
            </a:r>
            <a:r>
              <a:rPr lang="en-US" sz="1250" dirty="0"/>
              <a:t> – maintain value orientation, may need to be selective (don’t get x, get y next time)</a:t>
            </a:r>
          </a:p>
          <a:p>
            <a:pPr marL="285715" indent="-285715">
              <a:buFont typeface="Arial" panose="020B0604020202020204" pitchFamily="34" charset="0"/>
              <a:buChar char="•"/>
            </a:pPr>
            <a:r>
              <a:rPr lang="en-US" sz="1250" b="1" dirty="0"/>
              <a:t>Not always a direct or quick</a:t>
            </a:r>
            <a:r>
              <a:rPr lang="en-US" sz="1250" b="1" baseline="0" dirty="0"/>
              <a:t> link </a:t>
            </a:r>
            <a:r>
              <a:rPr lang="en-US" sz="1250" baseline="0" dirty="0"/>
              <a:t>from a communication to an action</a:t>
            </a:r>
          </a:p>
          <a:p>
            <a:pPr marL="285715" indent="-285715">
              <a:buFont typeface="Arial" panose="020B0604020202020204" pitchFamily="34" charset="0"/>
              <a:buChar char="•"/>
            </a:pPr>
            <a:r>
              <a:rPr lang="en-US" sz="1250" baseline="0" dirty="0"/>
              <a:t>And </a:t>
            </a:r>
            <a:r>
              <a:rPr lang="en-US" sz="1250" b="1" baseline="0" dirty="0"/>
              <a:t>consumers may not always do all steps</a:t>
            </a:r>
            <a:r>
              <a:rPr lang="en-US" sz="1250" baseline="0" dirty="0"/>
              <a:t>, like impulse purchases</a:t>
            </a:r>
            <a:endParaRPr lang="en-US" sz="1250" dirty="0"/>
          </a:p>
        </p:txBody>
      </p:sp>
      <p:sp>
        <p:nvSpPr>
          <p:cNvPr id="4" name="Slide Number Placeholder 3"/>
          <p:cNvSpPr>
            <a:spLocks noGrp="1"/>
          </p:cNvSpPr>
          <p:nvPr>
            <p:ph type="sldNum" sz="quarter" idx="10"/>
          </p:nvPr>
        </p:nvSpPr>
        <p:spPr/>
        <p:txBody>
          <a:bodyPr/>
          <a:lstStyle/>
          <a:p>
            <a:fld id="{BC33B590-82F7-48D3-9AB2-C90A82388A72}" type="slidenum">
              <a:rPr lang="en-US" smtClean="0"/>
              <a:t>6</a:t>
            </a:fld>
            <a:endParaRPr lang="en-US" dirty="0"/>
          </a:p>
        </p:txBody>
      </p:sp>
    </p:spTree>
    <p:extLst>
      <p:ext uri="{BB962C8B-B14F-4D97-AF65-F5344CB8AC3E}">
        <p14:creationId xmlns:p14="http://schemas.microsoft.com/office/powerpoint/2010/main" val="100289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2C9BC-0C17-0542-B9DF-075C70DFF007}" type="slidenum">
              <a:rPr lang="en-US" smtClean="0"/>
              <a:t>7</a:t>
            </a:fld>
            <a:endParaRPr lang="en-US"/>
          </a:p>
        </p:txBody>
      </p:sp>
    </p:spTree>
    <p:extLst>
      <p:ext uri="{BB962C8B-B14F-4D97-AF65-F5344CB8AC3E}">
        <p14:creationId xmlns:p14="http://schemas.microsoft.com/office/powerpoint/2010/main" val="358802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history of celebrity endorsement of products dates back to the 1760s. Josiah Wedgwood, the founder of the Wedgwood brand of pottery and chinaware, also called the father of the modern brand ';used royal endorsements and other marketing devices to create an aura around the name of his company that gave the brand a value far beyond the attributes of the product itself.</a:t>
            </a:r>
            <a:r>
              <a:rPr lang="en-US" sz="1200" b="0" i="0" u="sng" kern="1200" baseline="30000" dirty="0">
                <a:solidFill>
                  <a:schemeClr val="tx1"/>
                </a:solidFill>
                <a:effectLst/>
                <a:latin typeface="+mn-lt"/>
                <a:ea typeface="+mn-ea"/>
                <a:cs typeface="+mn-cs"/>
                <a:hlinkClick r:id="rId3"/>
              </a:rPr>
              <a:t>4</a:t>
            </a:r>
            <a:r>
              <a:rPr lang="en-US" sz="1200" b="0" i="0" kern="1200" dirty="0">
                <a:solidFill>
                  <a:schemeClr val="tx1"/>
                </a:solidFill>
                <a:effectLst/>
                <a:latin typeface="+mn-lt"/>
                <a:ea typeface="+mn-ea"/>
                <a:cs typeface="+mn-cs"/>
              </a:rPr>
              <a:t>;  A Mindshare Manifesto</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82C9BC-0C17-0542-B9DF-075C70DFF007}" type="slidenum">
              <a:rPr lang="en-US" smtClean="0"/>
              <a:t>8</a:t>
            </a:fld>
            <a:endParaRPr lang="en-US"/>
          </a:p>
        </p:txBody>
      </p:sp>
    </p:spTree>
    <p:extLst>
      <p:ext uri="{BB962C8B-B14F-4D97-AF65-F5344CB8AC3E}">
        <p14:creationId xmlns:p14="http://schemas.microsoft.com/office/powerpoint/2010/main" val="16366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2C9BC-0C17-0542-B9DF-075C70DFF007}" type="slidenum">
              <a:rPr lang="en-US" smtClean="0"/>
              <a:t>9</a:t>
            </a:fld>
            <a:endParaRPr lang="en-US"/>
          </a:p>
        </p:txBody>
      </p:sp>
    </p:spTree>
    <p:extLst>
      <p:ext uri="{BB962C8B-B14F-4D97-AF65-F5344CB8AC3E}">
        <p14:creationId xmlns:p14="http://schemas.microsoft.com/office/powerpoint/2010/main" val="370457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Popular materialism is connected to ontological materialism (what is being all about) – being is completely described by objects. – reality is material not mental – no scope for intellectual or </a:t>
            </a:r>
            <a:r>
              <a:rPr lang="en-US" sz="1200" b="0" i="0" kern="1200" dirty="0" err="1">
                <a:solidFill>
                  <a:schemeClr val="tx1"/>
                </a:solidFill>
                <a:effectLst/>
                <a:latin typeface="+mn-lt"/>
                <a:ea typeface="+mn-ea"/>
                <a:cs typeface="+mn-cs"/>
              </a:rPr>
              <a:t>spritical</a:t>
            </a:r>
            <a:r>
              <a:rPr lang="en-US" sz="1200" b="0" i="0" kern="1200" dirty="0">
                <a:solidFill>
                  <a:schemeClr val="tx1"/>
                </a:solidFill>
                <a:effectLst/>
                <a:latin typeface="+mn-lt"/>
                <a:ea typeface="+mn-ea"/>
                <a:cs typeface="+mn-cs"/>
              </a:rPr>
              <a:t> substance</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Kinda</a:t>
            </a:r>
            <a:r>
              <a:rPr lang="en-US" sz="1200" b="0" i="0" kern="1200" dirty="0">
                <a:solidFill>
                  <a:schemeClr val="tx1"/>
                </a:solidFill>
                <a:effectLst/>
                <a:latin typeface="+mn-lt"/>
                <a:ea typeface="+mn-ea"/>
                <a:cs typeface="+mn-cs"/>
              </a:rPr>
              <a:t> old – has been replaced by physicalism though – we might see things that aren’t exactly physical but they’re there –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atoms, quarks - can’t see all parts of physical reality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Materialism a crude form of this – reality is about the things – accumulation of things </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Joseph Smith</a:t>
            </a:r>
            <a:r>
              <a:rPr lang="en-US" sz="1200" b="0" i="0" kern="1200" dirty="0">
                <a:solidFill>
                  <a:schemeClr val="tx1"/>
                </a:solidFill>
                <a:effectLst/>
                <a:latin typeface="+mn-lt"/>
                <a:ea typeface="+mn-ea"/>
                <a:cs typeface="+mn-cs"/>
              </a:rPr>
              <a:t>, the founder of the </a:t>
            </a:r>
            <a:r>
              <a:rPr lang="en-US" sz="1200" b="0" i="0" u="none" strike="noStrike" kern="1200" dirty="0">
                <a:solidFill>
                  <a:schemeClr val="tx1"/>
                </a:solidFill>
                <a:effectLst/>
                <a:latin typeface="+mn-lt"/>
                <a:ea typeface="+mn-ea"/>
                <a:cs typeface="+mn-cs"/>
                <a:hlinkClick r:id="rId4" tooltip="Latter Day Saint movement"/>
              </a:rPr>
              <a:t>Latter Day Saint movement</a:t>
            </a:r>
            <a:r>
              <a:rPr lang="en-US" sz="1200" b="0" i="0" kern="1200" dirty="0">
                <a:solidFill>
                  <a:schemeClr val="tx1"/>
                </a:solidFill>
                <a:effectLst/>
                <a:latin typeface="+mn-lt"/>
                <a:ea typeface="+mn-ea"/>
                <a:cs typeface="+mn-cs"/>
              </a:rPr>
              <a:t>, taught: "There is no such thing as immaterial matter. All spirit is matter, but it is more fine or pure, and can only be discerned by purer eyes; We cannot see it; but when our bodies are purified we shall see that it is all matter."</a:t>
            </a:r>
            <a:r>
              <a:rPr lang="en-US" sz="1200" b="0" i="0" u="none" strike="noStrike" kern="1200" baseline="30000" dirty="0">
                <a:solidFill>
                  <a:schemeClr val="tx1"/>
                </a:solidFill>
                <a:effectLst/>
                <a:latin typeface="+mn-lt"/>
                <a:ea typeface="+mn-ea"/>
                <a:cs typeface="+mn-cs"/>
                <a:hlinkClick r:id="rId5"/>
              </a:rPr>
              <a:t>[54]</a:t>
            </a:r>
            <a:r>
              <a:rPr lang="en-US" sz="1200" b="0" i="0" kern="1200" dirty="0">
                <a:solidFill>
                  <a:schemeClr val="tx1"/>
                </a:solidFill>
                <a:effectLst/>
                <a:latin typeface="+mn-lt"/>
                <a:ea typeface="+mn-ea"/>
                <a:cs typeface="+mn-cs"/>
              </a:rPr>
              <a:t> This spirit element is believed to always have existed and to be co-eternal with God.</a:t>
            </a:r>
            <a:r>
              <a:rPr lang="en-US" sz="1200" b="0" i="0" u="none" strike="noStrike" kern="1200" baseline="30000" dirty="0">
                <a:solidFill>
                  <a:schemeClr val="tx1"/>
                </a:solidFill>
                <a:effectLst/>
                <a:latin typeface="+mn-lt"/>
                <a:ea typeface="+mn-ea"/>
                <a:cs typeface="+mn-cs"/>
                <a:hlinkClick r:id="rId6"/>
              </a:rPr>
              <a:t>[55]</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tooltip="Mary Baker Eddy"/>
              </a:rPr>
              <a:t>Mary Baker Eddy</a:t>
            </a:r>
            <a:r>
              <a:rPr lang="en-US" sz="1200" b="0" i="0" kern="1200" dirty="0">
                <a:solidFill>
                  <a:schemeClr val="tx1"/>
                </a:solidFill>
                <a:effectLst/>
                <a:latin typeface="+mn-lt"/>
                <a:ea typeface="+mn-ea"/>
                <a:cs typeface="+mn-cs"/>
              </a:rPr>
              <a:t>, the founder of the </a:t>
            </a:r>
            <a:r>
              <a:rPr lang="en-US" sz="1200" b="0" i="0" u="none" strike="noStrike" kern="1200" dirty="0">
                <a:solidFill>
                  <a:schemeClr val="tx1"/>
                </a:solidFill>
                <a:effectLst/>
                <a:latin typeface="+mn-lt"/>
                <a:ea typeface="+mn-ea"/>
                <a:cs typeface="+mn-cs"/>
                <a:hlinkClick r:id="rId8" tooltip="Christian Science"/>
              </a:rPr>
              <a:t>Christian Science</a:t>
            </a:r>
            <a:r>
              <a:rPr lang="en-US" sz="1200" b="0" i="0" kern="1200" dirty="0">
                <a:solidFill>
                  <a:schemeClr val="tx1"/>
                </a:solidFill>
                <a:effectLst/>
                <a:latin typeface="+mn-lt"/>
                <a:ea typeface="+mn-ea"/>
                <a:cs typeface="+mn-cs"/>
              </a:rPr>
              <a:t> movement, denied the existence of matter on the basis of the </a:t>
            </a:r>
            <a:r>
              <a:rPr lang="en-US" sz="1200" b="0" i="0" kern="1200" dirty="0" err="1">
                <a:solidFill>
                  <a:schemeClr val="tx1"/>
                </a:solidFill>
                <a:effectLst/>
                <a:latin typeface="+mn-lt"/>
                <a:ea typeface="+mn-ea"/>
                <a:cs typeface="+mn-cs"/>
              </a:rPr>
              <a:t>allness</a:t>
            </a:r>
            <a:r>
              <a:rPr lang="en-US" sz="1200" b="0" i="0" kern="1200" dirty="0">
                <a:solidFill>
                  <a:schemeClr val="tx1"/>
                </a:solidFill>
                <a:effectLst/>
                <a:latin typeface="+mn-lt"/>
                <a:ea typeface="+mn-ea"/>
                <a:cs typeface="+mn-cs"/>
              </a:rPr>
              <a:t> of Mind (which she regarded as a synonym for God).</a:t>
            </a:r>
            <a:r>
              <a:rPr lang="en-US" sz="1200" b="0" i="0" u="none" strike="noStrike" kern="1200" baseline="30000" dirty="0">
                <a:solidFill>
                  <a:schemeClr val="tx1"/>
                </a:solidFill>
                <a:effectLst/>
                <a:latin typeface="+mn-lt"/>
                <a:ea typeface="+mn-ea"/>
                <a:cs typeface="+mn-cs"/>
                <a:hlinkClick r:id="rId9"/>
              </a:rPr>
              <a:t>[56]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82C9BC-0C17-0542-B9DF-075C70DFF007}" type="slidenum">
              <a:rPr lang="en-US" smtClean="0"/>
              <a:t>10</a:t>
            </a:fld>
            <a:endParaRPr lang="en-US"/>
          </a:p>
        </p:txBody>
      </p:sp>
    </p:spTree>
    <p:extLst>
      <p:ext uri="{BB962C8B-B14F-4D97-AF65-F5344CB8AC3E}">
        <p14:creationId xmlns:p14="http://schemas.microsoft.com/office/powerpoint/2010/main" val="52324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1485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0555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311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7902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8694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4677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3/31/2022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4143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43764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4368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23730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3/31/2022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74500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3/31/2022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75540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Denis_Diderot" TargetMode="External"/><Relationship Id="rId3" Type="http://schemas.openxmlformats.org/officeDocument/2006/relationships/hyperlink" Target="https://en.wikipedia.org/wiki/Catholic_Encyclopedia" TargetMode="External"/><Relationship Id="rId7" Type="http://schemas.openxmlformats.org/officeDocument/2006/relationships/hyperlink" Target="https://en.wikipedia.org/wiki/Friedrich_Albert_Lan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Wikipedia:Citation_needed" TargetMode="External"/><Relationship Id="rId5" Type="http://schemas.openxmlformats.org/officeDocument/2006/relationships/hyperlink" Target="https://en.wikipedia.org/wiki/Materialism#cite_note-51" TargetMode="External"/><Relationship Id="rId10" Type="http://schemas.openxmlformats.org/officeDocument/2006/relationships/image" Target="../media/image14.jpeg"/><Relationship Id="rId4" Type="http://schemas.openxmlformats.org/officeDocument/2006/relationships/hyperlink" Target="https://en.wikipedia.org/wiki/Materialism#cite_note-50" TargetMode="External"/><Relationship Id="rId9" Type="http://schemas.openxmlformats.org/officeDocument/2006/relationships/hyperlink" Target="https://en.wikipedia.org/wiki/Materialism#cite_note-5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jjfrias.com/medios-de-comunicacion-y-libertad" TargetMode="External"/><Relationship Id="rId5" Type="http://schemas.openxmlformats.org/officeDocument/2006/relationships/image" Target="../media/image16.jpeg"/><Relationship Id="rId4" Type="http://schemas.openxmlformats.org/officeDocument/2006/relationships/hyperlink" Target="https://www.flickr.com/photos/mr-push/321572462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TMHQ0MXASC8?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hroomery.org/forums/showflat.php/number/1717428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frominsultstorespect.com/2017/03/12/are-science-and-religion-incompatib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5" name="Group 10">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2">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13">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14">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15">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17">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18">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19">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20">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595E777-4B00-4C48-BAC5-3BCE1E85C1C1}"/>
              </a:ext>
            </a:extLst>
          </p:cNvPr>
          <p:cNvSpPr>
            <a:spLocks noGrp="1"/>
          </p:cNvSpPr>
          <p:nvPr>
            <p:ph type="ctrTitle"/>
          </p:nvPr>
        </p:nvSpPr>
        <p:spPr>
          <a:xfrm>
            <a:off x="596874" y="1500482"/>
            <a:ext cx="5402454" cy="2943001"/>
          </a:xfrm>
        </p:spPr>
        <p:txBody>
          <a:bodyPr>
            <a:noAutofit/>
          </a:bodyPr>
          <a:lstStyle/>
          <a:p>
            <a:pPr algn="r"/>
            <a:r>
              <a:rPr lang="en-US" sz="4000" b="1" dirty="0">
                <a:solidFill>
                  <a:schemeClr val="tx1"/>
                </a:solidFill>
              </a:rPr>
              <a:t>An answer to the deep, philosophical question of</a:t>
            </a:r>
            <a:br>
              <a:rPr lang="en-US" sz="4000" b="1" dirty="0">
                <a:solidFill>
                  <a:schemeClr val="tx1"/>
                </a:solidFill>
              </a:rPr>
            </a:br>
            <a:r>
              <a:rPr lang="en-US" sz="4000" b="1" i="1" dirty="0">
                <a:solidFill>
                  <a:srgbClr val="00B0F0"/>
                </a:solidFill>
              </a:rPr>
              <a:t>why do we buy the stuff celebrities recommend?</a:t>
            </a:r>
            <a:endParaRPr lang="en-US" sz="4000" b="1" dirty="0">
              <a:solidFill>
                <a:srgbClr val="00B0F0"/>
              </a:solidFill>
            </a:endParaRPr>
          </a:p>
        </p:txBody>
      </p:sp>
      <p:sp>
        <p:nvSpPr>
          <p:cNvPr id="3" name="Subtitle 2">
            <a:extLst>
              <a:ext uri="{FF2B5EF4-FFF2-40B4-BE49-F238E27FC236}">
                <a16:creationId xmlns:a16="http://schemas.microsoft.com/office/drawing/2014/main" id="{6210CE37-8D72-D142-B7B8-CEF52C9B674F}"/>
              </a:ext>
            </a:extLst>
          </p:cNvPr>
          <p:cNvSpPr>
            <a:spLocks noGrp="1"/>
          </p:cNvSpPr>
          <p:nvPr>
            <p:ph type="subTitle" idx="1"/>
          </p:nvPr>
        </p:nvSpPr>
        <p:spPr>
          <a:xfrm>
            <a:off x="684225" y="5058145"/>
            <a:ext cx="5185297" cy="1428183"/>
          </a:xfrm>
        </p:spPr>
        <p:txBody>
          <a:bodyPr>
            <a:normAutofit fontScale="92500" lnSpcReduction="10000"/>
          </a:bodyPr>
          <a:lstStyle/>
          <a:p>
            <a:pPr algn="r"/>
            <a:r>
              <a:rPr lang="en-US" dirty="0">
                <a:solidFill>
                  <a:schemeClr val="tx1"/>
                </a:solidFill>
              </a:rPr>
              <a:t>Elaine Williamson</a:t>
            </a:r>
          </a:p>
          <a:p>
            <a:pPr algn="r"/>
            <a:r>
              <a:rPr lang="en-US" dirty="0">
                <a:solidFill>
                  <a:schemeClr val="tx1"/>
                </a:solidFill>
              </a:rPr>
              <a:t>LS812</a:t>
            </a:r>
          </a:p>
          <a:p>
            <a:pPr algn="r"/>
            <a:r>
              <a:rPr lang="en-US" dirty="0">
                <a:solidFill>
                  <a:schemeClr val="tx1"/>
                </a:solidFill>
              </a:rPr>
              <a:t>Apr. 2022</a:t>
            </a:r>
          </a:p>
        </p:txBody>
      </p:sp>
      <p:pic>
        <p:nvPicPr>
          <p:cNvPr id="54" name="Picture 3">
            <a:extLst>
              <a:ext uri="{FF2B5EF4-FFF2-40B4-BE49-F238E27FC236}">
                <a16:creationId xmlns:a16="http://schemas.microsoft.com/office/drawing/2014/main" id="{B23EAD6A-75F3-B42B-7C16-D2AD87BF9B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16772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41BC78D-5D4D-7E4C-9822-279D8CF1BBA8}"/>
              </a:ext>
            </a:extLst>
          </p:cNvPr>
          <p:cNvSpPr>
            <a:spLocks noGrp="1"/>
          </p:cNvSpPr>
          <p:nvPr>
            <p:ph type="title"/>
          </p:nvPr>
        </p:nvSpPr>
        <p:spPr>
          <a:xfrm>
            <a:off x="6088653" y="725951"/>
            <a:ext cx="5712076" cy="1938525"/>
          </a:xfrm>
        </p:spPr>
        <p:txBody>
          <a:bodyPr>
            <a:normAutofit fontScale="90000"/>
          </a:bodyPr>
          <a:lstStyle/>
          <a:p>
            <a:pPr>
              <a:lnSpc>
                <a:spcPct val="90000"/>
              </a:lnSpc>
            </a:pPr>
            <a:r>
              <a:rPr lang="en-US" sz="3100" i="1" dirty="0"/>
              <a:t>Popular materialism</a:t>
            </a:r>
            <a:r>
              <a:rPr lang="en-US" sz="3100" dirty="0"/>
              <a:t> is the concept that nothing exists except matter and its movement – false consciousness</a:t>
            </a:r>
          </a:p>
        </p:txBody>
      </p:sp>
      <p:sp>
        <p:nvSpPr>
          <p:cNvPr id="3" name="Content Placeholder 2">
            <a:extLst>
              <a:ext uri="{FF2B5EF4-FFF2-40B4-BE49-F238E27FC236}">
                <a16:creationId xmlns:a16="http://schemas.microsoft.com/office/drawing/2014/main" id="{F553924C-120B-9F44-AFB6-1D05E286B829}"/>
              </a:ext>
            </a:extLst>
          </p:cNvPr>
          <p:cNvSpPr>
            <a:spLocks noGrp="1"/>
          </p:cNvSpPr>
          <p:nvPr>
            <p:ph idx="1"/>
          </p:nvPr>
        </p:nvSpPr>
        <p:spPr>
          <a:xfrm>
            <a:off x="6088653" y="2886116"/>
            <a:ext cx="5436369" cy="3429001"/>
          </a:xfrm>
        </p:spPr>
        <p:txBody>
          <a:bodyPr>
            <a:normAutofit fontScale="70000" lnSpcReduction="20000"/>
          </a:bodyPr>
          <a:lstStyle/>
          <a:p>
            <a:pPr>
              <a:lnSpc>
                <a:spcPct val="100000"/>
              </a:lnSpc>
            </a:pPr>
            <a:r>
              <a:rPr lang="en-US" dirty="0"/>
              <a:t>Although there are many philosophical schools, most fall into two primary categories, to answer the questions of ‘what reality consists of’ and ‘how it originates’:</a:t>
            </a:r>
          </a:p>
          <a:p>
            <a:pPr lvl="1">
              <a:lnSpc>
                <a:spcPct val="100000"/>
              </a:lnSpc>
            </a:pPr>
            <a:r>
              <a:rPr lang="en-US" sz="2000" dirty="0"/>
              <a:t>Idealism – spirit or mind is primary</a:t>
            </a:r>
          </a:p>
          <a:p>
            <a:pPr lvl="1">
              <a:lnSpc>
                <a:spcPct val="100000"/>
              </a:lnSpc>
            </a:pPr>
            <a:r>
              <a:rPr lang="en-US" sz="2000" dirty="0"/>
              <a:t>Materialism – matter is primary, mind is secondary</a:t>
            </a:r>
          </a:p>
          <a:p>
            <a:pPr>
              <a:lnSpc>
                <a:spcPct val="100000"/>
              </a:lnSpc>
            </a:pPr>
            <a:r>
              <a:rPr lang="en-US" dirty="0"/>
              <a:t>According to Constantin </a:t>
            </a:r>
            <a:r>
              <a:rPr lang="en-US" dirty="0" err="1"/>
              <a:t>Gutberlet</a:t>
            </a:r>
            <a:r>
              <a:rPr lang="en-US" dirty="0"/>
              <a:t> writing in </a:t>
            </a:r>
            <a:r>
              <a:rPr lang="en-US" i="1" dirty="0">
                <a:hlinkClick r:id="rId3" tooltip="Catholic Encyclopedia"/>
              </a:rPr>
              <a:t>Catholic Encyclopedia</a:t>
            </a:r>
            <a:r>
              <a:rPr lang="en-US" dirty="0"/>
              <a:t> (1911), </a:t>
            </a:r>
            <a:r>
              <a:rPr lang="en-US" i="1" dirty="0"/>
              <a:t>materialism</a:t>
            </a:r>
            <a:r>
              <a:rPr lang="en-US" dirty="0"/>
              <a:t>, defined as "a philosophical system which regards matter as the only reality in the world…denies the existence of God and the soul."</a:t>
            </a:r>
            <a:r>
              <a:rPr lang="en-US" baseline="30000" dirty="0">
                <a:hlinkClick r:id="rId4"/>
              </a:rPr>
              <a:t>[50]</a:t>
            </a:r>
            <a:r>
              <a:rPr lang="en-US" dirty="0"/>
              <a:t> </a:t>
            </a:r>
          </a:p>
          <a:p>
            <a:pPr lvl="1">
              <a:lnSpc>
                <a:spcPct val="100000"/>
              </a:lnSpc>
            </a:pPr>
            <a:r>
              <a:rPr lang="en-US" dirty="0"/>
              <a:t>In this view, materialism could be perceived incompatible with world religions that ascribe existence to immaterial objects.</a:t>
            </a:r>
            <a:r>
              <a:rPr lang="en-US" baseline="30000" dirty="0">
                <a:hlinkClick r:id="rId5"/>
              </a:rPr>
              <a:t>[51]</a:t>
            </a:r>
            <a:r>
              <a:rPr lang="en-US" dirty="0"/>
              <a:t> </a:t>
            </a:r>
          </a:p>
          <a:p>
            <a:pPr lvl="1">
              <a:lnSpc>
                <a:spcPct val="100000"/>
              </a:lnSpc>
            </a:pPr>
            <a:r>
              <a:rPr lang="en-US" dirty="0"/>
              <a:t>Materialism may be conflated with atheism;</a:t>
            </a:r>
            <a:r>
              <a:rPr lang="en-US" baseline="30000" dirty="0"/>
              <a:t>[</a:t>
            </a:r>
            <a:r>
              <a:rPr lang="en-US" i="1" baseline="30000" dirty="0">
                <a:hlinkClick r:id="rId6" tooltip="Wikipedia:Citation needed"/>
              </a:rPr>
              <a:t>citation needed</a:t>
            </a:r>
            <a:r>
              <a:rPr lang="en-US" baseline="30000" dirty="0"/>
              <a:t>]</a:t>
            </a:r>
            <a:r>
              <a:rPr lang="en-US" dirty="0"/>
              <a:t> according to </a:t>
            </a:r>
            <a:r>
              <a:rPr lang="en-US" dirty="0">
                <a:hlinkClick r:id="rId7" tooltip="Friedrich Albert Lange"/>
              </a:rPr>
              <a:t>Friedrich A. Lange</a:t>
            </a:r>
            <a:r>
              <a:rPr lang="en-US" dirty="0"/>
              <a:t> (1892), "</a:t>
            </a:r>
            <a:r>
              <a:rPr lang="en-US" dirty="0">
                <a:hlinkClick r:id="rId8" tooltip="Denis Diderot"/>
              </a:rPr>
              <a:t>Diderot</a:t>
            </a:r>
            <a:r>
              <a:rPr lang="en-US" dirty="0"/>
              <a:t> has not always in the </a:t>
            </a:r>
            <a:r>
              <a:rPr lang="en-US" dirty="0" err="1"/>
              <a:t>Encyclopædia</a:t>
            </a:r>
            <a:r>
              <a:rPr lang="en-US" dirty="0"/>
              <a:t> expressed his own individual opinion, but it is just as true that at its commencement he had not yet got as far as Atheism and Materialism."</a:t>
            </a:r>
            <a:r>
              <a:rPr lang="en-US" baseline="30000" dirty="0">
                <a:hlinkClick r:id="rId9"/>
              </a:rPr>
              <a:t>[52]</a:t>
            </a:r>
            <a:endParaRPr lang="en-US" sz="2000" dirty="0"/>
          </a:p>
        </p:txBody>
      </p:sp>
      <p:pic>
        <p:nvPicPr>
          <p:cNvPr id="5" name="Picture 4">
            <a:extLst>
              <a:ext uri="{FF2B5EF4-FFF2-40B4-BE49-F238E27FC236}">
                <a16:creationId xmlns:a16="http://schemas.microsoft.com/office/drawing/2014/main" id="{B77CF011-C38B-ABAE-2BF4-51E34D4A23B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176882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DA5BFA78-F064-495B-9429-2A3A39752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9" name="Straight Connector 98">
              <a:extLst>
                <a:ext uri="{FF2B5EF4-FFF2-40B4-BE49-F238E27FC236}">
                  <a16:creationId xmlns:a16="http://schemas.microsoft.com/office/drawing/2014/main" id="{F41B1524-8773-41A2-B60B-9FA5BEE4F3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775004F-FDFC-4383-B54C-D65D6A2B0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8A6C393-7CAE-4BAA-BBC4-AD4AC11815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851E448-3E8F-4E69-A38D-5D31FD0A4B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7ABD22A-40A7-4044-A756-3C6189B56A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DA5C758-DD4D-4B80-A019-C989ECAA6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27E4F7-B754-45A3-AD68-BDBAA49B78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B202238-36BC-4D59-8366-4F57A8847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EAB59A7-231B-419D-AF8E-A9BFD2519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5B74688-C5D4-4726-9F69-5D7EFB3C69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E4CDE69-E5F5-4127-A77E-3FFBCA0B80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0A978B3-1951-44B6-B358-1A1E4C9444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EC89324-57E9-45FE-9B4B-CD77D32C9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C1F3405-91FD-4101-BB4B-165FBD4BE2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D46845C-08AC-4F0D-A4ED-D3CF3B5553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7B461D1-432A-4182-8C40-95A183AA91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4DABEA8-1DC0-4829-BC3E-582A0C49B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A785BB3-494F-4AAA-9266-8C53FB3A1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B1FF74D-6739-4FD1-A90C-C638E15A7E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5719DE-505B-4BDC-8323-F3AB5F2FF5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C7CAB2F-C32D-49D2-B296-65A7F1F32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67C5F73-3394-4E71-9C4E-F0BE61E312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1F20981-D782-46DE-A5DC-A6BCBD3F3B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8EFCF63-B4F1-4640-9EE7-D1833B97FA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D26414C-D6F5-45BB-8AA5-61C025DB60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86DDAE-1F6A-45A4-9058-6FE32B29A0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98B1832-7574-4F28-9ECB-6861B232FA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CBCC0AE-6EA9-47F6-A34F-FE955E4DBF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C638F1F-AB51-4137-B516-65EB761A8B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1B67BDB-612F-406E-A8AB-D45B6A142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866D459-90C2-4A99-9E01-AC8AC01B15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31" name="Right Triangle 130">
            <a:extLst>
              <a:ext uri="{FF2B5EF4-FFF2-40B4-BE49-F238E27FC236}">
                <a16:creationId xmlns:a16="http://schemas.microsoft.com/office/drawing/2014/main" id="{9393BED8-F65C-448E-B531-7CB732AE9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7301149" y="-2831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4868E1B-DF99-504B-9E4B-7ABDBACCD28F}"/>
              </a:ext>
            </a:extLst>
          </p:cNvPr>
          <p:cNvSpPr>
            <a:spLocks noGrp="1"/>
          </p:cNvSpPr>
          <p:nvPr>
            <p:ph type="title"/>
          </p:nvPr>
        </p:nvSpPr>
        <p:spPr>
          <a:xfrm>
            <a:off x="6385065" y="523663"/>
            <a:ext cx="5103683" cy="1644752"/>
          </a:xfrm>
        </p:spPr>
        <p:txBody>
          <a:bodyPr>
            <a:normAutofit fontScale="90000"/>
          </a:bodyPr>
          <a:lstStyle/>
          <a:p>
            <a:pPr algn="r">
              <a:lnSpc>
                <a:spcPct val="90000"/>
              </a:lnSpc>
            </a:pPr>
            <a:r>
              <a:rPr lang="en-US" sz="3200" dirty="0"/>
              <a:t>All About the Good Life: </a:t>
            </a:r>
            <a:br>
              <a:rPr lang="en-US" sz="3200" dirty="0"/>
            </a:br>
            <a:r>
              <a:rPr lang="en-US" sz="3200" dirty="0"/>
              <a:t>The Materialists,</a:t>
            </a:r>
            <a:br>
              <a:rPr lang="en-US" sz="3200" dirty="0"/>
            </a:br>
            <a:r>
              <a:rPr lang="en-US" sz="3200" dirty="0"/>
              <a:t>Marcuse and One-Dimensional Thought</a:t>
            </a:r>
          </a:p>
        </p:txBody>
      </p:sp>
      <p:sp>
        <p:nvSpPr>
          <p:cNvPr id="49" name="Content Placeholder 2">
            <a:extLst>
              <a:ext uri="{FF2B5EF4-FFF2-40B4-BE49-F238E27FC236}">
                <a16:creationId xmlns:a16="http://schemas.microsoft.com/office/drawing/2014/main" id="{629BA90E-FB0C-FD4C-98D6-BF4D94A6E2CC}"/>
              </a:ext>
            </a:extLst>
          </p:cNvPr>
          <p:cNvSpPr>
            <a:spLocks noGrp="1"/>
          </p:cNvSpPr>
          <p:nvPr>
            <p:ph idx="1"/>
          </p:nvPr>
        </p:nvSpPr>
        <p:spPr>
          <a:xfrm>
            <a:off x="5594345" y="2340130"/>
            <a:ext cx="6206386" cy="4171325"/>
          </a:xfrm>
        </p:spPr>
        <p:txBody>
          <a:bodyPr>
            <a:normAutofit/>
          </a:bodyPr>
          <a:lstStyle/>
          <a:p>
            <a:pPr>
              <a:lnSpc>
                <a:spcPct val="100000"/>
              </a:lnSpc>
            </a:pPr>
            <a:r>
              <a:rPr lang="en-US" sz="1600" dirty="0"/>
              <a:t>The productive apparatus and the goods and services which it produces "sell" or impose the social system as a whole.</a:t>
            </a:r>
          </a:p>
          <a:p>
            <a:pPr>
              <a:lnSpc>
                <a:spcPct val="100000"/>
              </a:lnSpc>
            </a:pPr>
            <a:r>
              <a:rPr lang="en-US" sz="1600" dirty="0"/>
              <a:t>Products carry attitudes and habits, intellectual and emotional reactions, that tie consumers to producers </a:t>
            </a:r>
          </a:p>
          <a:p>
            <a:pPr>
              <a:lnSpc>
                <a:spcPct val="100000"/>
              </a:lnSpc>
            </a:pPr>
            <a:r>
              <a:rPr lang="en-US" sz="1600" dirty="0"/>
              <a:t>The products indoctrinate and manipulate, promoting a false consciousness</a:t>
            </a:r>
          </a:p>
          <a:p>
            <a:pPr>
              <a:lnSpc>
                <a:spcPct val="100000"/>
              </a:lnSpc>
            </a:pPr>
            <a:r>
              <a:rPr lang="en-US" sz="1600" dirty="0"/>
              <a:t>As products become available to more individuals in more social classes, the indoctrination they carry  becomes a way of life.</a:t>
            </a:r>
          </a:p>
          <a:p>
            <a:pPr>
              <a:lnSpc>
                <a:spcPct val="100000"/>
              </a:lnSpc>
            </a:pPr>
            <a:r>
              <a:rPr lang="en-US" sz="1600" dirty="0"/>
              <a:t>Life is so much better </a:t>
            </a:r>
            <a:r>
              <a:rPr lang="en-US" sz="1600" dirty="0">
                <a:sym typeface="Wingdings" pitchFamily="2" charset="2"/>
              </a:rPr>
              <a:t>…</a:t>
            </a:r>
            <a:r>
              <a:rPr lang="en-US" sz="1600" dirty="0"/>
              <a:t>and a pattern of one-dimensional thought and behavior in which ideas, aspirations, and objectives transcend the established universe of discourse are repelled or reduced to terms of this new universe. </a:t>
            </a:r>
          </a:p>
        </p:txBody>
      </p:sp>
      <p:pic>
        <p:nvPicPr>
          <p:cNvPr id="6" name="Picture 5" descr="A picture containing text, sign&#10;&#10;Description automatically generated">
            <a:extLst>
              <a:ext uri="{FF2B5EF4-FFF2-40B4-BE49-F238E27FC236}">
                <a16:creationId xmlns:a16="http://schemas.microsoft.com/office/drawing/2014/main" id="{B8C41148-3EA8-9141-BDDD-1964BE301B1F}"/>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r="-1"/>
          <a:stretch/>
        </p:blipFill>
        <p:spPr>
          <a:xfrm>
            <a:off x="-767" y="-1"/>
            <a:ext cx="5938005" cy="3422994"/>
          </a:xfrm>
          <a:custGeom>
            <a:avLst/>
            <a:gdLst/>
            <a:ahLst/>
            <a:cxnLst/>
            <a:rect l="l" t="t" r="r" b="b"/>
            <a:pathLst>
              <a:path w="5932752" h="3427250">
                <a:moveTo>
                  <a:pt x="0" y="0"/>
                </a:moveTo>
                <a:lnTo>
                  <a:pt x="5615779" y="0"/>
                </a:lnTo>
                <a:lnTo>
                  <a:pt x="5695822" y="275137"/>
                </a:lnTo>
                <a:cubicBezTo>
                  <a:pt x="6060670" y="1612190"/>
                  <a:pt x="5954458" y="2401982"/>
                  <a:pt x="5710666" y="3123366"/>
                </a:cubicBezTo>
                <a:lnTo>
                  <a:pt x="5599642" y="3427250"/>
                </a:lnTo>
                <a:lnTo>
                  <a:pt x="0" y="3427250"/>
                </a:lnTo>
                <a:close/>
              </a:path>
            </a:pathLst>
          </a:custGeom>
        </p:spPr>
      </p:pic>
      <p:pic>
        <p:nvPicPr>
          <p:cNvPr id="53" name="Picture 52" descr="A picture containing person, person, indoor, music&#10;&#10;Description automatically generated">
            <a:extLst>
              <a:ext uri="{FF2B5EF4-FFF2-40B4-BE49-F238E27FC236}">
                <a16:creationId xmlns:a16="http://schemas.microsoft.com/office/drawing/2014/main" id="{44238F24-935A-294E-8677-79094F167F1E}"/>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766" y="3422993"/>
            <a:ext cx="5600062" cy="3446973"/>
          </a:xfrm>
          <a:custGeom>
            <a:avLst/>
            <a:gdLst/>
            <a:ahLst/>
            <a:cxnLst/>
            <a:rect l="l" t="t" r="r" b="b"/>
            <a:pathLst>
              <a:path w="5594459" h="3427815">
                <a:moveTo>
                  <a:pt x="0" y="0"/>
                </a:moveTo>
                <a:lnTo>
                  <a:pt x="5594459" y="0"/>
                </a:lnTo>
                <a:lnTo>
                  <a:pt x="5592520" y="5308"/>
                </a:lnTo>
                <a:cubicBezTo>
                  <a:pt x="5276755" y="818579"/>
                  <a:pt x="4843516" y="1631850"/>
                  <a:pt x="4790594" y="3159910"/>
                </a:cubicBezTo>
                <a:lnTo>
                  <a:pt x="4786036" y="3427815"/>
                </a:lnTo>
                <a:lnTo>
                  <a:pt x="0" y="3427815"/>
                </a:lnTo>
                <a:close/>
              </a:path>
            </a:pathLst>
          </a:custGeom>
        </p:spPr>
      </p:pic>
      <p:sp>
        <p:nvSpPr>
          <p:cNvPr id="54" name="TextBox 53">
            <a:extLst>
              <a:ext uri="{FF2B5EF4-FFF2-40B4-BE49-F238E27FC236}">
                <a16:creationId xmlns:a16="http://schemas.microsoft.com/office/drawing/2014/main" id="{81955705-3403-8547-83FF-D97FAAD83F9D}"/>
              </a:ext>
            </a:extLst>
          </p:cNvPr>
          <p:cNvSpPr txBox="1"/>
          <p:nvPr/>
        </p:nvSpPr>
        <p:spPr>
          <a:xfrm>
            <a:off x="236398" y="6565459"/>
            <a:ext cx="27318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jjfrias.com/medios-de-comunicacion-y-liberta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06199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077B-8B79-1746-A038-37B391F65D20}"/>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13969D5E-2D0F-9D40-8717-B2EC216399F0}"/>
              </a:ext>
            </a:extLst>
          </p:cNvPr>
          <p:cNvSpPr>
            <a:spLocks noGrp="1"/>
          </p:cNvSpPr>
          <p:nvPr>
            <p:ph idx="1"/>
          </p:nvPr>
        </p:nvSpPr>
        <p:spPr/>
        <p:txBody>
          <a:bodyPr/>
          <a:lstStyle/>
          <a:p>
            <a:r>
              <a:rPr lang="en-US" dirty="0"/>
              <a:t>Consumers are lazy.  We like easy ways to remember things.  Celebrity endorsements help with this.  What’s the big deal?</a:t>
            </a:r>
          </a:p>
          <a:p>
            <a:r>
              <a:rPr lang="en-US" dirty="0"/>
              <a:t>Is a culture that overvalues celebrities, imbuing them with taste and insight, in danger of becoming one-dimensional?</a:t>
            </a:r>
          </a:p>
          <a:p>
            <a:r>
              <a:rPr lang="en-US" dirty="0"/>
              <a:t>Why aren’t we offended by Musk and Bezos?  We almost glorify, don’t we? What would Marcuse say (</a:t>
            </a:r>
            <a:r>
              <a:rPr lang="en-US"/>
              <a:t>one-dimensional thought)?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3762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0AE3-A565-C046-876A-39FB2418C725}"/>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D77853A8-6CEE-D44B-A1F1-94AFCD868141}"/>
              </a:ext>
            </a:extLst>
          </p:cNvPr>
          <p:cNvSpPr>
            <a:spLocks noGrp="1"/>
          </p:cNvSpPr>
          <p:nvPr>
            <p:ph idx="1"/>
          </p:nvPr>
        </p:nvSpPr>
        <p:spPr/>
        <p:txBody>
          <a:bodyPr/>
          <a:lstStyle/>
          <a:p>
            <a:endParaRPr lang="en-US" dirty="0"/>
          </a:p>
          <a:p>
            <a:r>
              <a:rPr lang="en-US" dirty="0"/>
              <a:t>Photo credit: https://</a:t>
            </a:r>
            <a:r>
              <a:rPr lang="en-US" dirty="0" err="1"/>
              <a:t>blog.hollywoodbranded.com</a:t>
            </a:r>
            <a:r>
              <a:rPr lang="en-US" dirty="0"/>
              <a:t>/top-10-celebrity-endorsements</a:t>
            </a:r>
          </a:p>
          <a:p>
            <a:endParaRPr lang="en-US" b="1" dirty="0"/>
          </a:p>
          <a:p>
            <a:r>
              <a:rPr lang="en-US" b="1" dirty="0"/>
              <a:t>Investigating the marketing impact of consumers’ connectedness to celebrity endorsers</a:t>
            </a:r>
          </a:p>
          <a:p>
            <a:r>
              <a:rPr lang="en-US" dirty="0"/>
              <a:t>https://</a:t>
            </a:r>
            <a:r>
              <a:rPr lang="en-US" dirty="0" err="1"/>
              <a:t>www.eajournals.org</a:t>
            </a:r>
            <a:r>
              <a:rPr lang="en-US" dirty="0"/>
              <a:t>/wp-content/uploads/Impact-of-Celebrity-Endorsement-on-Consumers-Buying-Behavior.pdf</a:t>
            </a:r>
          </a:p>
        </p:txBody>
      </p:sp>
    </p:spTree>
    <p:extLst>
      <p:ext uri="{BB962C8B-B14F-4D97-AF65-F5344CB8AC3E}">
        <p14:creationId xmlns:p14="http://schemas.microsoft.com/office/powerpoint/2010/main" val="78531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923E-5D78-8643-B34F-A85F0BEE017D}"/>
              </a:ext>
            </a:extLst>
          </p:cNvPr>
          <p:cNvSpPr>
            <a:spLocks noGrp="1"/>
          </p:cNvSpPr>
          <p:nvPr>
            <p:ph type="title"/>
          </p:nvPr>
        </p:nvSpPr>
        <p:spPr>
          <a:xfrm>
            <a:off x="933500" y="5621311"/>
            <a:ext cx="10325000" cy="459535"/>
          </a:xfrm>
        </p:spPr>
        <p:txBody>
          <a:bodyPr>
            <a:normAutofit/>
          </a:bodyPr>
          <a:lstStyle/>
          <a:p>
            <a:r>
              <a:rPr lang="en-US" sz="2400" dirty="0"/>
              <a:t>Count the number of celebrity endorsers</a:t>
            </a:r>
          </a:p>
        </p:txBody>
      </p:sp>
      <p:pic>
        <p:nvPicPr>
          <p:cNvPr id="4" name="Online Media 3" descr="These Are The Best Super Bowl 2019 Commercials | TIME">
            <a:hlinkClick r:id="" action="ppaction://media"/>
            <a:extLst>
              <a:ext uri="{FF2B5EF4-FFF2-40B4-BE49-F238E27FC236}">
                <a16:creationId xmlns:a16="http://schemas.microsoft.com/office/drawing/2014/main" id="{C70A0D55-7C45-CA4D-9450-C785AAF13F40}"/>
              </a:ext>
            </a:extLst>
          </p:cNvPr>
          <p:cNvPicPr>
            <a:picLocks noGrp="1" noRot="1" noChangeAspect="1"/>
          </p:cNvPicPr>
          <p:nvPr>
            <p:ph idx="1"/>
            <a:videoFile r:link="rId1"/>
          </p:nvPr>
        </p:nvPicPr>
        <p:blipFill>
          <a:blip r:embed="rId4"/>
          <a:stretch>
            <a:fillRect/>
          </a:stretch>
        </p:blipFill>
        <p:spPr>
          <a:xfrm>
            <a:off x="1064302" y="184075"/>
            <a:ext cx="9473783" cy="5352687"/>
          </a:xfrm>
          <a:prstGeom prst="rect">
            <a:avLst/>
          </a:prstGeom>
          <a:ln w="66675">
            <a:solidFill>
              <a:schemeClr val="tx1"/>
            </a:solidFill>
          </a:ln>
        </p:spPr>
      </p:pic>
    </p:spTree>
    <p:extLst>
      <p:ext uri="{BB962C8B-B14F-4D97-AF65-F5344CB8AC3E}">
        <p14:creationId xmlns:p14="http://schemas.microsoft.com/office/powerpoint/2010/main" val="271130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10EB7215-60B0-443B-A098-220588691C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9C5471D3-3965-4E0B-9E77-F58072B49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F96E20-8642-46B3-9041-F4189C710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6295F7-4B76-47AD-9043-E6C7B3634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3E0725-20E7-4217-8CE9-667C941654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517019-D29B-4D6E-84EE-9792088AE9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B45D64-9E53-4139-8DF4-98CFBE93F1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BB1AB8A-244A-455D-85AD-FEBC10F569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C2701-6DAF-4A6E-9804-7619E1B934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B933AB-1196-4905-B0E8-CD86BC7B1B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94E126-3F00-434F-BCD0-7EC556DA66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2B8514C-0395-4A5F-BEBD-AEFAD35FFD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40EADD-C920-4F3F-93AA-2C0058FE17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383AF5-DF40-4824-863A-DAA2075DF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FE4A77-E0F9-4AC8-86FD-4EC7CCCEE0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EEDA6D-E5D4-4995-81C8-6C148DF30D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3DDBC0-DC1D-4A01-B92F-83FC42E0CB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2021F9-A611-46FF-9F72-759A9FF83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4854D5-9FB3-402E-B3DE-254142E55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E382B8-E1A0-468E-9A65-E44A36827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9B163B-6660-4545-8A14-F95C3B4C64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4BF312-C4E8-46EF-BA14-7625671CE1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F97641-181F-4F3E-A4B0-30D79414D7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8794B3-F559-4279-9FB6-62321D269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C16C01-AF7E-432E-AFB7-82A613C5C4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B030DF4-3482-4758-9C5B-85EC4B858B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33FB5F-D2BD-47C2-8CDE-7CA76FCD0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5F4C78C-2E64-466C-9F51-B5606E55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A28435-4AF7-4F07-A8F5-91DCAF5FCF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84B6FD-6638-4D3D-B327-EBA5CD7487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59771B4-E1AF-4818-84DE-ECEBB5A87D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0CCF6E-9545-4D45-85DB-82BC3C720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Right Triangle 48">
            <a:extLst>
              <a:ext uri="{FF2B5EF4-FFF2-40B4-BE49-F238E27FC236}">
                <a16:creationId xmlns:a16="http://schemas.microsoft.com/office/drawing/2014/main" id="{716BB460-328E-4B56-BEAF-0229C50C5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791314" y="-28988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21282F2-B45E-1246-8BDD-C5CC2FEC35B1}"/>
              </a:ext>
            </a:extLst>
          </p:cNvPr>
          <p:cNvSpPr>
            <a:spLocks noGrp="1"/>
          </p:cNvSpPr>
          <p:nvPr>
            <p:ph type="title"/>
          </p:nvPr>
        </p:nvSpPr>
        <p:spPr>
          <a:xfrm>
            <a:off x="6715681" y="725951"/>
            <a:ext cx="4776120" cy="1246126"/>
          </a:xfrm>
        </p:spPr>
        <p:txBody>
          <a:bodyPr>
            <a:normAutofit fontScale="90000"/>
          </a:bodyPr>
          <a:lstStyle/>
          <a:p>
            <a:r>
              <a:rPr lang="en-US" dirty="0"/>
              <a:t>What is celebrity endorsement?</a:t>
            </a:r>
          </a:p>
        </p:txBody>
      </p:sp>
      <p:sp>
        <p:nvSpPr>
          <p:cNvPr id="3" name="Content Placeholder 2">
            <a:extLst>
              <a:ext uri="{FF2B5EF4-FFF2-40B4-BE49-F238E27FC236}">
                <a16:creationId xmlns:a16="http://schemas.microsoft.com/office/drawing/2014/main" id="{9A14DC41-9831-0C48-818E-A44351446903}"/>
              </a:ext>
            </a:extLst>
          </p:cNvPr>
          <p:cNvSpPr>
            <a:spLocks noGrp="1"/>
          </p:cNvSpPr>
          <p:nvPr>
            <p:ph idx="1"/>
          </p:nvPr>
        </p:nvSpPr>
        <p:spPr>
          <a:xfrm>
            <a:off x="6013345" y="2024628"/>
            <a:ext cx="5989176" cy="4489942"/>
          </a:xfrm>
        </p:spPr>
        <p:txBody>
          <a:bodyPr>
            <a:normAutofit/>
          </a:bodyPr>
          <a:lstStyle/>
          <a:p>
            <a:pPr>
              <a:lnSpc>
                <a:spcPct val="100000"/>
              </a:lnSpc>
            </a:pPr>
            <a:r>
              <a:rPr lang="en-US" sz="2400" dirty="0"/>
              <a:t>Consumers model their consumption based on a </a:t>
            </a:r>
            <a:r>
              <a:rPr lang="en-US" sz="2400" dirty="0" err="1"/>
              <a:t>favourite</a:t>
            </a:r>
            <a:r>
              <a:rPr lang="en-US" sz="2400" dirty="0"/>
              <a:t> celebrity’s preferences</a:t>
            </a:r>
          </a:p>
          <a:p>
            <a:pPr>
              <a:lnSpc>
                <a:spcPct val="100000"/>
              </a:lnSpc>
            </a:pPr>
            <a:r>
              <a:rPr lang="en-US" sz="2400" dirty="0"/>
              <a:t>Firms use celebrities to sell products to:</a:t>
            </a:r>
          </a:p>
          <a:p>
            <a:pPr lvl="1">
              <a:lnSpc>
                <a:spcPct val="100000"/>
              </a:lnSpc>
            </a:pPr>
            <a:r>
              <a:rPr lang="en-US" sz="2400" dirty="0"/>
              <a:t>Gain attention from target customers</a:t>
            </a:r>
          </a:p>
          <a:p>
            <a:pPr lvl="1">
              <a:lnSpc>
                <a:spcPct val="100000"/>
              </a:lnSpc>
            </a:pPr>
            <a:r>
              <a:rPr lang="en-US" sz="2400" dirty="0"/>
              <a:t>Improve brand credibility</a:t>
            </a:r>
          </a:p>
          <a:p>
            <a:pPr lvl="1">
              <a:lnSpc>
                <a:spcPct val="100000"/>
              </a:lnSpc>
            </a:pPr>
            <a:r>
              <a:rPr lang="en-US" sz="2400" dirty="0"/>
              <a:t>Increase recall</a:t>
            </a:r>
          </a:p>
          <a:p>
            <a:pPr>
              <a:lnSpc>
                <a:spcPct val="100000"/>
              </a:lnSpc>
            </a:pPr>
            <a:r>
              <a:rPr lang="en-US" sz="2400" dirty="0"/>
              <a:t>Celebrity endorsements are more frequent with products with high margins and large customer base</a:t>
            </a:r>
          </a:p>
        </p:txBody>
      </p:sp>
      <p:pic>
        <p:nvPicPr>
          <p:cNvPr id="9" name="Picture 8" descr="A picture containing text, person&#10;&#10;Description automatically generated">
            <a:extLst>
              <a:ext uri="{FF2B5EF4-FFF2-40B4-BE49-F238E27FC236}">
                <a16:creationId xmlns:a16="http://schemas.microsoft.com/office/drawing/2014/main" id="{0EA5F9E3-44FB-4D40-8E93-070EB84DC0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1" y="4567313"/>
            <a:ext cx="5420058" cy="2290687"/>
          </a:xfrm>
          <a:custGeom>
            <a:avLst/>
            <a:gdLst/>
            <a:ahLst/>
            <a:cxnLst/>
            <a:rect l="l" t="t" r="r" b="b"/>
            <a:pathLst>
              <a:path w="5420058" h="2290687">
                <a:moveTo>
                  <a:pt x="0" y="0"/>
                </a:moveTo>
                <a:lnTo>
                  <a:pt x="5420058" y="0"/>
                </a:lnTo>
                <a:lnTo>
                  <a:pt x="5372067" y="177435"/>
                </a:lnTo>
                <a:cubicBezTo>
                  <a:pt x="5248971" y="673420"/>
                  <a:pt x="5152071" y="1258752"/>
                  <a:pt x="5130974" y="2022782"/>
                </a:cubicBezTo>
                <a:lnTo>
                  <a:pt x="5127340" y="2290687"/>
                </a:lnTo>
                <a:lnTo>
                  <a:pt x="0" y="2290687"/>
                </a:lnTo>
                <a:close/>
              </a:path>
            </a:pathLst>
          </a:custGeom>
        </p:spPr>
      </p:pic>
      <p:pic>
        <p:nvPicPr>
          <p:cNvPr id="5" name="Picture 4" descr="A picture containing text, person, indoor, black&#10;&#10;Description automatically generated">
            <a:extLst>
              <a:ext uri="{FF2B5EF4-FFF2-40B4-BE49-F238E27FC236}">
                <a16:creationId xmlns:a16="http://schemas.microsoft.com/office/drawing/2014/main" id="{F45C7746-61C8-9542-A091-5AE8EAAC4D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1" y="2276624"/>
            <a:ext cx="6013346" cy="2290687"/>
          </a:xfrm>
          <a:custGeom>
            <a:avLst/>
            <a:gdLst/>
            <a:ahLst/>
            <a:cxnLst/>
            <a:rect l="l" t="t" r="r" b="b"/>
            <a:pathLst>
              <a:path w="6013346" h="2290687">
                <a:moveTo>
                  <a:pt x="0" y="0"/>
                </a:moveTo>
                <a:lnTo>
                  <a:pt x="6013346" y="0"/>
                </a:lnTo>
                <a:lnTo>
                  <a:pt x="5993108" y="206245"/>
                </a:lnTo>
                <a:cubicBezTo>
                  <a:pt x="5898834" y="891586"/>
                  <a:pt x="5668163" y="1426152"/>
                  <a:pt x="5468525" y="2111493"/>
                </a:cubicBezTo>
                <a:lnTo>
                  <a:pt x="5420058" y="2290687"/>
                </a:lnTo>
                <a:lnTo>
                  <a:pt x="0" y="2290687"/>
                </a:lnTo>
                <a:close/>
              </a:path>
            </a:pathLst>
          </a:custGeom>
        </p:spPr>
      </p:pic>
      <p:pic>
        <p:nvPicPr>
          <p:cNvPr id="7" name="Picture 6" descr="A person in a white coat&#10;&#10;Description automatically generated with low confidence">
            <a:extLst>
              <a:ext uri="{FF2B5EF4-FFF2-40B4-BE49-F238E27FC236}">
                <a16:creationId xmlns:a16="http://schemas.microsoft.com/office/drawing/2014/main" id="{22D3AE16-BB0B-664E-AE19-85FB85CB42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a:off x="-1" y="10"/>
            <a:ext cx="6036633" cy="2290677"/>
          </a:xfrm>
          <a:custGeom>
            <a:avLst/>
            <a:gdLst/>
            <a:ahLst/>
            <a:cxnLst/>
            <a:rect l="l" t="t" r="r" b="b"/>
            <a:pathLst>
              <a:path w="6036633" h="2290687">
                <a:moveTo>
                  <a:pt x="0" y="0"/>
                </a:moveTo>
                <a:lnTo>
                  <a:pt x="5782584" y="0"/>
                </a:lnTo>
                <a:lnTo>
                  <a:pt x="5847735" y="280891"/>
                </a:lnTo>
                <a:cubicBezTo>
                  <a:pt x="6013954" y="1044921"/>
                  <a:pt x="6057540" y="1630253"/>
                  <a:pt x="6028103" y="2126238"/>
                </a:cubicBezTo>
                <a:lnTo>
                  <a:pt x="6011966" y="2290687"/>
                </a:lnTo>
                <a:lnTo>
                  <a:pt x="0" y="2290687"/>
                </a:lnTo>
                <a:close/>
              </a:path>
            </a:pathLst>
          </a:custGeom>
        </p:spPr>
      </p:pic>
      <p:sp>
        <p:nvSpPr>
          <p:cNvPr id="10" name="Rectangle 9">
            <a:extLst>
              <a:ext uri="{FF2B5EF4-FFF2-40B4-BE49-F238E27FC236}">
                <a16:creationId xmlns:a16="http://schemas.microsoft.com/office/drawing/2014/main" id="{4CA70970-7383-D143-ABAC-FB3E095E5CAA}"/>
              </a:ext>
            </a:extLst>
          </p:cNvPr>
          <p:cNvSpPr/>
          <p:nvPr/>
        </p:nvSpPr>
        <p:spPr>
          <a:xfrm>
            <a:off x="6214" y="6633734"/>
            <a:ext cx="5286755" cy="253916"/>
          </a:xfrm>
          <a:prstGeom prst="rect">
            <a:avLst/>
          </a:prstGeom>
        </p:spPr>
        <p:txBody>
          <a:bodyPr wrap="square">
            <a:spAutoFit/>
          </a:bodyPr>
          <a:lstStyle/>
          <a:p>
            <a:r>
              <a:rPr lang="en-US" sz="1050" dirty="0"/>
              <a:t>Photo credit: https://</a:t>
            </a:r>
            <a:r>
              <a:rPr lang="en-US" sz="1050" dirty="0" err="1"/>
              <a:t>blog.hollywoodbranded.com</a:t>
            </a:r>
            <a:r>
              <a:rPr lang="en-US" sz="1050" dirty="0"/>
              <a:t>/top-10-celebrity-endorsements</a:t>
            </a:r>
          </a:p>
        </p:txBody>
      </p:sp>
    </p:spTree>
    <p:extLst>
      <p:ext uri="{BB962C8B-B14F-4D97-AF65-F5344CB8AC3E}">
        <p14:creationId xmlns:p14="http://schemas.microsoft.com/office/powerpoint/2010/main" val="66373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165794D4-DDCF-469D-A6C7-0AE18F6BB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descr="A person sitting on a couch&#10;&#10;Description automatically generated">
            <a:extLst>
              <a:ext uri="{FF2B5EF4-FFF2-40B4-BE49-F238E27FC236}">
                <a16:creationId xmlns:a16="http://schemas.microsoft.com/office/drawing/2014/main" id="{963F1DCF-CD50-3F49-8E44-AC81867F528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2827" y="-669251"/>
            <a:ext cx="12192000" cy="7524144"/>
          </a:xfrm>
          <a:prstGeom prst="rect">
            <a:avLst/>
          </a:prstGeom>
        </p:spPr>
      </p:pic>
      <p:grpSp>
        <p:nvGrpSpPr>
          <p:cNvPr id="47" name="Group 46">
            <a:extLst>
              <a:ext uri="{FF2B5EF4-FFF2-40B4-BE49-F238E27FC236}">
                <a16:creationId xmlns:a16="http://schemas.microsoft.com/office/drawing/2014/main" id="{88D25AED-03FE-496D-84B1-6BD007300A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636474AD-D65C-406B-83FB-C99C060070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9322EB-87AA-45C9-A03C-52A874D8C8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BCB4F5-395E-4192-9EBB-E9F0255AE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4B1466F-6782-407B-9C00-8DF501BC02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28CCAE2-B347-4439-A6F8-1F1C3548FA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DDE5DC-1CFD-4141-BB8A-4E88DC953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28B0EB6-7696-43A6-802C-7F71D1BA06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C27EFB-1419-4DCF-B0FB-19DFF5558B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B469F2C-8E3D-4F5A-B109-74EB0C1C62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F21893-899E-456E-B2C0-18C3B8661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249F69B-8991-410D-B2BE-29792DFF04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3B3B6AE-A176-4E37-9DC3-693D4D4A15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251166D-5D02-4F59-9CDD-176C32DCBA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19ECF99-A74F-4670-B781-193D17D554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8FECED-862A-4A60-A948-0B3FC1F6A0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6596925-5663-4DBB-BA20-5D8E5168A8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D04049C-063B-4F59-801F-1DE9B4220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5DFD5EC-AD64-4EA0-99D4-659BE87BFC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9EDC0CD-7E2B-45B9-BEDA-07058067AC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973EC6-F21A-40EB-9773-F830E2053F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0727704-3B6D-4FBC-80D0-3452A7883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C285D-96FA-4E4C-99DD-A4537CC8B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A87ECD-5CEA-4CF1-B4D6-231036363D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D3432C-F58F-418C-B2A2-B675E0149F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7AA6FC6-50E8-4802-946A-A1408D0347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7879239-2C29-4598-89C4-DA6DE60996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387EF3-939F-4251-95A2-B1FD10DB7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540311-BAC8-433E-9146-1804B5FD8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D33AD0E-0DD9-49E5-B606-1269FBFEE1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CD0FDA4-88B0-47B3-AD08-B58785CF02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7273F8E-C71F-44CE-9C4C-4D0231215D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ectangle 79">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rgbClr val="000000">
                  <a:alpha val="30000"/>
                </a:srgbClr>
              </a:gs>
              <a:gs pos="80000">
                <a:srgbClr val="000000">
                  <a:alpha val="15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6A723-AFCB-824F-925E-3B48F4FF89DF}"/>
              </a:ext>
            </a:extLst>
          </p:cNvPr>
          <p:cNvSpPr>
            <a:spLocks noGrp="1"/>
          </p:cNvSpPr>
          <p:nvPr>
            <p:ph type="title"/>
          </p:nvPr>
        </p:nvSpPr>
        <p:spPr>
          <a:xfrm>
            <a:off x="684224" y="2257380"/>
            <a:ext cx="10325636" cy="1628647"/>
          </a:xfrm>
        </p:spPr>
        <p:txBody>
          <a:bodyPr vert="horz" lIns="91440" tIns="45720" rIns="91440" bIns="45720" rtlCol="0" anchor="b">
            <a:normAutofit fontScale="90000"/>
          </a:bodyPr>
          <a:lstStyle/>
          <a:p>
            <a:r>
              <a:rPr lang="en-US" sz="5000" dirty="0">
                <a:solidFill>
                  <a:srgbClr val="FFFFFF"/>
                </a:solidFill>
              </a:rPr>
              <a:t>Celebrity endorsements can increase a company’s sales an average of 4%.</a:t>
            </a:r>
          </a:p>
        </p:txBody>
      </p:sp>
    </p:spTree>
    <p:extLst>
      <p:ext uri="{BB962C8B-B14F-4D97-AF65-F5344CB8AC3E}">
        <p14:creationId xmlns:p14="http://schemas.microsoft.com/office/powerpoint/2010/main" val="45857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 name="Rectangle 17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grpSp>
        <p:nvGrpSpPr>
          <p:cNvPr id="174" name="Group 173">
            <a:extLst>
              <a:ext uri="{FF2B5EF4-FFF2-40B4-BE49-F238E27FC236}">
                <a16:creationId xmlns:a16="http://schemas.microsoft.com/office/drawing/2014/main" id="{0279CA66-300C-4FEC-A240-B35DBC290D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5" name="Straight Connector 174">
              <a:extLst>
                <a:ext uri="{FF2B5EF4-FFF2-40B4-BE49-F238E27FC236}">
                  <a16:creationId xmlns:a16="http://schemas.microsoft.com/office/drawing/2014/main" id="{2D64010D-982A-4BC5-92B2-BA2F3DF0AD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E92C7A3-2BC7-40DB-8496-0EDFCF5094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8FD8D05-4FF4-444E-8183-676C2C1F74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FEA98D4-7C33-4473-99C2-7C8C54FA2A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BC0A07B-CBE5-4893-9662-608378CED2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5C23C82-961F-4E29-8C4C-44CA197A2E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A3426D0-49A5-49ED-AB52-A27BAF8C8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9C34D38-C698-49A1-A628-DFEA6972C7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9321292-AD15-429A-B60E-5228C0B5CF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0C671D0-73DE-4F27-A73A-7B02DB40C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99F50E1-94C0-4CD5-950B-6AF363C598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72A368A-7067-4F3D-B29E-7874B542CE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AEA78DC-026C-415A-BA89-A71DB6C379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C9DCD0E-40D9-4DF0-92CE-E8E84F825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BB83AD0-038F-40FC-8121-2222E25E4A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21EE1C9-7F05-446E-879B-BF5F76EF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F504365-EEE5-4E2A-A939-723AB2D199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A133E3D-EF45-4656-91E1-DEA1E22810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C62060A-0C17-422E-947A-73925CB506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FBAF1200-579B-48C8-87E5-DCE94DBDBD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3430D59-383A-4414-8281-612BDF58B6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72CD72A-E48C-410D-AEF9-26E6440786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3BF9F6E-3878-4835-9359-24AD3F3B8C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46619FB-7C8E-4B57-AE1F-F10DAB8ECD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41D847B-E304-4A5B-AD27-BEC4AFBD45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59D75BB-F527-4FC5-A85A-D6A90B9EFB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0AF5022-6A2C-4216-B411-526EAFD059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07C600A-E63F-467A-8015-0543F37C9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21D8C94-01E4-45DB-8FDC-C2B345CEEE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EB761D-5858-4F3E-90F0-E972EB78F3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A5A1FC7-9A11-42A4-8A8D-5D588D3AE2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pic>
        <p:nvPicPr>
          <p:cNvPr id="10" name="Picture 4" descr="Computer Generated Lights">
            <a:extLst>
              <a:ext uri="{FF2B5EF4-FFF2-40B4-BE49-F238E27FC236}">
                <a16:creationId xmlns:a16="http://schemas.microsoft.com/office/drawing/2014/main" id="{48FFBF52-D6D4-A171-E96A-B11B037DD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0681" y="10"/>
            <a:ext cx="6098270" cy="3364727"/>
          </a:xfrm>
          <a:custGeom>
            <a:avLst/>
            <a:gdLst/>
            <a:ahLst/>
            <a:cxnLst/>
            <a:rect l="l" t="t" r="r" b="b"/>
            <a:pathLst>
              <a:path w="6098270" h="3364737">
                <a:moveTo>
                  <a:pt x="0" y="0"/>
                </a:moveTo>
                <a:lnTo>
                  <a:pt x="6098270" y="0"/>
                </a:lnTo>
                <a:lnTo>
                  <a:pt x="6098270" y="2797313"/>
                </a:lnTo>
                <a:lnTo>
                  <a:pt x="5553658" y="2801010"/>
                </a:lnTo>
                <a:cubicBezTo>
                  <a:pt x="2869842" y="2838087"/>
                  <a:pt x="1441449" y="3141616"/>
                  <a:pt x="13056" y="3362844"/>
                </a:cubicBezTo>
                <a:lnTo>
                  <a:pt x="0" y="3364737"/>
                </a:lnTo>
                <a:close/>
              </a:path>
            </a:pathLst>
          </a:custGeom>
        </p:spPr>
      </p:pic>
      <p:pic>
        <p:nvPicPr>
          <p:cNvPr id="45" name="Picture 44" descr="Woman on red carpet">
            <a:extLst>
              <a:ext uri="{FF2B5EF4-FFF2-40B4-BE49-F238E27FC236}">
                <a16:creationId xmlns:a16="http://schemas.microsoft.com/office/drawing/2014/main" id="{96A68AD4-384A-3D41-8EB1-1D6B4AE5BA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6214" y="1"/>
            <a:ext cx="6092057" cy="3596861"/>
          </a:xfrm>
          <a:custGeom>
            <a:avLst/>
            <a:gdLst/>
            <a:ahLst/>
            <a:cxnLst/>
            <a:rect l="l" t="t" r="r" b="b"/>
            <a:pathLst>
              <a:path w="6089008" h="3596861">
                <a:moveTo>
                  <a:pt x="0" y="0"/>
                </a:moveTo>
                <a:lnTo>
                  <a:pt x="6089008" y="0"/>
                </a:lnTo>
                <a:lnTo>
                  <a:pt x="6089008" y="3363637"/>
                </a:lnTo>
                <a:lnTo>
                  <a:pt x="5520143" y="3446119"/>
                </a:lnTo>
                <a:cubicBezTo>
                  <a:pt x="4166146" y="3626327"/>
                  <a:pt x="2666333" y="3694334"/>
                  <a:pt x="0" y="3366590"/>
                </a:cubicBezTo>
                <a:close/>
              </a:path>
            </a:pathLst>
          </a:custGeom>
        </p:spPr>
      </p:pic>
      <p:sp>
        <p:nvSpPr>
          <p:cNvPr id="207" name="Right Triangle 206">
            <a:extLst>
              <a:ext uri="{FF2B5EF4-FFF2-40B4-BE49-F238E27FC236}">
                <a16:creationId xmlns:a16="http://schemas.microsoft.com/office/drawing/2014/main" id="{E3EB5C22-1C26-454C-BCAD-CC1908B77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2" y="425224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itle 50">
            <a:extLst>
              <a:ext uri="{FF2B5EF4-FFF2-40B4-BE49-F238E27FC236}">
                <a16:creationId xmlns:a16="http://schemas.microsoft.com/office/drawing/2014/main" id="{B6A655B3-7D84-1149-B545-0FC2AC5B851C}"/>
              </a:ext>
            </a:extLst>
          </p:cNvPr>
          <p:cNvSpPr>
            <a:spLocks noGrp="1"/>
          </p:cNvSpPr>
          <p:nvPr>
            <p:ph type="title"/>
          </p:nvPr>
        </p:nvSpPr>
        <p:spPr>
          <a:xfrm>
            <a:off x="691079" y="3971878"/>
            <a:ext cx="5408026" cy="2711293"/>
          </a:xfrm>
        </p:spPr>
        <p:txBody>
          <a:bodyPr vert="horz" lIns="91440" tIns="45720" rIns="91440" bIns="45720" rtlCol="0" anchor="t">
            <a:normAutofit/>
          </a:bodyPr>
          <a:lstStyle/>
          <a:p>
            <a:r>
              <a:rPr lang="en-US" dirty="0"/>
              <a:t>How does a celebrity endorsement work?</a:t>
            </a:r>
          </a:p>
        </p:txBody>
      </p:sp>
      <p:sp>
        <p:nvSpPr>
          <p:cNvPr id="3" name="Content Placeholder 2">
            <a:extLst>
              <a:ext uri="{FF2B5EF4-FFF2-40B4-BE49-F238E27FC236}">
                <a16:creationId xmlns:a16="http://schemas.microsoft.com/office/drawing/2014/main" id="{9E561A7E-D3AD-764E-A1D3-9400DFC57307}"/>
              </a:ext>
            </a:extLst>
          </p:cNvPr>
          <p:cNvSpPr>
            <a:spLocks noGrp="1"/>
          </p:cNvSpPr>
          <p:nvPr>
            <p:ph idx="1"/>
          </p:nvPr>
        </p:nvSpPr>
        <p:spPr>
          <a:xfrm>
            <a:off x="5875324" y="3428996"/>
            <a:ext cx="6098269" cy="3254177"/>
          </a:xfrm>
        </p:spPr>
        <p:txBody>
          <a:bodyPr vert="horz" lIns="91440" tIns="45720" rIns="91440" bIns="45720" rtlCol="0" anchor="ctr">
            <a:normAutofit/>
          </a:bodyPr>
          <a:lstStyle/>
          <a:p>
            <a:r>
              <a:rPr lang="en-US" sz="2400" dirty="0"/>
              <a:t>Your brain recognizes a familiar face. </a:t>
            </a:r>
          </a:p>
          <a:p>
            <a:r>
              <a:rPr lang="en-US" sz="2400" dirty="0"/>
              <a:t>Transitive properties kick in. If A=B and B=C, then A=C, therefore, Diet Coke must be good because Taylor Swift ❤️</a:t>
            </a:r>
          </a:p>
          <a:p>
            <a:r>
              <a:rPr lang="en-US" sz="2400" dirty="0"/>
              <a:t>Our emotions drive our decisions.</a:t>
            </a:r>
          </a:p>
          <a:p>
            <a:pPr marL="0" indent="0">
              <a:buNone/>
            </a:pPr>
            <a:endParaRPr lang="en-US" sz="2400" dirty="0"/>
          </a:p>
        </p:txBody>
      </p:sp>
    </p:spTree>
    <p:extLst>
      <p:ext uri="{BB962C8B-B14F-4D97-AF65-F5344CB8AC3E}">
        <p14:creationId xmlns:p14="http://schemas.microsoft.com/office/powerpoint/2010/main" val="408049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da-sales-funnel credit provenmodels.com .gif"/>
          <p:cNvPicPr>
            <a:picLocks noChangeAspect="1"/>
          </p:cNvPicPr>
          <p:nvPr/>
        </p:nvPicPr>
        <p:blipFill>
          <a:blip r:embed="rId3" cstate="print"/>
          <a:srcRect l="2222" t="14444" r="5556" b="14445"/>
          <a:stretch>
            <a:fillRect/>
          </a:stretch>
        </p:blipFill>
        <p:spPr>
          <a:xfrm>
            <a:off x="3886200" y="807807"/>
            <a:ext cx="6332322" cy="4882754"/>
          </a:xfrm>
          <a:prstGeom prst="rect">
            <a:avLst/>
          </a:prstGeom>
        </p:spPr>
      </p:pic>
      <p:sp>
        <p:nvSpPr>
          <p:cNvPr id="3" name="TextBox 2"/>
          <p:cNvSpPr txBox="1"/>
          <p:nvPr/>
        </p:nvSpPr>
        <p:spPr>
          <a:xfrm>
            <a:off x="2489616" y="-89952"/>
            <a:ext cx="9702384" cy="1384995"/>
          </a:xfrm>
          <a:prstGeom prst="rect">
            <a:avLst/>
          </a:prstGeom>
          <a:noFill/>
        </p:spPr>
        <p:txBody>
          <a:bodyPr wrap="square" rtlCol="0">
            <a:spAutoFit/>
          </a:bodyPr>
          <a:lstStyle/>
          <a:p>
            <a:pPr marL="1150938" indent="-1150938" algn="r"/>
            <a:r>
              <a:rPr lang="en-CA" sz="2800" b="1" dirty="0">
                <a:solidFill>
                  <a:prstClr val="black">
                    <a:lumMod val="50000"/>
                    <a:lumOff val="50000"/>
                  </a:prstClr>
                </a:solidFill>
              </a:rPr>
              <a:t>Neuromarketing: AIDA aka the hierarchy of effects model: C</a:t>
            </a:r>
            <a:r>
              <a:rPr lang="en-CA" sz="2800" dirty="0">
                <a:solidFill>
                  <a:prstClr val="black">
                    <a:lumMod val="50000"/>
                    <a:lumOff val="50000"/>
                  </a:prstClr>
                </a:solidFill>
              </a:rPr>
              <a:t>onsumers move through a series of steps to make a purchase decision</a:t>
            </a:r>
          </a:p>
        </p:txBody>
      </p:sp>
      <p:sp>
        <p:nvSpPr>
          <p:cNvPr id="4" name="TextBox 3"/>
          <p:cNvSpPr txBox="1"/>
          <p:nvPr/>
        </p:nvSpPr>
        <p:spPr>
          <a:xfrm>
            <a:off x="1312069" y="1580210"/>
            <a:ext cx="1735931" cy="584775"/>
          </a:xfrm>
          <a:prstGeom prst="rect">
            <a:avLst/>
          </a:prstGeom>
          <a:noFill/>
        </p:spPr>
        <p:txBody>
          <a:bodyPr wrap="square" rtlCol="0">
            <a:spAutoFit/>
          </a:bodyPr>
          <a:lstStyle/>
          <a:p>
            <a:pPr algn="r"/>
            <a:r>
              <a:rPr lang="en-CA" sz="3200" b="1" dirty="0">
                <a:solidFill>
                  <a:prstClr val="black">
                    <a:lumMod val="50000"/>
                    <a:lumOff val="50000"/>
                  </a:prstClr>
                </a:solidFill>
              </a:rPr>
              <a:t>think</a:t>
            </a:r>
          </a:p>
        </p:txBody>
      </p:sp>
      <p:sp>
        <p:nvSpPr>
          <p:cNvPr id="5" name="TextBox 4"/>
          <p:cNvSpPr txBox="1"/>
          <p:nvPr/>
        </p:nvSpPr>
        <p:spPr>
          <a:xfrm>
            <a:off x="929390" y="2903648"/>
            <a:ext cx="2118610" cy="584775"/>
          </a:xfrm>
          <a:prstGeom prst="rect">
            <a:avLst/>
          </a:prstGeom>
          <a:noFill/>
        </p:spPr>
        <p:txBody>
          <a:bodyPr wrap="square" rtlCol="0">
            <a:spAutoFit/>
          </a:bodyPr>
          <a:lstStyle/>
          <a:p>
            <a:pPr algn="r"/>
            <a:r>
              <a:rPr lang="en-CA" sz="3200" b="1" dirty="0">
                <a:solidFill>
                  <a:prstClr val="black">
                    <a:lumMod val="50000"/>
                    <a:lumOff val="50000"/>
                  </a:prstClr>
                </a:solidFill>
              </a:rPr>
              <a:t>feel</a:t>
            </a:r>
          </a:p>
        </p:txBody>
      </p:sp>
      <p:sp>
        <p:nvSpPr>
          <p:cNvPr id="6" name="TextBox 5"/>
          <p:cNvSpPr txBox="1"/>
          <p:nvPr/>
        </p:nvSpPr>
        <p:spPr>
          <a:xfrm>
            <a:off x="1905000" y="4686921"/>
            <a:ext cx="1143000" cy="584775"/>
          </a:xfrm>
          <a:prstGeom prst="rect">
            <a:avLst/>
          </a:prstGeom>
          <a:noFill/>
        </p:spPr>
        <p:txBody>
          <a:bodyPr wrap="square" rtlCol="0">
            <a:spAutoFit/>
          </a:bodyPr>
          <a:lstStyle/>
          <a:p>
            <a:pPr algn="r"/>
            <a:r>
              <a:rPr lang="en-CA" sz="3200" b="1" dirty="0">
                <a:solidFill>
                  <a:prstClr val="black">
                    <a:lumMod val="50000"/>
                    <a:lumOff val="50000"/>
                  </a:prstClr>
                </a:solidFill>
              </a:rPr>
              <a:t>do</a:t>
            </a:r>
          </a:p>
        </p:txBody>
      </p:sp>
      <p:sp>
        <p:nvSpPr>
          <p:cNvPr id="7" name="Left Brace 6"/>
          <p:cNvSpPr/>
          <p:nvPr/>
        </p:nvSpPr>
        <p:spPr>
          <a:xfrm>
            <a:off x="3124200" y="1486520"/>
            <a:ext cx="685800" cy="990600"/>
          </a:xfrm>
          <a:prstGeom prst="leftBrace">
            <a:avLst>
              <a:gd name="adj1" fmla="val 8333"/>
              <a:gd name="adj2" fmla="val 48511"/>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CA" dirty="0">
              <a:solidFill>
                <a:prstClr val="black"/>
              </a:solidFill>
            </a:endParaRPr>
          </a:p>
        </p:txBody>
      </p:sp>
      <p:sp>
        <p:nvSpPr>
          <p:cNvPr id="8" name="Left Brace 7"/>
          <p:cNvSpPr/>
          <p:nvPr/>
        </p:nvSpPr>
        <p:spPr>
          <a:xfrm>
            <a:off x="3124200" y="2553320"/>
            <a:ext cx="685800" cy="1828800"/>
          </a:xfrm>
          <a:prstGeom prst="leftBrace">
            <a:avLst>
              <a:gd name="adj1" fmla="val 8333"/>
              <a:gd name="adj2" fmla="val 48511"/>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CA" dirty="0">
              <a:solidFill>
                <a:prstClr val="black"/>
              </a:solidFill>
            </a:endParaRPr>
          </a:p>
        </p:txBody>
      </p:sp>
      <p:sp>
        <p:nvSpPr>
          <p:cNvPr id="9" name="Left Brace 8"/>
          <p:cNvSpPr/>
          <p:nvPr/>
        </p:nvSpPr>
        <p:spPr>
          <a:xfrm>
            <a:off x="3124200" y="4458320"/>
            <a:ext cx="685800" cy="1143000"/>
          </a:xfrm>
          <a:prstGeom prst="leftBrace">
            <a:avLst>
              <a:gd name="adj1" fmla="val 8333"/>
              <a:gd name="adj2" fmla="val 48511"/>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CA" dirty="0">
              <a:solidFill>
                <a:prstClr val="black"/>
              </a:solidFill>
            </a:endParaRPr>
          </a:p>
        </p:txBody>
      </p:sp>
      <p:sp>
        <p:nvSpPr>
          <p:cNvPr id="19" name="Rectangle: Rounded Corners 18">
            <a:extLst>
              <a:ext uri="{FF2B5EF4-FFF2-40B4-BE49-F238E27FC236}">
                <a16:creationId xmlns:a16="http://schemas.microsoft.com/office/drawing/2014/main" id="{37135716-9E8C-4B63-9E42-F3766BC432FC}"/>
              </a:ext>
            </a:extLst>
          </p:cNvPr>
          <p:cNvSpPr/>
          <p:nvPr/>
        </p:nvSpPr>
        <p:spPr>
          <a:xfrm>
            <a:off x="5562600" y="5453670"/>
            <a:ext cx="1066800" cy="365760"/>
          </a:xfrm>
          <a:prstGeom prst="roundRect">
            <a:avLst/>
          </a:pr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Rounded Corners 19">
            <a:extLst>
              <a:ext uri="{FF2B5EF4-FFF2-40B4-BE49-F238E27FC236}">
                <a16:creationId xmlns:a16="http://schemas.microsoft.com/office/drawing/2014/main" id="{3B656D68-93C6-4B3A-9087-D11A31BD5156}"/>
              </a:ext>
            </a:extLst>
          </p:cNvPr>
          <p:cNvSpPr/>
          <p:nvPr/>
        </p:nvSpPr>
        <p:spPr>
          <a:xfrm>
            <a:off x="5638800" y="5849910"/>
            <a:ext cx="914400" cy="365760"/>
          </a:xfrm>
          <a:prstGeom prst="roundRect">
            <a:avLst/>
          </a:prstGeom>
          <a:solidFill>
            <a:schemeClr val="accent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id="{F256FE8F-4367-4892-9752-57A3FE802A4A}"/>
              </a:ext>
            </a:extLst>
          </p:cNvPr>
          <p:cNvSpPr/>
          <p:nvPr/>
        </p:nvSpPr>
        <p:spPr>
          <a:xfrm>
            <a:off x="5753100" y="6246150"/>
            <a:ext cx="685800" cy="365760"/>
          </a:xfrm>
          <a:prstGeom prst="roundRect">
            <a:avLst/>
          </a:pr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id="{74F5DD72-B88E-430A-B969-6C1D66A232EC}"/>
              </a:ext>
            </a:extLst>
          </p:cNvPr>
          <p:cNvSpPr/>
          <p:nvPr/>
        </p:nvSpPr>
        <p:spPr>
          <a:xfrm>
            <a:off x="5867400" y="6627150"/>
            <a:ext cx="457200" cy="365760"/>
          </a:xfrm>
          <a:prstGeom prst="round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D1E8D885-C661-4CBB-A7A4-3F1F18DF87A0}"/>
              </a:ext>
            </a:extLst>
          </p:cNvPr>
          <p:cNvSpPr/>
          <p:nvPr/>
        </p:nvSpPr>
        <p:spPr>
          <a:xfrm>
            <a:off x="6827520" y="5567970"/>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Connector 24">
            <a:extLst>
              <a:ext uri="{FF2B5EF4-FFF2-40B4-BE49-F238E27FC236}">
                <a16:creationId xmlns:a16="http://schemas.microsoft.com/office/drawing/2014/main" id="{95E1DD5B-D77F-4FC1-9F23-859B893E353F}"/>
              </a:ext>
            </a:extLst>
          </p:cNvPr>
          <p:cNvCxnSpPr>
            <a:cxnSpLocks/>
          </p:cNvCxnSpPr>
          <p:nvPr/>
        </p:nvCxnSpPr>
        <p:spPr>
          <a:xfrm>
            <a:off x="7010400" y="5621310"/>
            <a:ext cx="19050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8490B9E-5992-46D5-B873-34EE5F485F42}"/>
              </a:ext>
            </a:extLst>
          </p:cNvPr>
          <p:cNvSpPr txBox="1"/>
          <p:nvPr/>
        </p:nvSpPr>
        <p:spPr>
          <a:xfrm>
            <a:off x="8883968" y="5398694"/>
            <a:ext cx="1781651" cy="353943"/>
          </a:xfrm>
          <a:prstGeom prst="rect">
            <a:avLst/>
          </a:prstGeom>
          <a:noFill/>
        </p:spPr>
        <p:txBody>
          <a:bodyPr wrap="square" rtlCol="0">
            <a:spAutoFit/>
          </a:bodyPr>
          <a:lstStyle/>
          <a:p>
            <a:r>
              <a:rPr lang="en-CA" sz="1700" b="1" dirty="0">
                <a:solidFill>
                  <a:schemeClr val="accent2"/>
                </a:solidFill>
              </a:rPr>
              <a:t>new customer</a:t>
            </a:r>
          </a:p>
        </p:txBody>
      </p:sp>
      <p:sp>
        <p:nvSpPr>
          <p:cNvPr id="28" name="Oval 27">
            <a:extLst>
              <a:ext uri="{FF2B5EF4-FFF2-40B4-BE49-F238E27FC236}">
                <a16:creationId xmlns:a16="http://schemas.microsoft.com/office/drawing/2014/main" id="{E82CD8CF-D384-442C-A64B-1279A76729BD}"/>
              </a:ext>
            </a:extLst>
          </p:cNvPr>
          <p:cNvSpPr/>
          <p:nvPr/>
        </p:nvSpPr>
        <p:spPr>
          <a:xfrm>
            <a:off x="6829902" y="5942987"/>
            <a:ext cx="137160" cy="1371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Connector 28">
            <a:extLst>
              <a:ext uri="{FF2B5EF4-FFF2-40B4-BE49-F238E27FC236}">
                <a16:creationId xmlns:a16="http://schemas.microsoft.com/office/drawing/2014/main" id="{537F0235-8C3B-4373-A510-59036E75D024}"/>
              </a:ext>
            </a:extLst>
          </p:cNvPr>
          <p:cNvCxnSpPr>
            <a:cxnSpLocks/>
          </p:cNvCxnSpPr>
          <p:nvPr/>
        </p:nvCxnSpPr>
        <p:spPr>
          <a:xfrm>
            <a:off x="7012782" y="5996327"/>
            <a:ext cx="1905000"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C5E94B6-0C51-4AA4-A787-910E1D4CB9DF}"/>
              </a:ext>
            </a:extLst>
          </p:cNvPr>
          <p:cNvSpPr txBox="1"/>
          <p:nvPr/>
        </p:nvSpPr>
        <p:spPr>
          <a:xfrm>
            <a:off x="8886350" y="5773711"/>
            <a:ext cx="1781651" cy="615553"/>
          </a:xfrm>
          <a:prstGeom prst="rect">
            <a:avLst/>
          </a:prstGeom>
          <a:noFill/>
        </p:spPr>
        <p:txBody>
          <a:bodyPr wrap="square" rtlCol="0">
            <a:spAutoFit/>
          </a:bodyPr>
          <a:lstStyle/>
          <a:p>
            <a:r>
              <a:rPr lang="en-CA" sz="1700" b="1" dirty="0">
                <a:solidFill>
                  <a:schemeClr val="accent6"/>
                </a:solidFill>
              </a:rPr>
              <a:t>regular purchaser</a:t>
            </a:r>
          </a:p>
        </p:txBody>
      </p:sp>
      <p:sp>
        <p:nvSpPr>
          <p:cNvPr id="31" name="Oval 30">
            <a:extLst>
              <a:ext uri="{FF2B5EF4-FFF2-40B4-BE49-F238E27FC236}">
                <a16:creationId xmlns:a16="http://schemas.microsoft.com/office/drawing/2014/main" id="{7A66F61C-9038-4D53-97C0-2EC84887B175}"/>
              </a:ext>
            </a:extLst>
          </p:cNvPr>
          <p:cNvSpPr/>
          <p:nvPr/>
        </p:nvSpPr>
        <p:spPr>
          <a:xfrm>
            <a:off x="6829902" y="6323987"/>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a:extLst>
              <a:ext uri="{FF2B5EF4-FFF2-40B4-BE49-F238E27FC236}">
                <a16:creationId xmlns:a16="http://schemas.microsoft.com/office/drawing/2014/main" id="{4B7A5404-203D-4502-8916-B54BFE1E7B8D}"/>
              </a:ext>
            </a:extLst>
          </p:cNvPr>
          <p:cNvCxnSpPr>
            <a:cxnSpLocks/>
          </p:cNvCxnSpPr>
          <p:nvPr/>
        </p:nvCxnSpPr>
        <p:spPr>
          <a:xfrm>
            <a:off x="7012782" y="6377327"/>
            <a:ext cx="1905000" cy="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76026B2-09D3-4F1D-8CD5-95B657F0E188}"/>
              </a:ext>
            </a:extLst>
          </p:cNvPr>
          <p:cNvSpPr txBox="1"/>
          <p:nvPr/>
        </p:nvSpPr>
        <p:spPr>
          <a:xfrm>
            <a:off x="8886350" y="6154711"/>
            <a:ext cx="1781651" cy="353943"/>
          </a:xfrm>
          <a:prstGeom prst="rect">
            <a:avLst/>
          </a:prstGeom>
          <a:noFill/>
        </p:spPr>
        <p:txBody>
          <a:bodyPr wrap="square" rtlCol="0">
            <a:spAutoFit/>
          </a:bodyPr>
          <a:lstStyle/>
          <a:p>
            <a:r>
              <a:rPr lang="en-CA" sz="1700" b="1" dirty="0">
                <a:solidFill>
                  <a:schemeClr val="accent3"/>
                </a:solidFill>
              </a:rPr>
              <a:t>loyal supporter</a:t>
            </a:r>
          </a:p>
        </p:txBody>
      </p:sp>
      <p:sp>
        <p:nvSpPr>
          <p:cNvPr id="34" name="Oval 33">
            <a:extLst>
              <a:ext uri="{FF2B5EF4-FFF2-40B4-BE49-F238E27FC236}">
                <a16:creationId xmlns:a16="http://schemas.microsoft.com/office/drawing/2014/main" id="{05C19997-AF7A-46C8-B43E-BDE98008BB2E}"/>
              </a:ext>
            </a:extLst>
          </p:cNvPr>
          <p:cNvSpPr/>
          <p:nvPr/>
        </p:nvSpPr>
        <p:spPr>
          <a:xfrm>
            <a:off x="6829902" y="6747433"/>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352DFBB3-BB34-4EC7-A903-7D2635271E81}"/>
              </a:ext>
            </a:extLst>
          </p:cNvPr>
          <p:cNvCxnSpPr>
            <a:cxnSpLocks/>
          </p:cNvCxnSpPr>
          <p:nvPr/>
        </p:nvCxnSpPr>
        <p:spPr>
          <a:xfrm>
            <a:off x="7012782" y="6800773"/>
            <a:ext cx="190500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C46E336-34F5-4E7D-967F-A1C1241075C2}"/>
              </a:ext>
            </a:extLst>
          </p:cNvPr>
          <p:cNvSpPr txBox="1"/>
          <p:nvPr/>
        </p:nvSpPr>
        <p:spPr>
          <a:xfrm>
            <a:off x="8886350" y="6578157"/>
            <a:ext cx="1781651" cy="353943"/>
          </a:xfrm>
          <a:prstGeom prst="rect">
            <a:avLst/>
          </a:prstGeom>
          <a:noFill/>
        </p:spPr>
        <p:txBody>
          <a:bodyPr wrap="square" rtlCol="0">
            <a:spAutoFit/>
          </a:bodyPr>
          <a:lstStyle/>
          <a:p>
            <a:r>
              <a:rPr lang="en-CA" sz="1700" b="1" dirty="0">
                <a:solidFill>
                  <a:schemeClr val="accent1"/>
                </a:solidFill>
              </a:rPr>
              <a:t>brand advocate</a:t>
            </a:r>
          </a:p>
        </p:txBody>
      </p:sp>
    </p:spTree>
    <p:extLst>
      <p:ext uri="{BB962C8B-B14F-4D97-AF65-F5344CB8AC3E}">
        <p14:creationId xmlns:p14="http://schemas.microsoft.com/office/powerpoint/2010/main" val="28309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par>
                                <p:cTn id="20" presetID="22" presetClass="entr" presetSubtype="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par>
                                <p:cTn id="29" presetID="22" presetClass="entr" presetSubtype="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500"/>
                                        <p:tgtEl>
                                          <p:spTgt spid="31"/>
                                        </p:tgtEl>
                                      </p:cBhvr>
                                    </p:animEffect>
                                  </p:childTnLst>
                                </p:cTn>
                              </p:par>
                              <p:par>
                                <p:cTn id="38" presetID="22" presetClass="entr" presetSubtype="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2" presetClass="entr" presetSubtype="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up)">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7" grpId="0"/>
      <p:bldP spid="28" grpId="0" animBg="1"/>
      <p:bldP spid="30" grpId="0"/>
      <p:bldP spid="31" grpId="0" animBg="1"/>
      <p:bldP spid="33" grpId="0"/>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6" name="Rectangle 45">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8" name="Group 47">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Right Triangle 80">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A126CDD-F1A0-DE4D-80A4-74F068A5C62B}"/>
              </a:ext>
            </a:extLst>
          </p:cNvPr>
          <p:cNvSpPr>
            <a:spLocks noGrp="1"/>
          </p:cNvSpPr>
          <p:nvPr>
            <p:ph type="title"/>
          </p:nvPr>
        </p:nvSpPr>
        <p:spPr>
          <a:xfrm>
            <a:off x="691078" y="722902"/>
            <a:ext cx="3930417" cy="5212135"/>
          </a:xfrm>
        </p:spPr>
        <p:txBody>
          <a:bodyPr vert="horz" lIns="91440" tIns="45720" rIns="91440" bIns="45720" rtlCol="0" anchor="b">
            <a:normAutofit fontScale="90000"/>
          </a:bodyPr>
          <a:lstStyle/>
          <a:p>
            <a:pPr>
              <a:lnSpc>
                <a:spcPct val="90000"/>
              </a:lnSpc>
            </a:pPr>
            <a:r>
              <a:rPr lang="en-US" sz="3000" dirty="0"/>
              <a:t>Our brains haven’t evolved for long enough to recognize that we don’t actually know the celebrity. </a:t>
            </a:r>
            <a:br>
              <a:rPr lang="en-US" sz="3000" dirty="0"/>
            </a:br>
            <a:br>
              <a:rPr lang="en-US" sz="3000" dirty="0"/>
            </a:br>
            <a:r>
              <a:rPr lang="en-US" sz="3000" dirty="0"/>
              <a:t>We think they’re a friend.  </a:t>
            </a:r>
            <a:br>
              <a:rPr lang="en-US" sz="3000" dirty="0"/>
            </a:br>
            <a:br>
              <a:rPr lang="en-US" sz="3000" dirty="0"/>
            </a:br>
            <a:r>
              <a:rPr lang="en-US" sz="3000" dirty="0"/>
              <a:t>We become indoctrinated by products, the machinery of production…</a:t>
            </a:r>
          </a:p>
        </p:txBody>
      </p:sp>
      <p:pic>
        <p:nvPicPr>
          <p:cNvPr id="5" name="Content Placeholder 4">
            <a:extLst>
              <a:ext uri="{FF2B5EF4-FFF2-40B4-BE49-F238E27FC236}">
                <a16:creationId xmlns:a16="http://schemas.microsoft.com/office/drawing/2014/main" id="{E4E092DC-F87B-2849-8A91-9D00B59D64E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182313" y="714591"/>
            <a:ext cx="6230465" cy="5420505"/>
          </a:xfrm>
          <a:prstGeom prst="rect">
            <a:avLst/>
          </a:prstGeom>
        </p:spPr>
      </p:pic>
      <p:sp>
        <p:nvSpPr>
          <p:cNvPr id="6" name="TextBox 5">
            <a:extLst>
              <a:ext uri="{FF2B5EF4-FFF2-40B4-BE49-F238E27FC236}">
                <a16:creationId xmlns:a16="http://schemas.microsoft.com/office/drawing/2014/main" id="{29097696-277E-B449-AF25-32E961250895}"/>
              </a:ext>
            </a:extLst>
          </p:cNvPr>
          <p:cNvSpPr txBox="1"/>
          <p:nvPr/>
        </p:nvSpPr>
        <p:spPr>
          <a:xfrm>
            <a:off x="8688955" y="5935041"/>
            <a:ext cx="27238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roomery.org/forums/showflat.php/number/1717428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76475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DA5BFA78-F064-495B-9429-2A3A39752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 name="Straight Connector 16">
              <a:extLst>
                <a:ext uri="{FF2B5EF4-FFF2-40B4-BE49-F238E27FC236}">
                  <a16:creationId xmlns:a16="http://schemas.microsoft.com/office/drawing/2014/main" id="{F41B1524-8773-41A2-B60B-9FA5BEE4F3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75004F-FDFC-4383-B54C-D65D6A2B0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A6C393-7CAE-4BAA-BBC4-AD4AC11815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51E448-3E8F-4E69-A38D-5D31FD0A4B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ABD22A-40A7-4044-A756-3C6189B56A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A5C758-DD4D-4B80-A019-C989ECAA6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27E4F7-B754-45A3-AD68-BDBAA49B78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202238-36BC-4D59-8366-4F57A8847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AB59A7-231B-419D-AF8E-A9BFD2519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B74688-C5D4-4726-9F69-5D7EFB3C69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4CDE69-E5F5-4127-A77E-3FFBCA0B80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A978B3-1951-44B6-B358-1A1E4C9444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C89324-57E9-45FE-9B4B-CD77D32C9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C1F3405-91FD-4101-BB4B-165FBD4BE2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46845C-08AC-4F0D-A4ED-D3CF3B5553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B461D1-432A-4182-8C40-95A183AA91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DABEA8-1DC0-4829-BC3E-582A0C49B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785BB3-494F-4AAA-9266-8C53FB3A1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B1FF74D-6739-4FD1-A90C-C638E15A7E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5719DE-505B-4BDC-8323-F3AB5F2FF5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7CAB2F-C32D-49D2-B296-65A7F1F32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7C5F73-3394-4E71-9C4E-F0BE61E312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F20981-D782-46DE-A5DC-A6BCBD3F3B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EFCF63-B4F1-4640-9EE7-D1833B97FA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6414C-D6F5-45BB-8AA5-61C025DB60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986DDAE-1F6A-45A4-9058-6FE32B29A0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8B1832-7574-4F28-9ECB-6861B232FA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BCC0AE-6EA9-47F6-A34F-FE955E4DBF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638F1F-AB51-4137-B516-65EB761A8B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B67BDB-612F-406E-A8AB-D45B6A142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66D459-90C2-4A99-9E01-AC8AC01B15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Right Triangle 48">
            <a:extLst>
              <a:ext uri="{FF2B5EF4-FFF2-40B4-BE49-F238E27FC236}">
                <a16:creationId xmlns:a16="http://schemas.microsoft.com/office/drawing/2014/main" id="{9393BED8-F65C-448E-B531-7CB732AE9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7301149" y="-2831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9410DB0-A74B-8A43-B0E5-54F4B638316A}"/>
              </a:ext>
            </a:extLst>
          </p:cNvPr>
          <p:cNvSpPr>
            <a:spLocks noGrp="1"/>
          </p:cNvSpPr>
          <p:nvPr>
            <p:ph type="title"/>
          </p:nvPr>
        </p:nvSpPr>
        <p:spPr>
          <a:xfrm>
            <a:off x="7073123" y="725951"/>
            <a:ext cx="3893761" cy="1442463"/>
          </a:xfrm>
        </p:spPr>
        <p:txBody>
          <a:bodyPr>
            <a:normAutofit/>
          </a:bodyPr>
          <a:lstStyle/>
          <a:p>
            <a:pPr>
              <a:lnSpc>
                <a:spcPct val="90000"/>
              </a:lnSpc>
            </a:pPr>
            <a:r>
              <a:rPr lang="en-US" sz="3100"/>
              <a:t>How long has this celebrities-selling-things been around? </a:t>
            </a:r>
          </a:p>
        </p:txBody>
      </p:sp>
      <p:sp>
        <p:nvSpPr>
          <p:cNvPr id="11" name="Content Placeholder 10">
            <a:extLst>
              <a:ext uri="{FF2B5EF4-FFF2-40B4-BE49-F238E27FC236}">
                <a16:creationId xmlns:a16="http://schemas.microsoft.com/office/drawing/2014/main" id="{2274CF24-7902-7D5D-E7E4-1E2151739613}"/>
              </a:ext>
            </a:extLst>
          </p:cNvPr>
          <p:cNvSpPr>
            <a:spLocks noGrp="1"/>
          </p:cNvSpPr>
          <p:nvPr>
            <p:ph idx="1"/>
          </p:nvPr>
        </p:nvSpPr>
        <p:spPr>
          <a:xfrm>
            <a:off x="7073123" y="2340131"/>
            <a:ext cx="3893761" cy="3564436"/>
          </a:xfrm>
        </p:spPr>
        <p:txBody>
          <a:bodyPr>
            <a:normAutofit/>
          </a:bodyPr>
          <a:lstStyle/>
          <a:p>
            <a:r>
              <a:rPr lang="en-US" dirty="0"/>
              <a:t>1760 – Josiah Wedgwood</a:t>
            </a:r>
          </a:p>
          <a:p>
            <a:r>
              <a:rPr lang="en-US" dirty="0"/>
              <a:t>The monarchy </a:t>
            </a:r>
          </a:p>
        </p:txBody>
      </p:sp>
      <p:pic>
        <p:nvPicPr>
          <p:cNvPr id="5" name="Content Placeholder 4" descr="A group of blue and white vases with white flowers&#10;&#10;Description automatically generated with low confidence">
            <a:extLst>
              <a:ext uri="{FF2B5EF4-FFF2-40B4-BE49-F238E27FC236}">
                <a16:creationId xmlns:a16="http://schemas.microsoft.com/office/drawing/2014/main" id="{2FFECE29-ECD5-0A45-BE28-1D1AAA8E2C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767" y="-1"/>
            <a:ext cx="5938005" cy="3422994"/>
          </a:xfrm>
          <a:custGeom>
            <a:avLst/>
            <a:gdLst/>
            <a:ahLst/>
            <a:cxnLst/>
            <a:rect l="l" t="t" r="r" b="b"/>
            <a:pathLst>
              <a:path w="5932752" h="3427250">
                <a:moveTo>
                  <a:pt x="0" y="0"/>
                </a:moveTo>
                <a:lnTo>
                  <a:pt x="5615779" y="0"/>
                </a:lnTo>
                <a:lnTo>
                  <a:pt x="5695822" y="275137"/>
                </a:lnTo>
                <a:cubicBezTo>
                  <a:pt x="6060670" y="1612190"/>
                  <a:pt x="5954458" y="2401982"/>
                  <a:pt x="5710666" y="3123366"/>
                </a:cubicBezTo>
                <a:lnTo>
                  <a:pt x="5599642" y="3427250"/>
                </a:lnTo>
                <a:lnTo>
                  <a:pt x="0" y="3427250"/>
                </a:lnTo>
                <a:close/>
              </a:path>
            </a:pathLst>
          </a:custGeom>
        </p:spPr>
      </p:pic>
      <p:pic>
        <p:nvPicPr>
          <p:cNvPr id="7" name="Picture 6" descr="A painting of a person&#10;&#10;Description automatically generated with medium confidence">
            <a:extLst>
              <a:ext uri="{FF2B5EF4-FFF2-40B4-BE49-F238E27FC236}">
                <a16:creationId xmlns:a16="http://schemas.microsoft.com/office/drawing/2014/main" id="{FE8C4759-42E7-3F42-BC96-B3E112E3A0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766" y="3422993"/>
            <a:ext cx="5600062" cy="3446973"/>
          </a:xfrm>
          <a:custGeom>
            <a:avLst/>
            <a:gdLst/>
            <a:ahLst/>
            <a:cxnLst/>
            <a:rect l="l" t="t" r="r" b="b"/>
            <a:pathLst>
              <a:path w="5594459" h="3427815">
                <a:moveTo>
                  <a:pt x="0" y="0"/>
                </a:moveTo>
                <a:lnTo>
                  <a:pt x="5594459" y="0"/>
                </a:lnTo>
                <a:lnTo>
                  <a:pt x="5592520" y="5308"/>
                </a:lnTo>
                <a:cubicBezTo>
                  <a:pt x="5276755" y="818579"/>
                  <a:pt x="4843516" y="1631850"/>
                  <a:pt x="4790594" y="3159910"/>
                </a:cubicBezTo>
                <a:lnTo>
                  <a:pt x="4786036" y="3427815"/>
                </a:lnTo>
                <a:lnTo>
                  <a:pt x="0" y="3427815"/>
                </a:lnTo>
                <a:close/>
              </a:path>
            </a:pathLst>
          </a:custGeom>
        </p:spPr>
      </p:pic>
    </p:spTree>
    <p:extLst>
      <p:ext uri="{BB962C8B-B14F-4D97-AF65-F5344CB8AC3E}">
        <p14:creationId xmlns:p14="http://schemas.microsoft.com/office/powerpoint/2010/main" val="110509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6" name="Straight Connector 85">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8" name="Right Triangle 117">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0" name="Rectangle 119">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2" name="Group 121">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55" name="Freeform: Shape 154">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F1BC4C9A-5956-4D48-B789-ECC09DC53976}"/>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a:extLst>
              <a:ext uri="{FF2B5EF4-FFF2-40B4-BE49-F238E27FC236}">
                <a16:creationId xmlns:a16="http://schemas.microsoft.com/office/drawing/2014/main" id="{6C9F5B78-D5BF-D64B-99FA-C93060BDE0FD}"/>
              </a:ext>
            </a:extLst>
          </p:cNvPr>
          <p:cNvSpPr>
            <a:spLocks noGrp="1"/>
          </p:cNvSpPr>
          <p:nvPr>
            <p:ph type="title"/>
          </p:nvPr>
        </p:nvSpPr>
        <p:spPr>
          <a:xfrm>
            <a:off x="684225" y="746841"/>
            <a:ext cx="9339075" cy="2682160"/>
          </a:xfrm>
        </p:spPr>
        <p:txBody>
          <a:bodyPr vert="horz" lIns="91440" tIns="45720" rIns="91440" bIns="45720" rtlCol="0" anchor="b">
            <a:normAutofit/>
          </a:bodyPr>
          <a:lstStyle/>
          <a:p>
            <a:pPr>
              <a:lnSpc>
                <a:spcPct val="90000"/>
              </a:lnSpc>
            </a:pPr>
            <a:r>
              <a:rPr lang="en-US" sz="3000" b="1" dirty="0">
                <a:solidFill>
                  <a:srgbClr val="FFFFFF"/>
                </a:solidFill>
              </a:rPr>
              <a:t>Hmm, this sounds pretty superficial. </a:t>
            </a:r>
            <a:br>
              <a:rPr lang="en-US" sz="3000" b="1" dirty="0">
                <a:solidFill>
                  <a:srgbClr val="FFFFFF"/>
                </a:solidFill>
              </a:rPr>
            </a:br>
            <a:br>
              <a:rPr lang="en-US" sz="3000" b="1" dirty="0">
                <a:solidFill>
                  <a:srgbClr val="FFFFFF"/>
                </a:solidFill>
              </a:rPr>
            </a:br>
            <a:r>
              <a:rPr lang="en-US" sz="3000" b="1" dirty="0">
                <a:solidFill>
                  <a:srgbClr val="FFFFFF"/>
                </a:solidFill>
              </a:rPr>
              <a:t>Isn’t this course on philosophy and business?</a:t>
            </a:r>
            <a:br>
              <a:rPr lang="en-US" sz="3000" b="1" dirty="0">
                <a:solidFill>
                  <a:srgbClr val="FFFFFF"/>
                </a:solidFill>
              </a:rPr>
            </a:br>
            <a:br>
              <a:rPr lang="en-US" sz="3000" b="1" dirty="0">
                <a:solidFill>
                  <a:srgbClr val="FFFFFF"/>
                </a:solidFill>
              </a:rPr>
            </a:br>
            <a:r>
              <a:rPr lang="en-US" sz="3000" b="1" dirty="0">
                <a:solidFill>
                  <a:srgbClr val="FFFFFF"/>
                </a:solidFill>
              </a:rPr>
              <a:t>Where’s the religion?  The science? </a:t>
            </a:r>
            <a:br>
              <a:rPr lang="en-US" sz="3000" b="1" dirty="0">
                <a:solidFill>
                  <a:srgbClr val="FFFFFF"/>
                </a:solidFill>
              </a:rPr>
            </a:br>
            <a:endParaRPr lang="en-US" sz="3000" b="1" dirty="0">
              <a:solidFill>
                <a:srgbClr val="FFFFFF"/>
              </a:solidFill>
            </a:endParaRPr>
          </a:p>
        </p:txBody>
      </p:sp>
      <p:sp>
        <p:nvSpPr>
          <p:cNvPr id="4" name="Text Placeholder 3">
            <a:extLst>
              <a:ext uri="{FF2B5EF4-FFF2-40B4-BE49-F238E27FC236}">
                <a16:creationId xmlns:a16="http://schemas.microsoft.com/office/drawing/2014/main" id="{249195C9-BDF1-4C4D-A4BD-9AFEB393D1A6}"/>
              </a:ext>
            </a:extLst>
          </p:cNvPr>
          <p:cNvSpPr>
            <a:spLocks noGrp="1"/>
          </p:cNvSpPr>
          <p:nvPr>
            <p:ph type="body" idx="1"/>
          </p:nvPr>
        </p:nvSpPr>
        <p:spPr>
          <a:xfrm>
            <a:off x="684225" y="3674327"/>
            <a:ext cx="9339075" cy="1380213"/>
          </a:xfrm>
        </p:spPr>
        <p:txBody>
          <a:bodyPr vert="horz" lIns="91440" tIns="45720" rIns="91440" bIns="45720" rtlCol="0">
            <a:normAutofit/>
          </a:bodyPr>
          <a:lstStyle/>
          <a:p>
            <a:r>
              <a:rPr lang="en-US" dirty="0">
                <a:solidFill>
                  <a:srgbClr val="FFFFFF"/>
                </a:solidFill>
              </a:rPr>
              <a:t>A short primer on materialism</a:t>
            </a:r>
            <a:endParaRPr lang="en-US">
              <a:solidFill>
                <a:srgbClr val="FFFFFF"/>
              </a:solidFill>
            </a:endParaRPr>
          </a:p>
        </p:txBody>
      </p:sp>
    </p:spTree>
    <p:extLst>
      <p:ext uri="{BB962C8B-B14F-4D97-AF65-F5344CB8AC3E}">
        <p14:creationId xmlns:p14="http://schemas.microsoft.com/office/powerpoint/2010/main" val="3134489777"/>
      </p:ext>
    </p:extLst>
  </p:cSld>
  <p:clrMapOvr>
    <a:masterClrMapping/>
  </p:clrMapOvr>
</p:sld>
</file>

<file path=ppt/theme/theme1.xml><?xml version="1.0" encoding="utf-8"?>
<a:theme xmlns:a="http://schemas.openxmlformats.org/drawingml/2006/main" name="CosineVTI">
  <a:themeElements>
    <a:clrScheme name="AnalogousFromLightSeed_2SEEDS">
      <a:dk1>
        <a:srgbClr val="000000"/>
      </a:dk1>
      <a:lt1>
        <a:srgbClr val="FFFFFF"/>
      </a:lt1>
      <a:dk2>
        <a:srgbClr val="393220"/>
      </a:dk2>
      <a:lt2>
        <a:srgbClr val="E2E4E8"/>
      </a:lt2>
      <a:accent1>
        <a:srgbClr val="B5A066"/>
      </a:accent1>
      <a:accent2>
        <a:srgbClr val="CC937A"/>
      </a:accent2>
      <a:accent3>
        <a:srgbClr val="9EA66D"/>
      </a:accent3>
      <a:accent4>
        <a:srgbClr val="63AF9C"/>
      </a:accent4>
      <a:accent5>
        <a:srgbClr val="67ABB8"/>
      </a:accent5>
      <a:accent6>
        <a:srgbClr val="7196C8"/>
      </a:accent6>
      <a:hlink>
        <a:srgbClr val="697CAE"/>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1800</Words>
  <Application>Microsoft Office PowerPoint</Application>
  <PresentationFormat>Widescreen</PresentationFormat>
  <Paragraphs>138</Paragraphs>
  <Slides>13</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Grandview</vt:lpstr>
      <vt:lpstr>Open Sans</vt:lpstr>
      <vt:lpstr>Wingdings</vt:lpstr>
      <vt:lpstr>CosineVTI</vt:lpstr>
      <vt:lpstr>An answer to the deep, philosophical question of why do we buy the stuff celebrities recommend?</vt:lpstr>
      <vt:lpstr>Count the number of celebrity endorsers</vt:lpstr>
      <vt:lpstr>What is celebrity endorsement?</vt:lpstr>
      <vt:lpstr>Celebrity endorsements can increase a company’s sales an average of 4%.</vt:lpstr>
      <vt:lpstr>How does a celebrity endorsement work?</vt:lpstr>
      <vt:lpstr>PowerPoint Presentation</vt:lpstr>
      <vt:lpstr>Our brains haven’t evolved for long enough to recognize that we don’t actually know the celebrity.   We think they’re a friend.    We become indoctrinated by products, the machinery of production…</vt:lpstr>
      <vt:lpstr>How long has this celebrities-selling-things been around? </vt:lpstr>
      <vt:lpstr>Hmm, this sounds pretty superficial.   Isn’t this course on philosophy and business?  Where’s the religion?  The science?  </vt:lpstr>
      <vt:lpstr>Popular materialism is the concept that nothing exists except matter and its movement – false consciousness</vt:lpstr>
      <vt:lpstr>All About the Good Life:  The Materialists, Marcuse and One-Dimensional Thought</vt:lpstr>
      <vt:lpstr>Discussion questions</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Answering the deep philosophical question of why we buy the stuff celebrities recommend</dc:title>
  <dc:creator>elaine williamson</dc:creator>
  <cp:lastModifiedBy>Geoffrey Poitras</cp:lastModifiedBy>
  <cp:revision>9</cp:revision>
  <dcterms:created xsi:type="dcterms:W3CDTF">2022-03-27T20:47:39Z</dcterms:created>
  <dcterms:modified xsi:type="dcterms:W3CDTF">2022-03-31T18:04:08Z</dcterms:modified>
</cp:coreProperties>
</file>