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8" r:id="rId3"/>
    <p:sldId id="261" r:id="rId4"/>
    <p:sldId id="264" r:id="rId5"/>
    <p:sldId id="257" r:id="rId6"/>
    <p:sldId id="283" r:id="rId7"/>
    <p:sldId id="305" r:id="rId8"/>
    <p:sldId id="274" r:id="rId9"/>
    <p:sldId id="281" r:id="rId10"/>
    <p:sldId id="280" r:id="rId11"/>
    <p:sldId id="276" r:id="rId12"/>
    <p:sldId id="299" r:id="rId13"/>
    <p:sldId id="260" r:id="rId14"/>
    <p:sldId id="309" r:id="rId15"/>
    <p:sldId id="301" r:id="rId16"/>
    <p:sldId id="265" r:id="rId17"/>
    <p:sldId id="266" r:id="rId18"/>
    <p:sldId id="306" r:id="rId19"/>
    <p:sldId id="307" r:id="rId20"/>
    <p:sldId id="311" r:id="rId21"/>
    <p:sldId id="258" r:id="rId22"/>
    <p:sldId id="268" r:id="rId23"/>
    <p:sldId id="296" r:id="rId24"/>
    <p:sldId id="289" r:id="rId25"/>
    <p:sldId id="310" r:id="rId26"/>
    <p:sldId id="27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1693" autoAdjust="0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8"/>
    </p:cViewPr>
  </p:sorterViewPr>
  <p:notesViewPr>
    <p:cSldViewPr snapToGrid="0" snapToObjects="1">
      <p:cViewPr>
        <p:scale>
          <a:sx n="100" d="100"/>
          <a:sy n="100" d="100"/>
        </p:scale>
        <p:origin x="-2064" y="13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AE563-DA53-DC44-B897-3249BAD942E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082F6-20E6-DE44-ABF5-4E4D9DB8B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8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B5996-8795-9F4D-A41B-ACACDBB1F2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55343-C6EB-6045-964F-4EBD16177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7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fld id="{CD655085-5FC0-3742-BCC4-5CD0D806CDBC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3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32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04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2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62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04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7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46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88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73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7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15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00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62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37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8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2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7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2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94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2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5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73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55343-C6EB-6045-964F-4EBD16177C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1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85BF64-538D-5C41-907F-DDFC4F1C787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F356ECD-4D2A-A842-AC8E-8CF382FCC71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Understanding Populism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9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9144000" cy="49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5793"/>
            <a:ext cx="9144000" cy="75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Neoliberalism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Extreme wealth gap between rich and poor; wealth will ‘trickle down’ to enrich everyone</a:t>
            </a:r>
          </a:p>
          <a:p>
            <a:r>
              <a:rPr lang="en-US" dirty="0"/>
              <a:t>A collapse in intergenerational mobility</a:t>
            </a:r>
          </a:p>
          <a:p>
            <a:r>
              <a:rPr lang="en-US" dirty="0"/>
              <a:t>The unraveling of social legislation and economic oversight by governments. </a:t>
            </a:r>
            <a:r>
              <a:rPr lang="en-US" dirty="0" err="1"/>
              <a:t>Eg</a:t>
            </a:r>
            <a:r>
              <a:rPr lang="en-US" dirty="0"/>
              <a:t>. tax cuts for the wealthy; regulation minimized; public services privatized; ‘Dark money’ influencing elections</a:t>
            </a:r>
          </a:p>
          <a:p>
            <a:r>
              <a:rPr lang="en-US" dirty="0"/>
              <a:t> Collective bargaining/trade unions dismantled. Job loss a personal failure, not a system failure</a:t>
            </a:r>
          </a:p>
          <a:p>
            <a:r>
              <a:rPr lang="en-US" dirty="0"/>
              <a:t>Increased evidence of loneliness, depression, eating disorders, violence, anxiety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3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1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2-03-27 at 7.49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4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2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94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"/>
            <a:ext cx="9144000" cy="7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4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Campaign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algn="l"/>
            <a:r>
              <a:rPr lang="en-US" sz="2600" dirty="0"/>
              <a:t>“You could put half of Trump supporters into what I call a basket of </a:t>
            </a:r>
            <a:r>
              <a:rPr lang="en-US" sz="2600" dirty="0" err="1"/>
              <a:t>deplorables</a:t>
            </a:r>
            <a:r>
              <a:rPr lang="mr-IN" sz="2600" dirty="0"/>
              <a:t>…</a:t>
            </a:r>
            <a:r>
              <a:rPr lang="en-US" sz="2600" dirty="0"/>
              <a:t>they are racist, sexist, homophobic, xenophobic, </a:t>
            </a:r>
            <a:r>
              <a:rPr lang="en-US" sz="2600" dirty="0" err="1"/>
              <a:t>Islamophobic</a:t>
            </a:r>
            <a:r>
              <a:rPr lang="en-US" sz="2600" dirty="0"/>
              <a:t>..you name it”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4935486" y="1654434"/>
            <a:ext cx="3983025" cy="3834093"/>
          </a:xfrm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86" y="1634953"/>
            <a:ext cx="3983025" cy="38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Protzer</a:t>
            </a:r>
            <a:r>
              <a:rPr lang="en-US" dirty="0"/>
              <a:t> &amp; Summerville:</a:t>
            </a:r>
            <a:br>
              <a:rPr lang="en-US" dirty="0"/>
            </a:br>
            <a:r>
              <a:rPr lang="en-US" dirty="0"/>
              <a:t>Another Point of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81028"/>
          </a:xfrm>
        </p:spPr>
        <p:txBody>
          <a:bodyPr>
            <a:normAutofit/>
          </a:bodyPr>
          <a:lstStyle/>
          <a:p>
            <a:r>
              <a:rPr lang="en-US" sz="2800" dirty="0"/>
              <a:t>Populism stems from voters who think that the rules of society are unfairly rigged...these disenchanted citizens have reason to believe 	</a:t>
            </a:r>
          </a:p>
          <a:p>
            <a:pPr lvl="3"/>
            <a:r>
              <a:rPr lang="en-US" sz="2800" dirty="0"/>
              <a:t>that opportunity is not equal,</a:t>
            </a:r>
          </a:p>
          <a:p>
            <a:pPr lvl="3"/>
            <a:r>
              <a:rPr lang="en-US" sz="2800" dirty="0"/>
              <a:t>that economic rewards do not match contributions</a:t>
            </a:r>
          </a:p>
          <a:p>
            <a:pPr lvl="3"/>
            <a:r>
              <a:rPr lang="en-US" sz="2800" dirty="0"/>
              <a:t>That the much-cherished rules of meritocracy are broke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73343"/>
            <a:ext cx="883192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lvl="1"/>
            <a:r>
              <a:rPr lang="en-US" sz="3200" dirty="0"/>
              <a:t>- </a:t>
            </a:r>
            <a:r>
              <a:rPr lang="en-US" sz="1400" dirty="0"/>
              <a:t>Eric </a:t>
            </a:r>
            <a:r>
              <a:rPr lang="en-US" sz="1400" dirty="0" err="1"/>
              <a:t>Protzer</a:t>
            </a:r>
            <a:r>
              <a:rPr lang="en-US" sz="1400" dirty="0"/>
              <a:t>, &amp; Paul Summerville, 2022 </a:t>
            </a:r>
            <a:r>
              <a:rPr lang="en-US" sz="1400" i="1" dirty="0"/>
              <a:t>Reclaiming Populism:  How Economic Fairness Can Win Back Disenchanted Voters</a:t>
            </a:r>
            <a:r>
              <a:rPr lang="en-US" sz="1400" dirty="0"/>
              <a:t>, 			</a:t>
            </a:r>
          </a:p>
        </p:txBody>
      </p:sp>
    </p:spTree>
    <p:extLst>
      <p:ext uri="{BB962C8B-B14F-4D97-AF65-F5344CB8AC3E}">
        <p14:creationId xmlns:p14="http://schemas.microsoft.com/office/powerpoint/2010/main" val="159272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2-03-25 at 1.2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65" y="-1033446"/>
            <a:ext cx="13297647" cy="74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4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Populism strikes when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56153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Citizens are angered by economic unfairness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Being unfairly held back because opportunity is not equal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Reward is not according to contribution</a:t>
            </a:r>
          </a:p>
          <a:p>
            <a:r>
              <a:rPr lang="en-US" dirty="0">
                <a:solidFill>
                  <a:srgbClr val="000000"/>
                </a:solidFill>
              </a:rPr>
              <a:t>Low social mobility because of unlucky start in life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Disadvantages due to factors outside their control (Gender, class, race, language)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Individual economic success depends on family wealth (a clear violation of economic fairness)</a:t>
            </a:r>
          </a:p>
          <a:p>
            <a:pPr marL="34925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925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FAIR ECONOMIC  OUTCOMES ARE NOT THE SAME AS EQUAL ECONOMIC OUTCOMES.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4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Populism </a:t>
            </a:r>
            <a:br>
              <a:rPr lang="en-US" dirty="0"/>
            </a:br>
            <a:r>
              <a:rPr lang="en-US" dirty="0"/>
              <a:t>-Theories or Myths?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257799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/>
              <a:t>Cultural Variables</a:t>
            </a:r>
          </a:p>
          <a:p>
            <a:pPr lvl="1"/>
            <a:r>
              <a:rPr lang="en-US" sz="4500" dirty="0"/>
              <a:t>Immigration</a:t>
            </a:r>
          </a:p>
          <a:p>
            <a:pPr lvl="1"/>
            <a:r>
              <a:rPr lang="en-US" sz="4500" dirty="0"/>
              <a:t>Social Media</a:t>
            </a:r>
          </a:p>
          <a:p>
            <a:pPr lvl="1"/>
            <a:r>
              <a:rPr lang="en-US" sz="4500" dirty="0"/>
              <a:t>Intergenerational values</a:t>
            </a:r>
          </a:p>
          <a:p>
            <a:r>
              <a:rPr lang="en-US" sz="4500" dirty="0"/>
              <a:t>Economic Variables</a:t>
            </a:r>
          </a:p>
          <a:p>
            <a:pPr lvl="1"/>
            <a:r>
              <a:rPr lang="en-US" sz="4500" dirty="0"/>
              <a:t>Income and Wealth Inequality</a:t>
            </a:r>
          </a:p>
          <a:p>
            <a:pPr lvl="1"/>
            <a:r>
              <a:rPr lang="en-US" sz="4500" dirty="0"/>
              <a:t>Shocks from global trade</a:t>
            </a:r>
          </a:p>
          <a:p>
            <a:pPr lvl="1"/>
            <a:r>
              <a:rPr lang="en-US" sz="4500" dirty="0"/>
              <a:t>Fallout from the Global Financial Collapse</a:t>
            </a:r>
          </a:p>
          <a:p>
            <a:pPr lvl="1"/>
            <a:endParaRPr lang="en-US" sz="3200" dirty="0"/>
          </a:p>
          <a:p>
            <a:pPr marL="349250" lvl="1" indent="0">
              <a:buNone/>
            </a:pPr>
            <a:r>
              <a:rPr lang="en-US" sz="3200" dirty="0"/>
              <a:t>- </a:t>
            </a:r>
            <a:r>
              <a:rPr lang="en-US" sz="2000" dirty="0"/>
              <a:t>Eric </a:t>
            </a:r>
            <a:r>
              <a:rPr lang="en-US" sz="2000" dirty="0" err="1"/>
              <a:t>Protzer</a:t>
            </a:r>
            <a:r>
              <a:rPr lang="en-US" sz="2000" dirty="0"/>
              <a:t>, &amp; Paul Summerville, 2022 </a:t>
            </a:r>
            <a:r>
              <a:rPr lang="en-US" sz="2100" i="1" dirty="0"/>
              <a:t>R</a:t>
            </a:r>
            <a:r>
              <a:rPr lang="en-US" sz="1800" i="1" dirty="0"/>
              <a:t>eclaiming Populism:  How Economic Fairness Can Win Back Disenchanted Voters</a:t>
            </a:r>
            <a:r>
              <a:rPr lang="en-US" sz="1800" dirty="0"/>
              <a:t>,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7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5449"/>
            <a:ext cx="9144001" cy="69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1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22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940" y="6022582"/>
            <a:ext cx="8695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- Eric </a:t>
            </a:r>
            <a:r>
              <a:rPr lang="en-US" sz="1400" dirty="0" err="1"/>
              <a:t>Protzer</a:t>
            </a:r>
            <a:r>
              <a:rPr lang="en-US" sz="1400" dirty="0"/>
              <a:t>, &amp; Paul Summerville, 2022 </a:t>
            </a:r>
            <a:r>
              <a:rPr lang="en-US" sz="1400" i="1" dirty="0"/>
              <a:t>Reclaiming Populism:  How Economic Fairness Can Win Back Disenchanted Voters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940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3-29 at 7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5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29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Populism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sz="2800" dirty="0">
                <a:solidFill>
                  <a:srgbClr val="000000"/>
                </a:solidFill>
              </a:rPr>
              <a:t>Any political movement which seeks to mobilize the people… against a state which is either controlled by vested interests or too powerful in itself. - </a:t>
            </a:r>
            <a:r>
              <a:rPr lang="en-CA" sz="1900" dirty="0">
                <a:solidFill>
                  <a:srgbClr val="000000"/>
                </a:solidFill>
              </a:rPr>
              <a:t>Oxford Dictionary of Sociology</a:t>
            </a:r>
          </a:p>
          <a:p>
            <a:r>
              <a:rPr lang="en-CA" sz="2800" dirty="0">
                <a:solidFill>
                  <a:srgbClr val="000000"/>
                </a:solidFill>
              </a:rPr>
              <a:t>A form of political expression that sets a supposedly unified people against elites who are somehow corrupt or morally inferior</a:t>
            </a:r>
            <a:r>
              <a:rPr lang="mr-IN" sz="2800" dirty="0">
                <a:solidFill>
                  <a:srgbClr val="000000"/>
                </a:solidFill>
              </a:rPr>
              <a:t>…</a:t>
            </a:r>
            <a:r>
              <a:rPr lang="en-US" sz="2800" dirty="0">
                <a:solidFill>
                  <a:srgbClr val="000000"/>
                </a:solidFill>
              </a:rPr>
              <a:t>an essentially anti-elite and anti-pluralist type of identity politics. </a:t>
            </a:r>
            <a:r>
              <a:rPr lang="mr-IN" sz="2800" dirty="0">
                <a:solidFill>
                  <a:srgbClr val="000000"/>
                </a:solidFill>
              </a:rPr>
              <a:t>–</a:t>
            </a:r>
            <a:r>
              <a:rPr lang="en-US" sz="2800" dirty="0">
                <a:solidFill>
                  <a:srgbClr val="000000"/>
                </a:solidFill>
              </a:rPr>
              <a:t> Muller, Jan-Werner (2016) </a:t>
            </a:r>
            <a:r>
              <a:rPr lang="en-US" sz="2800" i="1" dirty="0">
                <a:solidFill>
                  <a:srgbClr val="000000"/>
                </a:solidFill>
              </a:rPr>
              <a:t>What is Populism?, </a:t>
            </a:r>
            <a:r>
              <a:rPr lang="en-US" sz="2800" dirty="0">
                <a:solidFill>
                  <a:srgbClr val="000000"/>
                </a:solidFill>
              </a:rPr>
              <a:t>Penguin</a:t>
            </a:r>
          </a:p>
          <a:p>
            <a:endParaRPr lang="en-CA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5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482600"/>
            <a:ext cx="77724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1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9144000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33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7721</TotalTime>
  <Words>457</Words>
  <Application>Microsoft Office PowerPoint</Application>
  <PresentationFormat>On-screen Show (4:3)</PresentationFormat>
  <Paragraphs>68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News Gothic MT</vt:lpstr>
      <vt:lpstr>Wingdings 2</vt:lpstr>
      <vt:lpstr>Default Theme</vt:lpstr>
      <vt:lpstr> Understanding Populism</vt:lpstr>
      <vt:lpstr>PowerPoint Presentation</vt:lpstr>
      <vt:lpstr>PowerPoint Presentation</vt:lpstr>
      <vt:lpstr>PowerPoint Presentation</vt:lpstr>
      <vt:lpstr>Definitions of Populism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Neoliberalism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Campaign</vt:lpstr>
      <vt:lpstr>Protzer &amp; Summerville: Another Point of View</vt:lpstr>
      <vt:lpstr>Populism strikes when</vt:lpstr>
      <vt:lpstr>The Rise of Populism  -Theories or Myths?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Revisited</dc:title>
  <dc:creator>Lenore Rogers</dc:creator>
  <cp:lastModifiedBy>Geoffrey Poitras</cp:lastModifiedBy>
  <cp:revision>93</cp:revision>
  <cp:lastPrinted>2022-03-30T22:35:32Z</cp:lastPrinted>
  <dcterms:created xsi:type="dcterms:W3CDTF">2022-03-20T19:12:58Z</dcterms:created>
  <dcterms:modified xsi:type="dcterms:W3CDTF">2022-03-31T01:48:28Z</dcterms:modified>
</cp:coreProperties>
</file>