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22"/>
  </p:notesMasterIdLst>
  <p:sldIdLst>
    <p:sldId id="256" r:id="rId2"/>
    <p:sldId id="258" r:id="rId3"/>
    <p:sldId id="261" r:id="rId4"/>
    <p:sldId id="262" r:id="rId5"/>
    <p:sldId id="280" r:id="rId6"/>
    <p:sldId id="287" r:id="rId7"/>
    <p:sldId id="277" r:id="rId8"/>
    <p:sldId id="269" r:id="rId9"/>
    <p:sldId id="321" r:id="rId10"/>
    <p:sldId id="322" r:id="rId11"/>
    <p:sldId id="319" r:id="rId12"/>
    <p:sldId id="283" r:id="rId13"/>
    <p:sldId id="315" r:id="rId14"/>
    <p:sldId id="316" r:id="rId15"/>
    <p:sldId id="260" r:id="rId16"/>
    <p:sldId id="323" r:id="rId17"/>
    <p:sldId id="318" r:id="rId18"/>
    <p:sldId id="264" r:id="rId19"/>
    <p:sldId id="276" r:id="rId20"/>
    <p:sldId id="31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9511FE-564E-4E72-A152-0CD56C9E7B1C}">
  <a:tblStyle styleId="{6A9511FE-564E-4E72-A152-0CD56C9E7B1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53237" autoAdjust="0"/>
  </p:normalViewPr>
  <p:slideViewPr>
    <p:cSldViewPr snapToGrid="0">
      <p:cViewPr varScale="1">
        <p:scale>
          <a:sx n="78" d="100"/>
          <a:sy n="78" d="100"/>
        </p:scale>
        <p:origin x="23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92D18-2C07-456F-B440-789DC1E4770F}"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CA"/>
        </a:p>
      </dgm:t>
    </dgm:pt>
    <dgm:pt modelId="{BA5322D6-E413-4D9D-ADA9-5B1452153118}">
      <dgm:prSet phldrT="[Text]" custT="1"/>
      <dgm:spPr/>
      <dgm:t>
        <a:bodyPr/>
        <a:lstStyle/>
        <a:p>
          <a:r>
            <a:rPr lang="en-US" sz="1200" dirty="0">
              <a:solidFill>
                <a:schemeClr val="tx1"/>
              </a:solidFill>
              <a:latin typeface="Pontano Sans"/>
            </a:rPr>
            <a:t>AGENCY</a:t>
          </a:r>
          <a:endParaRPr lang="en-CA" sz="1200" dirty="0">
            <a:solidFill>
              <a:schemeClr val="tx1"/>
            </a:solidFill>
            <a:latin typeface="Pontano Sans"/>
          </a:endParaRPr>
        </a:p>
      </dgm:t>
    </dgm:pt>
    <dgm:pt modelId="{8822AF7C-84C4-4172-8C82-80F3887CE41F}" type="parTrans" cxnId="{7A3E2064-03F1-4CDD-921A-2AD93571BC59}">
      <dgm:prSet/>
      <dgm:spPr/>
      <dgm:t>
        <a:bodyPr/>
        <a:lstStyle/>
        <a:p>
          <a:endParaRPr lang="en-CA"/>
        </a:p>
      </dgm:t>
    </dgm:pt>
    <dgm:pt modelId="{45F7CC7E-219D-481F-8EE4-44400D58F4CB}" type="sibTrans" cxnId="{7A3E2064-03F1-4CDD-921A-2AD93571BC59}">
      <dgm:prSet/>
      <dgm:spPr/>
      <dgm:t>
        <a:bodyPr/>
        <a:lstStyle/>
        <a:p>
          <a:endParaRPr lang="en-CA"/>
        </a:p>
      </dgm:t>
    </dgm:pt>
    <dgm:pt modelId="{4220E32A-B387-43B7-975E-02C9805B82D6}">
      <dgm:prSet phldrT="[Text]" custT="1"/>
      <dgm:spPr/>
      <dgm:t>
        <a:bodyPr/>
        <a:lstStyle/>
        <a:p>
          <a:r>
            <a:rPr lang="en-US" sz="1200" dirty="0">
              <a:solidFill>
                <a:schemeClr val="tx1"/>
              </a:solidFill>
              <a:latin typeface="Pontano Sans"/>
            </a:rPr>
            <a:t>GOVERNMENT</a:t>
          </a:r>
          <a:endParaRPr lang="en-CA" sz="1200" dirty="0">
            <a:solidFill>
              <a:schemeClr val="tx1"/>
            </a:solidFill>
            <a:latin typeface="Pontano Sans"/>
          </a:endParaRPr>
        </a:p>
      </dgm:t>
    </dgm:pt>
    <dgm:pt modelId="{228A698A-E2E6-43C9-8CA3-19D850708D79}" type="parTrans" cxnId="{03A4F0DD-1814-4C35-8F0E-1043075A4ECA}">
      <dgm:prSet/>
      <dgm:spPr/>
      <dgm:t>
        <a:bodyPr/>
        <a:lstStyle/>
        <a:p>
          <a:endParaRPr lang="en-CA"/>
        </a:p>
      </dgm:t>
    </dgm:pt>
    <dgm:pt modelId="{A0981E76-735B-4288-91BB-06BFC7396E00}" type="sibTrans" cxnId="{03A4F0DD-1814-4C35-8F0E-1043075A4ECA}">
      <dgm:prSet/>
      <dgm:spPr/>
      <dgm:t>
        <a:bodyPr/>
        <a:lstStyle/>
        <a:p>
          <a:endParaRPr lang="en-CA"/>
        </a:p>
      </dgm:t>
    </dgm:pt>
    <dgm:pt modelId="{439E9597-762D-42D1-97A3-C514E11D3AE1}">
      <dgm:prSet phldrT="[Text]" custT="1"/>
      <dgm:spPr/>
      <dgm:t>
        <a:bodyPr/>
        <a:lstStyle/>
        <a:p>
          <a:r>
            <a:rPr lang="en-US" sz="1200" dirty="0">
              <a:solidFill>
                <a:schemeClr val="tx1"/>
              </a:solidFill>
              <a:latin typeface="Pontano Sans"/>
            </a:rPr>
            <a:t>SURROGATE</a:t>
          </a:r>
          <a:endParaRPr lang="en-CA" sz="1200" dirty="0">
            <a:solidFill>
              <a:schemeClr val="tx1"/>
            </a:solidFill>
            <a:latin typeface="Pontano Sans"/>
          </a:endParaRPr>
        </a:p>
      </dgm:t>
    </dgm:pt>
    <dgm:pt modelId="{F0D070A8-A35B-4C66-B953-FBBFF870B565}" type="parTrans" cxnId="{294FBF6C-9492-4FDD-9704-31A390BDF558}">
      <dgm:prSet/>
      <dgm:spPr/>
      <dgm:t>
        <a:bodyPr/>
        <a:lstStyle/>
        <a:p>
          <a:endParaRPr lang="en-CA"/>
        </a:p>
      </dgm:t>
    </dgm:pt>
    <dgm:pt modelId="{5CA84102-3789-4DAB-A0FF-4792EBAE702F}" type="sibTrans" cxnId="{294FBF6C-9492-4FDD-9704-31A390BDF558}">
      <dgm:prSet/>
      <dgm:spPr/>
      <dgm:t>
        <a:bodyPr/>
        <a:lstStyle/>
        <a:p>
          <a:endParaRPr lang="en-CA"/>
        </a:p>
      </dgm:t>
    </dgm:pt>
    <dgm:pt modelId="{0A3859D7-F057-4D41-A09C-CC4CBEE40ECE}">
      <dgm:prSet phldrT="[Text]" custT="1"/>
      <dgm:spPr/>
      <dgm:t>
        <a:bodyPr/>
        <a:lstStyle/>
        <a:p>
          <a:r>
            <a:rPr lang="en-US" sz="1200" dirty="0">
              <a:solidFill>
                <a:schemeClr val="tx1"/>
              </a:solidFill>
              <a:latin typeface="Pontano Sans"/>
            </a:rPr>
            <a:t>INTENDED PARENTS</a:t>
          </a:r>
          <a:endParaRPr lang="en-CA" sz="1200" dirty="0">
            <a:solidFill>
              <a:schemeClr val="tx1"/>
            </a:solidFill>
            <a:latin typeface="Pontano Sans"/>
          </a:endParaRPr>
        </a:p>
      </dgm:t>
    </dgm:pt>
    <dgm:pt modelId="{3BDA2E0D-E1AF-4CF5-952F-E09C51CB703E}" type="parTrans" cxnId="{436CBC84-D350-437F-B3C5-01674D728DE2}">
      <dgm:prSet/>
      <dgm:spPr/>
      <dgm:t>
        <a:bodyPr/>
        <a:lstStyle/>
        <a:p>
          <a:endParaRPr lang="en-CA"/>
        </a:p>
      </dgm:t>
    </dgm:pt>
    <dgm:pt modelId="{CBA3E415-FB83-4D00-B3B3-E3EF81220895}" type="sibTrans" cxnId="{436CBC84-D350-437F-B3C5-01674D728DE2}">
      <dgm:prSet/>
      <dgm:spPr/>
      <dgm:t>
        <a:bodyPr/>
        <a:lstStyle/>
        <a:p>
          <a:endParaRPr lang="en-CA"/>
        </a:p>
      </dgm:t>
    </dgm:pt>
    <dgm:pt modelId="{3B165248-CC44-44E5-A294-F01F74C32E1B}" type="pres">
      <dgm:prSet presAssocID="{28E92D18-2C07-456F-B440-789DC1E4770F}" presName="compositeShape" presStyleCnt="0">
        <dgm:presLayoutVars>
          <dgm:chMax val="9"/>
          <dgm:dir/>
          <dgm:resizeHandles val="exact"/>
        </dgm:presLayoutVars>
      </dgm:prSet>
      <dgm:spPr/>
    </dgm:pt>
    <dgm:pt modelId="{1CFFA2C6-ADB6-4F77-9EBA-CD2BE8889DB2}" type="pres">
      <dgm:prSet presAssocID="{28E92D18-2C07-456F-B440-789DC1E4770F}" presName="triangle1" presStyleLbl="node1" presStyleIdx="0" presStyleCnt="4">
        <dgm:presLayoutVars>
          <dgm:bulletEnabled val="1"/>
        </dgm:presLayoutVars>
      </dgm:prSet>
      <dgm:spPr/>
    </dgm:pt>
    <dgm:pt modelId="{E99B1935-BF0B-4E0C-B8C0-A3F224F8CDBB}" type="pres">
      <dgm:prSet presAssocID="{28E92D18-2C07-456F-B440-789DC1E4770F}" presName="triangle2" presStyleLbl="node1" presStyleIdx="1" presStyleCnt="4">
        <dgm:presLayoutVars>
          <dgm:bulletEnabled val="1"/>
        </dgm:presLayoutVars>
      </dgm:prSet>
      <dgm:spPr/>
    </dgm:pt>
    <dgm:pt modelId="{F1D3A5B2-A46B-4FAD-BE6F-667903B967DE}" type="pres">
      <dgm:prSet presAssocID="{28E92D18-2C07-456F-B440-789DC1E4770F}" presName="triangle3" presStyleLbl="node1" presStyleIdx="2" presStyleCnt="4">
        <dgm:presLayoutVars>
          <dgm:bulletEnabled val="1"/>
        </dgm:presLayoutVars>
      </dgm:prSet>
      <dgm:spPr/>
    </dgm:pt>
    <dgm:pt modelId="{BF49747E-6D28-42A8-8F76-2F64862502A1}" type="pres">
      <dgm:prSet presAssocID="{28E92D18-2C07-456F-B440-789DC1E4770F}" presName="triangle4" presStyleLbl="node1" presStyleIdx="3" presStyleCnt="4">
        <dgm:presLayoutVars>
          <dgm:bulletEnabled val="1"/>
        </dgm:presLayoutVars>
      </dgm:prSet>
      <dgm:spPr/>
    </dgm:pt>
  </dgm:ptLst>
  <dgm:cxnLst>
    <dgm:cxn modelId="{B7198733-5AF6-41A9-B7B6-9190BB8EE94C}" type="presOf" srcId="{28E92D18-2C07-456F-B440-789DC1E4770F}" destId="{3B165248-CC44-44E5-A294-F01F74C32E1B}" srcOrd="0" destOrd="0" presId="urn:microsoft.com/office/officeart/2005/8/layout/pyramid4"/>
    <dgm:cxn modelId="{BBD2ED34-743F-4600-8449-DEAD9022CDCF}" type="presOf" srcId="{BA5322D6-E413-4D9D-ADA9-5B1452153118}" destId="{1CFFA2C6-ADB6-4F77-9EBA-CD2BE8889DB2}" srcOrd="0" destOrd="0" presId="urn:microsoft.com/office/officeart/2005/8/layout/pyramid4"/>
    <dgm:cxn modelId="{D4582635-D7DC-40E2-B1E8-AA301DB49AAD}" type="presOf" srcId="{439E9597-762D-42D1-97A3-C514E11D3AE1}" destId="{F1D3A5B2-A46B-4FAD-BE6F-667903B967DE}" srcOrd="0" destOrd="0" presId="urn:microsoft.com/office/officeart/2005/8/layout/pyramid4"/>
    <dgm:cxn modelId="{7A3E2064-03F1-4CDD-921A-2AD93571BC59}" srcId="{28E92D18-2C07-456F-B440-789DC1E4770F}" destId="{BA5322D6-E413-4D9D-ADA9-5B1452153118}" srcOrd="0" destOrd="0" parTransId="{8822AF7C-84C4-4172-8C82-80F3887CE41F}" sibTransId="{45F7CC7E-219D-481F-8EE4-44400D58F4CB}"/>
    <dgm:cxn modelId="{59EA296C-CE3B-4F50-A735-89EFED2DCC9D}" type="presOf" srcId="{4220E32A-B387-43B7-975E-02C9805B82D6}" destId="{E99B1935-BF0B-4E0C-B8C0-A3F224F8CDBB}" srcOrd="0" destOrd="0" presId="urn:microsoft.com/office/officeart/2005/8/layout/pyramid4"/>
    <dgm:cxn modelId="{294FBF6C-9492-4FDD-9704-31A390BDF558}" srcId="{28E92D18-2C07-456F-B440-789DC1E4770F}" destId="{439E9597-762D-42D1-97A3-C514E11D3AE1}" srcOrd="2" destOrd="0" parTransId="{F0D070A8-A35B-4C66-B953-FBBFF870B565}" sibTransId="{5CA84102-3789-4DAB-A0FF-4792EBAE702F}"/>
    <dgm:cxn modelId="{6D078D82-6281-46D4-A651-1E2AC3774826}" type="presOf" srcId="{0A3859D7-F057-4D41-A09C-CC4CBEE40ECE}" destId="{BF49747E-6D28-42A8-8F76-2F64862502A1}" srcOrd="0" destOrd="0" presId="urn:microsoft.com/office/officeart/2005/8/layout/pyramid4"/>
    <dgm:cxn modelId="{436CBC84-D350-437F-B3C5-01674D728DE2}" srcId="{28E92D18-2C07-456F-B440-789DC1E4770F}" destId="{0A3859D7-F057-4D41-A09C-CC4CBEE40ECE}" srcOrd="3" destOrd="0" parTransId="{3BDA2E0D-E1AF-4CF5-952F-E09C51CB703E}" sibTransId="{CBA3E415-FB83-4D00-B3B3-E3EF81220895}"/>
    <dgm:cxn modelId="{03A4F0DD-1814-4C35-8F0E-1043075A4ECA}" srcId="{28E92D18-2C07-456F-B440-789DC1E4770F}" destId="{4220E32A-B387-43B7-975E-02C9805B82D6}" srcOrd="1" destOrd="0" parTransId="{228A698A-E2E6-43C9-8CA3-19D850708D79}" sibTransId="{A0981E76-735B-4288-91BB-06BFC7396E00}"/>
    <dgm:cxn modelId="{CE76C556-6AB5-43F5-B6ED-DEA12B5D9DDE}" type="presParOf" srcId="{3B165248-CC44-44E5-A294-F01F74C32E1B}" destId="{1CFFA2C6-ADB6-4F77-9EBA-CD2BE8889DB2}" srcOrd="0" destOrd="0" presId="urn:microsoft.com/office/officeart/2005/8/layout/pyramid4"/>
    <dgm:cxn modelId="{C866A0AF-716E-491B-A9BE-2692CC3BE5D6}" type="presParOf" srcId="{3B165248-CC44-44E5-A294-F01F74C32E1B}" destId="{E99B1935-BF0B-4E0C-B8C0-A3F224F8CDBB}" srcOrd="1" destOrd="0" presId="urn:microsoft.com/office/officeart/2005/8/layout/pyramid4"/>
    <dgm:cxn modelId="{AD56A508-8264-4CB0-BBE3-4087F06F0E51}" type="presParOf" srcId="{3B165248-CC44-44E5-A294-F01F74C32E1B}" destId="{F1D3A5B2-A46B-4FAD-BE6F-667903B967DE}" srcOrd="2" destOrd="0" presId="urn:microsoft.com/office/officeart/2005/8/layout/pyramid4"/>
    <dgm:cxn modelId="{84D734EE-28AB-4847-A65D-6EE3A53DC6BA}" type="presParOf" srcId="{3B165248-CC44-44E5-A294-F01F74C32E1B}" destId="{BF49747E-6D28-42A8-8F76-2F64862502A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FA2C6-ADB6-4F77-9EBA-CD2BE8889DB2}">
      <dsp:nvSpPr>
        <dsp:cNvPr id="0" name=""/>
        <dsp:cNvSpPr/>
      </dsp:nvSpPr>
      <dsp:spPr>
        <a:xfrm>
          <a:off x="2032000" y="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Pontano Sans"/>
            </a:rPr>
            <a:t>AGENCY</a:t>
          </a:r>
          <a:endParaRPr lang="en-CA" sz="1200" kern="1200" dirty="0">
            <a:solidFill>
              <a:schemeClr val="tx1"/>
            </a:solidFill>
            <a:latin typeface="Pontano Sans"/>
          </a:endParaRPr>
        </a:p>
      </dsp:txBody>
      <dsp:txXfrm>
        <a:off x="2540000" y="1016000"/>
        <a:ext cx="1016000" cy="1016000"/>
      </dsp:txXfrm>
    </dsp:sp>
    <dsp:sp modelId="{E99B1935-BF0B-4E0C-B8C0-A3F224F8CDBB}">
      <dsp:nvSpPr>
        <dsp:cNvPr id="0" name=""/>
        <dsp:cNvSpPr/>
      </dsp:nvSpPr>
      <dsp:spPr>
        <a:xfrm>
          <a:off x="1016000" y="203200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Pontano Sans"/>
            </a:rPr>
            <a:t>GOVERNMENT</a:t>
          </a:r>
          <a:endParaRPr lang="en-CA" sz="1200" kern="1200" dirty="0">
            <a:solidFill>
              <a:schemeClr val="tx1"/>
            </a:solidFill>
            <a:latin typeface="Pontano Sans"/>
          </a:endParaRPr>
        </a:p>
      </dsp:txBody>
      <dsp:txXfrm>
        <a:off x="1524000" y="3048000"/>
        <a:ext cx="1016000" cy="1016000"/>
      </dsp:txXfrm>
    </dsp:sp>
    <dsp:sp modelId="{F1D3A5B2-A46B-4FAD-BE6F-667903B967DE}">
      <dsp:nvSpPr>
        <dsp:cNvPr id="0" name=""/>
        <dsp:cNvSpPr/>
      </dsp:nvSpPr>
      <dsp:spPr>
        <a:xfrm rot="10800000">
          <a:off x="2032000" y="203200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Pontano Sans"/>
            </a:rPr>
            <a:t>SURROGATE</a:t>
          </a:r>
          <a:endParaRPr lang="en-CA" sz="1200" kern="1200" dirty="0">
            <a:solidFill>
              <a:schemeClr val="tx1"/>
            </a:solidFill>
            <a:latin typeface="Pontano Sans"/>
          </a:endParaRPr>
        </a:p>
      </dsp:txBody>
      <dsp:txXfrm rot="10800000">
        <a:off x="2540000" y="2032000"/>
        <a:ext cx="1016000" cy="1016000"/>
      </dsp:txXfrm>
    </dsp:sp>
    <dsp:sp modelId="{BF49747E-6D28-42A8-8F76-2F64862502A1}">
      <dsp:nvSpPr>
        <dsp:cNvPr id="0" name=""/>
        <dsp:cNvSpPr/>
      </dsp:nvSpPr>
      <dsp:spPr>
        <a:xfrm>
          <a:off x="3048000" y="2032000"/>
          <a:ext cx="2032000" cy="2032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Pontano Sans"/>
            </a:rPr>
            <a:t>INTENDED PARENTS</a:t>
          </a:r>
          <a:endParaRPr lang="en-CA" sz="1200" kern="1200" dirty="0">
            <a:solidFill>
              <a:schemeClr val="tx1"/>
            </a:solidFill>
            <a:latin typeface="Pontano Sans"/>
          </a:endParaRPr>
        </a:p>
      </dsp:txBody>
      <dsp:txXfrm>
        <a:off x="3556000" y="3048000"/>
        <a:ext cx="10160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lmgate.org/the-islamic-ruling-on-surrogate-motherhoo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psychologytoday.com/us/basics/pregnancy" TargetMode="External"/><Relationship Id="rId3" Type="http://schemas.openxmlformats.org/officeDocument/2006/relationships/hyperlink" Target="https://www.psychologytoday.com/us/blog/donor-family-matters/202203/brief-history-donor-conception" TargetMode="External"/><Relationship Id="rId7" Type="http://schemas.openxmlformats.org/officeDocument/2006/relationships/hyperlink" Target="https://www.psychologytoday.com/us/basics/masturb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fvvo.eu/assets/97/13-Ombelet_et_al.pdf" TargetMode="External"/><Relationship Id="rId5" Type="http://schemas.openxmlformats.org/officeDocument/2006/relationships/hyperlink" Target="https://www.psychologytoday.com/us/basics/artificial-intelligence" TargetMode="External"/><Relationship Id="rId10" Type="http://schemas.openxmlformats.org/officeDocument/2006/relationships/hyperlink" Target="https://people.com/archive/and-baby-makes-four-for-the-first-time-a-surrogate-bears-a-child-genetically-not-her-own-vol-27-no-18/" TargetMode="External"/><Relationship Id="rId4" Type="http://schemas.openxmlformats.org/officeDocument/2006/relationships/hyperlink" Target="http://www.doctorsreview.com/history/history-artificial-insemination/" TargetMode="External"/><Relationship Id="rId9" Type="http://schemas.openxmlformats.org/officeDocument/2006/relationships/hyperlink" Target="https://apnews.com/article/20914bdee91e48949eec4914f45dfe1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atlantic.com/health/archive/2016/01/first-artificial-insemination/42319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usinessinsider.com/the-case-of-baby-m-2014-2" TargetMode="External"/><Relationship Id="rId7" Type="http://schemas.openxmlformats.org/officeDocument/2006/relationships/hyperlink" Target="https://surrogate.com/about-surrogacy/surrogacy-101/history-of-surrogacy/"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apnews.com/article/20914bdee91e48949eec4914f45dfe10" TargetMode="External"/><Relationship Id="rId5" Type="http://schemas.openxmlformats.org/officeDocument/2006/relationships/hyperlink" Target="https://people.com/archive/and-baby-makes-four-for-the-first-time-a-surrogate-bears-a-child-genetically-not-her-own-vol-27-no-18/" TargetMode="External"/><Relationship Id="rId4" Type="http://schemas.openxmlformats.org/officeDocument/2006/relationships/hyperlink" Target="http://www.creativefamilyconnections.com/us-surrogacy-law-ma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m.coe.int/168007cf98"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time.com/6075971/commercial-surrogacy-ban-india/" TargetMode="External"/><Relationship Id="rId5" Type="http://schemas.openxmlformats.org/officeDocument/2006/relationships/hyperlink" Target="https://www.aljazeera.com/features/2018/9/13/ukraines-baby-factories-the-human-cost-of-surrogacy" TargetMode="External"/><Relationship Id="rId4" Type="http://schemas.openxmlformats.org/officeDocument/2006/relationships/hyperlink" Target="https://worldcrunch.com/culture-society/surrogate-babies-in-ukraine/choosing-the-appearance-of-the-birth-mother"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amilytreesurrogacy.com/blog/celebrity-role-models-surrogac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theguardian.com/lifeandstyle/2019/may/25/having-a-child-doesnt-fit-womens-schedule-the-future-of-surrogac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omeninthebible.net/women-bible-old-new-testaments/hagar/"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surrogate.com/about-surrogacy/surrogacy-101/history-of-surrogacy/" TargetMode="External"/><Relationship Id="rId4" Type="http://schemas.openxmlformats.org/officeDocument/2006/relationships/hyperlink" Target="https://surrogate.com/about-surrogacy/types-of-surrogacy/what-is-traditional-surrogac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atican.va/roman_curia/congregations/cfaith/documents/rc_con_cfaith_doc_20081208_dignitas-personae_en.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cu.edu/mcae/publications/iie/v1n3/homepag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a:p>
            <a:r>
              <a:rPr lang="en-US" dirty="0"/>
              <a:t>I have been down the deep rabbit hole of surrogacy these past few weeks. At the start of the term, I was interested in exploring the commodification of the body, this led me to think about surrogacy, which isn’t a short-term transaction, it’s one that involves priming the body for the gestation but also one that takes over a genetically born female body for approximately 9 months. </a:t>
            </a:r>
          </a:p>
          <a:p>
            <a:pPr marL="158750" indent="0">
              <a:buNone/>
            </a:pPr>
            <a:endParaRPr lang="en-US" dirty="0"/>
          </a:p>
          <a:p>
            <a:r>
              <a:rPr lang="en-US" dirty="0"/>
              <a:t>The question I’ve been asking myself is just because it can happen, and it’s a possibility doesn’t always mean it should happen. Is having a genetic child about the individual and what they believe is their right or is it about being a parent and having a family, then why not adopt. </a:t>
            </a:r>
            <a:r>
              <a:rPr lang="en-US" b="0" i="0" dirty="0">
                <a:solidFill>
                  <a:srgbClr val="202124"/>
                </a:solidFill>
                <a:effectLst/>
                <a:latin typeface="arial" panose="020B0604020202020204" pitchFamily="34" charset="0"/>
              </a:rPr>
              <a:t>There are currently more than 147 million orphans in our world today!</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And is it baby selling, as the baby is the commodity being traded for money.</a:t>
            </a:r>
          </a:p>
          <a:p>
            <a:pPr marL="158750" indent="0">
              <a:buNone/>
            </a:pPr>
            <a:endParaRPr lang="en-US" b="0" i="0" dirty="0">
              <a:solidFill>
                <a:srgbClr val="202124"/>
              </a:solidFill>
              <a:effectLst/>
              <a:latin typeface="arial" panose="020B0604020202020204" pitchFamily="34" charset="0"/>
            </a:endParaRPr>
          </a:p>
          <a:p>
            <a:r>
              <a:rPr lang="en-US" b="0" i="0" dirty="0">
                <a:solidFill>
                  <a:srgbClr val="222222"/>
                </a:solidFill>
                <a:effectLst/>
                <a:latin typeface="Merriweather Sans" panose="020B0604020202020204" pitchFamily="2" charset="0"/>
              </a:rPr>
              <a:t>Some also argue that free and informed consent cannot be given in case of surrogacy contract prior to the birth of the surrogate child because a surrogate cannot possibly know how she would feel after having carried the baby in her womb for nine months.</a:t>
            </a:r>
          </a:p>
          <a:p>
            <a:endParaRPr lang="en-US" b="0" i="0" dirty="0">
              <a:solidFill>
                <a:srgbClr val="222222"/>
              </a:solidFill>
              <a:effectLst/>
              <a:latin typeface="Merriweather Sans" panose="020B0604020202020204" pitchFamily="2" charset="0"/>
            </a:endParaRPr>
          </a:p>
          <a:p>
            <a:r>
              <a:rPr lang="en-US" b="0" i="0" dirty="0">
                <a:solidFill>
                  <a:srgbClr val="222222"/>
                </a:solidFill>
                <a:effectLst/>
                <a:latin typeface="Merriweather Sans" panose="020B0604020202020204" pitchFamily="2" charset="0"/>
              </a:rPr>
              <a:t>The removal of the act of childbearing from the idea of motherhood treats women as “objects of reproductive exchange” by effectively “renting” wombs and devaluing childbearing.</a:t>
            </a:r>
            <a:endParaRPr lang="en-US" dirty="0"/>
          </a:p>
          <a:p>
            <a:endParaRPr lang="en-US" dirty="0"/>
          </a:p>
          <a:p>
            <a:r>
              <a:rPr lang="en-US" dirty="0"/>
              <a:t>Surrogacy has been made available to us by the advancements in technology, but once we assign a dollar value, then surrogacy becomes a type of contract/ employment situation. What I’ve come to find is that it’s a highly unregulated industry and one that doesn’t have accurate numbers associated with it as there is no official tracking being done, so there are estimates as to how much the industry is worth and the numbers of babies born via these arrangements.</a:t>
            </a:r>
          </a:p>
          <a:p>
            <a:pPr marL="158750" indent="0">
              <a:buNone/>
            </a:pPr>
            <a:endParaRPr lang="en-US" dirty="0"/>
          </a:p>
          <a:p>
            <a:r>
              <a:rPr lang="en-US" dirty="0"/>
              <a:t>It has intersections with the presentations that have come before me on Day 1 of presentations.</a:t>
            </a:r>
          </a:p>
          <a:p>
            <a:endParaRPr lang="en-US" dirty="0"/>
          </a:p>
          <a:p>
            <a:r>
              <a:rPr lang="en-US" dirty="0"/>
              <a:t>Hannah questioned the meaning of work, are we now at a place where even the reproductive system is work and is compensated for, have all other alternatives run out? Jobs have working conditions associated with them, hours of work, overtime applying, this is more than full time job as once committed, it’s not something a surrogate can just quit. This begs the question what are the rights of a woman/surrogate?</a:t>
            </a:r>
          </a:p>
          <a:p>
            <a:endParaRPr lang="en-US" dirty="0"/>
          </a:p>
          <a:p>
            <a:r>
              <a:rPr lang="en-US" dirty="0"/>
              <a:t>Celebrities such as Kim Kardashian and Priyanka Chopra have shared, they welcomed babies through surrogacy, and although they are not endorsing a particular agency or product, the fact they are mentioning it, as Elaine stated in her presentation the human brain is influenced by this and it leads to more acceptance of it as a practice and puts its in the forefront.</a:t>
            </a:r>
          </a:p>
          <a:p>
            <a:pPr marL="158750" indent="0">
              <a:buNone/>
            </a:pPr>
            <a:endParaRPr lang="en-US" dirty="0"/>
          </a:p>
          <a:p>
            <a:r>
              <a:rPr lang="en-US" dirty="0" err="1"/>
              <a:t>Marja</a:t>
            </a:r>
            <a:r>
              <a:rPr lang="en-US" dirty="0"/>
              <a:t> – exploitation, dark origins, child </a:t>
            </a:r>
            <a:r>
              <a:rPr lang="en-US" dirty="0" err="1"/>
              <a:t>labour</a:t>
            </a:r>
            <a:r>
              <a:rPr lang="en-US" dirty="0"/>
              <a:t> – no different here.</a:t>
            </a:r>
          </a:p>
          <a:p>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328cfd80f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1328cfd80f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1986 – Fiqh council of the Organization of Islamic Conference – surrogacy only permissible between married couples and under certain conditions.</a:t>
            </a:r>
          </a:p>
          <a:p>
            <a:pPr marL="0" lvl="0" indent="0" algn="l" rtl="0">
              <a:spcBef>
                <a:spcPts val="0"/>
              </a:spcBef>
              <a:spcAft>
                <a:spcPts val="0"/>
              </a:spcAft>
              <a:buNone/>
            </a:pPr>
            <a:r>
              <a:rPr lang="en-US" dirty="0"/>
              <a:t>-child created as a result of marriage.</a:t>
            </a:r>
          </a:p>
          <a:p>
            <a:pPr marL="0" lvl="0" indent="0" algn="l" rtl="0">
              <a:spcBef>
                <a:spcPts val="0"/>
              </a:spcBef>
              <a:spcAft>
                <a:spcPts val="0"/>
              </a:spcAft>
              <a:buNone/>
            </a:pPr>
            <a:r>
              <a:rPr lang="en-US" dirty="0"/>
              <a:t>-insemination into another woman’s womb is not permitted, unless the woman is his wife.</a:t>
            </a:r>
          </a:p>
          <a:p>
            <a:pPr marL="0" lvl="0" indent="0" algn="l" rtl="0">
              <a:spcBef>
                <a:spcPts val="0"/>
              </a:spcBef>
              <a:spcAft>
                <a:spcPts val="0"/>
              </a:spcAft>
              <a:buNone/>
            </a:pPr>
            <a:r>
              <a:rPr lang="en-US" dirty="0"/>
              <a:t>-first considered to be allowed between co-wives but then determined against.</a:t>
            </a:r>
          </a:p>
          <a:p>
            <a:pPr marL="0" lvl="0" indent="0" algn="l" rtl="0">
              <a:spcBef>
                <a:spcPts val="0"/>
              </a:spcBef>
              <a:spcAft>
                <a:spcPts val="0"/>
              </a:spcAft>
              <a:buNone/>
            </a:pPr>
            <a:r>
              <a:rPr lang="en-US" dirty="0"/>
              <a:t>-considered zina or adultery.</a:t>
            </a:r>
          </a:p>
          <a:p>
            <a:pPr marL="0" lvl="0" indent="0" algn="l" rtl="0">
              <a:spcBef>
                <a:spcPts val="0"/>
              </a:spcBef>
              <a:spcAft>
                <a:spcPts val="0"/>
              </a:spcAft>
              <a:buNone/>
            </a:pPr>
            <a:r>
              <a:rPr lang="en-US" dirty="0"/>
              <a:t>-”</a:t>
            </a:r>
            <a:r>
              <a:rPr lang="en-US" b="0" i="0" dirty="0">
                <a:solidFill>
                  <a:srgbClr val="000000"/>
                </a:solidFill>
                <a:effectLst/>
                <a:latin typeface="PT Serif" panose="020A0603040505020204" pitchFamily="18" charset="0"/>
              </a:rPr>
              <a:t> The child produced therefore has no lineage through legal marriage and will have to be considered as illegitimate. Therefore, if the product is </a:t>
            </a:r>
            <a:r>
              <a:rPr lang="en-US" b="0" i="1" dirty="0">
                <a:solidFill>
                  <a:srgbClr val="000000"/>
                </a:solidFill>
                <a:effectLst/>
                <a:latin typeface="PT Serif" panose="020A0603040505020204" pitchFamily="18" charset="0"/>
              </a:rPr>
              <a:t>haram</a:t>
            </a:r>
            <a:r>
              <a:rPr lang="en-US" b="0" i="0" dirty="0">
                <a:solidFill>
                  <a:srgbClr val="000000"/>
                </a:solidFill>
                <a:effectLst/>
                <a:latin typeface="PT Serif" panose="020A0603040505020204" pitchFamily="18" charset="0"/>
              </a:rPr>
              <a:t>, the means of acquiring the product (the surrogate’s renting of her womb) is also </a:t>
            </a:r>
            <a:r>
              <a:rPr lang="en-US" b="0" i="1" dirty="0">
                <a:solidFill>
                  <a:srgbClr val="000000"/>
                </a:solidFill>
                <a:effectLst/>
                <a:latin typeface="PT Serif" panose="020A0603040505020204" pitchFamily="18" charset="0"/>
              </a:rPr>
              <a:t>haram</a:t>
            </a:r>
            <a:r>
              <a:rPr lang="en-US" b="0" i="0" dirty="0">
                <a:solidFill>
                  <a:srgbClr val="000000"/>
                </a:solidFill>
                <a:effectLst/>
                <a:latin typeface="PT Serif" panose="020A0603040505020204" pitchFamily="18" charset="0"/>
              </a:rPr>
              <a:t>.”</a:t>
            </a:r>
          </a:p>
          <a:p>
            <a:pPr marL="0" lvl="0" indent="0" algn="l" rtl="0">
              <a:spcBef>
                <a:spcPts val="0"/>
              </a:spcBef>
              <a:spcAft>
                <a:spcPts val="0"/>
              </a:spcAft>
              <a:buNone/>
            </a:pPr>
            <a:r>
              <a:rPr lang="en-US" b="0" i="0" dirty="0">
                <a:solidFill>
                  <a:srgbClr val="000000"/>
                </a:solidFill>
                <a:effectLst/>
                <a:latin typeface="PT Serif" panose="020A0603040505020204" pitchFamily="18" charset="0"/>
              </a:rPr>
              <a:t>-“the </a:t>
            </a:r>
            <a:r>
              <a:rPr lang="en-US" b="0" i="1" dirty="0">
                <a:solidFill>
                  <a:srgbClr val="000000"/>
                </a:solidFill>
                <a:effectLst/>
                <a:latin typeface="PT Serif" panose="020A0603040505020204" pitchFamily="18" charset="0"/>
              </a:rPr>
              <a:t>ayah</a:t>
            </a:r>
            <a:r>
              <a:rPr lang="en-US" b="0" i="0" dirty="0">
                <a:solidFill>
                  <a:srgbClr val="000000"/>
                </a:solidFill>
                <a:effectLst/>
                <a:latin typeface="PT Serif" panose="020A0603040505020204" pitchFamily="18" charset="0"/>
              </a:rPr>
              <a:t> (verse) in </a:t>
            </a:r>
            <a:r>
              <a:rPr lang="en-US" b="0" i="1" dirty="0">
                <a:solidFill>
                  <a:srgbClr val="000000"/>
                </a:solidFill>
                <a:effectLst/>
                <a:latin typeface="PT Serif" panose="020A0603040505020204" pitchFamily="18" charset="0"/>
              </a:rPr>
              <a:t>Surah al-</a:t>
            </a:r>
            <a:r>
              <a:rPr lang="en-US" b="0" i="1" dirty="0" err="1">
                <a:solidFill>
                  <a:srgbClr val="000000"/>
                </a:solidFill>
                <a:effectLst/>
                <a:latin typeface="PT Serif" panose="020A0603040505020204" pitchFamily="18" charset="0"/>
              </a:rPr>
              <a:t>Mujadalah</a:t>
            </a:r>
            <a:r>
              <a:rPr lang="en-US" b="0" i="0" dirty="0">
                <a:solidFill>
                  <a:srgbClr val="000000"/>
                </a:solidFill>
                <a:effectLst/>
                <a:latin typeface="PT Serif" panose="020A0603040505020204" pitchFamily="18" charset="0"/>
              </a:rPr>
              <a:t> (58: 2) where the Quran says:“…their mothers are only those who conceived them and gave birth to them (</a:t>
            </a:r>
            <a:r>
              <a:rPr lang="en-US" b="0" i="1" dirty="0" err="1">
                <a:solidFill>
                  <a:srgbClr val="000000"/>
                </a:solidFill>
                <a:effectLst/>
                <a:latin typeface="PT Serif" panose="020A0603040505020204" pitchFamily="18" charset="0"/>
              </a:rPr>
              <a:t>waladna</a:t>
            </a:r>
            <a:r>
              <a:rPr lang="en-US" b="0" i="1" dirty="0">
                <a:solidFill>
                  <a:srgbClr val="000000"/>
                </a:solidFill>
                <a:effectLst/>
                <a:latin typeface="PT Serif" panose="020A0603040505020204" pitchFamily="18" charset="0"/>
              </a:rPr>
              <a:t> hum</a:t>
            </a:r>
            <a:r>
              <a:rPr lang="en-US" b="0" i="0" dirty="0">
                <a:solidFill>
                  <a:srgbClr val="000000"/>
                </a:solidFill>
                <a:effectLst/>
                <a:latin typeface="PT Serif" panose="020A0603040505020204" pitchFamily="18" charset="0"/>
              </a:rPr>
              <a:t>).”</a:t>
            </a:r>
          </a:p>
          <a:p>
            <a:pPr marL="0" lvl="0" indent="0" algn="l" rtl="0">
              <a:spcBef>
                <a:spcPts val="0"/>
              </a:spcBef>
              <a:spcAft>
                <a:spcPts val="0"/>
              </a:spcAft>
              <a:buNone/>
            </a:pPr>
            <a:endParaRPr lang="en-US" b="0" i="0" dirty="0">
              <a:solidFill>
                <a:srgbClr val="000000"/>
              </a:solidFill>
              <a:effectLst/>
              <a:latin typeface="PT Serif" panose="020A0603040505020204" pitchFamily="18" charset="0"/>
              <a:hlinkClick r:id="rId3"/>
            </a:endParaRPr>
          </a:p>
          <a:p>
            <a:pPr marL="0" lvl="0" indent="0" algn="l" rtl="0">
              <a:spcBef>
                <a:spcPts val="0"/>
              </a:spcBef>
              <a:spcAft>
                <a:spcPts val="0"/>
              </a:spcAft>
              <a:buNone/>
            </a:pPr>
            <a:endParaRPr lang="en-US" b="0" i="0" dirty="0">
              <a:solidFill>
                <a:srgbClr val="000000"/>
              </a:solidFill>
              <a:effectLst/>
              <a:latin typeface="PT Serif" panose="020A0603040505020204" pitchFamily="18" charset="0"/>
              <a:hlinkClick r:id="rId3"/>
            </a:endParaRPr>
          </a:p>
          <a:p>
            <a:pPr marL="0" lvl="0" indent="0" algn="l" rtl="0">
              <a:spcBef>
                <a:spcPts val="0"/>
              </a:spcBef>
              <a:spcAft>
                <a:spcPts val="0"/>
              </a:spcAft>
              <a:buNone/>
            </a:pPr>
            <a:r>
              <a:rPr lang="en-US" dirty="0">
                <a:hlinkClick r:id="rId3"/>
              </a:rPr>
              <a:t>The Islamic Ruling on Surrogate Motherhood | </a:t>
            </a:r>
            <a:r>
              <a:rPr lang="en-US" dirty="0" err="1">
                <a:hlinkClick r:id="rId3"/>
              </a:rPr>
              <a:t>IlmGate</a:t>
            </a:r>
            <a:endParaRPr dirty="0"/>
          </a:p>
        </p:txBody>
      </p:sp>
    </p:spTree>
    <p:extLst>
      <p:ext uri="{BB962C8B-B14F-4D97-AF65-F5344CB8AC3E}">
        <p14:creationId xmlns:p14="http://schemas.microsoft.com/office/powerpoint/2010/main" val="1738764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1328cfd80f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1328cfd80f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652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11328cfd80f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11328cfd80f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hlinkClick r:id="rId3"/>
            </a:endParaRPr>
          </a:p>
          <a:p>
            <a:pPr marL="171450" lvl="0" indent="-171450" algn="l" rtl="0">
              <a:spcBef>
                <a:spcPts val="0"/>
              </a:spcBef>
              <a:spcAft>
                <a:spcPts val="0"/>
              </a:spcAft>
            </a:pPr>
            <a:r>
              <a:rPr lang="en-US" b="0" i="0" u="none" strike="noStrike" dirty="0">
                <a:solidFill>
                  <a:srgbClr val="477BE4"/>
                </a:solidFill>
                <a:effectLst/>
                <a:latin typeface="Proxima Nova Semi Bold"/>
                <a:hlinkClick r:id="rId4"/>
              </a:rPr>
              <a:t>“1322</a:t>
            </a:r>
            <a:br>
              <a:rPr lang="en-US" dirty="0"/>
            </a:br>
            <a:r>
              <a:rPr lang="en-US" b="0" i="0" dirty="0">
                <a:solidFill>
                  <a:srgbClr val="2C2D30"/>
                </a:solidFill>
                <a:effectLst/>
                <a:latin typeface="Proxima Nova Regular"/>
              </a:rPr>
              <a:t>Artificial insemination (referred to as </a:t>
            </a:r>
            <a:r>
              <a:rPr lang="en-US" b="0" i="0" u="none" strike="noStrike" dirty="0">
                <a:solidFill>
                  <a:srgbClr val="2C2D30"/>
                </a:solidFill>
                <a:effectLst/>
                <a:latin typeface="Proxima Nova Regular"/>
                <a:hlinkClick r:id="rId5" tooltip="Psychology Today looks at AI"/>
              </a:rPr>
              <a:t>AI</a:t>
            </a:r>
            <a:r>
              <a:rPr lang="en-US" b="0" i="0" dirty="0">
                <a:solidFill>
                  <a:srgbClr val="2C2D30"/>
                </a:solidFill>
                <a:effectLst/>
                <a:latin typeface="Proxima Nova Regular"/>
              </a:rPr>
              <a:t>) was first used successfully by the Arabs on mares.</a:t>
            </a:r>
          </a:p>
          <a:p>
            <a:pPr marL="171450" lvl="0" indent="-171450" algn="l" rtl="0">
              <a:spcBef>
                <a:spcPts val="0"/>
              </a:spcBef>
              <a:spcAft>
                <a:spcPts val="0"/>
              </a:spcAft>
            </a:pPr>
            <a:r>
              <a:rPr lang="en-US" b="0" i="0" u="none" strike="noStrike" dirty="0">
                <a:solidFill>
                  <a:srgbClr val="477BE4"/>
                </a:solidFill>
                <a:effectLst/>
                <a:latin typeface="Proxima Nova Semi Bold"/>
                <a:hlinkClick r:id="rId6"/>
              </a:rPr>
              <a:t>1784</a:t>
            </a:r>
            <a:br>
              <a:rPr lang="en-US" b="0" i="0" dirty="0">
                <a:solidFill>
                  <a:srgbClr val="2C2D30"/>
                </a:solidFill>
                <a:effectLst/>
                <a:latin typeface="Proxima Nova Regular"/>
              </a:rPr>
            </a:br>
            <a:r>
              <a:rPr lang="en-US" b="0" i="0" dirty="0">
                <a:solidFill>
                  <a:srgbClr val="2C2D30"/>
                </a:solidFill>
                <a:effectLst/>
                <a:latin typeface="Proxima Nova Regular"/>
              </a:rPr>
              <a:t>The first successful AI in a dog was reported by the scientist Lazzaro Spallanzani.</a:t>
            </a:r>
          </a:p>
          <a:p>
            <a:pPr marL="171450" lvl="0" indent="-171450" algn="l" rtl="0">
              <a:spcBef>
                <a:spcPts val="0"/>
              </a:spcBef>
              <a:spcAft>
                <a:spcPts val="0"/>
              </a:spcAft>
            </a:pPr>
            <a:r>
              <a:rPr lang="en-US" b="0" i="0" u="none" strike="noStrike" dirty="0">
                <a:solidFill>
                  <a:srgbClr val="477BE4"/>
                </a:solidFill>
                <a:effectLst/>
                <a:latin typeface="Proxima Nova Semi Bold"/>
                <a:hlinkClick r:id="rId6"/>
              </a:rPr>
              <a:t>1790</a:t>
            </a:r>
            <a:br>
              <a:rPr lang="en-US" b="0" i="0" dirty="0">
                <a:solidFill>
                  <a:srgbClr val="2C2D30"/>
                </a:solidFill>
                <a:effectLst/>
                <a:latin typeface="Proxima Nova Regular"/>
              </a:rPr>
            </a:br>
            <a:r>
              <a:rPr lang="en-US" b="0" i="0" dirty="0">
                <a:solidFill>
                  <a:srgbClr val="2C2D30"/>
                </a:solidFill>
                <a:effectLst/>
                <a:latin typeface="Proxima Nova Regular"/>
              </a:rPr>
              <a:t>AI was attempted on a human in the year 1790 by the English physician Dr. John Hunter after previously completing the procedure in moths. Dr. Hunter was known for pioneering research in venereal diseases and liked to experiment on himself, which was particularly unfortunate in regards to his research into syphilis and gonorrhea. When a young man desperate to have a child with his wife came to him in 1790, he was equipped with syringes and a prescription for frequent </a:t>
            </a:r>
            <a:r>
              <a:rPr lang="en-US" b="0" i="0" u="none" strike="noStrike" dirty="0">
                <a:solidFill>
                  <a:srgbClr val="2C2D30"/>
                </a:solidFill>
                <a:effectLst/>
                <a:latin typeface="inherit"/>
                <a:hlinkClick r:id="rId7" tooltip="Psychology Today looks at masturbation"/>
              </a:rPr>
              <a:t>masturbation</a:t>
            </a:r>
            <a:r>
              <a:rPr lang="en-US" b="0" i="0" dirty="0">
                <a:solidFill>
                  <a:srgbClr val="2C2D30"/>
                </a:solidFill>
                <a:effectLst/>
                <a:latin typeface="Proxima Nova Regular"/>
              </a:rPr>
              <a:t>. He was told to collect his semen and inject it into his wife. We'll never know what type of 18th-century turkey-baster they used, but a single </a:t>
            </a:r>
            <a:r>
              <a:rPr lang="en-US" b="0" i="0" u="none" strike="noStrike" dirty="0">
                <a:solidFill>
                  <a:srgbClr val="2C2D30"/>
                </a:solidFill>
                <a:effectLst/>
                <a:latin typeface="inherit"/>
                <a:hlinkClick r:id="rId8" tooltip="Psychology Today looks at pregnancy"/>
              </a:rPr>
              <a:t>pregnancy</a:t>
            </a:r>
            <a:r>
              <a:rPr lang="en-US" b="0" i="0" dirty="0">
                <a:solidFill>
                  <a:srgbClr val="2C2D30"/>
                </a:solidFill>
                <a:effectLst/>
                <a:latin typeface="Proxima Nova Regular"/>
              </a:rPr>
              <a:t> was reported.”</a:t>
            </a:r>
          </a:p>
          <a:p>
            <a:pPr marL="171450" lvl="0" indent="-171450" algn="l" rtl="0">
              <a:spcBef>
                <a:spcPts val="0"/>
              </a:spcBef>
              <a:spcAft>
                <a:spcPts val="0"/>
              </a:spcAft>
            </a:pPr>
            <a:r>
              <a:rPr lang="en-US" b="0" i="0" dirty="0">
                <a:solidFill>
                  <a:srgbClr val="2C2D30"/>
                </a:solidFill>
                <a:effectLst/>
                <a:latin typeface="Proxima Nova Regular"/>
              </a:rPr>
              <a:t>1866 </a:t>
            </a:r>
          </a:p>
          <a:p>
            <a:pPr marL="457200" lvl="1" indent="0" algn="l" rtl="0">
              <a:spcBef>
                <a:spcPts val="0"/>
              </a:spcBef>
              <a:spcAft>
                <a:spcPts val="0"/>
              </a:spcAft>
              <a:buNone/>
            </a:pPr>
            <a:r>
              <a:rPr lang="en-US" b="0" i="0" dirty="0">
                <a:solidFill>
                  <a:srgbClr val="2C2D30"/>
                </a:solidFill>
                <a:effectLst/>
                <a:latin typeface="Proxima Nova Regular"/>
              </a:rPr>
              <a:t>Dr. Marion Sims</a:t>
            </a:r>
          </a:p>
          <a:p>
            <a:pPr marL="171450" lvl="0" indent="-171450" algn="l" rtl="0">
              <a:spcBef>
                <a:spcPts val="0"/>
              </a:spcBef>
              <a:spcAft>
                <a:spcPts val="0"/>
              </a:spcAft>
            </a:pPr>
            <a:r>
              <a:rPr lang="en-US" b="0" i="0" dirty="0">
                <a:solidFill>
                  <a:srgbClr val="2C2D30"/>
                </a:solidFill>
                <a:effectLst/>
                <a:latin typeface="Proxima Nova Regular"/>
              </a:rPr>
              <a:t>1884</a:t>
            </a:r>
          </a:p>
          <a:p>
            <a:pPr marL="457200" lvl="1" indent="0" algn="l" rtl="0">
              <a:spcBef>
                <a:spcPts val="0"/>
              </a:spcBef>
              <a:spcAft>
                <a:spcPts val="0"/>
              </a:spcAft>
              <a:buNone/>
            </a:pPr>
            <a:r>
              <a:rPr lang="en-US" b="0" i="0" dirty="0">
                <a:solidFill>
                  <a:srgbClr val="2C2D30"/>
                </a:solidFill>
                <a:effectLst/>
                <a:latin typeface="Proxima Nova Regular"/>
              </a:rPr>
              <a:t>Dr. William Pancoast</a:t>
            </a:r>
          </a:p>
          <a:p>
            <a:pPr marL="171450" lvl="0" indent="-171450" algn="l" rtl="0">
              <a:spcBef>
                <a:spcPts val="0"/>
              </a:spcBef>
              <a:spcAft>
                <a:spcPts val="0"/>
              </a:spcAft>
            </a:pPr>
            <a:r>
              <a:rPr lang="en-US" b="0" i="0" dirty="0">
                <a:solidFill>
                  <a:srgbClr val="2C2D30"/>
                </a:solidFill>
                <a:effectLst/>
                <a:latin typeface="Proxima Nova Regular"/>
              </a:rPr>
              <a:t>That brings us to 1985 and 1986 where Shannon Boff and Baby M were the first successful surrogates in the US.</a:t>
            </a:r>
          </a:p>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endParaRPr lang="en-US" dirty="0">
              <a:hlinkClick r:id="rId3"/>
            </a:endParaRPr>
          </a:p>
          <a:p>
            <a:pPr marL="0" lvl="0" indent="0" algn="l" rtl="0">
              <a:spcBef>
                <a:spcPts val="0"/>
              </a:spcBef>
              <a:spcAft>
                <a:spcPts val="0"/>
              </a:spcAft>
              <a:buNone/>
            </a:pPr>
            <a:r>
              <a:rPr lang="en-US" dirty="0">
                <a:hlinkClick r:id="rId3"/>
              </a:rPr>
              <a:t>A Brief History of Donor Conception | Psychology Today</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9"/>
              </a:rPr>
              <a:t>No More Test-Tube Babies, Surrogate Vows; Hospital Says It Was Misled | AP News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10"/>
              </a:rPr>
              <a:t>And Baby Makes Four: for the First Time a Surrogate Bears a Child Genetically Not Her Own | PEOPLE.com</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328cfd80f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328cfd80f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a:t>Dr. Marion Sims was revered as The Father of modern gynecology.</a:t>
            </a:r>
          </a:p>
          <a:p>
            <a:r>
              <a:rPr lang="en-US" sz="1100" dirty="0"/>
              <a:t>He invented the vaginal speculum as well as a successful treatment for </a:t>
            </a:r>
            <a:r>
              <a:rPr lang="en-US" sz="1100" dirty="0" err="1"/>
              <a:t>vesico</a:t>
            </a:r>
            <a:r>
              <a:rPr lang="en-US" sz="1100" dirty="0"/>
              <a:t>-vaginal fistulas.</a:t>
            </a:r>
          </a:p>
          <a:p>
            <a:r>
              <a:rPr lang="en-US" sz="1100" dirty="0"/>
              <a:t>Although he made pioneering discoveries, he did so by practicing his </a:t>
            </a:r>
            <a:r>
              <a:rPr lang="en-US" sz="1100" dirty="0" err="1"/>
              <a:t>surgicial</a:t>
            </a:r>
            <a:r>
              <a:rPr lang="en-US" sz="1100" dirty="0"/>
              <a:t> techniques and procedures on black slave women, named Lucy, </a:t>
            </a:r>
            <a:r>
              <a:rPr lang="en-US" sz="1100" dirty="0" err="1"/>
              <a:t>Anarcha</a:t>
            </a:r>
            <a:r>
              <a:rPr lang="en-US" sz="1100" dirty="0"/>
              <a:t>, and Betsey amongst those known.</a:t>
            </a:r>
          </a:p>
          <a:p>
            <a:r>
              <a:rPr lang="en-US" sz="1100" dirty="0"/>
              <a:t>He performed 30 surgeries on </a:t>
            </a:r>
            <a:r>
              <a:rPr lang="en-US" sz="1100" dirty="0" err="1"/>
              <a:t>Anarcha</a:t>
            </a:r>
            <a:r>
              <a:rPr lang="en-US" sz="1100" dirty="0"/>
              <a:t> alone, all without anesthesia, as it was not yet widespread. </a:t>
            </a:r>
          </a:p>
          <a:p>
            <a:r>
              <a:rPr lang="en-US" sz="1100" dirty="0"/>
              <a:t>Ethical concerns with women who never really had a chance to agree to participate or not.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5894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328cfd80f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328cfd80f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April 2018 amongst the disputes over US statues that commemorate controversial figures the statue of Dr. Marion Sims’ statue was removed from its location in Central Park across from the New York Academy of Medicine.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statue was moved to Brooklyn Cemetery where the surgeon is buried, and a plaque mentioned his work on black slaves that he conducted research on. </a:t>
            </a:r>
            <a:endParaRPr dirty="0"/>
          </a:p>
        </p:txBody>
      </p:sp>
    </p:spTree>
    <p:extLst>
      <p:ext uri="{BB962C8B-B14F-4D97-AF65-F5344CB8AC3E}">
        <p14:creationId xmlns:p14="http://schemas.microsoft.com/office/powerpoint/2010/main" val="2404894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328cfd80f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1328cfd80f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000000"/>
                </a:solidFill>
                <a:effectLst/>
                <a:latin typeface="AGaramondPro"/>
              </a:rPr>
              <a:t>The first artificial insemination to result in a live birth, as performed by the Philadelphia physician William Pancoast in 1884 however the story is filled with deceit. A 31-year-old woman and her husband a 41-year-old man came to see Dr. Pancoast, and initially Dr. Pancoast conducted tests on the woman thinking she may have fertility issues which he concluded she did not. Further testing on the husband lead him to conclude it was the husband who had the issues with low sperm count. He then proceeded to try to fix the husband’s issue with treatment for two months, which failed, and Dr. Pancoast realized the husband wouldn’t be able to impregnate his wife.</a:t>
            </a:r>
          </a:p>
          <a:p>
            <a:pPr marL="0" lvl="0" indent="0" algn="l" rtl="0">
              <a:spcBef>
                <a:spcPts val="0"/>
              </a:spcBef>
              <a:spcAft>
                <a:spcPts val="0"/>
              </a:spcAft>
              <a:buNone/>
            </a:pPr>
            <a:endParaRPr lang="en-US" b="0" i="0" dirty="0">
              <a:solidFill>
                <a:srgbClr val="000000"/>
              </a:solidFill>
              <a:effectLst/>
              <a:latin typeface="AGaramondPro"/>
            </a:endParaRPr>
          </a:p>
          <a:p>
            <a:pPr marL="0" lvl="0" indent="0" algn="l" rtl="0">
              <a:spcBef>
                <a:spcPts val="0"/>
              </a:spcBef>
              <a:spcAft>
                <a:spcPts val="0"/>
              </a:spcAft>
              <a:buNone/>
            </a:pPr>
            <a:r>
              <a:rPr lang="en-US" b="0" i="0" dirty="0">
                <a:solidFill>
                  <a:srgbClr val="000000"/>
                </a:solidFill>
                <a:effectLst/>
                <a:latin typeface="AGaramondPro"/>
              </a:rPr>
              <a:t>The doctor without informing either the husband or the wife of their issues and his conclusion, he invited his patient back to his clinic, put her out with chloroform and using a rubber syringe, inseminated her with the sperm of one his sex medical students that were present and witnessing the entire event. He particularly chose that medical student as he was the most attractive of the bunch.</a:t>
            </a:r>
          </a:p>
          <a:p>
            <a:pPr marL="0" lvl="0" indent="0" algn="l" rtl="0">
              <a:spcBef>
                <a:spcPts val="0"/>
              </a:spcBef>
              <a:spcAft>
                <a:spcPts val="0"/>
              </a:spcAft>
              <a:buNone/>
            </a:pPr>
            <a:endParaRPr lang="en-US" b="0" i="0" dirty="0">
              <a:solidFill>
                <a:srgbClr val="000000"/>
              </a:solidFill>
              <a:effectLst/>
              <a:latin typeface="AGaramondPro"/>
            </a:endParaRPr>
          </a:p>
          <a:p>
            <a:pPr marL="0" lvl="0" indent="0" algn="l" rtl="0">
              <a:spcBef>
                <a:spcPts val="0"/>
              </a:spcBef>
              <a:spcAft>
                <a:spcPts val="0"/>
              </a:spcAft>
              <a:buNone/>
            </a:pPr>
            <a:r>
              <a:rPr lang="en-US" b="0" i="0" dirty="0">
                <a:solidFill>
                  <a:srgbClr val="000000"/>
                </a:solidFill>
                <a:effectLst/>
                <a:latin typeface="AGaramondPro"/>
              </a:rPr>
              <a:t>Nine months later the woman gave birth to a baby boy, only at which time he proceeded to tell the husband the truth, and they both decided they would keep it a secret from his wife. So this whole time the wife is thinking it’s her husband’s child that she gave birth to.</a:t>
            </a:r>
          </a:p>
          <a:p>
            <a:pPr marL="0" lvl="0" indent="0" algn="l" rtl="0">
              <a:spcBef>
                <a:spcPts val="0"/>
              </a:spcBef>
              <a:spcAft>
                <a:spcPts val="0"/>
              </a:spcAft>
              <a:buNone/>
            </a:pPr>
            <a:endParaRPr lang="en-US" b="0" i="0" dirty="0">
              <a:solidFill>
                <a:srgbClr val="000000"/>
              </a:solidFill>
              <a:effectLst/>
              <a:latin typeface="AGaramondPro"/>
            </a:endParaRPr>
          </a:p>
          <a:p>
            <a:pPr marL="0" lvl="0" indent="0" algn="l" rtl="0">
              <a:spcBef>
                <a:spcPts val="0"/>
              </a:spcBef>
              <a:spcAft>
                <a:spcPts val="0"/>
              </a:spcAft>
              <a:buNone/>
            </a:pPr>
            <a:r>
              <a:rPr lang="en-US" b="0" i="0" dirty="0">
                <a:solidFill>
                  <a:srgbClr val="000000"/>
                </a:solidFill>
                <a:effectLst/>
                <a:latin typeface="AGaramondPro"/>
              </a:rPr>
              <a:t>In 1909 the true story was published in a medical journal by one of the six students present on the day of the procedure.</a:t>
            </a:r>
          </a:p>
          <a:p>
            <a:pPr marL="0" lvl="0" indent="0" algn="l" rtl="0">
              <a:spcBef>
                <a:spcPts val="0"/>
              </a:spcBef>
              <a:spcAft>
                <a:spcPts val="0"/>
              </a:spcAft>
              <a:buNone/>
            </a:pPr>
            <a:endParaRPr lang="en-US" b="0" i="0" dirty="0">
              <a:solidFill>
                <a:srgbClr val="000000"/>
              </a:solidFill>
              <a:effectLst/>
              <a:latin typeface="AGaramondPro"/>
            </a:endParaRPr>
          </a:p>
          <a:p>
            <a:pPr marL="0" lvl="0" indent="0" algn="l" rtl="0">
              <a:spcBef>
                <a:spcPts val="0"/>
              </a:spcBef>
              <a:spcAft>
                <a:spcPts val="0"/>
              </a:spcAft>
              <a:buNone/>
            </a:pPr>
            <a:r>
              <a:rPr lang="en-US" dirty="0">
                <a:hlinkClick r:id="rId3"/>
              </a:rPr>
              <a:t>The First Artificial Insemination Was an Ethical Nightmare - The Atlantic</a:t>
            </a:r>
            <a:endParaRPr lang="en-US" b="0" i="0" dirty="0">
              <a:solidFill>
                <a:srgbClr val="000000"/>
              </a:solidFill>
              <a:effectLst/>
              <a:latin typeface="AGaramondPro"/>
            </a:endParaRPr>
          </a:p>
          <a:p>
            <a:pPr marL="0" lvl="0" indent="0" algn="l" rtl="0">
              <a:spcBef>
                <a:spcPts val="0"/>
              </a:spcBef>
              <a:spcAft>
                <a:spcPts val="0"/>
              </a:spcAft>
              <a:buNone/>
            </a:pPr>
            <a:endParaRPr lang="en-US" b="0" i="0" dirty="0">
              <a:solidFill>
                <a:srgbClr val="000000"/>
              </a:solidFill>
              <a:effectLst/>
              <a:latin typeface="AGaramondPro"/>
            </a:endParaRPr>
          </a:p>
          <a:p>
            <a:pPr marL="0" lvl="0" indent="0" algn="l" rtl="0">
              <a:spcBef>
                <a:spcPts val="0"/>
              </a:spcBef>
              <a:spcAft>
                <a:spcPts val="0"/>
              </a:spcAft>
              <a:buNone/>
            </a:pPr>
            <a:endParaRPr lang="en-US" b="0" i="0" dirty="0">
              <a:solidFill>
                <a:srgbClr val="000000"/>
              </a:solidFill>
              <a:effectLst/>
              <a:latin typeface="AGaramondPro"/>
            </a:endParaRPr>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328cfd80f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1328cfd80f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effectLst/>
                <a:latin typeface="Lora" panose="020B0604020202020204" pitchFamily="2" charset="0"/>
              </a:rPr>
              <a:t>Shannon Boffo – 1985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effectLst/>
                <a:latin typeface="Lora" panose="020B0604020202020204" pitchFamily="2" charset="0"/>
              </a:rPr>
              <a:t>-a couple hired suburban Detroit housewife Shannon Boff to carry their baby.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Lora" panose="020B0604020202020204" pitchFamily="2" charset="0"/>
              </a:rPr>
              <a:t>-first time a woman carried and gave birth to a child that was not genetically hers.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Lora" panose="020B0604020202020204" pitchFamily="2" charset="0"/>
              </a:rPr>
              <a:t>-human incubator – “first fetal babysitter”. First test tube baby.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Lora" panose="020B0604020202020204" pitchFamily="2" charset="0"/>
              </a:rPr>
              <a:t>-paid $10,000.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Lora" panose="020B0604020202020204" pitchFamily="2" charset="0"/>
              </a:rPr>
              <a:t>-baby born on April 13, 1986.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Lora" panose="020B0604020202020204" pitchFamily="2" charset="0"/>
              </a:rPr>
              <a:t>-overall cost incurred by the intended parents was $32,000.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Lora" panose="020B0604020202020204" pitchFamily="2" charset="0"/>
              </a:rPr>
              <a:t>-in this case the surrogate told herself the baby wasn’t hers and needed to be given to the couple.</a:t>
            </a:r>
            <a:endParaRPr lang="en-US" b="1" i="0" dirty="0">
              <a:solidFill>
                <a:srgbClr val="000000"/>
              </a:solidFill>
              <a:effectLst/>
              <a:latin typeface="aw-conqueror-dido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0000"/>
                </a:solidFill>
                <a:effectLst/>
                <a:latin typeface="aw-conqueror-didot"/>
              </a:rPr>
              <a:t>-</a:t>
            </a:r>
            <a:r>
              <a:rPr lang="en-US" b="0" i="0" dirty="0">
                <a:solidFill>
                  <a:srgbClr val="000000"/>
                </a:solidFill>
                <a:effectLst/>
                <a:latin typeface="aw-conqueror-didot"/>
              </a:rPr>
              <a:t>Controversy – “</a:t>
            </a:r>
            <a:r>
              <a:rPr lang="en-US" b="0" i="0" dirty="0">
                <a:solidFill>
                  <a:srgbClr val="2C2C2C"/>
                </a:solidFill>
                <a:effectLst/>
                <a:latin typeface="FreightText"/>
              </a:rPr>
              <a:t>Officials of the Ohio hospital that carried out the insemination said Wednesday the genetic parents failed to tell them that Mrs. Boff was getting $10,000 for her services. ″We cannot be party to a situation where we know a financial transaction is taking place,″ said Dr. Wulf </a:t>
            </a:r>
            <a:r>
              <a:rPr lang="en-US" b="0" i="0" dirty="0" err="1">
                <a:solidFill>
                  <a:srgbClr val="2C2C2C"/>
                </a:solidFill>
                <a:effectLst/>
                <a:latin typeface="FreightText"/>
              </a:rPr>
              <a:t>Utian</a:t>
            </a:r>
            <a:r>
              <a:rPr lang="en-US" b="0" i="0" dirty="0">
                <a:solidFill>
                  <a:srgbClr val="2C2C2C"/>
                </a:solidFill>
                <a:effectLst/>
                <a:latin typeface="FreightText"/>
              </a:rPr>
              <a:t>, obstetrics and gynecology director at Mount Sinai Medical Center in Cleveland.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00000"/>
              </a:solidFill>
              <a:effectLst/>
              <a:latin typeface="aw-conqueror-dido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0000"/>
                </a:solidFill>
                <a:effectLst/>
                <a:latin typeface="aw-conqueror-didot"/>
              </a:rPr>
              <a:t>Baby 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-New Jersey case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-Mary Beth Whitehead agreed to carry and give birth to a child for William Stern (Biochemist)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-Payment agreed to as $10,000.</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-this case used Whitehead’s own egg and William Stern’s sperm, not his wife Elizabeth Stern’s egg.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-Child was genetically related to the surrogate.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-Gave birth on March 27, 1986.</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-A week after birth the mother wanted to keep the baby.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00000"/>
                </a:solidFill>
                <a:effectLst/>
                <a:latin typeface="aw-conqueror-didot"/>
              </a:rPr>
              <a:t>-New Jersey court restored the rights of birth mother Whitehead, ruled the surrogacy contract was illegal. Whitehead received visitation rights and the Sterns kept custody.</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solidFill>
                <a:srgbClr val="000000"/>
              </a:solidFill>
              <a:effectLst/>
              <a:latin typeface="aw-conqueror-dido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i="0" dirty="0">
              <a:solidFill>
                <a:srgbClr val="000000"/>
              </a:solidFill>
              <a:effectLst/>
              <a:latin typeface="aw-conqueror-dido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0000"/>
                </a:solidFill>
                <a:effectLst/>
                <a:latin typeface="aw-conqueror-didot"/>
              </a:rPr>
              <a:t>“1984–1986:</a:t>
            </a:r>
            <a:r>
              <a:rPr lang="en-US" b="0" i="0" dirty="0">
                <a:solidFill>
                  <a:srgbClr val="000000"/>
                </a:solidFill>
                <a:effectLst/>
                <a:latin typeface="aw-conqueror-didot"/>
              </a:rPr>
              <a:t> Perhaps the most famous case in surrogacy history is </a:t>
            </a:r>
            <a:r>
              <a:rPr lang="en-US" b="0" i="0" u="none" strike="noStrike" dirty="0">
                <a:solidFill>
                  <a:srgbClr val="629CBC"/>
                </a:solidFill>
                <a:effectLst/>
                <a:latin typeface="aw-conqueror-didot"/>
                <a:hlinkClick r:id="rId3"/>
              </a:rPr>
              <a:t>the “Baby M.” case</a:t>
            </a:r>
            <a:r>
              <a:rPr lang="en-US" b="0" i="0" dirty="0">
                <a:solidFill>
                  <a:srgbClr val="000000"/>
                </a:solidFill>
                <a:effectLst/>
                <a:latin typeface="aw-conqueror-didot"/>
              </a:rPr>
              <a:t>, involving a traditional surrogacy. Bill and Betsy Stern hired Mary Beth Whitehead to be their surrogate in 1984, agreeing to pay her $10,000. Whitehead’s eggs were used in the artificial insemination process, making her the biological mother of the child. When the baby was born and it was time for Whitehead to sign over her parental rights, she refused and took custody of baby Melissa Stern (“Baby M.”) — starting a long custody battle in 1986. The results of the custody case played a key role in the development of some of </a:t>
            </a:r>
            <a:r>
              <a:rPr lang="en-US" b="0" i="0" u="none" strike="noStrike" dirty="0">
                <a:solidFill>
                  <a:srgbClr val="629CBC"/>
                </a:solidFill>
                <a:effectLst/>
                <a:latin typeface="aw-conqueror-didot"/>
                <a:hlinkClick r:id="rId4"/>
              </a:rPr>
              <a:t>the stricter surrogacy laws in the U.S</a:t>
            </a:r>
            <a:r>
              <a:rPr lang="en-US" b="0" i="0" dirty="0">
                <a:solidFill>
                  <a:srgbClr val="000000"/>
                </a:solidFill>
                <a:effectLst/>
                <a:latin typeface="aw-conqueror-didot"/>
              </a:rPr>
              <a:t>. The New Jersey Supreme Court ruled that the surrogacy agreement between Whitehead and the Sterns was illegal and, therefore, restored Whitehead’s parental rights. Custody was granted to Bill Stern, with Whitehead receiving visitation rights. This case marked a huge turning point in the history of surrogacy, and, not surprisingly, many surrogacy professionals began to move toward the use of gestational surrogacy to avoid these legal entanglements.”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5"/>
              </a:rPr>
              <a:t>And Baby Makes Four: for the First Time a Surrogate Bears a Child Genetically Not Her Own | PEOPLE.com</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6"/>
              </a:rPr>
              <a:t>No More Test-Tube Babies, Surrogate Vows; Hospital Says It Was Misled | AP News</a:t>
            </a:r>
            <a:endParaRPr lang="en-US" dirty="0"/>
          </a:p>
          <a:p>
            <a:pPr marL="0" lvl="0" indent="0" algn="l" rtl="0">
              <a:spcBef>
                <a:spcPts val="0"/>
              </a:spcBef>
              <a:spcAft>
                <a:spcPts val="0"/>
              </a:spcAft>
              <a:buNone/>
            </a:pPr>
            <a:endParaRPr lang="en-CA" dirty="0"/>
          </a:p>
          <a:p>
            <a:pPr marL="0" lvl="0" indent="0" algn="l" rtl="0">
              <a:spcBef>
                <a:spcPts val="0"/>
              </a:spcBef>
              <a:spcAft>
                <a:spcPts val="0"/>
              </a:spcAft>
              <a:buNone/>
            </a:pPr>
            <a:r>
              <a:rPr lang="en-US" dirty="0">
                <a:hlinkClick r:id="rId7"/>
              </a:rPr>
              <a:t>History of Surrogacy - From the Bible to Now | Surrogate.com</a:t>
            </a:r>
            <a:endParaRPr dirty="0"/>
          </a:p>
        </p:txBody>
      </p:sp>
    </p:spTree>
    <p:extLst>
      <p:ext uri="{BB962C8B-B14F-4D97-AF65-F5344CB8AC3E}">
        <p14:creationId xmlns:p14="http://schemas.microsoft.com/office/powerpoint/2010/main" val="346321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328cfd80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328cfd80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042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328cfd80f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1328cfd80f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u="sng" dirty="0"/>
              <a:t>Parents:</a:t>
            </a:r>
          </a:p>
          <a:p>
            <a:pPr marL="0" lvl="0" indent="0" algn="l" rtl="0">
              <a:spcBef>
                <a:spcPts val="0"/>
              </a:spcBef>
              <a:spcAft>
                <a:spcPts val="0"/>
              </a:spcAft>
              <a:buNone/>
            </a:pPr>
            <a:r>
              <a:rPr lang="en-US" b="0" i="0" dirty="0">
                <a:solidFill>
                  <a:srgbClr val="444444"/>
                </a:solidFill>
                <a:effectLst/>
                <a:latin typeface="PT Serif" panose="020B0604020202020204" pitchFamily="18" charset="0"/>
              </a:rPr>
              <a:t>Parents are at risk of ill-treatment from surrogacy companies. Contracts state that surrogacy companies are not responsible for failed pregnancies, or any care after birth. Embryos go missing.</a:t>
            </a:r>
          </a:p>
          <a:p>
            <a:pPr marL="0" lvl="0" indent="0" algn="l" rtl="0">
              <a:spcBef>
                <a:spcPts val="0"/>
              </a:spcBef>
              <a:spcAft>
                <a:spcPts val="0"/>
              </a:spcAft>
              <a:buNone/>
            </a:pPr>
            <a:endParaRPr lang="en-US" b="0" i="0" dirty="0">
              <a:solidFill>
                <a:srgbClr val="444444"/>
              </a:solidFill>
              <a:effectLst/>
              <a:latin typeface="PT Serif" panose="020B0604020202020204" pitchFamily="18" charset="0"/>
            </a:endParaRPr>
          </a:p>
          <a:p>
            <a:pPr marL="0" lvl="0" indent="0" algn="l" rtl="0">
              <a:spcBef>
                <a:spcPts val="0"/>
              </a:spcBef>
              <a:spcAft>
                <a:spcPts val="0"/>
              </a:spcAft>
              <a:buNone/>
            </a:pPr>
            <a:r>
              <a:rPr lang="en-US" dirty="0"/>
              <a:t>-In Canada –</a:t>
            </a:r>
          </a:p>
          <a:p>
            <a:pPr marL="0" lvl="0" indent="0" algn="l" rtl="0">
              <a:spcBef>
                <a:spcPts val="0"/>
              </a:spcBef>
              <a:spcAft>
                <a:spcPts val="0"/>
              </a:spcAft>
              <a:buNone/>
            </a:pPr>
            <a:r>
              <a:rPr lang="en-US" dirty="0"/>
              <a:t>-Agencies encourage surrogates to overinflate the receipts they are submitting, and any payment to the surrogate happens through the agency, resulting in parents paying more than they should or need to.</a:t>
            </a:r>
          </a:p>
          <a:p>
            <a:pPr marL="0" lvl="0" indent="0" algn="l" rtl="0">
              <a:spcBef>
                <a:spcPts val="0"/>
              </a:spcBef>
              <a:spcAft>
                <a:spcPts val="0"/>
              </a:spcAft>
              <a:buNone/>
            </a:pPr>
            <a:endParaRPr lang="en-US" dirty="0"/>
          </a:p>
          <a:p>
            <a:pPr marL="0" lvl="0" indent="0" algn="l" rtl="0">
              <a:spcBef>
                <a:spcPts val="0"/>
              </a:spcBef>
              <a:spcAft>
                <a:spcPts val="0"/>
              </a:spcAft>
              <a:buNone/>
            </a:pPr>
            <a:r>
              <a:rPr lang="en-US" b="1" i="0" u="sng" dirty="0"/>
              <a:t>Agency:</a:t>
            </a:r>
          </a:p>
          <a:p>
            <a:pPr marL="0" lvl="0" indent="0" algn="l" rtl="0">
              <a:spcBef>
                <a:spcPts val="0"/>
              </a:spcBef>
              <a:spcAft>
                <a:spcPts val="0"/>
              </a:spcAft>
              <a:buNone/>
            </a:pPr>
            <a:r>
              <a:rPr lang="en-US" dirty="0"/>
              <a:t>-Ukraine – </a:t>
            </a:r>
            <a:r>
              <a:rPr lang="en-US" dirty="0" err="1"/>
              <a:t>BioTexCom</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dirty="0">
                <a:solidFill>
                  <a:srgbClr val="000000"/>
                </a:solidFill>
                <a:effectLst/>
                <a:latin typeface="Georgia" panose="02040502050405020303" pitchFamily="18" charset="0"/>
              </a:rPr>
              <a:t>One surrogate in Ukraine, Alina - had undergone open heart surgery a year prior to her pregnancy and </a:t>
            </a:r>
            <a:r>
              <a:rPr lang="en-US" b="0" i="0" dirty="0" err="1">
                <a:solidFill>
                  <a:srgbClr val="000000"/>
                </a:solidFill>
                <a:effectLst/>
                <a:latin typeface="Georgia" panose="02040502050405020303" pitchFamily="18" charset="0"/>
              </a:rPr>
              <a:t>BioTexCom</a:t>
            </a:r>
            <a:r>
              <a:rPr lang="en-US" b="0" i="0" dirty="0">
                <a:solidFill>
                  <a:srgbClr val="000000"/>
                </a:solidFill>
                <a:effectLst/>
                <a:latin typeface="Georgia" panose="02040502050405020303" pitchFamily="18" charset="0"/>
              </a:rPr>
              <a:t> did not ask for her medical history. She should not have been selected as a candidate for surrogacy.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dirty="0">
                <a:solidFill>
                  <a:srgbClr val="000000"/>
                </a:solidFill>
                <a:effectLst/>
                <a:latin typeface="Georgia" panose="02040502050405020303" pitchFamily="18" charset="0"/>
              </a:rPr>
              <a:t>“A couple from Argentina said that </a:t>
            </a:r>
            <a:r>
              <a:rPr lang="en-US" b="0" i="0" dirty="0" err="1">
                <a:solidFill>
                  <a:srgbClr val="000000"/>
                </a:solidFill>
                <a:effectLst/>
                <a:latin typeface="Georgia" panose="02040502050405020303" pitchFamily="18" charset="0"/>
              </a:rPr>
              <a:t>BioTexCom</a:t>
            </a:r>
            <a:r>
              <a:rPr lang="en-US" b="0" i="0" dirty="0">
                <a:solidFill>
                  <a:srgbClr val="000000"/>
                </a:solidFill>
                <a:effectLst/>
                <a:latin typeface="Georgia" panose="02040502050405020303" pitchFamily="18" charset="0"/>
              </a:rPr>
              <a:t> allowed their surrogate mother to travel while six months pregnant with twins and unwell. The surrogate went into labor during the trip and had no choice but to give birth in a small hospital which was ill-equipped to deal with the complexities of her labor. The premature babies were born in septic fluid.”</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dirty="0">
                <a:solidFill>
                  <a:srgbClr val="000000"/>
                </a:solidFill>
                <a:effectLst/>
                <a:latin typeface="Georgia" panose="02040502050405020303" pitchFamily="18" charset="0"/>
              </a:rPr>
              <a:t>Put 4 women in a small apartment, a surrogate 32 weeks into her pregnancy forced to share a bed with another surrogate mother.</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dirty="0">
                <a:solidFill>
                  <a:srgbClr val="000000"/>
                </a:solidFill>
                <a:effectLst/>
                <a:latin typeface="Georgia" panose="02040502050405020303" pitchFamily="18" charset="0"/>
              </a:rPr>
              <a:t>They required women to be home by 4pm, if they returned afterwards, they could be fined 100 euros. Threatened with fines as well if surrogates publicly criticized the company or communicated directly with biological parents or took any money or gifts from biological parents.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-India – Akanksha</a:t>
            </a:r>
          </a:p>
          <a:p>
            <a:pPr marL="0" lvl="0" indent="0" algn="l" rtl="0">
              <a:spcBef>
                <a:spcPts val="0"/>
              </a:spcBef>
              <a:spcAft>
                <a:spcPts val="0"/>
              </a:spcAft>
              <a:buNone/>
            </a:pPr>
            <a:r>
              <a:rPr lang="en-US" dirty="0"/>
              <a:t>-46 women share a bathroom in a facility where they are being housed.</a:t>
            </a:r>
          </a:p>
          <a:p>
            <a:pPr marL="0" lvl="0" indent="0" algn="l" rtl="0">
              <a:spcBef>
                <a:spcPts val="0"/>
              </a:spcBef>
              <a:spcAft>
                <a:spcPts val="0"/>
              </a:spcAft>
              <a:buNone/>
            </a:pPr>
            <a:r>
              <a:rPr lang="en-US" dirty="0"/>
              <a:t>-preys on women who make $96 a month – and have financial need. Women who slept on empty stomachs and now say at least I have something to eat as a result of being a surrogate.</a:t>
            </a:r>
          </a:p>
          <a:p>
            <a:pPr marL="0" lvl="0" indent="0" algn="l" rtl="0">
              <a:spcBef>
                <a:spcPts val="0"/>
              </a:spcBef>
              <a:spcAft>
                <a:spcPts val="0"/>
              </a:spcAft>
              <a:buNone/>
            </a:pPr>
            <a:r>
              <a:rPr lang="en-US" dirty="0"/>
              <a:t>-former surrogates are then recruited to bring more surrogates to the clinic, they get a referral fee ($269) for each surrogate they bring in.</a:t>
            </a:r>
          </a:p>
          <a:p>
            <a:pPr marL="0" lvl="0" indent="0" algn="l" rtl="0">
              <a:spcBef>
                <a:spcPts val="0"/>
              </a:spcBef>
              <a:spcAft>
                <a:spcPts val="0"/>
              </a:spcAft>
              <a:buNone/>
            </a:pPr>
            <a:endParaRPr lang="en-US" dirty="0"/>
          </a:p>
          <a:p>
            <a:pPr marL="0" lvl="0" indent="0" algn="l" rtl="0">
              <a:spcBef>
                <a:spcPts val="0"/>
              </a:spcBef>
              <a:spcAft>
                <a:spcPts val="0"/>
              </a:spcAft>
              <a:buNone/>
            </a:pPr>
            <a:r>
              <a:rPr lang="en-US" b="1" u="sng" dirty="0"/>
              <a:t>Surrogate:</a:t>
            </a:r>
          </a:p>
          <a:p>
            <a:pPr marL="0" lvl="0" indent="0" algn="l" rtl="0">
              <a:spcBef>
                <a:spcPts val="0"/>
              </a:spcBef>
              <a:spcAft>
                <a:spcPts val="0"/>
              </a:spcAft>
              <a:buNone/>
            </a:pPr>
            <a:endParaRPr lang="en-US" dirty="0"/>
          </a:p>
          <a:p>
            <a:pPr marL="0" lvl="0" indent="0" algn="l" rtl="0">
              <a:spcBef>
                <a:spcPts val="0"/>
              </a:spcBef>
              <a:spcAft>
                <a:spcPts val="0"/>
              </a:spcAft>
              <a:buNone/>
            </a:pPr>
            <a:r>
              <a:rPr lang="en-US" b="0" i="1" u="none" dirty="0"/>
              <a:t>Ukraine</a:t>
            </a:r>
          </a:p>
          <a:p>
            <a:pPr marL="171450" lvl="0" indent="-171450" algn="l" rtl="0">
              <a:spcBef>
                <a:spcPts val="0"/>
              </a:spcBef>
              <a:spcAft>
                <a:spcPts val="0"/>
              </a:spcAft>
            </a:pPr>
            <a:r>
              <a:rPr lang="en-US" b="0" i="0" dirty="0">
                <a:solidFill>
                  <a:srgbClr val="000000"/>
                </a:solidFill>
                <a:effectLst/>
                <a:latin typeface="Roboto" panose="02000000000000000000" pitchFamily="2" charset="0"/>
              </a:rPr>
              <a:t>“It is the second time that I am pregnant by surrogacy. I'll do it a third and last time, I think. This way I will be able to give my two daughters good living conditions,” explains Olesya, a 41-year-old woman from Dnipro who worked in a metallurgical factory until she approached </a:t>
            </a:r>
            <a:r>
              <a:rPr lang="en-US" b="0" i="0" dirty="0" err="1">
                <a:solidFill>
                  <a:srgbClr val="000000"/>
                </a:solidFill>
                <a:effectLst/>
                <a:latin typeface="Roboto" panose="02000000000000000000" pitchFamily="2" charset="0"/>
              </a:rPr>
              <a:t>BioTexcom</a:t>
            </a:r>
            <a:r>
              <a:rPr lang="en-US" b="0" i="0" dirty="0">
                <a:solidFill>
                  <a:srgbClr val="000000"/>
                </a:solidFill>
                <a:effectLst/>
                <a:latin typeface="Roboto" panose="02000000000000000000" pitchFamily="2" charset="0"/>
              </a:rPr>
              <a:t>. She is a single mother and says her sister and mother support her in this decision. According to Olesya, she receives about 16,000 euros for each baby delivered. The couples that will keep the newborn pay between 39,900 and 64,900 euros, depending on whether they choose one, several or indefinite attempts at fertilization.”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000000"/>
                </a:solidFill>
                <a:effectLst/>
                <a:latin typeface="Georgia" panose="02040502050405020303" pitchFamily="18" charset="0"/>
              </a:rPr>
              <a:t>Alina decided to become a surrogate mother in 2016 because she was struggling to make enough money as a hairdresser in her hometown of Donets, in </a:t>
            </a:r>
            <a:r>
              <a:rPr lang="en-US" b="0" i="0" dirty="0" err="1">
                <a:solidFill>
                  <a:srgbClr val="000000"/>
                </a:solidFill>
                <a:effectLst/>
                <a:latin typeface="Georgia" panose="02040502050405020303" pitchFamily="18" charset="0"/>
              </a:rPr>
              <a:t>Kharkiv</a:t>
            </a:r>
            <a:r>
              <a:rPr lang="en-US" b="0" i="0" dirty="0">
                <a:solidFill>
                  <a:srgbClr val="000000"/>
                </a:solidFill>
                <a:effectLst/>
                <a:latin typeface="Georgia" panose="02040502050405020303" pitchFamily="18" charset="0"/>
              </a:rPr>
              <a:t>.“It’s hard to find a well-paid job in Ukraine,” she said. “I wanted to renovate the house and set aside money for my son’s university fees – they’re very expensive. My mother never had the means to support me in that way, but I want my son to get a good education.” “We were treated like cattle and mocked by doctors.” She gave birth in a state hospital where the conditions were poor. “There was no hot water, we washed with plastic bottles over the toilet with water that was preheated in a kettle. I wanted to be transferred to a different hospital, but the staff threatened to not pay me at all if I complained” to the biological mother.</a:t>
            </a:r>
            <a:endParaRPr lang="en-US" b="0" i="0" dirty="0">
              <a:solidFill>
                <a:srgbClr val="000000"/>
              </a:solidFill>
              <a:effectLst/>
              <a:latin typeface="Roboto" panose="02000000000000000000" pitchFamily="2" charset="0"/>
            </a:endParaRPr>
          </a:p>
          <a:p>
            <a:pPr marL="0" lvl="0" indent="0" algn="l" rtl="0">
              <a:spcBef>
                <a:spcPts val="0"/>
              </a:spcBef>
              <a:spcAft>
                <a:spcPts val="0"/>
              </a:spcAft>
              <a:buNone/>
            </a:pPr>
            <a:endParaRPr lang="en-US" b="0" i="0" dirty="0">
              <a:solidFill>
                <a:srgbClr val="000000"/>
              </a:solidFill>
              <a:effectLst/>
              <a:latin typeface="Roboto" panose="02000000000000000000" pitchFamily="2" charset="0"/>
            </a:endParaRPr>
          </a:p>
          <a:p>
            <a:pPr marL="171450" lvl="0" indent="-171450" algn="l" rtl="0">
              <a:spcBef>
                <a:spcPts val="0"/>
              </a:spcBef>
              <a:spcAft>
                <a:spcPts val="0"/>
              </a:spcAft>
            </a:pPr>
            <a:r>
              <a:rPr lang="en-US" b="0" i="0" dirty="0">
                <a:solidFill>
                  <a:srgbClr val="000000"/>
                </a:solidFill>
                <a:effectLst/>
                <a:latin typeface="Roboto" panose="02000000000000000000" pitchFamily="2" charset="0"/>
              </a:rPr>
              <a:t>According to several international media reports, cases have been documented in which the clauses of the surrogacy contract demand certain requirements from pregnant women, such as not drinking coffee or using hair dyes. </a:t>
            </a:r>
          </a:p>
          <a:p>
            <a:pPr marL="0" lvl="0" indent="0" algn="l" rtl="0">
              <a:spcBef>
                <a:spcPts val="0"/>
              </a:spcBef>
              <a:spcAft>
                <a:spcPts val="0"/>
              </a:spcAft>
              <a:buNone/>
            </a:pPr>
            <a:endParaRPr lang="en-US" b="0" i="0" dirty="0">
              <a:solidFill>
                <a:srgbClr val="000000"/>
              </a:solidFill>
              <a:effectLst/>
              <a:latin typeface="Roboto" panose="02000000000000000000" pitchFamily="2" charset="0"/>
            </a:endParaRPr>
          </a:p>
          <a:p>
            <a:pPr marL="171450" lvl="0" indent="-171450" algn="l" rtl="0">
              <a:spcBef>
                <a:spcPts val="0"/>
              </a:spcBef>
              <a:spcAft>
                <a:spcPts val="0"/>
              </a:spcAft>
            </a:pPr>
            <a:r>
              <a:rPr lang="en-US" b="0" i="0" dirty="0">
                <a:solidFill>
                  <a:srgbClr val="000000"/>
                </a:solidFill>
                <a:effectLst/>
                <a:latin typeface="Georgia" panose="02040502050405020303" pitchFamily="18" charset="0"/>
              </a:rPr>
              <a:t>In other cases, surrogates who miscarried or had a stillborn birth did not receive any payment.</a:t>
            </a:r>
          </a:p>
          <a:p>
            <a:pPr marL="0" lvl="0" indent="0" algn="l" rtl="0">
              <a:spcBef>
                <a:spcPts val="0"/>
              </a:spcBef>
              <a:spcAft>
                <a:spcPts val="0"/>
              </a:spcAft>
              <a:buNone/>
            </a:pPr>
            <a:endParaRPr lang="en-US" b="0" i="0" dirty="0">
              <a:solidFill>
                <a:srgbClr val="000000"/>
              </a:solidFill>
              <a:effectLst/>
              <a:latin typeface="Roboto" panose="02000000000000000000" pitchFamily="2" charset="0"/>
            </a:endParaRPr>
          </a:p>
          <a:p>
            <a:pPr marL="0" lvl="0" indent="0" algn="l" rtl="0">
              <a:spcBef>
                <a:spcPts val="0"/>
              </a:spcBef>
              <a:spcAft>
                <a:spcPts val="0"/>
              </a:spcAft>
              <a:buNone/>
            </a:pPr>
            <a:r>
              <a:rPr lang="en-US" b="0" i="1" u="none" dirty="0">
                <a:solidFill>
                  <a:srgbClr val="000000"/>
                </a:solidFill>
                <a:effectLst/>
                <a:latin typeface="Roboto" panose="02000000000000000000" pitchFamily="2" charset="0"/>
              </a:rPr>
              <a:t>India</a:t>
            </a:r>
          </a:p>
          <a:p>
            <a:pPr marL="171450" lvl="0" indent="-171450" algn="l" rtl="0">
              <a:spcBef>
                <a:spcPts val="0"/>
              </a:spcBef>
              <a:spcAft>
                <a:spcPts val="0"/>
              </a:spcAft>
            </a:pPr>
            <a:r>
              <a:rPr lang="en-US" b="0" i="0" dirty="0">
                <a:solidFill>
                  <a:srgbClr val="000000"/>
                </a:solidFill>
                <a:effectLst/>
                <a:latin typeface="Roboto" panose="02000000000000000000" pitchFamily="2" charset="0"/>
              </a:rPr>
              <a:t>“Ins</a:t>
            </a:r>
            <a:r>
              <a:rPr lang="en-US" b="0" i="0" dirty="0">
                <a:solidFill>
                  <a:srgbClr val="222222"/>
                </a:solidFill>
                <a:effectLst/>
                <a:latin typeface="Merriweather Sans" pitchFamily="2" charset="0"/>
              </a:rPr>
              <a:t>tances of exploitation of surrogates are more in case of international commercial surrogacy where surrogates are from poor background and are often forced by their in-laws to consent to such procedure that can earn the livelihood for </a:t>
            </a:r>
            <a:r>
              <a:rPr lang="en-US" b="0" i="0" dirty="0">
                <a:solidFill>
                  <a:schemeClr val="tx1"/>
                </a:solidFill>
                <a:effectLst/>
                <a:latin typeface="Merriweather Sans" pitchFamily="2" charset="0"/>
              </a:rPr>
              <a:t>the whole family. This raises the question of whether they are really exercising free choice in the matter, or whether a lack of economic alternatives gives surrogates no other </a:t>
            </a:r>
            <a:r>
              <a:rPr lang="en-US" b="0" i="0" u="sng" strike="noStrike" dirty="0">
                <a:solidFill>
                  <a:schemeClr val="tx1"/>
                </a:solidFill>
                <a:effectLst/>
                <a:latin typeface="Merriweather Sans" pitchFamily="2" charset="0"/>
                <a:hlinkClick r:id="rId3">
                  <a:extLst>
                    <a:ext uri="{A12FA001-AC4F-418D-AE19-62706E023703}">
                      <ahyp:hlinkClr xmlns:ahyp="http://schemas.microsoft.com/office/drawing/2018/hyperlinkcolor" val="tx"/>
                    </a:ext>
                  </a:extLst>
                </a:hlinkClick>
              </a:rPr>
              <a:t>feasible option</a:t>
            </a:r>
            <a:r>
              <a:rPr lang="en-US" b="0" i="0" dirty="0">
                <a:solidFill>
                  <a:schemeClr val="tx1"/>
                </a:solidFill>
                <a:effectLst/>
                <a:latin typeface="Merriweather Sans" pitchFamily="2" charset="0"/>
              </a:rPr>
              <a:t>. Their lack of legal or medical knowledge and the fact they are being offered sums of money which to them seem huge, make it difficult for surrogates to have equal bargaining power against the comparatively wealthy and powerful clinics and commissioning parents </a:t>
            </a:r>
            <a:r>
              <a:rPr lang="en-US" b="0" i="0" u="none" strike="noStrike" dirty="0">
                <a:solidFill>
                  <a:schemeClr val="tx1"/>
                </a:solidFill>
                <a:effectLst/>
                <a:latin typeface="Merriweather Sans" pitchFamily="2" charset="0"/>
                <a:hlinkClick r:id="rId3">
                  <a:extLst>
                    <a:ext uri="{A12FA001-AC4F-418D-AE19-62706E023703}">
                      <ahyp:hlinkClr xmlns:ahyp="http://schemas.microsoft.com/office/drawing/2018/hyperlinkcolor" val="tx"/>
                    </a:ext>
                  </a:extLst>
                </a:hlinkClick>
              </a:rPr>
              <a:t>they contract with</a:t>
            </a:r>
            <a:r>
              <a:rPr lang="en-US" b="0" i="0" dirty="0">
                <a:solidFill>
                  <a:schemeClr val="tx1"/>
                </a:solidFill>
                <a:effectLst/>
                <a:latin typeface="Merriweather Sans" pitchFamily="2" charset="0"/>
              </a:rPr>
              <a:t>.”</a:t>
            </a:r>
            <a:endParaRPr lang="en-US" b="0" i="0" dirty="0">
              <a:solidFill>
                <a:schemeClr val="tx1"/>
              </a:solidFill>
              <a:effectLst/>
              <a:latin typeface="Roboto" panose="02000000000000000000" pitchFamily="2" charset="0"/>
            </a:endParaRPr>
          </a:p>
          <a:p>
            <a:pPr marL="0" lvl="0" indent="0" algn="l" rtl="0">
              <a:spcBef>
                <a:spcPts val="0"/>
              </a:spcBef>
              <a:spcAft>
                <a:spcPts val="0"/>
              </a:spcAft>
              <a:buNone/>
            </a:pPr>
            <a:endParaRPr lang="en-US" b="0" i="0" dirty="0">
              <a:solidFill>
                <a:srgbClr val="000000"/>
              </a:solidFill>
              <a:effectLst/>
              <a:latin typeface="Roboto" panose="02000000000000000000" pitchFamily="2" charset="0"/>
            </a:endParaRPr>
          </a:p>
          <a:p>
            <a:pPr marL="0" lvl="0" indent="0" algn="l" rtl="0">
              <a:spcBef>
                <a:spcPts val="0"/>
              </a:spcBef>
              <a:spcAft>
                <a:spcPts val="0"/>
              </a:spcAft>
              <a:buNone/>
            </a:pPr>
            <a:r>
              <a:rPr lang="en-US" b="1" i="0" u="sng" dirty="0">
                <a:solidFill>
                  <a:srgbClr val="000000"/>
                </a:solidFill>
                <a:effectLst/>
                <a:latin typeface="Roboto" panose="02000000000000000000" pitchFamily="2" charset="0"/>
              </a:rPr>
              <a:t>Governments:</a:t>
            </a:r>
          </a:p>
          <a:p>
            <a:pPr marL="171450" lvl="0" indent="-171450" algn="l" rtl="0">
              <a:spcBef>
                <a:spcPts val="0"/>
              </a:spcBef>
              <a:spcAft>
                <a:spcPts val="0"/>
              </a:spcAft>
            </a:pPr>
            <a:r>
              <a:rPr lang="en-US" b="0" i="0" dirty="0">
                <a:solidFill>
                  <a:srgbClr val="000000"/>
                </a:solidFill>
                <a:effectLst/>
                <a:latin typeface="Roboto" panose="02000000000000000000" pitchFamily="2" charset="0"/>
              </a:rPr>
              <a:t>Criticized for not regulating the surrogacy industry and for not allowing the practice. Proponents of commercial surrogacy say that banning it will further cause exploitation of women, giving rise to black market and underground industry.</a:t>
            </a:r>
          </a:p>
          <a:p>
            <a:pPr marL="0" lvl="0" indent="0" algn="l" rtl="0">
              <a:spcBef>
                <a:spcPts val="0"/>
              </a:spcBef>
              <a:spcAft>
                <a:spcPts val="0"/>
              </a:spcAft>
              <a:buNone/>
            </a:pPr>
            <a:endParaRPr lang="en-US" b="0" i="0" dirty="0">
              <a:solidFill>
                <a:srgbClr val="000000"/>
              </a:solidFill>
              <a:effectLst/>
              <a:latin typeface="Roboto" panose="02000000000000000000" pitchFamily="2" charset="0"/>
            </a:endParaRPr>
          </a:p>
          <a:p>
            <a:pPr marL="0" lvl="0" indent="0" algn="l" rtl="0">
              <a:spcBef>
                <a:spcPts val="0"/>
              </a:spcBef>
              <a:spcAft>
                <a:spcPts val="0"/>
              </a:spcAft>
              <a:buNone/>
            </a:pPr>
            <a:r>
              <a:rPr lang="en-US" dirty="0">
                <a:hlinkClick r:id="rId4"/>
              </a:rPr>
              <a:t>Ukraine Hopes These Surrogate Babies Will Stir The Conscience Of The West (worldcrunch.com)</a:t>
            </a:r>
            <a:endParaRPr lang="en-US" b="0" i="0" dirty="0">
              <a:solidFill>
                <a:srgbClr val="000000"/>
              </a:solidFill>
              <a:effectLst/>
              <a:latin typeface="Roboto" panose="02000000000000000000" pitchFamily="2"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5"/>
              </a:rPr>
              <a:t>Ukraine’s ‘baby factories’: The human cost of surrogacy | Women's Rights | Al Jazeera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6"/>
              </a:rPr>
              <a:t>India's Commercial Surrogacy Ban Could Hurt Low-Income Women | Time</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1328cfd80f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11328cfd80f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fontAlgn="base"/>
            <a:r>
              <a:rPr lang="en-US" b="0" i="0" dirty="0">
                <a:solidFill>
                  <a:srgbClr val="141414"/>
                </a:solidFill>
                <a:effectLst/>
                <a:latin typeface="ReithSans"/>
              </a:rPr>
              <a:t>“More than 2,000 children are born through surrogacy every year in Ukraine, the majority to foreign couples. The country has around 50 reproductive clinics and many agencies and middle-men who match couples - known as "intended parents" - to surrogates.</a:t>
            </a:r>
          </a:p>
          <a:p>
            <a:pPr algn="l" fontAlgn="base"/>
            <a:r>
              <a:rPr lang="en-US" b="0" i="0" dirty="0">
                <a:solidFill>
                  <a:srgbClr val="141414"/>
                </a:solidFill>
                <a:effectLst/>
                <a:latin typeface="ReithSans"/>
              </a:rPr>
              <a:t>Ukraine is a popular choice because of the way its laws on surrogacy are written. In many European countries, including the UK, when a surrogate gives birth she is listed as the mother on the birth certificate. If she is married, her husband will be listed as the father. In Ukraine the intended parents are listed as mother and father. That means getting the baby a passport and bringing them home is much simpler.”</a:t>
            </a:r>
          </a:p>
          <a:p>
            <a:pPr algn="l" fontAlgn="base"/>
            <a:r>
              <a:rPr lang="en-US" b="0" i="0" dirty="0">
                <a:solidFill>
                  <a:srgbClr val="141414"/>
                </a:solidFill>
                <a:effectLst/>
                <a:latin typeface="ReithSans"/>
              </a:rPr>
              <a:t>Surrogates receive a fraction of the cost in the east – Ukraine – some say around $11,000-$13,000 in Ukraine. In India - $8000 when the surrogacy costs anywhere the same as Ukraine.</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12d4a7482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12d4a7482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328cfd80f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328cfd80f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10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328cfd80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328cfd80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328cfd80f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328cfd80f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0E0C1D"/>
                </a:solidFill>
                <a:effectLst/>
                <a:latin typeface="Source Sans Pro" panose="020B0503030403020204" pitchFamily="34" charset="0"/>
              </a:rPr>
              <a:t>“Surrogacy is often thought to be a ‘treatment’ option for the infertile or an alternative to adoption, and so to be celebrated in fulfilling people’s desires to be parents.” It has allowed same sex male couples to have genetically related children.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i="0" dirty="0">
              <a:solidFill>
                <a:srgbClr val="141414"/>
              </a:solidFill>
              <a:effectLst/>
              <a:latin typeface="ReithSans"/>
            </a:endParaRPr>
          </a:p>
          <a:p>
            <a:r>
              <a:rPr lang="en-US" b="0" i="0" dirty="0">
                <a:solidFill>
                  <a:srgbClr val="141414"/>
                </a:solidFill>
                <a:effectLst/>
                <a:latin typeface="ReithSans"/>
              </a:rPr>
              <a:t>Surrogacy is where a woman becomes pregnant with the intention of handing over the child to someone else after giving birth. Generally, she carries the baby for a couple or parent who cannot conceive a child themselves - they are known as "intended parents".</a:t>
            </a:r>
          </a:p>
          <a:p>
            <a:pPr marL="158750" indent="0">
              <a:buNone/>
            </a:pPr>
            <a:endParaRPr lang="en-US" b="0" i="0" dirty="0">
              <a:solidFill>
                <a:srgbClr val="141414"/>
              </a:solidFill>
              <a:effectLst/>
              <a:latin typeface="ReithSans"/>
            </a:endParaRPr>
          </a:p>
          <a:p>
            <a:r>
              <a:rPr lang="en-US" b="0" i="0" dirty="0">
                <a:solidFill>
                  <a:srgbClr val="141414"/>
                </a:solidFill>
                <a:effectLst/>
                <a:latin typeface="ReithSans"/>
              </a:rPr>
              <a:t>There are two types of surrogacy.</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In traditional surrogacy, the surrogate mother is artificially inseminated with the sperm of the intended father (or sperm donor) whereas</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Gestational Surrogacy is the process of a woman carrying a child with no genetic ties to the child.</a:t>
            </a:r>
          </a:p>
          <a:p>
            <a:pPr marL="158750" indent="0">
              <a:buNone/>
            </a:pPr>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Thought quite often than not to be undertaken by a childless couple, however not necessarily true, it can be often that the couple already has a child, but then wants to have another (which begs the question are people being greedy and absorbed by accumulation?)</a:t>
            </a:r>
          </a:p>
          <a:p>
            <a:pPr marL="158750" indent="0">
              <a:buNone/>
            </a:pPr>
            <a:endParaRPr lang="en-CA" b="0" i="0" dirty="0">
              <a:solidFill>
                <a:srgbClr val="000000"/>
              </a:solidFill>
              <a:effectLst/>
              <a:latin typeface="Arial"/>
            </a:endParaRPr>
          </a:p>
          <a:p>
            <a:r>
              <a:rPr lang="en-US" b="0" i="0" dirty="0">
                <a:solidFill>
                  <a:srgbClr val="0E0C1D"/>
                </a:solidFill>
                <a:effectLst/>
                <a:latin typeface="Source Sans Pro" panose="020B0503030403020204" pitchFamily="34" charset="0"/>
              </a:rPr>
              <a:t>“However, surrogacy also brings a wealth of more complex ethical issues around gender, </a:t>
            </a:r>
            <a:r>
              <a:rPr lang="en-US" b="0" i="0" dirty="0" err="1">
                <a:solidFill>
                  <a:srgbClr val="0E0C1D"/>
                </a:solidFill>
                <a:effectLst/>
                <a:latin typeface="Source Sans Pro" panose="020B0503030403020204" pitchFamily="34" charset="0"/>
              </a:rPr>
              <a:t>labour</a:t>
            </a:r>
            <a:r>
              <a:rPr lang="en-US" b="0" i="0" dirty="0">
                <a:solidFill>
                  <a:srgbClr val="0E0C1D"/>
                </a:solidFill>
                <a:effectLst/>
                <a:latin typeface="Source Sans Pro" panose="020B0503030403020204" pitchFamily="34" charset="0"/>
              </a:rPr>
              <a:t>, payment, exploitation and inequality.”</a:t>
            </a:r>
          </a:p>
          <a:p>
            <a:endParaRPr lang="en-US" dirty="0"/>
          </a:p>
          <a:p>
            <a:pPr marL="171450" lvl="0" indent="-171450" algn="l" rtl="0">
              <a:spcBef>
                <a:spcPts val="0"/>
              </a:spcBef>
              <a:spcAft>
                <a:spcPts val="0"/>
              </a:spcAft>
            </a:pPr>
            <a:r>
              <a:rPr lang="en-US" dirty="0"/>
              <a:t>A mixed bag. Countries have taken a stance and banned it or allow it commercially or they allow it only altruistically; or they have taken no stance.</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Problem with it is that there is not enough data tracking to know how many surrogacy cases there are each year, the profit, etc.</a:t>
            </a:r>
          </a:p>
          <a:p>
            <a:pPr marL="171450" lvl="0" indent="-171450" algn="l" rtl="0">
              <a:spcBef>
                <a:spcPts val="0"/>
              </a:spcBef>
              <a:spcAft>
                <a:spcPts val="0"/>
              </a:spcAft>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1328cfd80f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1328cfd80f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a:p>
            <a:r>
              <a:rPr lang="en-US" dirty="0"/>
              <a:t>The Surrogacy Industry in Ukraine has made recent headlines with the recent war as surrogate mothers' lives are endangered as well as the surrogate babies they are carrying or babies are being born into a warzone, in </a:t>
            </a:r>
            <a:r>
              <a:rPr lang="en-US" b="0" i="0" dirty="0">
                <a:solidFill>
                  <a:srgbClr val="222222"/>
                </a:solidFill>
                <a:effectLst/>
                <a:latin typeface="Roboto" panose="02000000000000000000" pitchFamily="2" charset="0"/>
              </a:rPr>
              <a:t>Kyiv, at least 21 babies born from surrogate mothers are being cared for in an underground bomb shelter. There are images and videos making their rounds on the internet and social media platforms showing these babies being cared for in a makeshift underground bunker as International Parents are unable to enter Ukraine to pick up their babies. </a:t>
            </a:r>
          </a:p>
          <a:p>
            <a:endParaRPr lang="en-US" b="0" i="0" dirty="0">
              <a:solidFill>
                <a:srgbClr val="222222"/>
              </a:solidFill>
              <a:effectLst/>
              <a:latin typeface="Roboto" panose="02000000000000000000" pitchFamily="2" charset="0"/>
            </a:endParaRPr>
          </a:p>
          <a:p>
            <a:r>
              <a:rPr lang="en-US" b="0" i="0" dirty="0">
                <a:solidFill>
                  <a:srgbClr val="222222"/>
                </a:solidFill>
                <a:effectLst/>
                <a:latin typeface="Roboto" panose="02000000000000000000" pitchFamily="2" charset="0"/>
              </a:rPr>
              <a:t>Prior to this Ukraine also made headlines as babies were unable to be picked up by their International Parents due to the COVID pandemic. Babies were situated in orphanages to be taken care of, now with the war orphanages have been emptied, and there is way to know where these babies have been taken to unless the surrogates are in direct contact with the parents, who they are being cared by, and are their International Parents ever going to be united with them.</a:t>
            </a:r>
          </a:p>
          <a:p>
            <a:endParaRPr lang="en-US" b="0" i="0" dirty="0">
              <a:solidFill>
                <a:srgbClr val="222222"/>
              </a:solidFill>
              <a:effectLst/>
              <a:latin typeface="Roboto" panose="02000000000000000000" pitchFamily="2" charset="0"/>
            </a:endParaRPr>
          </a:p>
          <a:p>
            <a:r>
              <a:rPr lang="en-US" b="0" i="0" dirty="0">
                <a:solidFill>
                  <a:srgbClr val="222222"/>
                </a:solidFill>
                <a:effectLst/>
                <a:latin typeface="Roboto" panose="02000000000000000000" pitchFamily="2" charset="0"/>
              </a:rPr>
              <a:t>In 2014, a Japanese Billionaire Businessman hired multiple Thai women to give birth to his 13 children. The reported reason he wanted all these children was he wanted a large family so he could leave his fortune to them. A court case ensued as Thai Officials were concerned what the motives of this man were to give birth to so many children, in 2018 this man was given sole custody of the children; however, most were around 4 years old at that time and in state custody once the final decision as reached and the court was satisfied the children would be well cared for.</a:t>
            </a:r>
          </a:p>
          <a:p>
            <a:endParaRPr lang="en-US" b="0" i="0" dirty="0">
              <a:solidFill>
                <a:srgbClr val="222222"/>
              </a:solidFill>
              <a:effectLst/>
              <a:latin typeface="Roboto" panose="02000000000000000000" pitchFamily="2" charset="0"/>
            </a:endParaRPr>
          </a:p>
          <a:p>
            <a:r>
              <a:rPr lang="en-US" b="0" i="0" dirty="0">
                <a:solidFill>
                  <a:srgbClr val="222222"/>
                </a:solidFill>
                <a:effectLst/>
                <a:latin typeface="Roboto" panose="02000000000000000000" pitchFamily="2" charset="0"/>
              </a:rPr>
              <a:t>In another case called the Baby Gammy case in 2014 in Thailand, another case made headlines where a surrogate gave birth two a twin boy and girl, the boy ended up having down syndrome as well as a heart condition and the Australian parents took only the girl home as a result. A media frenzy erupted which exposed the Australia father was a sex offender, the Thai mother petitioned to have the daughter returned. In the end it turned out the Thai mother had wanted to keep the boy and that’s why the girl was only taken,</a:t>
            </a:r>
          </a:p>
          <a:p>
            <a:endParaRPr lang="en-US" b="0" i="0" dirty="0">
              <a:solidFill>
                <a:srgbClr val="222222"/>
              </a:solidFill>
              <a:effectLst/>
              <a:latin typeface="Roboto" panose="02000000000000000000" pitchFamily="2" charset="0"/>
            </a:endParaRPr>
          </a:p>
          <a:p>
            <a:r>
              <a:rPr lang="en-US" b="0" i="0" dirty="0">
                <a:solidFill>
                  <a:srgbClr val="222222"/>
                </a:solidFill>
                <a:effectLst/>
                <a:latin typeface="Roboto" panose="02000000000000000000" pitchFamily="2" charset="0"/>
              </a:rPr>
              <a:t>Cases like these have caused governments to intervene and ban surrogacy arrangements to foreigners altogether or ban even for its own citizens it as a commercial process, and only allowing altruistic arrangements.</a:t>
            </a:r>
          </a:p>
          <a:p>
            <a:endParaRPr lang="en-US" b="0" i="0" dirty="0">
              <a:solidFill>
                <a:srgbClr val="222222"/>
              </a:solidFill>
              <a:effectLst/>
              <a:latin typeface="Roboto" panose="02000000000000000000" pitchFamily="2" charset="0"/>
            </a:endParaRPr>
          </a:p>
          <a:p>
            <a:r>
              <a:rPr lang="en-US" b="0" i="0" dirty="0">
                <a:solidFill>
                  <a:srgbClr val="222222"/>
                </a:solidFill>
                <a:effectLst/>
                <a:latin typeface="Roboto" panose="02000000000000000000" pitchFamily="2" charset="0"/>
              </a:rPr>
              <a:t>Countries/state where it is booming: California, Ukraine, Georgia, and Russia.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BANNED – ALL FORMS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EU - </a:t>
            </a:r>
            <a:r>
              <a:rPr lang="en-CA" b="0" i="0" dirty="0">
                <a:solidFill>
                  <a:srgbClr val="202124"/>
                </a:solidFill>
                <a:effectLst/>
                <a:latin typeface="arial" panose="020B0604020202020204" pitchFamily="34" charset="0"/>
              </a:rPr>
              <a:t>Austria, Belgium, Bulgaria, Croatia, Republic of Cyprus, Czech Republic, Denmark, Estonia, Finland, France, Germany, Greece, Hungary, Ireland, Italy, Latvia, Lithuania, Luxembourg, Malta, Netherlands, Poland, Portugal, Romania, Slovakia, Slovenia, Spain and Sweden</a:t>
            </a:r>
          </a:p>
          <a:p>
            <a:pPr marL="0" lvl="0" indent="0" algn="l" rtl="0">
              <a:spcBef>
                <a:spcPts val="0"/>
              </a:spcBef>
              <a:spcAft>
                <a:spcPts val="0"/>
              </a:spcAft>
              <a:buNone/>
            </a:pPr>
            <a:endParaRPr lang="en-CA" b="0" i="0" dirty="0">
              <a:solidFill>
                <a:srgbClr val="202124"/>
              </a:solidFill>
              <a:effectLst/>
              <a:latin typeface="arial" panose="020B0604020202020204" pitchFamily="34" charset="0"/>
            </a:endParaRPr>
          </a:p>
          <a:p>
            <a:pPr marL="0" lvl="0" indent="0" algn="l" rtl="0">
              <a:spcBef>
                <a:spcPts val="0"/>
              </a:spcBef>
              <a:spcAft>
                <a:spcPts val="0"/>
              </a:spcAft>
              <a:buNone/>
            </a:pPr>
            <a:r>
              <a:rPr lang="en-CA" b="0" i="0" dirty="0">
                <a:solidFill>
                  <a:srgbClr val="202124"/>
                </a:solidFill>
                <a:effectLst/>
                <a:latin typeface="arial" panose="020B0604020202020204" pitchFamily="34" charset="0"/>
              </a:rPr>
              <a:t>Their Charter of Rights and Freedoms – Article 3 (Right to integrity of the person) specifically states 2. c) </a:t>
            </a:r>
            <a:r>
              <a:rPr lang="en-US" b="0" i="0" dirty="0">
                <a:solidFill>
                  <a:srgbClr val="343D55"/>
                </a:solidFill>
                <a:effectLst/>
                <a:latin typeface="Roboto" panose="02000000000000000000" pitchFamily="2" charset="0"/>
              </a:rPr>
              <a:t>In the fields of medicine and biology, the following must be respected in particular: </a:t>
            </a:r>
            <a:r>
              <a:rPr lang="en-CA" b="0" i="0" dirty="0">
                <a:solidFill>
                  <a:srgbClr val="202124"/>
                </a:solidFill>
                <a:effectLst/>
                <a:latin typeface="arial" panose="020B0604020202020204" pitchFamily="34" charset="0"/>
              </a:rPr>
              <a:t>the prohibition on making the human body and its parts as such a source of financial gain.</a:t>
            </a:r>
            <a:endParaRPr lang="en-US" b="0" i="0" dirty="0">
              <a:solidFill>
                <a:srgbClr val="202124"/>
              </a:solidFill>
              <a:effectLst/>
              <a:latin typeface="arial" panose="020B0604020202020204" pitchFamily="34" charset="0"/>
            </a:endParaRPr>
          </a:p>
          <a:p>
            <a:pPr marL="0" lvl="0" indent="0" algn="l" rtl="0">
              <a:spcBef>
                <a:spcPts val="0"/>
              </a:spcBef>
              <a:spcAft>
                <a:spcPts val="0"/>
              </a:spcAft>
              <a:buNone/>
            </a:pPr>
            <a:endParaRPr lang="en-US" dirty="0"/>
          </a:p>
          <a:p>
            <a:pPr marL="171450" lvl="0" indent="-171450" algn="l" rtl="0">
              <a:spcBef>
                <a:spcPts val="0"/>
              </a:spcBef>
              <a:spcAft>
                <a:spcPts val="0"/>
              </a:spcAft>
            </a:pPr>
            <a:r>
              <a:rPr lang="en-US" dirty="0"/>
              <a:t>France</a:t>
            </a:r>
          </a:p>
          <a:p>
            <a:pPr marL="171450" lvl="0" indent="-171450" algn="l" rtl="0">
              <a:spcBef>
                <a:spcPts val="0"/>
              </a:spcBef>
              <a:spcAft>
                <a:spcPts val="0"/>
              </a:spcAft>
            </a:pPr>
            <a:r>
              <a:rPr lang="en-US" dirty="0"/>
              <a:t>Germany</a:t>
            </a:r>
          </a:p>
          <a:p>
            <a:pPr marL="171450" lvl="0" indent="-171450" algn="l" rtl="0">
              <a:spcBef>
                <a:spcPts val="0"/>
              </a:spcBef>
              <a:spcAft>
                <a:spcPts val="0"/>
              </a:spcAft>
            </a:pPr>
            <a:r>
              <a:rPr lang="en-US" dirty="0"/>
              <a:t>Italy</a:t>
            </a:r>
          </a:p>
          <a:p>
            <a:pPr marL="171450" lvl="0" indent="-171450" algn="l" rtl="0">
              <a:spcBef>
                <a:spcPts val="0"/>
              </a:spcBef>
              <a:spcAft>
                <a:spcPts val="0"/>
              </a:spcAft>
            </a:pPr>
            <a:r>
              <a:rPr lang="en-US" dirty="0"/>
              <a:t>Spain</a:t>
            </a:r>
          </a:p>
          <a:p>
            <a:pPr marL="171450" lvl="0" indent="-171450" algn="l" rtl="0">
              <a:spcBef>
                <a:spcPts val="0"/>
              </a:spcBef>
              <a:spcAft>
                <a:spcPts val="0"/>
              </a:spcAft>
            </a:pPr>
            <a:r>
              <a:rPr lang="en-US" dirty="0"/>
              <a:t>Portugal</a:t>
            </a:r>
          </a:p>
          <a:p>
            <a:pPr marL="171450" lvl="0" indent="-171450" algn="l" rtl="0">
              <a:spcBef>
                <a:spcPts val="0"/>
              </a:spcBef>
              <a:spcAft>
                <a:spcPts val="0"/>
              </a:spcAft>
            </a:pPr>
            <a:r>
              <a:rPr lang="en-US" dirty="0"/>
              <a:t>Bulgaria</a:t>
            </a:r>
          </a:p>
          <a:p>
            <a:pPr marL="171450" lvl="0" indent="-171450" algn="l" rtl="0">
              <a:spcBef>
                <a:spcPts val="0"/>
              </a:spcBef>
              <a:spcAft>
                <a:spcPts val="0"/>
              </a:spcAft>
            </a:pPr>
            <a:endParaRPr lang="en-US" dirty="0"/>
          </a:p>
          <a:p>
            <a:pPr marL="0" lvl="0" indent="0" algn="l" rtl="0">
              <a:spcBef>
                <a:spcPts val="0"/>
              </a:spcBef>
              <a:spcAft>
                <a:spcPts val="0"/>
              </a:spcAft>
              <a:buNone/>
            </a:pPr>
            <a:r>
              <a:rPr lang="en-US" dirty="0"/>
              <a:t>ALTRUISTIC ALLOWED </a:t>
            </a:r>
          </a:p>
          <a:p>
            <a:pPr marL="171450" lvl="0" indent="-171450" algn="l" rtl="0">
              <a:spcBef>
                <a:spcPts val="0"/>
              </a:spcBef>
              <a:spcAft>
                <a:spcPts val="0"/>
              </a:spcAft>
            </a:pPr>
            <a:r>
              <a:rPr lang="en-US" dirty="0"/>
              <a:t>Canada</a:t>
            </a:r>
          </a:p>
          <a:p>
            <a:pPr marL="171450" lvl="0" indent="-171450" algn="l" rtl="0">
              <a:spcBef>
                <a:spcPts val="0"/>
              </a:spcBef>
              <a:spcAft>
                <a:spcPts val="0"/>
              </a:spcAft>
            </a:pPr>
            <a:r>
              <a:rPr lang="en-US" dirty="0"/>
              <a:t>UK</a:t>
            </a:r>
          </a:p>
          <a:p>
            <a:pPr marL="171450" lvl="0" indent="-171450" algn="l" rtl="0">
              <a:spcBef>
                <a:spcPts val="0"/>
              </a:spcBef>
              <a:spcAft>
                <a:spcPts val="0"/>
              </a:spcAft>
            </a:pPr>
            <a:r>
              <a:rPr lang="en-US" dirty="0"/>
              <a:t>Ireland</a:t>
            </a:r>
          </a:p>
          <a:p>
            <a:pPr marL="171450" lvl="0" indent="-171450" algn="l" rtl="0">
              <a:spcBef>
                <a:spcPts val="0"/>
              </a:spcBef>
              <a:spcAft>
                <a:spcPts val="0"/>
              </a:spcAft>
            </a:pPr>
            <a:r>
              <a:rPr lang="en-US" dirty="0"/>
              <a:t>Denmark </a:t>
            </a:r>
          </a:p>
          <a:p>
            <a:pPr marL="171450" lvl="0" indent="-171450" algn="l" rtl="0">
              <a:spcBef>
                <a:spcPts val="0"/>
              </a:spcBef>
              <a:spcAft>
                <a:spcPts val="0"/>
              </a:spcAft>
            </a:pPr>
            <a:r>
              <a:rPr lang="en-US" dirty="0"/>
              <a:t>Belgium</a:t>
            </a:r>
          </a:p>
          <a:p>
            <a:pPr marL="171450" lvl="0" indent="-171450" algn="l" rtl="0">
              <a:spcBef>
                <a:spcPts val="0"/>
              </a:spcBef>
              <a:spcAft>
                <a:spcPts val="0"/>
              </a:spcAft>
            </a:pPr>
            <a:r>
              <a:rPr lang="en-US" dirty="0"/>
              <a:t>Australia</a:t>
            </a:r>
          </a:p>
          <a:p>
            <a:pPr marL="171450" lvl="0" indent="-171450" algn="l" rtl="0">
              <a:spcBef>
                <a:spcPts val="0"/>
              </a:spcBef>
              <a:spcAft>
                <a:spcPts val="0"/>
              </a:spcAft>
            </a:pPr>
            <a:r>
              <a:rPr lang="en-US" dirty="0"/>
              <a:t>Thailand – Was previously allowed however all forms were banned effective 2015 – altruistic allowed in a specific capacity (The Baby Gammy Case – Australia and the </a:t>
            </a:r>
            <a:r>
              <a:rPr lang="en-US" dirty="0" err="1"/>
              <a:t>Mitsutoki</a:t>
            </a:r>
            <a:r>
              <a:rPr lang="en-US" dirty="0"/>
              <a:t> Shigeta - Japanese Case)</a:t>
            </a:r>
          </a:p>
          <a:p>
            <a:pPr marL="171450" lvl="0" indent="-171450" algn="l" rtl="0">
              <a:spcBef>
                <a:spcPts val="0"/>
              </a:spcBef>
              <a:spcAft>
                <a:spcPts val="0"/>
              </a:spcAft>
            </a:pPr>
            <a:r>
              <a:rPr lang="en-US" dirty="0"/>
              <a:t>India was in favor of commercial surrogacy up until 2022 where now all commercial forms are banned, and only altruistic is allowed with certain conditions being met, the woman already has children of her own.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COMMERCIAL ALLOWED</a:t>
            </a:r>
          </a:p>
          <a:p>
            <a:pPr marL="171450" lvl="0" indent="-171450" algn="l" rtl="0">
              <a:spcBef>
                <a:spcPts val="0"/>
              </a:spcBef>
              <a:spcAft>
                <a:spcPts val="0"/>
              </a:spcAft>
            </a:pPr>
            <a:r>
              <a:rPr lang="en-US" dirty="0"/>
              <a:t>Some states in the US</a:t>
            </a:r>
          </a:p>
          <a:p>
            <a:pPr marL="171450" lvl="0" indent="-171450" algn="l" rtl="0">
              <a:spcBef>
                <a:spcPts val="0"/>
              </a:spcBef>
              <a:spcAft>
                <a:spcPts val="0"/>
              </a:spcAft>
            </a:pPr>
            <a:r>
              <a:rPr lang="en-US" dirty="0"/>
              <a:t>Ukraine – 2002 </a:t>
            </a:r>
          </a:p>
          <a:p>
            <a:pPr marL="171450" lvl="0" indent="-171450" algn="l" rtl="0">
              <a:spcBef>
                <a:spcPts val="0"/>
              </a:spcBef>
              <a:spcAft>
                <a:spcPts val="0"/>
              </a:spcAft>
            </a:pPr>
            <a:r>
              <a:rPr lang="en-US" dirty="0"/>
              <a:t>Russia – 1993 – bill banning foreigners.</a:t>
            </a:r>
          </a:p>
          <a:p>
            <a:pPr marL="171450" lvl="0" indent="-171450" algn="l" rtl="0">
              <a:spcBef>
                <a:spcPts val="0"/>
              </a:spcBef>
              <a:spcAft>
                <a:spcPts val="0"/>
              </a:spcAft>
            </a:pPr>
            <a:r>
              <a:rPr lang="en-US" dirty="0"/>
              <a:t>Georgia </a:t>
            </a:r>
          </a:p>
          <a:p>
            <a:pPr marL="171450" lvl="0" indent="-171450" algn="l" rtl="0">
              <a:spcBef>
                <a:spcPts val="0"/>
              </a:spcBef>
              <a:spcAft>
                <a:spcPts val="0"/>
              </a:spcAft>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11328cfd80f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11328cfd80f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surrogacy center’s website in California called all these celebrities role models and responsible for breakdown stigmas and making surrogacy more acceptable.</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Kim Kardashian and Kanye West – used for 2 of four children – already had two children.</a:t>
            </a:r>
          </a:p>
          <a:p>
            <a:pPr marL="171450" lvl="0" indent="-171450" algn="l" rtl="0">
              <a:spcBef>
                <a:spcPts val="0"/>
              </a:spcBef>
              <a:spcAft>
                <a:spcPts val="0"/>
              </a:spcAft>
            </a:pPr>
            <a:r>
              <a:rPr lang="en-US" dirty="0"/>
              <a:t>Nicole Kidman and Keith Urban – already had a daughter but wanted one more child.</a:t>
            </a:r>
          </a:p>
          <a:p>
            <a:pPr marL="171450" lvl="0" indent="-171450" algn="l" rtl="0">
              <a:spcBef>
                <a:spcPts val="0"/>
              </a:spcBef>
              <a:spcAft>
                <a:spcPts val="0"/>
              </a:spcAft>
            </a:pPr>
            <a:r>
              <a:rPr lang="en-US" dirty="0"/>
              <a:t>Elton John and spouse – a same sex couple that wouldn’t have been able to have genetically related children.</a:t>
            </a:r>
          </a:p>
          <a:p>
            <a:pPr marL="171450" lvl="0" indent="-171450" algn="l" rtl="0">
              <a:spcBef>
                <a:spcPts val="0"/>
              </a:spcBef>
              <a:spcAft>
                <a:spcPts val="0"/>
              </a:spcAft>
            </a:pPr>
            <a:r>
              <a:rPr lang="en-US" dirty="0"/>
              <a:t>Ricky Martin – gay man.</a:t>
            </a:r>
          </a:p>
          <a:p>
            <a:pPr marL="171450" lvl="0" indent="-171450" algn="l" rtl="0">
              <a:spcBef>
                <a:spcPts val="0"/>
              </a:spcBef>
              <a:spcAft>
                <a:spcPts val="0"/>
              </a:spcAft>
            </a:pPr>
            <a:r>
              <a:rPr lang="en-US" dirty="0"/>
              <a:t>Sarah Jessica Parker and Matthew Broderick – already had a child, wanted more.</a:t>
            </a:r>
          </a:p>
          <a:p>
            <a:pPr marL="171450" lvl="0" indent="-171450" algn="l" rtl="0">
              <a:spcBef>
                <a:spcPts val="0"/>
              </a:spcBef>
              <a:spcAft>
                <a:spcPts val="0"/>
              </a:spcAft>
            </a:pPr>
            <a:endParaRPr lang="en-US" dirty="0"/>
          </a:p>
          <a:p>
            <a:pPr marL="171450" lvl="0" indent="-171450" algn="l" rtl="0">
              <a:spcBef>
                <a:spcPts val="0"/>
              </a:spcBef>
              <a:spcAft>
                <a:spcPts val="0"/>
              </a:spcAft>
            </a:pPr>
            <a:r>
              <a:rPr lang="en-US" dirty="0"/>
              <a:t>I think the perception is childless people get to have a baby but that isn’t always the case, it’s those who want more of what they already have.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b="0" i="0" dirty="0">
                <a:solidFill>
                  <a:srgbClr val="121212"/>
                </a:solidFill>
                <a:effectLst/>
                <a:latin typeface="GuardianTextEgyptian"/>
              </a:rPr>
              <a:t>“Money talks. If you have money, you’re going to have a baby. It’s sad, but it is the case,” is what one doctor of fertility clinic in LA said.</a:t>
            </a:r>
          </a:p>
          <a:p>
            <a:pPr marL="0" lvl="0" indent="0" algn="l" rtl="0">
              <a:spcBef>
                <a:spcPts val="0"/>
              </a:spcBef>
              <a:spcAft>
                <a:spcPts val="0"/>
              </a:spcAft>
              <a:buNone/>
            </a:pPr>
            <a:endParaRPr lang="en-US" b="0" i="0" dirty="0">
              <a:solidFill>
                <a:srgbClr val="121212"/>
              </a:solidFill>
              <a:effectLst/>
              <a:latin typeface="GuardianTextEgyptian"/>
            </a:endParaRPr>
          </a:p>
          <a:p>
            <a:pPr marL="0" lvl="0" indent="0" algn="l" rtl="0">
              <a:spcBef>
                <a:spcPts val="0"/>
              </a:spcBef>
              <a:spcAft>
                <a:spcPts val="0"/>
              </a:spcAft>
              <a:buNone/>
            </a:pPr>
            <a:r>
              <a:rPr lang="en-US" b="0" i="0" dirty="0">
                <a:solidFill>
                  <a:srgbClr val="121212"/>
                </a:solidFill>
                <a:effectLst/>
                <a:latin typeface="GuardianTextEgyptian"/>
              </a:rPr>
              <a:t>Now, a growing number of women are coming to Sahakian for “social” surrogacy: they want to have babies that are biologically their own, but don’t want to carry them. There is no medical reason for them to use a surrogate; they just choose not to be pregnant, so they conceive babies through IVF and then hire another woman to gestate and give birth to their baby. It is the ultimate in outsourced </a:t>
            </a:r>
            <a:r>
              <a:rPr lang="en-US" b="0" i="0" dirty="0" err="1">
                <a:solidFill>
                  <a:srgbClr val="121212"/>
                </a:solidFill>
                <a:effectLst/>
                <a:latin typeface="GuardianTextEgyptian"/>
              </a:rPr>
              <a:t>labour</a:t>
            </a:r>
            <a:r>
              <a:rPr lang="en-US" b="0" i="0" dirty="0">
                <a:solidFill>
                  <a:srgbClr val="121212"/>
                </a:solidFill>
                <a:effectLst/>
                <a:latin typeface="GuardianTextEgyptian"/>
              </a:rPr>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3"/>
              </a:rPr>
              <a:t>9 Celebrity Role Models for Surrogacy - Family Tree (familytreesurrogacy.com)</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4"/>
              </a:rPr>
              <a:t>'Having a child doesn’t fit into these women's schedule': is this the future of surrogacy? | Surrogacy | The Guardian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1328cfd80f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1328cfd80f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1328cfd80f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1328cfd80f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0000"/>
                </a:solidFill>
                <a:effectLst/>
                <a:latin typeface="aw-conqueror-didot"/>
              </a:rPr>
              <a:t>“Biblical Times:</a:t>
            </a:r>
            <a:r>
              <a:rPr lang="en-US" b="0" i="0" dirty="0">
                <a:solidFill>
                  <a:srgbClr val="000000"/>
                </a:solidFill>
                <a:effectLst/>
                <a:latin typeface="aw-conqueror-didot"/>
              </a:rPr>
              <a:t> The first mention of surrogacy can be found in “The Book of Genesis” in </a:t>
            </a:r>
            <a:r>
              <a:rPr lang="en-US" b="0" i="0" u="none" strike="noStrike" dirty="0">
                <a:solidFill>
                  <a:srgbClr val="629CBC"/>
                </a:solidFill>
                <a:effectLst/>
                <a:latin typeface="aw-conqueror-didot"/>
                <a:hlinkClick r:id="rId3"/>
              </a:rPr>
              <a:t>the story of Sarah and Abraham</a:t>
            </a:r>
            <a:r>
              <a:rPr lang="en-US" b="0" i="0" dirty="0">
                <a:solidFill>
                  <a:srgbClr val="000000"/>
                </a:solidFill>
                <a:effectLst/>
                <a:latin typeface="aw-conqueror-didot"/>
              </a:rPr>
              <a:t>. Sarah and Abraham were married but could not conceive a child of their own, so Sarah turned to her servant Hagar to be the mother of Abraham’s child. This is a case of</a:t>
            </a:r>
            <a:r>
              <a:rPr lang="en-US" b="0" i="0" u="none" strike="noStrike" dirty="0">
                <a:solidFill>
                  <a:srgbClr val="629CBC"/>
                </a:solidFill>
                <a:effectLst/>
                <a:latin typeface="aw-conqueror-didot"/>
                <a:hlinkClick r:id="rId4"/>
              </a:rPr>
              <a:t> traditional surrogacy</a:t>
            </a:r>
            <a:r>
              <a:rPr lang="en-US" b="0" i="0" dirty="0">
                <a:solidFill>
                  <a:srgbClr val="000000"/>
                </a:solidFill>
                <a:effectLst/>
                <a:latin typeface="aw-conqueror-didot"/>
              </a:rPr>
              <a:t>, where the surrogate uses her own egg in the child she’s carrying for intended parents. Even though Sarah was not biologically related to the baby, she and Abraham both claimed the child as their own. Up until about 30 years ago, traditional surrogacies like these were the only way intended parents could create a child through surrogacy. Traditional surrogacy remained a taboo topic up until the twentieth century due to the stigmas associated with infertility and “illegitimate” children. During this time, surrogate pregnancies would have been conceived naturally — which would be shameful for married couples.”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5"/>
              </a:rPr>
              <a:t>History of Surrogacy - From the Bible to Now | Surrogate.com</a:t>
            </a:r>
            <a:endParaRPr lang="en-US"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328cfd80f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1328cfd80f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hlinkClick r:id="rId3"/>
              </a:rPr>
              <a:t>Instruction Dignitas Personae on Certain Bioethical Questions, Congregation for the Doctrine of the Faith (vatican.va)</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Donum Vitae – produced on March 10, 1987, then reflected upon and brought up to date </a:t>
            </a:r>
            <a:r>
              <a:rPr lang="en-CA" b="1" i="0" dirty="0">
                <a:solidFill>
                  <a:srgbClr val="000000"/>
                </a:solidFill>
                <a:effectLst/>
                <a:latin typeface="Times New Roman" panose="02020603050405020304" pitchFamily="18" charset="0"/>
              </a:rPr>
              <a:t>INSTRUCTION </a:t>
            </a:r>
            <a:r>
              <a:rPr lang="en-CA" b="1" i="1" dirty="0">
                <a:solidFill>
                  <a:srgbClr val="000000"/>
                </a:solidFill>
                <a:effectLst/>
                <a:latin typeface="Times New Roman" panose="02020603050405020304" pitchFamily="18" charset="0"/>
              </a:rPr>
              <a:t>DIGNITAS PERSONAE</a:t>
            </a:r>
            <a:r>
              <a:rPr lang="en-CA" b="0" i="0" dirty="0">
                <a:solidFill>
                  <a:srgbClr val="000000"/>
                </a:solidFill>
                <a:effectLst/>
                <a:latin typeface="Times New Roman" panose="02020603050405020304" pitchFamily="18" charset="0"/>
              </a:rPr>
              <a:t> </a:t>
            </a:r>
            <a:r>
              <a:rPr lang="en-CA" b="1" i="0" dirty="0">
                <a:solidFill>
                  <a:srgbClr val="000000"/>
                </a:solidFill>
                <a:effectLst/>
                <a:latin typeface="Times New Roman" panose="02020603050405020304" pitchFamily="18" charset="0"/>
              </a:rPr>
              <a:t>ON CERTAIN BIOETHICAL QUESTIONS </a:t>
            </a:r>
            <a:r>
              <a:rPr lang="en-CA" b="0" i="0" dirty="0">
                <a:solidFill>
                  <a:srgbClr val="000000"/>
                </a:solidFill>
                <a:effectLst/>
                <a:latin typeface="Times New Roman" panose="02020603050405020304" pitchFamily="18" charset="0"/>
              </a:rPr>
              <a:t>in 2008.</a:t>
            </a:r>
          </a:p>
          <a:p>
            <a:pPr marL="0" lvl="0" indent="0" algn="l" rtl="0">
              <a:spcBef>
                <a:spcPts val="0"/>
              </a:spcBef>
              <a:spcAft>
                <a:spcPts val="0"/>
              </a:spcAft>
              <a:buNone/>
            </a:pPr>
            <a:endParaRPr lang="en-CA" b="0" i="0" dirty="0">
              <a:solidFill>
                <a:srgbClr val="000000"/>
              </a:solidFill>
              <a:effectLst/>
              <a:latin typeface="Times New Roman" panose="02020603050405020304" pitchFamily="18" charset="0"/>
            </a:endParaRPr>
          </a:p>
          <a:p>
            <a:pPr marL="0" lvl="0" indent="0" algn="l" rtl="0">
              <a:spcBef>
                <a:spcPts val="0"/>
              </a:spcBef>
              <a:spcAft>
                <a:spcPts val="0"/>
              </a:spcAft>
              <a:buNone/>
            </a:pPr>
            <a:r>
              <a:rPr lang="en-CA" b="0" i="0" dirty="0">
                <a:solidFill>
                  <a:srgbClr val="000000"/>
                </a:solidFill>
                <a:effectLst/>
                <a:latin typeface="Times New Roman" panose="02020603050405020304" pitchFamily="18" charset="0"/>
              </a:rPr>
              <a:t>This document speaks to the Roman Catholic stance on surrogacy and essentially does not permit it:</a:t>
            </a:r>
          </a:p>
          <a:p>
            <a:pPr marL="0" lvl="0" indent="0" algn="l" rtl="0">
              <a:spcBef>
                <a:spcPts val="0"/>
              </a:spcBef>
              <a:spcAft>
                <a:spcPts val="0"/>
              </a:spcAft>
              <a:buNone/>
            </a:pPr>
            <a:endParaRPr lang="en-CA" b="0" i="0" dirty="0">
              <a:solidFill>
                <a:srgbClr val="000000"/>
              </a:solidFill>
              <a:effectLst/>
              <a:latin typeface="Times New Roman" panose="02020603050405020304" pitchFamily="18" charset="0"/>
            </a:endParaRPr>
          </a:p>
          <a:p>
            <a:pPr algn="l"/>
            <a:r>
              <a:rPr lang="en-US" b="0" i="0" dirty="0">
                <a:solidFill>
                  <a:srgbClr val="000000"/>
                </a:solidFill>
                <a:effectLst/>
                <a:latin typeface="Verdana" panose="020B0604030504040204" pitchFamily="34" charset="0"/>
              </a:rPr>
              <a:t>“On March 10,1987, the Vatican responded to these recent developments in reproductive technologies by issuing a 40-page document called "Instruction on Respect for Human Life in Its Origin and on the Dignity of Procreation." This "instruction" was not only aimed at influencing the decisions of Roman Catholics, but also was intended to influence national legislation worldwide on biomedical issues.</a:t>
            </a:r>
          </a:p>
          <a:p>
            <a:pPr algn="l"/>
            <a:r>
              <a:rPr lang="en-US" b="0" i="0" dirty="0">
                <a:solidFill>
                  <a:srgbClr val="000000"/>
                </a:solidFill>
                <a:effectLst/>
                <a:latin typeface="Verdana" panose="020B0604030504040204" pitchFamily="34" charset="0"/>
              </a:rPr>
              <a:t>What did the document say? It opposed all technological interventions into the process of human reproduction. More specifically, the document condemned artificial insemination and embryo transfer, in vitro fertilization, and surrogate motherhood under all circumstances. It also opposed experimentation on embryos when such experiments were not of direct therapeutic benefit to the fetus, and amniocentesis (a procedure used to detect fetal defects) when done for the purpose of deciding whether or not to abort the fetus.</a:t>
            </a:r>
          </a:p>
          <a:p>
            <a:pPr algn="l"/>
            <a:r>
              <a:rPr lang="en-US" b="0" i="0" dirty="0">
                <a:solidFill>
                  <a:srgbClr val="000000"/>
                </a:solidFill>
                <a:effectLst/>
                <a:latin typeface="Verdana" panose="020B0604030504040204" pitchFamily="34" charset="0"/>
              </a:rPr>
              <a:t>The moral basis for these pronouncements is a familiar one in Roman Catholic moral teaching. Official Roman Catholic teaching maintains that human life begins at the moment of conception. From this claim follow the following moral judgments: a fetus or an embryo must be respected and treated as a human person with dignity and rights, including the right to life. Amniocentesis for the purpose of genetic screening is obviously morally objectionable because abortion is wrong. Similarly, the experimental use of embryos is condemned because it violates human dignity, reducing embryos to objects and instruments of scientific knowledge.</a:t>
            </a:r>
          </a:p>
          <a:p>
            <a:pPr algn="l"/>
            <a:r>
              <a:rPr lang="en-US" b="0" i="0" dirty="0">
                <a:solidFill>
                  <a:srgbClr val="000000"/>
                </a:solidFill>
                <a:effectLst/>
                <a:latin typeface="Verdana" panose="020B0604030504040204" pitchFamily="34" charset="0"/>
              </a:rPr>
              <a:t>The moral argument underlying the Vatican condemnation of other practices is not so obvious. Why, for example, does the Church object to the artificial insemination of a childless woman with her husband's sperm? Such practices are opposed on the grounds that the sexual act has two purposes Ñ the unitive (emotional or spiritual) and the procreative (biological). Since these functions "by nature" belong together, it is always wrong to separate them. Artificial insemination, in vitro fertilization, and surrogate motherhood are immoral because they involve sexual acts that are procreative, but not unitive. And, rightful conception must respect the inseparability of the two meanings of the sexual act. In response to the suffering of infertile couples who want to have children, the document says that couples do not have a right to a child, claiming that such a right would make the child an "object of ownership." Childless couples that avail themselves of these reproductive techniques are said to violate a more important right of the </a:t>
            </a:r>
            <a:r>
              <a:rPr lang="en-US" b="0" i="0" dirty="0" err="1">
                <a:solidFill>
                  <a:srgbClr val="000000"/>
                </a:solidFill>
                <a:effectLst/>
                <a:latin typeface="Verdana" panose="020B0604030504040204" pitchFamily="34" charset="0"/>
              </a:rPr>
              <a:t>childÑthe</a:t>
            </a:r>
            <a:r>
              <a:rPr lang="en-US" b="0" i="0" dirty="0">
                <a:solidFill>
                  <a:srgbClr val="000000"/>
                </a:solidFill>
                <a:effectLst/>
                <a:latin typeface="Verdana" panose="020B0604030504040204" pitchFamily="34" charset="0"/>
              </a:rPr>
              <a:t> "right to be conceived, carried in the womb, brought into the world, and brought up within marriage."</a:t>
            </a:r>
          </a:p>
          <a:p>
            <a:pPr marL="0" lvl="0" indent="0" algn="l" rtl="0">
              <a:spcBef>
                <a:spcPts val="0"/>
              </a:spcBef>
              <a:spcAft>
                <a:spcPts val="0"/>
              </a:spcAft>
              <a:buNone/>
            </a:pPr>
            <a:endParaRPr lang="en-CA" b="0" i="0" dirty="0">
              <a:solidFill>
                <a:srgbClr val="000000"/>
              </a:solidFill>
              <a:effectLst/>
              <a:latin typeface="Times New Roman" panose="02020603050405020304" pitchFamily="18" charset="0"/>
            </a:endParaRPr>
          </a:p>
          <a:p>
            <a:pPr marL="0" lvl="0" indent="0" algn="l" rtl="0">
              <a:spcBef>
                <a:spcPts val="0"/>
              </a:spcBef>
              <a:spcAft>
                <a:spcPts val="0"/>
              </a:spcAft>
              <a:buNone/>
            </a:pPr>
            <a:endParaRPr lang="en-CA" b="0" i="0" dirty="0">
              <a:solidFill>
                <a:srgbClr val="000000"/>
              </a:solidFill>
              <a:effectLst/>
              <a:latin typeface="Times New Roman" panose="02020603050405020304" pitchFamily="18" charset="0"/>
            </a:endParaRPr>
          </a:p>
          <a:p>
            <a:pPr marL="0" lvl="0" indent="0" algn="l" rtl="0">
              <a:spcBef>
                <a:spcPts val="0"/>
              </a:spcBef>
              <a:spcAft>
                <a:spcPts val="0"/>
              </a:spcAft>
              <a:buNone/>
            </a:pPr>
            <a:r>
              <a:rPr lang="en-US" dirty="0">
                <a:hlinkClick r:id="rId4"/>
              </a:rPr>
              <a:t>Reproductive Technologies and the Roman Catholic Church (scu.edu)</a:t>
            </a:r>
            <a:endParaRPr dirty="0"/>
          </a:p>
        </p:txBody>
      </p:sp>
    </p:spTree>
    <p:extLst>
      <p:ext uri="{BB962C8B-B14F-4D97-AF65-F5344CB8AC3E}">
        <p14:creationId xmlns:p14="http://schemas.microsoft.com/office/powerpoint/2010/main" val="125626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2257600"/>
            <a:ext cx="7704000" cy="2052600"/>
          </a:xfrm>
          <a:prstGeom prst="rect">
            <a:avLst/>
          </a:prstGeom>
        </p:spPr>
        <p:txBody>
          <a:bodyPr spcFirstLastPara="1" wrap="square" lIns="91425" tIns="0" rIns="91425" bIns="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15600" y="4310275"/>
            <a:ext cx="4912800" cy="293100"/>
          </a:xfrm>
          <a:prstGeom prst="rect">
            <a:avLst/>
          </a:prstGeom>
          <a:noFill/>
        </p:spPr>
        <p:txBody>
          <a:bodyPr spcFirstLastPara="1" wrap="square" lIns="91425" tIns="0" rIns="91425"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597575" y="4603500"/>
            <a:ext cx="345550" cy="350900"/>
            <a:chOff x="7394325" y="261800"/>
            <a:chExt cx="345550" cy="350900"/>
          </a:xfrm>
        </p:grpSpPr>
        <p:sp>
          <p:nvSpPr>
            <p:cNvPr id="12" name="Google Shape;12;p2"/>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13" name="Google Shape;13;p2"/>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_1">
    <p:bg>
      <p:bgPr>
        <a:solidFill>
          <a:schemeClr val="accent1"/>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0000" y="3175550"/>
            <a:ext cx="4396200" cy="501300"/>
          </a:xfrm>
          <a:prstGeom prst="rect">
            <a:avLst/>
          </a:prstGeom>
        </p:spPr>
        <p:txBody>
          <a:bodyPr spcFirstLastPara="1" wrap="square" lIns="91425" tIns="0" rIns="91425" bIns="0" anchor="b" anchorCtr="0">
            <a:noAutofit/>
          </a:bodyPr>
          <a:lstStyle>
            <a:lvl1pPr lvl="0"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1pPr>
            <a:lvl2pPr lvl="1"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2pPr>
            <a:lvl3pPr lvl="2"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3pPr>
            <a:lvl4pPr lvl="3"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4pPr>
            <a:lvl5pPr lvl="4"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5pPr>
            <a:lvl6pPr lvl="5"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6pPr>
            <a:lvl7pPr lvl="6"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7pPr>
            <a:lvl8pPr lvl="7"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8pPr>
            <a:lvl9pPr lvl="8"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9pPr>
          </a:lstStyle>
          <a:p>
            <a:endParaRPr/>
          </a:p>
        </p:txBody>
      </p:sp>
      <p:sp>
        <p:nvSpPr>
          <p:cNvPr id="108" name="Google Shape;108;p17"/>
          <p:cNvSpPr txBox="1">
            <a:spLocks noGrp="1"/>
          </p:cNvSpPr>
          <p:nvPr>
            <p:ph type="subTitle" idx="1"/>
          </p:nvPr>
        </p:nvSpPr>
        <p:spPr>
          <a:xfrm>
            <a:off x="720650" y="3816000"/>
            <a:ext cx="3662700" cy="7875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09" name="Google Shape;109;p17"/>
          <p:cNvGrpSpPr/>
          <p:nvPr/>
        </p:nvGrpSpPr>
        <p:grpSpPr>
          <a:xfrm>
            <a:off x="8597575" y="4603500"/>
            <a:ext cx="345550" cy="350900"/>
            <a:chOff x="7394325" y="261800"/>
            <a:chExt cx="345550" cy="350900"/>
          </a:xfrm>
        </p:grpSpPr>
        <p:sp>
          <p:nvSpPr>
            <p:cNvPr id="110" name="Google Shape;110;p17"/>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111" name="Google Shape;111;p17"/>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2">
    <p:bg>
      <p:bgPr>
        <a:solidFill>
          <a:schemeClr val="accent1"/>
        </a:solidFill>
        <a:effectLst/>
      </p:bgPr>
    </p:bg>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37" name="Google Shape;137;p22"/>
          <p:cNvGrpSpPr/>
          <p:nvPr/>
        </p:nvGrpSpPr>
        <p:grpSpPr>
          <a:xfrm>
            <a:off x="8597575" y="4603500"/>
            <a:ext cx="345550" cy="350900"/>
            <a:chOff x="7394325" y="261800"/>
            <a:chExt cx="345550" cy="350900"/>
          </a:xfrm>
        </p:grpSpPr>
        <p:sp>
          <p:nvSpPr>
            <p:cNvPr id="138" name="Google Shape;138;p22"/>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139" name="Google Shape;139;p22"/>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2">
    <p:bg>
      <p:bgPr>
        <a:solidFill>
          <a:schemeClr val="accent2"/>
        </a:solidFill>
        <a:effectLst/>
      </p:bgPr>
    </p:bg>
    <p:spTree>
      <p:nvGrpSpPr>
        <p:cNvPr id="1" name="Shape 152"/>
        <p:cNvGrpSpPr/>
        <p:nvPr/>
      </p:nvGrpSpPr>
      <p:grpSpPr>
        <a:xfrm>
          <a:off x="0" y="0"/>
          <a:ext cx="0" cy="0"/>
          <a:chOff x="0" y="0"/>
          <a:chExt cx="0" cy="0"/>
        </a:xfrm>
      </p:grpSpPr>
      <p:sp>
        <p:nvSpPr>
          <p:cNvPr id="153" name="Google Shape;153;p25"/>
          <p:cNvSpPr txBox="1">
            <a:spLocks noGrp="1"/>
          </p:cNvSpPr>
          <p:nvPr>
            <p:ph type="subTitle" idx="1"/>
          </p:nvPr>
        </p:nvSpPr>
        <p:spPr>
          <a:xfrm>
            <a:off x="720000" y="3788997"/>
            <a:ext cx="2507700" cy="7218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4" name="Google Shape;154;p25"/>
          <p:cNvSpPr txBox="1">
            <a:spLocks noGrp="1"/>
          </p:cNvSpPr>
          <p:nvPr>
            <p:ph type="subTitle" idx="2"/>
          </p:nvPr>
        </p:nvSpPr>
        <p:spPr>
          <a:xfrm>
            <a:off x="720000" y="3448147"/>
            <a:ext cx="2507700" cy="3261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sp>
        <p:nvSpPr>
          <p:cNvPr id="155" name="Google Shape;155;p25"/>
          <p:cNvSpPr txBox="1">
            <a:spLocks noGrp="1"/>
          </p:cNvSpPr>
          <p:nvPr>
            <p:ph type="title"/>
          </p:nvPr>
        </p:nvSpPr>
        <p:spPr>
          <a:xfrm>
            <a:off x="720000" y="692400"/>
            <a:ext cx="7704000" cy="458100"/>
          </a:xfrm>
          <a:prstGeom prst="rect">
            <a:avLst/>
          </a:prstGeom>
        </p:spPr>
        <p:txBody>
          <a:bodyPr spcFirstLastPara="1" wrap="square" lIns="91425" tIns="0" rIns="91425" bIns="0" anchor="t" anchorCtr="0">
            <a:noAutofit/>
          </a:bodyPr>
          <a:lstStyle>
            <a:lvl1pPr lvl="0"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1pPr>
            <a:lvl2pPr lvl="1"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2pPr>
            <a:lvl3pPr lvl="2"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3pPr>
            <a:lvl4pPr lvl="3"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4pPr>
            <a:lvl5pPr lvl="4"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5pPr>
            <a:lvl6pPr lvl="5"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6pPr>
            <a:lvl7pPr lvl="6"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7pPr>
            <a:lvl8pPr lvl="7"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8pPr>
            <a:lvl9pPr lvl="8" rt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9pPr>
          </a:lstStyle>
          <a:p>
            <a:endParaRPr/>
          </a:p>
        </p:txBody>
      </p:sp>
      <p:sp>
        <p:nvSpPr>
          <p:cNvPr id="156" name="Google Shape;156;p25"/>
          <p:cNvSpPr txBox="1">
            <a:spLocks noGrp="1"/>
          </p:cNvSpPr>
          <p:nvPr>
            <p:ph type="subTitle" idx="3"/>
          </p:nvPr>
        </p:nvSpPr>
        <p:spPr>
          <a:xfrm>
            <a:off x="3318150" y="3788997"/>
            <a:ext cx="2507700" cy="7218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7" name="Google Shape;157;p25"/>
          <p:cNvSpPr txBox="1">
            <a:spLocks noGrp="1"/>
          </p:cNvSpPr>
          <p:nvPr>
            <p:ph type="subTitle" idx="4"/>
          </p:nvPr>
        </p:nvSpPr>
        <p:spPr>
          <a:xfrm>
            <a:off x="3318150" y="3448147"/>
            <a:ext cx="2507700" cy="3261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sp>
        <p:nvSpPr>
          <p:cNvPr id="158" name="Google Shape;158;p25"/>
          <p:cNvSpPr txBox="1">
            <a:spLocks noGrp="1"/>
          </p:cNvSpPr>
          <p:nvPr>
            <p:ph type="subTitle" idx="5"/>
          </p:nvPr>
        </p:nvSpPr>
        <p:spPr>
          <a:xfrm>
            <a:off x="5916300" y="3788997"/>
            <a:ext cx="2507700" cy="7218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59" name="Google Shape;159;p25"/>
          <p:cNvSpPr txBox="1">
            <a:spLocks noGrp="1"/>
          </p:cNvSpPr>
          <p:nvPr>
            <p:ph type="subTitle" idx="6"/>
          </p:nvPr>
        </p:nvSpPr>
        <p:spPr>
          <a:xfrm>
            <a:off x="5916300" y="3448147"/>
            <a:ext cx="2507700" cy="326100"/>
          </a:xfrm>
          <a:prstGeom prst="rect">
            <a:avLst/>
          </a:prstGeom>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grpSp>
        <p:nvGrpSpPr>
          <p:cNvPr id="160" name="Google Shape;160;p25"/>
          <p:cNvGrpSpPr/>
          <p:nvPr/>
        </p:nvGrpSpPr>
        <p:grpSpPr>
          <a:xfrm>
            <a:off x="8597575" y="4603500"/>
            <a:ext cx="345550" cy="350900"/>
            <a:chOff x="7394325" y="261800"/>
            <a:chExt cx="345550" cy="350900"/>
          </a:xfrm>
        </p:grpSpPr>
        <p:sp>
          <p:nvSpPr>
            <p:cNvPr id="161" name="Google Shape;161;p25"/>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162" name="Google Shape;162;p25"/>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CUSTOM_3">
    <p:bg>
      <p:bgPr>
        <a:solidFill>
          <a:schemeClr val="accent2"/>
        </a:solidFill>
        <a:effectLst/>
      </p:bgPr>
    </p:bg>
    <p:spTree>
      <p:nvGrpSpPr>
        <p:cNvPr id="1" name="Shape 242"/>
        <p:cNvGrpSpPr/>
        <p:nvPr/>
      </p:nvGrpSpPr>
      <p:grpSpPr>
        <a:xfrm>
          <a:off x="0" y="0"/>
          <a:ext cx="0" cy="0"/>
          <a:chOff x="0" y="0"/>
          <a:chExt cx="0" cy="0"/>
        </a:xfrm>
      </p:grpSpPr>
      <p:grpSp>
        <p:nvGrpSpPr>
          <p:cNvPr id="243" name="Google Shape;243;p32"/>
          <p:cNvGrpSpPr/>
          <p:nvPr/>
        </p:nvGrpSpPr>
        <p:grpSpPr>
          <a:xfrm rot="10800000">
            <a:off x="172312" y="202800"/>
            <a:ext cx="345550" cy="350900"/>
            <a:chOff x="7394325" y="261800"/>
            <a:chExt cx="345550" cy="350900"/>
          </a:xfrm>
        </p:grpSpPr>
        <p:sp>
          <p:nvSpPr>
            <p:cNvPr id="244" name="Google Shape;244;p32"/>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245" name="Google Shape;245;p32"/>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
        <p:nvSpPr>
          <p:cNvPr id="246" name="Google Shape;246;p32"/>
          <p:cNvSpPr/>
          <p:nvPr/>
        </p:nvSpPr>
        <p:spPr>
          <a:xfrm rot="10800000">
            <a:off x="8605925" y="461720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4">
    <p:bg>
      <p:bgPr>
        <a:solidFill>
          <a:schemeClr val="dk2"/>
        </a:solidFill>
        <a:effectLst/>
      </p:bgPr>
    </p:bg>
    <p:spTree>
      <p:nvGrpSpPr>
        <p:cNvPr id="1" name="Shape 247"/>
        <p:cNvGrpSpPr/>
        <p:nvPr/>
      </p:nvGrpSpPr>
      <p:grpSpPr>
        <a:xfrm>
          <a:off x="0" y="0"/>
          <a:ext cx="0" cy="0"/>
          <a:chOff x="0" y="0"/>
          <a:chExt cx="0" cy="0"/>
        </a:xfrm>
      </p:grpSpPr>
      <p:grpSp>
        <p:nvGrpSpPr>
          <p:cNvPr id="248" name="Google Shape;248;p33"/>
          <p:cNvGrpSpPr/>
          <p:nvPr/>
        </p:nvGrpSpPr>
        <p:grpSpPr>
          <a:xfrm>
            <a:off x="8597575" y="4603500"/>
            <a:ext cx="345550" cy="350900"/>
            <a:chOff x="7394325" y="261800"/>
            <a:chExt cx="345550" cy="350900"/>
          </a:xfrm>
        </p:grpSpPr>
        <p:sp>
          <p:nvSpPr>
            <p:cNvPr id="249" name="Google Shape;249;p33"/>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250" name="Google Shape;250;p33"/>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
        <p:nvSpPr>
          <p:cNvPr id="251" name="Google Shape;251;p33"/>
          <p:cNvSpPr/>
          <p:nvPr/>
        </p:nvSpPr>
        <p:spPr>
          <a:xfrm>
            <a:off x="8601762" y="20280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3"/>
          <p:cNvSpPr/>
          <p:nvPr/>
        </p:nvSpPr>
        <p:spPr>
          <a:xfrm>
            <a:off x="172312" y="20280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172312" y="461035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2"/>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808800" y="2986575"/>
            <a:ext cx="3322200" cy="1167000"/>
          </a:xfrm>
          <a:prstGeom prst="rect">
            <a:avLst/>
          </a:prstGeom>
        </p:spPr>
        <p:txBody>
          <a:bodyPr spcFirstLastPara="1" wrap="square" lIns="91425" tIns="0" rIns="91425" bIns="0" anchor="ctr" anchorCtr="0">
            <a:noAutofit/>
          </a:bodyPr>
          <a:lstStyle>
            <a:lvl1pPr lvl="0" algn="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1013100" y="603000"/>
            <a:ext cx="2748900" cy="1963500"/>
          </a:xfrm>
          <a:prstGeom prst="rect">
            <a:avLst/>
          </a:prstGeom>
        </p:spPr>
        <p:txBody>
          <a:bodyPr spcFirstLastPara="1" wrap="square" lIns="91425" tIns="0" rIns="91425" bIns="0" anchor="b" anchorCtr="0">
            <a:noAutofit/>
          </a:bodyPr>
          <a:lstStyle>
            <a:lvl1pPr lvl="0"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 name="Google Shape;17;p3"/>
          <p:cNvSpPr txBox="1">
            <a:spLocks noGrp="1"/>
          </p:cNvSpPr>
          <p:nvPr>
            <p:ph type="subTitle" idx="1"/>
          </p:nvPr>
        </p:nvSpPr>
        <p:spPr>
          <a:xfrm>
            <a:off x="3672650" y="4319100"/>
            <a:ext cx="4458300" cy="284400"/>
          </a:xfrm>
          <a:prstGeom prst="rect">
            <a:avLst/>
          </a:prstGeom>
        </p:spPr>
        <p:txBody>
          <a:bodyPr spcFirstLastPara="1" wrap="square" lIns="91425" tIns="0" rIns="91425" bIns="0" anchor="t" anchorCtr="0">
            <a:noAutofit/>
          </a:bodyPr>
          <a:lstStyle>
            <a:lvl1pPr lvl="0" algn="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18" name="Google Shape;18;p3"/>
          <p:cNvGrpSpPr/>
          <p:nvPr/>
        </p:nvGrpSpPr>
        <p:grpSpPr>
          <a:xfrm>
            <a:off x="8597575" y="4603500"/>
            <a:ext cx="345550" cy="350900"/>
            <a:chOff x="7394325" y="261800"/>
            <a:chExt cx="345550" cy="350900"/>
          </a:xfrm>
        </p:grpSpPr>
        <p:sp>
          <p:nvSpPr>
            <p:cNvPr id="19" name="Google Shape;19;p3"/>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20" name="Google Shape;20;p3"/>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8" name="Google Shape;38;p6"/>
          <p:cNvGrpSpPr/>
          <p:nvPr/>
        </p:nvGrpSpPr>
        <p:grpSpPr>
          <a:xfrm>
            <a:off x="8597575" y="4603500"/>
            <a:ext cx="345550" cy="350900"/>
            <a:chOff x="7394325" y="261800"/>
            <a:chExt cx="345550" cy="350900"/>
          </a:xfrm>
        </p:grpSpPr>
        <p:sp>
          <p:nvSpPr>
            <p:cNvPr id="39" name="Google Shape;39;p6"/>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40" name="Google Shape;40;p6"/>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720000" y="645779"/>
            <a:ext cx="3583800" cy="901200"/>
          </a:xfrm>
          <a:prstGeom prst="rect">
            <a:avLst/>
          </a:prstGeom>
        </p:spPr>
        <p:txBody>
          <a:bodyPr spcFirstLastPara="1" wrap="square" lIns="91425" tIns="0" rIns="91425"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 name="Google Shape;43;p7"/>
          <p:cNvSpPr txBox="1">
            <a:spLocks noGrp="1"/>
          </p:cNvSpPr>
          <p:nvPr>
            <p:ph type="body" idx="1"/>
          </p:nvPr>
        </p:nvSpPr>
        <p:spPr>
          <a:xfrm>
            <a:off x="720000" y="1938325"/>
            <a:ext cx="4602000" cy="2286600"/>
          </a:xfrm>
          <a:prstGeom prst="rect">
            <a:avLst/>
          </a:prstGeom>
        </p:spPr>
        <p:txBody>
          <a:bodyPr spcFirstLastPara="1" wrap="square" lIns="91425" tIns="0" rIns="91425"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grpSp>
        <p:nvGrpSpPr>
          <p:cNvPr id="44" name="Google Shape;44;p7"/>
          <p:cNvGrpSpPr/>
          <p:nvPr/>
        </p:nvGrpSpPr>
        <p:grpSpPr>
          <a:xfrm>
            <a:off x="8597575" y="4603500"/>
            <a:ext cx="345550" cy="350900"/>
            <a:chOff x="7394325" y="261800"/>
            <a:chExt cx="345550" cy="350900"/>
          </a:xfrm>
        </p:grpSpPr>
        <p:sp>
          <p:nvSpPr>
            <p:cNvPr id="45" name="Google Shape;45;p7"/>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46" name="Google Shape;46;p7"/>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1572600" y="3998400"/>
            <a:ext cx="5998800" cy="605100"/>
          </a:xfrm>
          <a:prstGeom prst="rect">
            <a:avLst/>
          </a:prstGeom>
          <a:solidFill>
            <a:schemeClr val="dk2"/>
          </a:solidFill>
        </p:spPr>
        <p:txBody>
          <a:bodyPr spcFirstLastPara="1" wrap="square" lIns="91425" tIns="0" rIns="91425" bIns="0" anchor="ctr" anchorCtr="0">
            <a:noAutofit/>
          </a:bodyPr>
          <a:lstStyle>
            <a:lvl1pPr marL="457200" lvl="0" indent="-228600">
              <a:lnSpc>
                <a:spcPct val="100000"/>
              </a:lnSpc>
              <a:spcBef>
                <a:spcPts val="0"/>
              </a:spcBef>
              <a:spcAft>
                <a:spcPts val="0"/>
              </a:spcAft>
              <a:buSzPts val="1600"/>
              <a:buFont typeface="Krona One"/>
              <a:buNone/>
              <a:defRPr>
                <a:latin typeface="Krona One"/>
                <a:ea typeface="Krona One"/>
                <a:cs typeface="Krona One"/>
                <a:sym typeface="Krona One"/>
              </a:defRPr>
            </a:lvl1pPr>
          </a:lstStyle>
          <a:p>
            <a:endParaRPr/>
          </a:p>
        </p:txBody>
      </p:sp>
      <p:grpSp>
        <p:nvGrpSpPr>
          <p:cNvPr id="60" name="Google Shape;60;p10"/>
          <p:cNvGrpSpPr/>
          <p:nvPr/>
        </p:nvGrpSpPr>
        <p:grpSpPr>
          <a:xfrm>
            <a:off x="8597575" y="4603500"/>
            <a:ext cx="345550" cy="350900"/>
            <a:chOff x="7394325" y="261800"/>
            <a:chExt cx="345550" cy="350900"/>
          </a:xfrm>
        </p:grpSpPr>
        <p:sp>
          <p:nvSpPr>
            <p:cNvPr id="61" name="Google Shape;61;p10"/>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62" name="Google Shape;62;p10"/>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AND_TWO_COLUMNS_1">
    <p:bg>
      <p:bgPr>
        <a:solidFill>
          <a:schemeClr val="accent2"/>
        </a:solidFill>
        <a:effectLst/>
      </p:bgPr>
    </p:bg>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subTitle" idx="1"/>
          </p:nvPr>
        </p:nvSpPr>
        <p:spPr>
          <a:xfrm>
            <a:off x="1776712" y="2276750"/>
            <a:ext cx="2441400" cy="5376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3" name="Google Shape;73;p13"/>
          <p:cNvSpPr txBox="1">
            <a:spLocks noGrp="1"/>
          </p:cNvSpPr>
          <p:nvPr>
            <p:ph type="subTitle" idx="2"/>
          </p:nvPr>
        </p:nvSpPr>
        <p:spPr>
          <a:xfrm>
            <a:off x="1776700" y="1634216"/>
            <a:ext cx="2719500" cy="585900"/>
          </a:xfrm>
          <a:prstGeom prst="rect">
            <a:avLst/>
          </a:prstGeom>
          <a:noFill/>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sp>
        <p:nvSpPr>
          <p:cNvPr id="74" name="Google Shape;74;p13"/>
          <p:cNvSpPr txBox="1">
            <a:spLocks noGrp="1"/>
          </p:cNvSpPr>
          <p:nvPr>
            <p:ph type="title" idx="3" hasCustomPrompt="1"/>
          </p:nvPr>
        </p:nvSpPr>
        <p:spPr>
          <a:xfrm>
            <a:off x="675062" y="1634216"/>
            <a:ext cx="1096800" cy="585900"/>
          </a:xfrm>
          <a:prstGeom prst="rect">
            <a:avLst/>
          </a:prstGeom>
        </p:spPr>
        <p:txBody>
          <a:bodyPr spcFirstLastPara="1" wrap="square" lIns="91425" tIns="0" rIns="91425" bIns="0" anchor="b" anchorCtr="0">
            <a:noAutofit/>
          </a:bodyPr>
          <a:lstStyle>
            <a:lvl1pPr lvl="0" algn="ctr" rtl="0">
              <a:spcBef>
                <a:spcPts val="0"/>
              </a:spcBef>
              <a:spcAft>
                <a:spcPts val="0"/>
              </a:spcAft>
              <a:buSzPts val="4000"/>
              <a:buNone/>
              <a:defRPr sz="37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5" name="Google Shape;75;p13"/>
          <p:cNvSpPr txBox="1">
            <a:spLocks noGrp="1"/>
          </p:cNvSpPr>
          <p:nvPr>
            <p:ph type="subTitle" idx="4"/>
          </p:nvPr>
        </p:nvSpPr>
        <p:spPr>
          <a:xfrm>
            <a:off x="1776712" y="3844900"/>
            <a:ext cx="2441400" cy="5376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6" name="Google Shape;76;p13"/>
          <p:cNvSpPr txBox="1">
            <a:spLocks noGrp="1"/>
          </p:cNvSpPr>
          <p:nvPr>
            <p:ph type="subTitle" idx="5"/>
          </p:nvPr>
        </p:nvSpPr>
        <p:spPr>
          <a:xfrm>
            <a:off x="1776700" y="3202366"/>
            <a:ext cx="2719500" cy="585900"/>
          </a:xfrm>
          <a:prstGeom prst="rect">
            <a:avLst/>
          </a:prstGeom>
          <a:noFill/>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sp>
        <p:nvSpPr>
          <p:cNvPr id="77" name="Google Shape;77;p13"/>
          <p:cNvSpPr txBox="1">
            <a:spLocks noGrp="1"/>
          </p:cNvSpPr>
          <p:nvPr>
            <p:ph type="title" idx="6" hasCustomPrompt="1"/>
          </p:nvPr>
        </p:nvSpPr>
        <p:spPr>
          <a:xfrm>
            <a:off x="675062" y="3202366"/>
            <a:ext cx="1096800" cy="585900"/>
          </a:xfrm>
          <a:prstGeom prst="rect">
            <a:avLst/>
          </a:prstGeom>
        </p:spPr>
        <p:txBody>
          <a:bodyPr spcFirstLastPara="1" wrap="square" lIns="91425" tIns="0" rIns="91425" bIns="0" anchor="b" anchorCtr="0">
            <a:noAutofit/>
          </a:bodyPr>
          <a:lstStyle>
            <a:lvl1pPr lvl="0" algn="ctr" rtl="0">
              <a:spcBef>
                <a:spcPts val="0"/>
              </a:spcBef>
              <a:spcAft>
                <a:spcPts val="0"/>
              </a:spcAft>
              <a:buSzPts val="4000"/>
              <a:buNone/>
              <a:defRPr sz="37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78" name="Google Shape;78;p13"/>
          <p:cNvSpPr txBox="1">
            <a:spLocks noGrp="1"/>
          </p:cNvSpPr>
          <p:nvPr>
            <p:ph type="subTitle" idx="7"/>
          </p:nvPr>
        </p:nvSpPr>
        <p:spPr>
          <a:xfrm>
            <a:off x="5983550" y="2276750"/>
            <a:ext cx="2440500" cy="5376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9" name="Google Shape;79;p13"/>
          <p:cNvSpPr txBox="1">
            <a:spLocks noGrp="1"/>
          </p:cNvSpPr>
          <p:nvPr>
            <p:ph type="subTitle" idx="8"/>
          </p:nvPr>
        </p:nvSpPr>
        <p:spPr>
          <a:xfrm>
            <a:off x="5983550" y="1634216"/>
            <a:ext cx="2719500" cy="585900"/>
          </a:xfrm>
          <a:prstGeom prst="rect">
            <a:avLst/>
          </a:prstGeom>
          <a:noFill/>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sp>
        <p:nvSpPr>
          <p:cNvPr id="80" name="Google Shape;80;p13"/>
          <p:cNvSpPr txBox="1">
            <a:spLocks noGrp="1"/>
          </p:cNvSpPr>
          <p:nvPr>
            <p:ph type="title" idx="9" hasCustomPrompt="1"/>
          </p:nvPr>
        </p:nvSpPr>
        <p:spPr>
          <a:xfrm>
            <a:off x="4881937" y="1634216"/>
            <a:ext cx="1096800" cy="585900"/>
          </a:xfrm>
          <a:prstGeom prst="rect">
            <a:avLst/>
          </a:prstGeom>
        </p:spPr>
        <p:txBody>
          <a:bodyPr spcFirstLastPara="1" wrap="square" lIns="91425" tIns="0" rIns="91425" bIns="0" anchor="b" anchorCtr="0">
            <a:noAutofit/>
          </a:bodyPr>
          <a:lstStyle>
            <a:lvl1pPr lvl="0" algn="ctr" rtl="0">
              <a:spcBef>
                <a:spcPts val="0"/>
              </a:spcBef>
              <a:spcAft>
                <a:spcPts val="0"/>
              </a:spcAft>
              <a:buSzPts val="4000"/>
              <a:buNone/>
              <a:defRPr sz="37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1" name="Google Shape;81;p13"/>
          <p:cNvSpPr txBox="1">
            <a:spLocks noGrp="1"/>
          </p:cNvSpPr>
          <p:nvPr>
            <p:ph type="subTitle" idx="13"/>
          </p:nvPr>
        </p:nvSpPr>
        <p:spPr>
          <a:xfrm>
            <a:off x="5983550" y="3844900"/>
            <a:ext cx="2440500" cy="537600"/>
          </a:xfrm>
          <a:prstGeom prst="rect">
            <a:avLst/>
          </a:prstGeom>
        </p:spPr>
        <p:txBody>
          <a:bodyPr spcFirstLastPara="1" wrap="square" lIns="91425" tIns="0" rIns="91425"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2" name="Google Shape;82;p13"/>
          <p:cNvSpPr txBox="1">
            <a:spLocks noGrp="1"/>
          </p:cNvSpPr>
          <p:nvPr>
            <p:ph type="subTitle" idx="14"/>
          </p:nvPr>
        </p:nvSpPr>
        <p:spPr>
          <a:xfrm>
            <a:off x="5983554" y="3202366"/>
            <a:ext cx="2544600" cy="585900"/>
          </a:xfrm>
          <a:prstGeom prst="rect">
            <a:avLst/>
          </a:prstGeom>
          <a:noFill/>
        </p:spPr>
        <p:txBody>
          <a:bodyPr spcFirstLastPara="1" wrap="square" lIns="91425" tIns="0" rIns="91425" bIns="0" anchor="t" anchorCtr="0">
            <a:noAutofit/>
          </a:bodyPr>
          <a:lstStyle>
            <a:lvl1pPr lvl="0" rtl="0">
              <a:spcBef>
                <a:spcPts val="0"/>
              </a:spcBef>
              <a:spcAft>
                <a:spcPts val="0"/>
              </a:spcAft>
              <a:buSzPts val="2000"/>
              <a:buFont typeface="Asset"/>
              <a:buNone/>
              <a:defRPr sz="2000" b="1">
                <a:latin typeface="Krona One"/>
                <a:ea typeface="Krona One"/>
                <a:cs typeface="Krona One"/>
                <a:sym typeface="Krona One"/>
              </a:defRPr>
            </a:lvl1pPr>
            <a:lvl2pPr lvl="1" rtl="0">
              <a:spcBef>
                <a:spcPts val="0"/>
              </a:spcBef>
              <a:spcAft>
                <a:spcPts val="0"/>
              </a:spcAft>
              <a:buSzPts val="2000"/>
              <a:buFont typeface="Asset"/>
              <a:buNone/>
              <a:defRPr sz="2000">
                <a:latin typeface="Asset"/>
                <a:ea typeface="Asset"/>
                <a:cs typeface="Asset"/>
                <a:sym typeface="Asset"/>
              </a:defRPr>
            </a:lvl2pPr>
            <a:lvl3pPr lvl="2" rtl="0">
              <a:spcBef>
                <a:spcPts val="0"/>
              </a:spcBef>
              <a:spcAft>
                <a:spcPts val="0"/>
              </a:spcAft>
              <a:buSzPts val="2000"/>
              <a:buFont typeface="Asset"/>
              <a:buNone/>
              <a:defRPr sz="2000">
                <a:latin typeface="Asset"/>
                <a:ea typeface="Asset"/>
                <a:cs typeface="Asset"/>
                <a:sym typeface="Asset"/>
              </a:defRPr>
            </a:lvl3pPr>
            <a:lvl4pPr lvl="3" rtl="0">
              <a:spcBef>
                <a:spcPts val="0"/>
              </a:spcBef>
              <a:spcAft>
                <a:spcPts val="0"/>
              </a:spcAft>
              <a:buSzPts val="2000"/>
              <a:buFont typeface="Asset"/>
              <a:buNone/>
              <a:defRPr sz="2000">
                <a:latin typeface="Asset"/>
                <a:ea typeface="Asset"/>
                <a:cs typeface="Asset"/>
                <a:sym typeface="Asset"/>
              </a:defRPr>
            </a:lvl4pPr>
            <a:lvl5pPr lvl="4" rtl="0">
              <a:spcBef>
                <a:spcPts val="0"/>
              </a:spcBef>
              <a:spcAft>
                <a:spcPts val="0"/>
              </a:spcAft>
              <a:buSzPts val="2000"/>
              <a:buFont typeface="Asset"/>
              <a:buNone/>
              <a:defRPr sz="2000">
                <a:latin typeface="Asset"/>
                <a:ea typeface="Asset"/>
                <a:cs typeface="Asset"/>
                <a:sym typeface="Asset"/>
              </a:defRPr>
            </a:lvl5pPr>
            <a:lvl6pPr lvl="5" rtl="0">
              <a:spcBef>
                <a:spcPts val="0"/>
              </a:spcBef>
              <a:spcAft>
                <a:spcPts val="0"/>
              </a:spcAft>
              <a:buSzPts val="2000"/>
              <a:buFont typeface="Asset"/>
              <a:buNone/>
              <a:defRPr sz="2000">
                <a:latin typeface="Asset"/>
                <a:ea typeface="Asset"/>
                <a:cs typeface="Asset"/>
                <a:sym typeface="Asset"/>
              </a:defRPr>
            </a:lvl6pPr>
            <a:lvl7pPr lvl="6" rtl="0">
              <a:spcBef>
                <a:spcPts val="0"/>
              </a:spcBef>
              <a:spcAft>
                <a:spcPts val="0"/>
              </a:spcAft>
              <a:buSzPts val="2000"/>
              <a:buFont typeface="Asset"/>
              <a:buNone/>
              <a:defRPr sz="2000">
                <a:latin typeface="Asset"/>
                <a:ea typeface="Asset"/>
                <a:cs typeface="Asset"/>
                <a:sym typeface="Asset"/>
              </a:defRPr>
            </a:lvl7pPr>
            <a:lvl8pPr lvl="7" rtl="0">
              <a:spcBef>
                <a:spcPts val="0"/>
              </a:spcBef>
              <a:spcAft>
                <a:spcPts val="0"/>
              </a:spcAft>
              <a:buSzPts val="2000"/>
              <a:buFont typeface="Asset"/>
              <a:buNone/>
              <a:defRPr sz="2000">
                <a:latin typeface="Asset"/>
                <a:ea typeface="Asset"/>
                <a:cs typeface="Asset"/>
                <a:sym typeface="Asset"/>
              </a:defRPr>
            </a:lvl8pPr>
            <a:lvl9pPr lvl="8" rtl="0">
              <a:spcBef>
                <a:spcPts val="0"/>
              </a:spcBef>
              <a:spcAft>
                <a:spcPts val="0"/>
              </a:spcAft>
              <a:buSzPts val="2000"/>
              <a:buFont typeface="Asset"/>
              <a:buNone/>
              <a:defRPr sz="2000">
                <a:latin typeface="Asset"/>
                <a:ea typeface="Asset"/>
                <a:cs typeface="Asset"/>
                <a:sym typeface="Asset"/>
              </a:defRPr>
            </a:lvl9pPr>
          </a:lstStyle>
          <a:p>
            <a:endParaRPr/>
          </a:p>
        </p:txBody>
      </p:sp>
      <p:sp>
        <p:nvSpPr>
          <p:cNvPr id="83" name="Google Shape;83;p13"/>
          <p:cNvSpPr txBox="1">
            <a:spLocks noGrp="1"/>
          </p:cNvSpPr>
          <p:nvPr>
            <p:ph type="title" idx="15" hasCustomPrompt="1"/>
          </p:nvPr>
        </p:nvSpPr>
        <p:spPr>
          <a:xfrm>
            <a:off x="4881937" y="3202366"/>
            <a:ext cx="1096800" cy="585900"/>
          </a:xfrm>
          <a:prstGeom prst="rect">
            <a:avLst/>
          </a:prstGeom>
        </p:spPr>
        <p:txBody>
          <a:bodyPr spcFirstLastPara="1" wrap="square" lIns="91425" tIns="0" rIns="91425" bIns="0" anchor="b" anchorCtr="0">
            <a:noAutofit/>
          </a:bodyPr>
          <a:lstStyle>
            <a:lvl1pPr lvl="0" algn="ctr" rtl="0">
              <a:spcBef>
                <a:spcPts val="0"/>
              </a:spcBef>
              <a:spcAft>
                <a:spcPts val="0"/>
              </a:spcAft>
              <a:buSzPts val="4000"/>
              <a:buNone/>
              <a:defRPr sz="37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84" name="Google Shape;84;p13"/>
          <p:cNvGrpSpPr/>
          <p:nvPr/>
        </p:nvGrpSpPr>
        <p:grpSpPr>
          <a:xfrm>
            <a:off x="8597575" y="4603500"/>
            <a:ext cx="345550" cy="350900"/>
            <a:chOff x="7394325" y="261800"/>
            <a:chExt cx="345550" cy="350900"/>
          </a:xfrm>
        </p:grpSpPr>
        <p:sp>
          <p:nvSpPr>
            <p:cNvPr id="85" name="Google Shape;85;p13"/>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86" name="Google Shape;86;p13"/>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bg>
      <p:bgPr>
        <a:solidFill>
          <a:schemeClr val="dk2"/>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subTitle" idx="1"/>
          </p:nvPr>
        </p:nvSpPr>
        <p:spPr>
          <a:xfrm>
            <a:off x="3694825" y="986275"/>
            <a:ext cx="4436100" cy="2508300"/>
          </a:xfrm>
          <a:prstGeom prst="rect">
            <a:avLst/>
          </a:prstGeom>
        </p:spPr>
        <p:txBody>
          <a:bodyPr spcFirstLastPara="1" wrap="square" lIns="91425" tIns="0" rIns="91425" bIns="0" anchor="t" anchorCtr="0">
            <a:noAutofit/>
          </a:bodyPr>
          <a:lstStyle>
            <a:lvl1pPr lvl="0">
              <a:spcBef>
                <a:spcPts val="0"/>
              </a:spcBef>
              <a:spcAft>
                <a:spcPts val="0"/>
              </a:spcAft>
              <a:buSzPts val="1600"/>
              <a:buNone/>
              <a:defRPr sz="33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89" name="Google Shape;89;p14"/>
          <p:cNvSpPr txBox="1">
            <a:spLocks noGrp="1"/>
          </p:cNvSpPr>
          <p:nvPr>
            <p:ph type="subTitle" idx="2"/>
          </p:nvPr>
        </p:nvSpPr>
        <p:spPr>
          <a:xfrm>
            <a:off x="3694825" y="3829627"/>
            <a:ext cx="4431000" cy="327600"/>
          </a:xfrm>
          <a:prstGeom prst="rect">
            <a:avLst/>
          </a:prstGeom>
        </p:spPr>
        <p:txBody>
          <a:bodyPr spcFirstLastPara="1" wrap="square" lIns="91425" tIns="0" rIns="91425" bIns="0" anchor="t" anchorCtr="0">
            <a:noAutofit/>
          </a:bodyPr>
          <a:lstStyle>
            <a:lvl1pPr lvl="0">
              <a:spcBef>
                <a:spcPts val="0"/>
              </a:spcBef>
              <a:spcAft>
                <a:spcPts val="0"/>
              </a:spcAft>
              <a:buSzPts val="2000"/>
              <a:buFont typeface="Krona One"/>
              <a:buNone/>
              <a:defRPr sz="2000" b="1">
                <a:latin typeface="Krona One"/>
                <a:ea typeface="Krona One"/>
                <a:cs typeface="Krona One"/>
                <a:sym typeface="Krona One"/>
              </a:defRPr>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grpSp>
        <p:nvGrpSpPr>
          <p:cNvPr id="90" name="Google Shape;90;p14"/>
          <p:cNvGrpSpPr/>
          <p:nvPr/>
        </p:nvGrpSpPr>
        <p:grpSpPr>
          <a:xfrm>
            <a:off x="8597575" y="4603500"/>
            <a:ext cx="345550" cy="350900"/>
            <a:chOff x="7394325" y="261800"/>
            <a:chExt cx="345550" cy="350900"/>
          </a:xfrm>
        </p:grpSpPr>
        <p:sp>
          <p:nvSpPr>
            <p:cNvPr id="91" name="Google Shape;91;p14"/>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92" name="Google Shape;92;p14"/>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2"/>
        </a:solid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3377700" y="750138"/>
            <a:ext cx="5046300" cy="1167000"/>
          </a:xfrm>
          <a:prstGeom prst="rect">
            <a:avLst/>
          </a:prstGeom>
        </p:spPr>
        <p:txBody>
          <a:bodyPr spcFirstLastPara="1" wrap="square" lIns="91425" tIns="0" rIns="91425" bIns="0" anchor="ctr"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 name="Google Shape;95;p15"/>
          <p:cNvSpPr txBox="1">
            <a:spLocks noGrp="1"/>
          </p:cNvSpPr>
          <p:nvPr>
            <p:ph type="title" idx="2" hasCustomPrompt="1"/>
          </p:nvPr>
        </p:nvSpPr>
        <p:spPr>
          <a:xfrm>
            <a:off x="720000" y="2640000"/>
            <a:ext cx="3158700" cy="1963500"/>
          </a:xfrm>
          <a:prstGeom prst="rect">
            <a:avLst/>
          </a:prstGeom>
        </p:spPr>
        <p:txBody>
          <a:bodyPr spcFirstLastPara="1" wrap="square" lIns="91425" tIns="0" rIns="91425" bIns="0" anchor="b" anchorCtr="0">
            <a:noAutofit/>
          </a:bodyPr>
          <a:lstStyle>
            <a:lvl1pPr lvl="0"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15"/>
          <p:cNvSpPr txBox="1">
            <a:spLocks noGrp="1"/>
          </p:cNvSpPr>
          <p:nvPr>
            <p:ph type="subTitle" idx="1"/>
          </p:nvPr>
        </p:nvSpPr>
        <p:spPr>
          <a:xfrm>
            <a:off x="3965700" y="1999900"/>
            <a:ext cx="4458300" cy="284400"/>
          </a:xfrm>
          <a:prstGeom prst="rect">
            <a:avLst/>
          </a:prstGeom>
        </p:spPr>
        <p:txBody>
          <a:bodyPr spcFirstLastPara="1" wrap="square" lIns="91425" tIns="0" rIns="91425" bIns="0"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97" name="Google Shape;97;p15"/>
          <p:cNvGrpSpPr/>
          <p:nvPr/>
        </p:nvGrpSpPr>
        <p:grpSpPr>
          <a:xfrm>
            <a:off x="8597575" y="4603500"/>
            <a:ext cx="345550" cy="350900"/>
            <a:chOff x="7394325" y="261800"/>
            <a:chExt cx="345550" cy="350900"/>
          </a:xfrm>
        </p:grpSpPr>
        <p:sp>
          <p:nvSpPr>
            <p:cNvPr id="98" name="Google Shape;98;p15"/>
            <p:cNvSpPr/>
            <p:nvPr/>
          </p:nvSpPr>
          <p:spPr>
            <a:xfrm>
              <a:off x="7394325" y="261800"/>
              <a:ext cx="343800" cy="350400"/>
            </a:xfrm>
            <a:custGeom>
              <a:avLst/>
              <a:gdLst/>
              <a:ahLst/>
              <a:cxnLst/>
              <a:rect l="l" t="t" r="r" b="b"/>
              <a:pathLst>
                <a:path w="13752" h="14016" extrusionOk="0">
                  <a:moveTo>
                    <a:pt x="13752" y="0"/>
                  </a:moveTo>
                  <a:lnTo>
                    <a:pt x="13752" y="14016"/>
                  </a:lnTo>
                  <a:lnTo>
                    <a:pt x="0" y="14016"/>
                  </a:lnTo>
                </a:path>
              </a:pathLst>
            </a:custGeom>
            <a:noFill/>
            <a:ln w="38100" cap="flat" cmpd="sng">
              <a:solidFill>
                <a:schemeClr val="dk1"/>
              </a:solidFill>
              <a:prstDash val="solid"/>
              <a:round/>
              <a:headEnd type="none" w="med" len="med"/>
              <a:tailEnd type="none" w="med" len="med"/>
            </a:ln>
          </p:spPr>
        </p:sp>
        <p:cxnSp>
          <p:nvCxnSpPr>
            <p:cNvPr id="99" name="Google Shape;99;p15"/>
            <p:cNvCxnSpPr/>
            <p:nvPr/>
          </p:nvCxnSpPr>
          <p:spPr>
            <a:xfrm rot="10800000">
              <a:off x="7412875" y="285700"/>
              <a:ext cx="327000" cy="327000"/>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692400"/>
            <a:ext cx="7704000" cy="434100"/>
          </a:xfrm>
          <a:prstGeom prst="rect">
            <a:avLst/>
          </a:prstGeom>
          <a:noFill/>
          <a:ln>
            <a:noFill/>
          </a:ln>
        </p:spPr>
        <p:txBody>
          <a:bodyPr spcFirstLastPara="1" wrap="square" lIns="91425" tIns="0" rIns="91425" bIns="0" anchor="t" anchorCtr="0">
            <a:noAutofit/>
          </a:bodyPr>
          <a:lstStyle>
            <a:lvl1pPr lvl="0">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1pPr>
            <a:lvl2pPr lvl="1">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2pPr>
            <a:lvl3pPr lvl="2">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3pPr>
            <a:lvl4pPr lvl="3">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4pPr>
            <a:lvl5pPr lvl="4">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5pPr>
            <a:lvl6pPr lvl="5">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6pPr>
            <a:lvl7pPr lvl="6">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7pPr>
            <a:lvl8pPr lvl="7">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8pPr>
            <a:lvl9pPr lvl="8">
              <a:spcBef>
                <a:spcPts val="0"/>
              </a:spcBef>
              <a:spcAft>
                <a:spcPts val="0"/>
              </a:spcAft>
              <a:buClr>
                <a:schemeClr val="dk1"/>
              </a:buClr>
              <a:buSzPts val="2800"/>
              <a:buFont typeface="Krona One"/>
              <a:buNone/>
              <a:defRPr sz="2800" b="1">
                <a:solidFill>
                  <a:schemeClr val="dk1"/>
                </a:solidFill>
                <a:latin typeface="Krona One"/>
                <a:ea typeface="Krona One"/>
                <a:cs typeface="Krona One"/>
                <a:sym typeface="Krona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0" rIns="91425" bIns="0" anchor="t" anchorCtr="0">
            <a:noAutofit/>
          </a:bodyPr>
          <a:lstStyle>
            <a:lvl1pPr marL="457200" lvl="0"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1pPr>
            <a:lvl2pPr marL="914400" lvl="1"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2pPr>
            <a:lvl3pPr marL="1371600" lvl="2"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3pPr>
            <a:lvl4pPr marL="1828800" lvl="3"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4pPr>
            <a:lvl5pPr marL="2286000" lvl="4"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5pPr>
            <a:lvl6pPr marL="2743200" lvl="5"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6pPr>
            <a:lvl7pPr marL="3200400" lvl="6"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7pPr>
            <a:lvl8pPr marL="3657600" lvl="7"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8pPr>
            <a:lvl9pPr marL="4114800" lvl="8" indent="-330200">
              <a:lnSpc>
                <a:spcPct val="100000"/>
              </a:lnSpc>
              <a:spcBef>
                <a:spcPts val="0"/>
              </a:spcBef>
              <a:spcAft>
                <a:spcPts val="0"/>
              </a:spcAft>
              <a:buClr>
                <a:schemeClr val="dk1"/>
              </a:buClr>
              <a:buSzPts val="1600"/>
              <a:buFont typeface="Pontano Sans"/>
              <a:buChar char="■"/>
              <a:defRPr sz="1600">
                <a:solidFill>
                  <a:schemeClr val="dk1"/>
                </a:solidFill>
                <a:latin typeface="Pontano Sans"/>
                <a:ea typeface="Pontano Sans"/>
                <a:cs typeface="Pontano Sans"/>
                <a:sym typeface="Pontan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58" r:id="rId6"/>
    <p:sldLayoutId id="2147483659" r:id="rId7"/>
    <p:sldLayoutId id="2147483660" r:id="rId8"/>
    <p:sldLayoutId id="2147483661" r:id="rId9"/>
    <p:sldLayoutId id="2147483663" r:id="rId10"/>
    <p:sldLayoutId id="2147483668" r:id="rId11"/>
    <p:sldLayoutId id="2147483671" r:id="rId12"/>
    <p:sldLayoutId id="2147483678"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salvisjuribus.it/la-rilevanza-penale-della-surrogazione-di-maternit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hyperlink" Target="https://pxhere.com/en/photo/118936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nursingclio.org/2017/01/31/indias-commercialized-surrogacy-blurring-the-lines-of-empowerment-and-exploit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vatican.va/roman_curia/congregations/cfaith/documents/rc_con_cfaith_doc_20081208_dignitas-personae_en.html#_ftn19"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hyperlink" Target="https://www.vatican.va/roman_curia/congregations/cfaith/documents/rc_con_cfaith_doc_20081208_dignitas-personae_en.html#_ftn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ctrTitle"/>
          </p:nvPr>
        </p:nvSpPr>
        <p:spPr>
          <a:xfrm>
            <a:off x="720000" y="2257600"/>
            <a:ext cx="7704000" cy="20526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US" sz="5500" dirty="0"/>
              <a:t>SURROGACY</a:t>
            </a:r>
            <a:endParaRPr sz="5500" dirty="0"/>
          </a:p>
          <a:p>
            <a:pPr marL="0" lvl="0" indent="0" algn="ctr" rtl="0">
              <a:spcBef>
                <a:spcPts val="0"/>
              </a:spcBef>
              <a:spcAft>
                <a:spcPts val="0"/>
              </a:spcAft>
              <a:buNone/>
            </a:pPr>
            <a:r>
              <a:rPr lang="en" sz="3200" dirty="0"/>
              <a:t>Baby Factories? Rent a Womb?</a:t>
            </a:r>
            <a:endParaRPr sz="3200" dirty="0"/>
          </a:p>
        </p:txBody>
      </p:sp>
      <p:sp>
        <p:nvSpPr>
          <p:cNvPr id="265" name="Google Shape;265;p37"/>
          <p:cNvSpPr txBox="1">
            <a:spLocks noGrp="1"/>
          </p:cNvSpPr>
          <p:nvPr>
            <p:ph type="subTitle" idx="1"/>
          </p:nvPr>
        </p:nvSpPr>
        <p:spPr>
          <a:xfrm>
            <a:off x="2115600" y="4310275"/>
            <a:ext cx="4912800" cy="2931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en-US" dirty="0"/>
              <a:t>Presented By: Nav Dhaliwal</a:t>
            </a:r>
          </a:p>
        </p:txBody>
      </p:sp>
      <p:pic>
        <p:nvPicPr>
          <p:cNvPr id="266" name="Google Shape;266;p37"/>
          <p:cNvPicPr preferRelativeResize="0"/>
          <p:nvPr/>
        </p:nvPicPr>
        <p:blipFill>
          <a:blip r:embed="rId3">
            <a:extLst>
              <a:ext uri="{837473B0-CC2E-450A-ABE3-18F120FF3D39}">
                <a1611:picAttrSrcUrl xmlns:a1611="http://schemas.microsoft.com/office/drawing/2016/11/main" r:id="rId4"/>
              </a:ext>
            </a:extLst>
          </a:blip>
          <a:srcRect t="23164" b="23164"/>
          <a:stretch/>
        </p:blipFill>
        <p:spPr>
          <a:xfrm>
            <a:off x="1844113" y="540000"/>
            <a:ext cx="5455800" cy="2089500"/>
          </a:xfrm>
          <a:prstGeom prst="ellipse">
            <a:avLst/>
          </a:prstGeom>
          <a:noFill/>
          <a:ln>
            <a:noFill/>
          </a:ln>
        </p:spPr>
      </p:pic>
      <p:sp>
        <p:nvSpPr>
          <p:cNvPr id="269" name="Google Shape;269;p37"/>
          <p:cNvSpPr txBox="1">
            <a:spLocks noGrp="1"/>
          </p:cNvSpPr>
          <p:nvPr>
            <p:ph type="subTitle" idx="1"/>
          </p:nvPr>
        </p:nvSpPr>
        <p:spPr>
          <a:xfrm>
            <a:off x="720000" y="246919"/>
            <a:ext cx="1634100" cy="293100"/>
          </a:xfrm>
          <a:prstGeom prst="rect">
            <a:avLst/>
          </a:prstGeom>
          <a:noFill/>
          <a:ln>
            <a:noFill/>
          </a:ln>
        </p:spPr>
        <p:txBody>
          <a:bodyPr spcFirstLastPara="1" wrap="square" lIns="91425" tIns="0" rIns="91425" bIns="0" anchor="ctr" anchorCtr="0">
            <a:noAutofit/>
          </a:bodyPr>
          <a:lstStyle/>
          <a:p>
            <a:pPr marL="0" lvl="0" indent="0" algn="l" rtl="0">
              <a:spcBef>
                <a:spcPts val="0"/>
              </a:spcBef>
              <a:spcAft>
                <a:spcPts val="0"/>
              </a:spcAft>
              <a:buNone/>
            </a:pPr>
            <a:r>
              <a:rPr lang="en" sz="1000" dirty="0">
                <a:latin typeface="Krona One"/>
                <a:ea typeface="Krona One"/>
                <a:cs typeface="Krona One"/>
                <a:sym typeface="Krona One"/>
              </a:rPr>
              <a:t>APRIL 14</a:t>
            </a:r>
            <a:r>
              <a:rPr lang="en" sz="1000" baseline="30000" dirty="0">
                <a:latin typeface="Krona One"/>
                <a:ea typeface="Krona One"/>
                <a:cs typeface="Krona One"/>
                <a:sym typeface="Krona One"/>
              </a:rPr>
              <a:t>TH</a:t>
            </a:r>
            <a:r>
              <a:rPr lang="en" sz="1000" dirty="0">
                <a:latin typeface="Krona One"/>
                <a:ea typeface="Krona One"/>
                <a:cs typeface="Krona One"/>
                <a:sym typeface="Krona One"/>
              </a:rPr>
              <a:t>, 2022</a:t>
            </a:r>
            <a:endParaRPr sz="1000" dirty="0">
              <a:latin typeface="Krona One"/>
              <a:ea typeface="Krona One"/>
              <a:cs typeface="Krona One"/>
              <a:sym typeface="Krona One"/>
            </a:endParaRPr>
          </a:p>
        </p:txBody>
      </p:sp>
      <p:sp>
        <p:nvSpPr>
          <p:cNvPr id="270" name="Google Shape;270;p37"/>
          <p:cNvSpPr txBox="1">
            <a:spLocks noGrp="1"/>
          </p:cNvSpPr>
          <p:nvPr>
            <p:ph type="subTitle" idx="1"/>
          </p:nvPr>
        </p:nvSpPr>
        <p:spPr>
          <a:xfrm>
            <a:off x="6156451" y="246937"/>
            <a:ext cx="2267549" cy="520775"/>
          </a:xfrm>
          <a:prstGeom prst="rect">
            <a:avLst/>
          </a:prstGeom>
          <a:noFill/>
          <a:ln>
            <a:noFill/>
          </a:ln>
        </p:spPr>
        <p:txBody>
          <a:bodyPr spcFirstLastPara="1" wrap="square" lIns="91425" tIns="0" rIns="91425" bIns="0" anchor="ctr" anchorCtr="0">
            <a:noAutofit/>
          </a:bodyPr>
          <a:lstStyle/>
          <a:p>
            <a:pPr marL="0" lvl="0" indent="0" algn="r" rtl="0">
              <a:spcBef>
                <a:spcPts val="0"/>
              </a:spcBef>
              <a:spcAft>
                <a:spcPts val="0"/>
              </a:spcAft>
              <a:buNone/>
            </a:pPr>
            <a:r>
              <a:rPr lang="en" sz="1000" dirty="0">
                <a:latin typeface="Krona One"/>
                <a:ea typeface="Krona One"/>
                <a:cs typeface="Krona One"/>
                <a:sym typeface="Krona One"/>
              </a:rPr>
              <a:t>LS812-  Science and Human Values: Business, Science &amp; Religion</a:t>
            </a:r>
          </a:p>
        </p:txBody>
      </p:sp>
      <p:sp>
        <p:nvSpPr>
          <p:cNvPr id="271" name="Google Shape;271;p37"/>
          <p:cNvSpPr/>
          <p:nvPr/>
        </p:nvSpPr>
        <p:spPr>
          <a:xfrm>
            <a:off x="6530462" y="76775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41"/>
          <p:cNvSpPr txBox="1">
            <a:spLocks noGrp="1"/>
          </p:cNvSpPr>
          <p:nvPr>
            <p:ph type="subTitle" idx="2"/>
          </p:nvPr>
        </p:nvSpPr>
        <p:spPr>
          <a:xfrm>
            <a:off x="655063" y="496469"/>
            <a:ext cx="4431000" cy="3276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Islam</a:t>
            </a:r>
            <a:endParaRPr dirty="0"/>
          </a:p>
        </p:txBody>
      </p:sp>
      <p:pic>
        <p:nvPicPr>
          <p:cNvPr id="328" name="Google Shape;328;p41"/>
          <p:cNvPicPr preferRelativeResize="0"/>
          <p:nvPr/>
        </p:nvPicPr>
        <p:blipFill>
          <a:blip r:embed="rId3">
            <a:extLst>
              <a:ext uri="{837473B0-CC2E-450A-ABE3-18F120FF3D39}">
                <a1611:picAttrSrcUrl xmlns:a1611="http://schemas.microsoft.com/office/drawing/2016/11/main" r:id="rId4"/>
              </a:ext>
            </a:extLst>
          </a:blip>
          <a:srcRect l="3867" r="3867"/>
          <a:stretch/>
        </p:blipFill>
        <p:spPr>
          <a:xfrm>
            <a:off x="655063" y="932118"/>
            <a:ext cx="2509800" cy="4063500"/>
          </a:xfrm>
          <a:prstGeom prst="rect">
            <a:avLst/>
          </a:prstGeom>
          <a:noFill/>
          <a:ln>
            <a:noFill/>
          </a:ln>
        </p:spPr>
      </p:pic>
      <p:sp>
        <p:nvSpPr>
          <p:cNvPr id="329" name="Google Shape;329;p41"/>
          <p:cNvSpPr/>
          <p:nvPr/>
        </p:nvSpPr>
        <p:spPr>
          <a:xfrm>
            <a:off x="5696158" y="496469"/>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Text&#10;&#10;Description automatically generated">
            <a:extLst>
              <a:ext uri="{FF2B5EF4-FFF2-40B4-BE49-F238E27FC236}">
                <a16:creationId xmlns:a16="http://schemas.microsoft.com/office/drawing/2014/main" id="{C73C432C-2929-4887-8906-52A491B6E01F}"/>
              </a:ext>
            </a:extLst>
          </p:cNvPr>
          <p:cNvPicPr>
            <a:picLocks noChangeAspect="1"/>
          </p:cNvPicPr>
          <p:nvPr/>
        </p:nvPicPr>
        <p:blipFill>
          <a:blip r:embed="rId5"/>
          <a:stretch>
            <a:fillRect/>
          </a:stretch>
        </p:blipFill>
        <p:spPr>
          <a:xfrm>
            <a:off x="3560805" y="1433443"/>
            <a:ext cx="4607906" cy="2598347"/>
          </a:xfrm>
          <a:prstGeom prst="rect">
            <a:avLst/>
          </a:prstGeom>
        </p:spPr>
      </p:pic>
    </p:spTree>
    <p:extLst>
      <p:ext uri="{BB962C8B-B14F-4D97-AF65-F5344CB8AC3E}">
        <p14:creationId xmlns:p14="http://schemas.microsoft.com/office/powerpoint/2010/main" val="208415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58"/>
          <p:cNvPicPr preferRelativeResize="0"/>
          <p:nvPr/>
        </p:nvPicPr>
        <p:blipFill>
          <a:blip r:embed="rId3"/>
          <a:srcRect t="10017" b="10017"/>
          <a:stretch/>
        </p:blipFill>
        <p:spPr>
          <a:xfrm flipH="1">
            <a:off x="3149151" y="2494450"/>
            <a:ext cx="5274849" cy="2109050"/>
          </a:xfrm>
          <a:prstGeom prst="rect">
            <a:avLst/>
          </a:prstGeom>
          <a:noFill/>
          <a:ln>
            <a:noFill/>
          </a:ln>
        </p:spPr>
      </p:pic>
      <p:sp>
        <p:nvSpPr>
          <p:cNvPr id="727" name="Google Shape;727;p58"/>
          <p:cNvSpPr txBox="1">
            <a:spLocks noGrp="1"/>
          </p:cNvSpPr>
          <p:nvPr>
            <p:ph type="title"/>
          </p:nvPr>
        </p:nvSpPr>
        <p:spPr>
          <a:xfrm>
            <a:off x="3694850" y="750150"/>
            <a:ext cx="4729200" cy="11670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US" dirty="0"/>
              <a:t>Science</a:t>
            </a:r>
            <a:endParaRPr dirty="0"/>
          </a:p>
        </p:txBody>
      </p:sp>
      <p:sp>
        <p:nvSpPr>
          <p:cNvPr id="728" name="Google Shape;728;p58"/>
          <p:cNvSpPr txBox="1">
            <a:spLocks noGrp="1"/>
          </p:cNvSpPr>
          <p:nvPr>
            <p:ph type="title" idx="2"/>
          </p:nvPr>
        </p:nvSpPr>
        <p:spPr>
          <a:xfrm>
            <a:off x="720000" y="2640000"/>
            <a:ext cx="3158700" cy="1963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03</a:t>
            </a:r>
            <a:endParaRPr dirty="0"/>
          </a:p>
        </p:txBody>
      </p:sp>
      <p:sp>
        <p:nvSpPr>
          <p:cNvPr id="729" name="Google Shape;729;p58"/>
          <p:cNvSpPr txBox="1">
            <a:spLocks noGrp="1"/>
          </p:cNvSpPr>
          <p:nvPr>
            <p:ph type="subTitle" idx="1"/>
          </p:nvPr>
        </p:nvSpPr>
        <p:spPr>
          <a:xfrm>
            <a:off x="3965700" y="1999900"/>
            <a:ext cx="4458300" cy="284400"/>
          </a:xfrm>
          <a:prstGeom prst="rect">
            <a:avLst/>
          </a:prstGeom>
        </p:spPr>
        <p:txBody>
          <a:bodyPr spcFirstLastPara="1" wrap="square" lIns="91425" tIns="0" rIns="91425" bIns="0" anchor="t" anchorCtr="0">
            <a:noAutofit/>
          </a:bodyPr>
          <a:lstStyle/>
          <a:p>
            <a:pPr marL="0" lvl="0" indent="0" rtl="0">
              <a:spcBef>
                <a:spcPts val="0"/>
              </a:spcBef>
              <a:spcAft>
                <a:spcPts val="1200"/>
              </a:spcAft>
              <a:buClr>
                <a:schemeClr val="dk1"/>
              </a:buClr>
              <a:buSzPts val="1100"/>
              <a:buFont typeface="Arial"/>
              <a:buNone/>
            </a:pPr>
            <a:r>
              <a:rPr lang="en-CA" dirty="0"/>
              <a:t>Assistive Reproductive Technology Evolution</a:t>
            </a:r>
          </a:p>
        </p:txBody>
      </p:sp>
      <p:sp>
        <p:nvSpPr>
          <p:cNvPr id="733" name="Google Shape;733;p58"/>
          <p:cNvSpPr/>
          <p:nvPr/>
        </p:nvSpPr>
        <p:spPr>
          <a:xfrm>
            <a:off x="2185387" y="130092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732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64"/>
          <p:cNvSpPr/>
          <p:nvPr/>
        </p:nvSpPr>
        <p:spPr>
          <a:xfrm>
            <a:off x="647850" y="2793025"/>
            <a:ext cx="481500" cy="48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4"/>
          <p:cNvSpPr/>
          <p:nvPr/>
        </p:nvSpPr>
        <p:spPr>
          <a:xfrm>
            <a:off x="2605150" y="2793025"/>
            <a:ext cx="481500" cy="48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4"/>
          <p:cNvSpPr/>
          <p:nvPr/>
        </p:nvSpPr>
        <p:spPr>
          <a:xfrm>
            <a:off x="4562450" y="2793025"/>
            <a:ext cx="481500" cy="48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4"/>
          <p:cNvSpPr/>
          <p:nvPr/>
        </p:nvSpPr>
        <p:spPr>
          <a:xfrm>
            <a:off x="6519750" y="2793025"/>
            <a:ext cx="481500" cy="481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4"/>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SURROGACY: ORIGINS</a:t>
            </a:r>
            <a:endParaRPr dirty="0"/>
          </a:p>
        </p:txBody>
      </p:sp>
      <p:sp>
        <p:nvSpPr>
          <p:cNvPr id="1268" name="Google Shape;1268;p64"/>
          <p:cNvSpPr txBox="1">
            <a:spLocks noGrp="1"/>
          </p:cNvSpPr>
          <p:nvPr>
            <p:ph type="subTitle" idx="4294967295"/>
          </p:nvPr>
        </p:nvSpPr>
        <p:spPr>
          <a:xfrm>
            <a:off x="4634600" y="3971655"/>
            <a:ext cx="1832100" cy="5727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200" dirty="0"/>
              <a:t>First artificial insemination to result in live birth.</a:t>
            </a:r>
            <a:endParaRPr sz="1200" dirty="0"/>
          </a:p>
        </p:txBody>
      </p:sp>
      <p:sp>
        <p:nvSpPr>
          <p:cNvPr id="1269" name="Google Shape;1269;p64"/>
          <p:cNvSpPr txBox="1">
            <a:spLocks noGrp="1"/>
          </p:cNvSpPr>
          <p:nvPr>
            <p:ph type="subTitle" idx="4294967295"/>
          </p:nvPr>
        </p:nvSpPr>
        <p:spPr>
          <a:xfrm>
            <a:off x="2677300" y="2027975"/>
            <a:ext cx="1832100" cy="5727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200" dirty="0"/>
              <a:t>Father of Gynecology</a:t>
            </a:r>
            <a:endParaRPr sz="1200" dirty="0"/>
          </a:p>
        </p:txBody>
      </p:sp>
      <p:sp>
        <p:nvSpPr>
          <p:cNvPr id="1270" name="Google Shape;1270;p64"/>
          <p:cNvSpPr txBox="1">
            <a:spLocks noGrp="1"/>
          </p:cNvSpPr>
          <p:nvPr>
            <p:ph type="subTitle" idx="4294967295"/>
          </p:nvPr>
        </p:nvSpPr>
        <p:spPr>
          <a:xfrm>
            <a:off x="720000" y="3971655"/>
            <a:ext cx="1832100" cy="5727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200" dirty="0"/>
              <a:t>Artificial Insemination Successful Used on Mares</a:t>
            </a:r>
            <a:endParaRPr sz="1200" dirty="0"/>
          </a:p>
        </p:txBody>
      </p:sp>
      <p:sp>
        <p:nvSpPr>
          <p:cNvPr id="1271" name="Google Shape;1271;p64"/>
          <p:cNvSpPr txBox="1">
            <a:spLocks noGrp="1"/>
          </p:cNvSpPr>
          <p:nvPr>
            <p:ph type="subTitle" idx="4294967295"/>
          </p:nvPr>
        </p:nvSpPr>
        <p:spPr>
          <a:xfrm>
            <a:off x="720000" y="3630805"/>
            <a:ext cx="1832100" cy="3261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400" b="1" dirty="0">
                <a:latin typeface="Krona One"/>
                <a:ea typeface="Krona One"/>
                <a:cs typeface="Krona One"/>
                <a:sym typeface="Krona One"/>
              </a:rPr>
              <a:t>Arabs</a:t>
            </a:r>
            <a:endParaRPr sz="1400" b="1" dirty="0">
              <a:latin typeface="Krona One"/>
              <a:ea typeface="Krona One"/>
              <a:cs typeface="Krona One"/>
              <a:sym typeface="Krona One"/>
            </a:endParaRPr>
          </a:p>
        </p:txBody>
      </p:sp>
      <p:sp>
        <p:nvSpPr>
          <p:cNvPr id="1272" name="Google Shape;1272;p64"/>
          <p:cNvSpPr txBox="1">
            <a:spLocks noGrp="1"/>
          </p:cNvSpPr>
          <p:nvPr>
            <p:ph type="subTitle" idx="4294967295"/>
          </p:nvPr>
        </p:nvSpPr>
        <p:spPr>
          <a:xfrm>
            <a:off x="4634600" y="3630805"/>
            <a:ext cx="1832100" cy="3261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CA" sz="1400" b="1" dirty="0">
                <a:latin typeface="Krona One"/>
                <a:ea typeface="Krona One"/>
                <a:cs typeface="Krona One"/>
                <a:sym typeface="Krona One"/>
              </a:rPr>
              <a:t>Dr. William Pancoast</a:t>
            </a:r>
          </a:p>
        </p:txBody>
      </p:sp>
      <p:sp>
        <p:nvSpPr>
          <p:cNvPr id="1273" name="Google Shape;1273;p64"/>
          <p:cNvSpPr txBox="1">
            <a:spLocks noGrp="1"/>
          </p:cNvSpPr>
          <p:nvPr>
            <p:ph type="subTitle" idx="4294967295"/>
          </p:nvPr>
        </p:nvSpPr>
        <p:spPr>
          <a:xfrm>
            <a:off x="2677300" y="1687125"/>
            <a:ext cx="1832100" cy="3261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CA" sz="1400" b="1" dirty="0">
                <a:latin typeface="Krona One"/>
                <a:ea typeface="Krona One"/>
                <a:cs typeface="Krona One"/>
                <a:sym typeface="Krona One"/>
              </a:rPr>
              <a:t>Dr. J Marion Sims</a:t>
            </a:r>
          </a:p>
        </p:txBody>
      </p:sp>
      <p:sp>
        <p:nvSpPr>
          <p:cNvPr id="1274" name="Google Shape;1274;p64"/>
          <p:cNvSpPr txBox="1">
            <a:spLocks noGrp="1"/>
          </p:cNvSpPr>
          <p:nvPr>
            <p:ph type="subTitle" idx="4294967295"/>
          </p:nvPr>
        </p:nvSpPr>
        <p:spPr>
          <a:xfrm>
            <a:off x="6591900" y="2027975"/>
            <a:ext cx="1832100" cy="5727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200" dirty="0"/>
              <a:t>Two landmark cases of the 80’s.</a:t>
            </a:r>
            <a:endParaRPr sz="1200" dirty="0"/>
          </a:p>
        </p:txBody>
      </p:sp>
      <p:sp>
        <p:nvSpPr>
          <p:cNvPr id="1275" name="Google Shape;1275;p64"/>
          <p:cNvSpPr txBox="1">
            <a:spLocks noGrp="1"/>
          </p:cNvSpPr>
          <p:nvPr>
            <p:ph type="subTitle" idx="4294967295"/>
          </p:nvPr>
        </p:nvSpPr>
        <p:spPr>
          <a:xfrm>
            <a:off x="6591900" y="1687125"/>
            <a:ext cx="2201700" cy="326095"/>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1400" b="1" dirty="0">
                <a:latin typeface="Krona One"/>
                <a:ea typeface="Krona One"/>
                <a:cs typeface="Krona One"/>
                <a:sym typeface="Krona One"/>
              </a:rPr>
              <a:t>Shannon Boff and Baby M</a:t>
            </a:r>
            <a:endParaRPr sz="1400" b="1" dirty="0">
              <a:latin typeface="Krona One"/>
              <a:ea typeface="Krona One"/>
              <a:cs typeface="Krona One"/>
              <a:sym typeface="Krona One"/>
            </a:endParaRPr>
          </a:p>
        </p:txBody>
      </p:sp>
      <p:sp>
        <p:nvSpPr>
          <p:cNvPr id="1276" name="Google Shape;1276;p64"/>
          <p:cNvSpPr txBox="1">
            <a:spLocks noGrp="1"/>
          </p:cNvSpPr>
          <p:nvPr>
            <p:ph type="subTitle" idx="4294967295"/>
          </p:nvPr>
        </p:nvSpPr>
        <p:spPr>
          <a:xfrm>
            <a:off x="720000" y="1587957"/>
            <a:ext cx="1832100" cy="481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3200" b="1" dirty="0">
                <a:latin typeface="Krona One"/>
                <a:ea typeface="Krona One"/>
                <a:cs typeface="Krona One"/>
                <a:sym typeface="Krona One"/>
              </a:rPr>
              <a:t>1322</a:t>
            </a:r>
            <a:endParaRPr sz="3200" b="1" dirty="0">
              <a:latin typeface="Krona One"/>
              <a:ea typeface="Krona One"/>
              <a:cs typeface="Krona One"/>
              <a:sym typeface="Krona One"/>
            </a:endParaRPr>
          </a:p>
        </p:txBody>
      </p:sp>
      <p:sp>
        <p:nvSpPr>
          <p:cNvPr id="1277" name="Google Shape;1277;p64"/>
          <p:cNvSpPr txBox="1">
            <a:spLocks noGrp="1"/>
          </p:cNvSpPr>
          <p:nvPr>
            <p:ph type="subTitle" idx="4294967295"/>
          </p:nvPr>
        </p:nvSpPr>
        <p:spPr>
          <a:xfrm>
            <a:off x="4634600" y="1587957"/>
            <a:ext cx="1832100" cy="481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3200" b="1" dirty="0">
                <a:latin typeface="Krona One"/>
                <a:ea typeface="Krona One"/>
                <a:cs typeface="Krona One"/>
                <a:sym typeface="Krona One"/>
              </a:rPr>
              <a:t>1884</a:t>
            </a:r>
          </a:p>
        </p:txBody>
      </p:sp>
      <p:sp>
        <p:nvSpPr>
          <p:cNvPr id="1278" name="Google Shape;1278;p64"/>
          <p:cNvSpPr txBox="1">
            <a:spLocks noGrp="1"/>
          </p:cNvSpPr>
          <p:nvPr>
            <p:ph type="subTitle" idx="4294967295"/>
          </p:nvPr>
        </p:nvSpPr>
        <p:spPr>
          <a:xfrm>
            <a:off x="2677300" y="3956888"/>
            <a:ext cx="1832100" cy="481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3200" b="1" dirty="0">
                <a:latin typeface="Krona One"/>
                <a:ea typeface="Krona One"/>
                <a:cs typeface="Krona One"/>
                <a:sym typeface="Krona One"/>
              </a:rPr>
              <a:t>1866</a:t>
            </a:r>
          </a:p>
        </p:txBody>
      </p:sp>
      <p:sp>
        <p:nvSpPr>
          <p:cNvPr id="1279" name="Google Shape;1279;p64"/>
          <p:cNvSpPr txBox="1">
            <a:spLocks noGrp="1"/>
          </p:cNvSpPr>
          <p:nvPr>
            <p:ph type="subTitle" idx="4294967295"/>
          </p:nvPr>
        </p:nvSpPr>
        <p:spPr>
          <a:xfrm>
            <a:off x="6591900" y="3956888"/>
            <a:ext cx="1832100" cy="481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3200" b="1" dirty="0">
                <a:latin typeface="Krona One"/>
                <a:ea typeface="Krona One"/>
                <a:cs typeface="Krona One"/>
                <a:sym typeface="Krona One"/>
              </a:rPr>
              <a:t>1985 and 1986</a:t>
            </a:r>
            <a:endParaRPr sz="3200" b="1" dirty="0">
              <a:latin typeface="Krona One"/>
              <a:ea typeface="Krona One"/>
              <a:cs typeface="Krona One"/>
              <a:sym typeface="Krona One"/>
            </a:endParaRPr>
          </a:p>
        </p:txBody>
      </p:sp>
      <p:sp>
        <p:nvSpPr>
          <p:cNvPr id="1280" name="Google Shape;1280;p64"/>
          <p:cNvSpPr/>
          <p:nvPr/>
        </p:nvSpPr>
        <p:spPr>
          <a:xfrm>
            <a:off x="719997" y="2865182"/>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4"/>
          <p:cNvSpPr/>
          <p:nvPr/>
        </p:nvSpPr>
        <p:spPr>
          <a:xfrm>
            <a:off x="2677297" y="2865182"/>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4"/>
          <p:cNvSpPr/>
          <p:nvPr/>
        </p:nvSpPr>
        <p:spPr>
          <a:xfrm>
            <a:off x="4634597" y="2865182"/>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4"/>
          <p:cNvSpPr/>
          <p:nvPr/>
        </p:nvSpPr>
        <p:spPr>
          <a:xfrm>
            <a:off x="6591897" y="2865182"/>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4" name="Google Shape;1284;p64"/>
          <p:cNvCxnSpPr>
            <a:stCxn id="1261" idx="0"/>
          </p:cNvCxnSpPr>
          <p:nvPr/>
        </p:nvCxnSpPr>
        <p:spPr>
          <a:xfrm rot="10800000">
            <a:off x="888600" y="2162125"/>
            <a:ext cx="0" cy="630900"/>
          </a:xfrm>
          <a:prstGeom prst="straightConnector1">
            <a:avLst/>
          </a:prstGeom>
          <a:noFill/>
          <a:ln w="19050" cap="flat" cmpd="sng">
            <a:solidFill>
              <a:schemeClr val="dk1"/>
            </a:solidFill>
            <a:prstDash val="solid"/>
            <a:round/>
            <a:headEnd type="none" w="med" len="med"/>
            <a:tailEnd type="diamond" w="med" len="med"/>
          </a:ln>
        </p:spPr>
      </p:cxnSp>
      <p:cxnSp>
        <p:nvCxnSpPr>
          <p:cNvPr id="1285" name="Google Shape;1285;p64"/>
          <p:cNvCxnSpPr>
            <a:stCxn id="1263" idx="0"/>
          </p:cNvCxnSpPr>
          <p:nvPr/>
        </p:nvCxnSpPr>
        <p:spPr>
          <a:xfrm rot="10800000">
            <a:off x="4803200" y="2162125"/>
            <a:ext cx="0" cy="630900"/>
          </a:xfrm>
          <a:prstGeom prst="straightConnector1">
            <a:avLst/>
          </a:prstGeom>
          <a:noFill/>
          <a:ln w="19050" cap="flat" cmpd="sng">
            <a:solidFill>
              <a:schemeClr val="dk1"/>
            </a:solidFill>
            <a:prstDash val="solid"/>
            <a:round/>
            <a:headEnd type="none" w="med" len="med"/>
            <a:tailEnd type="diamond" w="med" len="med"/>
          </a:ln>
        </p:spPr>
      </p:cxnSp>
      <p:cxnSp>
        <p:nvCxnSpPr>
          <p:cNvPr id="1286" name="Google Shape;1286;p64"/>
          <p:cNvCxnSpPr>
            <a:endCxn id="1262" idx="4"/>
          </p:cNvCxnSpPr>
          <p:nvPr/>
        </p:nvCxnSpPr>
        <p:spPr>
          <a:xfrm rot="10800000">
            <a:off x="2845900" y="3274525"/>
            <a:ext cx="0" cy="627900"/>
          </a:xfrm>
          <a:prstGeom prst="straightConnector1">
            <a:avLst/>
          </a:prstGeom>
          <a:noFill/>
          <a:ln w="19050" cap="flat" cmpd="sng">
            <a:solidFill>
              <a:schemeClr val="dk1"/>
            </a:solidFill>
            <a:prstDash val="solid"/>
            <a:round/>
            <a:headEnd type="diamond" w="med" len="med"/>
            <a:tailEnd type="none" w="med" len="med"/>
          </a:ln>
        </p:spPr>
      </p:cxnSp>
      <p:cxnSp>
        <p:nvCxnSpPr>
          <p:cNvPr id="1287" name="Google Shape;1287;p64"/>
          <p:cNvCxnSpPr>
            <a:endCxn id="1264" idx="4"/>
          </p:cNvCxnSpPr>
          <p:nvPr/>
        </p:nvCxnSpPr>
        <p:spPr>
          <a:xfrm rot="10800000">
            <a:off x="6760500" y="3274525"/>
            <a:ext cx="0" cy="628200"/>
          </a:xfrm>
          <a:prstGeom prst="straightConnector1">
            <a:avLst/>
          </a:prstGeom>
          <a:noFill/>
          <a:ln w="19050" cap="flat" cmpd="sng">
            <a:solidFill>
              <a:schemeClr val="dk1"/>
            </a:solidFill>
            <a:prstDash val="solid"/>
            <a:round/>
            <a:headEnd type="diamond" w="med" len="med"/>
            <a:tailEnd type="none" w="med" len="med"/>
          </a:ln>
        </p:spPr>
      </p:cxnSp>
      <p:cxnSp>
        <p:nvCxnSpPr>
          <p:cNvPr id="1288" name="Google Shape;1288;p64"/>
          <p:cNvCxnSpPr>
            <a:stCxn id="1261" idx="6"/>
            <a:endCxn id="1262" idx="2"/>
          </p:cNvCxnSpPr>
          <p:nvPr/>
        </p:nvCxnSpPr>
        <p:spPr>
          <a:xfrm>
            <a:off x="1129350" y="3033775"/>
            <a:ext cx="1475700" cy="0"/>
          </a:xfrm>
          <a:prstGeom prst="straightConnector1">
            <a:avLst/>
          </a:prstGeom>
          <a:noFill/>
          <a:ln w="19050" cap="flat" cmpd="sng">
            <a:solidFill>
              <a:schemeClr val="dk1"/>
            </a:solidFill>
            <a:prstDash val="dot"/>
            <a:round/>
            <a:headEnd type="none" w="med" len="med"/>
            <a:tailEnd type="none" w="med" len="med"/>
          </a:ln>
        </p:spPr>
      </p:cxnSp>
      <p:cxnSp>
        <p:nvCxnSpPr>
          <p:cNvPr id="1289" name="Google Shape;1289;p64"/>
          <p:cNvCxnSpPr>
            <a:stCxn id="1262" idx="6"/>
            <a:endCxn id="1263" idx="2"/>
          </p:cNvCxnSpPr>
          <p:nvPr/>
        </p:nvCxnSpPr>
        <p:spPr>
          <a:xfrm>
            <a:off x="3086650" y="3033775"/>
            <a:ext cx="1475700" cy="0"/>
          </a:xfrm>
          <a:prstGeom prst="straightConnector1">
            <a:avLst/>
          </a:prstGeom>
          <a:noFill/>
          <a:ln w="19050" cap="flat" cmpd="sng">
            <a:solidFill>
              <a:schemeClr val="dk1"/>
            </a:solidFill>
            <a:prstDash val="dot"/>
            <a:round/>
            <a:headEnd type="none" w="med" len="med"/>
            <a:tailEnd type="none" w="med" len="med"/>
          </a:ln>
        </p:spPr>
      </p:cxnSp>
      <p:cxnSp>
        <p:nvCxnSpPr>
          <p:cNvPr id="1290" name="Google Shape;1290;p64"/>
          <p:cNvCxnSpPr>
            <a:stCxn id="1263" idx="6"/>
            <a:endCxn id="1264" idx="2"/>
          </p:cNvCxnSpPr>
          <p:nvPr/>
        </p:nvCxnSpPr>
        <p:spPr>
          <a:xfrm>
            <a:off x="5043950" y="3033775"/>
            <a:ext cx="1475700" cy="0"/>
          </a:xfrm>
          <a:prstGeom prst="straightConnector1">
            <a:avLst/>
          </a:prstGeom>
          <a:noFill/>
          <a:ln w="19050" cap="flat" cmpd="sng">
            <a:solidFill>
              <a:schemeClr val="dk1"/>
            </a:solidFill>
            <a:prstDash val="dot"/>
            <a:round/>
            <a:headEnd type="none" w="med" len="med"/>
            <a:tailEnd type="none" w="med" len="med"/>
          </a:ln>
        </p:spPr>
      </p:cxnSp>
      <p:cxnSp>
        <p:nvCxnSpPr>
          <p:cNvPr id="1291" name="Google Shape;1291;p64"/>
          <p:cNvCxnSpPr>
            <a:stCxn id="1264" idx="6"/>
          </p:cNvCxnSpPr>
          <p:nvPr/>
        </p:nvCxnSpPr>
        <p:spPr>
          <a:xfrm>
            <a:off x="7001250" y="3033775"/>
            <a:ext cx="2201700" cy="0"/>
          </a:xfrm>
          <a:prstGeom prst="straightConnector1">
            <a:avLst/>
          </a:prstGeom>
          <a:noFill/>
          <a:ln w="19050" cap="flat" cmpd="sng">
            <a:solidFill>
              <a:schemeClr val="dk1"/>
            </a:solidFill>
            <a:prstDash val="dot"/>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3" name="Picture 2">
            <a:extLst>
              <a:ext uri="{FF2B5EF4-FFF2-40B4-BE49-F238E27FC236}">
                <a16:creationId xmlns:a16="http://schemas.microsoft.com/office/drawing/2014/main" id="{81B94ACA-4C35-4197-A681-212D890AC89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1716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4" name="Picture 2" descr="A worker tosses a strap over a statue">
            <a:extLst>
              <a:ext uri="{FF2B5EF4-FFF2-40B4-BE49-F238E27FC236}">
                <a16:creationId xmlns:a16="http://schemas.microsoft.com/office/drawing/2014/main" id="{B05DA3FF-524F-424B-A588-14C91462B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3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subTitle" idx="1"/>
          </p:nvPr>
        </p:nvSpPr>
        <p:spPr>
          <a:xfrm>
            <a:off x="3694825" y="986275"/>
            <a:ext cx="4436100" cy="25083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b="1" dirty="0"/>
              <a:t>Dr. William Pancoast</a:t>
            </a:r>
          </a:p>
          <a:p>
            <a:pPr marL="0" lvl="0" indent="0" algn="l" rtl="0">
              <a:spcBef>
                <a:spcPts val="0"/>
              </a:spcBef>
              <a:spcAft>
                <a:spcPts val="1200"/>
              </a:spcAft>
              <a:buNone/>
            </a:pPr>
            <a:r>
              <a:rPr lang="en" dirty="0"/>
              <a:t>1884</a:t>
            </a:r>
            <a:endParaRPr dirty="0"/>
          </a:p>
        </p:txBody>
      </p:sp>
      <p:pic>
        <p:nvPicPr>
          <p:cNvPr id="328" name="Google Shape;328;p41"/>
          <p:cNvPicPr preferRelativeResize="0"/>
          <p:nvPr/>
        </p:nvPicPr>
        <p:blipFill>
          <a:blip r:embed="rId3"/>
          <a:srcRect l="6042" r="6042"/>
          <a:stretch/>
        </p:blipFill>
        <p:spPr>
          <a:xfrm>
            <a:off x="1013101" y="540000"/>
            <a:ext cx="2509800" cy="4063500"/>
          </a:xfrm>
          <a:prstGeom prst="rect">
            <a:avLst/>
          </a:prstGeom>
          <a:noFill/>
          <a:ln>
            <a:noFill/>
          </a:ln>
        </p:spPr>
      </p:pic>
      <p:sp>
        <p:nvSpPr>
          <p:cNvPr id="329" name="Google Shape;329;p41"/>
          <p:cNvSpPr/>
          <p:nvPr/>
        </p:nvSpPr>
        <p:spPr>
          <a:xfrm>
            <a:off x="3357637" y="63495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9" name="Google Shape;329;p41"/>
          <p:cNvSpPr/>
          <p:nvPr/>
        </p:nvSpPr>
        <p:spPr>
          <a:xfrm>
            <a:off x="4527134" y="1579984"/>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group of people&#10;&#10;Description automatically generated with low confidence">
            <a:extLst>
              <a:ext uri="{FF2B5EF4-FFF2-40B4-BE49-F238E27FC236}">
                <a16:creationId xmlns:a16="http://schemas.microsoft.com/office/drawing/2014/main" id="{6FEE130C-08F5-440E-B959-ED07CB4E78C7}"/>
              </a:ext>
            </a:extLst>
          </p:cNvPr>
          <p:cNvPicPr>
            <a:picLocks noChangeAspect="1"/>
          </p:cNvPicPr>
          <p:nvPr/>
        </p:nvPicPr>
        <p:blipFill>
          <a:blip r:embed="rId3"/>
          <a:stretch>
            <a:fillRect/>
          </a:stretch>
        </p:blipFill>
        <p:spPr>
          <a:xfrm>
            <a:off x="5209022" y="1258605"/>
            <a:ext cx="3333750" cy="2238375"/>
          </a:xfrm>
          <a:prstGeom prst="rect">
            <a:avLst/>
          </a:prstGeom>
        </p:spPr>
      </p:pic>
      <p:sp>
        <p:nvSpPr>
          <p:cNvPr id="5" name="Subtitle 8">
            <a:extLst>
              <a:ext uri="{FF2B5EF4-FFF2-40B4-BE49-F238E27FC236}">
                <a16:creationId xmlns:a16="http://schemas.microsoft.com/office/drawing/2014/main" id="{59205D95-C5A9-4458-9868-0BE2836CC87E}"/>
              </a:ext>
            </a:extLst>
          </p:cNvPr>
          <p:cNvSpPr>
            <a:spLocks noGrp="1"/>
          </p:cNvSpPr>
          <p:nvPr>
            <p:ph type="subTitle" idx="1"/>
          </p:nvPr>
        </p:nvSpPr>
        <p:spPr>
          <a:xfrm>
            <a:off x="5052124" y="531340"/>
            <a:ext cx="4263106" cy="782510"/>
          </a:xfrm>
        </p:spPr>
        <p:txBody>
          <a:bodyPr/>
          <a:lstStyle/>
          <a:p>
            <a:r>
              <a:rPr lang="en-US" b="1" dirty="0"/>
              <a:t>Baby M</a:t>
            </a:r>
            <a:endParaRPr lang="en-CA" b="1" dirty="0"/>
          </a:p>
        </p:txBody>
      </p:sp>
      <p:pic>
        <p:nvPicPr>
          <p:cNvPr id="6" name="Picture 5" descr="A picture containing text, indoor&#10;&#10;Description automatically generated">
            <a:extLst>
              <a:ext uri="{FF2B5EF4-FFF2-40B4-BE49-F238E27FC236}">
                <a16:creationId xmlns:a16="http://schemas.microsoft.com/office/drawing/2014/main" id="{ADD993C1-FDE8-4964-9E22-15A973DFEDC5}"/>
              </a:ext>
            </a:extLst>
          </p:cNvPr>
          <p:cNvPicPr>
            <a:picLocks noChangeAspect="1"/>
          </p:cNvPicPr>
          <p:nvPr/>
        </p:nvPicPr>
        <p:blipFill>
          <a:blip r:embed="rId4"/>
          <a:stretch>
            <a:fillRect/>
          </a:stretch>
        </p:blipFill>
        <p:spPr>
          <a:xfrm>
            <a:off x="789018" y="1258605"/>
            <a:ext cx="3099830" cy="3551520"/>
          </a:xfrm>
          <a:prstGeom prst="rect">
            <a:avLst/>
          </a:prstGeom>
        </p:spPr>
      </p:pic>
      <p:sp>
        <p:nvSpPr>
          <p:cNvPr id="8" name="Subtitle 8">
            <a:extLst>
              <a:ext uri="{FF2B5EF4-FFF2-40B4-BE49-F238E27FC236}">
                <a16:creationId xmlns:a16="http://schemas.microsoft.com/office/drawing/2014/main" id="{50A3F83A-C45C-4319-B7CA-046C61E0182D}"/>
              </a:ext>
            </a:extLst>
          </p:cNvPr>
          <p:cNvSpPr txBox="1">
            <a:spLocks/>
          </p:cNvSpPr>
          <p:nvPr/>
        </p:nvSpPr>
        <p:spPr>
          <a:xfrm>
            <a:off x="601228" y="531340"/>
            <a:ext cx="4263106" cy="782510"/>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Pontano Sans"/>
              <a:buNone/>
              <a:defRPr sz="3300" b="0" i="0" u="none" strike="noStrike" cap="none">
                <a:solidFill>
                  <a:schemeClr val="dk1"/>
                </a:solidFill>
                <a:latin typeface="Pontano Sans"/>
                <a:ea typeface="Pontano Sans"/>
                <a:cs typeface="Pontano Sans"/>
                <a:sym typeface="Pontano Sans"/>
              </a:defRPr>
            </a:lvl1pPr>
            <a:lvl2pPr marL="914400" marR="0" lvl="1"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2pPr>
            <a:lvl3pPr marL="1371600" marR="0" lvl="2"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3pPr>
            <a:lvl4pPr marL="1828800" marR="0" lvl="3"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4pPr>
            <a:lvl5pPr marL="2286000" marR="0" lvl="4"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5pPr>
            <a:lvl6pPr marL="2743200" marR="0" lvl="5"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6pPr>
            <a:lvl7pPr marL="3200400" marR="0" lvl="6"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7pPr>
            <a:lvl8pPr marL="3657600" marR="0" lvl="7"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8pPr>
            <a:lvl9pPr marL="4114800" marR="0" lvl="8" indent="-330200" algn="l" rtl="0">
              <a:lnSpc>
                <a:spcPct val="100000"/>
              </a:lnSpc>
              <a:spcBef>
                <a:spcPts val="0"/>
              </a:spcBef>
              <a:spcAft>
                <a:spcPts val="0"/>
              </a:spcAft>
              <a:buClr>
                <a:schemeClr val="dk1"/>
              </a:buClr>
              <a:buSzPts val="1600"/>
              <a:buFont typeface="Pontano Sans"/>
              <a:buNone/>
              <a:defRPr sz="1600" b="0" i="0" u="none" strike="noStrike" cap="none">
                <a:solidFill>
                  <a:schemeClr val="dk1"/>
                </a:solidFill>
                <a:latin typeface="Pontano Sans"/>
                <a:ea typeface="Pontano Sans"/>
                <a:cs typeface="Pontano Sans"/>
                <a:sym typeface="Pontano Sans"/>
              </a:defRPr>
            </a:lvl9pPr>
          </a:lstStyle>
          <a:p>
            <a:r>
              <a:rPr lang="en-US" b="1" dirty="0"/>
              <a:t>Shannon Boffo</a:t>
            </a:r>
            <a:endParaRPr lang="en-CA" b="1" dirty="0"/>
          </a:p>
        </p:txBody>
      </p:sp>
    </p:spTree>
    <p:extLst>
      <p:ext uri="{BB962C8B-B14F-4D97-AF65-F5344CB8AC3E}">
        <p14:creationId xmlns:p14="http://schemas.microsoft.com/office/powerpoint/2010/main" val="3921869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2"/>
          <p:cNvPicPr preferRelativeResize="0"/>
          <p:nvPr/>
        </p:nvPicPr>
        <p:blipFill>
          <a:blip r:embed="rId3"/>
          <a:srcRect t="17179" b="17179"/>
          <a:stretch/>
        </p:blipFill>
        <p:spPr>
          <a:xfrm flipH="1">
            <a:off x="2975099" y="540000"/>
            <a:ext cx="5155851" cy="2254626"/>
          </a:xfrm>
          <a:prstGeom prst="rect">
            <a:avLst/>
          </a:prstGeom>
          <a:noFill/>
          <a:ln>
            <a:noFill/>
          </a:ln>
        </p:spPr>
      </p:pic>
      <p:sp>
        <p:nvSpPr>
          <p:cNvPr id="335" name="Google Shape;335;p42"/>
          <p:cNvSpPr txBox="1">
            <a:spLocks noGrp="1"/>
          </p:cNvSpPr>
          <p:nvPr>
            <p:ph type="title"/>
          </p:nvPr>
        </p:nvSpPr>
        <p:spPr>
          <a:xfrm>
            <a:off x="4808800" y="2986575"/>
            <a:ext cx="3322200" cy="11670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 dirty="0"/>
              <a:t>BUSINESS</a:t>
            </a:r>
            <a:endParaRPr dirty="0"/>
          </a:p>
        </p:txBody>
      </p:sp>
      <p:sp>
        <p:nvSpPr>
          <p:cNvPr id="336" name="Google Shape;336;p42"/>
          <p:cNvSpPr txBox="1">
            <a:spLocks noGrp="1"/>
          </p:cNvSpPr>
          <p:nvPr>
            <p:ph type="subTitle" idx="1"/>
          </p:nvPr>
        </p:nvSpPr>
        <p:spPr>
          <a:xfrm>
            <a:off x="3672650" y="4319100"/>
            <a:ext cx="4458300" cy="284400"/>
          </a:xfrm>
          <a:prstGeom prst="rect">
            <a:avLst/>
          </a:prstGeom>
        </p:spPr>
        <p:txBody>
          <a:bodyPr spcFirstLastPara="1" wrap="square" lIns="91425" tIns="0" rIns="91425" bIns="0" anchor="t" anchorCtr="0">
            <a:noAutofit/>
          </a:bodyPr>
          <a:lstStyle/>
          <a:p>
            <a:pPr marL="0" lvl="0" indent="0" rtl="0">
              <a:spcBef>
                <a:spcPts val="0"/>
              </a:spcBef>
              <a:spcAft>
                <a:spcPts val="1200"/>
              </a:spcAft>
              <a:buClr>
                <a:schemeClr val="dk1"/>
              </a:buClr>
              <a:buSzPts val="1100"/>
              <a:buFont typeface="Arial"/>
              <a:buNone/>
            </a:pPr>
            <a:r>
              <a:rPr lang="en-CA" dirty="0"/>
              <a:t>Commercial: Fee for Service</a:t>
            </a:r>
          </a:p>
        </p:txBody>
      </p:sp>
      <p:sp>
        <p:nvSpPr>
          <p:cNvPr id="337" name="Google Shape;337;p42"/>
          <p:cNvSpPr txBox="1">
            <a:spLocks noGrp="1"/>
          </p:cNvSpPr>
          <p:nvPr>
            <p:ph type="title" idx="2"/>
          </p:nvPr>
        </p:nvSpPr>
        <p:spPr>
          <a:xfrm>
            <a:off x="1013100" y="603000"/>
            <a:ext cx="2748900" cy="1963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04</a:t>
            </a:r>
            <a:endParaRPr dirty="0"/>
          </a:p>
        </p:txBody>
      </p:sp>
      <p:sp>
        <p:nvSpPr>
          <p:cNvPr id="342" name="Google Shape;342;p42"/>
          <p:cNvSpPr/>
          <p:nvPr/>
        </p:nvSpPr>
        <p:spPr>
          <a:xfrm>
            <a:off x="2185387" y="343452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765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6B253AA-9464-49D2-BE82-D1CE29A7B64C}"/>
              </a:ext>
            </a:extLst>
          </p:cNvPr>
          <p:cNvGraphicFramePr/>
          <p:nvPr>
            <p:extLst>
              <p:ext uri="{D42A27DB-BD31-4B8C-83A1-F6EECF244321}">
                <p14:modId xmlns:p14="http://schemas.microsoft.com/office/powerpoint/2010/main" val="98586640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Google Shape;395;p45">
            <a:extLst>
              <a:ext uri="{FF2B5EF4-FFF2-40B4-BE49-F238E27FC236}">
                <a16:creationId xmlns:a16="http://schemas.microsoft.com/office/drawing/2014/main" id="{73BCB1B6-3E20-42D3-BF8D-3AD708D99C69}"/>
              </a:ext>
            </a:extLst>
          </p:cNvPr>
          <p:cNvSpPr/>
          <p:nvPr/>
        </p:nvSpPr>
        <p:spPr>
          <a:xfrm>
            <a:off x="866662" y="2804811"/>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716;p57">
            <a:extLst>
              <a:ext uri="{FF2B5EF4-FFF2-40B4-BE49-F238E27FC236}">
                <a16:creationId xmlns:a16="http://schemas.microsoft.com/office/drawing/2014/main" id="{E78F8976-66D1-4517-86BC-22F373E951CE}"/>
              </a:ext>
            </a:extLst>
          </p:cNvPr>
          <p:cNvSpPr txBox="1">
            <a:spLocks noGrp="1"/>
          </p:cNvSpPr>
          <p:nvPr>
            <p:ph type="title"/>
          </p:nvPr>
        </p:nvSpPr>
        <p:spPr>
          <a:xfrm>
            <a:off x="720000" y="692400"/>
            <a:ext cx="2468043" cy="4341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KEY PARTIES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57"/>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COST</a:t>
            </a:r>
            <a:endParaRPr dirty="0"/>
          </a:p>
        </p:txBody>
      </p:sp>
      <p:graphicFrame>
        <p:nvGraphicFramePr>
          <p:cNvPr id="719" name="Google Shape;719;p57"/>
          <p:cNvGraphicFramePr/>
          <p:nvPr>
            <p:extLst>
              <p:ext uri="{D42A27DB-BD31-4B8C-83A1-F6EECF244321}">
                <p14:modId xmlns:p14="http://schemas.microsoft.com/office/powerpoint/2010/main" val="500792776"/>
              </p:ext>
            </p:extLst>
          </p:nvPr>
        </p:nvGraphicFramePr>
        <p:xfrm>
          <a:off x="720000" y="1424296"/>
          <a:ext cx="7571384" cy="2878662"/>
        </p:xfrm>
        <a:graphic>
          <a:graphicData uri="http://schemas.openxmlformats.org/drawingml/2006/table">
            <a:tbl>
              <a:tblPr>
                <a:noFill/>
                <a:tableStyleId>{6A9511FE-564E-4E72-A152-0CD56C9E7B1C}</a:tableStyleId>
              </a:tblPr>
              <a:tblGrid>
                <a:gridCol w="3785692">
                  <a:extLst>
                    <a:ext uri="{9D8B030D-6E8A-4147-A177-3AD203B41FA5}">
                      <a16:colId xmlns:a16="http://schemas.microsoft.com/office/drawing/2014/main" val="20000"/>
                    </a:ext>
                  </a:extLst>
                </a:gridCol>
                <a:gridCol w="3785692">
                  <a:extLst>
                    <a:ext uri="{9D8B030D-6E8A-4147-A177-3AD203B41FA5}">
                      <a16:colId xmlns:a16="http://schemas.microsoft.com/office/drawing/2014/main" val="20001"/>
                    </a:ext>
                  </a:extLst>
                </a:gridCol>
              </a:tblGrid>
              <a:tr h="577618">
                <a:tc>
                  <a:txBody>
                    <a:bodyPr/>
                    <a:lstStyle/>
                    <a:p>
                      <a:pPr marL="0" lvl="0" indent="0" algn="l" rtl="0">
                        <a:spcBef>
                          <a:spcPts val="0"/>
                        </a:spcBef>
                        <a:spcAft>
                          <a:spcPts val="0"/>
                        </a:spcAft>
                        <a:buNone/>
                      </a:pPr>
                      <a:endParaRPr b="1" dirty="0">
                        <a:solidFill>
                          <a:schemeClr val="dk1"/>
                        </a:solidFill>
                        <a:latin typeface="Krona One"/>
                        <a:ea typeface="Krona One"/>
                        <a:cs typeface="Krona One"/>
                        <a:sym typeface="Krona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600" b="1" dirty="0">
                          <a:solidFill>
                            <a:schemeClr val="dk1"/>
                          </a:solidFill>
                          <a:latin typeface="Krona One"/>
                          <a:ea typeface="Krona One"/>
                          <a:cs typeface="Krona One"/>
                          <a:sym typeface="Krona One"/>
                        </a:rPr>
                        <a:t>PRICE</a:t>
                      </a:r>
                      <a:endParaRPr sz="1600" b="1" dirty="0">
                        <a:solidFill>
                          <a:schemeClr val="dk1"/>
                        </a:solidFill>
                        <a:latin typeface="Krona One"/>
                        <a:ea typeface="Krona One"/>
                        <a:cs typeface="Krona One"/>
                        <a:sym typeface="Krona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68190">
                <a:tc>
                  <a:txBody>
                    <a:bodyPr/>
                    <a:lstStyle/>
                    <a:p>
                      <a:pPr marL="0" lvl="0" indent="0" algn="l" rtl="0">
                        <a:spcBef>
                          <a:spcPts val="0"/>
                        </a:spcBef>
                        <a:spcAft>
                          <a:spcPts val="0"/>
                        </a:spcAft>
                        <a:buNone/>
                      </a:pPr>
                      <a:r>
                        <a:rPr lang="en" sz="1600" b="1" dirty="0">
                          <a:solidFill>
                            <a:schemeClr val="dk1"/>
                          </a:solidFill>
                          <a:latin typeface="Krona One"/>
                          <a:ea typeface="Krona One"/>
                          <a:cs typeface="Krona One"/>
                          <a:sym typeface="Krona One"/>
                        </a:rPr>
                        <a:t>UKRAINE</a:t>
                      </a:r>
                      <a:endParaRPr sz="1600" b="1" dirty="0">
                        <a:solidFill>
                          <a:schemeClr val="dk1"/>
                        </a:solidFill>
                        <a:latin typeface="Krona One"/>
                        <a:ea typeface="Krona One"/>
                        <a:cs typeface="Krona One"/>
                        <a:sym typeface="Krona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dk1"/>
                          </a:solidFill>
                          <a:latin typeface="Pontano Sans"/>
                          <a:ea typeface="Pontano Sans"/>
                          <a:cs typeface="Pontano Sans"/>
                          <a:sym typeface="Pontano Sans"/>
                        </a:rPr>
                        <a:t>$35,000 - $50,000 USD</a:t>
                      </a:r>
                      <a:endParaRPr sz="1600" dirty="0">
                        <a:solidFill>
                          <a:schemeClr val="dk1"/>
                        </a:solidFill>
                        <a:latin typeface="Pontano Sans"/>
                        <a:ea typeface="Pontano Sans"/>
                        <a:cs typeface="Pontano Sans"/>
                        <a:sym typeface="Pontano Sa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7618">
                <a:tc>
                  <a:txBody>
                    <a:bodyPr/>
                    <a:lstStyle/>
                    <a:p>
                      <a:pPr marL="0" lvl="0" indent="0" algn="l" rtl="0">
                        <a:spcBef>
                          <a:spcPts val="0"/>
                        </a:spcBef>
                        <a:spcAft>
                          <a:spcPts val="0"/>
                        </a:spcAft>
                        <a:buNone/>
                      </a:pPr>
                      <a:r>
                        <a:rPr lang="en" sz="1600" b="1" dirty="0">
                          <a:solidFill>
                            <a:schemeClr val="dk1"/>
                          </a:solidFill>
                          <a:latin typeface="Krona One"/>
                          <a:ea typeface="Krona One"/>
                          <a:cs typeface="Krona One"/>
                          <a:sym typeface="Krona One"/>
                        </a:rPr>
                        <a:t>RUSSIA</a:t>
                      </a:r>
                      <a:endParaRPr sz="1600" b="1" dirty="0">
                        <a:solidFill>
                          <a:schemeClr val="dk1"/>
                        </a:solidFill>
                        <a:latin typeface="Krona One"/>
                        <a:ea typeface="Krona One"/>
                        <a:cs typeface="Krona One"/>
                        <a:sym typeface="Krona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chemeClr val="dk1"/>
                          </a:solidFill>
                          <a:latin typeface="Pontano Sans"/>
                          <a:ea typeface="Pontano Sans"/>
                          <a:cs typeface="Pontano Sans"/>
                          <a:sym typeface="Pontano Sans"/>
                        </a:rPr>
                        <a:t>$35,000 - $55,000 USD</a:t>
                      </a:r>
                      <a:endParaRPr sz="1600" dirty="0">
                        <a:solidFill>
                          <a:schemeClr val="dk1"/>
                        </a:solidFill>
                        <a:latin typeface="Pontano Sans"/>
                        <a:ea typeface="Pontano Sans"/>
                        <a:cs typeface="Pontano Sans"/>
                        <a:sym typeface="Pontano Sa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77618">
                <a:tc>
                  <a:txBody>
                    <a:bodyPr/>
                    <a:lstStyle/>
                    <a:p>
                      <a:pPr marL="0" lvl="0" indent="0" algn="l" rtl="0">
                        <a:spcBef>
                          <a:spcPts val="0"/>
                        </a:spcBef>
                        <a:spcAft>
                          <a:spcPts val="0"/>
                        </a:spcAft>
                        <a:buNone/>
                      </a:pPr>
                      <a:r>
                        <a:rPr lang="en" sz="1600" b="1" dirty="0">
                          <a:solidFill>
                            <a:schemeClr val="dk1"/>
                          </a:solidFill>
                          <a:latin typeface="Krona One"/>
                          <a:ea typeface="Krona One"/>
                          <a:cs typeface="Krona One"/>
                          <a:sym typeface="Krona One"/>
                        </a:rPr>
                        <a:t>GEORGIA</a:t>
                      </a:r>
                      <a:endParaRPr sz="1600" b="1" dirty="0">
                        <a:solidFill>
                          <a:schemeClr val="dk1"/>
                        </a:solidFill>
                        <a:latin typeface="Krona One"/>
                        <a:ea typeface="Krona One"/>
                        <a:cs typeface="Krona One"/>
                        <a:sym typeface="Krona One"/>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600" dirty="0">
                          <a:solidFill>
                            <a:schemeClr val="dk1"/>
                          </a:solidFill>
                          <a:latin typeface="Pontano Sans"/>
                          <a:ea typeface="Pontano Sans"/>
                          <a:cs typeface="Pontano Sans"/>
                          <a:sym typeface="Pontano Sans"/>
                        </a:rPr>
                        <a:t>$38,000 - $64,000 USD</a:t>
                      </a:r>
                      <a:endParaRPr sz="1600" dirty="0">
                        <a:solidFill>
                          <a:schemeClr val="dk1"/>
                        </a:solidFill>
                        <a:latin typeface="Pontano Sans"/>
                        <a:ea typeface="Pontano Sans"/>
                        <a:cs typeface="Pontano Sans"/>
                        <a:sym typeface="Pontano Sans"/>
                      </a:endParaRPr>
                    </a:p>
                  </a:txBody>
                  <a:tcPr marL="91425" marR="91425" marT="91425" marB="91425"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77618">
                <a:tc>
                  <a:txBody>
                    <a:bodyPr/>
                    <a:lstStyle/>
                    <a:p>
                      <a:pPr marL="0" lvl="0" indent="0" algn="l" rtl="0">
                        <a:spcBef>
                          <a:spcPts val="0"/>
                        </a:spcBef>
                        <a:spcAft>
                          <a:spcPts val="0"/>
                        </a:spcAft>
                        <a:buNone/>
                      </a:pPr>
                      <a:r>
                        <a:rPr lang="en-US" sz="1600" b="1" dirty="0">
                          <a:solidFill>
                            <a:schemeClr val="dk1"/>
                          </a:solidFill>
                          <a:latin typeface="Krona One"/>
                          <a:ea typeface="Krona One"/>
                          <a:cs typeface="Krona One"/>
                          <a:sym typeface="Krona One"/>
                        </a:rPr>
                        <a:t>USA (CALIFORNIA)</a:t>
                      </a:r>
                      <a:endParaRPr sz="1600" b="1" dirty="0">
                        <a:solidFill>
                          <a:schemeClr val="dk1"/>
                        </a:solidFill>
                        <a:latin typeface="Krona One"/>
                        <a:ea typeface="Krona One"/>
                        <a:cs typeface="Krona One"/>
                        <a:sym typeface="Krona One"/>
                      </a:endParaRPr>
                    </a:p>
                  </a:txBody>
                  <a:tcPr marL="91425" marR="91425" marT="91425" marB="91425" anchor="ctr">
                    <a:lnL w="19050" cap="flat" cmpd="sng">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CA" sz="1400" b="0" i="0" u="none" strike="noStrike" cap="none" dirty="0">
                          <a:solidFill>
                            <a:srgbClr val="000000"/>
                          </a:solidFill>
                          <a:effectLst/>
                          <a:latin typeface="Arial"/>
                          <a:ea typeface="Arial"/>
                          <a:cs typeface="Arial"/>
                          <a:sym typeface="Arial"/>
                        </a:rPr>
                        <a:t>$110,000 to $170,000 USD</a:t>
                      </a:r>
                      <a:endParaRPr sz="1600" dirty="0">
                        <a:solidFill>
                          <a:schemeClr val="dk1"/>
                        </a:solidFill>
                        <a:latin typeface="Pontano Sans"/>
                        <a:ea typeface="Pontano Sans"/>
                        <a:cs typeface="Pontano Sans"/>
                        <a:sym typeface="Pontano Sans"/>
                      </a:endParaRPr>
                    </a:p>
                  </a:txBody>
                  <a:tcPr marL="91425" marR="91425" marT="91425" marB="91425" anchor="ctr">
                    <a:lnL w="19050" cap="flat" cmpd="sng" algn="ctr">
                      <a:solidFill>
                        <a:schemeClr val="dk1"/>
                      </a:solidFill>
                      <a:prstDash val="solid"/>
                      <a:round/>
                      <a:headEnd type="none" w="sm" len="sm"/>
                      <a:tailEnd type="none" w="sm" len="sm"/>
                    </a:lnL>
                    <a:lnR w="19050" cap="flat" cmpd="sng" algn="ctr">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365989560"/>
                  </a:ext>
                </a:extLst>
              </a:tr>
            </a:tbl>
          </a:graphicData>
        </a:graphic>
      </p:graphicFrame>
      <p:sp>
        <p:nvSpPr>
          <p:cNvPr id="721" name="Google Shape;721;p57"/>
          <p:cNvSpPr/>
          <p:nvPr/>
        </p:nvSpPr>
        <p:spPr>
          <a:xfrm>
            <a:off x="1415362" y="1612932"/>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TABLE OF CONTENTS</a:t>
            </a:r>
            <a:endParaRPr u="sng" dirty="0"/>
          </a:p>
        </p:txBody>
      </p:sp>
      <p:sp>
        <p:nvSpPr>
          <p:cNvPr id="285" name="Google Shape;285;p39"/>
          <p:cNvSpPr txBox="1">
            <a:spLocks noGrp="1"/>
          </p:cNvSpPr>
          <p:nvPr>
            <p:ph type="subTitle" idx="1"/>
          </p:nvPr>
        </p:nvSpPr>
        <p:spPr>
          <a:xfrm>
            <a:off x="1776712" y="2276750"/>
            <a:ext cx="2441400" cy="5376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Definition, Types and Recent History and Current Affairs</a:t>
            </a:r>
            <a:endParaRPr dirty="0"/>
          </a:p>
        </p:txBody>
      </p:sp>
      <p:sp>
        <p:nvSpPr>
          <p:cNvPr id="286" name="Google Shape;286;p39"/>
          <p:cNvSpPr txBox="1">
            <a:spLocks noGrp="1"/>
          </p:cNvSpPr>
          <p:nvPr>
            <p:ph type="subTitle" idx="2"/>
          </p:nvPr>
        </p:nvSpPr>
        <p:spPr>
          <a:xfrm>
            <a:off x="1776700" y="1634216"/>
            <a:ext cx="2719500" cy="5859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WHAT IS SURROGACY?</a:t>
            </a:r>
            <a:endParaRPr dirty="0"/>
          </a:p>
        </p:txBody>
      </p:sp>
      <p:sp>
        <p:nvSpPr>
          <p:cNvPr id="287" name="Google Shape;287;p39"/>
          <p:cNvSpPr txBox="1">
            <a:spLocks noGrp="1"/>
          </p:cNvSpPr>
          <p:nvPr>
            <p:ph type="title" idx="3"/>
          </p:nvPr>
        </p:nvSpPr>
        <p:spPr>
          <a:xfrm>
            <a:off x="675062" y="1634216"/>
            <a:ext cx="1096800" cy="5859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01</a:t>
            </a:r>
            <a:endParaRPr/>
          </a:p>
        </p:txBody>
      </p:sp>
      <p:sp>
        <p:nvSpPr>
          <p:cNvPr id="288" name="Google Shape;288;p39"/>
          <p:cNvSpPr txBox="1">
            <a:spLocks noGrp="1"/>
          </p:cNvSpPr>
          <p:nvPr>
            <p:ph type="subTitle" idx="4"/>
          </p:nvPr>
        </p:nvSpPr>
        <p:spPr>
          <a:xfrm>
            <a:off x="1776712" y="3844900"/>
            <a:ext cx="2441400" cy="537600"/>
          </a:xfrm>
          <a:prstGeom prst="rect">
            <a:avLst/>
          </a:prstGeom>
        </p:spPr>
        <p:txBody>
          <a:bodyPr spcFirstLastPara="1" wrap="square" lIns="91425" tIns="0" rIns="91425" bIns="0" anchor="t" anchorCtr="0">
            <a:noAutofit/>
          </a:bodyPr>
          <a:lstStyle/>
          <a:p>
            <a:pPr marL="0" lvl="0" indent="0" algn="l" rtl="0">
              <a:spcBef>
                <a:spcPts val="0"/>
              </a:spcBef>
              <a:spcAft>
                <a:spcPts val="1200"/>
              </a:spcAft>
              <a:buClr>
                <a:schemeClr val="dk1"/>
              </a:buClr>
              <a:buSzPts val="1100"/>
              <a:buFont typeface="Arial"/>
              <a:buNone/>
            </a:pPr>
            <a:r>
              <a:rPr lang="en" dirty="0"/>
              <a:t>Asisstive Reproductive Technology Evolution</a:t>
            </a:r>
            <a:endParaRPr dirty="0"/>
          </a:p>
        </p:txBody>
      </p:sp>
      <p:sp>
        <p:nvSpPr>
          <p:cNvPr id="289" name="Google Shape;289;p39"/>
          <p:cNvSpPr txBox="1">
            <a:spLocks noGrp="1"/>
          </p:cNvSpPr>
          <p:nvPr>
            <p:ph type="subTitle" idx="5"/>
          </p:nvPr>
        </p:nvSpPr>
        <p:spPr>
          <a:xfrm>
            <a:off x="1776700" y="3202366"/>
            <a:ext cx="2719500" cy="5859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SCIENCE		</a:t>
            </a:r>
            <a:endParaRPr dirty="0"/>
          </a:p>
        </p:txBody>
      </p:sp>
      <p:sp>
        <p:nvSpPr>
          <p:cNvPr id="290" name="Google Shape;290;p39"/>
          <p:cNvSpPr txBox="1">
            <a:spLocks noGrp="1"/>
          </p:cNvSpPr>
          <p:nvPr>
            <p:ph type="title" idx="6"/>
          </p:nvPr>
        </p:nvSpPr>
        <p:spPr>
          <a:xfrm>
            <a:off x="675062" y="3202366"/>
            <a:ext cx="1096800" cy="5859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03</a:t>
            </a:r>
            <a:endParaRPr/>
          </a:p>
        </p:txBody>
      </p:sp>
      <p:sp>
        <p:nvSpPr>
          <p:cNvPr id="291" name="Google Shape;291;p39"/>
          <p:cNvSpPr txBox="1">
            <a:spLocks noGrp="1"/>
          </p:cNvSpPr>
          <p:nvPr>
            <p:ph type="subTitle" idx="7"/>
          </p:nvPr>
        </p:nvSpPr>
        <p:spPr>
          <a:xfrm>
            <a:off x="5983550" y="2276750"/>
            <a:ext cx="2440500" cy="537600"/>
          </a:xfrm>
          <a:prstGeom prst="rect">
            <a:avLst/>
          </a:prstGeom>
        </p:spPr>
        <p:txBody>
          <a:bodyPr spcFirstLastPara="1" wrap="square" lIns="91425" tIns="0" rIns="91425" bIns="0" anchor="t" anchorCtr="0">
            <a:noAutofit/>
          </a:bodyPr>
          <a:lstStyle/>
          <a:p>
            <a:pPr marL="0" lvl="0" indent="0" algn="l" rtl="0">
              <a:spcBef>
                <a:spcPts val="0"/>
              </a:spcBef>
              <a:spcAft>
                <a:spcPts val="1200"/>
              </a:spcAft>
              <a:buClr>
                <a:schemeClr val="dk1"/>
              </a:buClr>
              <a:buSzPts val="1100"/>
              <a:buFont typeface="Arial"/>
              <a:buNone/>
            </a:pPr>
            <a:r>
              <a:rPr lang="en" dirty="0"/>
              <a:t>Christianity, Roman Catholics and Islam</a:t>
            </a:r>
            <a:endParaRPr dirty="0"/>
          </a:p>
        </p:txBody>
      </p:sp>
      <p:sp>
        <p:nvSpPr>
          <p:cNvPr id="292" name="Google Shape;292;p39"/>
          <p:cNvSpPr txBox="1">
            <a:spLocks noGrp="1"/>
          </p:cNvSpPr>
          <p:nvPr>
            <p:ph type="subTitle" idx="8"/>
          </p:nvPr>
        </p:nvSpPr>
        <p:spPr>
          <a:xfrm>
            <a:off x="5983550" y="1634216"/>
            <a:ext cx="2719500" cy="5859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RELIGION</a:t>
            </a:r>
            <a:endParaRPr dirty="0"/>
          </a:p>
        </p:txBody>
      </p:sp>
      <p:sp>
        <p:nvSpPr>
          <p:cNvPr id="293" name="Google Shape;293;p39"/>
          <p:cNvSpPr txBox="1">
            <a:spLocks noGrp="1"/>
          </p:cNvSpPr>
          <p:nvPr>
            <p:ph type="title" idx="9"/>
          </p:nvPr>
        </p:nvSpPr>
        <p:spPr>
          <a:xfrm>
            <a:off x="4881937" y="1634216"/>
            <a:ext cx="1096800" cy="5859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02</a:t>
            </a:r>
            <a:endParaRPr/>
          </a:p>
        </p:txBody>
      </p:sp>
      <p:sp>
        <p:nvSpPr>
          <p:cNvPr id="294" name="Google Shape;294;p39"/>
          <p:cNvSpPr txBox="1">
            <a:spLocks noGrp="1"/>
          </p:cNvSpPr>
          <p:nvPr>
            <p:ph type="subTitle" idx="13"/>
          </p:nvPr>
        </p:nvSpPr>
        <p:spPr>
          <a:xfrm>
            <a:off x="5983550" y="3844900"/>
            <a:ext cx="2440500" cy="537600"/>
          </a:xfrm>
          <a:prstGeom prst="rect">
            <a:avLst/>
          </a:prstGeom>
        </p:spPr>
        <p:txBody>
          <a:bodyPr spcFirstLastPara="1" wrap="square" lIns="91425" tIns="0" rIns="91425" bIns="0" anchor="t" anchorCtr="0">
            <a:noAutofit/>
          </a:bodyPr>
          <a:lstStyle/>
          <a:p>
            <a:pPr marL="0" lvl="0" indent="0" algn="l" rtl="0">
              <a:spcBef>
                <a:spcPts val="0"/>
              </a:spcBef>
              <a:spcAft>
                <a:spcPts val="1200"/>
              </a:spcAft>
              <a:buClr>
                <a:schemeClr val="dk1"/>
              </a:buClr>
              <a:buSzPts val="1100"/>
              <a:buFont typeface="Arial"/>
              <a:buNone/>
            </a:pPr>
            <a:r>
              <a:rPr lang="en" dirty="0"/>
              <a:t>Commercial: Fee for Service</a:t>
            </a:r>
            <a:endParaRPr dirty="0"/>
          </a:p>
        </p:txBody>
      </p:sp>
      <p:sp>
        <p:nvSpPr>
          <p:cNvPr id="295" name="Google Shape;295;p39"/>
          <p:cNvSpPr txBox="1">
            <a:spLocks noGrp="1"/>
          </p:cNvSpPr>
          <p:nvPr>
            <p:ph type="subTitle" idx="14"/>
          </p:nvPr>
        </p:nvSpPr>
        <p:spPr>
          <a:xfrm>
            <a:off x="5983554" y="3202366"/>
            <a:ext cx="2544600" cy="5859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BUSINESS</a:t>
            </a:r>
            <a:endParaRPr dirty="0"/>
          </a:p>
        </p:txBody>
      </p:sp>
      <p:sp>
        <p:nvSpPr>
          <p:cNvPr id="296" name="Google Shape;296;p39"/>
          <p:cNvSpPr txBox="1">
            <a:spLocks noGrp="1"/>
          </p:cNvSpPr>
          <p:nvPr>
            <p:ph type="title" idx="15"/>
          </p:nvPr>
        </p:nvSpPr>
        <p:spPr>
          <a:xfrm>
            <a:off x="4881937" y="3202366"/>
            <a:ext cx="1096800" cy="585900"/>
          </a:xfrm>
          <a:prstGeom prst="rect">
            <a:avLst/>
          </a:prstGeom>
        </p:spPr>
        <p:txBody>
          <a:bodyPr spcFirstLastPara="1" wrap="square" lIns="91425" tIns="0" rIns="91425" bIns="0" anchor="b" anchorCtr="0">
            <a:noAutofit/>
          </a:bodyPr>
          <a:lstStyle/>
          <a:p>
            <a:pPr marL="0" lvl="0" indent="0" algn="ctr" rtl="0">
              <a:spcBef>
                <a:spcPts val="0"/>
              </a:spcBef>
              <a:spcAft>
                <a:spcPts val="0"/>
              </a:spcAft>
              <a:buNone/>
            </a:pPr>
            <a:r>
              <a:rPr lang="en"/>
              <a:t>04</a:t>
            </a:r>
            <a:endParaRPr/>
          </a:p>
        </p:txBody>
      </p:sp>
      <p:sp>
        <p:nvSpPr>
          <p:cNvPr id="299" name="Google Shape;299;p39"/>
          <p:cNvSpPr/>
          <p:nvPr/>
        </p:nvSpPr>
        <p:spPr>
          <a:xfrm>
            <a:off x="1054862" y="232742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9"/>
          <p:cNvSpPr/>
          <p:nvPr/>
        </p:nvSpPr>
        <p:spPr>
          <a:xfrm>
            <a:off x="5261737" y="232742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9"/>
          <p:cNvSpPr/>
          <p:nvPr/>
        </p:nvSpPr>
        <p:spPr>
          <a:xfrm>
            <a:off x="1054862" y="394510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p:nvPr/>
        </p:nvSpPr>
        <p:spPr>
          <a:xfrm>
            <a:off x="5261737" y="394510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43" descr="Question Mark with solid fill"/>
          <p:cNvPicPr preferRelativeResize="0"/>
          <p:nvPr/>
        </p:nvPicPr>
        <p:blipFill>
          <a:blip r:embed="rId3">
            <a:extLst>
              <a:ext uri="{96DAC541-7B7A-43D3-8B79-37D633B846F1}">
                <asvg:svgBlip xmlns:asvg="http://schemas.microsoft.com/office/drawing/2016/SVG/main" r:embed="rId4"/>
              </a:ext>
            </a:extLst>
          </a:blip>
          <a:srcRect l="13835" r="13835"/>
          <a:stretch/>
        </p:blipFill>
        <p:spPr>
          <a:xfrm>
            <a:off x="5484861" y="540000"/>
            <a:ext cx="2939100" cy="4063500"/>
          </a:xfrm>
          <a:prstGeom prst="round2SameRect">
            <a:avLst>
              <a:gd name="adj1" fmla="val 50000"/>
              <a:gd name="adj2" fmla="val 0"/>
            </a:avLst>
          </a:prstGeom>
          <a:noFill/>
          <a:ln>
            <a:noFill/>
          </a:ln>
        </p:spPr>
      </p:pic>
      <p:sp>
        <p:nvSpPr>
          <p:cNvPr id="348" name="Google Shape;348;p43"/>
          <p:cNvSpPr txBox="1">
            <a:spLocks noGrp="1"/>
          </p:cNvSpPr>
          <p:nvPr>
            <p:ph type="title"/>
          </p:nvPr>
        </p:nvSpPr>
        <p:spPr>
          <a:xfrm>
            <a:off x="720000" y="645779"/>
            <a:ext cx="3583800" cy="453357"/>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DISCUSSION:</a:t>
            </a:r>
            <a:endParaRPr dirty="0"/>
          </a:p>
        </p:txBody>
      </p:sp>
      <p:sp>
        <p:nvSpPr>
          <p:cNvPr id="349" name="Google Shape;349;p43"/>
          <p:cNvSpPr txBox="1">
            <a:spLocks noGrp="1"/>
          </p:cNvSpPr>
          <p:nvPr>
            <p:ph type="body" idx="1"/>
          </p:nvPr>
        </p:nvSpPr>
        <p:spPr>
          <a:xfrm>
            <a:off x="720000" y="1567623"/>
            <a:ext cx="4602000" cy="2286600"/>
          </a:xfrm>
          <a:prstGeom prst="rect">
            <a:avLst/>
          </a:prstGeom>
        </p:spPr>
        <p:txBody>
          <a:bodyPr spcFirstLastPara="1" wrap="square" lIns="91425" tIns="0" rIns="91425" bIns="0" anchor="t" anchorCtr="0">
            <a:noAutofit/>
          </a:bodyPr>
          <a:lstStyle/>
          <a:p>
            <a:pPr marL="0" lvl="0" indent="0" algn="l" rtl="0">
              <a:spcBef>
                <a:spcPts val="0"/>
              </a:spcBef>
              <a:spcAft>
                <a:spcPts val="0"/>
              </a:spcAft>
              <a:buClr>
                <a:schemeClr val="dk1"/>
              </a:buClr>
              <a:buSzPts val="1100"/>
              <a:buFont typeface="Arial"/>
              <a:buNone/>
            </a:pPr>
            <a:r>
              <a:rPr lang="en-US" dirty="0"/>
              <a:t>Do you think surrogacy should be:</a:t>
            </a:r>
          </a:p>
          <a:p>
            <a:pPr marL="0" lvl="0" indent="0" algn="l" rtl="0">
              <a:spcBef>
                <a:spcPts val="0"/>
              </a:spcBef>
              <a:spcAft>
                <a:spcPts val="0"/>
              </a:spcAft>
              <a:buClr>
                <a:schemeClr val="dk1"/>
              </a:buClr>
              <a:buSzPts val="1100"/>
              <a:buFont typeface="Arial"/>
              <a:buNone/>
            </a:pPr>
            <a:endParaRPr lang="en-US" dirty="0"/>
          </a:p>
          <a:p>
            <a:pPr marL="285750" indent="-285750">
              <a:buSzPts val="1100"/>
            </a:pPr>
            <a:r>
              <a:rPr lang="en-US" dirty="0"/>
              <a:t>Legal or Banned?</a:t>
            </a:r>
          </a:p>
          <a:p>
            <a:pPr marL="285750" indent="-285750">
              <a:buSzPts val="1100"/>
            </a:pPr>
            <a:r>
              <a:rPr lang="en-US" dirty="0"/>
              <a:t>If allowed, then Commercial or Altruistic?</a:t>
            </a:r>
          </a:p>
          <a:p>
            <a:pPr marL="285750" indent="-285750">
              <a:buSzPts val="1100"/>
            </a:pPr>
            <a:r>
              <a:rPr lang="en-US" b="0" i="0" dirty="0">
                <a:solidFill>
                  <a:srgbClr val="231F20"/>
                </a:solidFill>
                <a:effectLst/>
              </a:rPr>
              <a:t>Is it possible to change the way life is created without conflicting with morality?</a:t>
            </a:r>
          </a:p>
          <a:p>
            <a:pPr marL="285750" indent="-285750">
              <a:buSzPts val="1100"/>
            </a:pPr>
            <a:r>
              <a:rPr lang="en-US" dirty="0"/>
              <a:t>What happens if an expecting parent no long wants the child can they make the mother abort the baby or babies because they own the genetic material?</a:t>
            </a:r>
          </a:p>
          <a:p>
            <a:pPr marL="285750" indent="-285750">
              <a:buSzPts val="1100"/>
            </a:pPr>
            <a:endParaRPr lang="en-US" sz="1800" dirty="0"/>
          </a:p>
          <a:p>
            <a:pPr marL="285750" indent="-285750">
              <a:buSzPts val="1100"/>
            </a:pPr>
            <a:endParaRPr dirty="0"/>
          </a:p>
        </p:txBody>
      </p:sp>
      <p:sp>
        <p:nvSpPr>
          <p:cNvPr id="352" name="Google Shape;352;p43"/>
          <p:cNvSpPr/>
          <p:nvPr/>
        </p:nvSpPr>
        <p:spPr>
          <a:xfrm>
            <a:off x="8053037" y="1099136"/>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34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42"/>
          <p:cNvPicPr preferRelativeResize="0"/>
          <p:nvPr/>
        </p:nvPicPr>
        <p:blipFill rotWithShape="1">
          <a:blip r:embed="rId3">
            <a:alphaModFix/>
          </a:blip>
          <a:srcRect t="13394" b="21010"/>
          <a:stretch/>
        </p:blipFill>
        <p:spPr>
          <a:xfrm flipH="1">
            <a:off x="2975099" y="540000"/>
            <a:ext cx="5155851" cy="2254626"/>
          </a:xfrm>
          <a:prstGeom prst="rect">
            <a:avLst/>
          </a:prstGeom>
          <a:noFill/>
          <a:ln>
            <a:noFill/>
          </a:ln>
        </p:spPr>
      </p:pic>
      <p:sp>
        <p:nvSpPr>
          <p:cNvPr id="335" name="Google Shape;335;p42"/>
          <p:cNvSpPr txBox="1">
            <a:spLocks noGrp="1"/>
          </p:cNvSpPr>
          <p:nvPr>
            <p:ph type="title"/>
          </p:nvPr>
        </p:nvSpPr>
        <p:spPr>
          <a:xfrm>
            <a:off x="4808800" y="2986575"/>
            <a:ext cx="3322200" cy="11670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 dirty="0"/>
              <a:t>WHAT IS SURROGACY?</a:t>
            </a:r>
            <a:endParaRPr dirty="0"/>
          </a:p>
        </p:txBody>
      </p:sp>
      <p:sp>
        <p:nvSpPr>
          <p:cNvPr id="336" name="Google Shape;336;p42"/>
          <p:cNvSpPr txBox="1">
            <a:spLocks noGrp="1"/>
          </p:cNvSpPr>
          <p:nvPr>
            <p:ph type="subTitle" idx="1"/>
          </p:nvPr>
        </p:nvSpPr>
        <p:spPr>
          <a:xfrm>
            <a:off x="3385751" y="4319100"/>
            <a:ext cx="4745199" cy="284400"/>
          </a:xfrm>
          <a:prstGeom prst="rect">
            <a:avLst/>
          </a:prstGeom>
        </p:spPr>
        <p:txBody>
          <a:bodyPr spcFirstLastPara="1" wrap="square" lIns="91425" tIns="0" rIns="91425" bIns="0" anchor="t" anchorCtr="0">
            <a:noAutofit/>
          </a:bodyPr>
          <a:lstStyle/>
          <a:p>
            <a:pPr marL="0" lvl="0" indent="0" rtl="0">
              <a:spcBef>
                <a:spcPts val="0"/>
              </a:spcBef>
              <a:spcAft>
                <a:spcPts val="1200"/>
              </a:spcAft>
              <a:buNone/>
            </a:pPr>
            <a:r>
              <a:rPr lang="en-CA" dirty="0"/>
              <a:t>Definition, Types, Recent History and Current Affairs</a:t>
            </a:r>
          </a:p>
        </p:txBody>
      </p:sp>
      <p:sp>
        <p:nvSpPr>
          <p:cNvPr id="337" name="Google Shape;337;p42"/>
          <p:cNvSpPr txBox="1">
            <a:spLocks noGrp="1"/>
          </p:cNvSpPr>
          <p:nvPr>
            <p:ph type="title" idx="2"/>
          </p:nvPr>
        </p:nvSpPr>
        <p:spPr>
          <a:xfrm>
            <a:off x="1013100" y="603000"/>
            <a:ext cx="2748900" cy="1963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a:t>01</a:t>
            </a:r>
            <a:endParaRPr/>
          </a:p>
        </p:txBody>
      </p:sp>
      <p:sp>
        <p:nvSpPr>
          <p:cNvPr id="342" name="Google Shape;342;p42"/>
          <p:cNvSpPr/>
          <p:nvPr/>
        </p:nvSpPr>
        <p:spPr>
          <a:xfrm>
            <a:off x="2185387" y="343452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46"/>
        <p:cNvGrpSpPr/>
        <p:nvPr/>
      </p:nvGrpSpPr>
      <p:grpSpPr>
        <a:xfrm>
          <a:off x="0" y="0"/>
          <a:ext cx="0" cy="0"/>
          <a:chOff x="0" y="0"/>
          <a:chExt cx="0" cy="0"/>
        </a:xfrm>
      </p:grpSpPr>
      <p:sp>
        <p:nvSpPr>
          <p:cNvPr id="352" name="Google Shape;352;p43"/>
          <p:cNvSpPr/>
          <p:nvPr/>
        </p:nvSpPr>
        <p:spPr>
          <a:xfrm>
            <a:off x="1721128" y="552189"/>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5;p59">
            <a:extLst>
              <a:ext uri="{FF2B5EF4-FFF2-40B4-BE49-F238E27FC236}">
                <a16:creationId xmlns:a16="http://schemas.microsoft.com/office/drawing/2014/main" id="{5F682AEB-9899-4A9C-B135-2CBDB78A441A}"/>
              </a:ext>
            </a:extLst>
          </p:cNvPr>
          <p:cNvSpPr txBox="1"/>
          <p:nvPr/>
        </p:nvSpPr>
        <p:spPr>
          <a:xfrm>
            <a:off x="2169539" y="814345"/>
            <a:ext cx="4804922" cy="154711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191919"/>
                </a:solidFill>
                <a:latin typeface="Krona One"/>
                <a:ea typeface="Poppins"/>
                <a:cs typeface="Poppins"/>
                <a:sym typeface="Poppins"/>
              </a:rPr>
              <a:t>SURROGACY:</a:t>
            </a:r>
          </a:p>
          <a:p>
            <a:pPr marL="0" lvl="0" indent="0" algn="ctr" rtl="0">
              <a:spcBef>
                <a:spcPts val="0"/>
              </a:spcBef>
              <a:spcAft>
                <a:spcPts val="0"/>
              </a:spcAft>
              <a:buNone/>
            </a:pPr>
            <a:r>
              <a:rPr lang="en" sz="2400" b="1" dirty="0">
                <a:solidFill>
                  <a:srgbClr val="191919"/>
                </a:solidFill>
                <a:latin typeface="Krona One"/>
                <a:ea typeface="Poppins"/>
                <a:cs typeface="Poppins"/>
                <a:sym typeface="Poppins"/>
              </a:rPr>
              <a:t>Traditional </a:t>
            </a:r>
          </a:p>
          <a:p>
            <a:pPr marL="0" lvl="0" indent="0" algn="ctr" rtl="0">
              <a:spcBef>
                <a:spcPts val="0"/>
              </a:spcBef>
              <a:spcAft>
                <a:spcPts val="0"/>
              </a:spcAft>
              <a:buNone/>
            </a:pPr>
            <a:r>
              <a:rPr lang="en" sz="2400" b="1" dirty="0">
                <a:solidFill>
                  <a:srgbClr val="191919"/>
                </a:solidFill>
                <a:latin typeface="Krona One"/>
                <a:ea typeface="Poppins"/>
                <a:cs typeface="Poppins"/>
                <a:sym typeface="Poppins"/>
              </a:rPr>
              <a:t>or </a:t>
            </a:r>
          </a:p>
          <a:p>
            <a:pPr marL="0" lvl="0" indent="0" algn="ctr" rtl="0">
              <a:spcBef>
                <a:spcPts val="0"/>
              </a:spcBef>
              <a:spcAft>
                <a:spcPts val="0"/>
              </a:spcAft>
              <a:buNone/>
            </a:pPr>
            <a:r>
              <a:rPr lang="en" sz="2400" b="1" dirty="0">
                <a:solidFill>
                  <a:srgbClr val="191919"/>
                </a:solidFill>
                <a:latin typeface="Krona One"/>
                <a:ea typeface="Poppins"/>
                <a:cs typeface="Poppins"/>
                <a:sym typeface="Poppins"/>
              </a:rPr>
              <a:t>Gestational</a:t>
            </a:r>
            <a:endParaRPr sz="2400" b="1" dirty="0">
              <a:solidFill>
                <a:srgbClr val="191919"/>
              </a:solidFill>
              <a:latin typeface="Krona One"/>
              <a:ea typeface="Poppins"/>
              <a:cs typeface="Poppins"/>
              <a:sym typeface="Poppins"/>
            </a:endParaRPr>
          </a:p>
        </p:txBody>
      </p:sp>
      <p:sp>
        <p:nvSpPr>
          <p:cNvPr id="16" name="Google Shape;996;p59">
            <a:extLst>
              <a:ext uri="{FF2B5EF4-FFF2-40B4-BE49-F238E27FC236}">
                <a16:creationId xmlns:a16="http://schemas.microsoft.com/office/drawing/2014/main" id="{B9DCDE28-38F7-4F7C-9BD1-18B844BD4047}"/>
              </a:ext>
            </a:extLst>
          </p:cNvPr>
          <p:cNvSpPr/>
          <p:nvPr/>
        </p:nvSpPr>
        <p:spPr>
          <a:xfrm>
            <a:off x="5244348" y="2695483"/>
            <a:ext cx="611400" cy="594600"/>
          </a:xfrm>
          <a:prstGeom prst="rect">
            <a:avLst/>
          </a:prstGeom>
          <a:solidFill>
            <a:srgbClr val="19191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7" name="Google Shape;997;p59">
            <a:extLst>
              <a:ext uri="{FF2B5EF4-FFF2-40B4-BE49-F238E27FC236}">
                <a16:creationId xmlns:a16="http://schemas.microsoft.com/office/drawing/2014/main" id="{5A8ACB99-31BB-4E52-A070-1F9F05A9E90F}"/>
              </a:ext>
            </a:extLst>
          </p:cNvPr>
          <p:cNvSpPr/>
          <p:nvPr/>
        </p:nvSpPr>
        <p:spPr>
          <a:xfrm>
            <a:off x="7230724" y="2695483"/>
            <a:ext cx="611400" cy="594600"/>
          </a:xfrm>
          <a:prstGeom prst="rect">
            <a:avLst/>
          </a:prstGeom>
          <a:solidFill>
            <a:srgbClr val="19191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9" name="Google Shape;1000;p59">
            <a:extLst>
              <a:ext uri="{FF2B5EF4-FFF2-40B4-BE49-F238E27FC236}">
                <a16:creationId xmlns:a16="http://schemas.microsoft.com/office/drawing/2014/main" id="{84BAE2A5-3CC5-4CE3-AEC8-526CC33ABB98}"/>
              </a:ext>
            </a:extLst>
          </p:cNvPr>
          <p:cNvSpPr txBox="1"/>
          <p:nvPr/>
        </p:nvSpPr>
        <p:spPr>
          <a:xfrm>
            <a:off x="4660732" y="3418628"/>
            <a:ext cx="1778632"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191919"/>
                </a:solidFill>
                <a:latin typeface="Poppins"/>
                <a:ea typeface="Poppins"/>
                <a:cs typeface="Poppins"/>
                <a:sym typeface="Poppins"/>
              </a:rPr>
              <a:t>Altruistic</a:t>
            </a:r>
            <a:endParaRPr sz="1800" b="1" dirty="0">
              <a:solidFill>
                <a:srgbClr val="191919"/>
              </a:solidFill>
              <a:latin typeface="Poppins"/>
              <a:ea typeface="Poppins"/>
              <a:cs typeface="Poppins"/>
              <a:sym typeface="Poppins"/>
            </a:endParaRPr>
          </a:p>
        </p:txBody>
      </p:sp>
      <p:sp>
        <p:nvSpPr>
          <p:cNvPr id="21" name="Google Shape;1002;p59">
            <a:extLst>
              <a:ext uri="{FF2B5EF4-FFF2-40B4-BE49-F238E27FC236}">
                <a16:creationId xmlns:a16="http://schemas.microsoft.com/office/drawing/2014/main" id="{29637FF5-6EBD-46DC-8AE5-206FF6DC53C5}"/>
              </a:ext>
            </a:extLst>
          </p:cNvPr>
          <p:cNvSpPr txBox="1"/>
          <p:nvPr/>
        </p:nvSpPr>
        <p:spPr>
          <a:xfrm>
            <a:off x="6667888" y="3418628"/>
            <a:ext cx="1778632"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191919"/>
                </a:solidFill>
                <a:latin typeface="Poppins"/>
                <a:ea typeface="Poppins"/>
                <a:cs typeface="Poppins"/>
                <a:sym typeface="Poppins"/>
              </a:rPr>
              <a:t>Commercial</a:t>
            </a:r>
            <a:endParaRPr sz="1800" b="1" dirty="0">
              <a:solidFill>
                <a:srgbClr val="191919"/>
              </a:solidFill>
              <a:latin typeface="Poppins"/>
              <a:ea typeface="Poppins"/>
              <a:cs typeface="Poppins"/>
              <a:sym typeface="Poppins"/>
            </a:endParaRPr>
          </a:p>
        </p:txBody>
      </p:sp>
      <p:grpSp>
        <p:nvGrpSpPr>
          <p:cNvPr id="58" name="Google Shape;9907;p87">
            <a:extLst>
              <a:ext uri="{FF2B5EF4-FFF2-40B4-BE49-F238E27FC236}">
                <a16:creationId xmlns:a16="http://schemas.microsoft.com/office/drawing/2014/main" id="{4B888632-ABC0-4F2E-A473-7FF4851FFFEB}"/>
              </a:ext>
            </a:extLst>
          </p:cNvPr>
          <p:cNvGrpSpPr/>
          <p:nvPr/>
        </p:nvGrpSpPr>
        <p:grpSpPr>
          <a:xfrm>
            <a:off x="7353289" y="2802783"/>
            <a:ext cx="366269" cy="366240"/>
            <a:chOff x="-65131525" y="1914325"/>
            <a:chExt cx="316650" cy="316625"/>
          </a:xfrm>
        </p:grpSpPr>
        <p:sp>
          <p:nvSpPr>
            <p:cNvPr id="59" name="Google Shape;9908;p87">
              <a:extLst>
                <a:ext uri="{FF2B5EF4-FFF2-40B4-BE49-F238E27FC236}">
                  <a16:creationId xmlns:a16="http://schemas.microsoft.com/office/drawing/2014/main" id="{E99669F7-210D-49B4-8ABB-AA462707FA81}"/>
                </a:ext>
              </a:extLst>
            </p:cNvPr>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solidFill>
              <a:srgbClr val="5F7D9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909;p87">
              <a:extLst>
                <a:ext uri="{FF2B5EF4-FFF2-40B4-BE49-F238E27FC236}">
                  <a16:creationId xmlns:a16="http://schemas.microsoft.com/office/drawing/2014/main" id="{CDD67636-FF5A-4373-A060-A11470F55906}"/>
                </a:ext>
              </a:extLst>
            </p:cNvPr>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solidFill>
              <a:srgbClr val="5F7D95"/>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512;p72">
            <a:extLst>
              <a:ext uri="{FF2B5EF4-FFF2-40B4-BE49-F238E27FC236}">
                <a16:creationId xmlns:a16="http://schemas.microsoft.com/office/drawing/2014/main" id="{99FFBC09-7556-4379-A047-8C85FDF240C1}"/>
              </a:ext>
            </a:extLst>
          </p:cNvPr>
          <p:cNvGrpSpPr/>
          <p:nvPr/>
        </p:nvGrpSpPr>
        <p:grpSpPr>
          <a:xfrm>
            <a:off x="5373506" y="2802783"/>
            <a:ext cx="379661" cy="380000"/>
            <a:chOff x="1747288" y="2647025"/>
            <a:chExt cx="420025" cy="420400"/>
          </a:xfrm>
          <a:solidFill>
            <a:schemeClr val="bg1"/>
          </a:solidFill>
        </p:grpSpPr>
        <p:sp>
          <p:nvSpPr>
            <p:cNvPr id="22" name="Google Shape;1513;p72">
              <a:extLst>
                <a:ext uri="{FF2B5EF4-FFF2-40B4-BE49-F238E27FC236}">
                  <a16:creationId xmlns:a16="http://schemas.microsoft.com/office/drawing/2014/main" id="{9F2E5DAF-85B9-449A-A1C6-BFDD68A4CE29}"/>
                </a:ext>
              </a:extLst>
            </p:cNvPr>
            <p:cNvSpPr/>
            <p:nvPr/>
          </p:nvSpPr>
          <p:spPr>
            <a:xfrm>
              <a:off x="1838413" y="2647025"/>
              <a:ext cx="237750" cy="209650"/>
            </a:xfrm>
            <a:custGeom>
              <a:avLst/>
              <a:gdLst/>
              <a:ahLst/>
              <a:cxnLst/>
              <a:rect l="l" t="t" r="r" b="b"/>
              <a:pathLst>
                <a:path w="9510" h="8386" extrusionOk="0">
                  <a:moveTo>
                    <a:pt x="6753" y="992"/>
                  </a:moveTo>
                  <a:cubicBezTo>
                    <a:pt x="7730" y="992"/>
                    <a:pt x="8532" y="1794"/>
                    <a:pt x="8532" y="2772"/>
                  </a:cubicBezTo>
                  <a:cubicBezTo>
                    <a:pt x="8532" y="4361"/>
                    <a:pt x="6010" y="6432"/>
                    <a:pt x="4755" y="7307"/>
                  </a:cubicBezTo>
                  <a:cubicBezTo>
                    <a:pt x="3501" y="6432"/>
                    <a:pt x="978" y="4361"/>
                    <a:pt x="978" y="2772"/>
                  </a:cubicBezTo>
                  <a:cubicBezTo>
                    <a:pt x="978" y="1794"/>
                    <a:pt x="1780" y="992"/>
                    <a:pt x="2757" y="992"/>
                  </a:cubicBezTo>
                  <a:cubicBezTo>
                    <a:pt x="3414" y="992"/>
                    <a:pt x="4011" y="1342"/>
                    <a:pt x="4318" y="1926"/>
                  </a:cubicBezTo>
                  <a:cubicBezTo>
                    <a:pt x="4405" y="2086"/>
                    <a:pt x="4580" y="2188"/>
                    <a:pt x="4755" y="2188"/>
                  </a:cubicBezTo>
                  <a:cubicBezTo>
                    <a:pt x="4930" y="2188"/>
                    <a:pt x="5105" y="2086"/>
                    <a:pt x="5193" y="1926"/>
                  </a:cubicBezTo>
                  <a:cubicBezTo>
                    <a:pt x="5499" y="1342"/>
                    <a:pt x="6097" y="992"/>
                    <a:pt x="6753" y="992"/>
                  </a:cubicBezTo>
                  <a:close/>
                  <a:moveTo>
                    <a:pt x="2757" y="1"/>
                  </a:moveTo>
                  <a:cubicBezTo>
                    <a:pt x="1240" y="1"/>
                    <a:pt x="1" y="1240"/>
                    <a:pt x="1" y="2772"/>
                  </a:cubicBezTo>
                  <a:cubicBezTo>
                    <a:pt x="1" y="3894"/>
                    <a:pt x="773" y="5177"/>
                    <a:pt x="2290" y="6577"/>
                  </a:cubicBezTo>
                  <a:cubicBezTo>
                    <a:pt x="3369" y="7584"/>
                    <a:pt x="4448" y="8284"/>
                    <a:pt x="4493" y="8314"/>
                  </a:cubicBezTo>
                  <a:cubicBezTo>
                    <a:pt x="4565" y="8357"/>
                    <a:pt x="4668" y="8386"/>
                    <a:pt x="4755" y="8386"/>
                  </a:cubicBezTo>
                  <a:cubicBezTo>
                    <a:pt x="4843" y="8386"/>
                    <a:pt x="4944" y="8357"/>
                    <a:pt x="5018" y="8314"/>
                  </a:cubicBezTo>
                  <a:cubicBezTo>
                    <a:pt x="5061" y="8284"/>
                    <a:pt x="6140" y="7584"/>
                    <a:pt x="7219" y="6577"/>
                  </a:cubicBezTo>
                  <a:cubicBezTo>
                    <a:pt x="8751" y="5177"/>
                    <a:pt x="9510" y="3894"/>
                    <a:pt x="9510" y="2772"/>
                  </a:cubicBezTo>
                  <a:cubicBezTo>
                    <a:pt x="9510" y="1240"/>
                    <a:pt x="8269" y="1"/>
                    <a:pt x="6753" y="1"/>
                  </a:cubicBezTo>
                  <a:cubicBezTo>
                    <a:pt x="5980" y="1"/>
                    <a:pt x="5265" y="322"/>
                    <a:pt x="4755" y="861"/>
                  </a:cubicBezTo>
                  <a:cubicBezTo>
                    <a:pt x="4244" y="322"/>
                    <a:pt x="3530" y="1"/>
                    <a:pt x="2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4;p72">
              <a:extLst>
                <a:ext uri="{FF2B5EF4-FFF2-40B4-BE49-F238E27FC236}">
                  <a16:creationId xmlns:a16="http://schemas.microsoft.com/office/drawing/2014/main" id="{B0565D68-031F-4F33-9DBF-EB3803E71F41}"/>
                </a:ext>
              </a:extLst>
            </p:cNvPr>
            <p:cNvSpPr/>
            <p:nvPr/>
          </p:nvSpPr>
          <p:spPr>
            <a:xfrm>
              <a:off x="1747288" y="2747275"/>
              <a:ext cx="188875" cy="320150"/>
            </a:xfrm>
            <a:custGeom>
              <a:avLst/>
              <a:gdLst/>
              <a:ahLst/>
              <a:cxnLst/>
              <a:rect l="l" t="t" r="r" b="b"/>
              <a:pathLst>
                <a:path w="7555" h="12806" extrusionOk="0">
                  <a:moveTo>
                    <a:pt x="1152" y="978"/>
                  </a:moveTo>
                  <a:cubicBezTo>
                    <a:pt x="1604" y="978"/>
                    <a:pt x="1968" y="1358"/>
                    <a:pt x="1968" y="1809"/>
                  </a:cubicBezTo>
                  <a:lnTo>
                    <a:pt x="1968" y="4770"/>
                  </a:lnTo>
                  <a:cubicBezTo>
                    <a:pt x="1968" y="5266"/>
                    <a:pt x="2158" y="5733"/>
                    <a:pt x="2508" y="6083"/>
                  </a:cubicBezTo>
                  <a:lnTo>
                    <a:pt x="3792" y="7366"/>
                  </a:lnTo>
                  <a:cubicBezTo>
                    <a:pt x="3886" y="7461"/>
                    <a:pt x="4010" y="7508"/>
                    <a:pt x="4134" y="7508"/>
                  </a:cubicBezTo>
                  <a:cubicBezTo>
                    <a:pt x="4258" y="7508"/>
                    <a:pt x="4382" y="7461"/>
                    <a:pt x="4477" y="7366"/>
                  </a:cubicBezTo>
                  <a:cubicBezTo>
                    <a:pt x="4667" y="7162"/>
                    <a:pt x="4667" y="6855"/>
                    <a:pt x="4477" y="6666"/>
                  </a:cubicBezTo>
                  <a:lnTo>
                    <a:pt x="3208" y="5383"/>
                  </a:lnTo>
                  <a:cubicBezTo>
                    <a:pt x="3121" y="5295"/>
                    <a:pt x="3063" y="5179"/>
                    <a:pt x="3063" y="5047"/>
                  </a:cubicBezTo>
                  <a:cubicBezTo>
                    <a:pt x="3063" y="4916"/>
                    <a:pt x="3121" y="4784"/>
                    <a:pt x="3208" y="4697"/>
                  </a:cubicBezTo>
                  <a:cubicBezTo>
                    <a:pt x="3296" y="4595"/>
                    <a:pt x="3427" y="4551"/>
                    <a:pt x="3558" y="4551"/>
                  </a:cubicBezTo>
                  <a:cubicBezTo>
                    <a:pt x="3689" y="4551"/>
                    <a:pt x="3806" y="4595"/>
                    <a:pt x="3908" y="4697"/>
                  </a:cubicBezTo>
                  <a:lnTo>
                    <a:pt x="5468" y="6258"/>
                  </a:lnTo>
                  <a:cubicBezTo>
                    <a:pt x="5746" y="6534"/>
                    <a:pt x="5906" y="6913"/>
                    <a:pt x="5906" y="7308"/>
                  </a:cubicBezTo>
                  <a:lnTo>
                    <a:pt x="5906" y="9845"/>
                  </a:lnTo>
                  <a:lnTo>
                    <a:pt x="2946" y="9845"/>
                  </a:lnTo>
                  <a:lnTo>
                    <a:pt x="2946" y="9350"/>
                  </a:lnTo>
                  <a:cubicBezTo>
                    <a:pt x="2946" y="9262"/>
                    <a:pt x="2931" y="9175"/>
                    <a:pt x="2872" y="9101"/>
                  </a:cubicBezTo>
                  <a:lnTo>
                    <a:pt x="977" y="6024"/>
                  </a:lnTo>
                  <a:lnTo>
                    <a:pt x="977" y="978"/>
                  </a:lnTo>
                  <a:close/>
                  <a:moveTo>
                    <a:pt x="6563" y="10837"/>
                  </a:moveTo>
                  <a:lnTo>
                    <a:pt x="6563" y="11814"/>
                  </a:lnTo>
                  <a:lnTo>
                    <a:pt x="2289" y="11814"/>
                  </a:lnTo>
                  <a:lnTo>
                    <a:pt x="2289" y="10837"/>
                  </a:lnTo>
                  <a:close/>
                  <a:moveTo>
                    <a:pt x="496" y="1"/>
                  </a:moveTo>
                  <a:cubicBezTo>
                    <a:pt x="218" y="1"/>
                    <a:pt x="0" y="220"/>
                    <a:pt x="0" y="497"/>
                  </a:cubicBezTo>
                  <a:lnTo>
                    <a:pt x="0" y="6155"/>
                  </a:lnTo>
                  <a:cubicBezTo>
                    <a:pt x="0" y="6258"/>
                    <a:pt x="29" y="6345"/>
                    <a:pt x="72" y="6418"/>
                  </a:cubicBezTo>
                  <a:lnTo>
                    <a:pt x="1968" y="9495"/>
                  </a:lnTo>
                  <a:lnTo>
                    <a:pt x="1968" y="9845"/>
                  </a:lnTo>
                  <a:lnTo>
                    <a:pt x="1808" y="9845"/>
                  </a:lnTo>
                  <a:cubicBezTo>
                    <a:pt x="1531" y="9845"/>
                    <a:pt x="1313" y="10064"/>
                    <a:pt x="1313" y="10341"/>
                  </a:cubicBezTo>
                  <a:lnTo>
                    <a:pt x="1313" y="12309"/>
                  </a:lnTo>
                  <a:cubicBezTo>
                    <a:pt x="1313" y="12587"/>
                    <a:pt x="1531" y="12805"/>
                    <a:pt x="1808" y="12805"/>
                  </a:cubicBezTo>
                  <a:lnTo>
                    <a:pt x="7059" y="12805"/>
                  </a:lnTo>
                  <a:cubicBezTo>
                    <a:pt x="7321" y="12805"/>
                    <a:pt x="7554" y="12587"/>
                    <a:pt x="7554" y="12309"/>
                  </a:cubicBezTo>
                  <a:lnTo>
                    <a:pt x="7554" y="10341"/>
                  </a:lnTo>
                  <a:cubicBezTo>
                    <a:pt x="7554" y="10064"/>
                    <a:pt x="7321" y="9845"/>
                    <a:pt x="7059" y="9845"/>
                  </a:cubicBezTo>
                  <a:lnTo>
                    <a:pt x="6884" y="9845"/>
                  </a:lnTo>
                  <a:lnTo>
                    <a:pt x="6884" y="7308"/>
                  </a:lnTo>
                  <a:cubicBezTo>
                    <a:pt x="6884" y="6651"/>
                    <a:pt x="6635" y="6024"/>
                    <a:pt x="6168" y="5572"/>
                  </a:cubicBezTo>
                  <a:lnTo>
                    <a:pt x="4593" y="3997"/>
                  </a:lnTo>
                  <a:cubicBezTo>
                    <a:pt x="4317" y="3720"/>
                    <a:pt x="3952" y="3559"/>
                    <a:pt x="3558" y="3559"/>
                  </a:cubicBezTo>
                  <a:cubicBezTo>
                    <a:pt x="3339" y="3559"/>
                    <a:pt x="3135" y="3603"/>
                    <a:pt x="2946" y="3691"/>
                  </a:cubicBezTo>
                  <a:lnTo>
                    <a:pt x="2946" y="1809"/>
                  </a:lnTo>
                  <a:cubicBezTo>
                    <a:pt x="2946" y="803"/>
                    <a:pt x="2143" y="1"/>
                    <a:pt x="11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15;p72">
              <a:extLst>
                <a:ext uri="{FF2B5EF4-FFF2-40B4-BE49-F238E27FC236}">
                  <a16:creationId xmlns:a16="http://schemas.microsoft.com/office/drawing/2014/main" id="{1C815BFE-9A43-4289-970F-20F71A59A951}"/>
                </a:ext>
              </a:extLst>
            </p:cNvPr>
            <p:cNvSpPr/>
            <p:nvPr/>
          </p:nvSpPr>
          <p:spPr>
            <a:xfrm>
              <a:off x="1978788" y="2747275"/>
              <a:ext cx="188525" cy="320150"/>
            </a:xfrm>
            <a:custGeom>
              <a:avLst/>
              <a:gdLst/>
              <a:ahLst/>
              <a:cxnLst/>
              <a:rect l="l" t="t" r="r" b="b"/>
              <a:pathLst>
                <a:path w="7541" h="12806" extrusionOk="0">
                  <a:moveTo>
                    <a:pt x="6563" y="978"/>
                  </a:moveTo>
                  <a:lnTo>
                    <a:pt x="6563" y="6024"/>
                  </a:lnTo>
                  <a:lnTo>
                    <a:pt x="4667" y="9101"/>
                  </a:lnTo>
                  <a:cubicBezTo>
                    <a:pt x="4609" y="9175"/>
                    <a:pt x="4595" y="9262"/>
                    <a:pt x="4595" y="9350"/>
                  </a:cubicBezTo>
                  <a:lnTo>
                    <a:pt x="4595" y="9845"/>
                  </a:lnTo>
                  <a:lnTo>
                    <a:pt x="1634" y="9845"/>
                  </a:lnTo>
                  <a:lnTo>
                    <a:pt x="1634" y="7308"/>
                  </a:lnTo>
                  <a:cubicBezTo>
                    <a:pt x="1634" y="6913"/>
                    <a:pt x="1795" y="6534"/>
                    <a:pt x="2071" y="6258"/>
                  </a:cubicBezTo>
                  <a:lnTo>
                    <a:pt x="3632" y="4697"/>
                  </a:lnTo>
                  <a:cubicBezTo>
                    <a:pt x="3734" y="4595"/>
                    <a:pt x="3850" y="4551"/>
                    <a:pt x="3982" y="4551"/>
                  </a:cubicBezTo>
                  <a:cubicBezTo>
                    <a:pt x="4113" y="4551"/>
                    <a:pt x="4245" y="4595"/>
                    <a:pt x="4332" y="4697"/>
                  </a:cubicBezTo>
                  <a:cubicBezTo>
                    <a:pt x="4420" y="4784"/>
                    <a:pt x="4478" y="4916"/>
                    <a:pt x="4478" y="5047"/>
                  </a:cubicBezTo>
                  <a:cubicBezTo>
                    <a:pt x="4478" y="5179"/>
                    <a:pt x="4420" y="5295"/>
                    <a:pt x="4332" y="5383"/>
                  </a:cubicBezTo>
                  <a:lnTo>
                    <a:pt x="3063" y="6666"/>
                  </a:lnTo>
                  <a:cubicBezTo>
                    <a:pt x="2874" y="6855"/>
                    <a:pt x="2874" y="7162"/>
                    <a:pt x="3063" y="7366"/>
                  </a:cubicBezTo>
                  <a:cubicBezTo>
                    <a:pt x="3158" y="7461"/>
                    <a:pt x="3282" y="7508"/>
                    <a:pt x="3408" y="7508"/>
                  </a:cubicBezTo>
                  <a:cubicBezTo>
                    <a:pt x="3533" y="7508"/>
                    <a:pt x="3661" y="7461"/>
                    <a:pt x="3763" y="7366"/>
                  </a:cubicBezTo>
                  <a:lnTo>
                    <a:pt x="5032" y="6083"/>
                  </a:lnTo>
                  <a:cubicBezTo>
                    <a:pt x="5382" y="5733"/>
                    <a:pt x="5571" y="5266"/>
                    <a:pt x="5571" y="4770"/>
                  </a:cubicBezTo>
                  <a:lnTo>
                    <a:pt x="5571" y="1809"/>
                  </a:lnTo>
                  <a:cubicBezTo>
                    <a:pt x="5571" y="1358"/>
                    <a:pt x="5936" y="978"/>
                    <a:pt x="6403" y="978"/>
                  </a:cubicBezTo>
                  <a:close/>
                  <a:moveTo>
                    <a:pt x="5250" y="10837"/>
                  </a:moveTo>
                  <a:lnTo>
                    <a:pt x="5250" y="11814"/>
                  </a:lnTo>
                  <a:lnTo>
                    <a:pt x="978" y="11814"/>
                  </a:lnTo>
                  <a:lnTo>
                    <a:pt x="978" y="10837"/>
                  </a:lnTo>
                  <a:close/>
                  <a:moveTo>
                    <a:pt x="6403" y="1"/>
                  </a:moveTo>
                  <a:cubicBezTo>
                    <a:pt x="5396" y="1"/>
                    <a:pt x="4595" y="803"/>
                    <a:pt x="4595" y="1809"/>
                  </a:cubicBezTo>
                  <a:lnTo>
                    <a:pt x="4595" y="3691"/>
                  </a:lnTo>
                  <a:cubicBezTo>
                    <a:pt x="4405" y="3603"/>
                    <a:pt x="4200" y="3559"/>
                    <a:pt x="3982" y="3559"/>
                  </a:cubicBezTo>
                  <a:cubicBezTo>
                    <a:pt x="3588" y="3559"/>
                    <a:pt x="3224" y="3720"/>
                    <a:pt x="2946" y="3997"/>
                  </a:cubicBezTo>
                  <a:lnTo>
                    <a:pt x="1371" y="5572"/>
                  </a:lnTo>
                  <a:cubicBezTo>
                    <a:pt x="904" y="6024"/>
                    <a:pt x="657" y="6651"/>
                    <a:pt x="657" y="7308"/>
                  </a:cubicBezTo>
                  <a:lnTo>
                    <a:pt x="657" y="9845"/>
                  </a:lnTo>
                  <a:lnTo>
                    <a:pt x="482" y="9845"/>
                  </a:lnTo>
                  <a:cubicBezTo>
                    <a:pt x="220" y="9845"/>
                    <a:pt x="0" y="10064"/>
                    <a:pt x="0" y="10341"/>
                  </a:cubicBezTo>
                  <a:lnTo>
                    <a:pt x="0" y="12309"/>
                  </a:lnTo>
                  <a:cubicBezTo>
                    <a:pt x="0" y="12587"/>
                    <a:pt x="220" y="12805"/>
                    <a:pt x="482" y="12805"/>
                  </a:cubicBezTo>
                  <a:lnTo>
                    <a:pt x="5746" y="12805"/>
                  </a:lnTo>
                  <a:cubicBezTo>
                    <a:pt x="6009" y="12805"/>
                    <a:pt x="6228" y="12587"/>
                    <a:pt x="6228" y="12309"/>
                  </a:cubicBezTo>
                  <a:lnTo>
                    <a:pt x="6228" y="10341"/>
                  </a:lnTo>
                  <a:cubicBezTo>
                    <a:pt x="6228" y="10064"/>
                    <a:pt x="6009" y="9845"/>
                    <a:pt x="5746" y="9845"/>
                  </a:cubicBezTo>
                  <a:lnTo>
                    <a:pt x="5571" y="9845"/>
                  </a:lnTo>
                  <a:lnTo>
                    <a:pt x="5571" y="9495"/>
                  </a:lnTo>
                  <a:lnTo>
                    <a:pt x="7467" y="6418"/>
                  </a:lnTo>
                  <a:cubicBezTo>
                    <a:pt x="7525" y="6345"/>
                    <a:pt x="7541" y="6258"/>
                    <a:pt x="7541" y="6155"/>
                  </a:cubicBezTo>
                  <a:lnTo>
                    <a:pt x="7541" y="497"/>
                  </a:lnTo>
                  <a:cubicBezTo>
                    <a:pt x="7541" y="220"/>
                    <a:pt x="7321" y="1"/>
                    <a:pt x="70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996;p59">
            <a:extLst>
              <a:ext uri="{FF2B5EF4-FFF2-40B4-BE49-F238E27FC236}">
                <a16:creationId xmlns:a16="http://schemas.microsoft.com/office/drawing/2014/main" id="{9C3B9336-016E-440A-9803-96B34AD731DB}"/>
              </a:ext>
            </a:extLst>
          </p:cNvPr>
          <p:cNvSpPr/>
          <p:nvPr/>
        </p:nvSpPr>
        <p:spPr>
          <a:xfrm>
            <a:off x="3284547" y="2695483"/>
            <a:ext cx="611400" cy="594600"/>
          </a:xfrm>
          <a:prstGeom prst="rect">
            <a:avLst/>
          </a:prstGeom>
          <a:solidFill>
            <a:srgbClr val="19191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pic>
        <p:nvPicPr>
          <p:cNvPr id="3" name="Graphic 2" descr="No sign with solid fill">
            <a:extLst>
              <a:ext uri="{FF2B5EF4-FFF2-40B4-BE49-F238E27FC236}">
                <a16:creationId xmlns:a16="http://schemas.microsoft.com/office/drawing/2014/main" id="{521947CB-3E64-4F05-8CFC-4EA7E6DFB2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1346" y="2695483"/>
            <a:ext cx="594601" cy="594601"/>
          </a:xfrm>
          <a:prstGeom prst="rect">
            <a:avLst/>
          </a:prstGeom>
        </p:spPr>
      </p:pic>
      <p:sp>
        <p:nvSpPr>
          <p:cNvPr id="27" name="Google Shape;1000;p59">
            <a:extLst>
              <a:ext uri="{FF2B5EF4-FFF2-40B4-BE49-F238E27FC236}">
                <a16:creationId xmlns:a16="http://schemas.microsoft.com/office/drawing/2014/main" id="{17719542-B81F-4373-86BF-60886CBCE193}"/>
              </a:ext>
            </a:extLst>
          </p:cNvPr>
          <p:cNvSpPr txBox="1"/>
          <p:nvPr/>
        </p:nvSpPr>
        <p:spPr>
          <a:xfrm>
            <a:off x="2671105" y="3418628"/>
            <a:ext cx="1778632"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191919"/>
                </a:solidFill>
                <a:latin typeface="Poppins"/>
                <a:ea typeface="Poppins"/>
                <a:cs typeface="Poppins"/>
                <a:sym typeface="Poppins"/>
              </a:rPr>
              <a:t>Banned</a:t>
            </a:r>
            <a:endParaRPr sz="1800" b="1" dirty="0">
              <a:solidFill>
                <a:srgbClr val="191919"/>
              </a:solidFill>
              <a:latin typeface="Poppins"/>
              <a:ea typeface="Poppins"/>
              <a:cs typeface="Poppins"/>
              <a:sym typeface="Poppins"/>
            </a:endParaRPr>
          </a:p>
        </p:txBody>
      </p:sp>
      <p:sp>
        <p:nvSpPr>
          <p:cNvPr id="28" name="Google Shape;997;p59">
            <a:extLst>
              <a:ext uri="{FF2B5EF4-FFF2-40B4-BE49-F238E27FC236}">
                <a16:creationId xmlns:a16="http://schemas.microsoft.com/office/drawing/2014/main" id="{7C2B2900-F3A3-4C6C-B1BD-3D29FAE77F3B}"/>
              </a:ext>
            </a:extLst>
          </p:cNvPr>
          <p:cNvSpPr/>
          <p:nvPr/>
        </p:nvSpPr>
        <p:spPr>
          <a:xfrm>
            <a:off x="1241755" y="2695483"/>
            <a:ext cx="611400" cy="594600"/>
          </a:xfrm>
          <a:prstGeom prst="rect">
            <a:avLst/>
          </a:prstGeom>
          <a:solidFill>
            <a:srgbClr val="191919"/>
          </a:solidFill>
          <a:ln w="9525"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9" name="Google Shape;1000;p59">
            <a:extLst>
              <a:ext uri="{FF2B5EF4-FFF2-40B4-BE49-F238E27FC236}">
                <a16:creationId xmlns:a16="http://schemas.microsoft.com/office/drawing/2014/main" id="{D511417D-EC30-49D7-92CD-715E2F760A0E}"/>
              </a:ext>
            </a:extLst>
          </p:cNvPr>
          <p:cNvSpPr txBox="1"/>
          <p:nvPr/>
        </p:nvSpPr>
        <p:spPr>
          <a:xfrm>
            <a:off x="663949" y="3418628"/>
            <a:ext cx="1778632" cy="44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rgbClr val="191919"/>
                </a:solidFill>
                <a:latin typeface="Poppins"/>
                <a:ea typeface="Poppins"/>
                <a:cs typeface="Poppins"/>
                <a:sym typeface="Poppins"/>
              </a:rPr>
              <a:t>No Stance</a:t>
            </a:r>
            <a:endParaRPr sz="1800" b="1" dirty="0">
              <a:solidFill>
                <a:srgbClr val="191919"/>
              </a:solidFill>
              <a:latin typeface="Poppins"/>
              <a:ea typeface="Poppins"/>
              <a:cs typeface="Poppins"/>
              <a:sym typeface="Poppins"/>
            </a:endParaRPr>
          </a:p>
        </p:txBody>
      </p:sp>
      <p:pic>
        <p:nvPicPr>
          <p:cNvPr id="31" name="Graphic 30" descr="Badge Question Mark with solid fill">
            <a:extLst>
              <a:ext uri="{FF2B5EF4-FFF2-40B4-BE49-F238E27FC236}">
                <a16:creationId xmlns:a16="http://schemas.microsoft.com/office/drawing/2014/main" id="{BE12B3A8-A7F6-45FB-97EC-3D8EB905DC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8187" y="2713018"/>
            <a:ext cx="558536" cy="558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61"/>
          <p:cNvSpPr txBox="1">
            <a:spLocks noGrp="1"/>
          </p:cNvSpPr>
          <p:nvPr>
            <p:ph type="title"/>
          </p:nvPr>
        </p:nvSpPr>
        <p:spPr>
          <a:xfrm>
            <a:off x="720000" y="692400"/>
            <a:ext cx="7704000" cy="4341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dirty="0"/>
              <a:t>GLOBAL AFFAIR</a:t>
            </a:r>
            <a:endParaRPr dirty="0"/>
          </a:p>
        </p:txBody>
      </p:sp>
      <p:grpSp>
        <p:nvGrpSpPr>
          <p:cNvPr id="768" name="Google Shape;768;p61"/>
          <p:cNvGrpSpPr/>
          <p:nvPr/>
        </p:nvGrpSpPr>
        <p:grpSpPr>
          <a:xfrm>
            <a:off x="720001" y="1644314"/>
            <a:ext cx="4943294" cy="2633473"/>
            <a:chOff x="233350" y="949250"/>
            <a:chExt cx="7137300" cy="3802300"/>
          </a:xfrm>
        </p:grpSpPr>
        <p:sp>
          <p:nvSpPr>
            <p:cNvPr id="769" name="Google Shape;769;p61"/>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1"/>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1"/>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1"/>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1"/>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1"/>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1"/>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1"/>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1"/>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1"/>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1"/>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1"/>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1"/>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1"/>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1"/>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1"/>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1"/>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1"/>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1"/>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1"/>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1"/>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1"/>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1"/>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1"/>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1"/>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1"/>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1"/>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1"/>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1"/>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1"/>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1"/>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1"/>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1"/>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1"/>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1"/>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1"/>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1"/>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1"/>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1"/>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1"/>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1"/>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1"/>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1"/>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1"/>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1"/>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1"/>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1"/>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1"/>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1"/>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1"/>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1"/>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61"/>
          <p:cNvSpPr txBox="1">
            <a:spLocks noGrp="1"/>
          </p:cNvSpPr>
          <p:nvPr>
            <p:ph type="subTitle" idx="4294967295"/>
          </p:nvPr>
        </p:nvSpPr>
        <p:spPr>
          <a:xfrm>
            <a:off x="6231785" y="2236810"/>
            <a:ext cx="2368200" cy="12477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Expected to surpass 27.5 billion USD by 2025.</a:t>
            </a:r>
            <a:endParaRPr dirty="0"/>
          </a:p>
        </p:txBody>
      </p:sp>
      <p:sp>
        <p:nvSpPr>
          <p:cNvPr id="821" name="Google Shape;821;p61"/>
          <p:cNvSpPr txBox="1">
            <a:spLocks noGrp="1"/>
          </p:cNvSpPr>
          <p:nvPr>
            <p:ph type="subTitle" idx="4294967295"/>
          </p:nvPr>
        </p:nvSpPr>
        <p:spPr>
          <a:xfrm>
            <a:off x="6188510" y="743159"/>
            <a:ext cx="2368200" cy="3261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sz="2800" b="1" dirty="0">
                <a:latin typeface="Krona One"/>
                <a:ea typeface="Krona One"/>
                <a:cs typeface="Krona One"/>
                <a:sym typeface="Krona One"/>
              </a:rPr>
              <a:t>Estimated Valuation</a:t>
            </a:r>
            <a:endParaRPr sz="2800" b="1" dirty="0">
              <a:latin typeface="Krona One"/>
              <a:ea typeface="Krona One"/>
              <a:cs typeface="Krona One"/>
              <a:sym typeface="Krona One"/>
            </a:endParaRPr>
          </a:p>
        </p:txBody>
      </p:sp>
      <p:sp>
        <p:nvSpPr>
          <p:cNvPr id="822" name="Google Shape;822;p61"/>
          <p:cNvSpPr txBox="1">
            <a:spLocks noGrp="1"/>
          </p:cNvSpPr>
          <p:nvPr>
            <p:ph type="subTitle" idx="4294967295"/>
          </p:nvPr>
        </p:nvSpPr>
        <p:spPr>
          <a:xfrm>
            <a:off x="6231785" y="1770573"/>
            <a:ext cx="2368200" cy="5706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ea typeface="Krona One"/>
                <a:cs typeface="Krona One"/>
                <a:sym typeface="Krona One"/>
              </a:rPr>
              <a:t>6 Billion USD in 2018.</a:t>
            </a:r>
            <a:endParaRPr dirty="0">
              <a:ea typeface="Krona One"/>
              <a:cs typeface="Krona One"/>
              <a:sym typeface="Krona One"/>
            </a:endParaRPr>
          </a:p>
        </p:txBody>
      </p:sp>
      <p:sp>
        <p:nvSpPr>
          <p:cNvPr id="823" name="Google Shape;823;p61"/>
          <p:cNvSpPr/>
          <p:nvPr/>
        </p:nvSpPr>
        <p:spPr>
          <a:xfrm>
            <a:off x="5851310" y="1000918"/>
            <a:ext cx="337200" cy="337200"/>
          </a:xfrm>
          <a:prstGeom prst="star4">
            <a:avLst>
              <a:gd name="adj" fmla="val 12500"/>
            </a:avLst>
          </a:pr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1"/>
          <p:cNvSpPr/>
          <p:nvPr/>
        </p:nvSpPr>
        <p:spPr>
          <a:xfrm>
            <a:off x="1032080" y="2358253"/>
            <a:ext cx="223500" cy="2235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27" name="Google Shape;827;p61"/>
          <p:cNvSpPr/>
          <p:nvPr/>
        </p:nvSpPr>
        <p:spPr>
          <a:xfrm>
            <a:off x="3265888" y="2081129"/>
            <a:ext cx="223500" cy="2235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28" name="Google Shape;828;p61"/>
          <p:cNvSpPr/>
          <p:nvPr/>
        </p:nvSpPr>
        <p:spPr>
          <a:xfrm>
            <a:off x="4215735" y="1979823"/>
            <a:ext cx="223500" cy="2235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7;p61">
            <a:extLst>
              <a:ext uri="{FF2B5EF4-FFF2-40B4-BE49-F238E27FC236}">
                <a16:creationId xmlns:a16="http://schemas.microsoft.com/office/drawing/2014/main" id="{CD610A10-D14B-41D0-AD7F-1C2463D9A94F}"/>
              </a:ext>
            </a:extLst>
          </p:cNvPr>
          <p:cNvSpPr/>
          <p:nvPr/>
        </p:nvSpPr>
        <p:spPr>
          <a:xfrm>
            <a:off x="3418288" y="2233529"/>
            <a:ext cx="223500" cy="2235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68"/>
          <p:cNvSpPr txBox="1">
            <a:spLocks noGrp="1"/>
          </p:cNvSpPr>
          <p:nvPr>
            <p:ph type="title"/>
          </p:nvPr>
        </p:nvSpPr>
        <p:spPr>
          <a:xfrm>
            <a:off x="719999" y="3175550"/>
            <a:ext cx="5276387" cy="5013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dirty="0"/>
              <a:t>POWER OF CELEBRITY INFLUENCE</a:t>
            </a:r>
            <a:endParaRPr dirty="0"/>
          </a:p>
        </p:txBody>
      </p:sp>
      <p:sp>
        <p:nvSpPr>
          <p:cNvPr id="1347" name="Google Shape;1347;p68"/>
          <p:cNvSpPr txBox="1">
            <a:spLocks noGrp="1"/>
          </p:cNvSpPr>
          <p:nvPr>
            <p:ph type="subTitle" idx="1"/>
          </p:nvPr>
        </p:nvSpPr>
        <p:spPr>
          <a:xfrm>
            <a:off x="720650" y="3816000"/>
            <a:ext cx="3662700" cy="7875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US" dirty="0"/>
              <a:t>“Role Models”</a:t>
            </a:r>
            <a:endParaRPr dirty="0"/>
          </a:p>
        </p:txBody>
      </p:sp>
      <p:grpSp>
        <p:nvGrpSpPr>
          <p:cNvPr id="1352" name="Google Shape;1352;p68"/>
          <p:cNvGrpSpPr/>
          <p:nvPr/>
        </p:nvGrpSpPr>
        <p:grpSpPr>
          <a:xfrm>
            <a:off x="3669221" y="508653"/>
            <a:ext cx="4241194" cy="2527747"/>
            <a:chOff x="4297325" y="767700"/>
            <a:chExt cx="3735300" cy="2130750"/>
          </a:xfrm>
        </p:grpSpPr>
        <p:sp>
          <p:nvSpPr>
            <p:cNvPr id="1353" name="Google Shape;1353;p68"/>
            <p:cNvSpPr/>
            <p:nvPr/>
          </p:nvSpPr>
          <p:spPr>
            <a:xfrm>
              <a:off x="4568400" y="767700"/>
              <a:ext cx="3193200" cy="1956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8"/>
            <p:cNvSpPr/>
            <p:nvPr/>
          </p:nvSpPr>
          <p:spPr>
            <a:xfrm>
              <a:off x="4297325" y="2731350"/>
              <a:ext cx="3735300" cy="167100"/>
            </a:xfrm>
            <a:prstGeom prst="rect">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8"/>
            <p:cNvSpPr/>
            <p:nvPr/>
          </p:nvSpPr>
          <p:spPr>
            <a:xfrm>
              <a:off x="6138600" y="833275"/>
              <a:ext cx="52800" cy="52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68"/>
          <p:cNvPicPr preferRelativeResize="0"/>
          <p:nvPr/>
        </p:nvPicPr>
        <p:blipFill>
          <a:blip r:embed="rId3"/>
          <a:srcRect l="985" r="985"/>
          <a:stretch/>
        </p:blipFill>
        <p:spPr>
          <a:xfrm>
            <a:off x="4294930" y="816513"/>
            <a:ext cx="3049783" cy="1705073"/>
          </a:xfrm>
          <a:prstGeom prst="rect">
            <a:avLst/>
          </a:prstGeom>
          <a:noFill/>
          <a:ln>
            <a:noFill/>
          </a:ln>
        </p:spPr>
      </p:pic>
      <p:sp>
        <p:nvSpPr>
          <p:cNvPr id="1357" name="Google Shape;1357;p68"/>
          <p:cNvSpPr/>
          <p:nvPr/>
        </p:nvSpPr>
        <p:spPr>
          <a:xfrm>
            <a:off x="5996387" y="362377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58"/>
          <p:cNvPicPr preferRelativeResize="0"/>
          <p:nvPr/>
        </p:nvPicPr>
        <p:blipFill>
          <a:blip r:embed="rId3"/>
          <a:srcRect t="7351" b="7351"/>
          <a:stretch/>
        </p:blipFill>
        <p:spPr>
          <a:xfrm flipH="1">
            <a:off x="3149151" y="2494450"/>
            <a:ext cx="5274849" cy="2109050"/>
          </a:xfrm>
          <a:prstGeom prst="rect">
            <a:avLst/>
          </a:prstGeom>
          <a:noFill/>
          <a:ln>
            <a:noFill/>
          </a:ln>
        </p:spPr>
      </p:pic>
      <p:sp>
        <p:nvSpPr>
          <p:cNvPr id="727" name="Google Shape;727;p58"/>
          <p:cNvSpPr txBox="1">
            <a:spLocks noGrp="1"/>
          </p:cNvSpPr>
          <p:nvPr>
            <p:ph type="title"/>
          </p:nvPr>
        </p:nvSpPr>
        <p:spPr>
          <a:xfrm>
            <a:off x="3694850" y="750150"/>
            <a:ext cx="4729200" cy="1167000"/>
          </a:xfrm>
          <a:prstGeom prst="rect">
            <a:avLst/>
          </a:prstGeom>
        </p:spPr>
        <p:txBody>
          <a:bodyPr spcFirstLastPara="1" wrap="square" lIns="91425" tIns="0" rIns="91425" bIns="0" anchor="ctr" anchorCtr="0">
            <a:noAutofit/>
          </a:bodyPr>
          <a:lstStyle/>
          <a:p>
            <a:pPr marL="0" lvl="0" indent="0" algn="r" rtl="0">
              <a:spcBef>
                <a:spcPts val="0"/>
              </a:spcBef>
              <a:spcAft>
                <a:spcPts val="0"/>
              </a:spcAft>
              <a:buNone/>
            </a:pPr>
            <a:r>
              <a:rPr lang="en" dirty="0"/>
              <a:t>RELIGION</a:t>
            </a:r>
            <a:endParaRPr dirty="0"/>
          </a:p>
        </p:txBody>
      </p:sp>
      <p:sp>
        <p:nvSpPr>
          <p:cNvPr id="728" name="Google Shape;728;p58"/>
          <p:cNvSpPr txBox="1">
            <a:spLocks noGrp="1"/>
          </p:cNvSpPr>
          <p:nvPr>
            <p:ph type="title" idx="2"/>
          </p:nvPr>
        </p:nvSpPr>
        <p:spPr>
          <a:xfrm>
            <a:off x="720000" y="2640000"/>
            <a:ext cx="3158700" cy="1963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a:t>02</a:t>
            </a:r>
            <a:endParaRPr/>
          </a:p>
        </p:txBody>
      </p:sp>
      <p:sp>
        <p:nvSpPr>
          <p:cNvPr id="729" name="Google Shape;729;p58"/>
          <p:cNvSpPr txBox="1">
            <a:spLocks noGrp="1"/>
          </p:cNvSpPr>
          <p:nvPr>
            <p:ph type="subTitle" idx="1"/>
          </p:nvPr>
        </p:nvSpPr>
        <p:spPr>
          <a:xfrm>
            <a:off x="3965700" y="1999900"/>
            <a:ext cx="4458300" cy="284400"/>
          </a:xfrm>
          <a:prstGeom prst="rect">
            <a:avLst/>
          </a:prstGeom>
        </p:spPr>
        <p:txBody>
          <a:bodyPr spcFirstLastPara="1" wrap="square" lIns="91425" tIns="0" rIns="91425" bIns="0" anchor="t" anchorCtr="0">
            <a:noAutofit/>
          </a:bodyPr>
          <a:lstStyle/>
          <a:p>
            <a:pPr marL="0" lvl="0" indent="0" algn="r" rtl="0">
              <a:spcBef>
                <a:spcPts val="0"/>
              </a:spcBef>
              <a:spcAft>
                <a:spcPts val="1200"/>
              </a:spcAft>
              <a:buNone/>
            </a:pPr>
            <a:r>
              <a:rPr lang="en" dirty="0"/>
              <a:t>Christianity, Roman Catholics and Islam</a:t>
            </a:r>
            <a:endParaRPr dirty="0"/>
          </a:p>
        </p:txBody>
      </p:sp>
      <p:sp>
        <p:nvSpPr>
          <p:cNvPr id="733" name="Google Shape;733;p58"/>
          <p:cNvSpPr/>
          <p:nvPr/>
        </p:nvSpPr>
        <p:spPr>
          <a:xfrm>
            <a:off x="2185387" y="1300925"/>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10" name="Picture 9" descr="A picture containing text, person&#10;&#10;Description automatically generated">
            <a:extLst>
              <a:ext uri="{FF2B5EF4-FFF2-40B4-BE49-F238E27FC236}">
                <a16:creationId xmlns:a16="http://schemas.microsoft.com/office/drawing/2014/main" id="{DD0DFF10-0044-4754-B5BE-950762C5B1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1545"/>
            <a:ext cx="9144000" cy="51419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subTitle" idx="1"/>
          </p:nvPr>
        </p:nvSpPr>
        <p:spPr>
          <a:xfrm>
            <a:off x="3694825" y="986275"/>
            <a:ext cx="4436100" cy="2508300"/>
          </a:xfrm>
          <a:prstGeom prst="rect">
            <a:avLst/>
          </a:prstGeom>
        </p:spPr>
        <p:txBody>
          <a:bodyPr spcFirstLastPara="1" wrap="square" lIns="91425" tIns="0" rIns="91425" bIns="0" anchor="t" anchorCtr="0">
            <a:noAutofit/>
          </a:bodyPr>
          <a:lstStyle/>
          <a:p>
            <a:pPr algn="l"/>
            <a:r>
              <a:rPr lang="en-US" sz="1200" b="1" i="0" dirty="0">
                <a:solidFill>
                  <a:srgbClr val="000000"/>
                </a:solidFill>
                <a:effectLst/>
                <a:latin typeface="Times New Roman" panose="02020603050405020304" pitchFamily="18" charset="0"/>
              </a:rPr>
              <a:t>“Techniques for assisting fertility</a:t>
            </a:r>
            <a:endParaRPr lang="en-US" sz="1200" b="0" i="0" dirty="0">
              <a:solidFill>
                <a:srgbClr val="000000"/>
              </a:solidFill>
              <a:effectLst/>
              <a:latin typeface="Times New Roman" panose="02020603050405020304" pitchFamily="18" charset="0"/>
            </a:endParaRPr>
          </a:p>
          <a:p>
            <a:pPr algn="l"/>
            <a:r>
              <a:rPr lang="en-US" sz="1200" b="0" i="0" dirty="0">
                <a:solidFill>
                  <a:srgbClr val="000000"/>
                </a:solidFill>
                <a:effectLst/>
                <a:latin typeface="Times New Roman" panose="02020603050405020304" pitchFamily="18" charset="0"/>
              </a:rPr>
              <a:t>12. With regard to the </a:t>
            </a:r>
            <a:r>
              <a:rPr lang="en-US" sz="1200" b="0" i="1" dirty="0">
                <a:solidFill>
                  <a:srgbClr val="000000"/>
                </a:solidFill>
                <a:effectLst/>
                <a:latin typeface="Times New Roman" panose="02020603050405020304" pitchFamily="18" charset="0"/>
              </a:rPr>
              <a:t>treatment of infertility,</a:t>
            </a:r>
            <a:r>
              <a:rPr lang="en-US" sz="1200" b="0" i="0" dirty="0">
                <a:solidFill>
                  <a:srgbClr val="000000"/>
                </a:solidFill>
                <a:effectLst/>
                <a:latin typeface="Times New Roman" panose="02020603050405020304" pitchFamily="18" charset="0"/>
              </a:rPr>
              <a:t> new medical techniques must respect three fundamental goods: a) the right to life and to physical integrity of every human being from conception to natural death; b) the unity of marriage, which means reciprocal respect for the right within marriage to become a father or mother only together with the other spouse;</a:t>
            </a:r>
            <a:r>
              <a:rPr lang="en-US" sz="1200" b="0" i="0" dirty="0">
                <a:solidFill>
                  <a:srgbClr val="000000"/>
                </a:solidFill>
                <a:effectLst/>
                <a:latin typeface="Times New Roman" panose="02020603050405020304" pitchFamily="18" charset="0"/>
                <a:hlinkClick r:id="rId3"/>
              </a:rPr>
              <a:t> [19] </a:t>
            </a:r>
            <a:r>
              <a:rPr lang="en-US" sz="1200" b="0" i="0" dirty="0">
                <a:solidFill>
                  <a:srgbClr val="000000"/>
                </a:solidFill>
                <a:effectLst/>
                <a:latin typeface="Times New Roman" panose="02020603050405020304" pitchFamily="18" charset="0"/>
              </a:rPr>
              <a:t>c) the specifically human values of sexuality which require “that the procreation of a human person be brought about as the fruit of the conjugal act specific to the love between spouses”.</a:t>
            </a:r>
            <a:r>
              <a:rPr lang="en-US" sz="1200" b="0" i="0" dirty="0">
                <a:solidFill>
                  <a:srgbClr val="000000"/>
                </a:solidFill>
                <a:effectLst/>
                <a:latin typeface="Times New Roman" panose="02020603050405020304" pitchFamily="18" charset="0"/>
                <a:hlinkClick r:id="rId4"/>
              </a:rPr>
              <a:t> [20] </a:t>
            </a:r>
            <a:r>
              <a:rPr lang="en-US" sz="1200" b="0" i="0" dirty="0">
                <a:solidFill>
                  <a:srgbClr val="000000"/>
                </a:solidFill>
                <a:effectLst/>
                <a:latin typeface="Times New Roman" panose="02020603050405020304" pitchFamily="18" charset="0"/>
              </a:rPr>
              <a:t>  Techniques which assist procreation “are not to be rejected on the grounds that they are artificial. As such, they bear witness to the possibilities of the art of medicine. But they must be given a moral evaluation in reference to the dignity of the human person, who is called to realize his vocation from God to the gift of love and the gift of life”</a:t>
            </a:r>
          </a:p>
          <a:p>
            <a:pPr marL="0" lvl="0" indent="0" algn="l" rtl="0">
              <a:spcBef>
                <a:spcPts val="0"/>
              </a:spcBef>
              <a:spcAft>
                <a:spcPts val="1200"/>
              </a:spcAft>
              <a:buNone/>
            </a:pPr>
            <a:endParaRPr dirty="0"/>
          </a:p>
        </p:txBody>
      </p:sp>
      <p:sp>
        <p:nvSpPr>
          <p:cNvPr id="323" name="Google Shape;323;p41"/>
          <p:cNvSpPr txBox="1">
            <a:spLocks noGrp="1"/>
          </p:cNvSpPr>
          <p:nvPr>
            <p:ph type="subTitle" idx="2"/>
          </p:nvPr>
        </p:nvSpPr>
        <p:spPr>
          <a:xfrm>
            <a:off x="3699899" y="487813"/>
            <a:ext cx="4431000" cy="327600"/>
          </a:xfrm>
          <a:prstGeom prst="rect">
            <a:avLst/>
          </a:prstGeom>
        </p:spPr>
        <p:txBody>
          <a:bodyPr spcFirstLastPara="1" wrap="square" lIns="91425" tIns="0" rIns="91425" bIns="0" anchor="t" anchorCtr="0">
            <a:noAutofit/>
          </a:bodyPr>
          <a:lstStyle/>
          <a:p>
            <a:pPr marL="0" lvl="0" indent="0" algn="l" rtl="0">
              <a:spcBef>
                <a:spcPts val="0"/>
              </a:spcBef>
              <a:spcAft>
                <a:spcPts val="1200"/>
              </a:spcAft>
              <a:buNone/>
            </a:pPr>
            <a:r>
              <a:rPr lang="en" dirty="0"/>
              <a:t>Roman Catholics - Donum Vitae</a:t>
            </a:r>
            <a:endParaRPr dirty="0"/>
          </a:p>
        </p:txBody>
      </p:sp>
      <p:pic>
        <p:nvPicPr>
          <p:cNvPr id="328" name="Google Shape;328;p41"/>
          <p:cNvPicPr preferRelativeResize="0"/>
          <p:nvPr/>
        </p:nvPicPr>
        <p:blipFill>
          <a:blip r:embed="rId5"/>
          <a:srcRect l="27398" r="27398"/>
          <a:stretch/>
        </p:blipFill>
        <p:spPr>
          <a:xfrm>
            <a:off x="1013101" y="540000"/>
            <a:ext cx="2509800" cy="4063500"/>
          </a:xfrm>
          <a:prstGeom prst="rect">
            <a:avLst/>
          </a:prstGeom>
          <a:noFill/>
          <a:ln>
            <a:noFill/>
          </a:ln>
        </p:spPr>
      </p:pic>
      <p:sp>
        <p:nvSpPr>
          <p:cNvPr id="329" name="Google Shape;329;p41"/>
          <p:cNvSpPr/>
          <p:nvPr/>
        </p:nvSpPr>
        <p:spPr>
          <a:xfrm>
            <a:off x="3357637" y="634950"/>
            <a:ext cx="337200" cy="3372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135896"/>
      </p:ext>
    </p:extLst>
  </p:cSld>
  <p:clrMapOvr>
    <a:masterClrMapping/>
  </p:clrMapOvr>
</p:sld>
</file>

<file path=ppt/theme/theme1.xml><?xml version="1.0" encoding="utf-8"?>
<a:theme xmlns:a="http://schemas.openxmlformats.org/drawingml/2006/main" name="International Day of Conscience by Slidesgo">
  <a:themeElements>
    <a:clrScheme name="Simple Light">
      <a:dk1>
        <a:srgbClr val="000000"/>
      </a:dk1>
      <a:lt1>
        <a:srgbClr val="FFFFFF"/>
      </a:lt1>
      <a:dk2>
        <a:srgbClr val="FA9584"/>
      </a:dk2>
      <a:lt2>
        <a:srgbClr val="FFFFFF"/>
      </a:lt2>
      <a:accent1>
        <a:srgbClr val="95DBA7"/>
      </a:accent1>
      <a:accent2>
        <a:srgbClr val="F9AE54"/>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7767</TotalTime>
  <Words>5399</Words>
  <Application>Microsoft Office PowerPoint</Application>
  <PresentationFormat>On-screen Show (16:9)</PresentationFormat>
  <Paragraphs>315</Paragraphs>
  <Slides>20</Slides>
  <Notes>20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20</vt:i4>
      </vt:variant>
    </vt:vector>
  </HeadingPairs>
  <TitlesOfParts>
    <vt:vector size="43" baseType="lpstr">
      <vt:lpstr>AGaramondPro</vt:lpstr>
      <vt:lpstr>Arial</vt:lpstr>
      <vt:lpstr>Arial</vt:lpstr>
      <vt:lpstr>Asset</vt:lpstr>
      <vt:lpstr>aw-conqueror-didot</vt:lpstr>
      <vt:lpstr>FreightText</vt:lpstr>
      <vt:lpstr>Georgia</vt:lpstr>
      <vt:lpstr>GuardianTextEgyptian</vt:lpstr>
      <vt:lpstr>inherit</vt:lpstr>
      <vt:lpstr>Krona One</vt:lpstr>
      <vt:lpstr>Lora</vt:lpstr>
      <vt:lpstr>Merriweather Sans</vt:lpstr>
      <vt:lpstr>Pontano Sans</vt:lpstr>
      <vt:lpstr>Poppins</vt:lpstr>
      <vt:lpstr>Proxima Nova Regular</vt:lpstr>
      <vt:lpstr>Proxima Nova Semi Bold</vt:lpstr>
      <vt:lpstr>PT Serif</vt:lpstr>
      <vt:lpstr>ReithSans</vt:lpstr>
      <vt:lpstr>Roboto</vt:lpstr>
      <vt:lpstr>Source Sans Pro</vt:lpstr>
      <vt:lpstr>Times New Roman</vt:lpstr>
      <vt:lpstr>Verdana</vt:lpstr>
      <vt:lpstr>International Day of Conscience by Slidesgo</vt:lpstr>
      <vt:lpstr>SURROGACY Baby Factories? Rent a Womb?</vt:lpstr>
      <vt:lpstr>TABLE OF CONTENTS</vt:lpstr>
      <vt:lpstr>WHAT IS SURROGACY?</vt:lpstr>
      <vt:lpstr>PowerPoint Presentation</vt:lpstr>
      <vt:lpstr>GLOBAL AFFAIR</vt:lpstr>
      <vt:lpstr>POWER OF CELEBRITY INFLUENCE</vt:lpstr>
      <vt:lpstr>RELIGION</vt:lpstr>
      <vt:lpstr>PowerPoint Presentation</vt:lpstr>
      <vt:lpstr>PowerPoint Presentation</vt:lpstr>
      <vt:lpstr>PowerPoint Presentation</vt:lpstr>
      <vt:lpstr>Science</vt:lpstr>
      <vt:lpstr>SURROGACY: ORIGINS</vt:lpstr>
      <vt:lpstr>PowerPoint Presentation</vt:lpstr>
      <vt:lpstr>PowerPoint Presentation</vt:lpstr>
      <vt:lpstr>PowerPoint Presentation</vt:lpstr>
      <vt:lpstr>PowerPoint Presentation</vt:lpstr>
      <vt:lpstr>BUSINESS</vt:lpstr>
      <vt:lpstr>KEY PARTIES</vt:lpstr>
      <vt:lpstr>COST</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SURROGACY XX</dc:title>
  <dc:creator>Nav Dosangh</dc:creator>
  <cp:lastModifiedBy>Nav Dosangh</cp:lastModifiedBy>
  <cp:revision>185</cp:revision>
  <dcterms:modified xsi:type="dcterms:W3CDTF">2022-04-14T21:22:30Z</dcterms:modified>
</cp:coreProperties>
</file>