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png" ContentType="image/pn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15027" y="1879854"/>
            <a:ext cx="5313945" cy="817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ADADAD"/>
                </a:solidFill>
                <a:latin typeface="Garamond"/>
                <a:cs typeface="Garamond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1190" y="505248"/>
            <a:ext cx="7881619" cy="793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1160" y="1175208"/>
            <a:ext cx="7761679" cy="2549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ADADAD"/>
                </a:solidFill>
                <a:latin typeface="Garamond"/>
                <a:cs typeface="Garamond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Finance</a:t>
            </a:r>
            <a:r>
              <a:rPr dirty="0" spc="25"/>
              <a:t> </a:t>
            </a:r>
            <a:r>
              <a:rPr dirty="0"/>
              <a:t>in</a:t>
            </a:r>
            <a:r>
              <a:rPr dirty="0" spc="30"/>
              <a:t> </a:t>
            </a:r>
            <a:r>
              <a:rPr dirty="0" spc="105"/>
              <a:t>the</a:t>
            </a:r>
            <a:r>
              <a:rPr dirty="0" spc="30"/>
              <a:t> </a:t>
            </a:r>
            <a:r>
              <a:rPr dirty="0" spc="-105"/>
              <a:t>USSR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847486" y="2892926"/>
            <a:ext cx="145034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155">
                <a:solidFill>
                  <a:srgbClr val="ADADAD"/>
                </a:solidFill>
                <a:latin typeface="Garamond"/>
                <a:cs typeface="Garamond"/>
              </a:rPr>
              <a:t>Riley</a:t>
            </a:r>
            <a:r>
              <a:rPr dirty="0" sz="2800" spc="-90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2800" spc="60">
                <a:solidFill>
                  <a:srgbClr val="ADADAD"/>
                </a:solidFill>
                <a:latin typeface="Garamond"/>
                <a:cs typeface="Garamond"/>
              </a:rPr>
              <a:t>Hill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4775" y="0"/>
            <a:ext cx="6674447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2425" y="0"/>
            <a:ext cx="7679138" cy="51434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2308860" cy="40957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Lenin and </a:t>
            </a:r>
            <a:r>
              <a:rPr dirty="0" spc="-10"/>
              <a:t>Finance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85677" y="1206892"/>
            <a:ext cx="4856480" cy="3089275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368935" marR="5080" indent="-356870">
              <a:lnSpc>
                <a:spcPts val="1900"/>
              </a:lnSpc>
              <a:spcBef>
                <a:spcPts val="244"/>
              </a:spcBef>
              <a:buFont typeface="Arial"/>
              <a:buChar char="●"/>
              <a:tabLst>
                <a:tab pos="368300" algn="l"/>
                <a:tab pos="369570" algn="l"/>
              </a:tabLst>
            </a:pPr>
            <a:r>
              <a:rPr dirty="0" sz="1650" spc="-25" b="1">
                <a:solidFill>
                  <a:srgbClr val="ADADAD"/>
                </a:solidFill>
                <a:latin typeface="Garamond"/>
                <a:cs typeface="Garamond"/>
              </a:rPr>
              <a:t>Lenin,</a:t>
            </a:r>
            <a:r>
              <a:rPr dirty="0" sz="165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b="1">
                <a:solidFill>
                  <a:srgbClr val="ADADAD"/>
                </a:solidFill>
                <a:latin typeface="Garamond"/>
                <a:cs typeface="Garamond"/>
              </a:rPr>
              <a:t>the</a:t>
            </a:r>
            <a:r>
              <a:rPr dirty="0" sz="165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55" b="1">
                <a:solidFill>
                  <a:srgbClr val="ADADAD"/>
                </a:solidFill>
                <a:latin typeface="Garamond"/>
                <a:cs typeface="Garamond"/>
              </a:rPr>
              <a:t>head</a:t>
            </a:r>
            <a:r>
              <a:rPr dirty="0" sz="165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b="1">
                <a:solidFill>
                  <a:srgbClr val="ADADAD"/>
                </a:solidFill>
                <a:latin typeface="Garamond"/>
                <a:cs typeface="Garamond"/>
              </a:rPr>
              <a:t>of</a:t>
            </a:r>
            <a:r>
              <a:rPr dirty="0" sz="165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b="1">
                <a:solidFill>
                  <a:srgbClr val="ADADAD"/>
                </a:solidFill>
                <a:latin typeface="Garamond"/>
                <a:cs typeface="Garamond"/>
              </a:rPr>
              <a:t>the</a:t>
            </a:r>
            <a:r>
              <a:rPr dirty="0" sz="165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50" b="1">
                <a:solidFill>
                  <a:srgbClr val="ADADAD"/>
                </a:solidFill>
                <a:latin typeface="Garamond"/>
                <a:cs typeface="Garamond"/>
              </a:rPr>
              <a:t>Bolsheviks,</a:t>
            </a:r>
            <a:r>
              <a:rPr dirty="0" sz="165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10" b="1">
                <a:solidFill>
                  <a:srgbClr val="ADADAD"/>
                </a:solidFill>
                <a:latin typeface="Garamond"/>
                <a:cs typeface="Garamond"/>
              </a:rPr>
              <a:t>outlined</a:t>
            </a:r>
            <a:r>
              <a:rPr dirty="0" sz="1650" spc="-40" b="1">
                <a:solidFill>
                  <a:srgbClr val="ADADAD"/>
                </a:solidFill>
                <a:latin typeface="Garamond"/>
                <a:cs typeface="Garamond"/>
              </a:rPr>
              <a:t> his </a:t>
            </a:r>
            <a:r>
              <a:rPr dirty="0" sz="1650" spc="-10" b="1">
                <a:solidFill>
                  <a:srgbClr val="ADADAD"/>
                </a:solidFill>
                <a:latin typeface="Garamond"/>
                <a:cs typeface="Garamond"/>
              </a:rPr>
              <a:t>views </a:t>
            </a:r>
            <a:r>
              <a:rPr dirty="0" sz="1650" b="1">
                <a:solidFill>
                  <a:srgbClr val="ADADAD"/>
                </a:solidFill>
                <a:latin typeface="Garamond"/>
                <a:cs typeface="Garamond"/>
              </a:rPr>
              <a:t>on</a:t>
            </a:r>
            <a:r>
              <a:rPr dirty="0" sz="1650" spc="-3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40" b="1">
                <a:solidFill>
                  <a:srgbClr val="ADADAD"/>
                </a:solidFill>
                <a:latin typeface="Garamond"/>
                <a:cs typeface="Garamond"/>
              </a:rPr>
              <a:t>finance</a:t>
            </a:r>
            <a:r>
              <a:rPr dirty="0" sz="1650" spc="-3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b="1">
                <a:solidFill>
                  <a:srgbClr val="ADADAD"/>
                </a:solidFill>
                <a:latin typeface="Garamond"/>
                <a:cs typeface="Garamond"/>
              </a:rPr>
              <a:t>in</a:t>
            </a:r>
            <a:r>
              <a:rPr dirty="0" sz="1650" spc="-3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55" b="1" i="1">
                <a:solidFill>
                  <a:srgbClr val="ADADAD"/>
                </a:solidFill>
                <a:latin typeface="Palatino Linotype"/>
                <a:cs typeface="Palatino Linotype"/>
              </a:rPr>
              <a:t>Imperialism:</a:t>
            </a:r>
            <a:r>
              <a:rPr dirty="0" sz="1650" spc="-30" b="1" i="1">
                <a:solidFill>
                  <a:srgbClr val="ADADAD"/>
                </a:solidFill>
                <a:latin typeface="Palatino Linotype"/>
                <a:cs typeface="Palatino Linotype"/>
              </a:rPr>
              <a:t> </a:t>
            </a:r>
            <a:r>
              <a:rPr dirty="0" sz="1650" spc="-10" b="1" i="1">
                <a:solidFill>
                  <a:srgbClr val="ADADAD"/>
                </a:solidFill>
                <a:latin typeface="Palatino Linotype"/>
                <a:cs typeface="Palatino Linotype"/>
              </a:rPr>
              <a:t>The</a:t>
            </a:r>
            <a:r>
              <a:rPr dirty="0" sz="1650" spc="-25" b="1" i="1">
                <a:solidFill>
                  <a:srgbClr val="ADADAD"/>
                </a:solidFill>
                <a:latin typeface="Palatino Linotype"/>
                <a:cs typeface="Palatino Linotype"/>
              </a:rPr>
              <a:t> </a:t>
            </a:r>
            <a:r>
              <a:rPr dirty="0" sz="1650" spc="-95" b="1" i="1">
                <a:solidFill>
                  <a:srgbClr val="ADADAD"/>
                </a:solidFill>
                <a:latin typeface="Palatino Linotype"/>
                <a:cs typeface="Palatino Linotype"/>
              </a:rPr>
              <a:t>Highest</a:t>
            </a:r>
            <a:r>
              <a:rPr dirty="0" sz="1650" spc="-30" b="1" i="1">
                <a:solidFill>
                  <a:srgbClr val="ADADAD"/>
                </a:solidFill>
                <a:latin typeface="Palatino Linotype"/>
                <a:cs typeface="Palatino Linotype"/>
              </a:rPr>
              <a:t> </a:t>
            </a:r>
            <a:r>
              <a:rPr dirty="0" sz="1650" spc="-95" b="1" i="1">
                <a:solidFill>
                  <a:srgbClr val="ADADAD"/>
                </a:solidFill>
                <a:latin typeface="Palatino Linotype"/>
                <a:cs typeface="Palatino Linotype"/>
              </a:rPr>
              <a:t>Stage</a:t>
            </a:r>
            <a:r>
              <a:rPr dirty="0" sz="1650" spc="-25" b="1" i="1">
                <a:solidFill>
                  <a:srgbClr val="ADADAD"/>
                </a:solidFill>
                <a:latin typeface="Palatino Linotype"/>
                <a:cs typeface="Palatino Linotype"/>
              </a:rPr>
              <a:t> of</a:t>
            </a:r>
            <a:r>
              <a:rPr dirty="0" sz="1650" spc="-25" b="1" i="1">
                <a:solidFill>
                  <a:srgbClr val="ADADAD"/>
                </a:solidFill>
                <a:latin typeface="Palatino Linotype"/>
                <a:cs typeface="Palatino Linotype"/>
              </a:rPr>
              <a:t> </a:t>
            </a:r>
            <a:r>
              <a:rPr dirty="0" sz="1650" spc="-10" b="1" i="1">
                <a:solidFill>
                  <a:srgbClr val="ADADAD"/>
                </a:solidFill>
                <a:latin typeface="Palatino Linotype"/>
                <a:cs typeface="Palatino Linotype"/>
              </a:rPr>
              <a:t>Capitalism.</a:t>
            </a:r>
            <a:endParaRPr sz="165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buClr>
                <a:srgbClr val="ADADAD"/>
              </a:buClr>
              <a:buFont typeface="Arial"/>
              <a:buChar char="●"/>
            </a:pPr>
            <a:endParaRPr sz="1400">
              <a:latin typeface="Palatino Linotype"/>
              <a:cs typeface="Palatino Linotype"/>
            </a:endParaRPr>
          </a:p>
          <a:p>
            <a:pPr marL="368935" marR="474345" indent="-356870">
              <a:lnSpc>
                <a:spcPts val="1900"/>
              </a:lnSpc>
              <a:buFont typeface="Arial"/>
              <a:buChar char="●"/>
              <a:tabLst>
                <a:tab pos="368300" algn="l"/>
                <a:tab pos="369570" algn="l"/>
              </a:tabLst>
            </a:pPr>
            <a:r>
              <a:rPr dirty="0" sz="1650" spc="-105" b="1">
                <a:solidFill>
                  <a:srgbClr val="ADADAD"/>
                </a:solidFill>
                <a:latin typeface="Garamond"/>
                <a:cs typeface="Garamond"/>
              </a:rPr>
              <a:t>He</a:t>
            </a:r>
            <a:r>
              <a:rPr dirty="0" sz="165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45" b="1">
                <a:solidFill>
                  <a:srgbClr val="ADADAD"/>
                </a:solidFill>
                <a:latin typeface="Garamond"/>
                <a:cs typeface="Garamond"/>
              </a:rPr>
              <a:t>believed </a:t>
            </a:r>
            <a:r>
              <a:rPr dirty="0" sz="1650" spc="-25" b="1">
                <a:solidFill>
                  <a:srgbClr val="ADADAD"/>
                </a:solidFill>
                <a:latin typeface="Garamond"/>
                <a:cs typeface="Garamond"/>
              </a:rPr>
              <a:t>financial</a:t>
            </a:r>
            <a:r>
              <a:rPr dirty="0" sz="165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25" b="1">
                <a:solidFill>
                  <a:srgbClr val="ADADAD"/>
                </a:solidFill>
                <a:latin typeface="Garamond"/>
                <a:cs typeface="Garamond"/>
              </a:rPr>
              <a:t>firms</a:t>
            </a:r>
            <a:r>
              <a:rPr dirty="0" sz="165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b="1">
                <a:solidFill>
                  <a:srgbClr val="ADADAD"/>
                </a:solidFill>
                <a:latin typeface="Garamond"/>
                <a:cs typeface="Garamond"/>
              </a:rPr>
              <a:t>in</a:t>
            </a:r>
            <a:r>
              <a:rPr dirty="0" sz="165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30" b="1">
                <a:solidFill>
                  <a:srgbClr val="ADADAD"/>
                </a:solidFill>
                <a:latin typeface="Garamond"/>
                <a:cs typeface="Garamond"/>
              </a:rPr>
              <a:t>capitalist</a:t>
            </a:r>
            <a:r>
              <a:rPr dirty="0" sz="165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10" b="1">
                <a:solidFill>
                  <a:srgbClr val="ADADAD"/>
                </a:solidFill>
                <a:latin typeface="Garamond"/>
                <a:cs typeface="Garamond"/>
              </a:rPr>
              <a:t>nations </a:t>
            </a:r>
            <a:r>
              <a:rPr dirty="0" sz="1650" spc="-25" b="1">
                <a:solidFill>
                  <a:srgbClr val="ADADAD"/>
                </a:solidFill>
                <a:latin typeface="Garamond"/>
                <a:cs typeface="Garamond"/>
              </a:rPr>
              <a:t>directed</a:t>
            </a:r>
            <a:r>
              <a:rPr dirty="0" sz="1650" spc="-6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10" b="1">
                <a:solidFill>
                  <a:srgbClr val="ADADAD"/>
                </a:solidFill>
                <a:latin typeface="Garamond"/>
                <a:cs typeface="Garamond"/>
              </a:rPr>
              <a:t>markets.</a:t>
            </a:r>
            <a:endParaRPr sz="1650">
              <a:latin typeface="Garamond"/>
              <a:cs typeface="Garamond"/>
            </a:endParaRPr>
          </a:p>
          <a:p>
            <a:pPr marL="368935">
              <a:lnSpc>
                <a:spcPts val="1320"/>
              </a:lnSpc>
            </a:pP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“Cartels</a:t>
            </a:r>
            <a:r>
              <a:rPr dirty="0" sz="1200" spc="15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come</a:t>
            </a:r>
            <a:r>
              <a:rPr dirty="0" sz="1200" spc="2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to</a:t>
            </a:r>
            <a:r>
              <a:rPr dirty="0" sz="1200" spc="2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an</a:t>
            </a:r>
            <a:r>
              <a:rPr dirty="0" sz="1200" spc="2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agreement</a:t>
            </a:r>
            <a:r>
              <a:rPr dirty="0" sz="1200" spc="15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on</a:t>
            </a:r>
            <a:r>
              <a:rPr dirty="0" sz="1200" spc="2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the</a:t>
            </a:r>
            <a:r>
              <a:rPr dirty="0" sz="1200" spc="2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terms</a:t>
            </a:r>
            <a:r>
              <a:rPr dirty="0" sz="1200" spc="2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of</a:t>
            </a:r>
            <a:r>
              <a:rPr dirty="0" sz="1200" spc="15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sale,</a:t>
            </a:r>
            <a:r>
              <a:rPr dirty="0" sz="1200" spc="2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dates</a:t>
            </a:r>
            <a:r>
              <a:rPr dirty="0" sz="1200" spc="2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of</a:t>
            </a:r>
            <a:r>
              <a:rPr dirty="0" sz="1200" spc="15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payment,</a:t>
            </a:r>
            <a:r>
              <a:rPr dirty="0" sz="1200" spc="2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Garamond"/>
                <a:cs typeface="Garamond"/>
              </a:rPr>
              <a:t>etc.</a:t>
            </a:r>
            <a:endParaRPr sz="1200">
              <a:latin typeface="Garamond"/>
              <a:cs typeface="Garamond"/>
            </a:endParaRPr>
          </a:p>
          <a:p>
            <a:pPr marL="368935" marR="71120">
              <a:lnSpc>
                <a:spcPts val="1390"/>
              </a:lnSpc>
              <a:spcBef>
                <a:spcPts val="65"/>
              </a:spcBef>
            </a:pP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They</a:t>
            </a:r>
            <a:r>
              <a:rPr dirty="0" sz="1200" spc="65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divide</a:t>
            </a:r>
            <a:r>
              <a:rPr dirty="0" sz="1200" spc="7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the</a:t>
            </a:r>
            <a:r>
              <a:rPr dirty="0" sz="1200" spc="7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markets</a:t>
            </a:r>
            <a:r>
              <a:rPr dirty="0" sz="1200" spc="7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among</a:t>
            </a:r>
            <a:r>
              <a:rPr dirty="0" sz="1200" spc="7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themselves.</a:t>
            </a:r>
            <a:r>
              <a:rPr dirty="0" sz="1200" spc="7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They</a:t>
            </a:r>
            <a:r>
              <a:rPr dirty="0" sz="1200" spc="7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fix</a:t>
            </a:r>
            <a:r>
              <a:rPr dirty="0" sz="1200" spc="7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the</a:t>
            </a:r>
            <a:r>
              <a:rPr dirty="0" sz="1200" spc="7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quantity</a:t>
            </a:r>
            <a:r>
              <a:rPr dirty="0" sz="1200" spc="7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Garamond"/>
                <a:cs typeface="Garamond"/>
              </a:rPr>
              <a:t>of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goods</a:t>
            </a:r>
            <a:r>
              <a:rPr dirty="0" sz="1200" spc="3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to</a:t>
            </a:r>
            <a:r>
              <a:rPr dirty="0" sz="1200" spc="3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be</a:t>
            </a:r>
            <a:r>
              <a:rPr dirty="0" sz="1200" spc="3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produced.</a:t>
            </a:r>
            <a:r>
              <a:rPr dirty="0" sz="1200" spc="35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They</a:t>
            </a:r>
            <a:r>
              <a:rPr dirty="0" sz="1200" spc="3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fix</a:t>
            </a:r>
            <a:r>
              <a:rPr dirty="0" sz="1200" spc="3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prices.</a:t>
            </a:r>
            <a:r>
              <a:rPr dirty="0" sz="1200" spc="3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They</a:t>
            </a:r>
            <a:r>
              <a:rPr dirty="0" sz="1200" spc="35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divide</a:t>
            </a:r>
            <a:r>
              <a:rPr dirty="0" sz="1200" spc="3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the</a:t>
            </a:r>
            <a:r>
              <a:rPr dirty="0" sz="1200" spc="3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profits</a:t>
            </a:r>
            <a:r>
              <a:rPr dirty="0" sz="1200" spc="35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among</a:t>
            </a:r>
            <a:r>
              <a:rPr dirty="0" sz="1200" spc="3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Garamond"/>
                <a:cs typeface="Garamond"/>
              </a:rPr>
              <a:t>the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various</a:t>
            </a:r>
            <a:r>
              <a:rPr dirty="0" sz="1200" spc="45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enterprises.”</a:t>
            </a:r>
            <a:r>
              <a:rPr dirty="0" sz="1200" spc="45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In</a:t>
            </a:r>
            <a:r>
              <a:rPr dirty="0" sz="1200" spc="45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this</a:t>
            </a:r>
            <a:r>
              <a:rPr dirty="0" sz="1200" spc="45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stage</a:t>
            </a:r>
            <a:r>
              <a:rPr dirty="0" sz="1200" spc="5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of</a:t>
            </a:r>
            <a:r>
              <a:rPr dirty="0" sz="1200" spc="45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development,</a:t>
            </a:r>
            <a:r>
              <a:rPr dirty="0" sz="1200" spc="45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“production</a:t>
            </a:r>
            <a:r>
              <a:rPr dirty="0" sz="1200" spc="45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Garamond"/>
                <a:cs typeface="Garamond"/>
              </a:rPr>
              <a:t>becomes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social,</a:t>
            </a:r>
            <a:r>
              <a:rPr dirty="0" sz="1200" spc="8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but</a:t>
            </a:r>
            <a:r>
              <a:rPr dirty="0" sz="1200" spc="85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appropriations</a:t>
            </a:r>
            <a:r>
              <a:rPr dirty="0" sz="1200" spc="85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remain</a:t>
            </a:r>
            <a:r>
              <a:rPr dirty="0" sz="1200" spc="85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private.”</a:t>
            </a:r>
            <a:r>
              <a:rPr dirty="0" sz="1200" spc="8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-</a:t>
            </a:r>
            <a:r>
              <a:rPr dirty="0" sz="1200" spc="85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Lenin</a:t>
            </a:r>
            <a:r>
              <a:rPr dirty="0" sz="1200" spc="85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in</a:t>
            </a:r>
            <a:r>
              <a:rPr dirty="0" sz="1200" spc="45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1200" spc="100" i="1">
                <a:solidFill>
                  <a:srgbClr val="FFFFFF"/>
                </a:solidFill>
                <a:latin typeface="Garamond"/>
                <a:cs typeface="Garamond"/>
              </a:rPr>
              <a:t>Imperialism</a:t>
            </a:r>
            <a:endParaRPr sz="12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Garamond"/>
              <a:cs typeface="Garamond"/>
            </a:endParaRPr>
          </a:p>
          <a:p>
            <a:pPr marL="368935" marR="42545" indent="-356870">
              <a:lnSpc>
                <a:spcPts val="1900"/>
              </a:lnSpc>
              <a:spcBef>
                <a:spcPts val="5"/>
              </a:spcBef>
              <a:buFont typeface="Arial"/>
              <a:buChar char="●"/>
              <a:tabLst>
                <a:tab pos="368300" algn="l"/>
                <a:tab pos="369570" algn="l"/>
              </a:tabLst>
            </a:pPr>
            <a:r>
              <a:rPr dirty="0" sz="1650" spc="-105" b="1">
                <a:solidFill>
                  <a:srgbClr val="ADADAD"/>
                </a:solidFill>
                <a:latin typeface="Garamond"/>
                <a:cs typeface="Garamond"/>
              </a:rPr>
              <a:t>He</a:t>
            </a:r>
            <a:r>
              <a:rPr dirty="0" sz="165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b="1">
                <a:solidFill>
                  <a:srgbClr val="ADADAD"/>
                </a:solidFill>
                <a:latin typeface="Garamond"/>
                <a:cs typeface="Garamond"/>
              </a:rPr>
              <a:t>thought</a:t>
            </a:r>
            <a:r>
              <a:rPr dirty="0" sz="1650" spc="-10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b="1">
                <a:solidFill>
                  <a:srgbClr val="ADADAD"/>
                </a:solidFill>
                <a:latin typeface="Garamond"/>
                <a:cs typeface="Garamond"/>
              </a:rPr>
              <a:t>the</a:t>
            </a:r>
            <a:r>
              <a:rPr dirty="0" sz="1650" spc="-6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30" b="1">
                <a:solidFill>
                  <a:srgbClr val="ADADAD"/>
                </a:solidFill>
                <a:latin typeface="Garamond"/>
                <a:cs typeface="Garamond"/>
              </a:rPr>
              <a:t>state</a:t>
            </a:r>
            <a:r>
              <a:rPr dirty="0" sz="1650" spc="-6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30" b="1">
                <a:solidFill>
                  <a:srgbClr val="ADADAD"/>
                </a:solidFill>
                <a:latin typeface="Garamond"/>
                <a:cs typeface="Garamond"/>
              </a:rPr>
              <a:t>should</a:t>
            </a:r>
            <a:r>
              <a:rPr dirty="0" sz="1650" spc="-5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70" b="1">
                <a:solidFill>
                  <a:srgbClr val="ADADAD"/>
                </a:solidFill>
                <a:latin typeface="Garamond"/>
                <a:cs typeface="Garamond"/>
              </a:rPr>
              <a:t>“socialize”</a:t>
            </a:r>
            <a:r>
              <a:rPr dirty="0" sz="165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b="1">
                <a:solidFill>
                  <a:srgbClr val="ADADAD"/>
                </a:solidFill>
                <a:latin typeface="Garamond"/>
                <a:cs typeface="Garamond"/>
              </a:rPr>
              <a:t>this</a:t>
            </a:r>
            <a:r>
              <a:rPr dirty="0" sz="1650" spc="-6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10" b="1">
                <a:solidFill>
                  <a:srgbClr val="ADADAD"/>
                </a:solidFill>
                <a:latin typeface="Garamond"/>
                <a:cs typeface="Garamond"/>
              </a:rPr>
              <a:t>process </a:t>
            </a:r>
            <a:r>
              <a:rPr dirty="0" sz="1650" b="1">
                <a:solidFill>
                  <a:srgbClr val="ADADAD"/>
                </a:solidFill>
                <a:latin typeface="Garamond"/>
                <a:cs typeface="Garamond"/>
              </a:rPr>
              <a:t>with</a:t>
            </a:r>
            <a:r>
              <a:rPr dirty="0" sz="1650" spc="-2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35" b="1">
                <a:solidFill>
                  <a:srgbClr val="ADADAD"/>
                </a:solidFill>
                <a:latin typeface="Garamond"/>
                <a:cs typeface="Garamond"/>
              </a:rPr>
              <a:t>representatives</a:t>
            </a:r>
            <a:r>
              <a:rPr dirty="0" sz="1650" spc="-1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b="1">
                <a:solidFill>
                  <a:srgbClr val="ADADAD"/>
                </a:solidFill>
                <a:latin typeface="Garamond"/>
                <a:cs typeface="Garamond"/>
              </a:rPr>
              <a:t>for</a:t>
            </a:r>
            <a:r>
              <a:rPr dirty="0" sz="1650" spc="-2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b="1">
                <a:solidFill>
                  <a:srgbClr val="ADADAD"/>
                </a:solidFill>
                <a:latin typeface="Garamond"/>
                <a:cs typeface="Garamond"/>
              </a:rPr>
              <a:t>the</a:t>
            </a:r>
            <a:r>
              <a:rPr dirty="0" sz="1650" spc="-1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b="1">
                <a:solidFill>
                  <a:srgbClr val="ADADAD"/>
                </a:solidFill>
                <a:latin typeface="Garamond"/>
                <a:cs typeface="Garamond"/>
              </a:rPr>
              <a:t>working</a:t>
            </a:r>
            <a:r>
              <a:rPr dirty="0" sz="1650" spc="-2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85" b="1">
                <a:solidFill>
                  <a:srgbClr val="ADADAD"/>
                </a:solidFill>
                <a:latin typeface="Garamond"/>
                <a:cs typeface="Garamond"/>
              </a:rPr>
              <a:t>class</a:t>
            </a:r>
            <a:r>
              <a:rPr dirty="0" sz="1650" spc="-1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b="1">
                <a:solidFill>
                  <a:srgbClr val="ADADAD"/>
                </a:solidFill>
                <a:latin typeface="Garamond"/>
                <a:cs typeface="Garamond"/>
              </a:rPr>
              <a:t>in</a:t>
            </a:r>
            <a:r>
              <a:rPr dirty="0" sz="1650" spc="-2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35" b="1">
                <a:solidFill>
                  <a:srgbClr val="ADADAD"/>
                </a:solidFill>
                <a:latin typeface="Garamond"/>
                <a:cs typeface="Garamond"/>
              </a:rPr>
              <a:t>charge.</a:t>
            </a:r>
            <a:endParaRPr sz="1650">
              <a:latin typeface="Garamond"/>
              <a:cs typeface="Garamond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2198" y="0"/>
            <a:ext cx="3451801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5025" y="457248"/>
            <a:ext cx="2046605" cy="40957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Marxist</a:t>
            </a:r>
            <a:r>
              <a:rPr dirty="0" spc="340"/>
              <a:t> </a:t>
            </a:r>
            <a:r>
              <a:rPr dirty="0" spc="-10"/>
              <a:t>Context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756315" y="1217727"/>
            <a:ext cx="3880485" cy="3196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8140" marR="120014" indent="-346075">
              <a:lnSpc>
                <a:spcPct val="107100"/>
              </a:lnSpc>
              <a:buFont typeface="Arial"/>
              <a:buChar char="●"/>
              <a:tabLst>
                <a:tab pos="358140" algn="l"/>
                <a:tab pos="358775" algn="l"/>
              </a:tabLst>
            </a:pPr>
            <a:r>
              <a:rPr dirty="0" sz="1500" spc="-10" b="1">
                <a:solidFill>
                  <a:srgbClr val="ADADAD"/>
                </a:solidFill>
                <a:latin typeface="Garamond"/>
                <a:cs typeface="Garamond"/>
              </a:rPr>
              <a:t>Communist</a:t>
            </a:r>
            <a:r>
              <a:rPr dirty="0" sz="1500" spc="-3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500" b="1">
                <a:solidFill>
                  <a:srgbClr val="ADADAD"/>
                </a:solidFill>
                <a:latin typeface="Garamond"/>
                <a:cs typeface="Garamond"/>
              </a:rPr>
              <a:t>revolution</a:t>
            </a:r>
            <a:r>
              <a:rPr dirty="0" sz="1500" spc="-2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500" spc="-40" b="1">
                <a:solidFill>
                  <a:srgbClr val="ADADAD"/>
                </a:solidFill>
                <a:latin typeface="Garamond"/>
                <a:cs typeface="Garamond"/>
              </a:rPr>
              <a:t>supposed</a:t>
            </a:r>
            <a:r>
              <a:rPr dirty="0" sz="1500" spc="-2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500" b="1">
                <a:solidFill>
                  <a:srgbClr val="ADADAD"/>
                </a:solidFill>
                <a:latin typeface="Garamond"/>
                <a:cs typeface="Garamond"/>
              </a:rPr>
              <a:t>to</a:t>
            </a:r>
            <a:r>
              <a:rPr dirty="0" sz="1500" spc="-2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500" spc="-10" b="1">
                <a:solidFill>
                  <a:srgbClr val="ADADAD"/>
                </a:solidFill>
                <a:latin typeface="Garamond"/>
                <a:cs typeface="Garamond"/>
              </a:rPr>
              <a:t>involve </a:t>
            </a:r>
            <a:r>
              <a:rPr dirty="0" sz="1500" b="1">
                <a:solidFill>
                  <a:srgbClr val="ADADAD"/>
                </a:solidFill>
                <a:latin typeface="Garamond"/>
                <a:cs typeface="Garamond"/>
              </a:rPr>
              <a:t>the</a:t>
            </a:r>
            <a:r>
              <a:rPr dirty="0" sz="1500" spc="-2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500" b="1">
                <a:solidFill>
                  <a:srgbClr val="ADADAD"/>
                </a:solidFill>
                <a:latin typeface="Garamond"/>
                <a:cs typeface="Garamond"/>
              </a:rPr>
              <a:t>working</a:t>
            </a:r>
            <a:r>
              <a:rPr dirty="0" sz="1500" spc="-1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500" spc="-70" b="1">
                <a:solidFill>
                  <a:srgbClr val="ADADAD"/>
                </a:solidFill>
                <a:latin typeface="Garamond"/>
                <a:cs typeface="Garamond"/>
              </a:rPr>
              <a:t>class,</a:t>
            </a:r>
            <a:r>
              <a:rPr dirty="0" sz="1500" spc="-1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500" spc="-45" b="1">
                <a:solidFill>
                  <a:srgbClr val="ADADAD"/>
                </a:solidFill>
                <a:latin typeface="Garamond"/>
                <a:cs typeface="Garamond"/>
              </a:rPr>
              <a:t>seizing</a:t>
            </a:r>
            <a:r>
              <a:rPr dirty="0" sz="1500" spc="-2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500" b="1">
                <a:solidFill>
                  <a:srgbClr val="ADADAD"/>
                </a:solidFill>
                <a:latin typeface="Garamond"/>
                <a:cs typeface="Garamond"/>
              </a:rPr>
              <a:t>the</a:t>
            </a:r>
            <a:r>
              <a:rPr dirty="0" sz="1500" spc="-1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500" spc="-65" b="1">
                <a:solidFill>
                  <a:srgbClr val="ADADAD"/>
                </a:solidFill>
                <a:latin typeface="Garamond"/>
                <a:cs typeface="Garamond"/>
              </a:rPr>
              <a:t>means</a:t>
            </a:r>
            <a:r>
              <a:rPr dirty="0" sz="1500" spc="-1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500" spc="-25" b="1">
                <a:solidFill>
                  <a:srgbClr val="ADADAD"/>
                </a:solidFill>
                <a:latin typeface="Garamond"/>
                <a:cs typeface="Garamond"/>
              </a:rPr>
              <a:t>of </a:t>
            </a:r>
            <a:r>
              <a:rPr dirty="0" sz="1500" spc="-10" b="1">
                <a:solidFill>
                  <a:srgbClr val="ADADAD"/>
                </a:solidFill>
                <a:latin typeface="Garamond"/>
                <a:cs typeface="Garamond"/>
              </a:rPr>
              <a:t>production.</a:t>
            </a:r>
            <a:endParaRPr sz="15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ADADAD"/>
              </a:buClr>
              <a:buFont typeface="Arial"/>
              <a:buChar char="●"/>
            </a:pPr>
            <a:endParaRPr sz="1700">
              <a:latin typeface="Garamond"/>
              <a:cs typeface="Garamond"/>
            </a:endParaRPr>
          </a:p>
          <a:p>
            <a:pPr marL="358140" marR="560070" indent="-346075">
              <a:lnSpc>
                <a:spcPct val="107100"/>
              </a:lnSpc>
              <a:buFont typeface="Arial"/>
              <a:buChar char="●"/>
              <a:tabLst>
                <a:tab pos="358140" algn="l"/>
                <a:tab pos="358775" algn="l"/>
              </a:tabLst>
            </a:pPr>
            <a:r>
              <a:rPr dirty="0" sz="1500" spc="-35" b="1">
                <a:solidFill>
                  <a:srgbClr val="ADADAD"/>
                </a:solidFill>
                <a:latin typeface="Garamond"/>
                <a:cs typeface="Garamond"/>
              </a:rPr>
              <a:t>Financial</a:t>
            </a:r>
            <a:r>
              <a:rPr dirty="0" sz="1500" spc="-1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500" spc="-50" b="1">
                <a:solidFill>
                  <a:srgbClr val="ADADAD"/>
                </a:solidFill>
                <a:latin typeface="Garamond"/>
                <a:cs typeface="Garamond"/>
              </a:rPr>
              <a:t>system</a:t>
            </a:r>
            <a:r>
              <a:rPr dirty="0" sz="1500" spc="-1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500" b="1">
                <a:solidFill>
                  <a:srgbClr val="ADADAD"/>
                </a:solidFill>
                <a:latin typeface="Garamond"/>
                <a:cs typeface="Garamond"/>
              </a:rPr>
              <a:t>to</a:t>
            </a:r>
            <a:r>
              <a:rPr dirty="0" sz="1500" spc="-1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500" spc="-35" b="1">
                <a:solidFill>
                  <a:srgbClr val="ADADAD"/>
                </a:solidFill>
                <a:latin typeface="Garamond"/>
                <a:cs typeface="Garamond"/>
              </a:rPr>
              <a:t>be</a:t>
            </a:r>
            <a:r>
              <a:rPr dirty="0" sz="1500" spc="-1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500" spc="-10" b="1">
                <a:solidFill>
                  <a:srgbClr val="ADADAD"/>
                </a:solidFill>
                <a:latin typeface="Garamond"/>
                <a:cs typeface="Garamond"/>
              </a:rPr>
              <a:t>nationalized, centralized,</a:t>
            </a:r>
            <a:r>
              <a:rPr dirty="0" sz="1500" spc="20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500" spc="-10" b="1">
                <a:solidFill>
                  <a:srgbClr val="ADADAD"/>
                </a:solidFill>
                <a:latin typeface="Garamond"/>
                <a:cs typeface="Garamond"/>
              </a:rPr>
              <a:t>and</a:t>
            </a:r>
            <a:r>
              <a:rPr dirty="0" sz="1500" spc="-7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500" spc="-60" b="1">
                <a:solidFill>
                  <a:srgbClr val="ADADAD"/>
                </a:solidFill>
                <a:latin typeface="Garamond"/>
                <a:cs typeface="Garamond"/>
              </a:rPr>
              <a:t>managed</a:t>
            </a:r>
            <a:r>
              <a:rPr dirty="0" sz="15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500" b="1">
                <a:solidFill>
                  <a:srgbClr val="ADADAD"/>
                </a:solidFill>
                <a:latin typeface="Garamond"/>
                <a:cs typeface="Garamond"/>
              </a:rPr>
              <a:t>by</a:t>
            </a:r>
            <a:r>
              <a:rPr dirty="0" sz="1500" spc="-7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500" spc="-10" b="1">
                <a:solidFill>
                  <a:srgbClr val="ADADAD"/>
                </a:solidFill>
                <a:latin typeface="Garamond"/>
                <a:cs typeface="Garamond"/>
              </a:rPr>
              <a:t>political authority.</a:t>
            </a:r>
            <a:endParaRPr sz="15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ADADAD"/>
              </a:buClr>
              <a:buFont typeface="Arial"/>
              <a:buChar char="●"/>
            </a:pPr>
            <a:endParaRPr sz="1700">
              <a:latin typeface="Garamond"/>
              <a:cs typeface="Garamond"/>
            </a:endParaRPr>
          </a:p>
          <a:p>
            <a:pPr marL="358140" marR="78740" indent="-346075">
              <a:lnSpc>
                <a:spcPct val="107100"/>
              </a:lnSpc>
              <a:buFont typeface="Arial"/>
              <a:buChar char="●"/>
              <a:tabLst>
                <a:tab pos="358140" algn="l"/>
                <a:tab pos="358775" algn="l"/>
              </a:tabLst>
            </a:pPr>
            <a:r>
              <a:rPr dirty="0" sz="1500" spc="-40" b="1">
                <a:solidFill>
                  <a:srgbClr val="ADADAD"/>
                </a:solidFill>
                <a:latin typeface="Garamond"/>
                <a:cs typeface="Garamond"/>
              </a:rPr>
              <a:t>Bolsheviks</a:t>
            </a:r>
            <a:r>
              <a:rPr dirty="0" sz="15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500" spc="-25" b="1">
                <a:solidFill>
                  <a:srgbClr val="ADADAD"/>
                </a:solidFill>
                <a:latin typeface="Garamond"/>
                <a:cs typeface="Garamond"/>
              </a:rPr>
              <a:t>viewed</a:t>
            </a:r>
            <a:r>
              <a:rPr dirty="0" sz="1500" spc="-3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500" spc="-40" b="1">
                <a:solidFill>
                  <a:srgbClr val="ADADAD"/>
                </a:solidFill>
                <a:latin typeface="Garamond"/>
                <a:cs typeface="Garamond"/>
              </a:rPr>
              <a:t>themselves</a:t>
            </a:r>
            <a:r>
              <a:rPr dirty="0" sz="1500" spc="-3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500" b="1">
                <a:solidFill>
                  <a:srgbClr val="ADADAD"/>
                </a:solidFill>
                <a:latin typeface="Garamond"/>
                <a:cs typeface="Garamond"/>
              </a:rPr>
              <a:t>at</a:t>
            </a:r>
            <a:r>
              <a:rPr dirty="0" sz="1500" spc="-3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500" b="1">
                <a:solidFill>
                  <a:srgbClr val="ADADAD"/>
                </a:solidFill>
                <a:latin typeface="Garamond"/>
                <a:cs typeface="Garamond"/>
              </a:rPr>
              <a:t>the</a:t>
            </a:r>
            <a:r>
              <a:rPr dirty="0" sz="1500" spc="-3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500" spc="-20" b="1">
                <a:solidFill>
                  <a:srgbClr val="ADADAD"/>
                </a:solidFill>
                <a:latin typeface="Garamond"/>
                <a:cs typeface="Garamond"/>
              </a:rPr>
              <a:t>sole </a:t>
            </a:r>
            <a:r>
              <a:rPr dirty="0" sz="1500" spc="-25" b="1">
                <a:solidFill>
                  <a:srgbClr val="ADADAD"/>
                </a:solidFill>
                <a:latin typeface="Garamond"/>
                <a:cs typeface="Garamond"/>
              </a:rPr>
              <a:t>legitimate</a:t>
            </a:r>
            <a:r>
              <a:rPr dirty="0" sz="1500" spc="-1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500" spc="-25" b="1">
                <a:solidFill>
                  <a:srgbClr val="ADADAD"/>
                </a:solidFill>
                <a:latin typeface="Garamond"/>
                <a:cs typeface="Garamond"/>
              </a:rPr>
              <a:t>representatives</a:t>
            </a:r>
            <a:r>
              <a:rPr dirty="0" sz="1500" spc="-1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500" b="1">
                <a:solidFill>
                  <a:srgbClr val="ADADAD"/>
                </a:solidFill>
                <a:latin typeface="Garamond"/>
                <a:cs typeface="Garamond"/>
              </a:rPr>
              <a:t>of</a:t>
            </a:r>
            <a:r>
              <a:rPr dirty="0" sz="1500" spc="-1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500" b="1">
                <a:solidFill>
                  <a:srgbClr val="ADADAD"/>
                </a:solidFill>
                <a:latin typeface="Garamond"/>
                <a:cs typeface="Garamond"/>
              </a:rPr>
              <a:t>the</a:t>
            </a:r>
            <a:r>
              <a:rPr dirty="0" sz="1500" spc="-1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500" spc="-10" b="1">
                <a:solidFill>
                  <a:srgbClr val="ADADAD"/>
                </a:solidFill>
                <a:latin typeface="Garamond"/>
                <a:cs typeface="Garamond"/>
              </a:rPr>
              <a:t>proletariat.</a:t>
            </a:r>
            <a:endParaRPr sz="15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ADADAD"/>
              </a:buClr>
              <a:buFont typeface="Arial"/>
              <a:buChar char="●"/>
            </a:pPr>
            <a:endParaRPr sz="1700">
              <a:latin typeface="Garamond"/>
              <a:cs typeface="Garamond"/>
            </a:endParaRPr>
          </a:p>
          <a:p>
            <a:pPr marL="358140" marR="5080" indent="-346075">
              <a:lnSpc>
                <a:spcPct val="107100"/>
              </a:lnSpc>
              <a:buFont typeface="Arial"/>
              <a:buChar char="●"/>
              <a:tabLst>
                <a:tab pos="358140" algn="l"/>
                <a:tab pos="358775" algn="l"/>
              </a:tabLst>
            </a:pPr>
            <a:r>
              <a:rPr dirty="0" sz="1500" spc="-30" b="1">
                <a:solidFill>
                  <a:srgbClr val="ADADAD"/>
                </a:solidFill>
                <a:latin typeface="Garamond"/>
                <a:cs typeface="Garamond"/>
              </a:rPr>
              <a:t>Bolshevik</a:t>
            </a:r>
            <a:r>
              <a:rPr dirty="0" sz="150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500" b="1">
                <a:solidFill>
                  <a:srgbClr val="ADADAD"/>
                </a:solidFill>
                <a:latin typeface="Garamond"/>
                <a:cs typeface="Garamond"/>
              </a:rPr>
              <a:t>rule</a:t>
            </a:r>
            <a:r>
              <a:rPr dirty="0" sz="150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500" spc="-35" b="1">
                <a:solidFill>
                  <a:srgbClr val="ADADAD"/>
                </a:solidFill>
                <a:latin typeface="Garamond"/>
                <a:cs typeface="Garamond"/>
              </a:rPr>
              <a:t>premised </a:t>
            </a:r>
            <a:r>
              <a:rPr dirty="0" sz="1500" b="1">
                <a:solidFill>
                  <a:srgbClr val="ADADAD"/>
                </a:solidFill>
                <a:latin typeface="Garamond"/>
                <a:cs typeface="Garamond"/>
              </a:rPr>
              <a:t>on</a:t>
            </a:r>
            <a:r>
              <a:rPr dirty="0" sz="150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500" b="1">
                <a:solidFill>
                  <a:srgbClr val="ADADAD"/>
                </a:solidFill>
                <a:latin typeface="Garamond"/>
                <a:cs typeface="Garamond"/>
              </a:rPr>
              <a:t>the</a:t>
            </a:r>
            <a:r>
              <a:rPr dirty="0" sz="15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500" spc="-10" b="1">
                <a:solidFill>
                  <a:srgbClr val="ADADAD"/>
                </a:solidFill>
                <a:latin typeface="Garamond"/>
                <a:cs typeface="Garamond"/>
              </a:rPr>
              <a:t>“dictatorship </a:t>
            </a:r>
            <a:r>
              <a:rPr dirty="0" sz="1500" b="1">
                <a:solidFill>
                  <a:srgbClr val="ADADAD"/>
                </a:solidFill>
                <a:latin typeface="Garamond"/>
                <a:cs typeface="Garamond"/>
              </a:rPr>
              <a:t>of</a:t>
            </a:r>
            <a:r>
              <a:rPr dirty="0" sz="1500" spc="-1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500" b="1">
                <a:solidFill>
                  <a:srgbClr val="ADADAD"/>
                </a:solidFill>
                <a:latin typeface="Garamond"/>
                <a:cs typeface="Garamond"/>
              </a:rPr>
              <a:t>the</a:t>
            </a:r>
            <a:r>
              <a:rPr dirty="0" sz="1500" spc="-10" b="1">
                <a:solidFill>
                  <a:srgbClr val="ADADAD"/>
                </a:solidFill>
                <a:latin typeface="Garamond"/>
                <a:cs typeface="Garamond"/>
              </a:rPr>
              <a:t> proletariat.”</a:t>
            </a:r>
            <a:endParaRPr sz="1500">
              <a:latin typeface="Garamond"/>
              <a:cs typeface="Garamond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600"/>
            <a:ext cx="3959999" cy="51188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2588260" cy="40957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Finance</a:t>
            </a:r>
            <a:r>
              <a:rPr dirty="0" spc="45"/>
              <a:t> </a:t>
            </a:r>
            <a:r>
              <a:rPr dirty="0"/>
              <a:t>in</a:t>
            </a:r>
            <a:r>
              <a:rPr dirty="0" spc="50"/>
              <a:t> </a:t>
            </a:r>
            <a:r>
              <a:rPr dirty="0" spc="60"/>
              <a:t>the</a:t>
            </a:r>
            <a:r>
              <a:rPr dirty="0" spc="50"/>
              <a:t> </a:t>
            </a:r>
            <a:r>
              <a:rPr dirty="0" spc="-45"/>
              <a:t>USSR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75249" y="1216355"/>
            <a:ext cx="4741545" cy="318008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379095" marR="427990" indent="-367030">
              <a:lnSpc>
                <a:spcPts val="2270"/>
              </a:lnSpc>
              <a:spcBef>
                <a:spcPts val="85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85" b="1">
                <a:solidFill>
                  <a:srgbClr val="ADADAD"/>
                </a:solidFill>
                <a:latin typeface="Garamond"/>
                <a:cs typeface="Garamond"/>
              </a:rPr>
              <a:t>Begins</a:t>
            </a:r>
            <a:r>
              <a:rPr dirty="0" sz="1800" spc="-2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with</a:t>
            </a:r>
            <a:r>
              <a:rPr dirty="0" sz="1800" spc="-2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25" b="1">
                <a:solidFill>
                  <a:srgbClr val="ADADAD"/>
                </a:solidFill>
                <a:latin typeface="Garamond"/>
                <a:cs typeface="Garamond"/>
              </a:rPr>
              <a:t>nationalization</a:t>
            </a:r>
            <a:r>
              <a:rPr dirty="0" sz="1800" spc="-2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of</a:t>
            </a:r>
            <a:r>
              <a:rPr dirty="0" sz="1800" spc="-2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all</a:t>
            </a:r>
            <a:r>
              <a:rPr dirty="0" sz="1800" spc="-2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financial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institutions.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ADADAD"/>
              </a:buClr>
              <a:buFont typeface="Arial"/>
              <a:buChar char="●"/>
            </a:pPr>
            <a:endParaRPr sz="1900">
              <a:latin typeface="Garamond"/>
              <a:cs typeface="Garamond"/>
            </a:endParaRPr>
          </a:p>
          <a:p>
            <a:pPr marL="379095" marR="5080" indent="-367030">
              <a:lnSpc>
                <a:spcPct val="105000"/>
              </a:lnSpc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Assets</a:t>
            </a:r>
            <a:r>
              <a:rPr dirty="0" sz="180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are</a:t>
            </a:r>
            <a:r>
              <a:rPr dirty="0" sz="180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reorganized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into</a:t>
            </a:r>
            <a:r>
              <a:rPr dirty="0" sz="180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10" b="1">
                <a:solidFill>
                  <a:srgbClr val="ADADAD"/>
                </a:solidFill>
                <a:latin typeface="Garamond"/>
                <a:cs typeface="Garamond"/>
              </a:rPr>
              <a:t>a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highly-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centralized 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and</a:t>
            </a:r>
            <a:r>
              <a:rPr dirty="0" sz="1800" spc="-6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bureaucratic</a:t>
            </a:r>
            <a:r>
              <a:rPr dirty="0" sz="1800" spc="-6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state</a:t>
            </a:r>
            <a:r>
              <a:rPr dirty="0" sz="1800" spc="-6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system.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ADADAD"/>
              </a:buClr>
              <a:buFont typeface="Arial"/>
              <a:buChar char="●"/>
            </a:pPr>
            <a:endParaRPr sz="2000">
              <a:latin typeface="Garamond"/>
              <a:cs typeface="Garamond"/>
            </a:endParaRPr>
          </a:p>
          <a:p>
            <a:pPr marL="379095" marR="121920" indent="-367030">
              <a:lnSpc>
                <a:spcPct val="105000"/>
              </a:lnSpc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Organization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and 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allocation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of</a:t>
            </a:r>
            <a:r>
              <a:rPr dirty="0" sz="180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capital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85" b="1">
                <a:solidFill>
                  <a:srgbClr val="ADADAD"/>
                </a:solidFill>
                <a:latin typeface="Garamond"/>
                <a:cs typeface="Garamond"/>
              </a:rPr>
              <a:t>became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the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25" b="1">
                <a:solidFill>
                  <a:srgbClr val="ADADAD"/>
                </a:solidFill>
                <a:latin typeface="Garamond"/>
                <a:cs typeface="Garamond"/>
              </a:rPr>
              <a:t>responsibility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of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two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state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institutions, 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Gosplan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and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Gosbank.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ADADAD"/>
              </a:buClr>
              <a:buFont typeface="Arial"/>
              <a:buChar char="●"/>
            </a:pPr>
            <a:endParaRPr sz="2100">
              <a:latin typeface="Garamond"/>
              <a:cs typeface="Garamond"/>
            </a:endParaRPr>
          </a:p>
          <a:p>
            <a:pPr marL="379095" indent="-367030">
              <a:lnSpc>
                <a:spcPct val="100000"/>
              </a:lnSpc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Institutions</a:t>
            </a:r>
            <a:r>
              <a:rPr dirty="0" sz="1800" spc="-6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subordinate</a:t>
            </a:r>
            <a:r>
              <a:rPr dirty="0" sz="1800" spc="-6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to</a:t>
            </a:r>
            <a:r>
              <a:rPr dirty="0" sz="1800" spc="-6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the</a:t>
            </a:r>
            <a:r>
              <a:rPr dirty="0" sz="1800" spc="-6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Politburo</a:t>
            </a:r>
            <a:endParaRPr sz="1800">
              <a:latin typeface="Garamond"/>
              <a:cs typeface="Garamond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1018" y="0"/>
            <a:ext cx="3492981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3614420" cy="40957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20"/>
              <a:t>Economic</a:t>
            </a:r>
            <a:r>
              <a:rPr dirty="0" spc="30"/>
              <a:t> </a:t>
            </a:r>
            <a:r>
              <a:rPr dirty="0"/>
              <a:t>Planning:</a:t>
            </a:r>
            <a:r>
              <a:rPr dirty="0" spc="35"/>
              <a:t> </a:t>
            </a:r>
            <a:r>
              <a:rPr dirty="0" spc="-20"/>
              <a:t>Gosplan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75249" y="1175208"/>
            <a:ext cx="4140835" cy="3180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marR="243204" indent="-367030">
              <a:lnSpc>
                <a:spcPct val="114999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20" b="1">
                <a:solidFill>
                  <a:srgbClr val="ADADAD"/>
                </a:solidFill>
                <a:latin typeface="Garamond"/>
                <a:cs typeface="Garamond"/>
              </a:rPr>
              <a:t>In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75" b="1">
                <a:solidFill>
                  <a:srgbClr val="ADADAD"/>
                </a:solidFill>
                <a:latin typeface="Garamond"/>
                <a:cs typeface="Garamond"/>
              </a:rPr>
              <a:t>charge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of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40" b="1">
                <a:solidFill>
                  <a:srgbClr val="ADADAD"/>
                </a:solidFill>
                <a:latin typeface="Garamond"/>
                <a:cs typeface="Garamond"/>
              </a:rPr>
              <a:t>investment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and </a:t>
            </a:r>
            <a:r>
              <a:rPr dirty="0" sz="1800" spc="-60" b="1">
                <a:solidFill>
                  <a:srgbClr val="ADADAD"/>
                </a:solidFill>
                <a:latin typeface="Garamond"/>
                <a:cs typeface="Garamond"/>
              </a:rPr>
              <a:t>economic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planning.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DADAD"/>
              </a:buClr>
              <a:buFont typeface="Arial"/>
              <a:buChar char="●"/>
            </a:pPr>
            <a:endParaRPr sz="2200">
              <a:latin typeface="Garamond"/>
              <a:cs typeface="Garamond"/>
            </a:endParaRPr>
          </a:p>
          <a:p>
            <a:pPr marL="379095" marR="462915" indent="-367030">
              <a:lnSpc>
                <a:spcPct val="114999"/>
              </a:lnSpc>
              <a:spcBef>
                <a:spcPts val="5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Started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20" b="1">
                <a:solidFill>
                  <a:srgbClr val="ADADAD"/>
                </a:solidFill>
                <a:latin typeface="Garamond"/>
                <a:cs typeface="Garamond"/>
              </a:rPr>
              <a:t>as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an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advisory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organization. </a:t>
            </a:r>
            <a:r>
              <a:rPr dirty="0" sz="1800" spc="-125" b="1">
                <a:solidFill>
                  <a:srgbClr val="ADADAD"/>
                </a:solidFill>
                <a:latin typeface="Garamond"/>
                <a:cs typeface="Garamond"/>
              </a:rPr>
              <a:t>Became</a:t>
            </a:r>
            <a:r>
              <a:rPr dirty="0" sz="1800" spc="-1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responsible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for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 economic 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planning</a:t>
            </a:r>
            <a:r>
              <a:rPr dirty="0" sz="1800" spc="-6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in</a:t>
            </a:r>
            <a:r>
              <a:rPr dirty="0" sz="1800" spc="-6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60" b="1">
                <a:solidFill>
                  <a:srgbClr val="ADADAD"/>
                </a:solidFill>
                <a:latin typeface="Garamond"/>
                <a:cs typeface="Garamond"/>
              </a:rPr>
              <a:t>1928.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DADAD"/>
              </a:buClr>
              <a:buFont typeface="Arial"/>
              <a:buChar char="●"/>
            </a:pPr>
            <a:endParaRPr sz="2200">
              <a:latin typeface="Garamond"/>
              <a:cs typeface="Garamond"/>
            </a:endParaRPr>
          </a:p>
          <a:p>
            <a:pPr marL="379095" marR="5080" indent="-367030">
              <a:lnSpc>
                <a:spcPct val="114999"/>
              </a:lnSpc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95" b="1">
                <a:solidFill>
                  <a:srgbClr val="ADADAD"/>
                </a:solidFill>
                <a:latin typeface="Garamond"/>
                <a:cs typeface="Garamond"/>
              </a:rPr>
              <a:t>Top</a:t>
            </a:r>
            <a:r>
              <a:rPr dirty="0" sz="1800" spc="-2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20" b="1">
                <a:solidFill>
                  <a:srgbClr val="ADADAD"/>
                </a:solidFill>
                <a:latin typeface="Garamond"/>
                <a:cs typeface="Garamond"/>
              </a:rPr>
              <a:t>down</a:t>
            </a:r>
            <a:r>
              <a:rPr dirty="0" sz="1800" spc="-2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75" b="1">
                <a:solidFill>
                  <a:srgbClr val="ADADAD"/>
                </a:solidFill>
                <a:latin typeface="Garamond"/>
                <a:cs typeface="Garamond"/>
              </a:rPr>
              <a:t>command</a:t>
            </a:r>
            <a:r>
              <a:rPr dirty="0" sz="1800" spc="-2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20" b="1">
                <a:solidFill>
                  <a:srgbClr val="ADADAD"/>
                </a:solidFill>
                <a:latin typeface="Garamond"/>
                <a:cs typeface="Garamond"/>
              </a:rPr>
              <a:t>structure.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Controls all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20" b="1">
                <a:solidFill>
                  <a:srgbClr val="ADADAD"/>
                </a:solidFill>
                <a:latin typeface="Garamond"/>
                <a:cs typeface="Garamond"/>
              </a:rPr>
              <a:t>points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of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40" b="1">
                <a:solidFill>
                  <a:srgbClr val="ADADAD"/>
                </a:solidFill>
                <a:latin typeface="Garamond"/>
                <a:cs typeface="Garamond"/>
              </a:rPr>
              <a:t>investment,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distribution, </a:t>
            </a:r>
            <a:r>
              <a:rPr dirty="0" sz="1800" spc="-40" b="1">
                <a:solidFill>
                  <a:srgbClr val="ADADAD"/>
                </a:solidFill>
                <a:latin typeface="Garamond"/>
                <a:cs typeface="Garamond"/>
              </a:rPr>
              <a:t>advertising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and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sales.</a:t>
            </a:r>
            <a:endParaRPr sz="1800">
              <a:latin typeface="Garamond"/>
              <a:cs typeface="Garamond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7250" y="0"/>
            <a:ext cx="4066749" cy="514349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21225" y="505248"/>
            <a:ext cx="3576320" cy="40957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Financial</a:t>
            </a:r>
            <a:r>
              <a:rPr dirty="0" spc="50"/>
              <a:t> </a:t>
            </a:r>
            <a:r>
              <a:rPr dirty="0"/>
              <a:t>Services:</a:t>
            </a:r>
            <a:r>
              <a:rPr dirty="0" spc="55"/>
              <a:t> </a:t>
            </a:r>
            <a:r>
              <a:rPr dirty="0" spc="-10"/>
              <a:t>Gosbank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423410" marR="431165" indent="-367030">
              <a:lnSpc>
                <a:spcPct val="114999"/>
              </a:lnSpc>
              <a:spcBef>
                <a:spcPts val="100"/>
              </a:spcBef>
              <a:buFont typeface="Arial"/>
              <a:buChar char="●"/>
              <a:tabLst>
                <a:tab pos="4423410" algn="l"/>
                <a:tab pos="4424045" algn="l"/>
              </a:tabLst>
            </a:pPr>
            <a:r>
              <a:rPr dirty="0" spc="-10"/>
              <a:t>Only</a:t>
            </a:r>
            <a:r>
              <a:rPr dirty="0" spc="-85"/>
              <a:t> </a:t>
            </a:r>
            <a:r>
              <a:rPr dirty="0" spc="-50"/>
              <a:t>bank</a:t>
            </a:r>
            <a:r>
              <a:rPr dirty="0" spc="-60"/>
              <a:t> </a:t>
            </a:r>
            <a:r>
              <a:rPr dirty="0"/>
              <a:t>in</a:t>
            </a:r>
            <a:r>
              <a:rPr dirty="0" spc="-75"/>
              <a:t> </a:t>
            </a:r>
            <a:r>
              <a:rPr dirty="0"/>
              <a:t>the</a:t>
            </a:r>
            <a:r>
              <a:rPr dirty="0" spc="-70"/>
              <a:t> </a:t>
            </a:r>
            <a:r>
              <a:rPr dirty="0" spc="-20"/>
              <a:t>Soviet</a:t>
            </a:r>
            <a:r>
              <a:rPr dirty="0" spc="-70"/>
              <a:t> </a:t>
            </a:r>
            <a:r>
              <a:rPr dirty="0" spc="-10"/>
              <a:t>Union. </a:t>
            </a:r>
            <a:r>
              <a:rPr dirty="0" spc="-50"/>
              <a:t>Responsible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 spc="-25"/>
              <a:t>facilitating</a:t>
            </a:r>
            <a:r>
              <a:rPr dirty="0" spc="-10"/>
              <a:t> </a:t>
            </a:r>
            <a:r>
              <a:rPr dirty="0" spc="-25"/>
              <a:t>all </a:t>
            </a:r>
            <a:r>
              <a:rPr dirty="0" spc="-10"/>
              <a:t>exchange.</a:t>
            </a:r>
          </a:p>
          <a:p>
            <a:pPr marL="4044315">
              <a:lnSpc>
                <a:spcPct val="100000"/>
              </a:lnSpc>
              <a:spcBef>
                <a:spcPts val="50"/>
              </a:spcBef>
              <a:buClr>
                <a:srgbClr val="ADADAD"/>
              </a:buClr>
              <a:buFont typeface="Arial"/>
              <a:buChar char="●"/>
            </a:pPr>
            <a:endParaRPr sz="2450"/>
          </a:p>
          <a:p>
            <a:pPr marL="4423410" indent="-367030">
              <a:lnSpc>
                <a:spcPct val="100000"/>
              </a:lnSpc>
              <a:buFont typeface="Arial"/>
              <a:buChar char="●"/>
              <a:tabLst>
                <a:tab pos="4423410" algn="l"/>
                <a:tab pos="4424045" algn="l"/>
              </a:tabLst>
            </a:pPr>
            <a:r>
              <a:rPr dirty="0" spc="-20"/>
              <a:t>In</a:t>
            </a:r>
            <a:r>
              <a:rPr dirty="0" spc="-45"/>
              <a:t> </a:t>
            </a:r>
            <a:r>
              <a:rPr dirty="0" spc="-75"/>
              <a:t>charge</a:t>
            </a:r>
            <a:r>
              <a:rPr dirty="0" spc="-45"/>
              <a:t> </a:t>
            </a:r>
            <a:r>
              <a:rPr dirty="0"/>
              <a:t>of</a:t>
            </a:r>
            <a:r>
              <a:rPr dirty="0" spc="-40"/>
              <a:t> </a:t>
            </a:r>
            <a:r>
              <a:rPr dirty="0" spc="-25"/>
              <a:t>monetary</a:t>
            </a:r>
            <a:r>
              <a:rPr dirty="0" spc="-45"/>
              <a:t> </a:t>
            </a:r>
            <a:r>
              <a:rPr dirty="0" spc="-10"/>
              <a:t>policy.</a:t>
            </a:r>
          </a:p>
          <a:p>
            <a:pPr marL="4044315">
              <a:lnSpc>
                <a:spcPct val="100000"/>
              </a:lnSpc>
              <a:spcBef>
                <a:spcPts val="10"/>
              </a:spcBef>
              <a:buClr>
                <a:srgbClr val="ADADAD"/>
              </a:buClr>
              <a:buFont typeface="Arial"/>
              <a:buChar char="●"/>
            </a:pPr>
            <a:endParaRPr sz="2200"/>
          </a:p>
          <a:p>
            <a:pPr marL="4423410" marR="5080" indent="-367030">
              <a:lnSpc>
                <a:spcPct val="114999"/>
              </a:lnSpc>
              <a:buFont typeface="Arial"/>
              <a:buChar char="●"/>
              <a:tabLst>
                <a:tab pos="4423410" algn="l"/>
                <a:tab pos="4424045" algn="l"/>
              </a:tabLst>
            </a:pPr>
            <a:r>
              <a:rPr dirty="0" spc="-10"/>
              <a:t>Only</a:t>
            </a:r>
            <a:r>
              <a:rPr dirty="0" spc="-55"/>
              <a:t> </a:t>
            </a:r>
            <a:r>
              <a:rPr dirty="0"/>
              <a:t>institution</a:t>
            </a:r>
            <a:r>
              <a:rPr dirty="0" spc="-55"/>
              <a:t> </a:t>
            </a:r>
            <a:r>
              <a:rPr dirty="0"/>
              <a:t>that</a:t>
            </a:r>
            <a:r>
              <a:rPr dirty="0" spc="-55"/>
              <a:t> </a:t>
            </a:r>
            <a:r>
              <a:rPr dirty="0" spc="-50"/>
              <a:t>could</a:t>
            </a:r>
            <a:r>
              <a:rPr dirty="0" spc="-55"/>
              <a:t> </a:t>
            </a:r>
            <a:r>
              <a:rPr dirty="0"/>
              <a:t>buy</a:t>
            </a:r>
            <a:r>
              <a:rPr dirty="0" spc="-55"/>
              <a:t> </a:t>
            </a:r>
            <a:r>
              <a:rPr dirty="0" spc="-25"/>
              <a:t>and </a:t>
            </a:r>
            <a:r>
              <a:rPr dirty="0" spc="-50"/>
              <a:t>sell</a:t>
            </a:r>
            <a:r>
              <a:rPr dirty="0" spc="-55"/>
              <a:t> </a:t>
            </a:r>
            <a:r>
              <a:rPr dirty="0" spc="-25"/>
              <a:t>foreign</a:t>
            </a:r>
            <a:r>
              <a:rPr dirty="0" spc="-50"/>
              <a:t> </a:t>
            </a:r>
            <a:r>
              <a:rPr dirty="0" spc="-10"/>
              <a:t>currency.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5800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1584" y="505248"/>
            <a:ext cx="1421130" cy="40957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20"/>
              <a:t>Conclusion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16168" y="1079196"/>
            <a:ext cx="8363584" cy="2494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The</a:t>
            </a:r>
            <a:r>
              <a:rPr dirty="0" sz="1800" spc="-6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financial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75" b="1">
                <a:solidFill>
                  <a:srgbClr val="ADADAD"/>
                </a:solidFill>
                <a:latin typeface="Garamond"/>
                <a:cs typeface="Garamond"/>
              </a:rPr>
              <a:t>system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in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the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USSR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80" b="1">
                <a:solidFill>
                  <a:srgbClr val="ADADAD"/>
                </a:solidFill>
                <a:latin typeface="Garamond"/>
                <a:cs typeface="Garamond"/>
              </a:rPr>
              <a:t>was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25" b="1">
                <a:solidFill>
                  <a:srgbClr val="ADADAD"/>
                </a:solidFill>
                <a:latin typeface="Garamond"/>
                <a:cs typeface="Garamond"/>
              </a:rPr>
              <a:t>highly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40" b="1">
                <a:solidFill>
                  <a:srgbClr val="ADADAD"/>
                </a:solidFill>
                <a:latin typeface="Garamond"/>
                <a:cs typeface="Garamond"/>
              </a:rPr>
              <a:t>centralized,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and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it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60" b="1">
                <a:solidFill>
                  <a:srgbClr val="ADADAD"/>
                </a:solidFill>
                <a:latin typeface="Garamond"/>
                <a:cs typeface="Garamond"/>
              </a:rPr>
              <a:t>developed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out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of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the</a:t>
            </a:r>
            <a:r>
              <a:rPr dirty="0" sz="1800" spc="-6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chaos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of</a:t>
            </a:r>
            <a:r>
              <a:rPr dirty="0" sz="1800" spc="-7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the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Russian</a:t>
            </a:r>
            <a:r>
              <a:rPr dirty="0" sz="1800" spc="-6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Revolution</a:t>
            </a:r>
            <a:r>
              <a:rPr dirty="0" sz="1800" spc="-6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and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civil</a:t>
            </a:r>
            <a:r>
              <a:rPr dirty="0" sz="1800" spc="-6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25" b="1">
                <a:solidFill>
                  <a:srgbClr val="ADADAD"/>
                </a:solidFill>
                <a:latin typeface="Garamond"/>
                <a:cs typeface="Garamond"/>
              </a:rPr>
              <a:t>war.</a:t>
            </a:r>
            <a:r>
              <a:rPr dirty="0" sz="1800" spc="-6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75" b="1">
                <a:solidFill>
                  <a:srgbClr val="ADADAD"/>
                </a:solidFill>
                <a:latin typeface="Garamond"/>
                <a:cs typeface="Garamond"/>
              </a:rPr>
              <a:t>Decisions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20" b="1">
                <a:solidFill>
                  <a:srgbClr val="ADADAD"/>
                </a:solidFill>
                <a:latin typeface="Garamond"/>
                <a:cs typeface="Garamond"/>
              </a:rPr>
              <a:t>about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the</a:t>
            </a:r>
            <a:r>
              <a:rPr dirty="0" sz="1800" spc="-6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allocation</a:t>
            </a:r>
            <a:r>
              <a:rPr dirty="0" sz="1800" spc="-6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of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capital</a:t>
            </a:r>
            <a:r>
              <a:rPr dirty="0" sz="1800" spc="-6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20" b="1">
                <a:solidFill>
                  <a:srgbClr val="ADADAD"/>
                </a:solidFill>
                <a:latin typeface="Garamond"/>
                <a:cs typeface="Garamond"/>
              </a:rPr>
              <a:t>were </a:t>
            </a:r>
            <a:r>
              <a:rPr dirty="0" sz="1800" spc="-100" b="1">
                <a:solidFill>
                  <a:srgbClr val="ADADAD"/>
                </a:solidFill>
                <a:latin typeface="Garamond"/>
                <a:cs typeface="Garamond"/>
              </a:rPr>
              <a:t>made</a:t>
            </a:r>
            <a:r>
              <a:rPr dirty="0" sz="180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20" b="1">
                <a:solidFill>
                  <a:srgbClr val="ADADAD"/>
                </a:solidFill>
                <a:latin typeface="Garamond"/>
                <a:cs typeface="Garamond"/>
              </a:rPr>
              <a:t>by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10" b="1">
                <a:solidFill>
                  <a:srgbClr val="ADADAD"/>
                </a:solidFill>
                <a:latin typeface="Garamond"/>
                <a:cs typeface="Garamond"/>
              </a:rPr>
              <a:t>a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70" b="1">
                <a:solidFill>
                  <a:srgbClr val="ADADAD"/>
                </a:solidFill>
                <a:latin typeface="Garamond"/>
                <a:cs typeface="Garamond"/>
              </a:rPr>
              <a:t>single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state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planning </a:t>
            </a:r>
            <a:r>
              <a:rPr dirty="0" sz="1800" spc="-100" b="1">
                <a:solidFill>
                  <a:srgbClr val="ADADAD"/>
                </a:solidFill>
                <a:latin typeface="Garamond"/>
                <a:cs typeface="Garamond"/>
              </a:rPr>
              <a:t>agency.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10" b="1">
                <a:solidFill>
                  <a:srgbClr val="ADADAD"/>
                </a:solidFill>
                <a:latin typeface="Garamond"/>
                <a:cs typeface="Garamond"/>
              </a:rPr>
              <a:t>Exchange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80" b="1">
                <a:solidFill>
                  <a:srgbClr val="ADADAD"/>
                </a:solidFill>
                <a:latin typeface="Garamond"/>
                <a:cs typeface="Garamond"/>
              </a:rPr>
              <a:t>was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facilitated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by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10" b="1">
                <a:solidFill>
                  <a:srgbClr val="ADADAD"/>
                </a:solidFill>
                <a:latin typeface="Garamond"/>
                <a:cs typeface="Garamond"/>
              </a:rPr>
              <a:t>a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70" b="1">
                <a:solidFill>
                  <a:srgbClr val="ADADAD"/>
                </a:solidFill>
                <a:latin typeface="Garamond"/>
                <a:cs typeface="Garamond"/>
              </a:rPr>
              <a:t>single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state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bank, </a:t>
            </a:r>
            <a:r>
              <a:rPr dirty="0" sz="1800" spc="-25" b="1">
                <a:solidFill>
                  <a:srgbClr val="ADADAD"/>
                </a:solidFill>
                <a:latin typeface="Garamond"/>
                <a:cs typeface="Garamond"/>
              </a:rPr>
              <a:t>which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75" b="1">
                <a:solidFill>
                  <a:srgbClr val="ADADAD"/>
                </a:solidFill>
                <a:latin typeface="Garamond"/>
                <a:cs typeface="Garamond"/>
              </a:rPr>
              <a:t>was</a:t>
            </a:r>
            <a:r>
              <a:rPr dirty="0" sz="180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60" b="1">
                <a:solidFill>
                  <a:srgbClr val="ADADAD"/>
                </a:solidFill>
                <a:latin typeface="Garamond"/>
                <a:cs typeface="Garamond"/>
              </a:rPr>
              <a:t>also</a:t>
            </a:r>
            <a:r>
              <a:rPr dirty="0" sz="180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responsible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for</a:t>
            </a:r>
            <a:r>
              <a:rPr dirty="0" sz="180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25" b="1">
                <a:solidFill>
                  <a:srgbClr val="ADADAD"/>
                </a:solidFill>
                <a:latin typeface="Garamond"/>
                <a:cs typeface="Garamond"/>
              </a:rPr>
              <a:t>monetary</a:t>
            </a:r>
            <a:r>
              <a:rPr dirty="0" sz="180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65" b="1">
                <a:solidFill>
                  <a:srgbClr val="ADADAD"/>
                </a:solidFill>
                <a:latin typeface="Garamond"/>
                <a:cs typeface="Garamond"/>
              </a:rPr>
              <a:t>policy.</a:t>
            </a:r>
            <a:r>
              <a:rPr dirty="0" sz="180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20" b="1">
                <a:solidFill>
                  <a:srgbClr val="ADADAD"/>
                </a:solidFill>
                <a:latin typeface="Garamond"/>
                <a:cs typeface="Garamond"/>
              </a:rPr>
              <a:t>Both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institutions</a:t>
            </a:r>
            <a:r>
              <a:rPr dirty="0" sz="180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60" b="1">
                <a:solidFill>
                  <a:srgbClr val="ADADAD"/>
                </a:solidFill>
                <a:latin typeface="Garamond"/>
                <a:cs typeface="Garamond"/>
              </a:rPr>
              <a:t>received</a:t>
            </a:r>
            <a:r>
              <a:rPr dirty="0" sz="180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orders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20" b="1">
                <a:solidFill>
                  <a:srgbClr val="ADADAD"/>
                </a:solidFill>
                <a:latin typeface="Garamond"/>
                <a:cs typeface="Garamond"/>
              </a:rPr>
              <a:t>from 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Russian</a:t>
            </a:r>
            <a:r>
              <a:rPr dirty="0" sz="1800" spc="-7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leadership, </a:t>
            </a:r>
            <a:r>
              <a:rPr dirty="0" sz="1800" spc="-25" b="1">
                <a:solidFill>
                  <a:srgbClr val="ADADAD"/>
                </a:solidFill>
                <a:latin typeface="Garamond"/>
                <a:cs typeface="Garamond"/>
              </a:rPr>
              <a:t>which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viewed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itself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20" b="1">
                <a:solidFill>
                  <a:srgbClr val="ADADAD"/>
                </a:solidFill>
                <a:latin typeface="Garamond"/>
                <a:cs typeface="Garamond"/>
              </a:rPr>
              <a:t>as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65" b="1">
                <a:solidFill>
                  <a:srgbClr val="ADADAD"/>
                </a:solidFill>
                <a:latin typeface="Garamond"/>
                <a:cs typeface="Garamond"/>
              </a:rPr>
              <a:t>exercising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25" b="1">
                <a:solidFill>
                  <a:srgbClr val="ADADAD"/>
                </a:solidFill>
                <a:latin typeface="Garamond"/>
                <a:cs typeface="Garamond"/>
              </a:rPr>
              <a:t>power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in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the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20" b="1">
                <a:solidFill>
                  <a:srgbClr val="ADADAD"/>
                </a:solidFill>
                <a:latin typeface="Garamond"/>
                <a:cs typeface="Garamond"/>
              </a:rPr>
              <a:t>interest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of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the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working class.</a:t>
            </a:r>
            <a:endParaRPr sz="1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5001895" cy="40957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20"/>
              <a:t>Discussion</a:t>
            </a:r>
            <a:r>
              <a:rPr dirty="0" spc="-25"/>
              <a:t> </a:t>
            </a:r>
            <a:r>
              <a:rPr dirty="0" spc="-10"/>
              <a:t>Questions</a:t>
            </a:r>
            <a:r>
              <a:rPr dirty="0" spc="-30"/>
              <a:t> </a:t>
            </a:r>
            <a:r>
              <a:rPr dirty="0" spc="105"/>
              <a:t>(if</a:t>
            </a:r>
            <a:r>
              <a:rPr dirty="0" spc="-25"/>
              <a:t> </a:t>
            </a:r>
            <a:r>
              <a:rPr dirty="0"/>
              <a:t>we</a:t>
            </a:r>
            <a:r>
              <a:rPr dirty="0" spc="-25"/>
              <a:t> </a:t>
            </a:r>
            <a:r>
              <a:rPr dirty="0"/>
              <a:t>have</a:t>
            </a:r>
            <a:r>
              <a:rPr dirty="0" spc="-25"/>
              <a:t> </a:t>
            </a:r>
            <a:r>
              <a:rPr dirty="0" spc="45"/>
              <a:t>time!)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75249" y="1175208"/>
            <a:ext cx="7824470" cy="1918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marR="5080" indent="-367030">
              <a:lnSpc>
                <a:spcPct val="114999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20" b="1">
                <a:solidFill>
                  <a:srgbClr val="ADADAD"/>
                </a:solidFill>
                <a:latin typeface="Garamond"/>
                <a:cs typeface="Garamond"/>
              </a:rPr>
              <a:t>In</a:t>
            </a:r>
            <a:r>
              <a:rPr dirty="0" sz="180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industrialized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nations,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are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their</a:t>
            </a:r>
            <a:r>
              <a:rPr dirty="0" sz="180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alternatives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to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10" b="1">
                <a:solidFill>
                  <a:srgbClr val="ADADAD"/>
                </a:solidFill>
                <a:latin typeface="Garamond"/>
                <a:cs typeface="Garamond"/>
              </a:rPr>
              <a:t>a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market</a:t>
            </a:r>
            <a:r>
              <a:rPr dirty="0" sz="180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75" b="1">
                <a:solidFill>
                  <a:srgbClr val="ADADAD"/>
                </a:solidFill>
                <a:latin typeface="Garamond"/>
                <a:cs typeface="Garamond"/>
              </a:rPr>
              <a:t>system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or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10" b="1">
                <a:solidFill>
                  <a:srgbClr val="ADADAD"/>
                </a:solidFill>
                <a:latin typeface="Garamond"/>
                <a:cs typeface="Garamond"/>
              </a:rPr>
              <a:t>a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command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economy?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ADADAD"/>
              </a:buClr>
              <a:buFont typeface="Arial"/>
              <a:buChar char="●"/>
            </a:pPr>
            <a:endParaRPr sz="2450">
              <a:latin typeface="Garamond"/>
              <a:cs typeface="Garamond"/>
            </a:endParaRPr>
          </a:p>
          <a:p>
            <a:pPr marL="379095" indent="-367030">
              <a:lnSpc>
                <a:spcPct val="100000"/>
              </a:lnSpc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What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do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20" b="1">
                <a:solidFill>
                  <a:srgbClr val="ADADAD"/>
                </a:solidFill>
                <a:latin typeface="Garamond"/>
                <a:cs typeface="Garamond"/>
              </a:rPr>
              <a:t>you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think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of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Lenin’s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60" b="1">
                <a:solidFill>
                  <a:srgbClr val="ADADAD"/>
                </a:solidFill>
                <a:latin typeface="Garamond"/>
                <a:cs typeface="Garamond"/>
              </a:rPr>
              <a:t>analysis?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10" b="1">
                <a:solidFill>
                  <a:srgbClr val="ADADAD"/>
                </a:solidFill>
                <a:latin typeface="Garamond"/>
                <a:cs typeface="Garamond"/>
              </a:rPr>
              <a:t>Is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Canada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ruled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20" b="1">
                <a:solidFill>
                  <a:srgbClr val="ADADAD"/>
                </a:solidFill>
                <a:latin typeface="Garamond"/>
                <a:cs typeface="Garamond"/>
              </a:rPr>
              <a:t>by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10" b="1">
                <a:solidFill>
                  <a:srgbClr val="ADADAD"/>
                </a:solidFill>
                <a:latin typeface="Garamond"/>
                <a:cs typeface="Garamond"/>
              </a:rPr>
              <a:t>a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financial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elite?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ADADAD"/>
                </a:solidFill>
                <a:latin typeface="Arial"/>
                <a:cs typeface="Arial"/>
              </a:rPr>
              <a:t>●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3261995" cy="40957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Connection</a:t>
            </a:r>
            <a:r>
              <a:rPr dirty="0" spc="55"/>
              <a:t> to</a:t>
            </a:r>
            <a:r>
              <a:rPr dirty="0" spc="60"/>
              <a:t> the </a:t>
            </a:r>
            <a:r>
              <a:rPr dirty="0" spc="-10"/>
              <a:t>Course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75249" y="1175208"/>
            <a:ext cx="3778250" cy="2865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marR="374650" indent="-367030">
              <a:lnSpc>
                <a:spcPct val="114999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25" b="1">
                <a:solidFill>
                  <a:srgbClr val="ADADAD"/>
                </a:solidFill>
                <a:latin typeface="Garamond"/>
                <a:cs typeface="Garamond"/>
              </a:rPr>
              <a:t>Course</a:t>
            </a:r>
            <a:r>
              <a:rPr dirty="0" sz="180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20" b="1">
                <a:solidFill>
                  <a:srgbClr val="ADADAD"/>
                </a:solidFill>
                <a:latin typeface="Garamond"/>
                <a:cs typeface="Garamond"/>
              </a:rPr>
              <a:t>started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with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25" b="1">
                <a:solidFill>
                  <a:srgbClr val="ADADAD"/>
                </a:solidFill>
                <a:latin typeface="Garamond"/>
                <a:cs typeface="Garamond"/>
              </a:rPr>
              <a:t>evolution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25" b="1">
                <a:solidFill>
                  <a:srgbClr val="ADADAD"/>
                </a:solidFill>
                <a:latin typeface="Garamond"/>
                <a:cs typeface="Garamond"/>
              </a:rPr>
              <a:t>of </a:t>
            </a:r>
            <a:r>
              <a:rPr dirty="0" sz="1800" spc="-75" b="1">
                <a:solidFill>
                  <a:srgbClr val="ADADAD"/>
                </a:solidFill>
                <a:latin typeface="Garamond"/>
                <a:cs typeface="Garamond"/>
              </a:rPr>
              <a:t>business</a:t>
            </a:r>
            <a:r>
              <a:rPr dirty="0" sz="180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ideology.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DADAD"/>
              </a:buClr>
              <a:buFont typeface="Arial"/>
              <a:buChar char="●"/>
            </a:pPr>
            <a:endParaRPr sz="2200">
              <a:latin typeface="Garamond"/>
              <a:cs typeface="Garamond"/>
            </a:endParaRPr>
          </a:p>
          <a:p>
            <a:pPr marL="379095" marR="159385" indent="-367030">
              <a:lnSpc>
                <a:spcPct val="114999"/>
              </a:lnSpc>
              <a:spcBef>
                <a:spcPts val="5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25" b="1">
                <a:solidFill>
                  <a:srgbClr val="ADADAD"/>
                </a:solidFill>
                <a:latin typeface="Garamond"/>
                <a:cs typeface="Garamond"/>
              </a:rPr>
              <a:t>Brought</a:t>
            </a:r>
            <a:r>
              <a:rPr dirty="0" sz="1800" spc="-7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80" b="1">
                <a:solidFill>
                  <a:srgbClr val="ADADAD"/>
                </a:solidFill>
                <a:latin typeface="Garamond"/>
                <a:cs typeface="Garamond"/>
              </a:rPr>
              <a:t>us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to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industrial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capitalism </a:t>
            </a:r>
            <a:r>
              <a:rPr dirty="0" sz="1800" spc="-20" b="1">
                <a:solidFill>
                  <a:srgbClr val="ADADAD"/>
                </a:solidFill>
                <a:latin typeface="Garamond"/>
                <a:cs typeface="Garamond"/>
              </a:rPr>
              <a:t>during</a:t>
            </a:r>
            <a:r>
              <a:rPr dirty="0" sz="1800" spc="-6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the</a:t>
            </a:r>
            <a:r>
              <a:rPr dirty="0" sz="1800" spc="-6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85" b="1">
                <a:solidFill>
                  <a:srgbClr val="ADADAD"/>
                </a:solidFill>
                <a:latin typeface="Garamond"/>
                <a:cs typeface="Garamond"/>
              </a:rPr>
              <a:t>19th</a:t>
            </a:r>
            <a:r>
              <a:rPr dirty="0" sz="1800" spc="-6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century.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DADAD"/>
              </a:buClr>
              <a:buFont typeface="Arial"/>
              <a:buChar char="●"/>
            </a:pPr>
            <a:endParaRPr sz="2200">
              <a:latin typeface="Garamond"/>
              <a:cs typeface="Garamond"/>
            </a:endParaRPr>
          </a:p>
          <a:p>
            <a:pPr marL="379095" marR="5080" indent="-367030">
              <a:lnSpc>
                <a:spcPct val="114999"/>
              </a:lnSpc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80" b="1">
                <a:solidFill>
                  <a:srgbClr val="ADADAD"/>
                </a:solidFill>
                <a:latin typeface="Garamond"/>
                <a:cs typeface="Garamond"/>
              </a:rPr>
              <a:t>I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75" b="1">
                <a:solidFill>
                  <a:srgbClr val="ADADAD"/>
                </a:solidFill>
                <a:latin typeface="Garamond"/>
                <a:cs typeface="Garamond"/>
              </a:rPr>
              <a:t>was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interested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in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an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90" b="1">
                <a:solidFill>
                  <a:srgbClr val="ADADAD"/>
                </a:solidFill>
                <a:latin typeface="Garamond"/>
                <a:cs typeface="Garamond"/>
              </a:rPr>
              <a:t>example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of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a 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state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trying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to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60" b="1">
                <a:solidFill>
                  <a:srgbClr val="ADADAD"/>
                </a:solidFill>
                <a:latin typeface="Garamond"/>
                <a:cs typeface="Garamond"/>
              </a:rPr>
              <a:t>abandon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our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financial </a:t>
            </a:r>
            <a:r>
              <a:rPr dirty="0" sz="1800" spc="-75" b="1">
                <a:solidFill>
                  <a:srgbClr val="ADADAD"/>
                </a:solidFill>
                <a:latin typeface="Garamond"/>
                <a:cs typeface="Garamond"/>
              </a:rPr>
              <a:t>system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and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starting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fresh.</a:t>
            </a:r>
            <a:endParaRPr sz="1800">
              <a:latin typeface="Garamond"/>
              <a:cs typeface="Garamond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0" y="0"/>
            <a:ext cx="4648199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1949" y="1992122"/>
            <a:ext cx="600011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57785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How</a:t>
            </a:r>
            <a:r>
              <a:rPr dirty="0" sz="3600" spc="10"/>
              <a:t> </a:t>
            </a:r>
            <a:r>
              <a:rPr dirty="0" sz="3600"/>
              <a:t>did</a:t>
            </a:r>
            <a:r>
              <a:rPr dirty="0" sz="3600" spc="15"/>
              <a:t> </a:t>
            </a:r>
            <a:r>
              <a:rPr dirty="0" sz="3600" spc="70"/>
              <a:t>the</a:t>
            </a:r>
            <a:r>
              <a:rPr dirty="0" sz="3600" spc="10"/>
              <a:t> </a:t>
            </a:r>
            <a:r>
              <a:rPr dirty="0" sz="3600" spc="-60"/>
              <a:t>USSR</a:t>
            </a:r>
            <a:r>
              <a:rPr dirty="0" sz="3600" spc="15"/>
              <a:t> </a:t>
            </a:r>
            <a:r>
              <a:rPr dirty="0" sz="3600"/>
              <a:t>build</a:t>
            </a:r>
            <a:r>
              <a:rPr dirty="0" sz="3600" spc="15"/>
              <a:t> </a:t>
            </a:r>
            <a:r>
              <a:rPr dirty="0" sz="3600" spc="70"/>
              <a:t>the</a:t>
            </a:r>
            <a:r>
              <a:rPr dirty="0" sz="3600" spc="10"/>
              <a:t> </a:t>
            </a:r>
            <a:r>
              <a:rPr dirty="0" sz="3600" spc="75"/>
              <a:t>ﬁrst </a:t>
            </a:r>
            <a:r>
              <a:rPr dirty="0" sz="3600" spc="70"/>
              <a:t>post-</a:t>
            </a:r>
            <a:r>
              <a:rPr dirty="0" sz="3600" spc="60"/>
              <a:t>capitalist</a:t>
            </a:r>
            <a:r>
              <a:rPr dirty="0" sz="3600" spc="270"/>
              <a:t> </a:t>
            </a:r>
            <a:r>
              <a:rPr dirty="0" sz="3600"/>
              <a:t>ﬁnancial</a:t>
            </a:r>
            <a:r>
              <a:rPr dirty="0" sz="3600" spc="280"/>
              <a:t> </a:t>
            </a:r>
            <a:r>
              <a:rPr dirty="0" sz="3600" spc="-25"/>
              <a:t>system?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3501390" cy="40957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What</a:t>
            </a:r>
            <a:r>
              <a:rPr dirty="0" spc="114"/>
              <a:t> </a:t>
            </a:r>
            <a:r>
              <a:rPr dirty="0"/>
              <a:t>is</a:t>
            </a:r>
            <a:r>
              <a:rPr dirty="0" spc="114"/>
              <a:t> </a:t>
            </a:r>
            <a:r>
              <a:rPr dirty="0"/>
              <a:t>a</a:t>
            </a:r>
            <a:r>
              <a:rPr dirty="0" spc="114"/>
              <a:t> </a:t>
            </a:r>
            <a:r>
              <a:rPr dirty="0"/>
              <a:t>ﬁnancial</a:t>
            </a:r>
            <a:r>
              <a:rPr dirty="0" spc="114"/>
              <a:t> </a:t>
            </a:r>
            <a:r>
              <a:rPr dirty="0" spc="-10"/>
              <a:t>system?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14277" y="1178980"/>
            <a:ext cx="3702050" cy="3235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8935" marR="96520" indent="-356870">
              <a:lnSpc>
                <a:spcPct val="115999"/>
              </a:lnSpc>
              <a:spcBef>
                <a:spcPts val="95"/>
              </a:spcBef>
              <a:buFont typeface="Arial"/>
              <a:buChar char="●"/>
              <a:tabLst>
                <a:tab pos="368300" algn="l"/>
                <a:tab pos="369570" algn="l"/>
              </a:tabLst>
            </a:pPr>
            <a:r>
              <a:rPr dirty="0" sz="1650" spc="-25" b="1">
                <a:solidFill>
                  <a:srgbClr val="ADADAD"/>
                </a:solidFill>
                <a:latin typeface="Garamond"/>
                <a:cs typeface="Garamond"/>
              </a:rPr>
              <a:t>The</a:t>
            </a:r>
            <a:r>
              <a:rPr dirty="0" sz="165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10" b="1">
                <a:solidFill>
                  <a:srgbClr val="ADADAD"/>
                </a:solidFill>
                <a:latin typeface="Garamond"/>
                <a:cs typeface="Garamond"/>
              </a:rPr>
              <a:t>institutions</a:t>
            </a:r>
            <a:r>
              <a:rPr dirty="0" sz="165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30" b="1">
                <a:solidFill>
                  <a:srgbClr val="ADADAD"/>
                </a:solidFill>
                <a:latin typeface="Garamond"/>
                <a:cs typeface="Garamond"/>
              </a:rPr>
              <a:t>and</a:t>
            </a:r>
            <a:r>
              <a:rPr dirty="0" sz="1650" spc="-40" b="1">
                <a:solidFill>
                  <a:srgbClr val="ADADAD"/>
                </a:solidFill>
                <a:latin typeface="Garamond"/>
                <a:cs typeface="Garamond"/>
              </a:rPr>
              <a:t> practices</a:t>
            </a:r>
            <a:r>
              <a:rPr dirty="0" sz="165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60" b="1">
                <a:solidFill>
                  <a:srgbClr val="ADADAD"/>
                </a:solidFill>
                <a:latin typeface="Garamond"/>
                <a:cs typeface="Garamond"/>
              </a:rPr>
              <a:t>used</a:t>
            </a:r>
            <a:r>
              <a:rPr dirty="0" sz="165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25" b="1">
                <a:solidFill>
                  <a:srgbClr val="ADADAD"/>
                </a:solidFill>
                <a:latin typeface="Garamond"/>
                <a:cs typeface="Garamond"/>
              </a:rPr>
              <a:t>to </a:t>
            </a:r>
            <a:r>
              <a:rPr dirty="0" sz="1650" spc="-35" b="1">
                <a:solidFill>
                  <a:srgbClr val="ADADAD"/>
                </a:solidFill>
                <a:latin typeface="Garamond"/>
                <a:cs typeface="Garamond"/>
              </a:rPr>
              <a:t>organize</a:t>
            </a:r>
            <a:r>
              <a:rPr dirty="0" sz="1650" spc="-5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b="1">
                <a:solidFill>
                  <a:srgbClr val="ADADAD"/>
                </a:solidFill>
                <a:latin typeface="Garamond"/>
                <a:cs typeface="Garamond"/>
              </a:rPr>
              <a:t>the</a:t>
            </a:r>
            <a:r>
              <a:rPr dirty="0" sz="165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b="1">
                <a:solidFill>
                  <a:srgbClr val="ADADAD"/>
                </a:solidFill>
                <a:latin typeface="Garamond"/>
                <a:cs typeface="Garamond"/>
              </a:rPr>
              <a:t>distribution</a:t>
            </a:r>
            <a:r>
              <a:rPr dirty="0" sz="165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b="1">
                <a:solidFill>
                  <a:srgbClr val="ADADAD"/>
                </a:solidFill>
                <a:latin typeface="Garamond"/>
                <a:cs typeface="Garamond"/>
              </a:rPr>
              <a:t>of</a:t>
            </a:r>
            <a:r>
              <a:rPr dirty="0" sz="165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10" b="1">
                <a:solidFill>
                  <a:srgbClr val="ADADAD"/>
                </a:solidFill>
                <a:latin typeface="Garamond"/>
                <a:cs typeface="Garamond"/>
              </a:rPr>
              <a:t>capital.</a:t>
            </a:r>
            <a:endParaRPr sz="165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ADADAD"/>
              </a:buClr>
              <a:buFont typeface="Arial"/>
              <a:buChar char="●"/>
            </a:pPr>
            <a:endParaRPr sz="2000">
              <a:latin typeface="Garamond"/>
              <a:cs typeface="Garamond"/>
            </a:endParaRPr>
          </a:p>
          <a:p>
            <a:pPr marL="368935" marR="172720" indent="-356870">
              <a:lnSpc>
                <a:spcPct val="115999"/>
              </a:lnSpc>
              <a:buFont typeface="Arial"/>
              <a:buChar char="●"/>
              <a:tabLst>
                <a:tab pos="368300" algn="l"/>
                <a:tab pos="369570" algn="l"/>
              </a:tabLst>
            </a:pPr>
            <a:r>
              <a:rPr dirty="0" sz="1650" spc="-25" b="1">
                <a:solidFill>
                  <a:srgbClr val="ADADAD"/>
                </a:solidFill>
                <a:latin typeface="Garamond"/>
                <a:cs typeface="Garamond"/>
              </a:rPr>
              <a:t>The</a:t>
            </a:r>
            <a:r>
              <a:rPr dirty="0" sz="165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60" b="1">
                <a:solidFill>
                  <a:srgbClr val="ADADAD"/>
                </a:solidFill>
                <a:latin typeface="Garamond"/>
                <a:cs typeface="Garamond"/>
              </a:rPr>
              <a:t>system</a:t>
            </a:r>
            <a:r>
              <a:rPr dirty="0" sz="1650" spc="-3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60" b="1">
                <a:solidFill>
                  <a:srgbClr val="ADADAD"/>
                </a:solidFill>
                <a:latin typeface="Garamond"/>
                <a:cs typeface="Garamond"/>
              </a:rPr>
              <a:t>used</a:t>
            </a:r>
            <a:r>
              <a:rPr dirty="0" sz="1650" spc="-3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b="1">
                <a:solidFill>
                  <a:srgbClr val="ADADAD"/>
                </a:solidFill>
                <a:latin typeface="Garamond"/>
                <a:cs typeface="Garamond"/>
              </a:rPr>
              <a:t>to</a:t>
            </a:r>
            <a:r>
              <a:rPr dirty="0" sz="1650" spc="-3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20" b="1">
                <a:solidFill>
                  <a:srgbClr val="ADADAD"/>
                </a:solidFill>
                <a:latin typeface="Garamond"/>
                <a:cs typeface="Garamond"/>
              </a:rPr>
              <a:t>facilitate</a:t>
            </a:r>
            <a:r>
              <a:rPr dirty="0" sz="1650" spc="-3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25" b="1">
                <a:solidFill>
                  <a:srgbClr val="ADADAD"/>
                </a:solidFill>
                <a:latin typeface="Garamond"/>
                <a:cs typeface="Garamond"/>
              </a:rPr>
              <a:t>the </a:t>
            </a:r>
            <a:r>
              <a:rPr dirty="0" sz="1650" spc="-75" b="1">
                <a:solidFill>
                  <a:srgbClr val="ADADAD"/>
                </a:solidFill>
                <a:latin typeface="Garamond"/>
                <a:cs typeface="Garamond"/>
              </a:rPr>
              <a:t>exchange</a:t>
            </a:r>
            <a:r>
              <a:rPr dirty="0" sz="1650" spc="-2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b="1">
                <a:solidFill>
                  <a:srgbClr val="ADADAD"/>
                </a:solidFill>
                <a:latin typeface="Garamond"/>
                <a:cs typeface="Garamond"/>
              </a:rPr>
              <a:t>of</a:t>
            </a:r>
            <a:r>
              <a:rPr dirty="0" sz="1650" spc="-1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85" b="1">
                <a:solidFill>
                  <a:srgbClr val="ADADAD"/>
                </a:solidFill>
                <a:latin typeface="Garamond"/>
                <a:cs typeface="Garamond"/>
              </a:rPr>
              <a:t>assets</a:t>
            </a:r>
            <a:r>
              <a:rPr dirty="0" sz="1650" spc="-2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30" b="1">
                <a:solidFill>
                  <a:srgbClr val="ADADAD"/>
                </a:solidFill>
                <a:latin typeface="Garamond"/>
                <a:cs typeface="Garamond"/>
              </a:rPr>
              <a:t>and</a:t>
            </a:r>
            <a:r>
              <a:rPr dirty="0" sz="1650" spc="-1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50" b="1">
                <a:solidFill>
                  <a:srgbClr val="ADADAD"/>
                </a:solidFill>
                <a:latin typeface="Garamond"/>
                <a:cs typeface="Garamond"/>
              </a:rPr>
              <a:t>debts</a:t>
            </a:r>
            <a:r>
              <a:rPr dirty="0" sz="1650" spc="-1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25" b="1">
                <a:solidFill>
                  <a:srgbClr val="ADADAD"/>
                </a:solidFill>
                <a:latin typeface="Garamond"/>
                <a:cs typeface="Garamond"/>
              </a:rPr>
              <a:t>between </a:t>
            </a:r>
            <a:r>
              <a:rPr dirty="0" sz="1650" spc="-30" b="1">
                <a:solidFill>
                  <a:srgbClr val="ADADAD"/>
                </a:solidFill>
                <a:latin typeface="Garamond"/>
                <a:cs typeface="Garamond"/>
              </a:rPr>
              <a:t>investors,</a:t>
            </a:r>
            <a:r>
              <a:rPr dirty="0" sz="1650" spc="-5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35" b="1">
                <a:solidFill>
                  <a:srgbClr val="ADADAD"/>
                </a:solidFill>
                <a:latin typeface="Garamond"/>
                <a:cs typeface="Garamond"/>
              </a:rPr>
              <a:t>lenders</a:t>
            </a:r>
            <a:r>
              <a:rPr dirty="0" sz="165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30" b="1">
                <a:solidFill>
                  <a:srgbClr val="ADADAD"/>
                </a:solidFill>
                <a:latin typeface="Garamond"/>
                <a:cs typeface="Garamond"/>
              </a:rPr>
              <a:t>and</a:t>
            </a:r>
            <a:r>
              <a:rPr dirty="0" sz="165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10" b="1">
                <a:solidFill>
                  <a:srgbClr val="ADADAD"/>
                </a:solidFill>
                <a:latin typeface="Garamond"/>
                <a:cs typeface="Garamond"/>
              </a:rPr>
              <a:t>borrowers </a:t>
            </a:r>
            <a:r>
              <a:rPr dirty="0" sz="1650" spc="-20" b="1">
                <a:solidFill>
                  <a:srgbClr val="ADADAD"/>
                </a:solidFill>
                <a:latin typeface="Garamond"/>
                <a:cs typeface="Garamond"/>
              </a:rPr>
              <a:t>participating</a:t>
            </a:r>
            <a:r>
              <a:rPr dirty="0" sz="1650" spc="-3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b="1">
                <a:solidFill>
                  <a:srgbClr val="ADADAD"/>
                </a:solidFill>
                <a:latin typeface="Garamond"/>
                <a:cs typeface="Garamond"/>
              </a:rPr>
              <a:t>in</a:t>
            </a:r>
            <a:r>
              <a:rPr dirty="0" sz="1650" spc="-2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10" b="1">
                <a:solidFill>
                  <a:srgbClr val="ADADAD"/>
                </a:solidFill>
                <a:latin typeface="Garamond"/>
                <a:cs typeface="Garamond"/>
              </a:rPr>
              <a:t>different</a:t>
            </a:r>
            <a:r>
              <a:rPr dirty="0" sz="1650" spc="-2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10" b="1">
                <a:solidFill>
                  <a:srgbClr val="ADADAD"/>
                </a:solidFill>
                <a:latin typeface="Garamond"/>
                <a:cs typeface="Garamond"/>
              </a:rPr>
              <a:t>markets.</a:t>
            </a:r>
            <a:endParaRPr sz="165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ADADAD"/>
              </a:buClr>
              <a:buFont typeface="Arial"/>
              <a:buChar char="●"/>
            </a:pPr>
            <a:endParaRPr sz="2000">
              <a:latin typeface="Garamond"/>
              <a:cs typeface="Garamond"/>
            </a:endParaRPr>
          </a:p>
          <a:p>
            <a:pPr marL="368935" marR="5080" indent="-356870">
              <a:lnSpc>
                <a:spcPct val="115999"/>
              </a:lnSpc>
              <a:buFont typeface="Arial"/>
              <a:buChar char="●"/>
              <a:tabLst>
                <a:tab pos="368300" algn="l"/>
                <a:tab pos="369570" algn="l"/>
              </a:tabLst>
            </a:pPr>
            <a:r>
              <a:rPr dirty="0" sz="1650" b="1">
                <a:solidFill>
                  <a:srgbClr val="ADADAD"/>
                </a:solidFill>
                <a:latin typeface="Garamond"/>
                <a:cs typeface="Garamond"/>
              </a:rPr>
              <a:t>Key</a:t>
            </a:r>
            <a:r>
              <a:rPr dirty="0" sz="1650" spc="-6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10" b="1">
                <a:solidFill>
                  <a:srgbClr val="ADADAD"/>
                </a:solidFill>
                <a:latin typeface="Garamond"/>
                <a:cs typeface="Garamond"/>
              </a:rPr>
              <a:t>institutions: </a:t>
            </a:r>
            <a:r>
              <a:rPr dirty="0" sz="1650" spc="-45" b="1">
                <a:solidFill>
                  <a:srgbClr val="ADADAD"/>
                </a:solidFill>
                <a:latin typeface="Garamond"/>
                <a:cs typeface="Garamond"/>
              </a:rPr>
              <a:t>Commercial/investment</a:t>
            </a:r>
            <a:r>
              <a:rPr dirty="0" sz="1650" spc="1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50" b="1">
                <a:solidFill>
                  <a:srgbClr val="ADADAD"/>
                </a:solidFill>
                <a:latin typeface="Garamond"/>
                <a:cs typeface="Garamond"/>
              </a:rPr>
              <a:t>banks,</a:t>
            </a:r>
            <a:r>
              <a:rPr dirty="0" sz="1650" spc="1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10" b="1">
                <a:solidFill>
                  <a:srgbClr val="ADADAD"/>
                </a:solidFill>
                <a:latin typeface="Garamond"/>
                <a:cs typeface="Garamond"/>
              </a:rPr>
              <a:t>central </a:t>
            </a:r>
            <a:r>
              <a:rPr dirty="0" sz="1650" spc="-50" b="1">
                <a:solidFill>
                  <a:srgbClr val="ADADAD"/>
                </a:solidFill>
                <a:latin typeface="Garamond"/>
                <a:cs typeface="Garamond"/>
              </a:rPr>
              <a:t>banks, </a:t>
            </a:r>
            <a:r>
              <a:rPr dirty="0" sz="1650" spc="-35" b="1">
                <a:solidFill>
                  <a:srgbClr val="ADADAD"/>
                </a:solidFill>
                <a:latin typeface="Garamond"/>
                <a:cs typeface="Garamond"/>
              </a:rPr>
              <a:t>stock</a:t>
            </a:r>
            <a:r>
              <a:rPr dirty="0" sz="1650" spc="-5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30" b="1">
                <a:solidFill>
                  <a:srgbClr val="ADADAD"/>
                </a:solidFill>
                <a:latin typeface="Garamond"/>
                <a:cs typeface="Garamond"/>
              </a:rPr>
              <a:t>and</a:t>
            </a:r>
            <a:r>
              <a:rPr dirty="0" sz="165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10" b="1">
                <a:solidFill>
                  <a:srgbClr val="ADADAD"/>
                </a:solidFill>
                <a:latin typeface="Garamond"/>
                <a:cs typeface="Garamond"/>
              </a:rPr>
              <a:t>bond</a:t>
            </a:r>
            <a:r>
              <a:rPr dirty="0" sz="1650" spc="-5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650" spc="-10" b="1">
                <a:solidFill>
                  <a:srgbClr val="ADADAD"/>
                </a:solidFill>
                <a:latin typeface="Garamond"/>
                <a:cs typeface="Garamond"/>
              </a:rPr>
              <a:t>markets.</a:t>
            </a:r>
            <a:endParaRPr sz="1650">
              <a:latin typeface="Garamond"/>
              <a:cs typeface="Garamond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3450" y="0"/>
            <a:ext cx="4440549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722370" marR="5080">
              <a:lnSpc>
                <a:spcPct val="100800"/>
              </a:lnSpc>
              <a:spcBef>
                <a:spcPts val="95"/>
              </a:spcBef>
            </a:pPr>
            <a:r>
              <a:rPr dirty="0" spc="-10"/>
              <a:t>Europe</a:t>
            </a:r>
            <a:r>
              <a:rPr dirty="0"/>
              <a:t> by</a:t>
            </a:r>
            <a:r>
              <a:rPr dirty="0" spc="5"/>
              <a:t> </a:t>
            </a:r>
            <a:r>
              <a:rPr dirty="0" spc="60"/>
              <a:t>the</a:t>
            </a:r>
            <a:r>
              <a:rPr dirty="0"/>
              <a:t> </a:t>
            </a:r>
            <a:r>
              <a:rPr dirty="0" spc="50"/>
              <a:t>19th</a:t>
            </a:r>
            <a:r>
              <a:rPr dirty="0" spc="5"/>
              <a:t> </a:t>
            </a:r>
            <a:r>
              <a:rPr dirty="0" spc="-10"/>
              <a:t>Century: </a:t>
            </a:r>
            <a:r>
              <a:rPr dirty="0"/>
              <a:t>Developments</a:t>
            </a:r>
            <a:r>
              <a:rPr dirty="0" spc="145"/>
              <a:t> </a:t>
            </a:r>
            <a:r>
              <a:rPr dirty="0"/>
              <a:t>from</a:t>
            </a:r>
            <a:r>
              <a:rPr dirty="0" spc="145"/>
              <a:t> </a:t>
            </a:r>
            <a:r>
              <a:rPr dirty="0" spc="-10"/>
              <a:t>Course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564149" y="1516905"/>
            <a:ext cx="4036060" cy="2823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Lending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of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money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at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interest.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ADADAD"/>
              </a:buClr>
              <a:buFont typeface="Arial"/>
              <a:buChar char="●"/>
            </a:pPr>
            <a:endParaRPr sz="2450">
              <a:latin typeface="Garamond"/>
              <a:cs typeface="Garamond"/>
            </a:endParaRPr>
          </a:p>
          <a:p>
            <a:pPr marL="379095" indent="-367030">
              <a:lnSpc>
                <a:spcPct val="100000"/>
              </a:lnSpc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Birth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of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75" b="1">
                <a:solidFill>
                  <a:srgbClr val="ADADAD"/>
                </a:solidFill>
                <a:latin typeface="Garamond"/>
                <a:cs typeface="Garamond"/>
              </a:rPr>
              <a:t>business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schools.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ADADAD"/>
              </a:buClr>
              <a:buFont typeface="Arial"/>
              <a:buChar char="●"/>
            </a:pPr>
            <a:endParaRPr sz="2450">
              <a:latin typeface="Garamond"/>
              <a:cs typeface="Garamond"/>
            </a:endParaRPr>
          </a:p>
          <a:p>
            <a:pPr marL="379095" indent="-367030">
              <a:lnSpc>
                <a:spcPct val="100000"/>
              </a:lnSpc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Development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of</a:t>
            </a:r>
            <a:r>
              <a:rPr dirty="0" sz="1800" spc="-2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security</a:t>
            </a:r>
            <a:r>
              <a:rPr dirty="0" sz="1800" spc="-2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markets.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ADADAD"/>
              </a:buClr>
              <a:buFont typeface="Arial"/>
              <a:buChar char="●"/>
            </a:pPr>
            <a:endParaRPr sz="2450">
              <a:latin typeface="Garamond"/>
              <a:cs typeface="Garamond"/>
            </a:endParaRPr>
          </a:p>
          <a:p>
            <a:pPr marL="379095" indent="-367030">
              <a:lnSpc>
                <a:spcPct val="100000"/>
              </a:lnSpc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40" b="1">
                <a:solidFill>
                  <a:srgbClr val="ADADAD"/>
                </a:solidFill>
                <a:latin typeface="Garamond"/>
                <a:cs typeface="Garamond"/>
              </a:rPr>
              <a:t>Colonialism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and</a:t>
            </a:r>
            <a:r>
              <a:rPr dirty="0" sz="180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joint-stock</a:t>
            </a:r>
            <a:r>
              <a:rPr dirty="0" sz="180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companies.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ADADAD"/>
              </a:buClr>
              <a:buFont typeface="Arial"/>
              <a:buChar char="●"/>
            </a:pPr>
            <a:endParaRPr sz="2450">
              <a:latin typeface="Garamond"/>
              <a:cs typeface="Garamond"/>
            </a:endParaRPr>
          </a:p>
          <a:p>
            <a:pPr marL="379095" indent="-367030">
              <a:lnSpc>
                <a:spcPct val="100000"/>
              </a:lnSpc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Development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of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the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scientific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method.</a:t>
            </a:r>
            <a:endParaRPr sz="1800">
              <a:latin typeface="Garamond"/>
              <a:cs typeface="Garamond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59276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3976370" cy="40957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Industrial</a:t>
            </a:r>
            <a:r>
              <a:rPr dirty="0" spc="330"/>
              <a:t> </a:t>
            </a:r>
            <a:r>
              <a:rPr dirty="0"/>
              <a:t>Capitalism</a:t>
            </a:r>
            <a:r>
              <a:rPr dirty="0" spc="330"/>
              <a:t> </a:t>
            </a:r>
            <a:r>
              <a:rPr dirty="0"/>
              <a:t>in</a:t>
            </a:r>
            <a:r>
              <a:rPr dirty="0" spc="330"/>
              <a:t> </a:t>
            </a:r>
            <a:r>
              <a:rPr dirty="0" spc="-10"/>
              <a:t>Europe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75249" y="1216355"/>
            <a:ext cx="3757295" cy="2823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Growth</a:t>
            </a:r>
            <a:r>
              <a:rPr dirty="0" sz="180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of</a:t>
            </a:r>
            <a:r>
              <a:rPr dirty="0" sz="180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powerful</a:t>
            </a:r>
            <a:r>
              <a:rPr dirty="0" sz="180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industrial</a:t>
            </a:r>
            <a:r>
              <a:rPr dirty="0" sz="180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firms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DADAD"/>
              </a:buClr>
              <a:buFont typeface="Arial"/>
              <a:buChar char="●"/>
            </a:pPr>
            <a:endParaRPr sz="2200">
              <a:latin typeface="Garamond"/>
              <a:cs typeface="Garamond"/>
            </a:endParaRPr>
          </a:p>
          <a:p>
            <a:pPr marL="379095" marR="300355" indent="-367030">
              <a:lnSpc>
                <a:spcPct val="114999"/>
              </a:lnSpc>
              <a:spcBef>
                <a:spcPts val="5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80" b="1">
                <a:solidFill>
                  <a:srgbClr val="ADADAD"/>
                </a:solidFill>
                <a:latin typeface="Garamond"/>
                <a:cs typeface="Garamond"/>
              </a:rPr>
              <a:t>Large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60" b="1">
                <a:solidFill>
                  <a:srgbClr val="ADADAD"/>
                </a:solidFill>
                <a:latin typeface="Garamond"/>
                <a:cs typeface="Garamond"/>
              </a:rPr>
              <a:t>domestic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and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international markets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DADAD"/>
              </a:buClr>
              <a:buFont typeface="Arial"/>
              <a:buChar char="●"/>
            </a:pPr>
            <a:endParaRPr sz="2200">
              <a:latin typeface="Garamond"/>
              <a:cs typeface="Garamond"/>
            </a:endParaRPr>
          </a:p>
          <a:p>
            <a:pPr marL="379095" marR="1124585" indent="-367030">
              <a:lnSpc>
                <a:spcPct val="114999"/>
              </a:lnSpc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60" b="1">
                <a:solidFill>
                  <a:srgbClr val="ADADAD"/>
                </a:solidFill>
                <a:latin typeface="Garamond"/>
                <a:cs typeface="Garamond"/>
              </a:rPr>
              <a:t>Energy-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intensive </a:t>
            </a:r>
            <a:r>
              <a:rPr dirty="0" sz="1800" spc="-60" b="1">
                <a:solidFill>
                  <a:srgbClr val="ADADAD"/>
                </a:solidFill>
                <a:latin typeface="Garamond"/>
                <a:cs typeface="Garamond"/>
              </a:rPr>
              <a:t>economies/urbanization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ADADAD"/>
              </a:buClr>
              <a:buFont typeface="Arial"/>
              <a:buChar char="●"/>
            </a:pPr>
            <a:endParaRPr sz="2450">
              <a:latin typeface="Garamond"/>
              <a:cs typeface="Garamond"/>
            </a:endParaRPr>
          </a:p>
          <a:p>
            <a:pPr marL="379095" indent="-367030">
              <a:lnSpc>
                <a:spcPct val="100000"/>
              </a:lnSpc>
              <a:spcBef>
                <a:spcPts val="5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Great</a:t>
            </a:r>
            <a:r>
              <a:rPr dirty="0" sz="1800" spc="-10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military</a:t>
            </a:r>
            <a:r>
              <a:rPr dirty="0" sz="1800" spc="-10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powers</a:t>
            </a:r>
            <a:endParaRPr sz="1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8275" y="505248"/>
            <a:ext cx="3409950" cy="40957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Russia</a:t>
            </a:r>
            <a:r>
              <a:rPr dirty="0" spc="35"/>
              <a:t> </a:t>
            </a:r>
            <a:r>
              <a:rPr dirty="0"/>
              <a:t>in</a:t>
            </a:r>
            <a:r>
              <a:rPr dirty="0" spc="40"/>
              <a:t> </a:t>
            </a:r>
            <a:r>
              <a:rPr dirty="0" spc="60"/>
              <a:t>the</a:t>
            </a:r>
            <a:r>
              <a:rPr dirty="0" spc="40"/>
              <a:t> </a:t>
            </a:r>
            <a:r>
              <a:rPr dirty="0" spc="50"/>
              <a:t>19th</a:t>
            </a:r>
            <a:r>
              <a:rPr dirty="0" spc="40"/>
              <a:t> </a:t>
            </a:r>
            <a:r>
              <a:rPr dirty="0" spc="-10"/>
              <a:t>Century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691900" y="1216355"/>
            <a:ext cx="3993515" cy="2508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80" b="1">
                <a:solidFill>
                  <a:srgbClr val="ADADAD"/>
                </a:solidFill>
                <a:latin typeface="Garamond"/>
                <a:cs typeface="Garamond"/>
              </a:rPr>
              <a:t>Vast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empire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 stretching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east.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ADADAD"/>
              </a:buClr>
              <a:buFont typeface="Arial"/>
              <a:buChar char="●"/>
            </a:pPr>
            <a:endParaRPr sz="2450">
              <a:latin typeface="Garamond"/>
              <a:cs typeface="Garamond"/>
            </a:endParaRPr>
          </a:p>
          <a:p>
            <a:pPr marL="379095" indent="-367030">
              <a:lnSpc>
                <a:spcPct val="100000"/>
              </a:lnSpc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Rural</a:t>
            </a:r>
            <a:r>
              <a:rPr dirty="0" sz="180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society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with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urban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elite.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ADADAD"/>
              </a:buClr>
              <a:buFont typeface="Arial"/>
              <a:buChar char="●"/>
            </a:pPr>
            <a:endParaRPr sz="2200">
              <a:latin typeface="Garamond"/>
              <a:cs typeface="Garamond"/>
            </a:endParaRPr>
          </a:p>
          <a:p>
            <a:pPr marL="379095" marR="5080" indent="-367030">
              <a:lnSpc>
                <a:spcPct val="114999"/>
              </a:lnSpc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Financial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70" b="1">
                <a:solidFill>
                  <a:srgbClr val="ADADAD"/>
                </a:solidFill>
                <a:latin typeface="Garamond"/>
                <a:cs typeface="Garamond"/>
              </a:rPr>
              <a:t>system,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including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monetary </a:t>
            </a:r>
            <a:r>
              <a:rPr dirty="0" sz="1800" spc="-65" b="1">
                <a:solidFill>
                  <a:srgbClr val="ADADAD"/>
                </a:solidFill>
                <a:latin typeface="Garamond"/>
                <a:cs typeface="Garamond"/>
              </a:rPr>
              <a:t>policy,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dominated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20" b="1">
                <a:solidFill>
                  <a:srgbClr val="ADADAD"/>
                </a:solidFill>
                <a:latin typeface="Garamond"/>
                <a:cs typeface="Garamond"/>
              </a:rPr>
              <a:t>by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state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institutions.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ADADAD"/>
              </a:buClr>
              <a:buFont typeface="Arial"/>
              <a:buChar char="●"/>
            </a:pPr>
            <a:endParaRPr sz="2450">
              <a:latin typeface="Garamond"/>
              <a:cs typeface="Garamond"/>
            </a:endParaRPr>
          </a:p>
          <a:p>
            <a:pPr marL="379095" indent="-367030">
              <a:lnSpc>
                <a:spcPct val="100000"/>
              </a:lnSpc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80" b="1">
                <a:solidFill>
                  <a:srgbClr val="ADADAD"/>
                </a:solidFill>
                <a:latin typeface="Garamond"/>
                <a:cs typeface="Garamond"/>
              </a:rPr>
              <a:t>Large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and</a:t>
            </a:r>
            <a:r>
              <a:rPr dirty="0" sz="180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growing</a:t>
            </a:r>
            <a:r>
              <a:rPr dirty="0" sz="1800" spc="-4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population.</a:t>
            </a:r>
            <a:endParaRPr sz="1800">
              <a:latin typeface="Garamond"/>
              <a:cs typeface="Garamond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4022090" cy="5143500"/>
            <a:chOff x="0" y="0"/>
            <a:chExt cx="4022090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394324"/>
              <a:ext cx="4022049" cy="274917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982297" cy="23943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949700" marR="5080">
              <a:lnSpc>
                <a:spcPct val="100800"/>
              </a:lnSpc>
              <a:spcBef>
                <a:spcPts val="95"/>
              </a:spcBef>
            </a:pPr>
            <a:r>
              <a:rPr dirty="0"/>
              <a:t>Industrialization</a:t>
            </a:r>
            <a:r>
              <a:rPr dirty="0" spc="210"/>
              <a:t> </a:t>
            </a:r>
            <a:r>
              <a:rPr dirty="0"/>
              <a:t>and</a:t>
            </a:r>
            <a:r>
              <a:rPr dirty="0" spc="215"/>
              <a:t> </a:t>
            </a:r>
            <a:r>
              <a:rPr dirty="0"/>
              <a:t>The</a:t>
            </a:r>
            <a:r>
              <a:rPr dirty="0" spc="215"/>
              <a:t> </a:t>
            </a:r>
            <a:r>
              <a:rPr dirty="0" spc="50"/>
              <a:t>Witte </a:t>
            </a:r>
            <a:r>
              <a:rPr dirty="0" spc="-10"/>
              <a:t>System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512424" y="1456483"/>
            <a:ext cx="4100195" cy="2865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marR="5080" indent="-367030">
              <a:lnSpc>
                <a:spcPct val="114999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80" b="1">
                <a:solidFill>
                  <a:srgbClr val="ADADAD"/>
                </a:solidFill>
                <a:latin typeface="Garamond"/>
                <a:cs typeface="Garamond"/>
              </a:rPr>
              <a:t>Finance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Minister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60" b="1">
                <a:solidFill>
                  <a:srgbClr val="ADADAD"/>
                </a:solidFill>
                <a:latin typeface="Garamond"/>
                <a:cs typeface="Garamond"/>
              </a:rPr>
              <a:t>Sergei</a:t>
            </a:r>
            <a:r>
              <a:rPr dirty="0" sz="1800" spc="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Witte </a:t>
            </a:r>
            <a:r>
              <a:rPr dirty="0" sz="1800" spc="-25" b="1">
                <a:solidFill>
                  <a:srgbClr val="ADADAD"/>
                </a:solidFill>
                <a:latin typeface="Garamond"/>
                <a:cs typeface="Garamond"/>
              </a:rPr>
              <a:t>was instrumental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in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Russian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modernization.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ADADAD"/>
              </a:buClr>
              <a:buFont typeface="Arial"/>
              <a:buChar char="●"/>
            </a:pPr>
            <a:endParaRPr sz="2450">
              <a:latin typeface="Garamond"/>
              <a:cs typeface="Garamond"/>
            </a:endParaRPr>
          </a:p>
          <a:p>
            <a:pPr marL="379095" indent="-367030">
              <a:lnSpc>
                <a:spcPct val="100000"/>
              </a:lnSpc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Russian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bonds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20" b="1">
                <a:solidFill>
                  <a:srgbClr val="ADADAD"/>
                </a:solidFill>
                <a:latin typeface="Garamond"/>
                <a:cs typeface="Garamond"/>
              </a:rPr>
              <a:t>traded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40" b="1">
                <a:solidFill>
                  <a:srgbClr val="ADADAD"/>
                </a:solidFill>
                <a:latin typeface="Garamond"/>
                <a:cs typeface="Garamond"/>
              </a:rPr>
              <a:t>heavily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in</a:t>
            </a:r>
            <a:r>
              <a:rPr dirty="0" sz="1800" spc="-5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Paris.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ADADAD"/>
              </a:buClr>
              <a:buFont typeface="Arial"/>
              <a:buChar char="●"/>
            </a:pPr>
            <a:endParaRPr sz="2200">
              <a:latin typeface="Garamond"/>
              <a:cs typeface="Garamond"/>
            </a:endParaRPr>
          </a:p>
          <a:p>
            <a:pPr marL="379095" marR="45720" indent="-367030">
              <a:lnSpc>
                <a:spcPct val="114999"/>
              </a:lnSpc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20" b="1">
                <a:solidFill>
                  <a:srgbClr val="ADADAD"/>
                </a:solidFill>
                <a:latin typeface="Garamond"/>
                <a:cs typeface="Garamond"/>
              </a:rPr>
              <a:t>Growing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40" b="1">
                <a:solidFill>
                  <a:srgbClr val="ADADAD"/>
                </a:solidFill>
                <a:latin typeface="Garamond"/>
                <a:cs typeface="Garamond"/>
              </a:rPr>
              <a:t>connection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and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importance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25" b="1">
                <a:solidFill>
                  <a:srgbClr val="ADADAD"/>
                </a:solidFill>
                <a:latin typeface="Garamond"/>
                <a:cs typeface="Garamond"/>
              </a:rPr>
              <a:t>to </a:t>
            </a:r>
            <a:r>
              <a:rPr dirty="0" sz="1800" spc="-70" b="1">
                <a:solidFill>
                  <a:srgbClr val="ADADAD"/>
                </a:solidFill>
                <a:latin typeface="Garamond"/>
                <a:cs typeface="Garamond"/>
              </a:rPr>
              <a:t>European</a:t>
            </a:r>
            <a:r>
              <a:rPr dirty="0" sz="1800" spc="1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markets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ADADAD"/>
              </a:buClr>
              <a:buFont typeface="Arial"/>
              <a:buChar char="●"/>
            </a:pPr>
            <a:endParaRPr sz="2450">
              <a:latin typeface="Garamond"/>
              <a:cs typeface="Garamond"/>
            </a:endParaRPr>
          </a:p>
          <a:p>
            <a:pPr marL="379095" indent="-367030">
              <a:lnSpc>
                <a:spcPct val="100000"/>
              </a:lnSpc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Rapid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75" b="1">
                <a:solidFill>
                  <a:srgbClr val="ADADAD"/>
                </a:solidFill>
                <a:latin typeface="Garamond"/>
                <a:cs typeface="Garamond"/>
              </a:rPr>
              <a:t>economic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growth.</a:t>
            </a:r>
            <a:endParaRPr sz="1800">
              <a:latin typeface="Garamond"/>
              <a:cs typeface="Garamond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60298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3134360" cy="40957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50"/>
              <a:t>Political</a:t>
            </a:r>
            <a:r>
              <a:rPr dirty="0" spc="75"/>
              <a:t> </a:t>
            </a:r>
            <a:r>
              <a:rPr dirty="0"/>
              <a:t>Crisis</a:t>
            </a:r>
            <a:r>
              <a:rPr dirty="0" spc="80"/>
              <a:t> </a:t>
            </a:r>
            <a:r>
              <a:rPr dirty="0"/>
              <a:t>in</a:t>
            </a:r>
            <a:r>
              <a:rPr dirty="0" spc="75"/>
              <a:t> </a:t>
            </a:r>
            <a:r>
              <a:rPr dirty="0" spc="-10"/>
              <a:t>Russia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75249" y="1175208"/>
            <a:ext cx="3992245" cy="3180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marR="358775" indent="-367030">
              <a:lnSpc>
                <a:spcPct val="114999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Rule</a:t>
            </a:r>
            <a:r>
              <a:rPr dirty="0" sz="1800" spc="-2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of</a:t>
            </a:r>
            <a:r>
              <a:rPr dirty="0" sz="1800" spc="-2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90" b="1">
                <a:solidFill>
                  <a:srgbClr val="ADADAD"/>
                </a:solidFill>
                <a:latin typeface="Garamond"/>
                <a:cs typeface="Garamond"/>
              </a:rPr>
              <a:t>Tsar</a:t>
            </a:r>
            <a:r>
              <a:rPr dirty="0" sz="1800" spc="-2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75" b="1">
                <a:solidFill>
                  <a:srgbClr val="ADADAD"/>
                </a:solidFill>
                <a:latin typeface="Garamond"/>
                <a:cs typeface="Garamond"/>
              </a:rPr>
              <a:t>Nicholas</a:t>
            </a:r>
            <a:r>
              <a:rPr dirty="0" sz="1800" spc="-2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80" b="1">
                <a:solidFill>
                  <a:srgbClr val="ADADAD"/>
                </a:solidFill>
                <a:latin typeface="Garamond"/>
                <a:cs typeface="Garamond"/>
              </a:rPr>
              <a:t>II</a:t>
            </a:r>
            <a:r>
              <a:rPr dirty="0" sz="1800" spc="-2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60" b="1">
                <a:solidFill>
                  <a:srgbClr val="ADADAD"/>
                </a:solidFill>
                <a:latin typeface="Garamond"/>
                <a:cs typeface="Garamond"/>
              </a:rPr>
              <a:t>marked</a:t>
            </a:r>
            <a:r>
              <a:rPr dirty="0" sz="1800" spc="-2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by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incompetence.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DADAD"/>
              </a:buClr>
              <a:buFont typeface="Arial"/>
              <a:buChar char="●"/>
            </a:pPr>
            <a:endParaRPr sz="2200">
              <a:latin typeface="Garamond"/>
              <a:cs typeface="Garamond"/>
            </a:endParaRPr>
          </a:p>
          <a:p>
            <a:pPr marL="379095" marR="5080" indent="-367030">
              <a:lnSpc>
                <a:spcPct val="114999"/>
              </a:lnSpc>
              <a:spcBef>
                <a:spcPts val="5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20" b="1">
                <a:solidFill>
                  <a:srgbClr val="ADADAD"/>
                </a:solidFill>
                <a:latin typeface="Garamond"/>
                <a:cs typeface="Garamond"/>
              </a:rPr>
              <a:t>First</a:t>
            </a:r>
            <a:r>
              <a:rPr dirty="0" sz="1800" spc="-9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World</a:t>
            </a:r>
            <a:r>
              <a:rPr dirty="0" sz="1800" spc="-6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b="1">
                <a:solidFill>
                  <a:srgbClr val="ADADAD"/>
                </a:solidFill>
                <a:latin typeface="Garamond"/>
                <a:cs typeface="Garamond"/>
              </a:rPr>
              <a:t>War</a:t>
            </a:r>
            <a:r>
              <a:rPr dirty="0" sz="1800" spc="-7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20" b="1">
                <a:solidFill>
                  <a:srgbClr val="ADADAD"/>
                </a:solidFill>
                <a:latin typeface="Garamond"/>
                <a:cs typeface="Garamond"/>
              </a:rPr>
              <a:t>puts</a:t>
            </a:r>
            <a:r>
              <a:rPr dirty="0" sz="1800" spc="-6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90" b="1">
                <a:solidFill>
                  <a:srgbClr val="ADADAD"/>
                </a:solidFill>
                <a:latin typeface="Garamond"/>
                <a:cs typeface="Garamond"/>
              </a:rPr>
              <a:t>massive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strain</a:t>
            </a:r>
            <a:r>
              <a:rPr dirty="0" sz="1800" spc="-7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25" b="1">
                <a:solidFill>
                  <a:srgbClr val="ADADAD"/>
                </a:solidFill>
                <a:latin typeface="Garamond"/>
                <a:cs typeface="Garamond"/>
              </a:rPr>
              <a:t>on 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Russian</a:t>
            </a:r>
            <a:r>
              <a:rPr dirty="0" sz="1800" spc="-6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economy.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DADAD"/>
              </a:buClr>
              <a:buFont typeface="Arial"/>
              <a:buChar char="●"/>
            </a:pPr>
            <a:endParaRPr sz="2200">
              <a:latin typeface="Garamond"/>
              <a:cs typeface="Garamond"/>
            </a:endParaRPr>
          </a:p>
          <a:p>
            <a:pPr marL="379095" marR="62865" indent="-367030">
              <a:lnSpc>
                <a:spcPct val="114999"/>
              </a:lnSpc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30" b="1">
                <a:solidFill>
                  <a:srgbClr val="ADADAD"/>
                </a:solidFill>
                <a:latin typeface="Garamond"/>
                <a:cs typeface="Garamond"/>
              </a:rPr>
              <a:t>Government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80" b="1">
                <a:solidFill>
                  <a:srgbClr val="ADADAD"/>
                </a:solidFill>
                <a:latin typeface="Garamond"/>
                <a:cs typeface="Garamond"/>
              </a:rPr>
              <a:t>collapses,</a:t>
            </a:r>
            <a:r>
              <a:rPr dirty="0" sz="1800" spc="-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60" b="1">
                <a:solidFill>
                  <a:srgbClr val="ADADAD"/>
                </a:solidFill>
                <a:latin typeface="Garamond"/>
                <a:cs typeface="Garamond"/>
              </a:rPr>
              <a:t>Russia</a:t>
            </a:r>
            <a:r>
              <a:rPr dirty="0" sz="1800" spc="-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30" b="1">
                <a:solidFill>
                  <a:srgbClr val="ADADAD"/>
                </a:solidFill>
                <a:latin typeface="Garamond"/>
                <a:cs typeface="Garamond"/>
              </a:rPr>
              <a:t>sees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25" b="1">
                <a:solidFill>
                  <a:srgbClr val="ADADAD"/>
                </a:solidFill>
                <a:latin typeface="Garamond"/>
                <a:cs typeface="Garamond"/>
              </a:rPr>
              <a:t>two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revolutions.</a:t>
            </a:r>
            <a:endParaRPr sz="1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ADADAD"/>
              </a:buClr>
              <a:buFont typeface="Arial"/>
              <a:buChar char="●"/>
            </a:pPr>
            <a:endParaRPr sz="2450">
              <a:latin typeface="Garamond"/>
              <a:cs typeface="Garamond"/>
            </a:endParaRPr>
          </a:p>
          <a:p>
            <a:pPr marL="379095" indent="-367030">
              <a:lnSpc>
                <a:spcPct val="100000"/>
              </a:lnSpc>
              <a:spcBef>
                <a:spcPts val="5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Russian</a:t>
            </a:r>
            <a:r>
              <a:rPr dirty="0" sz="1800" spc="-50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35" b="1">
                <a:solidFill>
                  <a:srgbClr val="ADADAD"/>
                </a:solidFill>
                <a:latin typeface="Garamond"/>
                <a:cs typeface="Garamond"/>
              </a:rPr>
              <a:t>financial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75" b="1">
                <a:solidFill>
                  <a:srgbClr val="ADADAD"/>
                </a:solidFill>
                <a:latin typeface="Garamond"/>
                <a:cs typeface="Garamond"/>
              </a:rPr>
              <a:t>system</a:t>
            </a:r>
            <a:r>
              <a:rPr dirty="0" sz="1800" spc="-45" b="1">
                <a:solidFill>
                  <a:srgbClr val="ADADAD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ADADAD"/>
                </a:solidFill>
                <a:latin typeface="Garamond"/>
                <a:cs typeface="Garamond"/>
              </a:rPr>
              <a:t>nationalized.</a:t>
            </a:r>
            <a:endParaRPr sz="1800">
              <a:latin typeface="Garamond"/>
              <a:cs typeface="Garamond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4400" y="3000"/>
            <a:ext cx="4479599" cy="51404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812 Presentation - Riley Hill</dc:title>
  <dcterms:created xsi:type="dcterms:W3CDTF">2022-04-07T19:19:00Z</dcterms:created>
  <dcterms:modified xsi:type="dcterms:W3CDTF">2022-04-07T19:19:00Z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