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6" r:id="rId6"/>
    <p:sldId id="267" r:id="rId7"/>
    <p:sldId id="270" r:id="rId8"/>
    <p:sldId id="268" r:id="rId9"/>
    <p:sldId id="269" r:id="rId10"/>
    <p:sldId id="260" r:id="rId11"/>
    <p:sldId id="261" r:id="rId12"/>
    <p:sldId id="271" r:id="rId13"/>
    <p:sldId id="272" r:id="rId14"/>
    <p:sldId id="273" r:id="rId15"/>
    <p:sldId id="262" r:id="rId16"/>
    <p:sldId id="263"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13" autoAdjust="0"/>
  </p:normalViewPr>
  <p:slideViewPr>
    <p:cSldViewPr snapToGrid="0" snapToObjects="1">
      <p:cViewPr varScale="1">
        <p:scale>
          <a:sx n="99" d="100"/>
          <a:sy n="99" d="100"/>
        </p:scale>
        <p:origin x="-3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AE20E-4369-CF4D-BE4B-542E703A7B50}" type="datetimeFigureOut">
              <a:rPr kumimoji="1" lang="zh-CN" altLang="en-US" smtClean="0"/>
              <a:t>15-4-9</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42AF1-B70E-2A41-AA14-0B29C21E7F54}" type="slidenum">
              <a:rPr kumimoji="1" lang="zh-CN" altLang="en-US" smtClean="0"/>
              <a:t>‹#›</a:t>
            </a:fld>
            <a:endParaRPr kumimoji="1" lang="zh-CN" altLang="en-US"/>
          </a:p>
        </p:txBody>
      </p:sp>
    </p:spTree>
    <p:extLst>
      <p:ext uri="{BB962C8B-B14F-4D97-AF65-F5344CB8AC3E}">
        <p14:creationId xmlns:p14="http://schemas.microsoft.com/office/powerpoint/2010/main" val="2009371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C3D42AF1-B70E-2A41-AA14-0B29C21E7F54}" type="slidenum">
              <a:rPr kumimoji="1" lang="zh-CN" altLang="en-US" smtClean="0"/>
              <a:t>1</a:t>
            </a:fld>
            <a:endParaRPr kumimoji="1" lang="zh-CN" altLang="en-US"/>
          </a:p>
        </p:txBody>
      </p:sp>
    </p:spTree>
    <p:extLst>
      <p:ext uri="{BB962C8B-B14F-4D97-AF65-F5344CB8AC3E}">
        <p14:creationId xmlns:p14="http://schemas.microsoft.com/office/powerpoint/2010/main" val="312815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zh-CN" altLang="en-US" smtClean="0"/>
              <a:t>单击此处编辑母版标题样式</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15-4-9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位于标题上)">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zh-CN" altLang="en-US" smtClean="0"/>
              <a:t>单击此处编辑母版标题样式</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zh-CN" altLang="en-US" smtClean="0"/>
              <a:t>单击此处编辑母版文本样式</a:t>
            </a:r>
          </a:p>
        </p:txBody>
      </p:sp>
      <p:sp>
        <p:nvSpPr>
          <p:cNvPr id="5" name="Date Placeholder 4"/>
          <p:cNvSpPr>
            <a:spLocks noGrp="1"/>
          </p:cNvSpPr>
          <p:nvPr>
            <p:ph type="dt" sz="half" idx="10"/>
          </p:nvPr>
        </p:nvSpPr>
        <p:spPr/>
        <p:txBody>
          <a:bodyPr/>
          <a:lstStyle/>
          <a:p>
            <a:fld id="{70BA1CFD-BFF0-48BC-9BA5-4974D7A6AB15}" type="datetimeFigureOut">
              <a:rPr lang="en-US" smtClean="0"/>
              <a:t>15-4-9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a:p>
        </p:txBody>
      </p:sp>
      <p:sp>
        <p:nvSpPr>
          <p:cNvPr id="3" name="Vertical Text Placeholder 2"/>
          <p:cNvSpPr>
            <a:spLocks noGrp="1"/>
          </p:cNvSpPr>
          <p:nvPr>
            <p:ph type="body" orient="vert" idx="1"/>
          </p:nvPr>
        </p:nvSpPr>
        <p:spPr/>
        <p:txBody>
          <a:bodyPr vert="eaVert"/>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15-4-9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zh-CN" altLang="en-US" smtClean="0"/>
              <a:t>单击此处编辑母版标题样式</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15-4-9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a:p>
        </p:txBody>
      </p:sp>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15-4-9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zh-CN" altLang="en-US" smtClean="0"/>
              <a:t>单击此处编辑母版标题样式</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0BA1CFD-BFF0-48BC-9BA5-4974D7A6AB15}" type="datetimeFigureOut">
              <a:rPr lang="en-US" smtClean="0"/>
              <a:t>15-4-9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zh-CN" altLang="en-US" smtClean="0"/>
              <a:t>单击此处编辑母版标题样式</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15-4-9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zh-CN" altLang="en-US" smtClean="0"/>
              <a:t>单击此处编辑母版标题样式</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15-4-9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15-4-9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15-4-9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zh-CN" altLang="en-US" smtClean="0"/>
              <a:t>单击此处编辑母版标题样式</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0BA1CFD-BFF0-48BC-9BA5-4974D7A6AB15}" type="datetimeFigureOut">
              <a:rPr lang="en-US" smtClean="0"/>
              <a:t>15-4-9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zh-CN" altLang="en-US" smtClean="0"/>
              <a:t>单击此处编辑母版标题样式</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zh-CN" altLang="en-US" smtClean="0"/>
              <a:t>单击此处编辑母版文本样式</a:t>
            </a:r>
          </a:p>
        </p:txBody>
      </p:sp>
      <p:sp>
        <p:nvSpPr>
          <p:cNvPr id="5" name="Date Placeholder 4"/>
          <p:cNvSpPr>
            <a:spLocks noGrp="1"/>
          </p:cNvSpPr>
          <p:nvPr>
            <p:ph type="dt" sz="half" idx="10"/>
          </p:nvPr>
        </p:nvSpPr>
        <p:spPr/>
        <p:txBody>
          <a:bodyPr/>
          <a:lstStyle/>
          <a:p>
            <a:fld id="{70BA1CFD-BFF0-48BC-9BA5-4974D7A6AB15}" type="datetimeFigureOut">
              <a:rPr lang="en-US" smtClean="0"/>
              <a:t>15-4-9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zh-CN" altLang="en-US" smtClean="0"/>
              <a:t>单击此处编辑母版标题样式</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15-4-9</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en-US" altLang="zh-CN" dirty="0" smtClean="0"/>
              <a:t>Network Intervention</a:t>
            </a:r>
            <a:endParaRPr kumimoji="1" lang="zh-CN" altLang="en-US" dirty="0"/>
          </a:p>
        </p:txBody>
      </p:sp>
      <p:sp>
        <p:nvSpPr>
          <p:cNvPr id="3" name="副标题 2"/>
          <p:cNvSpPr>
            <a:spLocks noGrp="1"/>
          </p:cNvSpPr>
          <p:nvPr>
            <p:ph type="subTitle" idx="1"/>
          </p:nvPr>
        </p:nvSpPr>
        <p:spPr/>
        <p:txBody>
          <a:bodyPr/>
          <a:lstStyle/>
          <a:p>
            <a:r>
              <a:rPr kumimoji="1" lang="en-US" altLang="zh-CN" dirty="0" smtClean="0"/>
              <a:t>By Thomas W. </a:t>
            </a:r>
            <a:r>
              <a:rPr kumimoji="1" lang="en-US" altLang="zh-CN" smtClean="0"/>
              <a:t>Valente</a:t>
            </a:r>
          </a:p>
          <a:p>
            <a:r>
              <a:rPr kumimoji="1" lang="en-US" altLang="zh-CN" dirty="0" err="1" smtClean="0"/>
              <a:t>Yilin</a:t>
            </a:r>
            <a:r>
              <a:rPr kumimoji="1" lang="en-US" altLang="zh-CN" dirty="0" smtClean="0"/>
              <a:t> sun</a:t>
            </a:r>
            <a:endParaRPr kumimoji="1" lang="zh-CN" altLang="en-US" dirty="0"/>
          </a:p>
        </p:txBody>
      </p:sp>
    </p:spTree>
    <p:extLst>
      <p:ext uri="{BB962C8B-B14F-4D97-AF65-F5344CB8AC3E}">
        <p14:creationId xmlns:p14="http://schemas.microsoft.com/office/powerpoint/2010/main" val="17015491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Segmentation</a:t>
            </a:r>
            <a:br>
              <a:rPr kumimoji="1" lang="en-US" altLang="zh-CN" dirty="0" smtClean="0"/>
            </a:br>
            <a:endParaRPr kumimoji="1" lang="zh-CN" altLang="en-US" dirty="0"/>
          </a:p>
        </p:txBody>
      </p:sp>
      <p:pic>
        <p:nvPicPr>
          <p:cNvPr id="4" name="Picture 2" descr="Fig. 2"/>
          <p:cNvPicPr>
            <a:picLocks noGrp="1"/>
          </p:cNvPicPr>
          <p:nvPr>
            <p:ph idx="1"/>
          </p:nvPr>
        </p:nvPicPr>
        <p:blipFill rotWithShape="1">
          <a:blip r:embed="rId2">
            <a:extLst>
              <a:ext uri="{28A0092B-C50C-407E-A947-70E740481C1C}">
                <a14:useLocalDpi xmlns:a14="http://schemas.microsoft.com/office/drawing/2010/main" val="0"/>
              </a:ext>
            </a:extLst>
          </a:blip>
          <a:srcRect l="-78651" r="-78651"/>
          <a:stretch/>
        </p:blipFill>
        <p:spPr bwMode="auto">
          <a:xfrm>
            <a:off x="779463" y="1882775"/>
            <a:ext cx="7581900" cy="3952875"/>
          </a:xfrm>
          <a:prstGeom prst="rect">
            <a:avLst/>
          </a:prstGeom>
          <a:noFill/>
          <a:ln>
            <a:noFill/>
          </a:ln>
        </p:spPr>
      </p:pic>
    </p:spTree>
    <p:extLst>
      <p:ext uri="{BB962C8B-B14F-4D97-AF65-F5344CB8AC3E}">
        <p14:creationId xmlns:p14="http://schemas.microsoft.com/office/powerpoint/2010/main" val="2276157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Induction</a:t>
            </a:r>
            <a:endParaRPr kumimoji="1" lang="zh-CN" altLang="en-US" dirty="0"/>
          </a:p>
        </p:txBody>
      </p:sp>
      <p:sp>
        <p:nvSpPr>
          <p:cNvPr id="3" name="内容占位符 2"/>
          <p:cNvSpPr>
            <a:spLocks noGrp="1"/>
          </p:cNvSpPr>
          <p:nvPr>
            <p:ph idx="1"/>
          </p:nvPr>
        </p:nvSpPr>
        <p:spPr/>
        <p:txBody>
          <a:bodyPr>
            <a:normAutofit/>
          </a:bodyPr>
          <a:lstStyle/>
          <a:p>
            <a:r>
              <a:rPr lang="en-US" altLang="zh-CN" dirty="0">
                <a:effectLst/>
              </a:rPr>
              <a:t>Induction interventions stimulate or force peer-to-peer interaction to create cascades in information/behavioral diffusion.</a:t>
            </a:r>
            <a:endParaRPr lang="zh-CN" altLang="zh-CN" dirty="0">
              <a:effectLst/>
            </a:endParaRPr>
          </a:p>
          <a:p>
            <a:r>
              <a:rPr lang="en-US" altLang="zh-CN" dirty="0">
                <a:effectLst/>
              </a:rPr>
              <a:t>Word-of-mouth (WOM) interventions</a:t>
            </a:r>
            <a:r>
              <a:rPr lang="zh-CN" altLang="zh-CN" dirty="0">
                <a:effectLst/>
              </a:rPr>
              <a:t> </a:t>
            </a:r>
            <a:endParaRPr lang="en-US" altLang="zh-CN" dirty="0" smtClean="0">
              <a:effectLst/>
            </a:endParaRPr>
          </a:p>
          <a:p>
            <a:r>
              <a:rPr lang="en-US" altLang="zh-CN" dirty="0" smtClean="0">
                <a:effectLst/>
              </a:rPr>
              <a:t>In </a:t>
            </a:r>
            <a:r>
              <a:rPr lang="en-US" altLang="zh-CN" dirty="0">
                <a:effectLst/>
              </a:rPr>
              <a:t>respondent-driven sampling </a:t>
            </a:r>
            <a:r>
              <a:rPr lang="en-US" altLang="zh-CN" dirty="0" smtClean="0">
                <a:effectLst/>
              </a:rPr>
              <a:t>(</a:t>
            </a:r>
            <a:r>
              <a:rPr lang="en-US" altLang="zh-CN" dirty="0">
                <a:effectLst/>
              </a:rPr>
              <a:t>RDS)</a:t>
            </a:r>
            <a:r>
              <a:rPr lang="zh-CN" altLang="zh-CN" dirty="0">
                <a:effectLst/>
              </a:rPr>
              <a:t> </a:t>
            </a:r>
            <a:endParaRPr lang="en-US" altLang="zh-CN" dirty="0" smtClean="0">
              <a:effectLst/>
            </a:endParaRPr>
          </a:p>
          <a:p>
            <a:r>
              <a:rPr lang="en-US" altLang="zh-CN" dirty="0">
                <a:effectLst/>
              </a:rPr>
              <a:t>Network outreach</a:t>
            </a:r>
            <a:r>
              <a:rPr lang="zh-CN" altLang="zh-CN" dirty="0">
                <a:effectLst/>
              </a:rPr>
              <a:t> </a:t>
            </a:r>
            <a:endParaRPr kumimoji="1" lang="zh-CN" altLang="en-US" dirty="0"/>
          </a:p>
        </p:txBody>
      </p:sp>
    </p:spTree>
    <p:extLst>
      <p:ext uri="{BB962C8B-B14F-4D97-AF65-F5344CB8AC3E}">
        <p14:creationId xmlns:p14="http://schemas.microsoft.com/office/powerpoint/2010/main" val="18141432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World of Mouth</a:t>
            </a:r>
            <a:endParaRPr kumimoji="1" lang="zh-CN" altLang="en-US" dirty="0"/>
          </a:p>
        </p:txBody>
      </p:sp>
      <p:sp>
        <p:nvSpPr>
          <p:cNvPr id="3" name="内容占位符 2"/>
          <p:cNvSpPr>
            <a:spLocks noGrp="1"/>
          </p:cNvSpPr>
          <p:nvPr>
            <p:ph idx="1"/>
          </p:nvPr>
        </p:nvSpPr>
        <p:spPr/>
        <p:txBody>
          <a:bodyPr/>
          <a:lstStyle/>
          <a:p>
            <a:r>
              <a:rPr lang="en-US" altLang="zh-CN" dirty="0">
                <a:effectLst/>
              </a:rPr>
              <a:t>Word-of-mouth (WOM) interventions stimulate interpersonal communication to persuade others to adopt the new behavior. </a:t>
            </a:r>
            <a:endParaRPr lang="en-US" altLang="zh-CN" dirty="0" smtClean="0">
              <a:effectLst/>
            </a:endParaRPr>
          </a:p>
          <a:p>
            <a:r>
              <a:rPr lang="en-US" altLang="zh-CN" dirty="0">
                <a:effectLst/>
              </a:rPr>
              <a:t>The success of WOM is a function of the network position of initial adopters and the incentives they have to recruit others.</a:t>
            </a:r>
            <a:r>
              <a:rPr lang="zh-CN" altLang="zh-CN" dirty="0">
                <a:effectLst/>
              </a:rPr>
              <a:t> </a:t>
            </a:r>
            <a:endParaRPr kumimoji="1" lang="zh-CN" altLang="en-US" dirty="0"/>
          </a:p>
        </p:txBody>
      </p:sp>
    </p:spTree>
    <p:extLst>
      <p:ext uri="{BB962C8B-B14F-4D97-AF65-F5344CB8AC3E}">
        <p14:creationId xmlns:p14="http://schemas.microsoft.com/office/powerpoint/2010/main" val="15443809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ffectLst/>
              </a:rPr>
              <a:t>In </a:t>
            </a:r>
            <a:r>
              <a:rPr lang="en-US" altLang="zh-CN" dirty="0" smtClean="0">
                <a:effectLst/>
              </a:rPr>
              <a:t>Respondent-Driven </a:t>
            </a:r>
            <a:r>
              <a:rPr lang="en-US" altLang="zh-CN" dirty="0">
                <a:effectLst/>
              </a:rPr>
              <a:t>S</a:t>
            </a:r>
            <a:r>
              <a:rPr lang="en-US" altLang="zh-CN" dirty="0" smtClean="0">
                <a:effectLst/>
              </a:rPr>
              <a:t>ampling (</a:t>
            </a:r>
            <a:r>
              <a:rPr lang="en-US" altLang="zh-CN" dirty="0">
                <a:effectLst/>
              </a:rPr>
              <a:t>RDS)</a:t>
            </a:r>
            <a:r>
              <a:rPr lang="zh-CN" altLang="zh-CN" dirty="0">
                <a:effectLst/>
              </a:rPr>
              <a:t> </a:t>
            </a:r>
            <a:endParaRPr kumimoji="1" lang="zh-CN" altLang="en-US" dirty="0"/>
          </a:p>
        </p:txBody>
      </p:sp>
      <p:sp>
        <p:nvSpPr>
          <p:cNvPr id="3" name="内容占位符 2"/>
          <p:cNvSpPr>
            <a:spLocks noGrp="1"/>
          </p:cNvSpPr>
          <p:nvPr>
            <p:ph idx="1"/>
          </p:nvPr>
        </p:nvSpPr>
        <p:spPr/>
        <p:txBody>
          <a:bodyPr/>
          <a:lstStyle/>
          <a:p>
            <a:r>
              <a:rPr lang="en-US" altLang="zh-CN" dirty="0">
                <a:effectLst/>
              </a:rPr>
              <a:t>A</a:t>
            </a:r>
            <a:r>
              <a:rPr lang="en-US" altLang="zh-CN" dirty="0" smtClean="0">
                <a:effectLst/>
              </a:rPr>
              <a:t>lso </a:t>
            </a:r>
            <a:r>
              <a:rPr lang="en-US" altLang="zh-CN" dirty="0">
                <a:effectLst/>
              </a:rPr>
              <a:t>known as “snowball methods”</a:t>
            </a:r>
            <a:r>
              <a:rPr lang="zh-CN" altLang="zh-CN" dirty="0">
                <a:effectLst/>
              </a:rPr>
              <a:t> </a:t>
            </a:r>
            <a:endParaRPr lang="en-US" altLang="zh-CN" dirty="0" smtClean="0">
              <a:effectLst/>
            </a:endParaRPr>
          </a:p>
          <a:p>
            <a:r>
              <a:rPr lang="en-US" altLang="zh-CN" dirty="0">
                <a:effectLst/>
              </a:rPr>
              <a:t> In RDS, an initial set of people who are members of the community or population to be influenced are selected and identified as “seeds.” These seeds then recruit members of their social networks who subsequently encourage additional people to participate, and so on</a:t>
            </a:r>
            <a:r>
              <a:rPr lang="zh-CN" altLang="zh-CN" dirty="0">
                <a:effectLst/>
              </a:rPr>
              <a:t> </a:t>
            </a:r>
            <a:r>
              <a:rPr lang="en-US" altLang="zh-CN" dirty="0" smtClean="0">
                <a:effectLst/>
              </a:rPr>
              <a:t>.</a:t>
            </a:r>
            <a:endParaRPr kumimoji="1" lang="zh-CN" altLang="en-US" dirty="0"/>
          </a:p>
        </p:txBody>
      </p:sp>
    </p:spTree>
    <p:extLst>
      <p:ext uri="{BB962C8B-B14F-4D97-AF65-F5344CB8AC3E}">
        <p14:creationId xmlns:p14="http://schemas.microsoft.com/office/powerpoint/2010/main" val="13134013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ffectLst/>
              </a:rPr>
              <a:t>Network </a:t>
            </a:r>
            <a:r>
              <a:rPr lang="en-US" altLang="zh-CN" dirty="0" smtClean="0">
                <a:effectLst/>
              </a:rPr>
              <a:t>Outreach</a:t>
            </a:r>
            <a:r>
              <a:rPr lang="zh-CN" altLang="zh-CN" dirty="0" smtClean="0">
                <a:effectLst/>
              </a:rPr>
              <a:t> </a:t>
            </a:r>
            <a:endParaRPr kumimoji="1" lang="zh-CN" altLang="en-US" dirty="0"/>
          </a:p>
        </p:txBody>
      </p:sp>
      <p:sp>
        <p:nvSpPr>
          <p:cNvPr id="3" name="内容占位符 2"/>
          <p:cNvSpPr>
            <a:spLocks noGrp="1"/>
          </p:cNvSpPr>
          <p:nvPr>
            <p:ph idx="1"/>
          </p:nvPr>
        </p:nvSpPr>
        <p:spPr/>
        <p:txBody>
          <a:bodyPr/>
          <a:lstStyle/>
          <a:p>
            <a:r>
              <a:rPr lang="en-US" altLang="zh-CN" dirty="0">
                <a:effectLst/>
              </a:rPr>
              <a:t>T</a:t>
            </a:r>
            <a:r>
              <a:rPr lang="en-US" altLang="zh-CN" dirty="0" smtClean="0">
                <a:effectLst/>
              </a:rPr>
              <a:t>he </a:t>
            </a:r>
            <a:r>
              <a:rPr lang="en-US" altLang="zh-CN" dirty="0">
                <a:effectLst/>
              </a:rPr>
              <a:t>network seeds recruit members of their personal networks to participate in an intervention together, in which the behavior change messages can be delivered to the entire group. </a:t>
            </a:r>
            <a:endParaRPr kumimoji="1" lang="zh-CN" altLang="en-US" dirty="0"/>
          </a:p>
        </p:txBody>
      </p:sp>
    </p:spTree>
    <p:extLst>
      <p:ext uri="{BB962C8B-B14F-4D97-AF65-F5344CB8AC3E}">
        <p14:creationId xmlns:p14="http://schemas.microsoft.com/office/powerpoint/2010/main" val="25560923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Alteration</a:t>
            </a:r>
            <a:endParaRPr kumimoji="1" lang="zh-CN" altLang="en-US" dirty="0"/>
          </a:p>
        </p:txBody>
      </p:sp>
      <p:sp>
        <p:nvSpPr>
          <p:cNvPr id="3" name="内容占位符 2"/>
          <p:cNvSpPr>
            <a:spLocks noGrp="1"/>
          </p:cNvSpPr>
          <p:nvPr>
            <p:ph idx="1"/>
          </p:nvPr>
        </p:nvSpPr>
        <p:spPr/>
        <p:txBody>
          <a:bodyPr/>
          <a:lstStyle/>
          <a:p>
            <a:r>
              <a:rPr lang="en-US" altLang="zh-CN" dirty="0">
                <a:effectLst/>
              </a:rPr>
              <a:t>A</a:t>
            </a:r>
            <a:r>
              <a:rPr lang="en-US" altLang="zh-CN" dirty="0" smtClean="0">
                <a:effectLst/>
              </a:rPr>
              <a:t>dding</a:t>
            </a:r>
            <a:r>
              <a:rPr lang="en-US" altLang="zh-CN" dirty="0">
                <a:effectLst/>
              </a:rPr>
              <a:t>/deleting nodes</a:t>
            </a:r>
            <a:r>
              <a:rPr lang="zh-CN" altLang="zh-CN" dirty="0">
                <a:effectLst/>
              </a:rPr>
              <a:t> </a:t>
            </a:r>
            <a:endParaRPr lang="en-US" altLang="zh-CN" dirty="0" smtClean="0">
              <a:effectLst/>
            </a:endParaRPr>
          </a:p>
          <a:p>
            <a:r>
              <a:rPr lang="en-US" altLang="zh-CN" dirty="0">
                <a:effectLst/>
              </a:rPr>
              <a:t>A</a:t>
            </a:r>
            <a:r>
              <a:rPr lang="en-US" altLang="zh-CN" dirty="0" smtClean="0">
                <a:effectLst/>
              </a:rPr>
              <a:t>dding</a:t>
            </a:r>
            <a:r>
              <a:rPr lang="en-US" altLang="zh-CN" dirty="0">
                <a:effectLst/>
              </a:rPr>
              <a:t>/deleting links</a:t>
            </a:r>
            <a:r>
              <a:rPr lang="zh-CN" altLang="zh-CN" dirty="0">
                <a:effectLst/>
              </a:rPr>
              <a:t> </a:t>
            </a:r>
            <a:endParaRPr lang="en-US" altLang="zh-CN" dirty="0" smtClean="0">
              <a:effectLst/>
            </a:endParaRPr>
          </a:p>
          <a:p>
            <a:r>
              <a:rPr lang="en-US" altLang="zh-CN" dirty="0">
                <a:effectLst/>
              </a:rPr>
              <a:t>R</a:t>
            </a:r>
            <a:r>
              <a:rPr lang="en-US" altLang="zh-CN" dirty="0" smtClean="0">
                <a:effectLst/>
              </a:rPr>
              <a:t>ewiring </a:t>
            </a:r>
            <a:r>
              <a:rPr lang="en-US" altLang="zh-CN" dirty="0">
                <a:effectLst/>
              </a:rPr>
              <a:t>existing links</a:t>
            </a:r>
            <a:r>
              <a:rPr lang="zh-CN" altLang="zh-CN" dirty="0">
                <a:effectLst/>
              </a:rPr>
              <a:t> </a:t>
            </a:r>
            <a:endParaRPr kumimoji="1" lang="zh-CN" altLang="en-US" dirty="0"/>
          </a:p>
        </p:txBody>
      </p:sp>
    </p:spTree>
    <p:extLst>
      <p:ext uri="{BB962C8B-B14F-4D97-AF65-F5344CB8AC3E}">
        <p14:creationId xmlns:p14="http://schemas.microsoft.com/office/powerpoint/2010/main" val="33435129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Selecting an Intervention</a:t>
            </a:r>
            <a:endParaRPr kumimoji="1" lang="zh-CN" altLang="en-US" dirty="0"/>
          </a:p>
        </p:txBody>
      </p:sp>
      <p:sp>
        <p:nvSpPr>
          <p:cNvPr id="3" name="内容占位符 2"/>
          <p:cNvSpPr>
            <a:spLocks noGrp="1"/>
          </p:cNvSpPr>
          <p:nvPr>
            <p:ph idx="1"/>
          </p:nvPr>
        </p:nvSpPr>
        <p:spPr/>
        <p:txBody>
          <a:bodyPr/>
          <a:lstStyle/>
          <a:p>
            <a:r>
              <a:rPr lang="en-US" altLang="zh-CN" dirty="0">
                <a:effectLst/>
              </a:rPr>
              <a:t>Selecting an appropriate network intervention depends on many factors, including the type and character of available network data, the type of behavior change being promoted, and the environmental or situational context. </a:t>
            </a:r>
            <a:endParaRPr lang="en-US" altLang="zh-CN" dirty="0" smtClean="0">
              <a:effectLst/>
            </a:endParaRPr>
          </a:p>
          <a:p>
            <a:r>
              <a:rPr lang="en-US" altLang="zh-CN" dirty="0">
                <a:effectLst/>
              </a:rPr>
              <a:t>Y</a:t>
            </a:r>
            <a:r>
              <a:rPr lang="en-US" altLang="zh-CN" dirty="0" smtClean="0">
                <a:effectLst/>
              </a:rPr>
              <a:t>ou </a:t>
            </a:r>
            <a:r>
              <a:rPr lang="en-US" altLang="zh-CN" dirty="0">
                <a:effectLst/>
              </a:rPr>
              <a:t>have to choose the most validity and reliability data, and then choose an appropriate strategy. </a:t>
            </a:r>
            <a:endParaRPr kumimoji="1" lang="zh-CN" altLang="en-US" dirty="0"/>
          </a:p>
        </p:txBody>
      </p:sp>
    </p:spTree>
    <p:extLst>
      <p:ext uri="{BB962C8B-B14F-4D97-AF65-F5344CB8AC3E}">
        <p14:creationId xmlns:p14="http://schemas.microsoft.com/office/powerpoint/2010/main" val="24765843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Some Factors Influence Intervention</a:t>
            </a:r>
            <a:endParaRPr kumimoji="1" lang="zh-CN" altLang="en-US" dirty="0"/>
          </a:p>
        </p:txBody>
      </p:sp>
      <p:sp>
        <p:nvSpPr>
          <p:cNvPr id="3" name="内容占位符 2"/>
          <p:cNvSpPr>
            <a:spLocks noGrp="1"/>
          </p:cNvSpPr>
          <p:nvPr>
            <p:ph idx="1"/>
          </p:nvPr>
        </p:nvSpPr>
        <p:spPr/>
        <p:txBody>
          <a:bodyPr/>
          <a:lstStyle/>
          <a:p>
            <a:r>
              <a:rPr lang="en-US" altLang="zh-CN" dirty="0">
                <a:effectLst/>
              </a:rPr>
              <a:t>Geographic distance </a:t>
            </a:r>
            <a:endParaRPr lang="en-US" altLang="zh-CN" dirty="0" smtClean="0">
              <a:effectLst/>
            </a:endParaRPr>
          </a:p>
          <a:p>
            <a:r>
              <a:rPr lang="en-US" altLang="zh-CN" dirty="0">
                <a:effectLst/>
              </a:rPr>
              <a:t>Characteristics of the behavior</a:t>
            </a:r>
            <a:r>
              <a:rPr lang="zh-CN" altLang="zh-CN" dirty="0">
                <a:effectLst/>
              </a:rPr>
              <a:t> </a:t>
            </a:r>
            <a:endParaRPr lang="en-US" altLang="zh-CN" dirty="0" smtClean="0">
              <a:effectLst/>
            </a:endParaRPr>
          </a:p>
          <a:p>
            <a:r>
              <a:rPr lang="en-US" altLang="zh-CN" dirty="0">
                <a:effectLst/>
              </a:rPr>
              <a:t>Interdependent behaviors</a:t>
            </a:r>
            <a:r>
              <a:rPr lang="zh-CN" altLang="zh-CN" dirty="0">
                <a:effectLst/>
              </a:rPr>
              <a:t> </a:t>
            </a:r>
            <a:endParaRPr lang="en-US" altLang="zh-CN" dirty="0" smtClean="0">
              <a:effectLst/>
            </a:endParaRPr>
          </a:p>
          <a:p>
            <a:r>
              <a:rPr lang="en-US" altLang="zh-CN" dirty="0">
                <a:effectLst/>
              </a:rPr>
              <a:t>Prevalence </a:t>
            </a:r>
            <a:endParaRPr lang="en-US" altLang="zh-CN" dirty="0" smtClean="0">
              <a:effectLst/>
            </a:endParaRPr>
          </a:p>
          <a:p>
            <a:r>
              <a:rPr lang="en-US" altLang="zh-CN" dirty="0">
                <a:effectLst/>
              </a:rPr>
              <a:t>Perceived political support or acceptability of the new behavior </a:t>
            </a:r>
            <a:endParaRPr kumimoji="1" lang="zh-CN" altLang="en-US" dirty="0"/>
          </a:p>
        </p:txBody>
      </p:sp>
    </p:spTree>
    <p:extLst>
      <p:ext uri="{BB962C8B-B14F-4D97-AF65-F5344CB8AC3E}">
        <p14:creationId xmlns:p14="http://schemas.microsoft.com/office/powerpoint/2010/main" val="17996082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Conclusion</a:t>
            </a:r>
            <a:br>
              <a:rPr kumimoji="1" lang="en-US" altLang="zh-CN" dirty="0" smtClean="0"/>
            </a:br>
            <a:endParaRPr kumimoji="1" lang="zh-CN" altLang="en-US" dirty="0"/>
          </a:p>
        </p:txBody>
      </p:sp>
      <p:sp>
        <p:nvSpPr>
          <p:cNvPr id="3" name="内容占位符 2"/>
          <p:cNvSpPr>
            <a:spLocks noGrp="1"/>
          </p:cNvSpPr>
          <p:nvPr>
            <p:ph idx="1"/>
          </p:nvPr>
        </p:nvSpPr>
        <p:spPr/>
        <p:txBody>
          <a:bodyPr>
            <a:normAutofit fontScale="92500"/>
          </a:bodyPr>
          <a:lstStyle/>
          <a:p>
            <a:r>
              <a:rPr lang="en-US" altLang="zh-CN" dirty="0">
                <a:effectLst/>
              </a:rPr>
              <a:t>Existing evidence indicates that network interventions are quite effective. The options for network interventions have been dramatically enhanced by communication and information technologies </a:t>
            </a:r>
            <a:r>
              <a:rPr lang="en-US" altLang="zh-CN" dirty="0" smtClean="0">
                <a:effectLst/>
              </a:rPr>
              <a:t>,</a:t>
            </a:r>
            <a:r>
              <a:rPr lang="en-US" altLang="zh-CN" dirty="0">
                <a:effectLst/>
              </a:rPr>
              <a:t> These electronic networks are often composed of friends (sometimes close friends), and much affective communication now occurs over electronic media.</a:t>
            </a:r>
            <a:endParaRPr lang="zh-CN" altLang="zh-CN" dirty="0">
              <a:effectLst/>
            </a:endParaRPr>
          </a:p>
          <a:p>
            <a:r>
              <a:rPr lang="en-US" altLang="zh-CN" dirty="0">
                <a:effectLst/>
              </a:rPr>
              <a:t>The studies reviewed here indicate that networked interventions are more </a:t>
            </a:r>
            <a:r>
              <a:rPr lang="en-US" altLang="zh-CN" dirty="0" smtClean="0">
                <a:effectLst/>
              </a:rPr>
              <a:t>effective </a:t>
            </a:r>
            <a:r>
              <a:rPr lang="en-US" altLang="zh-CN" dirty="0" smtClean="0">
                <a:effectLst/>
              </a:rPr>
              <a:t>to achieve a goal</a:t>
            </a:r>
            <a:r>
              <a:rPr lang="en-US" altLang="zh-CN" dirty="0" smtClean="0">
                <a:effectLst/>
              </a:rPr>
              <a:t> </a:t>
            </a:r>
            <a:r>
              <a:rPr lang="en-US" altLang="zh-CN" dirty="0">
                <a:effectLst/>
              </a:rPr>
              <a:t>than non-network alternatives.</a:t>
            </a:r>
            <a:endParaRPr lang="zh-CN" altLang="zh-CN" dirty="0">
              <a:effectLst/>
            </a:endParaRPr>
          </a:p>
          <a:p>
            <a:endParaRPr kumimoji="1" lang="zh-CN" altLang="en-US" dirty="0"/>
          </a:p>
        </p:txBody>
      </p:sp>
    </p:spTree>
    <p:extLst>
      <p:ext uri="{BB962C8B-B14F-4D97-AF65-F5344CB8AC3E}">
        <p14:creationId xmlns:p14="http://schemas.microsoft.com/office/powerpoint/2010/main" val="10588093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I</a:t>
            </a:r>
            <a:r>
              <a:rPr kumimoji="1" lang="en-US" altLang="zh-CN" dirty="0" smtClean="0"/>
              <a:t>ntroduction</a:t>
            </a:r>
            <a:endParaRPr kumimoji="1" lang="zh-CN" altLang="en-US" dirty="0"/>
          </a:p>
        </p:txBody>
      </p:sp>
      <p:sp>
        <p:nvSpPr>
          <p:cNvPr id="3" name="内容占位符 2"/>
          <p:cNvSpPr>
            <a:spLocks noGrp="1"/>
          </p:cNvSpPr>
          <p:nvPr>
            <p:ph idx="1"/>
          </p:nvPr>
        </p:nvSpPr>
        <p:spPr/>
        <p:txBody>
          <a:bodyPr/>
          <a:lstStyle/>
          <a:p>
            <a:r>
              <a:rPr lang="en-US" altLang="zh-CN" dirty="0">
                <a:effectLst/>
              </a:rPr>
              <a:t>The </a:t>
            </a:r>
            <a:r>
              <a:rPr lang="en-US" altLang="zh-CN" dirty="0" smtClean="0">
                <a:effectLst/>
              </a:rPr>
              <a:t>research </a:t>
            </a:r>
            <a:r>
              <a:rPr lang="en-US" altLang="zh-CN" dirty="0">
                <a:effectLst/>
              </a:rPr>
              <a:t>on social networks has shown that people can be influenced by their social networks to adopt new ideas that affect their personal lives. </a:t>
            </a:r>
            <a:endParaRPr lang="en-US" altLang="zh-CN" dirty="0" smtClean="0">
              <a:effectLst/>
            </a:endParaRPr>
          </a:p>
          <a:p>
            <a:r>
              <a:rPr lang="en-US" altLang="zh-CN" dirty="0">
                <a:effectLst/>
              </a:rPr>
              <a:t>Network interventions are purposeful efforts to use social networks or social network data to generate social influence, accelerate behavior </a:t>
            </a:r>
            <a:r>
              <a:rPr lang="en-US" altLang="zh-CN" dirty="0" smtClean="0">
                <a:effectLst/>
              </a:rPr>
              <a:t>change  </a:t>
            </a:r>
            <a:r>
              <a:rPr lang="en-US" altLang="zh-CN" dirty="0">
                <a:effectLst/>
              </a:rPr>
              <a:t>among individuals or communities.</a:t>
            </a:r>
            <a:endParaRPr lang="zh-CN" altLang="zh-CN" dirty="0">
              <a:effectLst/>
            </a:endParaRPr>
          </a:p>
          <a:p>
            <a:endParaRPr kumimoji="1" lang="zh-CN" altLang="en-US" dirty="0"/>
          </a:p>
        </p:txBody>
      </p:sp>
    </p:spTree>
    <p:extLst>
      <p:ext uri="{BB962C8B-B14F-4D97-AF65-F5344CB8AC3E}">
        <p14:creationId xmlns:p14="http://schemas.microsoft.com/office/powerpoint/2010/main" val="3885577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Network Intervention Strategies </a:t>
            </a:r>
            <a:endParaRPr kumimoji="1" lang="zh-CN" altLang="en-US" dirty="0"/>
          </a:p>
        </p:txBody>
      </p:sp>
      <p:sp>
        <p:nvSpPr>
          <p:cNvPr id="3" name="内容占位符 2"/>
          <p:cNvSpPr>
            <a:spLocks noGrp="1"/>
          </p:cNvSpPr>
          <p:nvPr>
            <p:ph idx="1"/>
          </p:nvPr>
        </p:nvSpPr>
        <p:spPr/>
        <p:txBody>
          <a:bodyPr/>
          <a:lstStyle/>
          <a:p>
            <a:r>
              <a:rPr kumimoji="1" lang="en-US" altLang="zh-CN" dirty="0" smtClean="0"/>
              <a:t>Identifying individuals</a:t>
            </a:r>
          </a:p>
          <a:p>
            <a:r>
              <a:rPr kumimoji="1" lang="en-US" altLang="zh-CN" dirty="0" smtClean="0"/>
              <a:t>Segmentation</a:t>
            </a:r>
          </a:p>
          <a:p>
            <a:r>
              <a:rPr kumimoji="1" lang="en-US" altLang="zh-CN" dirty="0" smtClean="0"/>
              <a:t>Induction</a:t>
            </a:r>
          </a:p>
          <a:p>
            <a:r>
              <a:rPr kumimoji="1" lang="en-US" altLang="zh-CN" dirty="0"/>
              <a:t>A</a:t>
            </a:r>
            <a:r>
              <a:rPr kumimoji="1" lang="en-US" altLang="zh-CN" dirty="0" smtClean="0"/>
              <a:t>lteration</a:t>
            </a:r>
          </a:p>
          <a:p>
            <a:endParaRPr kumimoji="1" lang="en-US" altLang="zh-CN" dirty="0" smtClean="0"/>
          </a:p>
          <a:p>
            <a:endParaRPr kumimoji="1" lang="zh-CN" altLang="en-US" dirty="0"/>
          </a:p>
        </p:txBody>
      </p:sp>
    </p:spTree>
    <p:extLst>
      <p:ext uri="{BB962C8B-B14F-4D97-AF65-F5344CB8AC3E}">
        <p14:creationId xmlns:p14="http://schemas.microsoft.com/office/powerpoint/2010/main" val="4192115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Individuals</a:t>
            </a:r>
            <a:br>
              <a:rPr kumimoji="1" lang="en-US" altLang="zh-CN" dirty="0" smtClean="0"/>
            </a:br>
            <a:endParaRPr kumimoji="1" lang="zh-CN" altLang="en-US" dirty="0"/>
          </a:p>
        </p:txBody>
      </p:sp>
      <p:pic>
        <p:nvPicPr>
          <p:cNvPr id="4" name="Picture 1" descr="http://www.sciencemag.org/content/337/6090/49/F1.large.jpg"/>
          <p:cNvPicPr>
            <a:picLocks noGrp="1"/>
          </p:cNvPicPr>
          <p:nvPr>
            <p:ph idx="1"/>
          </p:nvPr>
        </p:nvPicPr>
        <p:blipFill rotWithShape="1">
          <a:blip r:embed="rId2" cstate="print">
            <a:extLst>
              <a:ext uri="{28A0092B-C50C-407E-A947-70E740481C1C}">
                <a14:useLocalDpi xmlns:a14="http://schemas.microsoft.com/office/drawing/2010/main" val="0"/>
              </a:ext>
            </a:extLst>
          </a:blip>
          <a:srcRect t="874" b="575"/>
          <a:stretch/>
        </p:blipFill>
        <p:spPr bwMode="auto">
          <a:xfrm>
            <a:off x="779463" y="1116008"/>
            <a:ext cx="7581900" cy="5503075"/>
          </a:xfrm>
          <a:prstGeom prst="rect">
            <a:avLst/>
          </a:prstGeom>
          <a:noFill/>
          <a:ln>
            <a:noFill/>
          </a:ln>
        </p:spPr>
      </p:pic>
    </p:spTree>
    <p:extLst>
      <p:ext uri="{BB962C8B-B14F-4D97-AF65-F5344CB8AC3E}">
        <p14:creationId xmlns:p14="http://schemas.microsoft.com/office/powerpoint/2010/main" val="5583811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L</a:t>
            </a:r>
            <a:r>
              <a:rPr kumimoji="1" lang="en-US" altLang="zh-CN" dirty="0" smtClean="0"/>
              <a:t>eader</a:t>
            </a:r>
            <a:endParaRPr kumimoji="1" lang="zh-CN" altLang="en-US" dirty="0"/>
          </a:p>
        </p:txBody>
      </p:sp>
      <p:sp>
        <p:nvSpPr>
          <p:cNvPr id="3" name="内容占位符 2"/>
          <p:cNvSpPr>
            <a:spLocks noGrp="1"/>
          </p:cNvSpPr>
          <p:nvPr>
            <p:ph idx="1"/>
          </p:nvPr>
        </p:nvSpPr>
        <p:spPr/>
        <p:txBody>
          <a:bodyPr/>
          <a:lstStyle/>
          <a:p>
            <a:r>
              <a:rPr lang="en-US" altLang="zh-CN" dirty="0" smtClean="0">
                <a:effectLst/>
              </a:rPr>
              <a:t>Those </a:t>
            </a:r>
            <a:r>
              <a:rPr lang="en-US" altLang="zh-CN" dirty="0">
                <a:effectLst/>
              </a:rPr>
              <a:t>who received the most nominations up to some threshold, the top 10 to 15%, were identified as </a:t>
            </a:r>
            <a:r>
              <a:rPr lang="en-US" altLang="zh-CN" dirty="0" smtClean="0">
                <a:effectLst/>
              </a:rPr>
              <a:t>leaders.</a:t>
            </a:r>
          </a:p>
          <a:p>
            <a:r>
              <a:rPr lang="en-US" altLang="zh-CN" dirty="0" smtClean="0">
                <a:effectLst/>
              </a:rPr>
              <a:t> </a:t>
            </a:r>
            <a:r>
              <a:rPr lang="en-US" altLang="zh-CN" dirty="0">
                <a:effectLst/>
              </a:rPr>
              <a:t>nodes 28, 8, 13, 37, 19, and 6 </a:t>
            </a:r>
            <a:endParaRPr lang="en-US" altLang="zh-CN" dirty="0" smtClean="0">
              <a:effectLst/>
            </a:endParaRPr>
          </a:p>
          <a:p>
            <a:r>
              <a:rPr kumimoji="1" lang="en-US" altLang="zh-CN" dirty="0" smtClean="0">
                <a:effectLst/>
              </a:rPr>
              <a:t>We use conception of centrality to count nominations.  </a:t>
            </a:r>
            <a:endParaRPr kumimoji="1" lang="zh-CN" altLang="en-US" dirty="0"/>
          </a:p>
        </p:txBody>
      </p:sp>
    </p:spTree>
    <p:extLst>
      <p:ext uri="{BB962C8B-B14F-4D97-AF65-F5344CB8AC3E}">
        <p14:creationId xmlns:p14="http://schemas.microsoft.com/office/powerpoint/2010/main" val="15473167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ffectLst/>
              </a:rPr>
              <a:t>B</a:t>
            </a:r>
            <a:r>
              <a:rPr lang="en-US" altLang="zh-CN" dirty="0" smtClean="0">
                <a:effectLst/>
              </a:rPr>
              <a:t>ridging </a:t>
            </a:r>
            <a:r>
              <a:rPr lang="en-US" altLang="zh-CN" dirty="0">
                <a:effectLst/>
              </a:rPr>
              <a:t>I</a:t>
            </a:r>
            <a:r>
              <a:rPr lang="en-US" altLang="zh-CN" dirty="0" smtClean="0">
                <a:effectLst/>
              </a:rPr>
              <a:t>ndividuals </a:t>
            </a:r>
            <a:endParaRPr kumimoji="1" lang="zh-CN" altLang="en-US" dirty="0"/>
          </a:p>
        </p:txBody>
      </p:sp>
      <p:sp>
        <p:nvSpPr>
          <p:cNvPr id="3" name="内容占位符 2"/>
          <p:cNvSpPr>
            <a:spLocks noGrp="1"/>
          </p:cNvSpPr>
          <p:nvPr>
            <p:ph idx="1"/>
          </p:nvPr>
        </p:nvSpPr>
        <p:spPr/>
        <p:txBody>
          <a:bodyPr/>
          <a:lstStyle/>
          <a:p>
            <a:r>
              <a:rPr lang="en-US" altLang="zh-CN" dirty="0">
                <a:effectLst/>
              </a:rPr>
              <a:t>M</a:t>
            </a:r>
            <a:r>
              <a:rPr lang="en-US" altLang="zh-CN" dirty="0" smtClean="0">
                <a:effectLst/>
              </a:rPr>
              <a:t>ore </a:t>
            </a:r>
            <a:r>
              <a:rPr lang="en-US" altLang="zh-CN" dirty="0">
                <a:effectLst/>
              </a:rPr>
              <a:t>easy to change and may be in a better position to change </a:t>
            </a:r>
            <a:r>
              <a:rPr lang="en-US" altLang="zh-CN" dirty="0" smtClean="0">
                <a:effectLst/>
              </a:rPr>
              <a:t>others.</a:t>
            </a:r>
          </a:p>
          <a:p>
            <a:r>
              <a:rPr lang="en-US" altLang="zh-CN" dirty="0">
                <a:effectLst/>
              </a:rPr>
              <a:t>B</a:t>
            </a:r>
            <a:r>
              <a:rPr lang="en-US" altLang="zh-CN" dirty="0" smtClean="0">
                <a:effectLst/>
              </a:rPr>
              <a:t>rokers </a:t>
            </a:r>
            <a:r>
              <a:rPr lang="en-US" altLang="zh-CN" dirty="0">
                <a:effectLst/>
              </a:rPr>
              <a:t>(nodes 8, 28, 6, 37, 19, and 13) who have many connections to people who are not directly connected</a:t>
            </a:r>
            <a:r>
              <a:rPr lang="zh-CN" altLang="zh-CN" dirty="0">
                <a:effectLst/>
              </a:rPr>
              <a:t> </a:t>
            </a:r>
            <a:r>
              <a:rPr lang="en-US" altLang="zh-CN" dirty="0" smtClean="0">
                <a:effectLst/>
              </a:rPr>
              <a:t>.</a:t>
            </a:r>
          </a:p>
          <a:p>
            <a:r>
              <a:rPr lang="en-US" altLang="zh-CN" dirty="0" smtClean="0">
                <a:effectLst/>
              </a:rPr>
              <a:t>Bridges </a:t>
            </a:r>
            <a:r>
              <a:rPr lang="en-US" altLang="zh-CN" dirty="0">
                <a:effectLst/>
              </a:rPr>
              <a:t>whose connections maximally increase network cohesion (nodes 14, 37, 24, 6, and 35). </a:t>
            </a:r>
            <a:r>
              <a:rPr lang="zh-CN" altLang="zh-CN" dirty="0" smtClean="0">
                <a:effectLst/>
              </a:rPr>
              <a:t> </a:t>
            </a:r>
            <a:endParaRPr kumimoji="1" lang="zh-CN" altLang="en-US" dirty="0"/>
          </a:p>
        </p:txBody>
      </p:sp>
    </p:spTree>
    <p:extLst>
      <p:ext uri="{BB962C8B-B14F-4D97-AF65-F5344CB8AC3E}">
        <p14:creationId xmlns:p14="http://schemas.microsoft.com/office/powerpoint/2010/main" val="22861906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9463" y="107577"/>
            <a:ext cx="7046338" cy="379875"/>
          </a:xfrm>
        </p:spPr>
        <p:txBody>
          <a:bodyPr/>
          <a:lstStyle/>
          <a:p>
            <a:r>
              <a:rPr kumimoji="1" lang="en-US" altLang="zh-CN" dirty="0" smtClean="0"/>
              <a:t>Individuals</a:t>
            </a:r>
            <a:endParaRPr kumimoji="1" lang="zh-CN" altLang="en-US" dirty="0"/>
          </a:p>
        </p:txBody>
      </p:sp>
      <p:pic>
        <p:nvPicPr>
          <p:cNvPr id="4" name="Picture 1" descr="http://www.sciencemag.org/content/337/6090/49/F1.large.jpg"/>
          <p:cNvPicPr>
            <a:picLocks noGrp="1"/>
          </p:cNvPicPr>
          <p:nvPr>
            <p:ph idx="1"/>
          </p:nvPr>
        </p:nvPicPr>
        <p:blipFill rotWithShape="1">
          <a:blip r:embed="rId2" cstate="print">
            <a:extLst>
              <a:ext uri="{28A0092B-C50C-407E-A947-70E740481C1C}">
                <a14:useLocalDpi xmlns:a14="http://schemas.microsoft.com/office/drawing/2010/main" val="0"/>
              </a:ext>
            </a:extLst>
          </a:blip>
          <a:srcRect l="-12194" r="-12194"/>
          <a:stretch/>
        </p:blipFill>
        <p:spPr bwMode="auto">
          <a:xfrm>
            <a:off x="243754" y="1051871"/>
            <a:ext cx="8557065" cy="4784154"/>
          </a:xfrm>
          <a:prstGeom prst="rect">
            <a:avLst/>
          </a:prstGeom>
          <a:noFill/>
          <a:ln>
            <a:noFill/>
          </a:ln>
        </p:spPr>
      </p:pic>
    </p:spTree>
    <p:extLst>
      <p:ext uri="{BB962C8B-B14F-4D97-AF65-F5344CB8AC3E}">
        <p14:creationId xmlns:p14="http://schemas.microsoft.com/office/powerpoint/2010/main" val="13100346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ffectLst/>
              </a:rPr>
              <a:t>Low-threshold change agents</a:t>
            </a:r>
            <a:r>
              <a:rPr lang="zh-CN" altLang="zh-CN" dirty="0">
                <a:effectLst/>
              </a:rPr>
              <a:t> </a:t>
            </a:r>
            <a:endParaRPr kumimoji="1" lang="zh-CN" altLang="en-US" dirty="0"/>
          </a:p>
        </p:txBody>
      </p:sp>
      <p:sp>
        <p:nvSpPr>
          <p:cNvPr id="3" name="内容占位符 2"/>
          <p:cNvSpPr>
            <a:spLocks noGrp="1"/>
          </p:cNvSpPr>
          <p:nvPr>
            <p:ph idx="1"/>
          </p:nvPr>
        </p:nvSpPr>
        <p:spPr/>
        <p:txBody>
          <a:bodyPr/>
          <a:lstStyle/>
          <a:p>
            <a:r>
              <a:rPr lang="en-US" altLang="zh-CN" dirty="0">
                <a:effectLst/>
              </a:rPr>
              <a:t>T</a:t>
            </a:r>
            <a:r>
              <a:rPr lang="en-US" altLang="zh-CN" dirty="0" smtClean="0">
                <a:effectLst/>
              </a:rPr>
              <a:t>hose </a:t>
            </a:r>
            <a:r>
              <a:rPr lang="en-US" altLang="zh-CN" dirty="0">
                <a:effectLst/>
              </a:rPr>
              <a:t>people should be recruited when the researcher wants to create early momentum for the change and accelerate the time to reach a critical mass or tipping point.</a:t>
            </a:r>
            <a:r>
              <a:rPr lang="zh-CN" altLang="zh-CN" dirty="0">
                <a:effectLst/>
              </a:rPr>
              <a:t> </a:t>
            </a:r>
            <a:endParaRPr lang="en-US" altLang="zh-CN" dirty="0" smtClean="0">
              <a:effectLst/>
            </a:endParaRPr>
          </a:p>
          <a:p>
            <a:r>
              <a:rPr lang="en-US" altLang="zh-CN" dirty="0">
                <a:effectLst/>
              </a:rPr>
              <a:t>Low-threshold adopters are individuals willing to adopt a new idea earlier than their peers.</a:t>
            </a:r>
            <a:r>
              <a:rPr lang="zh-CN" altLang="zh-CN" dirty="0">
                <a:effectLst/>
              </a:rPr>
              <a:t> </a:t>
            </a:r>
            <a:endParaRPr kumimoji="1" lang="zh-CN" altLang="en-US" dirty="0"/>
          </a:p>
        </p:txBody>
      </p:sp>
    </p:spTree>
    <p:extLst>
      <p:ext uri="{BB962C8B-B14F-4D97-AF65-F5344CB8AC3E}">
        <p14:creationId xmlns:p14="http://schemas.microsoft.com/office/powerpoint/2010/main" val="30719577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Isolate Nodes</a:t>
            </a:r>
            <a:endParaRPr kumimoji="1" lang="zh-CN" altLang="en-US" dirty="0"/>
          </a:p>
        </p:txBody>
      </p:sp>
      <p:sp>
        <p:nvSpPr>
          <p:cNvPr id="3" name="内容占位符 2"/>
          <p:cNvSpPr>
            <a:spLocks noGrp="1"/>
          </p:cNvSpPr>
          <p:nvPr>
            <p:ph idx="1"/>
          </p:nvPr>
        </p:nvSpPr>
        <p:spPr/>
        <p:txBody>
          <a:bodyPr>
            <a:normAutofit fontScale="92500"/>
          </a:bodyPr>
          <a:lstStyle/>
          <a:p>
            <a:r>
              <a:rPr lang="en-US" altLang="zh-CN" dirty="0">
                <a:effectLst/>
              </a:rPr>
              <a:t>People on the margins of the community or organization may also be identified by change programs, because they are potentially excluded from services or the positive supports derived from community participation, not for their ability to persuade others.</a:t>
            </a:r>
            <a:r>
              <a:rPr lang="zh-CN" altLang="zh-CN" dirty="0">
                <a:effectLst/>
              </a:rPr>
              <a:t> </a:t>
            </a:r>
            <a:endParaRPr lang="en-US" altLang="zh-CN" dirty="0" smtClean="0">
              <a:effectLst/>
            </a:endParaRPr>
          </a:p>
          <a:p>
            <a:r>
              <a:rPr lang="en-US" altLang="zh-CN" dirty="0">
                <a:effectLst/>
              </a:rPr>
              <a:t>P</a:t>
            </a:r>
            <a:r>
              <a:rPr lang="en-US" altLang="zh-CN" dirty="0" smtClean="0">
                <a:effectLst/>
              </a:rPr>
              <a:t>eripheral </a:t>
            </a:r>
            <a:r>
              <a:rPr lang="en-US" altLang="zh-CN" dirty="0">
                <a:effectLst/>
              </a:rPr>
              <a:t>individuals may be important to identify, as they are often the source of new ideas and innovations because they have contacts with other communities and/or are free from the social pressure to conform. </a:t>
            </a:r>
            <a:endParaRPr lang="zh-CN" altLang="zh-CN" dirty="0">
              <a:effectLst/>
            </a:endParaRPr>
          </a:p>
          <a:p>
            <a:endParaRPr kumimoji="1" lang="zh-CN" altLang="en-US" dirty="0"/>
          </a:p>
        </p:txBody>
      </p:sp>
    </p:spTree>
    <p:extLst>
      <p:ext uri="{BB962C8B-B14F-4D97-AF65-F5344CB8AC3E}">
        <p14:creationId xmlns:p14="http://schemas.microsoft.com/office/powerpoint/2010/main" val="355884490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轨道">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轨道.thmx</Template>
  <TotalTime>5434</TotalTime>
  <Words>664</Words>
  <Application>Microsoft Macintosh PowerPoint</Application>
  <PresentationFormat>全屏显示(4:3)</PresentationFormat>
  <Paragraphs>58</Paragraphs>
  <Slides>18</Slides>
  <Notes>1</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轨道</vt:lpstr>
      <vt:lpstr>Network Intervention</vt:lpstr>
      <vt:lpstr>Introduction</vt:lpstr>
      <vt:lpstr>Network Intervention Strategies </vt:lpstr>
      <vt:lpstr>Individuals </vt:lpstr>
      <vt:lpstr>Leader</vt:lpstr>
      <vt:lpstr>Bridging Individuals </vt:lpstr>
      <vt:lpstr>Individuals</vt:lpstr>
      <vt:lpstr>Low-threshold change agents </vt:lpstr>
      <vt:lpstr>Isolate Nodes</vt:lpstr>
      <vt:lpstr>Segmentation </vt:lpstr>
      <vt:lpstr>Induction</vt:lpstr>
      <vt:lpstr>World of Mouth</vt:lpstr>
      <vt:lpstr>In Respondent-Driven Sampling (RDS) </vt:lpstr>
      <vt:lpstr>Network Outreach </vt:lpstr>
      <vt:lpstr>Alteration</vt:lpstr>
      <vt:lpstr>Selecting an Intervention</vt:lpstr>
      <vt:lpstr>Some Factors Influence Intervention</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Intervention</dc:title>
  <dc:creator>Derek Sun</dc:creator>
  <cp:lastModifiedBy>Derek Sun</cp:lastModifiedBy>
  <cp:revision>13</cp:revision>
  <dcterms:created xsi:type="dcterms:W3CDTF">2015-04-10T04:11:50Z</dcterms:created>
  <dcterms:modified xsi:type="dcterms:W3CDTF">2015-04-13T22:46:11Z</dcterms:modified>
</cp:coreProperties>
</file>