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C29BE3-6680-4488-983D-4B2407D63322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88B766FB-DEA1-417D-A503-21A8E59CB08C}">
      <dgm:prSet phldrT="[Text]"/>
      <dgm:spPr/>
      <dgm:t>
        <a:bodyPr/>
        <a:lstStyle/>
        <a:p>
          <a:r>
            <a:rPr lang="en-US" dirty="0" smtClean="0"/>
            <a:t>Down-treated</a:t>
          </a:r>
          <a:endParaRPr lang="zh-CN" altLang="en-US" dirty="0"/>
        </a:p>
      </dgm:t>
    </dgm:pt>
    <dgm:pt modelId="{2B4F70E3-A543-42F4-A233-525BD7E0A8D8}" type="parTrans" cxnId="{5AA39C1E-300A-46F5-8AC3-4A0336B4B572}">
      <dgm:prSet/>
      <dgm:spPr/>
      <dgm:t>
        <a:bodyPr/>
        <a:lstStyle/>
        <a:p>
          <a:endParaRPr lang="zh-CN" altLang="en-US"/>
        </a:p>
      </dgm:t>
    </dgm:pt>
    <dgm:pt modelId="{A5808FDB-8E71-414F-8626-C43D9C68CD84}" type="sibTrans" cxnId="{5AA39C1E-300A-46F5-8AC3-4A0336B4B572}">
      <dgm:prSet/>
      <dgm:spPr/>
      <dgm:t>
        <a:bodyPr/>
        <a:lstStyle/>
        <a:p>
          <a:endParaRPr lang="zh-CN" altLang="en-US"/>
        </a:p>
      </dgm:t>
    </dgm:pt>
    <dgm:pt modelId="{894FA544-E628-44C4-96B0-5109BA90013D}">
      <dgm:prSet phldrT="[Text]"/>
      <dgm:spPr/>
      <dgm:t>
        <a:bodyPr/>
        <a:lstStyle/>
        <a:p>
          <a:r>
            <a:rPr lang="en-US" dirty="0" smtClean="0"/>
            <a:t>Control</a:t>
          </a:r>
          <a:endParaRPr lang="zh-CN" altLang="en-US" dirty="0"/>
        </a:p>
      </dgm:t>
    </dgm:pt>
    <dgm:pt modelId="{78FDB81B-81D6-4ADF-982D-6AB31429E5EA}" type="parTrans" cxnId="{781C2495-6EF1-427B-BC49-4EEFBE323780}">
      <dgm:prSet/>
      <dgm:spPr/>
      <dgm:t>
        <a:bodyPr/>
        <a:lstStyle/>
        <a:p>
          <a:endParaRPr lang="zh-CN" altLang="en-US"/>
        </a:p>
      </dgm:t>
    </dgm:pt>
    <dgm:pt modelId="{6561D91D-2351-4697-BAAB-08CE5EA97D90}" type="sibTrans" cxnId="{781C2495-6EF1-427B-BC49-4EEFBE323780}">
      <dgm:prSet/>
      <dgm:spPr/>
      <dgm:t>
        <a:bodyPr/>
        <a:lstStyle/>
        <a:p>
          <a:endParaRPr lang="zh-CN" altLang="en-US"/>
        </a:p>
      </dgm:t>
    </dgm:pt>
    <dgm:pt modelId="{1B818F15-F93B-4F1C-A880-65B6B62B96AC}">
      <dgm:prSet phldrT="[Text]"/>
      <dgm:spPr/>
      <dgm:t>
        <a:bodyPr/>
        <a:lstStyle/>
        <a:p>
          <a:r>
            <a:rPr lang="en-US" dirty="0" smtClean="0"/>
            <a:t>Up-treated</a:t>
          </a:r>
          <a:endParaRPr lang="zh-CN" altLang="en-US" dirty="0"/>
        </a:p>
      </dgm:t>
    </dgm:pt>
    <dgm:pt modelId="{A855696E-F55C-404A-8988-6E2E5AEF3587}" type="parTrans" cxnId="{9C6F7544-B0D7-49B2-9909-1754DD47DEA7}">
      <dgm:prSet/>
      <dgm:spPr/>
      <dgm:t>
        <a:bodyPr/>
        <a:lstStyle/>
        <a:p>
          <a:endParaRPr lang="zh-CN" altLang="en-US"/>
        </a:p>
      </dgm:t>
    </dgm:pt>
    <dgm:pt modelId="{3DC99443-A7B0-4E71-9B51-39C0088C0280}" type="sibTrans" cxnId="{9C6F7544-B0D7-49B2-9909-1754DD47DEA7}">
      <dgm:prSet/>
      <dgm:spPr/>
      <dgm:t>
        <a:bodyPr/>
        <a:lstStyle/>
        <a:p>
          <a:endParaRPr lang="zh-CN" altLang="en-US"/>
        </a:p>
      </dgm:t>
    </dgm:pt>
    <dgm:pt modelId="{9477FA5D-CE5A-447A-9D75-9D718AC81E6F}" type="pres">
      <dgm:prSet presAssocID="{D1C29BE3-6680-4488-983D-4B2407D63322}" presName="compositeShape" presStyleCnt="0">
        <dgm:presLayoutVars>
          <dgm:chMax val="7"/>
          <dgm:dir/>
          <dgm:resizeHandles val="exact"/>
        </dgm:presLayoutVars>
      </dgm:prSet>
      <dgm:spPr/>
    </dgm:pt>
    <dgm:pt modelId="{C1824EE2-4684-4FFB-A1EB-017DAAE1B0A9}" type="pres">
      <dgm:prSet presAssocID="{D1C29BE3-6680-4488-983D-4B2407D63322}" presName="wedge1" presStyleLbl="node1" presStyleIdx="0" presStyleCnt="3"/>
      <dgm:spPr/>
      <dgm:t>
        <a:bodyPr/>
        <a:lstStyle/>
        <a:p>
          <a:endParaRPr lang="zh-CN" altLang="en-US"/>
        </a:p>
      </dgm:t>
    </dgm:pt>
    <dgm:pt modelId="{174D5493-7683-4487-9F99-4A2464AF4B21}" type="pres">
      <dgm:prSet presAssocID="{D1C29BE3-6680-4488-983D-4B2407D6332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81C0EA-7F7B-4524-BD52-8F65DEA8EFCD}" type="pres">
      <dgm:prSet presAssocID="{D1C29BE3-6680-4488-983D-4B2407D63322}" presName="wedge2" presStyleLbl="node1" presStyleIdx="1" presStyleCnt="3"/>
      <dgm:spPr/>
      <dgm:t>
        <a:bodyPr/>
        <a:lstStyle/>
        <a:p>
          <a:endParaRPr lang="zh-CN" altLang="en-US"/>
        </a:p>
      </dgm:t>
    </dgm:pt>
    <dgm:pt modelId="{92663171-BA8D-4C82-A066-EFF85E2924E0}" type="pres">
      <dgm:prSet presAssocID="{D1C29BE3-6680-4488-983D-4B2407D6332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943969-AFCD-4612-B928-65219696083A}" type="pres">
      <dgm:prSet presAssocID="{D1C29BE3-6680-4488-983D-4B2407D63322}" presName="wedge3" presStyleLbl="node1" presStyleIdx="2" presStyleCnt="3"/>
      <dgm:spPr/>
      <dgm:t>
        <a:bodyPr/>
        <a:lstStyle/>
        <a:p>
          <a:endParaRPr lang="zh-CN" altLang="en-US"/>
        </a:p>
      </dgm:t>
    </dgm:pt>
    <dgm:pt modelId="{793EA5DF-5DA4-4DA9-B463-0BD3121B0B08}" type="pres">
      <dgm:prSet presAssocID="{D1C29BE3-6680-4488-983D-4B2407D6332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11E5C41-454E-492F-B309-E32C7AF197BF}" type="presOf" srcId="{894FA544-E628-44C4-96B0-5109BA90013D}" destId="{E581C0EA-7F7B-4524-BD52-8F65DEA8EFCD}" srcOrd="0" destOrd="0" presId="urn:microsoft.com/office/officeart/2005/8/layout/chart3"/>
    <dgm:cxn modelId="{781C2495-6EF1-427B-BC49-4EEFBE323780}" srcId="{D1C29BE3-6680-4488-983D-4B2407D63322}" destId="{894FA544-E628-44C4-96B0-5109BA90013D}" srcOrd="1" destOrd="0" parTransId="{78FDB81B-81D6-4ADF-982D-6AB31429E5EA}" sibTransId="{6561D91D-2351-4697-BAAB-08CE5EA97D90}"/>
    <dgm:cxn modelId="{432F8F82-04A6-4EFE-BD37-682BD4708303}" type="presOf" srcId="{D1C29BE3-6680-4488-983D-4B2407D63322}" destId="{9477FA5D-CE5A-447A-9D75-9D718AC81E6F}" srcOrd="0" destOrd="0" presId="urn:microsoft.com/office/officeart/2005/8/layout/chart3"/>
    <dgm:cxn modelId="{5D637B87-0395-4F7E-A19A-C1282986FD86}" type="presOf" srcId="{1B818F15-F93B-4F1C-A880-65B6B62B96AC}" destId="{793EA5DF-5DA4-4DA9-B463-0BD3121B0B08}" srcOrd="1" destOrd="0" presId="urn:microsoft.com/office/officeart/2005/8/layout/chart3"/>
    <dgm:cxn modelId="{9C6F7544-B0D7-49B2-9909-1754DD47DEA7}" srcId="{D1C29BE3-6680-4488-983D-4B2407D63322}" destId="{1B818F15-F93B-4F1C-A880-65B6B62B96AC}" srcOrd="2" destOrd="0" parTransId="{A855696E-F55C-404A-8988-6E2E5AEF3587}" sibTransId="{3DC99443-A7B0-4E71-9B51-39C0088C0280}"/>
    <dgm:cxn modelId="{14B149B2-1AAF-449D-80D9-5B6541DED4E2}" type="presOf" srcId="{894FA544-E628-44C4-96B0-5109BA90013D}" destId="{92663171-BA8D-4C82-A066-EFF85E2924E0}" srcOrd="1" destOrd="0" presId="urn:microsoft.com/office/officeart/2005/8/layout/chart3"/>
    <dgm:cxn modelId="{107EDC81-C79B-46DD-8D86-E8412556CD91}" type="presOf" srcId="{88B766FB-DEA1-417D-A503-21A8E59CB08C}" destId="{C1824EE2-4684-4FFB-A1EB-017DAAE1B0A9}" srcOrd="0" destOrd="0" presId="urn:microsoft.com/office/officeart/2005/8/layout/chart3"/>
    <dgm:cxn modelId="{B915CAF1-125A-4CDE-BA73-409CD9C767CD}" type="presOf" srcId="{1B818F15-F93B-4F1C-A880-65B6B62B96AC}" destId="{7B943969-AFCD-4612-B928-65219696083A}" srcOrd="0" destOrd="0" presId="urn:microsoft.com/office/officeart/2005/8/layout/chart3"/>
    <dgm:cxn modelId="{B43ECD85-968D-447A-B090-557797AF5EEB}" type="presOf" srcId="{88B766FB-DEA1-417D-A503-21A8E59CB08C}" destId="{174D5493-7683-4487-9F99-4A2464AF4B21}" srcOrd="1" destOrd="0" presId="urn:microsoft.com/office/officeart/2005/8/layout/chart3"/>
    <dgm:cxn modelId="{5AA39C1E-300A-46F5-8AC3-4A0336B4B572}" srcId="{D1C29BE3-6680-4488-983D-4B2407D63322}" destId="{88B766FB-DEA1-417D-A503-21A8E59CB08C}" srcOrd="0" destOrd="0" parTransId="{2B4F70E3-A543-42F4-A233-525BD7E0A8D8}" sibTransId="{A5808FDB-8E71-414F-8626-C43D9C68CD84}"/>
    <dgm:cxn modelId="{56907443-BDB2-46DD-81A3-C9B255B37E63}" type="presParOf" srcId="{9477FA5D-CE5A-447A-9D75-9D718AC81E6F}" destId="{C1824EE2-4684-4FFB-A1EB-017DAAE1B0A9}" srcOrd="0" destOrd="0" presId="urn:microsoft.com/office/officeart/2005/8/layout/chart3"/>
    <dgm:cxn modelId="{0092479B-3071-46BA-B49E-4084965FD03E}" type="presParOf" srcId="{9477FA5D-CE5A-447A-9D75-9D718AC81E6F}" destId="{174D5493-7683-4487-9F99-4A2464AF4B21}" srcOrd="1" destOrd="0" presId="urn:microsoft.com/office/officeart/2005/8/layout/chart3"/>
    <dgm:cxn modelId="{EA8FE505-4B1C-4B3C-847E-555D2D049081}" type="presParOf" srcId="{9477FA5D-CE5A-447A-9D75-9D718AC81E6F}" destId="{E581C0EA-7F7B-4524-BD52-8F65DEA8EFCD}" srcOrd="2" destOrd="0" presId="urn:microsoft.com/office/officeart/2005/8/layout/chart3"/>
    <dgm:cxn modelId="{D7A3D727-614B-484D-8BCE-65C931DAB815}" type="presParOf" srcId="{9477FA5D-CE5A-447A-9D75-9D718AC81E6F}" destId="{92663171-BA8D-4C82-A066-EFF85E2924E0}" srcOrd="3" destOrd="0" presId="urn:microsoft.com/office/officeart/2005/8/layout/chart3"/>
    <dgm:cxn modelId="{4F8F52B9-EC5A-463C-B65D-4B77C15BFB49}" type="presParOf" srcId="{9477FA5D-CE5A-447A-9D75-9D718AC81E6F}" destId="{7B943969-AFCD-4612-B928-65219696083A}" srcOrd="4" destOrd="0" presId="urn:microsoft.com/office/officeart/2005/8/layout/chart3"/>
    <dgm:cxn modelId="{25949939-2A83-4180-8B6B-DBB592AB3D61}" type="presParOf" srcId="{9477FA5D-CE5A-447A-9D75-9D718AC81E6F}" destId="{793EA5DF-5DA4-4DA9-B463-0BD3121B0B08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24EE2-4684-4FFB-A1EB-017DAAE1B0A9}">
      <dsp:nvSpPr>
        <dsp:cNvPr id="0" name=""/>
        <dsp:cNvSpPr/>
      </dsp:nvSpPr>
      <dsp:spPr>
        <a:xfrm>
          <a:off x="433856" y="246916"/>
          <a:ext cx="3072739" cy="3072739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Down-treated</a:t>
          </a:r>
          <a:endParaRPr lang="zh-CN" altLang="en-US" sz="2100" kern="1200" dirty="0"/>
        </a:p>
      </dsp:txBody>
      <dsp:txXfrm>
        <a:off x="2104475" y="813910"/>
        <a:ext cx="1042536" cy="1024246"/>
      </dsp:txXfrm>
    </dsp:sp>
    <dsp:sp modelId="{E581C0EA-7F7B-4524-BD52-8F65DEA8EFCD}">
      <dsp:nvSpPr>
        <dsp:cNvPr id="0" name=""/>
        <dsp:cNvSpPr/>
      </dsp:nvSpPr>
      <dsp:spPr>
        <a:xfrm>
          <a:off x="275464" y="338367"/>
          <a:ext cx="3072739" cy="3072739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Control</a:t>
          </a:r>
          <a:endParaRPr lang="zh-CN" altLang="en-US" sz="2100" kern="1200" dirty="0"/>
        </a:p>
      </dsp:txBody>
      <dsp:txXfrm>
        <a:off x="1116809" y="2277119"/>
        <a:ext cx="1390048" cy="951085"/>
      </dsp:txXfrm>
    </dsp:sp>
    <dsp:sp modelId="{7B943969-AFCD-4612-B928-65219696083A}">
      <dsp:nvSpPr>
        <dsp:cNvPr id="0" name=""/>
        <dsp:cNvSpPr/>
      </dsp:nvSpPr>
      <dsp:spPr>
        <a:xfrm>
          <a:off x="275464" y="338367"/>
          <a:ext cx="3072739" cy="3072739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Up-treated</a:t>
          </a:r>
          <a:endParaRPr lang="zh-CN" altLang="en-US" sz="2100" kern="1200" dirty="0"/>
        </a:p>
      </dsp:txBody>
      <dsp:txXfrm>
        <a:off x="604686" y="941940"/>
        <a:ext cx="1042536" cy="1024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CCE0-2B97-4A3E-8C75-D41BF16D5F8F}" type="datetimeFigureOut">
              <a:rPr lang="zh-CN" altLang="en-US" smtClean="0"/>
              <a:t>2015/4/8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7D90-42CA-402F-A858-BC6905D554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07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CCE0-2B97-4A3E-8C75-D41BF16D5F8F}" type="datetimeFigureOut">
              <a:rPr lang="zh-CN" altLang="en-US" smtClean="0"/>
              <a:t>2015/4/8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7D90-42CA-402F-A858-BC6905D554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71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CCE0-2B97-4A3E-8C75-D41BF16D5F8F}" type="datetimeFigureOut">
              <a:rPr lang="zh-CN" altLang="en-US" smtClean="0"/>
              <a:t>2015/4/8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7D90-42CA-402F-A858-BC6905D554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550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CCE0-2B97-4A3E-8C75-D41BF16D5F8F}" type="datetimeFigureOut">
              <a:rPr lang="zh-CN" altLang="en-US" smtClean="0"/>
              <a:t>2015/4/8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7D90-42CA-402F-A858-BC6905D554A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4509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CCE0-2B97-4A3E-8C75-D41BF16D5F8F}" type="datetimeFigureOut">
              <a:rPr lang="zh-CN" altLang="en-US" smtClean="0"/>
              <a:t>2015/4/8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7D90-42CA-402F-A858-BC6905D554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49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CCE0-2B97-4A3E-8C75-D41BF16D5F8F}" type="datetimeFigureOut">
              <a:rPr lang="zh-CN" altLang="en-US" smtClean="0"/>
              <a:t>2015/4/8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7D90-42CA-402F-A858-BC6905D554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292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CCE0-2B97-4A3E-8C75-D41BF16D5F8F}" type="datetimeFigureOut">
              <a:rPr lang="zh-CN" altLang="en-US" smtClean="0"/>
              <a:t>2015/4/8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7D90-42CA-402F-A858-BC6905D554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351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CCE0-2B97-4A3E-8C75-D41BF16D5F8F}" type="datetimeFigureOut">
              <a:rPr lang="zh-CN" altLang="en-US" smtClean="0"/>
              <a:t>2015/4/8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7D90-42CA-402F-A858-BC6905D554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337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CCE0-2B97-4A3E-8C75-D41BF16D5F8F}" type="datetimeFigureOut">
              <a:rPr lang="zh-CN" altLang="en-US" smtClean="0"/>
              <a:t>2015/4/8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7D90-42CA-402F-A858-BC6905D554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99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CCE0-2B97-4A3E-8C75-D41BF16D5F8F}" type="datetimeFigureOut">
              <a:rPr lang="zh-CN" altLang="en-US" smtClean="0"/>
              <a:t>2015/4/8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7D90-42CA-402F-A858-BC6905D554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41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CCE0-2B97-4A3E-8C75-D41BF16D5F8F}" type="datetimeFigureOut">
              <a:rPr lang="zh-CN" altLang="en-US" smtClean="0"/>
              <a:t>2015/4/8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7D90-42CA-402F-A858-BC6905D554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94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CCE0-2B97-4A3E-8C75-D41BF16D5F8F}" type="datetimeFigureOut">
              <a:rPr lang="zh-CN" altLang="en-US" smtClean="0"/>
              <a:t>2015/4/8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7D90-42CA-402F-A858-BC6905D554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6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CCE0-2B97-4A3E-8C75-D41BF16D5F8F}" type="datetimeFigureOut">
              <a:rPr lang="zh-CN" altLang="en-US" smtClean="0"/>
              <a:t>2015/4/8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7D90-42CA-402F-A858-BC6905D554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60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CCE0-2B97-4A3E-8C75-D41BF16D5F8F}" type="datetimeFigureOut">
              <a:rPr lang="zh-CN" altLang="en-US" smtClean="0"/>
              <a:t>2015/4/8</a:t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7D90-42CA-402F-A858-BC6905D554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30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CCE0-2B97-4A3E-8C75-D41BF16D5F8F}" type="datetimeFigureOut">
              <a:rPr lang="zh-CN" altLang="en-US" smtClean="0"/>
              <a:t>2015/4/8</a:t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7D90-42CA-402F-A858-BC6905D554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71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CCE0-2B97-4A3E-8C75-D41BF16D5F8F}" type="datetimeFigureOut">
              <a:rPr lang="zh-CN" altLang="en-US" smtClean="0"/>
              <a:t>2015/4/8</a:t>
            </a:fld>
            <a:endParaRPr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7D90-42CA-402F-A858-BC6905D554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09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CCE0-2B97-4A3E-8C75-D41BF16D5F8F}" type="datetimeFigureOut">
              <a:rPr lang="zh-CN" altLang="en-US" smtClean="0"/>
              <a:t>2015/4/8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7D90-42CA-402F-A858-BC6905D554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50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3F0CCE0-2B97-4A3E-8C75-D41BF16D5F8F}" type="datetimeFigureOut">
              <a:rPr lang="zh-CN" altLang="en-US" smtClean="0"/>
              <a:t>2015/4/8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97D90-42CA-402F-A858-BC6905D554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294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574964"/>
            <a:ext cx="8825658" cy="3329581"/>
          </a:xfrm>
        </p:spPr>
        <p:txBody>
          <a:bodyPr/>
          <a:lstStyle/>
          <a:p>
            <a:r>
              <a:rPr lang="en-US" altLang="zh-CN" sz="5400" dirty="0" smtClean="0"/>
              <a:t>Social Influence Bias: A Randomized Experiment</a:t>
            </a:r>
            <a:endParaRPr lang="zh-CN" alt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008452"/>
            <a:ext cx="8825658" cy="1935147"/>
          </a:xfrm>
        </p:spPr>
        <p:txBody>
          <a:bodyPr/>
          <a:lstStyle/>
          <a:p>
            <a:r>
              <a:rPr lang="en-US" altLang="zh-CN" dirty="0" err="1">
                <a:solidFill>
                  <a:schemeClr val="tx1"/>
                </a:solidFill>
              </a:rPr>
              <a:t>Muchnik</a:t>
            </a:r>
            <a:r>
              <a:rPr lang="en-US" altLang="zh-CN" dirty="0">
                <a:solidFill>
                  <a:schemeClr val="tx1"/>
                </a:solidFill>
              </a:rPr>
              <a:t>, Aral, </a:t>
            </a:r>
            <a:r>
              <a:rPr lang="en-US" altLang="zh-CN" dirty="0" smtClean="0">
                <a:solidFill>
                  <a:schemeClr val="tx1"/>
                </a:solidFill>
              </a:rPr>
              <a:t>Taylor</a:t>
            </a:r>
          </a:p>
          <a:p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										Present by </a:t>
            </a:r>
            <a:r>
              <a:rPr lang="en-US" altLang="zh-CN" dirty="0" err="1" smtClean="0">
                <a:solidFill>
                  <a:schemeClr val="tx1"/>
                </a:solidFill>
              </a:rPr>
              <a:t>Haiteng</a:t>
            </a:r>
            <a:r>
              <a:rPr lang="en-US" altLang="zh-CN" dirty="0" smtClean="0">
                <a:solidFill>
                  <a:schemeClr val="tx1"/>
                </a:solidFill>
              </a:rPr>
              <a:t> Sun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50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Result: Discourse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45" y="1584008"/>
            <a:ext cx="9039689" cy="4553902"/>
          </a:xfrm>
        </p:spPr>
      </p:pic>
    </p:spTree>
    <p:extLst>
      <p:ext uri="{BB962C8B-B14F-4D97-AF65-F5344CB8AC3E}">
        <p14:creationId xmlns:p14="http://schemas.microsoft.com/office/powerpoint/2010/main" val="51518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Other Findings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2400" dirty="0"/>
              <a:t>proportion of </a:t>
            </a:r>
            <a:r>
              <a:rPr lang="en-US" altLang="zh-CN" sz="2400" dirty="0" smtClean="0"/>
              <a:t>positive (or negative) votes </a:t>
            </a:r>
            <a:endParaRPr lang="en-US" altLang="zh-CN" sz="2400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Changing opinions about comment quality </a:t>
            </a:r>
            <a:endParaRPr lang="en-US" altLang="zh-CN" sz="2400" dirty="0"/>
          </a:p>
          <a:p>
            <a:r>
              <a:rPr lang="en-US" altLang="zh-CN" sz="2400" dirty="0"/>
              <a:t>F</a:t>
            </a:r>
            <a:r>
              <a:rPr lang="en-US" altLang="zh-CN" sz="2400" dirty="0" smtClean="0"/>
              <a:t>our subgroup: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 smtClean="0"/>
              <a:t>Positivity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 smtClean="0"/>
              <a:t>The commenters</a:t>
            </a:r>
            <a:r>
              <a:rPr lang="en-US" altLang="zh-CN" sz="2400" dirty="0"/>
              <a:t>’ </a:t>
            </a:r>
            <a:r>
              <a:rPr lang="en-US" altLang="zh-CN" sz="2400" dirty="0" smtClean="0"/>
              <a:t>quality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/>
              <a:t>T</a:t>
            </a:r>
            <a:r>
              <a:rPr lang="en-US" altLang="zh-CN" sz="2400" dirty="0" smtClean="0"/>
              <a:t>he </a:t>
            </a:r>
            <a:r>
              <a:rPr lang="en-US" altLang="zh-CN" sz="2400" dirty="0"/>
              <a:t>frequency with which a rater rated a particular </a:t>
            </a:r>
            <a:r>
              <a:rPr lang="en-US" altLang="zh-CN" sz="2400" dirty="0" smtClean="0"/>
              <a:t>commenter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/>
              <a:t>W</a:t>
            </a:r>
            <a:r>
              <a:rPr lang="en-US" altLang="zh-CN" sz="2400" dirty="0" smtClean="0"/>
              <a:t>hether </a:t>
            </a:r>
            <a:r>
              <a:rPr lang="en-US" altLang="zh-CN" sz="2400" dirty="0"/>
              <a:t>raters were friends or enemies with commenters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4558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Other Findings</a:t>
            </a:r>
            <a:endParaRPr lang="zh-CN" alt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19" y="1152983"/>
            <a:ext cx="5662501" cy="5608055"/>
          </a:xfrm>
        </p:spPr>
      </p:pic>
    </p:spTree>
    <p:extLst>
      <p:ext uri="{BB962C8B-B14F-4D97-AF65-F5344CB8AC3E}">
        <p14:creationId xmlns:p14="http://schemas.microsoft.com/office/powerpoint/2010/main" val="12913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		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positive social influence increased the likelihood of positive </a:t>
            </a:r>
            <a:r>
              <a:rPr lang="en-US" altLang="zh-CN" sz="3200" dirty="0" smtClean="0"/>
              <a:t>ratings</a:t>
            </a:r>
          </a:p>
          <a:p>
            <a:r>
              <a:rPr lang="en-US" altLang="zh-CN" sz="3200" dirty="0"/>
              <a:t>negative social influence inspired users to correct manipulated ratings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1220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8800" dirty="0" smtClean="0"/>
              <a:t>Thanks</a:t>
            </a:r>
            <a:endParaRPr lang="zh-CN" alt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20" y="1853248"/>
            <a:ext cx="7566660" cy="4715841"/>
          </a:xfrm>
        </p:spPr>
      </p:pic>
    </p:spTree>
    <p:extLst>
      <p:ext uri="{BB962C8B-B14F-4D97-AF65-F5344CB8AC3E}">
        <p14:creationId xmlns:p14="http://schemas.microsoft.com/office/powerpoint/2010/main" val="30200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268" y="1853248"/>
            <a:ext cx="5157560" cy="3610292"/>
          </a:xfrm>
        </p:spPr>
      </p:pic>
      <p:sp>
        <p:nvSpPr>
          <p:cNvPr id="5" name="TextBox 4"/>
          <p:cNvSpPr txBox="1"/>
          <p:nvPr/>
        </p:nvSpPr>
        <p:spPr>
          <a:xfrm>
            <a:off x="1074420" y="2034540"/>
            <a:ext cx="48691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our society is increasingly relying on the digitized, aggregated opinions of others to make our own </a:t>
            </a:r>
            <a:r>
              <a:rPr lang="en-US" altLang="zh-CN" sz="3200" dirty="0" smtClean="0"/>
              <a:t>decision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54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Question?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6269038" cy="4195481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D</a:t>
            </a:r>
            <a:r>
              <a:rPr lang="en-US" altLang="zh-CN" sz="2800" dirty="0" smtClean="0"/>
              <a:t>o </a:t>
            </a:r>
            <a:r>
              <a:rPr lang="en-US" altLang="zh-CN" sz="2800" dirty="0"/>
              <a:t>they produce useful, unbiased, aggregate information about the quality of the item being rated?</a:t>
            </a:r>
            <a:endParaRPr lang="zh-CN" alt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1484258"/>
            <a:ext cx="3966209" cy="447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en-US" altLang="zh-CN" dirty="0" smtClean="0"/>
              <a:t>Herding </a:t>
            </a:r>
            <a:r>
              <a:rPr lang="en-US" altLang="zh-CN" dirty="0"/>
              <a:t>E</a:t>
            </a:r>
            <a:r>
              <a:rPr lang="en-US" altLang="zh-CN" dirty="0" smtClean="0"/>
              <a:t>ffects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/>
              <a:t>Herding Behavior: describes </a:t>
            </a:r>
            <a:r>
              <a:rPr lang="en-US" altLang="zh-CN" sz="2800" dirty="0"/>
              <a:t>how individuals in a group can act collectively without centralized direction</a:t>
            </a:r>
            <a:r>
              <a:rPr lang="en-US" altLang="zh-CN" sz="2800" dirty="0" smtClean="0"/>
              <a:t>.</a:t>
            </a:r>
          </a:p>
          <a:p>
            <a:r>
              <a:rPr lang="en-US" altLang="zh-CN" sz="2800" dirty="0"/>
              <a:t>Social influence on individuals’ perceptions of quality and value could create herding effects that lead to suboptimal market outcomes</a:t>
            </a:r>
            <a:endParaRPr lang="en-US" altLang="zh-CN" sz="2800" dirty="0" smtClean="0"/>
          </a:p>
          <a:p>
            <a:pPr lvl="1"/>
            <a:r>
              <a:rPr lang="en-US" altLang="zh-CN" sz="2400" dirty="0" smtClean="0"/>
              <a:t>rich-get-richer	</a:t>
            </a:r>
          </a:p>
          <a:p>
            <a:pPr lvl="1"/>
            <a:r>
              <a:rPr lang="en-US" altLang="zh-CN" sz="2400" dirty="0"/>
              <a:t>A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group think </a:t>
            </a:r>
            <a:r>
              <a:rPr lang="en-US" altLang="zh-CN" sz="2400" dirty="0" smtClean="0"/>
              <a:t>mentality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80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 Design	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A large-scale randomized experiment to quantify the effects of social influence on users’ ratings and discourse on a social news aggregation web site. </a:t>
            </a:r>
            <a:endParaRPr lang="zh-CN" altLang="zh-CN" sz="2400" dirty="0"/>
          </a:p>
          <a:p>
            <a:r>
              <a:rPr lang="en-US" altLang="zh-CN" sz="2400" dirty="0" smtClean="0"/>
              <a:t>Step 1: writing comments</a:t>
            </a:r>
          </a:p>
          <a:p>
            <a:r>
              <a:rPr lang="en-US" altLang="zh-CN" sz="2400" dirty="0" smtClean="0"/>
              <a:t>Step 2: others </a:t>
            </a:r>
            <a:r>
              <a:rPr lang="en-US" altLang="zh-CN" sz="2400" dirty="0"/>
              <a:t>“up-vote” or “down-vote” these </a:t>
            </a:r>
            <a:r>
              <a:rPr lang="en-US" altLang="zh-CN" sz="2400" dirty="0" smtClean="0"/>
              <a:t>comments</a:t>
            </a:r>
          </a:p>
          <a:p>
            <a:pPr lvl="1"/>
            <a:r>
              <a:rPr lang="zh-CN" altLang="zh-CN" sz="2000" dirty="0"/>
              <a:t> </a:t>
            </a:r>
            <a:r>
              <a:rPr lang="en-US" altLang="zh-CN" sz="2000" dirty="0"/>
              <a:t>aggregate current </a:t>
            </a:r>
            <a:r>
              <a:rPr lang="en-US" altLang="zh-CN" sz="2000" dirty="0" smtClean="0"/>
              <a:t>rating=# </a:t>
            </a:r>
            <a:r>
              <a:rPr lang="en-US" altLang="zh-CN" sz="2000" dirty="0"/>
              <a:t>of </a:t>
            </a:r>
            <a:r>
              <a:rPr lang="en-US" altLang="zh-CN" sz="2000" dirty="0" smtClean="0"/>
              <a:t>up-votes - # </a:t>
            </a:r>
            <a:r>
              <a:rPr lang="en-US" altLang="zh-CN" sz="2000" dirty="0"/>
              <a:t>of </a:t>
            </a:r>
            <a:r>
              <a:rPr lang="en-US" altLang="zh-CN" sz="2000" dirty="0" smtClean="0"/>
              <a:t>down-votes</a:t>
            </a:r>
          </a:p>
          <a:p>
            <a:r>
              <a:rPr lang="en-US" altLang="zh-CN" sz="2400" dirty="0"/>
              <a:t>the data provide a unique opportunity to comprehensively study social influence bias in rating behavior</a:t>
            </a:r>
            <a:endParaRPr lang="zh-CN" alt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6" y="4765954"/>
            <a:ext cx="24765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1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6943408" cy="4195481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Data: 101,281 comments, </a:t>
            </a:r>
            <a:r>
              <a:rPr lang="en-US" altLang="zh-CN" sz="2400" dirty="0"/>
              <a:t>over 5 </a:t>
            </a:r>
            <a:r>
              <a:rPr lang="en-US" altLang="zh-CN" sz="2400" dirty="0" smtClean="0"/>
              <a:t>months</a:t>
            </a:r>
          </a:p>
          <a:p>
            <a:r>
              <a:rPr lang="en-US" altLang="zh-CN" sz="2400" dirty="0" smtClean="0"/>
              <a:t>Three Treatments:</a:t>
            </a:r>
          </a:p>
          <a:p>
            <a:pPr lvl="1"/>
            <a:r>
              <a:rPr lang="en-US" altLang="zh-CN" sz="2000" dirty="0" smtClean="0"/>
              <a:t>Up-treated (4049): +1 rating   </a:t>
            </a:r>
          </a:p>
          <a:p>
            <a:pPr lvl="1"/>
            <a:r>
              <a:rPr lang="en-US" altLang="zh-CN" sz="2000" dirty="0" smtClean="0"/>
              <a:t>Down-treated (1942): -1 rating</a:t>
            </a:r>
          </a:p>
          <a:p>
            <a:pPr lvl="1"/>
            <a:endParaRPr lang="en-US" altLang="zh-CN" sz="2000" dirty="0"/>
          </a:p>
          <a:p>
            <a:r>
              <a:rPr lang="en-US" altLang="zh-CN" sz="2400" dirty="0" smtClean="0"/>
              <a:t>The experiment comments were </a:t>
            </a:r>
            <a:r>
              <a:rPr lang="en-US" altLang="zh-CN" sz="2400" dirty="0"/>
              <a:t>viewed more than 10 million times and rated 308,515 times by subsequent users.</a:t>
            </a:r>
            <a:endParaRPr lang="zh-CN" altLang="en-US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05423820"/>
              </p:ext>
            </p:extLst>
          </p:nvPr>
        </p:nvGraphicFramePr>
        <p:xfrm>
          <a:off x="7509510" y="1954530"/>
          <a:ext cx="3782060" cy="3658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6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905" y="1681798"/>
            <a:ext cx="8105531" cy="3267392"/>
          </a:xfrm>
        </p:spPr>
      </p:pic>
      <p:sp>
        <p:nvSpPr>
          <p:cNvPr id="5" name="TextBox 4"/>
          <p:cNvSpPr txBox="1"/>
          <p:nvPr/>
        </p:nvSpPr>
        <p:spPr>
          <a:xfrm>
            <a:off x="767825" y="1853248"/>
            <a:ext cx="29260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Up-treated: 5.13</a:t>
            </a:r>
            <a:r>
              <a:rPr lang="en-US" altLang="zh-CN" sz="2800" dirty="0"/>
              <a:t>%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en-US" altLang="zh-CN" sz="2800" dirty="0" smtClean="0"/>
              <a:t>Down-treated: </a:t>
            </a:r>
            <a:r>
              <a:rPr lang="en-US" altLang="zh-CN" sz="2800" dirty="0"/>
              <a:t>0.82%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31570" y="4949190"/>
            <a:ext cx="9361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Users did not tend to correct the upward </a:t>
            </a:r>
            <a:r>
              <a:rPr lang="en-US" altLang="zh-CN" sz="2400" dirty="0" smtClean="0"/>
              <a:t>manipulation</a:t>
            </a:r>
          </a:p>
          <a:p>
            <a:r>
              <a:rPr lang="en-US" altLang="zh-CN" sz="2400" dirty="0"/>
              <a:t>Negative social influence inspired users to correct manipulated </a:t>
            </a:r>
            <a:r>
              <a:rPr lang="en-US" altLang="zh-CN" sz="2400" dirty="0" smtClean="0"/>
              <a:t>ratings (down-votes </a:t>
            </a:r>
            <a:r>
              <a:rPr lang="en-US" altLang="zh-CN" sz="2400" dirty="0"/>
              <a:t>1.4%</a:t>
            </a:r>
            <a:r>
              <a:rPr lang="en-US" altLang="zh-CN" sz="2400" dirty="0" smtClean="0"/>
              <a:t>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074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Result: Control </a:t>
            </a:r>
            <a:r>
              <a:rPr lang="en-US" altLang="zh-CN" dirty="0"/>
              <a:t>C</a:t>
            </a:r>
            <a:r>
              <a:rPr lang="en-US" altLang="zh-CN" dirty="0" smtClean="0"/>
              <a:t>omments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316" y="1322573"/>
            <a:ext cx="5367273" cy="5091197"/>
          </a:xfrm>
        </p:spPr>
      </p:pic>
      <p:sp>
        <p:nvSpPr>
          <p:cNvPr id="5" name="TextBox 4"/>
          <p:cNvSpPr txBox="1"/>
          <p:nvPr/>
        </p:nvSpPr>
        <p:spPr>
          <a:xfrm>
            <a:off x="880110" y="2744788"/>
            <a:ext cx="39547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Positive </a:t>
            </a:r>
            <a:r>
              <a:rPr lang="en-US" altLang="zh-CN" sz="2800" dirty="0"/>
              <a:t>herding </a:t>
            </a:r>
            <a:r>
              <a:rPr lang="en-US" altLang="zh-CN" sz="2800" dirty="0" smtClean="0"/>
              <a:t>effects: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Politics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culture </a:t>
            </a:r>
            <a:r>
              <a:rPr lang="en-US" altLang="zh-CN" sz="2800" dirty="0"/>
              <a:t>and </a:t>
            </a:r>
            <a:r>
              <a:rPr lang="en-US" altLang="zh-CN" sz="2800" dirty="0" smtClean="0"/>
              <a:t>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business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243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Result: “Friends</a:t>
            </a:r>
            <a:r>
              <a:rPr lang="en-US" altLang="zh-CN" dirty="0"/>
              <a:t>” V.S. </a:t>
            </a:r>
            <a:r>
              <a:rPr lang="en-US" altLang="zh-CN" dirty="0" smtClean="0"/>
              <a:t>“Enemies</a:t>
            </a:r>
            <a:r>
              <a:rPr lang="en-US" altLang="zh-CN" dirty="0"/>
              <a:t>”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29" y="1561148"/>
            <a:ext cx="9479681" cy="4645342"/>
          </a:xfrm>
        </p:spPr>
      </p:pic>
    </p:spTree>
    <p:extLst>
      <p:ext uri="{BB962C8B-B14F-4D97-AF65-F5344CB8AC3E}">
        <p14:creationId xmlns:p14="http://schemas.microsoft.com/office/powerpoint/2010/main" val="30827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2877</TotalTime>
  <Words>329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宋体</vt:lpstr>
      <vt:lpstr>Arial</vt:lpstr>
      <vt:lpstr>Century Gothic</vt:lpstr>
      <vt:lpstr>Wingdings</vt:lpstr>
      <vt:lpstr>Wingdings 3</vt:lpstr>
      <vt:lpstr>Ion</vt:lpstr>
      <vt:lpstr>Social Influence Bias: A Randomized Experiment</vt:lpstr>
      <vt:lpstr>Introduction</vt:lpstr>
      <vt:lpstr>Question?</vt:lpstr>
      <vt:lpstr> Herding Effects</vt:lpstr>
      <vt:lpstr>Experiment Design </vt:lpstr>
      <vt:lpstr>Experiment</vt:lpstr>
      <vt:lpstr>Result</vt:lpstr>
      <vt:lpstr>Result: Control Comments</vt:lpstr>
      <vt:lpstr>Result: “Friends” V.S. “Enemies”</vt:lpstr>
      <vt:lpstr>Result: Discourse</vt:lpstr>
      <vt:lpstr>Other Findings</vt:lpstr>
      <vt:lpstr>Other Findings</vt:lpstr>
      <vt:lpstr>Conclusion  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sun</dc:creator>
  <cp:lastModifiedBy>Derek sun</cp:lastModifiedBy>
  <cp:revision>57</cp:revision>
  <dcterms:created xsi:type="dcterms:W3CDTF">2015-04-08T19:21:52Z</dcterms:created>
  <dcterms:modified xsi:type="dcterms:W3CDTF">2015-04-10T19:19:28Z</dcterms:modified>
</cp:coreProperties>
</file>