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46"/>
  </p:notesMasterIdLst>
  <p:sldIdLst>
    <p:sldId id="256" r:id="rId2"/>
    <p:sldId id="295" r:id="rId3"/>
    <p:sldId id="304" r:id="rId4"/>
    <p:sldId id="297" r:id="rId5"/>
    <p:sldId id="258" r:id="rId6"/>
    <p:sldId id="294" r:id="rId7"/>
    <p:sldId id="296" r:id="rId8"/>
    <p:sldId id="259" r:id="rId9"/>
    <p:sldId id="298" r:id="rId10"/>
    <p:sldId id="262" r:id="rId11"/>
    <p:sldId id="263" r:id="rId12"/>
    <p:sldId id="264" r:id="rId13"/>
    <p:sldId id="301" r:id="rId14"/>
    <p:sldId id="265" r:id="rId15"/>
    <p:sldId id="299" r:id="rId16"/>
    <p:sldId id="266" r:id="rId17"/>
    <p:sldId id="305" r:id="rId18"/>
    <p:sldId id="260" r:id="rId19"/>
    <p:sldId id="303" r:id="rId20"/>
    <p:sldId id="300" r:id="rId21"/>
    <p:sldId id="302" r:id="rId22"/>
    <p:sldId id="306" r:id="rId23"/>
    <p:sldId id="267" r:id="rId24"/>
    <p:sldId id="316" r:id="rId25"/>
    <p:sldId id="317" r:id="rId26"/>
    <p:sldId id="310" r:id="rId27"/>
    <p:sldId id="311" r:id="rId28"/>
    <p:sldId id="312" r:id="rId29"/>
    <p:sldId id="269" r:id="rId30"/>
    <p:sldId id="271" r:id="rId31"/>
    <p:sldId id="273" r:id="rId32"/>
    <p:sldId id="309" r:id="rId33"/>
    <p:sldId id="276" r:id="rId34"/>
    <p:sldId id="277" r:id="rId35"/>
    <p:sldId id="279" r:id="rId36"/>
    <p:sldId id="280" r:id="rId37"/>
    <p:sldId id="282" r:id="rId38"/>
    <p:sldId id="283" r:id="rId39"/>
    <p:sldId id="313" r:id="rId40"/>
    <p:sldId id="314" r:id="rId41"/>
    <p:sldId id="284" r:id="rId42"/>
    <p:sldId id="285" r:id="rId43"/>
    <p:sldId id="307" r:id="rId44"/>
    <p:sldId id="308"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9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8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A956CE74-1F97-6547-87E1-BB6D33E32E7A}" type="slidenum">
              <a:rPr lang="en-US"/>
              <a:pPr>
                <a:defRPr/>
              </a:pPr>
              <a:t>‹#›</a:t>
            </a:fld>
            <a:endParaRPr lang="en-US"/>
          </a:p>
        </p:txBody>
      </p:sp>
    </p:spTree>
    <p:extLst>
      <p:ext uri="{BB962C8B-B14F-4D97-AF65-F5344CB8AC3E}">
        <p14:creationId xmlns:p14="http://schemas.microsoft.com/office/powerpoint/2010/main" val="204214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6B20F8-90AB-C04D-AB52-B67B33D17D1F}" type="slidenum">
              <a:rPr lang="en-US"/>
              <a:pPr>
                <a:defRPr/>
              </a:pPr>
              <a:t>1</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8956FC-5198-EB40-884F-8590AE441F10}" type="slidenum">
              <a:rPr lang="en-US"/>
              <a:pPr>
                <a:defRPr/>
              </a:pPr>
              <a:t>10</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4F245C-204E-3B44-8E8D-069BED4E2DCB}" type="slidenum">
              <a:rPr lang="en-US"/>
              <a:pPr>
                <a:defRPr/>
              </a:pPr>
              <a:t>11</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A3B417-2CD8-F246-AC66-632D4E9742AF}" type="slidenum">
              <a:rPr lang="en-US"/>
              <a:pPr>
                <a:defRPr/>
              </a:pPr>
              <a:t>12</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327F2F-96D4-8943-8CC3-093605B1A601}" type="slidenum">
              <a:rPr lang="en-US"/>
              <a:pPr>
                <a:defRPr/>
              </a:pPr>
              <a:t>13</a:t>
            </a:fld>
            <a:endParaRPr lang="en-US"/>
          </a:p>
        </p:txBody>
      </p:sp>
      <p:sp>
        <p:nvSpPr>
          <p:cNvPr id="727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A3825F-51FC-BE47-A20F-E18029E5097C}" type="slidenum">
              <a:rPr lang="en-US"/>
              <a:pPr>
                <a:defRPr/>
              </a:pPr>
              <a:t>14</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7BB19F-CAAE-F24F-B16C-70F19312165A}" type="slidenum">
              <a:rPr lang="en-US"/>
              <a:pPr>
                <a:defRPr/>
              </a:pPr>
              <a:t>15</a:t>
            </a:fld>
            <a:endParaRPr lang="en-US"/>
          </a:p>
        </p:txBody>
      </p:sp>
      <p:sp>
        <p:nvSpPr>
          <p:cNvPr id="747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B891F1-D587-8942-889E-7DEF97744175}" type="slidenum">
              <a:rPr lang="en-US"/>
              <a:pPr>
                <a:defRPr/>
              </a:pPr>
              <a:t>16</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6FAABE-62E2-6F4D-8528-3BF1DDDE0908}" type="slidenum">
              <a:rPr lang="en-US"/>
              <a:pPr>
                <a:defRPr/>
              </a:pPr>
              <a:t>17</a:t>
            </a:fld>
            <a:endParaRPr lang="en-US"/>
          </a:p>
        </p:txBody>
      </p:sp>
      <p:sp>
        <p:nvSpPr>
          <p:cNvPr id="768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DE1B63-B3E7-2342-A20D-64E8BE9E5594}" type="slidenum">
              <a:rPr lang="en-US"/>
              <a:pPr>
                <a:defRPr/>
              </a:pPr>
              <a:t>18</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05D595-49AA-E043-83BF-477F27AD8C1C}" type="slidenum">
              <a:rPr lang="en-US"/>
              <a:pPr>
                <a:defRPr/>
              </a:pPr>
              <a:t>19</a:t>
            </a:fld>
            <a:endParaRPr lang="en-US"/>
          </a:p>
        </p:txBody>
      </p:sp>
      <p:sp>
        <p:nvSpPr>
          <p:cNvPr id="788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385F07-8C1D-1B41-A70C-3E22002E246D}" type="slidenum">
              <a:rPr lang="en-US"/>
              <a:pPr>
                <a:defRPr/>
              </a:pPr>
              <a:t>2</a:t>
            </a:fld>
            <a:endParaRPr lang="en-US"/>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r>
              <a:rPr lang="en-US" dirty="0" smtClean="0">
                <a:latin typeface="Verdana" charset="0"/>
                <a:cs typeface="+mn-cs"/>
              </a:rPr>
              <a:t>The Centers for Disease Control and Prevention estimated medical costs associated with obesity were $147 billion in 2008.</a:t>
            </a:r>
          </a:p>
          <a:p>
            <a:pPr eaLnBrk="1" hangingPunct="1">
              <a:defRPr/>
            </a:pPr>
            <a:r>
              <a:rPr lang="en-US" dirty="0" smtClean="0">
                <a:latin typeface="Verdana" charset="0"/>
                <a:cs typeface="+mn-cs"/>
              </a:rPr>
              <a:t>Canadian costs</a:t>
            </a:r>
            <a:r>
              <a:rPr lang="en-US" baseline="0" dirty="0" smtClean="0">
                <a:latin typeface="Verdana" charset="0"/>
                <a:cs typeface="+mn-cs"/>
              </a:rPr>
              <a:t> are estimated to be about 4.6-7 billion per year, split between direct and indirect costs.</a:t>
            </a:r>
          </a:p>
          <a:p>
            <a:pPr eaLnBrk="1" hangingPunct="1">
              <a:defRPr/>
            </a:pPr>
            <a:r>
              <a:rPr lang="en-US" dirty="0" smtClean="0">
                <a:latin typeface="Verdana" charset="0"/>
                <a:cs typeface="+mn-cs"/>
              </a:rPr>
              <a:t>http://</a:t>
            </a:r>
            <a:r>
              <a:rPr lang="en-US" dirty="0" err="1" smtClean="0">
                <a:latin typeface="Verdana" charset="0"/>
                <a:cs typeface="+mn-cs"/>
              </a:rPr>
              <a:t>www.theglobeandmail.com</a:t>
            </a:r>
            <a:r>
              <a:rPr lang="en-US" dirty="0" smtClean="0">
                <a:latin typeface="Verdana" charset="0"/>
                <a:cs typeface="+mn-cs"/>
              </a:rPr>
              <a:t>/life/health-and-fitness/health/conditions/obesity-costs-economy-up-to-7-billion-a-year/article583803/</a:t>
            </a:r>
          </a:p>
          <a:p>
            <a:pPr eaLnBrk="1" hangingPunct="1">
              <a:defRPr/>
            </a:pPr>
            <a:r>
              <a:rPr lang="en-US" dirty="0" smtClean="0">
                <a:latin typeface="Verdana" charset="0"/>
                <a:cs typeface="+mn-cs"/>
              </a:rPr>
              <a:t>http://</a:t>
            </a:r>
            <a:r>
              <a:rPr lang="en-US" dirty="0" err="1" smtClean="0">
                <a:latin typeface="Verdana" charset="0"/>
                <a:cs typeface="+mn-cs"/>
              </a:rPr>
              <a:t>www.phac-aspc.gc.ca</a:t>
            </a:r>
            <a:r>
              <a:rPr lang="en-US" dirty="0" smtClean="0">
                <a:latin typeface="Verdana" charset="0"/>
                <a:cs typeface="+mn-cs"/>
              </a:rPr>
              <a:t>/</a:t>
            </a:r>
            <a:r>
              <a:rPr lang="en-US" dirty="0" err="1" smtClean="0">
                <a:latin typeface="Verdana" charset="0"/>
                <a:cs typeface="+mn-cs"/>
              </a:rPr>
              <a:t>hp-ps</a:t>
            </a:r>
            <a:r>
              <a:rPr lang="en-US" dirty="0" smtClean="0">
                <a:latin typeface="Verdana" charset="0"/>
                <a:cs typeface="+mn-cs"/>
              </a:rPr>
              <a:t>/hl-</a:t>
            </a:r>
            <a:r>
              <a:rPr lang="en-US" dirty="0" err="1" smtClean="0">
                <a:latin typeface="Verdana" charset="0"/>
                <a:cs typeface="+mn-cs"/>
              </a:rPr>
              <a:t>mvs</a:t>
            </a:r>
            <a:r>
              <a:rPr lang="en-US" dirty="0" smtClean="0">
                <a:latin typeface="Verdana" charset="0"/>
                <a:cs typeface="+mn-cs"/>
              </a:rPr>
              <a:t>/</a:t>
            </a:r>
            <a:r>
              <a:rPr lang="en-US" dirty="0" err="1" smtClean="0">
                <a:latin typeface="Verdana" charset="0"/>
                <a:cs typeface="+mn-cs"/>
              </a:rPr>
              <a:t>oic-oac</a:t>
            </a:r>
            <a:r>
              <a:rPr lang="en-US" dirty="0" smtClean="0">
                <a:latin typeface="Verdana" charset="0"/>
                <a:cs typeface="+mn-cs"/>
              </a:rPr>
              <a:t>/</a:t>
            </a:r>
          </a:p>
          <a:p>
            <a:pPr eaLnBrk="1" hangingPunct="1">
              <a:defRPr/>
            </a:pPr>
            <a:endParaRPr lang="en-US" dirty="0" smtClean="0">
              <a:latin typeface="Verdana"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F74093-1707-DE45-A8C5-ADDC6D146CF5}" type="slidenum">
              <a:rPr lang="en-US"/>
              <a:pPr>
                <a:defRPr/>
              </a:pPr>
              <a:t>20</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D497C7-C56E-C14E-8E6F-127B83C063FC}" type="slidenum">
              <a:rPr lang="en-US"/>
              <a:pPr>
                <a:defRPr/>
              </a:pPr>
              <a:t>21</a:t>
            </a:fld>
            <a:endParaRPr lang="en-US"/>
          </a:p>
        </p:txBody>
      </p:sp>
      <p:sp>
        <p:nvSpPr>
          <p:cNvPr id="808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31C529-8BBC-F946-99DF-3362251CA5D3}" type="slidenum">
              <a:rPr lang="en-US"/>
              <a:pPr>
                <a:defRPr/>
              </a:pPr>
              <a:t>22</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DDC2D6-0AE4-DC49-B247-90E3C82B8D9D}" type="slidenum">
              <a:rPr lang="en-US"/>
              <a:pPr>
                <a:defRPr/>
              </a:pPr>
              <a:t>23</a:t>
            </a:fld>
            <a:endParaRPr lang="en-US"/>
          </a:p>
        </p:txBody>
      </p:sp>
      <p:sp>
        <p:nvSpPr>
          <p:cNvPr id="8294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1027"/>
          <p:cNvSpPr>
            <a:spLocks noGrp="1" noChangeArrowheads="1"/>
          </p:cNvSpPr>
          <p:nvPr>
            <p:ph type="body" idx="1"/>
          </p:nvPr>
        </p:nvSpPr>
        <p:spPr/>
        <p:txBody>
          <a:bodyPr/>
          <a:lstStyle/>
          <a:p>
            <a:pPr eaLnBrk="1" hangingPunct="1">
              <a:defRPr/>
            </a:pPr>
            <a:r>
              <a:rPr lang="en-US" dirty="0" smtClean="0">
                <a:cs typeface="+mn-cs"/>
              </a:rPr>
              <a:t>Globe and Mail Sept 9 2013 – ambient temperature and brown fat activity – at 21 C very little energy needed to stay comfortable,</a:t>
            </a:r>
            <a:r>
              <a:rPr lang="en-US" baseline="0" dirty="0" smtClean="0">
                <a:cs typeface="+mn-cs"/>
              </a:rPr>
              <a:t> many people now spend most of their lives in climate control</a:t>
            </a:r>
            <a:r>
              <a:rPr lang="en-US" dirty="0" smtClean="0">
                <a:cs typeface="+mn-cs"/>
              </a:rPr>
              <a:t>. Japanese study 17C for 2 hours per day for six weeks – 58% increase in brown fat activity and 5.2 % decrease</a:t>
            </a:r>
            <a:r>
              <a:rPr lang="en-US" baseline="0" dirty="0" smtClean="0">
                <a:cs typeface="+mn-cs"/>
              </a:rPr>
              <a:t> in fat (controls no change in either factor) – Netherlands 15-16C for six hours a day for 10 days, increased brown fat activity and subjects acclimated to environment. British study in 2011 noted that </a:t>
            </a:r>
            <a:r>
              <a:rPr lang="en-US" baseline="0" dirty="0" err="1" smtClean="0">
                <a:cs typeface="+mn-cs"/>
              </a:rPr>
              <a:t>avg</a:t>
            </a:r>
            <a:r>
              <a:rPr lang="en-US" baseline="0" dirty="0" smtClean="0">
                <a:cs typeface="+mn-cs"/>
              </a:rPr>
              <a:t> bedroom temp had risen by three degrees since the 1970’s.</a:t>
            </a: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385F07-8C1D-1B41-A70C-3E22002E246D}" type="slidenum">
              <a:rPr lang="en-US"/>
              <a:pPr>
                <a:defRPr/>
              </a:pPr>
              <a:t>24</a:t>
            </a:fld>
            <a:endParaRPr lang="en-US"/>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r>
              <a:rPr lang="en-US" dirty="0" smtClean="0">
                <a:latin typeface="Verdana" charset="0"/>
                <a:cs typeface="+mn-cs"/>
              </a:rPr>
              <a:t>The Centers for Disease Control and Prevention estimated medical costs associated with obesity were $147 billion in 2008.</a:t>
            </a:r>
          </a:p>
          <a:p>
            <a:pPr eaLnBrk="1" hangingPunct="1">
              <a:defRPr/>
            </a:pPr>
            <a:r>
              <a:rPr lang="en-US" dirty="0" smtClean="0">
                <a:latin typeface="Verdana" charset="0"/>
                <a:cs typeface="+mn-cs"/>
              </a:rPr>
              <a:t>Canadian costs</a:t>
            </a:r>
            <a:r>
              <a:rPr lang="en-US" baseline="0" dirty="0" smtClean="0">
                <a:latin typeface="Verdana" charset="0"/>
                <a:cs typeface="+mn-cs"/>
              </a:rPr>
              <a:t> are estimated to be about 4.6-7 billion per year, split between direct and indirect costs.</a:t>
            </a:r>
          </a:p>
          <a:p>
            <a:pPr eaLnBrk="1" hangingPunct="1">
              <a:defRPr/>
            </a:pPr>
            <a:r>
              <a:rPr lang="en-US" dirty="0" smtClean="0">
                <a:latin typeface="Verdana" charset="0"/>
                <a:cs typeface="+mn-cs"/>
              </a:rPr>
              <a:t>http://</a:t>
            </a:r>
            <a:r>
              <a:rPr lang="en-US" dirty="0" err="1" smtClean="0">
                <a:latin typeface="Verdana" charset="0"/>
                <a:cs typeface="+mn-cs"/>
              </a:rPr>
              <a:t>www.theglobeandmail.com</a:t>
            </a:r>
            <a:r>
              <a:rPr lang="en-US" dirty="0" smtClean="0">
                <a:latin typeface="Verdana" charset="0"/>
                <a:cs typeface="+mn-cs"/>
              </a:rPr>
              <a:t>/life/health-and-fitness/health/conditions/obesity-costs-economy-up-to-7-billion-a-year/article583803/</a:t>
            </a:r>
          </a:p>
          <a:p>
            <a:pPr eaLnBrk="1" hangingPunct="1">
              <a:defRPr/>
            </a:pPr>
            <a:r>
              <a:rPr lang="en-US" dirty="0" smtClean="0">
                <a:latin typeface="Verdana" charset="0"/>
                <a:cs typeface="+mn-cs"/>
              </a:rPr>
              <a:t>http://</a:t>
            </a:r>
            <a:r>
              <a:rPr lang="en-US" dirty="0" err="1" smtClean="0">
                <a:latin typeface="Verdana" charset="0"/>
                <a:cs typeface="+mn-cs"/>
              </a:rPr>
              <a:t>www.phac-aspc.gc.ca</a:t>
            </a:r>
            <a:r>
              <a:rPr lang="en-US" dirty="0" smtClean="0">
                <a:latin typeface="Verdana" charset="0"/>
                <a:cs typeface="+mn-cs"/>
              </a:rPr>
              <a:t>/</a:t>
            </a:r>
            <a:r>
              <a:rPr lang="en-US" dirty="0" err="1" smtClean="0">
                <a:latin typeface="Verdana" charset="0"/>
                <a:cs typeface="+mn-cs"/>
              </a:rPr>
              <a:t>hp-ps</a:t>
            </a:r>
            <a:r>
              <a:rPr lang="en-US" dirty="0" smtClean="0">
                <a:latin typeface="Verdana" charset="0"/>
                <a:cs typeface="+mn-cs"/>
              </a:rPr>
              <a:t>/hl-</a:t>
            </a:r>
            <a:r>
              <a:rPr lang="en-US" dirty="0" err="1" smtClean="0">
                <a:latin typeface="Verdana" charset="0"/>
                <a:cs typeface="+mn-cs"/>
              </a:rPr>
              <a:t>mvs</a:t>
            </a:r>
            <a:r>
              <a:rPr lang="en-US" dirty="0" smtClean="0">
                <a:latin typeface="Verdana" charset="0"/>
                <a:cs typeface="+mn-cs"/>
              </a:rPr>
              <a:t>/</a:t>
            </a:r>
            <a:r>
              <a:rPr lang="en-US" dirty="0" err="1" smtClean="0">
                <a:latin typeface="Verdana" charset="0"/>
                <a:cs typeface="+mn-cs"/>
              </a:rPr>
              <a:t>oic-oac</a:t>
            </a:r>
            <a:r>
              <a:rPr lang="en-US" dirty="0" smtClean="0">
                <a:latin typeface="Verdana" charset="0"/>
                <a:cs typeface="+mn-cs"/>
              </a:rPr>
              <a:t>/</a:t>
            </a:r>
          </a:p>
          <a:p>
            <a:pPr eaLnBrk="1" hangingPunct="1">
              <a:defRPr/>
            </a:pPr>
            <a:endParaRPr lang="en-US" dirty="0" smtClean="0">
              <a:latin typeface="Verdana"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385F07-8C1D-1B41-A70C-3E22002E246D}" type="slidenum">
              <a:rPr lang="en-US"/>
              <a:pPr>
                <a:defRPr/>
              </a:pPr>
              <a:t>25</a:t>
            </a:fld>
            <a:endParaRPr lang="en-US"/>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r>
              <a:rPr lang="en-US" dirty="0" smtClean="0">
                <a:latin typeface="Verdana" charset="0"/>
                <a:cs typeface="+mn-cs"/>
              </a:rPr>
              <a:t>The Centers for Disease Control and Prevention estimated medical costs associated with obesity were $147 billion in 2008.</a:t>
            </a:r>
          </a:p>
          <a:p>
            <a:pPr eaLnBrk="1" hangingPunct="1">
              <a:defRPr/>
            </a:pPr>
            <a:r>
              <a:rPr lang="en-US" dirty="0" smtClean="0">
                <a:latin typeface="Verdana" charset="0"/>
                <a:cs typeface="+mn-cs"/>
              </a:rPr>
              <a:t>Canadian costs</a:t>
            </a:r>
            <a:r>
              <a:rPr lang="en-US" baseline="0" dirty="0" smtClean="0">
                <a:latin typeface="Verdana" charset="0"/>
                <a:cs typeface="+mn-cs"/>
              </a:rPr>
              <a:t> are estimated to be about 4.6-7 billion per year, split between direct and indirect costs.</a:t>
            </a:r>
          </a:p>
          <a:p>
            <a:pPr eaLnBrk="1" hangingPunct="1">
              <a:defRPr/>
            </a:pPr>
            <a:r>
              <a:rPr lang="en-US" dirty="0" smtClean="0">
                <a:latin typeface="Verdana" charset="0"/>
                <a:cs typeface="+mn-cs"/>
              </a:rPr>
              <a:t>http://</a:t>
            </a:r>
            <a:r>
              <a:rPr lang="en-US" dirty="0" err="1" smtClean="0">
                <a:latin typeface="Verdana" charset="0"/>
                <a:cs typeface="+mn-cs"/>
              </a:rPr>
              <a:t>www.theglobeandmail.com</a:t>
            </a:r>
            <a:r>
              <a:rPr lang="en-US" dirty="0" smtClean="0">
                <a:latin typeface="Verdana" charset="0"/>
                <a:cs typeface="+mn-cs"/>
              </a:rPr>
              <a:t>/life/health-and-fitness/health/conditions/obesity-costs-economy-up-to-7-billion-a-year/article583803/</a:t>
            </a:r>
          </a:p>
          <a:p>
            <a:pPr eaLnBrk="1" hangingPunct="1">
              <a:defRPr/>
            </a:pPr>
            <a:r>
              <a:rPr lang="en-US" dirty="0" smtClean="0">
                <a:latin typeface="Verdana" charset="0"/>
                <a:cs typeface="+mn-cs"/>
              </a:rPr>
              <a:t>http://</a:t>
            </a:r>
            <a:r>
              <a:rPr lang="en-US" dirty="0" err="1" smtClean="0">
                <a:latin typeface="Verdana" charset="0"/>
                <a:cs typeface="+mn-cs"/>
              </a:rPr>
              <a:t>www.phac-aspc.gc.ca</a:t>
            </a:r>
            <a:r>
              <a:rPr lang="en-US" dirty="0" smtClean="0">
                <a:latin typeface="Verdana" charset="0"/>
                <a:cs typeface="+mn-cs"/>
              </a:rPr>
              <a:t>/</a:t>
            </a:r>
            <a:r>
              <a:rPr lang="en-US" dirty="0" err="1" smtClean="0">
                <a:latin typeface="Verdana" charset="0"/>
                <a:cs typeface="+mn-cs"/>
              </a:rPr>
              <a:t>hp-ps</a:t>
            </a:r>
            <a:r>
              <a:rPr lang="en-US" dirty="0" smtClean="0">
                <a:latin typeface="Verdana" charset="0"/>
                <a:cs typeface="+mn-cs"/>
              </a:rPr>
              <a:t>/hl-</a:t>
            </a:r>
            <a:r>
              <a:rPr lang="en-US" dirty="0" err="1" smtClean="0">
                <a:latin typeface="Verdana" charset="0"/>
                <a:cs typeface="+mn-cs"/>
              </a:rPr>
              <a:t>mvs</a:t>
            </a:r>
            <a:r>
              <a:rPr lang="en-US" dirty="0" smtClean="0">
                <a:latin typeface="Verdana" charset="0"/>
                <a:cs typeface="+mn-cs"/>
              </a:rPr>
              <a:t>/</a:t>
            </a:r>
            <a:r>
              <a:rPr lang="en-US" dirty="0" err="1" smtClean="0">
                <a:latin typeface="Verdana" charset="0"/>
                <a:cs typeface="+mn-cs"/>
              </a:rPr>
              <a:t>oic-oac</a:t>
            </a:r>
            <a:r>
              <a:rPr lang="en-US" dirty="0" smtClean="0">
                <a:latin typeface="Verdana" charset="0"/>
                <a:cs typeface="+mn-cs"/>
              </a:rPr>
              <a:t>/</a:t>
            </a:r>
          </a:p>
          <a:p>
            <a:pPr eaLnBrk="1" hangingPunct="1">
              <a:defRPr/>
            </a:pPr>
            <a:endParaRPr lang="en-US" dirty="0" smtClean="0">
              <a:latin typeface="Verdana"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9FE43F-9779-6949-897C-0B65D44102CF}" type="slidenum">
              <a:rPr lang="en-US"/>
              <a:pPr>
                <a:defRPr/>
              </a:pPr>
              <a:t>29</a:t>
            </a:fld>
            <a:endParaRPr lang="en-US"/>
          </a:p>
        </p:txBody>
      </p:sp>
      <p:sp>
        <p:nvSpPr>
          <p:cNvPr id="8397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49A88C-0F41-9C41-B604-021BB0BAA72A}" type="slidenum">
              <a:rPr lang="en-US"/>
              <a:pPr>
                <a:defRPr/>
              </a:pPr>
              <a:t>30</a:t>
            </a:fld>
            <a:endParaRPr lang="en-US"/>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CD09FA-A694-684D-9188-6994F4BC829D}" type="slidenum">
              <a:rPr lang="en-US"/>
              <a:pPr>
                <a:defRPr/>
              </a:pPr>
              <a:t>31</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22D05B-84F4-104B-9219-06EC35B933F8}" type="slidenum">
              <a:rPr lang="en-US"/>
              <a:pPr>
                <a:defRPr/>
              </a:pPr>
              <a:t>32</a:t>
            </a:fld>
            <a:endParaRPr lang="en-US"/>
          </a:p>
        </p:txBody>
      </p:sp>
      <p:sp>
        <p:nvSpPr>
          <p:cNvPr id="1075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5D3E6A-AECE-784F-B29C-FE5A669B593F}" type="slidenum">
              <a:rPr lang="en-US"/>
              <a:pPr>
                <a:defRPr/>
              </a:pPr>
              <a:t>3</a:t>
            </a:fld>
            <a:endParaRPr lang="en-US"/>
          </a:p>
        </p:txBody>
      </p:sp>
      <p:sp>
        <p:nvSpPr>
          <p:cNvPr id="624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69D304-2B53-4142-824C-FA2DA2E8A1F3}" type="slidenum">
              <a:rPr lang="en-US"/>
              <a:pPr>
                <a:defRPr/>
              </a:pPr>
              <a:t>33</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360DA7-D43B-3C4A-B25F-26E0D6CF07FC}" type="slidenum">
              <a:rPr lang="en-US"/>
              <a:pPr>
                <a:defRPr/>
              </a:pPr>
              <a:t>34</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CCEF4F-9ED3-F140-BC01-5F4D7753204F}" type="slidenum">
              <a:rPr lang="en-US"/>
              <a:pPr>
                <a:defRPr/>
              </a:pPr>
              <a:t>35</a:t>
            </a:fld>
            <a:endParaRPr lang="en-US"/>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738071-F2FA-3C44-A54A-871731B57AA6}" type="slidenum">
              <a:rPr lang="en-US"/>
              <a:pPr>
                <a:defRPr/>
              </a:pPr>
              <a:t>36</a:t>
            </a:fld>
            <a:endParaRPr lang="en-US"/>
          </a:p>
        </p:txBody>
      </p:sp>
      <p:sp>
        <p:nvSpPr>
          <p:cNvPr id="9113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8355C0-4D30-F44B-BB16-A6C2DFAB91B8}" type="slidenum">
              <a:rPr lang="en-US"/>
              <a:pPr>
                <a:defRPr/>
              </a:pPr>
              <a:t>37</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r>
              <a:rPr lang="en-US" smtClean="0">
                <a:latin typeface="Verdana" charset="0"/>
                <a:cs typeface="+mn-cs"/>
              </a:rPr>
              <a:t>Cris Slentz 2011 Am J Physiology - End and Met -   </a:t>
            </a:r>
            <a:r>
              <a:rPr lang="en-US" smtClean="0">
                <a:solidFill>
                  <a:srgbClr val="3F3838"/>
                </a:solidFill>
                <a:latin typeface="Arial" charset="0"/>
                <a:cs typeface="+mn-cs"/>
              </a:rPr>
              <a:t>AT was more effective than RT at improving visceral fat, liver to spleen ratio, total abdominal fat (all P&lt;0.05) and trended towards a greater reduction in liver fat score (P&lt;0.10). AT plus RT no different that AT alone.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C2DD4F-5D56-6E47-B8E9-292122F2DCA8}" type="slidenum">
              <a:rPr lang="en-US"/>
              <a:pPr>
                <a:defRPr/>
              </a:pPr>
              <a:t>38</a:t>
            </a:fld>
            <a:endParaRPr lang="en-US"/>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9998F5-2D4C-DE4F-8F1E-DF8061FCB30D}" type="slidenum">
              <a:rPr lang="en-US"/>
              <a:pPr>
                <a:defRPr/>
              </a:pPr>
              <a:t>41</a:t>
            </a:fld>
            <a:endParaRPr lang="en-US"/>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12D23-1B85-EC46-8309-DA84CF119AEF}" type="slidenum">
              <a:rPr lang="en-US"/>
              <a:pPr>
                <a:defRPr/>
              </a:pPr>
              <a:t>42</a:t>
            </a:fld>
            <a:endParaRPr lang="en-US"/>
          </a:p>
        </p:txBody>
      </p:sp>
      <p:sp>
        <p:nvSpPr>
          <p:cNvPr id="993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3F40D7-AD3D-D041-8CA1-09801ABFD6B4}" type="slidenum">
              <a:rPr lang="en-US"/>
              <a:pPr>
                <a:defRPr/>
              </a:pPr>
              <a:t>43</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537739-56EE-5D48-958B-F503E0BC3FE2}" type="slidenum">
              <a:rPr lang="en-US"/>
              <a:pPr>
                <a:defRPr/>
              </a:pPr>
              <a:t>44</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A1DC97-D170-8745-9BDA-970A89A301AC}" type="slidenum">
              <a:rPr lang="en-US"/>
              <a:pPr>
                <a:defRPr/>
              </a:pPr>
              <a:t>4</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43D7C6-C1AB-5540-8EA6-E1476AA9479F}" type="slidenum">
              <a:rPr lang="en-US"/>
              <a:pPr>
                <a:defRPr/>
              </a:pPr>
              <a:t>5</a:t>
            </a:fld>
            <a:endParaRPr lang="en-US"/>
          </a:p>
        </p:txBody>
      </p:sp>
      <p:sp>
        <p:nvSpPr>
          <p:cNvPr id="645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EE7A47-88C6-524B-9ED9-31FF2396F45F}" type="slidenum">
              <a:rPr lang="en-US"/>
              <a:pPr>
                <a:defRPr/>
              </a:pPr>
              <a:t>6</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C68DF7-1A56-C94A-8E35-99EFF656A66B}" type="slidenum">
              <a:rPr lang="en-US"/>
              <a:pPr>
                <a:defRPr/>
              </a:pPr>
              <a:t>7</a:t>
            </a:fld>
            <a:endParaRPr lang="en-US"/>
          </a:p>
        </p:txBody>
      </p:sp>
      <p:sp>
        <p:nvSpPr>
          <p:cNvPr id="665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CF68F8-3EEF-9C4C-85D7-AEA2D237BCAA}" type="slidenum">
              <a:rPr lang="en-US"/>
              <a:pPr>
                <a:defRPr/>
              </a:pPr>
              <a:t>8</a:t>
            </a:fld>
            <a:endParaRPr lang="en-US"/>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3F84C7-96D8-DA4A-9631-7A2E700076D9}" type="slidenum">
              <a:rPr lang="en-US"/>
              <a:pPr>
                <a:defRPr/>
              </a:pPr>
              <a:t>9</a:t>
            </a:fld>
            <a:endParaRPr lang="en-US"/>
          </a:p>
        </p:txBody>
      </p:sp>
      <p:sp>
        <p:nvSpPr>
          <p:cNvPr id="686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C2B10-B1DF-4542-8A83-6F1489326267}" type="slidenum">
              <a:rPr lang="en-US"/>
              <a:pPr>
                <a:defRPr/>
              </a:pPr>
              <a:t>‹#›</a:t>
            </a:fld>
            <a:endParaRPr lang="en-US"/>
          </a:p>
        </p:txBody>
      </p:sp>
    </p:spTree>
    <p:extLst>
      <p:ext uri="{BB962C8B-B14F-4D97-AF65-F5344CB8AC3E}">
        <p14:creationId xmlns:p14="http://schemas.microsoft.com/office/powerpoint/2010/main" val="180247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039A4-EEBF-E448-B749-197B1885C5EB}" type="slidenum">
              <a:rPr lang="en-US"/>
              <a:pPr>
                <a:defRPr/>
              </a:pPr>
              <a:t>‹#›</a:t>
            </a:fld>
            <a:endParaRPr lang="en-US"/>
          </a:p>
        </p:txBody>
      </p:sp>
    </p:spTree>
    <p:extLst>
      <p:ext uri="{BB962C8B-B14F-4D97-AF65-F5344CB8AC3E}">
        <p14:creationId xmlns:p14="http://schemas.microsoft.com/office/powerpoint/2010/main" val="76194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B7D5C-F7F1-424B-A3D3-067AEDE960EB}" type="slidenum">
              <a:rPr lang="en-US"/>
              <a:pPr>
                <a:defRPr/>
              </a:pPr>
              <a:t>‹#›</a:t>
            </a:fld>
            <a:endParaRPr lang="en-US"/>
          </a:p>
        </p:txBody>
      </p:sp>
    </p:spTree>
    <p:extLst>
      <p:ext uri="{BB962C8B-B14F-4D97-AF65-F5344CB8AC3E}">
        <p14:creationId xmlns:p14="http://schemas.microsoft.com/office/powerpoint/2010/main" val="6746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11561-F2F2-7149-B8D4-82FC2C92EC29}" type="slidenum">
              <a:rPr lang="en-US"/>
              <a:pPr>
                <a:defRPr/>
              </a:pPr>
              <a:t>‹#›</a:t>
            </a:fld>
            <a:endParaRPr lang="en-US"/>
          </a:p>
        </p:txBody>
      </p:sp>
    </p:spTree>
    <p:extLst>
      <p:ext uri="{BB962C8B-B14F-4D97-AF65-F5344CB8AC3E}">
        <p14:creationId xmlns:p14="http://schemas.microsoft.com/office/powerpoint/2010/main" val="371391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BD021-5DAD-FB4D-B584-79B830AF8D5C}" type="slidenum">
              <a:rPr lang="en-US"/>
              <a:pPr>
                <a:defRPr/>
              </a:pPr>
              <a:t>‹#›</a:t>
            </a:fld>
            <a:endParaRPr lang="en-US"/>
          </a:p>
        </p:txBody>
      </p:sp>
    </p:spTree>
    <p:extLst>
      <p:ext uri="{BB962C8B-B14F-4D97-AF65-F5344CB8AC3E}">
        <p14:creationId xmlns:p14="http://schemas.microsoft.com/office/powerpoint/2010/main" val="280569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C2DC66-7EC7-1E42-B1B2-D35CA2A52AE0}" type="slidenum">
              <a:rPr lang="en-US"/>
              <a:pPr>
                <a:defRPr/>
              </a:pPr>
              <a:t>‹#›</a:t>
            </a:fld>
            <a:endParaRPr lang="en-US"/>
          </a:p>
        </p:txBody>
      </p:sp>
    </p:spTree>
    <p:extLst>
      <p:ext uri="{BB962C8B-B14F-4D97-AF65-F5344CB8AC3E}">
        <p14:creationId xmlns:p14="http://schemas.microsoft.com/office/powerpoint/2010/main" val="233609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37ABB9-9270-4E41-B13D-DFF654908C0D}" type="slidenum">
              <a:rPr lang="en-US"/>
              <a:pPr>
                <a:defRPr/>
              </a:pPr>
              <a:t>‹#›</a:t>
            </a:fld>
            <a:endParaRPr lang="en-US"/>
          </a:p>
        </p:txBody>
      </p:sp>
    </p:spTree>
    <p:extLst>
      <p:ext uri="{BB962C8B-B14F-4D97-AF65-F5344CB8AC3E}">
        <p14:creationId xmlns:p14="http://schemas.microsoft.com/office/powerpoint/2010/main" val="27374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BC26B2-841F-D646-B811-7EEC1F457758}" type="slidenum">
              <a:rPr lang="en-US"/>
              <a:pPr>
                <a:defRPr/>
              </a:pPr>
              <a:t>‹#›</a:t>
            </a:fld>
            <a:endParaRPr lang="en-US"/>
          </a:p>
        </p:txBody>
      </p:sp>
    </p:spTree>
    <p:extLst>
      <p:ext uri="{BB962C8B-B14F-4D97-AF65-F5344CB8AC3E}">
        <p14:creationId xmlns:p14="http://schemas.microsoft.com/office/powerpoint/2010/main" val="286026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1568E4-ADBE-7F4C-86ED-BF5C62124590}" type="slidenum">
              <a:rPr lang="en-US"/>
              <a:pPr>
                <a:defRPr/>
              </a:pPr>
              <a:t>‹#›</a:t>
            </a:fld>
            <a:endParaRPr lang="en-US"/>
          </a:p>
        </p:txBody>
      </p:sp>
    </p:spTree>
    <p:extLst>
      <p:ext uri="{BB962C8B-B14F-4D97-AF65-F5344CB8AC3E}">
        <p14:creationId xmlns:p14="http://schemas.microsoft.com/office/powerpoint/2010/main" val="49399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0AAA6A-9755-6F44-AA14-211D43154BF3}" type="slidenum">
              <a:rPr lang="en-US"/>
              <a:pPr>
                <a:defRPr/>
              </a:pPr>
              <a:t>‹#›</a:t>
            </a:fld>
            <a:endParaRPr lang="en-US"/>
          </a:p>
        </p:txBody>
      </p:sp>
    </p:spTree>
    <p:extLst>
      <p:ext uri="{BB962C8B-B14F-4D97-AF65-F5344CB8AC3E}">
        <p14:creationId xmlns:p14="http://schemas.microsoft.com/office/powerpoint/2010/main" val="33008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AB5D5A-B439-434D-9A5A-140B477E0309}" type="slidenum">
              <a:rPr lang="en-US"/>
              <a:pPr>
                <a:defRPr/>
              </a:pPr>
              <a:t>‹#›</a:t>
            </a:fld>
            <a:endParaRPr lang="en-US"/>
          </a:p>
        </p:txBody>
      </p:sp>
    </p:spTree>
    <p:extLst>
      <p:ext uri="{BB962C8B-B14F-4D97-AF65-F5344CB8AC3E}">
        <p14:creationId xmlns:p14="http://schemas.microsoft.com/office/powerpoint/2010/main" val="2769972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mn-lt"/>
                <a:cs typeface="+mn-cs"/>
              </a:defRPr>
            </a:lvl1pPr>
          </a:lstStyle>
          <a:p>
            <a:pPr>
              <a:defRPr/>
            </a:pPr>
            <a:endParaRPr lang="en-US"/>
          </a:p>
        </p:txBody>
      </p:sp>
      <p:sp>
        <p:nvSpPr>
          <p:cNvPr id="40966"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atin typeface="+mn-lt"/>
                <a:cs typeface="+mn-cs"/>
              </a:defRPr>
            </a:lvl1pPr>
          </a:lstStyle>
          <a:p>
            <a:pPr>
              <a:defRPr/>
            </a:pPr>
            <a:fld id="{A889612D-E948-824C-BC51-8F265122BE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hc-sc.gc.ca/fn-an/food-guide-aliment/index-eng.ph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62BA17-E44B-B641-9D0A-3D72EFDD7180}" type="slidenum">
              <a:rPr lang="en-US"/>
              <a:pPr>
                <a:defRPr/>
              </a:pPr>
              <a:t>1</a:t>
            </a:fld>
            <a:endParaRPr lang="en-US"/>
          </a:p>
        </p:txBody>
      </p:sp>
      <p:sp>
        <p:nvSpPr>
          <p:cNvPr id="3074" name="Rectangle 2"/>
          <p:cNvSpPr>
            <a:spLocks noGrp="1" noChangeArrowheads="1"/>
          </p:cNvSpPr>
          <p:nvPr>
            <p:ph type="title"/>
          </p:nvPr>
        </p:nvSpPr>
        <p:spPr>
          <a:xfrm>
            <a:off x="685800" y="228600"/>
            <a:ext cx="7772400" cy="409575"/>
          </a:xfrm>
        </p:spPr>
        <p:txBody>
          <a:bodyPr/>
          <a:lstStyle/>
          <a:p>
            <a:pPr eaLnBrk="1" hangingPunct="1"/>
            <a:r>
              <a:rPr lang="en-US" sz="4000">
                <a:latin typeface="Arial" charset="0"/>
                <a:ea typeface="ＭＳ Ｐゴシック" charset="0"/>
                <a:cs typeface="ＭＳ Ｐゴシック" charset="0"/>
              </a:rPr>
              <a:t>Body Composition</a:t>
            </a:r>
            <a:endParaRPr lang="en-US">
              <a:latin typeface="Arial" charset="0"/>
              <a:ea typeface="ＭＳ Ｐゴシック" charset="0"/>
              <a:cs typeface="ＭＳ Ｐゴシック" charset="0"/>
            </a:endParaRPr>
          </a:p>
        </p:txBody>
      </p:sp>
      <p:sp>
        <p:nvSpPr>
          <p:cNvPr id="2051" name="Rectangle 3"/>
          <p:cNvSpPr>
            <a:spLocks noGrp="1" noChangeArrowheads="1"/>
          </p:cNvSpPr>
          <p:nvPr>
            <p:ph type="body" idx="1"/>
          </p:nvPr>
        </p:nvSpPr>
        <p:spPr>
          <a:xfrm>
            <a:off x="457200" y="685800"/>
            <a:ext cx="8077200" cy="5867400"/>
          </a:xfrm>
        </p:spPr>
        <p:txBody>
          <a:bodyPr/>
          <a:lstStyle/>
          <a:p>
            <a:pPr eaLnBrk="1" hangingPunct="1">
              <a:lnSpc>
                <a:spcPct val="90000"/>
              </a:lnSpc>
            </a:pPr>
            <a:r>
              <a:rPr lang="en-US" sz="2400" dirty="0">
                <a:latin typeface="Arial" charset="0"/>
                <a:ea typeface="ＭＳ Ｐゴシック" charset="0"/>
                <a:cs typeface="ＭＳ Ｐゴシック" charset="0"/>
              </a:rPr>
              <a:t>Refers to the absolute and relative amounts of the body constituents</a:t>
            </a:r>
          </a:p>
          <a:p>
            <a:pPr lvl="1" eaLnBrk="1" hangingPunct="1">
              <a:lnSpc>
                <a:spcPct val="90000"/>
              </a:lnSpc>
            </a:pPr>
            <a:r>
              <a:rPr lang="en-US" sz="2000" dirty="0">
                <a:latin typeface="Arial" charset="0"/>
                <a:ea typeface="ＭＳ Ｐゴシック" charset="0"/>
              </a:rPr>
              <a:t>Can be assessed on elemental (atomic), chemical, cellular and tissue / system levels</a:t>
            </a:r>
          </a:p>
          <a:p>
            <a:pPr eaLnBrk="1" hangingPunct="1">
              <a:lnSpc>
                <a:spcPct val="90000"/>
              </a:lnSpc>
            </a:pPr>
            <a:r>
              <a:rPr lang="en-US" sz="2400" dirty="0">
                <a:latin typeface="Arial" charset="0"/>
                <a:ea typeface="ＭＳ Ｐゴシック" charset="0"/>
                <a:cs typeface="ＭＳ Ｐゴシック" charset="0"/>
              </a:rPr>
              <a:t>Many methods are restricted to lab applications, but often serve as the foundation for the simpler tests</a:t>
            </a:r>
          </a:p>
          <a:p>
            <a:pPr eaLnBrk="1" hangingPunct="1">
              <a:lnSpc>
                <a:spcPct val="90000"/>
              </a:lnSpc>
            </a:pPr>
            <a:r>
              <a:rPr lang="en-US" sz="2400" dirty="0">
                <a:latin typeface="Arial" charset="0"/>
                <a:ea typeface="ＭＳ Ｐゴシック" charset="0"/>
                <a:cs typeface="ＭＳ Ｐゴシック" charset="0"/>
              </a:rPr>
              <a:t>Reasons to assess body composition</a:t>
            </a:r>
          </a:p>
          <a:p>
            <a:pPr lvl="1" eaLnBrk="1" hangingPunct="1">
              <a:lnSpc>
                <a:spcPct val="90000"/>
              </a:lnSpc>
            </a:pPr>
            <a:r>
              <a:rPr lang="en-US" sz="2000" dirty="0">
                <a:latin typeface="Arial" charset="0"/>
                <a:ea typeface="ＭＳ Ｐゴシック" charset="0"/>
              </a:rPr>
              <a:t>Strong association between obesity and chronic disease risk</a:t>
            </a:r>
          </a:p>
          <a:p>
            <a:pPr lvl="2" eaLnBrk="1" hangingPunct="1">
              <a:lnSpc>
                <a:spcPct val="90000"/>
              </a:lnSpc>
            </a:pPr>
            <a:r>
              <a:rPr lang="en-US" sz="1800" dirty="0">
                <a:latin typeface="Arial" charset="0"/>
                <a:ea typeface="ＭＳ Ｐゴシック" charset="0"/>
              </a:rPr>
              <a:t>correlation established </a:t>
            </a:r>
            <a:r>
              <a:rPr lang="en-US" sz="1800" dirty="0" smtClean="0">
                <a:latin typeface="Arial" charset="0"/>
                <a:ea typeface="ＭＳ Ｐゴシック" charset="0"/>
              </a:rPr>
              <a:t>with high </a:t>
            </a:r>
            <a:r>
              <a:rPr lang="en-US" sz="1800" dirty="0" err="1">
                <a:latin typeface="Arial" charset="0"/>
                <a:ea typeface="ＭＳ Ｐゴシック" charset="0"/>
              </a:rPr>
              <a:t>chol</a:t>
            </a:r>
            <a:r>
              <a:rPr lang="en-US" sz="1800" dirty="0">
                <a:latin typeface="Arial" charset="0"/>
                <a:ea typeface="ＭＳ Ｐゴシック" charset="0"/>
              </a:rPr>
              <a:t>, </a:t>
            </a:r>
            <a:r>
              <a:rPr lang="en-US" sz="1800" dirty="0" smtClean="0">
                <a:latin typeface="Arial" charset="0"/>
                <a:ea typeface="ＭＳ Ｐゴシック" charset="0"/>
              </a:rPr>
              <a:t>high BP </a:t>
            </a:r>
            <a:r>
              <a:rPr lang="en-US" sz="1800" dirty="0">
                <a:latin typeface="Arial" charset="0"/>
                <a:ea typeface="ＭＳ Ｐゴシック" charset="0"/>
              </a:rPr>
              <a:t>and Alzheimer</a:t>
            </a:r>
            <a:r>
              <a:rPr lang="ja-JP" altLang="en-US" sz="1800" dirty="0">
                <a:latin typeface="Arial" charset="0"/>
                <a:ea typeface="ＭＳ Ｐゴシック" charset="0"/>
              </a:rPr>
              <a:t>’</a:t>
            </a:r>
            <a:r>
              <a:rPr lang="en-US" altLang="ja-JP" sz="1800" dirty="0">
                <a:latin typeface="Arial" charset="0"/>
                <a:ea typeface="ＭＳ Ｐゴシック" charset="0"/>
              </a:rPr>
              <a:t>s </a:t>
            </a:r>
            <a:endParaRPr lang="en-US" altLang="ja-JP" sz="1800" dirty="0" smtClean="0">
              <a:latin typeface="Arial" charset="0"/>
              <a:ea typeface="ＭＳ Ｐゴシック" charset="0"/>
            </a:endParaRPr>
          </a:p>
          <a:p>
            <a:pPr lvl="1" eaLnBrk="1" hangingPunct="1">
              <a:lnSpc>
                <a:spcPct val="90000"/>
              </a:lnSpc>
            </a:pPr>
            <a:r>
              <a:rPr lang="en-US" sz="2000" dirty="0" smtClean="0">
                <a:latin typeface="Arial" charset="0"/>
                <a:ea typeface="ＭＳ Ｐゴシック" charset="0"/>
              </a:rPr>
              <a:t>Obese 74% </a:t>
            </a:r>
            <a:r>
              <a:rPr lang="en-US" sz="2000" dirty="0" err="1" smtClean="0">
                <a:latin typeface="Arial" charset="0"/>
                <a:ea typeface="ＭＳ Ｐゴシック" charset="0"/>
              </a:rPr>
              <a:t>inc</a:t>
            </a:r>
            <a:r>
              <a:rPr lang="en-US" sz="2000" dirty="0" smtClean="0">
                <a:latin typeface="Arial" charset="0"/>
                <a:ea typeface="ＭＳ Ｐゴシック" charset="0"/>
              </a:rPr>
              <a:t> risk of dementia, overweight 35% </a:t>
            </a:r>
            <a:r>
              <a:rPr lang="en-US" sz="2000" dirty="0" err="1" smtClean="0">
                <a:latin typeface="Arial" charset="0"/>
                <a:ea typeface="ＭＳ Ｐゴシック" charset="0"/>
              </a:rPr>
              <a:t>inc</a:t>
            </a:r>
            <a:r>
              <a:rPr lang="en-US" sz="2000" dirty="0" smtClean="0">
                <a:latin typeface="Arial" charset="0"/>
                <a:ea typeface="ＭＳ Ｐゴシック" charset="0"/>
              </a:rPr>
              <a:t> risk</a:t>
            </a:r>
          </a:p>
          <a:p>
            <a:pPr lvl="2" eaLnBrk="1" hangingPunct="1">
              <a:lnSpc>
                <a:spcPct val="90000"/>
              </a:lnSpc>
            </a:pPr>
            <a:r>
              <a:rPr lang="en-US" sz="1800" dirty="0" smtClean="0">
                <a:latin typeface="Arial" charset="0"/>
                <a:ea typeface="ＭＳ Ｐゴシック" charset="0"/>
              </a:rPr>
              <a:t>Fit better </a:t>
            </a:r>
            <a:r>
              <a:rPr lang="en-US" sz="1800" dirty="0">
                <a:latin typeface="Arial" charset="0"/>
                <a:ea typeface="ＭＳ Ｐゴシック" charset="0"/>
              </a:rPr>
              <a:t>able to maintain cognitive skills with age</a:t>
            </a:r>
          </a:p>
          <a:p>
            <a:pPr lvl="1" eaLnBrk="1" hangingPunct="1">
              <a:lnSpc>
                <a:spcPct val="90000"/>
              </a:lnSpc>
            </a:pPr>
            <a:r>
              <a:rPr lang="en-US" sz="2000" dirty="0">
                <a:latin typeface="Arial" charset="0"/>
                <a:ea typeface="ＭＳ Ｐゴシック" charset="0"/>
              </a:rPr>
              <a:t>Very low levels of fat also detrimental to health</a:t>
            </a:r>
          </a:p>
          <a:p>
            <a:pPr lvl="1" eaLnBrk="1" hangingPunct="1">
              <a:lnSpc>
                <a:spcPct val="90000"/>
              </a:lnSpc>
            </a:pPr>
            <a:r>
              <a:rPr lang="en-US" sz="2000" dirty="0">
                <a:latin typeface="Arial" charset="0"/>
                <a:ea typeface="ＭＳ Ｐゴシック" charset="0"/>
              </a:rPr>
              <a:t>establish optimal weight for health and performance in athletes</a:t>
            </a:r>
          </a:p>
          <a:p>
            <a:pPr lvl="1" eaLnBrk="1" hangingPunct="1">
              <a:lnSpc>
                <a:spcPct val="90000"/>
              </a:lnSpc>
            </a:pPr>
            <a:r>
              <a:rPr lang="en-US" sz="2000" dirty="0">
                <a:latin typeface="Arial" charset="0"/>
                <a:ea typeface="ＭＳ Ｐゴシック" charset="0"/>
              </a:rPr>
              <a:t>Formulation of dietary guidelines and exercise prescription for modifying body composition</a:t>
            </a:r>
          </a:p>
          <a:p>
            <a:pPr lvl="1" eaLnBrk="1" hangingPunct="1">
              <a:lnSpc>
                <a:spcPct val="90000"/>
              </a:lnSpc>
            </a:pPr>
            <a:r>
              <a:rPr lang="en-US" sz="2000" dirty="0">
                <a:latin typeface="Arial" charset="0"/>
                <a:ea typeface="ＭＳ Ｐゴシック" charset="0"/>
              </a:rPr>
              <a:t>Monitor changes in composition with growth, maturation, and aging to distinguish normal from diseased states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0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0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0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0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05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05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0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B94FA34-33EA-7641-B055-2AA260D427C8}" type="slidenum">
              <a:rPr lang="en-US"/>
              <a:pPr>
                <a:defRPr/>
              </a:pPr>
              <a:t>10</a:t>
            </a:fld>
            <a:endParaRPr lang="en-US"/>
          </a:p>
        </p:txBody>
      </p:sp>
      <p:sp>
        <p:nvSpPr>
          <p:cNvPr id="21506" name="Rectangle 2"/>
          <p:cNvSpPr>
            <a:spLocks noGrp="1" noChangeArrowheads="1"/>
          </p:cNvSpPr>
          <p:nvPr>
            <p:ph type="title"/>
          </p:nvPr>
        </p:nvSpPr>
        <p:spPr>
          <a:xfrm>
            <a:off x="685800" y="381000"/>
            <a:ext cx="7772400" cy="685800"/>
          </a:xfrm>
        </p:spPr>
        <p:txBody>
          <a:bodyPr/>
          <a:lstStyle/>
          <a:p>
            <a:pPr eaLnBrk="1" hangingPunct="1"/>
            <a:r>
              <a:rPr lang="en-US" sz="3600">
                <a:latin typeface="Arial" charset="0"/>
                <a:ea typeface="ＭＳ Ｐゴシック" charset="0"/>
                <a:cs typeface="ＭＳ Ｐゴシック" charset="0"/>
              </a:rPr>
              <a:t>Assessment of Body Composition</a:t>
            </a:r>
            <a:endParaRPr lang="en-US" sz="4000">
              <a:latin typeface="Arial" charset="0"/>
              <a:ea typeface="ＭＳ Ｐゴシック" charset="0"/>
              <a:cs typeface="ＭＳ Ｐゴシック" charset="0"/>
            </a:endParaRPr>
          </a:p>
        </p:txBody>
      </p:sp>
      <p:sp>
        <p:nvSpPr>
          <p:cNvPr id="8195" name="Rectangle 3"/>
          <p:cNvSpPr>
            <a:spLocks noGrp="1" noChangeArrowheads="1"/>
          </p:cNvSpPr>
          <p:nvPr>
            <p:ph type="body" idx="1"/>
          </p:nvPr>
        </p:nvSpPr>
        <p:spPr>
          <a:xfrm>
            <a:off x="685800" y="1371600"/>
            <a:ext cx="7772400" cy="4953000"/>
          </a:xfrm>
        </p:spPr>
        <p:txBody>
          <a:bodyPr/>
          <a:lstStyle/>
          <a:p>
            <a:pPr eaLnBrk="1" hangingPunct="1">
              <a:lnSpc>
                <a:spcPct val="90000"/>
              </a:lnSpc>
            </a:pPr>
            <a:r>
              <a:rPr lang="en-US" sz="2400" u="sng">
                <a:latin typeface="Arial" charset="0"/>
                <a:ea typeface="ＭＳ Ｐゴシック" charset="0"/>
                <a:cs typeface="ＭＳ Ｐゴシック" charset="0"/>
              </a:rPr>
              <a:t>Direct</a:t>
            </a:r>
            <a:r>
              <a:rPr lang="en-US" sz="2400">
                <a:latin typeface="Arial" charset="0"/>
                <a:ea typeface="ＭＳ Ｐゴシック" charset="0"/>
                <a:cs typeface="ＭＳ Ｐゴシック" charset="0"/>
              </a:rPr>
              <a:t> methodologies - cadaver studies</a:t>
            </a:r>
          </a:p>
          <a:p>
            <a:pPr lvl="1" eaLnBrk="1" hangingPunct="1">
              <a:lnSpc>
                <a:spcPct val="90000"/>
              </a:lnSpc>
            </a:pPr>
            <a:r>
              <a:rPr lang="en-US" sz="2000">
                <a:latin typeface="Arial" charset="0"/>
                <a:ea typeface="ＭＳ Ｐゴシック" charset="0"/>
              </a:rPr>
              <a:t>Important to provide data that are the foundation from which indirect methods are developed</a:t>
            </a:r>
          </a:p>
          <a:p>
            <a:pPr eaLnBrk="1" hangingPunct="1">
              <a:lnSpc>
                <a:spcPct val="90000"/>
              </a:lnSpc>
            </a:pPr>
            <a:r>
              <a:rPr lang="en-US" sz="2400" u="sng">
                <a:latin typeface="Arial" charset="0"/>
                <a:ea typeface="ＭＳ Ｐゴシック" charset="0"/>
                <a:cs typeface="ＭＳ Ｐゴシック" charset="0"/>
              </a:rPr>
              <a:t>Indirect</a:t>
            </a:r>
            <a:r>
              <a:rPr lang="en-US" sz="2400">
                <a:latin typeface="Arial" charset="0"/>
                <a:ea typeface="ＭＳ Ｐゴシック" charset="0"/>
                <a:cs typeface="ＭＳ Ｐゴシック" charset="0"/>
              </a:rPr>
              <a:t> methods</a:t>
            </a:r>
          </a:p>
          <a:p>
            <a:pPr lvl="1" eaLnBrk="1" hangingPunct="1">
              <a:lnSpc>
                <a:spcPct val="90000"/>
              </a:lnSpc>
            </a:pPr>
            <a:r>
              <a:rPr lang="en-US" sz="2000">
                <a:latin typeface="Arial" charset="0"/>
                <a:ea typeface="ＭＳ Ｐゴシック" charset="0"/>
              </a:rPr>
              <a:t>Property based - volume, isotope decay, impedance</a:t>
            </a:r>
          </a:p>
          <a:p>
            <a:pPr lvl="2" eaLnBrk="1" hangingPunct="1">
              <a:lnSpc>
                <a:spcPct val="90000"/>
              </a:lnSpc>
            </a:pPr>
            <a:r>
              <a:rPr lang="en-US" sz="1800">
                <a:latin typeface="Arial" charset="0"/>
                <a:ea typeface="ＭＳ Ｐゴシック" charset="0"/>
              </a:rPr>
              <a:t>Total body water using tritium dilution</a:t>
            </a:r>
          </a:p>
          <a:p>
            <a:pPr lvl="1" eaLnBrk="1" hangingPunct="1">
              <a:lnSpc>
                <a:spcPct val="90000"/>
              </a:lnSpc>
            </a:pPr>
            <a:r>
              <a:rPr lang="en-US" sz="2000">
                <a:latin typeface="Arial" charset="0"/>
                <a:ea typeface="ＭＳ Ｐゴシック" charset="0"/>
              </a:rPr>
              <a:t>Component based - depend on well established models</a:t>
            </a:r>
          </a:p>
          <a:p>
            <a:pPr lvl="2" eaLnBrk="1" hangingPunct="1">
              <a:lnSpc>
                <a:spcPct val="90000"/>
              </a:lnSpc>
            </a:pPr>
            <a:r>
              <a:rPr lang="en-US" sz="1800">
                <a:latin typeface="Arial" charset="0"/>
                <a:ea typeface="ＭＳ Ｐゴシック" charset="0"/>
              </a:rPr>
              <a:t>Ratios of measurable quantities (properties) to components that are assumed constant both in and between individuals</a:t>
            </a:r>
          </a:p>
          <a:p>
            <a:pPr lvl="2" eaLnBrk="1" hangingPunct="1">
              <a:lnSpc>
                <a:spcPct val="90000"/>
              </a:lnSpc>
            </a:pPr>
            <a:r>
              <a:rPr lang="en-US" sz="1800">
                <a:latin typeface="Arial" charset="0"/>
                <a:ea typeface="ＭＳ Ｐゴシック" charset="0"/>
              </a:rPr>
              <a:t>Use total body water to estimate FFM</a:t>
            </a:r>
          </a:p>
          <a:p>
            <a:pPr eaLnBrk="1" hangingPunct="1">
              <a:lnSpc>
                <a:spcPct val="90000"/>
              </a:lnSpc>
            </a:pPr>
            <a:r>
              <a:rPr lang="en-US" sz="2400" u="sng">
                <a:latin typeface="Arial" charset="0"/>
                <a:ea typeface="ＭＳ Ｐゴシック" charset="0"/>
                <a:cs typeface="ＭＳ Ｐゴシック" charset="0"/>
              </a:rPr>
              <a:t>Doubly Indirect</a:t>
            </a:r>
            <a:r>
              <a:rPr lang="en-US" sz="2400">
                <a:latin typeface="Arial" charset="0"/>
                <a:ea typeface="ＭＳ Ｐゴシック" charset="0"/>
                <a:cs typeface="ＭＳ Ｐゴシック" charset="0"/>
              </a:rPr>
              <a:t> - </a:t>
            </a:r>
            <a:r>
              <a:rPr lang="en-US" sz="2000">
                <a:latin typeface="Arial" charset="0"/>
                <a:ea typeface="ＭＳ Ｐゴシック" charset="0"/>
                <a:cs typeface="ＭＳ Ｐゴシック" charset="0"/>
              </a:rPr>
              <a:t>regression analysis to derive equations that relate a measured property to and estimated component</a:t>
            </a:r>
            <a:r>
              <a:rPr lang="en-US" sz="2400">
                <a:latin typeface="Arial" charset="0"/>
                <a:ea typeface="ＭＳ Ｐゴシック" charset="0"/>
                <a:cs typeface="ＭＳ Ｐゴシック" charset="0"/>
              </a:rPr>
              <a:t> </a:t>
            </a:r>
          </a:p>
          <a:p>
            <a:pPr lvl="2" eaLnBrk="1" hangingPunct="1">
              <a:lnSpc>
                <a:spcPct val="90000"/>
              </a:lnSpc>
            </a:pPr>
            <a:r>
              <a:rPr lang="en-US" sz="1800">
                <a:latin typeface="Arial" charset="0"/>
                <a:ea typeface="ＭＳ Ｐゴシック" charset="0"/>
              </a:rPr>
              <a:t>Skin fold and BIA equations</a:t>
            </a:r>
          </a:p>
          <a:p>
            <a:pPr lvl="2" eaLnBrk="1" hangingPunct="1">
              <a:lnSpc>
                <a:spcPct val="90000"/>
              </a:lnSpc>
            </a:pPr>
            <a:r>
              <a:rPr lang="en-US" sz="1800">
                <a:latin typeface="Arial" charset="0"/>
                <a:ea typeface="ＭＳ Ｐゴシック" charset="0"/>
              </a:rPr>
              <a:t>Errors or inaccurate assumptions are propagated</a:t>
            </a:r>
          </a:p>
          <a:p>
            <a:pPr lvl="2" eaLnBrk="1" hangingPunct="1">
              <a:lnSpc>
                <a:spcPct val="90000"/>
              </a:lnSpc>
            </a:pPr>
            <a:r>
              <a:rPr lang="en-US" sz="1800">
                <a:latin typeface="Arial" charset="0"/>
                <a:ea typeface="ＭＳ Ｐゴシック" charset="0"/>
              </a:rPr>
              <a:t>Most susceptible to inaccuracies</a:t>
            </a:r>
            <a:endParaRPr lang="en-US" sz="160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19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19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533C995-B19E-874C-9CF0-7D60E6A2CF14}" type="slidenum">
              <a:rPr lang="en-US"/>
              <a:pPr>
                <a:defRPr/>
              </a:pPr>
              <a:t>11</a:t>
            </a:fld>
            <a:endParaRPr lang="en-US"/>
          </a:p>
        </p:txBody>
      </p:sp>
      <p:sp>
        <p:nvSpPr>
          <p:cNvPr id="23554" name="Rectangle 2"/>
          <p:cNvSpPr>
            <a:spLocks noGrp="1" noChangeArrowheads="1"/>
          </p:cNvSpPr>
          <p:nvPr>
            <p:ph type="title"/>
          </p:nvPr>
        </p:nvSpPr>
        <p:spPr>
          <a:xfrm>
            <a:off x="685800" y="304800"/>
            <a:ext cx="7772400" cy="838200"/>
          </a:xfrm>
        </p:spPr>
        <p:txBody>
          <a:bodyPr/>
          <a:lstStyle/>
          <a:p>
            <a:pPr eaLnBrk="1" hangingPunct="1"/>
            <a:r>
              <a:rPr lang="en-US" sz="3600">
                <a:latin typeface="Arial" charset="0"/>
                <a:ea typeface="ＭＳ Ｐゴシック" charset="0"/>
                <a:cs typeface="ＭＳ Ｐゴシック" charset="0"/>
              </a:rPr>
              <a:t>BIA - </a:t>
            </a:r>
            <a:r>
              <a:rPr lang="en-US" sz="2800">
                <a:latin typeface="Arial" charset="0"/>
                <a:ea typeface="ＭＳ Ｐゴシック" charset="0"/>
                <a:cs typeface="ＭＳ Ｐゴシック" charset="0"/>
              </a:rPr>
              <a:t>Bioelectrical Impedance Analysis</a:t>
            </a:r>
            <a:endParaRPr lang="en-US" sz="4000">
              <a:latin typeface="Arial" charset="0"/>
              <a:ea typeface="ＭＳ Ｐゴシック" charset="0"/>
              <a:cs typeface="ＭＳ Ｐゴシック" charset="0"/>
            </a:endParaRPr>
          </a:p>
        </p:txBody>
      </p:sp>
      <p:sp>
        <p:nvSpPr>
          <p:cNvPr id="9219" name="Rectangle 3"/>
          <p:cNvSpPr>
            <a:spLocks noGrp="1" noChangeArrowheads="1"/>
          </p:cNvSpPr>
          <p:nvPr>
            <p:ph type="body" idx="1"/>
          </p:nvPr>
        </p:nvSpPr>
        <p:spPr>
          <a:xfrm>
            <a:off x="685800" y="1371600"/>
            <a:ext cx="7772400" cy="4724400"/>
          </a:xfrm>
        </p:spPr>
        <p:txBody>
          <a:bodyPr/>
          <a:lstStyle/>
          <a:p>
            <a:pPr eaLnBrk="1" hangingPunct="1"/>
            <a:r>
              <a:rPr lang="en-US" sz="2400">
                <a:latin typeface="Arial" charset="0"/>
                <a:ea typeface="ＭＳ Ｐゴシック" charset="0"/>
                <a:cs typeface="ＭＳ Ｐゴシック" charset="0"/>
              </a:rPr>
              <a:t>Rapid, non invasive, relatively inexpensive</a:t>
            </a:r>
          </a:p>
          <a:p>
            <a:pPr eaLnBrk="1" hangingPunct="1"/>
            <a:r>
              <a:rPr lang="en-US" sz="2400">
                <a:latin typeface="Arial" charset="0"/>
                <a:ea typeface="ＭＳ Ｐゴシック" charset="0"/>
                <a:cs typeface="ＭＳ Ｐゴシック" charset="0"/>
              </a:rPr>
              <a:t>May be advantageous as;</a:t>
            </a:r>
          </a:p>
          <a:p>
            <a:pPr lvl="1" eaLnBrk="1" hangingPunct="1"/>
            <a:r>
              <a:rPr lang="en-US" sz="2000">
                <a:latin typeface="Arial" charset="0"/>
                <a:ea typeface="ＭＳ Ｐゴシック" charset="0"/>
              </a:rPr>
              <a:t>Does not require technical skill</a:t>
            </a:r>
          </a:p>
          <a:p>
            <a:pPr lvl="1" eaLnBrk="1" hangingPunct="1"/>
            <a:r>
              <a:rPr lang="en-US" sz="2000">
                <a:latin typeface="Arial" charset="0"/>
                <a:ea typeface="ＭＳ Ｐゴシック" charset="0"/>
              </a:rPr>
              <a:t>More comfortable for client</a:t>
            </a:r>
          </a:p>
          <a:p>
            <a:pPr lvl="1" eaLnBrk="1" hangingPunct="1"/>
            <a:r>
              <a:rPr lang="en-US" sz="2000">
                <a:latin typeface="Arial" charset="0"/>
                <a:ea typeface="ＭＳ Ｐゴシック" charset="0"/>
              </a:rPr>
              <a:t>Requires minimal cooperation</a:t>
            </a:r>
          </a:p>
          <a:p>
            <a:pPr lvl="1" eaLnBrk="1" hangingPunct="1"/>
            <a:r>
              <a:rPr lang="en-US" sz="2000">
                <a:latin typeface="Arial" charset="0"/>
                <a:ea typeface="ＭＳ Ｐゴシック" charset="0"/>
              </a:rPr>
              <a:t>Interludes less on privacy</a:t>
            </a:r>
            <a:endParaRPr lang="en-US" sz="2400">
              <a:latin typeface="Arial" charset="0"/>
              <a:ea typeface="ＭＳ Ｐゴシック" charset="0"/>
            </a:endParaRPr>
          </a:p>
          <a:p>
            <a:pPr eaLnBrk="1" hangingPunct="1"/>
            <a:r>
              <a:rPr lang="en-US" sz="2400">
                <a:latin typeface="Arial" charset="0"/>
                <a:ea typeface="ＭＳ Ｐゴシック" charset="0"/>
                <a:cs typeface="ＭＳ Ｐゴシック" charset="0"/>
              </a:rPr>
              <a:t>Single frequency (50kHz) low-level excitation current (500</a:t>
            </a:r>
            <a:r>
              <a:rPr lang="en-US" sz="2400">
                <a:latin typeface="Symbol" charset="0"/>
                <a:ea typeface="ＭＳ Ｐゴシック" charset="0"/>
                <a:cs typeface="ＭＳ Ｐゴシック" charset="0"/>
              </a:rPr>
              <a:t>m</a:t>
            </a:r>
            <a:r>
              <a:rPr lang="en-US" sz="2400">
                <a:latin typeface="Arial" charset="0"/>
                <a:ea typeface="ＭＳ Ｐゴシック" charset="0"/>
                <a:cs typeface="ＭＳ Ｐゴシック" charset="0"/>
              </a:rPr>
              <a:t>A) measures whole body impedance</a:t>
            </a:r>
          </a:p>
          <a:p>
            <a:pPr lvl="1" eaLnBrk="1" hangingPunct="1"/>
            <a:r>
              <a:rPr lang="en-US" sz="2000">
                <a:latin typeface="Arial" charset="0"/>
                <a:ea typeface="ＭＳ Ｐゴシック" charset="0"/>
              </a:rPr>
              <a:t>FFM - 73% water - good conductor</a:t>
            </a:r>
          </a:p>
          <a:p>
            <a:pPr lvl="1" eaLnBrk="1" hangingPunct="1"/>
            <a:r>
              <a:rPr lang="en-US" sz="2000">
                <a:latin typeface="Arial" charset="0"/>
                <a:ea typeface="ＭＳ Ｐゴシック" charset="0"/>
              </a:rPr>
              <a:t>Fat - anhydrous - poor conductor</a:t>
            </a:r>
          </a:p>
          <a:p>
            <a:pPr lvl="1" eaLnBrk="1" hangingPunct="1"/>
            <a:r>
              <a:rPr lang="en-US" sz="2000">
                <a:latin typeface="Arial" charset="0"/>
                <a:ea typeface="ＭＳ Ｐゴシック" charset="0"/>
              </a:rPr>
              <a:t>Total impedance reflects volumes of water and muscle compartments constituting FFM</a:t>
            </a:r>
            <a:endParaRPr lang="en-US" sz="240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2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2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9F757E-0299-3B4D-8F91-102569BB6A98}" type="slidenum">
              <a:rPr lang="en-US"/>
              <a:pPr>
                <a:defRPr/>
              </a:pPr>
              <a:t>12</a:t>
            </a:fld>
            <a:endParaRPr lang="en-US"/>
          </a:p>
        </p:txBody>
      </p:sp>
      <p:sp>
        <p:nvSpPr>
          <p:cNvPr id="25602" name="Rectangle 2"/>
          <p:cNvSpPr>
            <a:spLocks noGrp="1" noChangeArrowheads="1"/>
          </p:cNvSpPr>
          <p:nvPr>
            <p:ph type="title"/>
          </p:nvPr>
        </p:nvSpPr>
        <p:spPr>
          <a:xfrm>
            <a:off x="838200" y="304800"/>
            <a:ext cx="7340600" cy="841375"/>
          </a:xfrm>
        </p:spPr>
        <p:txBody>
          <a:bodyPr/>
          <a:lstStyle/>
          <a:p>
            <a:pPr eaLnBrk="1" hangingPunct="1"/>
            <a:r>
              <a:rPr lang="en-US" sz="4000">
                <a:latin typeface="Arial" charset="0"/>
                <a:ea typeface="ＭＳ Ｐゴシック" charset="0"/>
                <a:cs typeface="ＭＳ Ｐゴシック" charset="0"/>
              </a:rPr>
              <a:t>BIA</a:t>
            </a:r>
          </a:p>
        </p:txBody>
      </p:sp>
      <p:sp>
        <p:nvSpPr>
          <p:cNvPr id="10243" name="Rectangle 3"/>
          <p:cNvSpPr>
            <a:spLocks noGrp="1" noChangeArrowheads="1"/>
          </p:cNvSpPr>
          <p:nvPr>
            <p:ph type="body" idx="1"/>
          </p:nvPr>
        </p:nvSpPr>
        <p:spPr>
          <a:xfrm>
            <a:off x="685800" y="990600"/>
            <a:ext cx="7772400" cy="5105400"/>
          </a:xfrm>
        </p:spPr>
        <p:txBody>
          <a:bodyPr/>
          <a:lstStyle/>
          <a:p>
            <a:pPr eaLnBrk="1" hangingPunct="1">
              <a:lnSpc>
                <a:spcPct val="90000"/>
              </a:lnSpc>
            </a:pPr>
            <a:r>
              <a:rPr lang="en-US" sz="2800">
                <a:latin typeface="Arial" charset="0"/>
                <a:ea typeface="ＭＳ Ｐゴシック" charset="0"/>
                <a:cs typeface="ＭＳ Ｐゴシック" charset="0"/>
              </a:rPr>
              <a:t>Accuracy and precision is affected by;</a:t>
            </a:r>
          </a:p>
          <a:p>
            <a:pPr eaLnBrk="1" hangingPunct="1">
              <a:lnSpc>
                <a:spcPct val="90000"/>
              </a:lnSpc>
            </a:pPr>
            <a:r>
              <a:rPr lang="en-US" sz="2800">
                <a:latin typeface="Arial" charset="0"/>
                <a:ea typeface="ＭＳ Ｐゴシック" charset="0"/>
                <a:cs typeface="ＭＳ Ｐゴシック" charset="0"/>
              </a:rPr>
              <a:t>Instruments used </a:t>
            </a:r>
          </a:p>
          <a:p>
            <a:pPr lvl="1" eaLnBrk="1" hangingPunct="1">
              <a:lnSpc>
                <a:spcPct val="90000"/>
              </a:lnSpc>
            </a:pPr>
            <a:r>
              <a:rPr lang="en-US" sz="2400">
                <a:latin typeface="Arial" charset="0"/>
                <a:ea typeface="ＭＳ Ｐゴシック" charset="0"/>
              </a:rPr>
              <a:t>results can vary between instruments and brands - calibrate, use same instrument with repeat assessment</a:t>
            </a:r>
          </a:p>
          <a:p>
            <a:pPr eaLnBrk="1" hangingPunct="1">
              <a:lnSpc>
                <a:spcPct val="90000"/>
              </a:lnSpc>
            </a:pPr>
            <a:r>
              <a:rPr lang="en-US" sz="2800">
                <a:latin typeface="Arial" charset="0"/>
                <a:ea typeface="ＭＳ Ｐゴシック" charset="0"/>
                <a:cs typeface="ＭＳ Ｐゴシック" charset="0"/>
              </a:rPr>
              <a:t>Subject factors</a:t>
            </a:r>
          </a:p>
          <a:p>
            <a:pPr lvl="1" eaLnBrk="1" hangingPunct="1">
              <a:lnSpc>
                <a:spcPct val="90000"/>
              </a:lnSpc>
            </a:pPr>
            <a:r>
              <a:rPr lang="en-US" sz="2400">
                <a:latin typeface="Arial" charset="0"/>
                <a:ea typeface="ＭＳ Ｐゴシック" charset="0"/>
              </a:rPr>
              <a:t>Eating, drinking and exercise must be controlled</a:t>
            </a:r>
          </a:p>
          <a:p>
            <a:pPr lvl="1" eaLnBrk="1" hangingPunct="1">
              <a:lnSpc>
                <a:spcPct val="90000"/>
              </a:lnSpc>
            </a:pPr>
            <a:r>
              <a:rPr lang="en-US" sz="2400">
                <a:latin typeface="Arial" charset="0"/>
                <a:ea typeface="ＭＳ Ｐゴシック" charset="0"/>
              </a:rPr>
              <a:t>Hydration status, fluid distribution and temperature</a:t>
            </a:r>
          </a:p>
          <a:p>
            <a:pPr eaLnBrk="1" hangingPunct="1">
              <a:lnSpc>
                <a:spcPct val="90000"/>
              </a:lnSpc>
            </a:pPr>
            <a:r>
              <a:rPr lang="en-US" sz="2800">
                <a:latin typeface="Arial" charset="0"/>
                <a:ea typeface="ＭＳ Ｐゴシック" charset="0"/>
                <a:cs typeface="ＭＳ Ｐゴシック" charset="0"/>
              </a:rPr>
              <a:t>Technical skill</a:t>
            </a:r>
          </a:p>
          <a:p>
            <a:pPr eaLnBrk="1" hangingPunct="1">
              <a:lnSpc>
                <a:spcPct val="90000"/>
              </a:lnSpc>
            </a:pPr>
            <a:r>
              <a:rPr lang="en-US" sz="2800">
                <a:latin typeface="Arial" charset="0"/>
                <a:ea typeface="ＭＳ Ｐゴシック" charset="0"/>
                <a:cs typeface="ＭＳ Ｐゴシック" charset="0"/>
              </a:rPr>
              <a:t>Prediction equation</a:t>
            </a:r>
          </a:p>
          <a:p>
            <a:pPr lvl="1" eaLnBrk="1" hangingPunct="1">
              <a:lnSpc>
                <a:spcPct val="90000"/>
              </a:lnSpc>
            </a:pPr>
            <a:r>
              <a:rPr lang="en-US" sz="2400">
                <a:latin typeface="Arial" charset="0"/>
                <a:ea typeface="ＭＳ Ｐゴシック" charset="0"/>
              </a:rPr>
              <a:t>Equations available based on gender, age and ethnicity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2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24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DA24629-75B2-9941-B700-E3F26BA73D94}" type="slidenum">
              <a:rPr lang="en-US"/>
              <a:pPr>
                <a:defRPr/>
              </a:pPr>
              <a:t>13</a:t>
            </a:fld>
            <a:endParaRPr lang="en-US"/>
          </a:p>
        </p:txBody>
      </p:sp>
      <p:pic>
        <p:nvPicPr>
          <p:cNvPr id="27650" name="Picture 4" descr="BIA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9300"/>
            <a:ext cx="91440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FA5F577-49BC-F540-9743-A0F20B1F97EB}" type="slidenum">
              <a:rPr lang="en-US"/>
              <a:pPr>
                <a:defRPr/>
              </a:pPr>
              <a:t>14</a:t>
            </a:fld>
            <a:endParaRPr lang="en-US"/>
          </a:p>
        </p:txBody>
      </p:sp>
      <p:sp>
        <p:nvSpPr>
          <p:cNvPr id="29698" name="Rectangle 2"/>
          <p:cNvSpPr>
            <a:spLocks noGrp="1" noChangeArrowheads="1"/>
          </p:cNvSpPr>
          <p:nvPr>
            <p:ph type="title"/>
          </p:nvPr>
        </p:nvSpPr>
        <p:spPr>
          <a:xfrm>
            <a:off x="685800" y="609600"/>
            <a:ext cx="7772400" cy="685800"/>
          </a:xfrm>
        </p:spPr>
        <p:txBody>
          <a:bodyPr/>
          <a:lstStyle/>
          <a:p>
            <a:pPr eaLnBrk="1" hangingPunct="1"/>
            <a:r>
              <a:rPr lang="en-US" sz="4000">
                <a:latin typeface="Arial" charset="0"/>
                <a:ea typeface="ＭＳ Ｐゴシック" charset="0"/>
                <a:cs typeface="ＭＳ Ｐゴシック" charset="0"/>
              </a:rPr>
              <a:t>Anthropometry</a:t>
            </a:r>
            <a:endParaRPr lang="en-US">
              <a:latin typeface="Arial" charset="0"/>
              <a:ea typeface="ＭＳ Ｐゴシック" charset="0"/>
              <a:cs typeface="ＭＳ Ｐゴシック" charset="0"/>
            </a:endParaRPr>
          </a:p>
        </p:txBody>
      </p:sp>
      <p:sp>
        <p:nvSpPr>
          <p:cNvPr id="12291" name="Rectangle 3"/>
          <p:cNvSpPr>
            <a:spLocks noGrp="1" noChangeArrowheads="1"/>
          </p:cNvSpPr>
          <p:nvPr>
            <p:ph type="body" idx="1"/>
          </p:nvPr>
        </p:nvSpPr>
        <p:spPr>
          <a:xfrm>
            <a:off x="685800" y="1371600"/>
            <a:ext cx="7772400" cy="2057400"/>
          </a:xfrm>
        </p:spPr>
        <p:txBody>
          <a:bodyPr/>
          <a:lstStyle/>
          <a:p>
            <a:pPr eaLnBrk="1" hangingPunct="1">
              <a:lnSpc>
                <a:spcPct val="90000"/>
              </a:lnSpc>
            </a:pPr>
            <a:r>
              <a:rPr lang="en-US" sz="2800">
                <a:latin typeface="Arial" charset="0"/>
                <a:ea typeface="ＭＳ Ｐゴシック" charset="0"/>
                <a:cs typeface="ＭＳ Ｐゴシック" charset="0"/>
              </a:rPr>
              <a:t>Table 19.1 ACSM - validity and objectivity</a:t>
            </a:r>
          </a:p>
          <a:p>
            <a:pPr eaLnBrk="1" hangingPunct="1">
              <a:lnSpc>
                <a:spcPct val="90000"/>
              </a:lnSpc>
            </a:pPr>
            <a:r>
              <a:rPr lang="en-US" sz="2800">
                <a:latin typeface="Arial" charset="0"/>
                <a:ea typeface="ＭＳ Ｐゴシック" charset="0"/>
                <a:cs typeface="ＭＳ Ｐゴシック" charset="0"/>
              </a:rPr>
              <a:t>Weight for height indices, skin fold thicknesses, limb and truck circumference and skeletal dimensions have been used to estimate body composition</a:t>
            </a:r>
            <a:endParaRPr lang="en-US" sz="2400">
              <a:latin typeface="Arial" charset="0"/>
              <a:ea typeface="ＭＳ Ｐゴシック" charset="0"/>
              <a:cs typeface="ＭＳ Ｐゴシック" charset="0"/>
            </a:endParaRPr>
          </a:p>
          <a:p>
            <a:pPr eaLnBrk="1" hangingPunct="1">
              <a:lnSpc>
                <a:spcPct val="90000"/>
              </a:lnSpc>
            </a:pPr>
            <a:endParaRPr lang="en-US" sz="2400">
              <a:latin typeface="Arial" charset="0"/>
              <a:ea typeface="ＭＳ Ｐゴシック" charset="0"/>
              <a:cs typeface="ＭＳ Ｐゴシック" charset="0"/>
            </a:endParaRPr>
          </a:p>
        </p:txBody>
      </p:sp>
      <p:pic>
        <p:nvPicPr>
          <p:cNvPr id="29700" name="Picture 4" descr="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8645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99F75EE-102F-324D-9A9D-E20A814D45E9}" type="slidenum">
              <a:rPr lang="en-US"/>
              <a:pPr>
                <a:defRPr/>
              </a:pPr>
              <a:t>15</a:t>
            </a:fld>
            <a:endParaRPr lang="en-US"/>
          </a:p>
        </p:txBody>
      </p:sp>
      <p:sp>
        <p:nvSpPr>
          <p:cNvPr id="31746" name="Rectangle 2"/>
          <p:cNvSpPr>
            <a:spLocks noGrp="1" noChangeArrowheads="1"/>
          </p:cNvSpPr>
          <p:nvPr>
            <p:ph type="title"/>
          </p:nvPr>
        </p:nvSpPr>
        <p:spPr>
          <a:xfrm>
            <a:off x="685800" y="609600"/>
            <a:ext cx="7772400" cy="685800"/>
          </a:xfrm>
        </p:spPr>
        <p:txBody>
          <a:bodyPr/>
          <a:lstStyle/>
          <a:p>
            <a:pPr eaLnBrk="1" hangingPunct="1"/>
            <a:r>
              <a:rPr lang="en-US" sz="4000">
                <a:latin typeface="Arial" charset="0"/>
                <a:ea typeface="ＭＳ Ｐゴシック" charset="0"/>
                <a:cs typeface="ＭＳ Ｐゴシック" charset="0"/>
              </a:rPr>
              <a:t>Anthropometry</a:t>
            </a:r>
            <a:endParaRPr lang="en-US">
              <a:latin typeface="Arial" charset="0"/>
              <a:ea typeface="ＭＳ Ｐゴシック" charset="0"/>
              <a:cs typeface="ＭＳ Ｐゴシック" charset="0"/>
            </a:endParaRPr>
          </a:p>
        </p:txBody>
      </p:sp>
      <p:sp>
        <p:nvSpPr>
          <p:cNvPr id="51203" name="Rectangle 3"/>
          <p:cNvSpPr>
            <a:spLocks noGrp="1" noChangeArrowheads="1"/>
          </p:cNvSpPr>
          <p:nvPr>
            <p:ph type="body" idx="1"/>
          </p:nvPr>
        </p:nvSpPr>
        <p:spPr>
          <a:xfrm>
            <a:off x="228600" y="1524000"/>
            <a:ext cx="3810000" cy="4648200"/>
          </a:xfrm>
        </p:spPr>
        <p:txBody>
          <a:bodyPr/>
          <a:lstStyle/>
          <a:p>
            <a:pPr eaLnBrk="1" hangingPunct="1">
              <a:lnSpc>
                <a:spcPct val="90000"/>
              </a:lnSpc>
            </a:pPr>
            <a:r>
              <a:rPr lang="en-US" sz="2400">
                <a:latin typeface="Arial" charset="0"/>
                <a:ea typeface="ＭＳ Ｐゴシック" charset="0"/>
                <a:cs typeface="ＭＳ Ｐゴシック" charset="0"/>
              </a:rPr>
              <a:t>Skin fold and circumference useful for assessing fat pattern</a:t>
            </a:r>
            <a:endParaRPr lang="en-US" sz="2000">
              <a:latin typeface="Arial" charset="0"/>
              <a:ea typeface="ＭＳ Ｐゴシック" charset="0"/>
              <a:cs typeface="ＭＳ Ｐゴシック" charset="0"/>
            </a:endParaRPr>
          </a:p>
          <a:p>
            <a:pPr lvl="1" eaLnBrk="1" hangingPunct="1">
              <a:lnSpc>
                <a:spcPct val="90000"/>
              </a:lnSpc>
            </a:pPr>
            <a:r>
              <a:rPr lang="en-US" sz="2000">
                <a:latin typeface="Arial" charset="0"/>
                <a:ea typeface="ＭＳ Ｐゴシック" charset="0"/>
              </a:rPr>
              <a:t>Subscapular vs tricep - reflect central vs peripheral fat pattern</a:t>
            </a:r>
          </a:p>
          <a:p>
            <a:pPr lvl="1" eaLnBrk="1" hangingPunct="1">
              <a:lnSpc>
                <a:spcPct val="90000"/>
              </a:lnSpc>
            </a:pPr>
            <a:r>
              <a:rPr lang="en-US" sz="2000" u="sng">
                <a:latin typeface="Arial" charset="0"/>
                <a:ea typeface="ＭＳ Ｐゴシック" charset="0"/>
              </a:rPr>
              <a:t>WHR </a:t>
            </a:r>
            <a:r>
              <a:rPr lang="en-US" sz="2000">
                <a:latin typeface="Arial" charset="0"/>
                <a:ea typeface="ＭＳ Ｐゴシック" charset="0"/>
              </a:rPr>
              <a:t>- waist to hip ratio - common index of upper vs lower body fat distribution</a:t>
            </a:r>
            <a:endParaRPr lang="en-US" sz="1800">
              <a:latin typeface="Arial" charset="0"/>
              <a:ea typeface="ＭＳ Ｐゴシック" charset="0"/>
            </a:endParaRPr>
          </a:p>
          <a:p>
            <a:pPr lvl="2" eaLnBrk="1" hangingPunct="1">
              <a:lnSpc>
                <a:spcPct val="90000"/>
              </a:lnSpc>
            </a:pPr>
            <a:r>
              <a:rPr lang="en-US" sz="1800">
                <a:latin typeface="Arial" charset="0"/>
                <a:ea typeface="ＭＳ Ｐゴシック" charset="0"/>
              </a:rPr>
              <a:t>Table 45.2 ACSM(4th ed) - predictor of chronic disease risks</a:t>
            </a:r>
            <a:endParaRPr lang="en-US" sz="1600">
              <a:latin typeface="Arial" charset="0"/>
              <a:ea typeface="ＭＳ Ｐゴシック" charset="0"/>
            </a:endParaRPr>
          </a:p>
        </p:txBody>
      </p:sp>
      <p:pic>
        <p:nvPicPr>
          <p:cNvPr id="31748" name="Picture 4" descr="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768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E4ADBB2-9B53-2C4C-9DC2-4BA3EB8249D1}" type="slidenum">
              <a:rPr lang="en-US"/>
              <a:pPr>
                <a:defRPr/>
              </a:pPr>
              <a:t>16</a:t>
            </a:fld>
            <a:endParaRPr lang="en-US"/>
          </a:p>
        </p:txBody>
      </p:sp>
      <p:sp>
        <p:nvSpPr>
          <p:cNvPr id="33794" name="Rectangle 2"/>
          <p:cNvSpPr>
            <a:spLocks noGrp="1" noChangeArrowheads="1"/>
          </p:cNvSpPr>
          <p:nvPr>
            <p:ph type="title"/>
          </p:nvPr>
        </p:nvSpPr>
        <p:spPr>
          <a:xfrm>
            <a:off x="914400" y="304800"/>
            <a:ext cx="7340600" cy="687388"/>
          </a:xfrm>
        </p:spPr>
        <p:txBody>
          <a:bodyPr/>
          <a:lstStyle/>
          <a:p>
            <a:pPr eaLnBrk="1" hangingPunct="1"/>
            <a:r>
              <a:rPr lang="en-US" sz="4000">
                <a:latin typeface="Arial" charset="0"/>
                <a:ea typeface="ＭＳ Ｐゴシック" charset="0"/>
                <a:cs typeface="ＭＳ Ｐゴシック" charset="0"/>
              </a:rPr>
              <a:t>Reliability of Skin folds</a:t>
            </a:r>
            <a:endParaRPr lang="en-US">
              <a:latin typeface="Arial" charset="0"/>
              <a:ea typeface="ＭＳ Ｐゴシック" charset="0"/>
              <a:cs typeface="ＭＳ Ｐゴシック" charset="0"/>
            </a:endParaRPr>
          </a:p>
        </p:txBody>
      </p:sp>
      <p:sp>
        <p:nvSpPr>
          <p:cNvPr id="13315" name="Rectangle 3"/>
          <p:cNvSpPr>
            <a:spLocks noGrp="1" noChangeArrowheads="1"/>
          </p:cNvSpPr>
          <p:nvPr>
            <p:ph type="body" idx="1"/>
          </p:nvPr>
        </p:nvSpPr>
        <p:spPr>
          <a:xfrm>
            <a:off x="685800" y="990600"/>
            <a:ext cx="7848600" cy="5410200"/>
          </a:xfrm>
        </p:spPr>
        <p:txBody>
          <a:bodyPr/>
          <a:lstStyle/>
          <a:p>
            <a:pPr eaLnBrk="1" hangingPunct="1">
              <a:lnSpc>
                <a:spcPct val="90000"/>
              </a:lnSpc>
            </a:pPr>
            <a:r>
              <a:rPr lang="en-US" sz="2400">
                <a:latin typeface="Arial" charset="0"/>
                <a:ea typeface="ＭＳ Ｐゴシック" charset="0"/>
                <a:cs typeface="ＭＳ Ｐゴシック" charset="0"/>
              </a:rPr>
              <a:t>Reliability of anthropometric techniques is affected by;</a:t>
            </a:r>
          </a:p>
          <a:p>
            <a:pPr eaLnBrk="1" hangingPunct="1">
              <a:lnSpc>
                <a:spcPct val="90000"/>
              </a:lnSpc>
            </a:pPr>
            <a:r>
              <a:rPr lang="en-US" sz="2400">
                <a:latin typeface="Arial" charset="0"/>
                <a:ea typeface="ＭＳ Ｐゴシック" charset="0"/>
                <a:cs typeface="ＭＳ Ｐゴシック" charset="0"/>
              </a:rPr>
              <a:t>Skill of the measurer</a:t>
            </a:r>
          </a:p>
          <a:p>
            <a:pPr lvl="1" eaLnBrk="1" hangingPunct="1">
              <a:lnSpc>
                <a:spcPct val="90000"/>
              </a:lnSpc>
            </a:pPr>
            <a:r>
              <a:rPr lang="en-US" sz="2000">
                <a:latin typeface="Arial" charset="0"/>
                <a:ea typeface="ＭＳ Ｐゴシック" charset="0"/>
              </a:rPr>
              <a:t>Precise identification of the site of the skin fold</a:t>
            </a:r>
          </a:p>
          <a:p>
            <a:pPr lvl="1" eaLnBrk="1" hangingPunct="1">
              <a:lnSpc>
                <a:spcPct val="90000"/>
              </a:lnSpc>
            </a:pPr>
            <a:r>
              <a:rPr lang="en-US" sz="2000">
                <a:latin typeface="Arial" charset="0"/>
                <a:ea typeface="ＭＳ Ｐゴシック" charset="0"/>
              </a:rPr>
              <a:t>Formation of the skin fold</a:t>
            </a:r>
          </a:p>
          <a:p>
            <a:pPr lvl="1" eaLnBrk="1" hangingPunct="1">
              <a:lnSpc>
                <a:spcPct val="90000"/>
              </a:lnSpc>
            </a:pPr>
            <a:r>
              <a:rPr lang="en-US" sz="2000">
                <a:latin typeface="Arial" charset="0"/>
                <a:ea typeface="ＭＳ Ｐゴシック" charset="0"/>
              </a:rPr>
              <a:t>Alignment of the skin fold</a:t>
            </a:r>
          </a:p>
          <a:p>
            <a:pPr lvl="1" eaLnBrk="1" hangingPunct="1">
              <a:lnSpc>
                <a:spcPct val="90000"/>
              </a:lnSpc>
            </a:pPr>
            <a:r>
              <a:rPr lang="en-US" sz="2000">
                <a:latin typeface="Arial" charset="0"/>
                <a:ea typeface="ＭＳ Ｐゴシック" charset="0"/>
              </a:rPr>
              <a:t>Maintenance of the pressure of the skin fold when measurement is taken</a:t>
            </a:r>
          </a:p>
          <a:p>
            <a:pPr lvl="1" eaLnBrk="1" hangingPunct="1">
              <a:lnSpc>
                <a:spcPct val="90000"/>
              </a:lnSpc>
            </a:pPr>
            <a:r>
              <a:rPr lang="en-US" sz="2000">
                <a:latin typeface="Arial" charset="0"/>
                <a:ea typeface="ＭＳ Ｐゴシック" charset="0"/>
              </a:rPr>
              <a:t>Complete release of caliper jaws</a:t>
            </a:r>
          </a:p>
          <a:p>
            <a:pPr lvl="1" eaLnBrk="1" hangingPunct="1">
              <a:lnSpc>
                <a:spcPct val="90000"/>
              </a:lnSpc>
            </a:pPr>
            <a:r>
              <a:rPr lang="en-US" sz="2000">
                <a:latin typeface="Arial" charset="0"/>
                <a:ea typeface="ＭＳ Ｐゴシック" charset="0"/>
              </a:rPr>
              <a:t>Proper timing of measurement following release of caliper jaws</a:t>
            </a:r>
          </a:p>
          <a:p>
            <a:pPr eaLnBrk="1" hangingPunct="1">
              <a:lnSpc>
                <a:spcPct val="90000"/>
              </a:lnSpc>
            </a:pPr>
            <a:r>
              <a:rPr lang="en-US" sz="2400">
                <a:latin typeface="Arial" charset="0"/>
                <a:ea typeface="ＭＳ Ｐゴシック" charset="0"/>
                <a:cs typeface="ＭＳ Ｐゴシック" charset="0"/>
              </a:rPr>
              <a:t>Type of caliper (pressure differences and consistency)</a:t>
            </a:r>
          </a:p>
          <a:p>
            <a:pPr lvl="1" eaLnBrk="1" hangingPunct="1">
              <a:lnSpc>
                <a:spcPct val="90000"/>
              </a:lnSpc>
            </a:pPr>
            <a:r>
              <a:rPr lang="en-US" sz="2000">
                <a:latin typeface="Arial" charset="0"/>
                <a:ea typeface="ＭＳ Ｐゴシック" charset="0"/>
              </a:rPr>
              <a:t>Slim Guide rated for professional use - also inexpensive</a:t>
            </a:r>
          </a:p>
          <a:p>
            <a:pPr eaLnBrk="1" hangingPunct="1">
              <a:lnSpc>
                <a:spcPct val="90000"/>
              </a:lnSpc>
            </a:pPr>
            <a:r>
              <a:rPr lang="en-US" sz="2400">
                <a:latin typeface="Arial" charset="0"/>
                <a:ea typeface="ＭＳ Ｐゴシック" charset="0"/>
                <a:cs typeface="ＭＳ Ｐゴシック" charset="0"/>
              </a:rPr>
              <a:t>Subject factors</a:t>
            </a:r>
          </a:p>
          <a:p>
            <a:pPr lvl="1" eaLnBrk="1" hangingPunct="1">
              <a:lnSpc>
                <a:spcPct val="90000"/>
              </a:lnSpc>
            </a:pPr>
            <a:r>
              <a:rPr lang="en-US" sz="2000">
                <a:latin typeface="Arial" charset="0"/>
                <a:ea typeface="ＭＳ Ｐゴシック" charset="0"/>
              </a:rPr>
              <a:t>Compressibility of skin fold, edema, variability in fat pattern and distribution</a:t>
            </a:r>
          </a:p>
          <a:p>
            <a:pPr eaLnBrk="1" hangingPunct="1">
              <a:lnSpc>
                <a:spcPct val="90000"/>
              </a:lnSpc>
            </a:pPr>
            <a:r>
              <a:rPr lang="en-US" sz="2400">
                <a:latin typeface="Arial" charset="0"/>
                <a:ea typeface="ＭＳ Ｐゴシック" charset="0"/>
                <a:cs typeface="ＭＳ Ｐゴシック" charset="0"/>
              </a:rPr>
              <a:t>Prediction equation - </a:t>
            </a:r>
            <a:r>
              <a:rPr lang="en-US" sz="2000">
                <a:latin typeface="Arial" charset="0"/>
                <a:ea typeface="ＭＳ Ｐゴシック" charset="0"/>
                <a:cs typeface="ＭＳ Ｐゴシック" charset="0"/>
              </a:rPr>
              <a:t>valuable only for population used to derive them - age, sex, race and level of physical activity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3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3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3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331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3315">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11CD47D-EE06-CB45-9F00-E3C26B0F845C}" type="slidenum">
              <a:rPr lang="en-US"/>
              <a:pPr>
                <a:defRPr/>
              </a:pPr>
              <a:t>17</a:t>
            </a:fld>
            <a:endParaRPr lang="en-US"/>
          </a:p>
        </p:txBody>
      </p:sp>
      <p:pic>
        <p:nvPicPr>
          <p:cNvPr id="35842" name="Picture 7" descr="waist mri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067800"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F99C140-FA85-4445-AD91-7A99343B8FE0}" type="slidenum">
              <a:rPr lang="en-US"/>
              <a:pPr>
                <a:defRPr/>
              </a:pPr>
              <a:t>18</a:t>
            </a:fld>
            <a:endParaRPr lang="en-US"/>
          </a:p>
        </p:txBody>
      </p:sp>
      <p:sp>
        <p:nvSpPr>
          <p:cNvPr id="37890" name="Rectangle 2"/>
          <p:cNvSpPr>
            <a:spLocks noGrp="1" noChangeArrowheads="1"/>
          </p:cNvSpPr>
          <p:nvPr>
            <p:ph type="title"/>
          </p:nvPr>
        </p:nvSpPr>
        <p:spPr>
          <a:xfrm>
            <a:off x="685800" y="304800"/>
            <a:ext cx="7772400" cy="762000"/>
          </a:xfrm>
        </p:spPr>
        <p:txBody>
          <a:bodyPr/>
          <a:lstStyle/>
          <a:p>
            <a:pPr eaLnBrk="1" hangingPunct="1"/>
            <a:r>
              <a:rPr lang="en-US" sz="4000">
                <a:latin typeface="Arial" charset="0"/>
                <a:ea typeface="ＭＳ Ｐゴシック" charset="0"/>
                <a:cs typeface="ＭＳ Ｐゴシック" charset="0"/>
              </a:rPr>
              <a:t>Body Mass Index - BMI</a:t>
            </a:r>
          </a:p>
        </p:txBody>
      </p:sp>
      <p:sp>
        <p:nvSpPr>
          <p:cNvPr id="6147" name="Rectangle 3"/>
          <p:cNvSpPr>
            <a:spLocks noGrp="1" noChangeArrowheads="1"/>
          </p:cNvSpPr>
          <p:nvPr>
            <p:ph type="body" idx="1"/>
          </p:nvPr>
        </p:nvSpPr>
        <p:spPr>
          <a:xfrm>
            <a:off x="685800" y="914400"/>
            <a:ext cx="7772400" cy="3352800"/>
          </a:xfrm>
        </p:spPr>
        <p:txBody>
          <a:bodyPr/>
          <a:lstStyle/>
          <a:p>
            <a:pPr eaLnBrk="1" hangingPunct="1">
              <a:lnSpc>
                <a:spcPct val="90000"/>
              </a:lnSpc>
            </a:pPr>
            <a:r>
              <a:rPr lang="en-US" sz="2400">
                <a:latin typeface="Arial" charset="0"/>
                <a:ea typeface="ＭＳ Ｐゴシック" charset="0"/>
                <a:cs typeface="ＭＳ Ｐゴシック" charset="0"/>
              </a:rPr>
              <a:t>measure is fairly accurate for those who do not have an unusual amount of muscle</a:t>
            </a:r>
            <a:endParaRPr lang="en-US" sz="2800">
              <a:latin typeface="Arial" charset="0"/>
              <a:ea typeface="ＭＳ Ｐゴシック" charset="0"/>
              <a:cs typeface="ＭＳ Ｐゴシック" charset="0"/>
            </a:endParaRPr>
          </a:p>
          <a:p>
            <a:pPr lvl="1" eaLnBrk="1" hangingPunct="1">
              <a:lnSpc>
                <a:spcPct val="90000"/>
              </a:lnSpc>
            </a:pPr>
            <a:r>
              <a:rPr lang="en-US" sz="2400">
                <a:latin typeface="Arial" charset="0"/>
                <a:ea typeface="ＭＳ Ｐゴシック" charset="0"/>
              </a:rPr>
              <a:t>weight (Kg) / [ height(m) *height (m)]</a:t>
            </a:r>
          </a:p>
          <a:p>
            <a:pPr eaLnBrk="1" hangingPunct="1">
              <a:lnSpc>
                <a:spcPct val="90000"/>
              </a:lnSpc>
            </a:pPr>
            <a:r>
              <a:rPr lang="en-US" sz="2400">
                <a:latin typeface="Arial" charset="0"/>
                <a:ea typeface="ＭＳ Ｐゴシック" charset="0"/>
                <a:cs typeface="ＭＳ Ｐゴシック" charset="0"/>
              </a:rPr>
              <a:t>Table 45.3 (ACSM 4th ed) relative risk of disease</a:t>
            </a:r>
            <a:endParaRPr lang="en-US" sz="2800">
              <a:latin typeface="Arial" charset="0"/>
              <a:ea typeface="ＭＳ Ｐゴシック" charset="0"/>
              <a:cs typeface="ＭＳ Ｐゴシック" charset="0"/>
            </a:endParaRPr>
          </a:p>
          <a:p>
            <a:pPr lvl="1" eaLnBrk="1" hangingPunct="1">
              <a:lnSpc>
                <a:spcPct val="90000"/>
              </a:lnSpc>
            </a:pPr>
            <a:r>
              <a:rPr lang="en-US" sz="2400">
                <a:latin typeface="Arial" charset="0"/>
                <a:ea typeface="ＭＳ Ｐゴシック" charset="0"/>
              </a:rPr>
              <a:t>overweight BMI &gt; 25</a:t>
            </a:r>
          </a:p>
          <a:p>
            <a:pPr lvl="1" eaLnBrk="1" hangingPunct="1">
              <a:lnSpc>
                <a:spcPct val="90000"/>
              </a:lnSpc>
            </a:pPr>
            <a:r>
              <a:rPr lang="en-US" sz="2400">
                <a:latin typeface="Arial" charset="0"/>
                <a:ea typeface="ＭＳ Ｐゴシック" charset="0"/>
              </a:rPr>
              <a:t>obese BMI &gt; 30, stage I, II and III associated with increasing risk for chronic disease</a:t>
            </a:r>
          </a:p>
          <a:p>
            <a:pPr lvl="1" eaLnBrk="1" hangingPunct="1">
              <a:lnSpc>
                <a:spcPct val="90000"/>
              </a:lnSpc>
            </a:pPr>
            <a:r>
              <a:rPr lang="en-US" sz="2400">
                <a:latin typeface="Arial" charset="0"/>
                <a:ea typeface="ＭＳ Ｐゴシック" charset="0"/>
              </a:rPr>
              <a:t>Risk increases when high BMI is combined with high waist girth (men &gt;102cm; women &gt;88cm)</a:t>
            </a:r>
          </a:p>
          <a:p>
            <a:pPr eaLnBrk="1" hangingPunct="1">
              <a:lnSpc>
                <a:spcPct val="90000"/>
              </a:lnSpc>
            </a:pPr>
            <a:endParaRPr lang="en-US" sz="2400">
              <a:latin typeface="Arial" charset="0"/>
              <a:ea typeface="ＭＳ Ｐゴシック" charset="0"/>
              <a:cs typeface="ＭＳ Ｐゴシック" charset="0"/>
            </a:endParaRPr>
          </a:p>
        </p:txBody>
      </p:sp>
      <p:pic>
        <p:nvPicPr>
          <p:cNvPr id="37892" name="Picture 4" descr="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861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0B4F38F-2D2B-8046-91AE-6BDFA16AF880}" type="slidenum">
              <a:rPr lang="en-US"/>
              <a:pPr>
                <a:defRPr/>
              </a:pPr>
              <a:t>19</a:t>
            </a:fld>
            <a:endParaRPr lang="en-US"/>
          </a:p>
        </p:txBody>
      </p:sp>
      <p:sp>
        <p:nvSpPr>
          <p:cNvPr id="39938" name="Rectangle 2"/>
          <p:cNvSpPr>
            <a:spLocks noGrp="1" noChangeArrowheads="1"/>
          </p:cNvSpPr>
          <p:nvPr>
            <p:ph type="title"/>
          </p:nvPr>
        </p:nvSpPr>
        <p:spPr>
          <a:xfrm>
            <a:off x="685800" y="304800"/>
            <a:ext cx="7772400" cy="1143000"/>
          </a:xfrm>
        </p:spPr>
        <p:txBody>
          <a:bodyPr/>
          <a:lstStyle/>
          <a:p>
            <a:pPr eaLnBrk="1" hangingPunct="1"/>
            <a:r>
              <a:rPr lang="en-US" sz="3200">
                <a:latin typeface="Arial" charset="0"/>
                <a:ea typeface="ＭＳ Ｐゴシック" charset="0"/>
                <a:cs typeface="ＭＳ Ｐゴシック" charset="0"/>
              </a:rPr>
              <a:t>His BMI is over 30 - is he obese?</a:t>
            </a:r>
            <a:endParaRPr lang="en-US">
              <a:latin typeface="Arial" charset="0"/>
              <a:ea typeface="ＭＳ Ｐゴシック" charset="0"/>
              <a:cs typeface="ＭＳ Ｐゴシック" charset="0"/>
            </a:endParaRPr>
          </a:p>
        </p:txBody>
      </p:sp>
      <p:pic>
        <p:nvPicPr>
          <p:cNvPr id="563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11213" y="1295400"/>
            <a:ext cx="7521575" cy="5257800"/>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6507635-BEC5-A642-BF0C-49668D226948}" type="slidenum">
              <a:rPr lang="en-US"/>
              <a:pPr>
                <a:defRPr/>
              </a:pPr>
              <a:t>2</a:t>
            </a:fld>
            <a:endParaRPr lang="en-US"/>
          </a:p>
        </p:txBody>
      </p:sp>
      <p:pic>
        <p:nvPicPr>
          <p:cNvPr id="2" name="Picture 1" descr="fig-15-l-e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008"/>
            <a:ext cx="9144000" cy="5248208"/>
          </a:xfrm>
          <a:prstGeom prst="rect">
            <a:avLst/>
          </a:prstGeom>
        </p:spPr>
      </p:pic>
      <p:sp>
        <p:nvSpPr>
          <p:cNvPr id="3" name="TextBox 2"/>
          <p:cNvSpPr txBox="1"/>
          <p:nvPr/>
        </p:nvSpPr>
        <p:spPr>
          <a:xfrm>
            <a:off x="1233714" y="5467048"/>
            <a:ext cx="6378218" cy="461665"/>
          </a:xfrm>
          <a:prstGeom prst="rect">
            <a:avLst/>
          </a:prstGeom>
          <a:noFill/>
        </p:spPr>
        <p:txBody>
          <a:bodyPr wrap="none" rtlCol="0">
            <a:spAutoFit/>
          </a:bodyPr>
          <a:lstStyle/>
          <a:p>
            <a:r>
              <a:rPr lang="en-US" dirty="0" smtClean="0"/>
              <a:t>http://</a:t>
            </a:r>
            <a:r>
              <a:rPr lang="en-US" dirty="0" err="1" smtClean="0"/>
              <a:t>www.phac-aspc.gc.ca</a:t>
            </a:r>
            <a:r>
              <a:rPr lang="en-US" dirty="0" smtClean="0"/>
              <a:t>/</a:t>
            </a:r>
            <a:r>
              <a:rPr lang="en-US" dirty="0" err="1" smtClean="0"/>
              <a:t>hp-ps</a:t>
            </a:r>
            <a:r>
              <a:rPr lang="en-US" dirty="0" smtClean="0"/>
              <a:t>/hl-</a:t>
            </a:r>
            <a:r>
              <a:rPr lang="en-US" dirty="0" err="1" smtClean="0"/>
              <a:t>mvs</a:t>
            </a:r>
            <a:r>
              <a:rPr lang="en-US" dirty="0" smtClean="0"/>
              <a:t>/</a:t>
            </a:r>
            <a:r>
              <a:rPr lang="en-US" dirty="0" err="1" smtClean="0"/>
              <a:t>oic-oac</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B8F67A1-6641-4F4D-9BB4-52BAAC226370}" type="slidenum">
              <a:rPr lang="en-US"/>
              <a:pPr>
                <a:defRPr/>
              </a:pPr>
              <a:t>20</a:t>
            </a:fld>
            <a:endParaRPr lang="en-US"/>
          </a:p>
        </p:txBody>
      </p:sp>
      <p:sp>
        <p:nvSpPr>
          <p:cNvPr id="52227" name="Rectangle 3"/>
          <p:cNvSpPr>
            <a:spLocks noGrp="1" noChangeArrowheads="1"/>
          </p:cNvSpPr>
          <p:nvPr>
            <p:ph type="body" idx="1"/>
          </p:nvPr>
        </p:nvSpPr>
        <p:spPr>
          <a:xfrm>
            <a:off x="457200" y="609600"/>
            <a:ext cx="3124200" cy="5181600"/>
          </a:xfrm>
        </p:spPr>
        <p:txBody>
          <a:bodyPr/>
          <a:lstStyle/>
          <a:p>
            <a:pPr eaLnBrk="1" hangingPunct="1">
              <a:lnSpc>
                <a:spcPct val="90000"/>
              </a:lnSpc>
            </a:pPr>
            <a:r>
              <a:rPr lang="en-US" sz="2800" u="sng">
                <a:latin typeface="Arial" charset="0"/>
                <a:ea typeface="ＭＳ Ｐゴシック" charset="0"/>
                <a:cs typeface="ＭＳ Ｐゴシック" charset="0"/>
              </a:rPr>
              <a:t>Underwater weighing</a:t>
            </a:r>
            <a:endParaRPr lang="en-US" sz="2800">
              <a:latin typeface="Arial" charset="0"/>
              <a:ea typeface="ＭＳ Ｐゴシック" charset="0"/>
              <a:cs typeface="ＭＳ Ｐゴシック" charset="0"/>
            </a:endParaRPr>
          </a:p>
          <a:p>
            <a:pPr lvl="1" eaLnBrk="1" hangingPunct="1">
              <a:lnSpc>
                <a:spcPct val="90000"/>
              </a:lnSpc>
            </a:pPr>
            <a:r>
              <a:rPr lang="en-US" sz="2400">
                <a:latin typeface="Arial" charset="0"/>
                <a:ea typeface="ＭＳ Ｐゴシック" charset="0"/>
              </a:rPr>
              <a:t>fat and fat free mass have different densities</a:t>
            </a:r>
          </a:p>
          <a:p>
            <a:pPr lvl="2" eaLnBrk="1" hangingPunct="1">
              <a:lnSpc>
                <a:spcPct val="90000"/>
              </a:lnSpc>
            </a:pPr>
            <a:r>
              <a:rPr lang="en-US" sz="2000">
                <a:latin typeface="Arial" charset="0"/>
                <a:ea typeface="ＭＳ Ｐゴシック" charset="0"/>
              </a:rPr>
              <a:t>fat  .91 ; fat free  1.1   (g / cubic cm)</a:t>
            </a:r>
          </a:p>
          <a:p>
            <a:pPr lvl="2" eaLnBrk="1" hangingPunct="1">
              <a:lnSpc>
                <a:spcPct val="90000"/>
              </a:lnSpc>
            </a:pPr>
            <a:r>
              <a:rPr lang="en-US" sz="2000">
                <a:latin typeface="Arial" charset="0"/>
                <a:ea typeface="ＭＳ Ｐゴシック" charset="0"/>
              </a:rPr>
              <a:t>FFM varies slightly with ethnicity, gender and age</a:t>
            </a:r>
          </a:p>
          <a:p>
            <a:pPr eaLnBrk="1" hangingPunct="1">
              <a:lnSpc>
                <a:spcPct val="90000"/>
              </a:lnSpc>
            </a:pPr>
            <a:endParaRPr lang="en-US" sz="2400">
              <a:latin typeface="Arial" charset="0"/>
              <a:ea typeface="ＭＳ Ｐゴシック" charset="0"/>
              <a:cs typeface="ＭＳ Ｐゴシック" charset="0"/>
            </a:endParaRPr>
          </a:p>
        </p:txBody>
      </p:sp>
      <p:pic>
        <p:nvPicPr>
          <p:cNvPr id="41987" name="Picture 4" descr="underwater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228600"/>
            <a:ext cx="34956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98A25E1-284D-1B44-B199-B7FEB6FE5BE1}" type="slidenum">
              <a:rPr lang="en-US"/>
              <a:pPr>
                <a:defRPr/>
              </a:pPr>
              <a:t>21</a:t>
            </a:fld>
            <a:endParaRPr lang="en-US"/>
          </a:p>
        </p:txBody>
      </p:sp>
      <p:sp>
        <p:nvSpPr>
          <p:cNvPr id="44034" name="Rectangle 2"/>
          <p:cNvSpPr>
            <a:spLocks noGrp="1" noChangeArrowheads="1"/>
          </p:cNvSpPr>
          <p:nvPr>
            <p:ph type="title"/>
          </p:nvPr>
        </p:nvSpPr>
        <p:spPr>
          <a:xfrm>
            <a:off x="228600" y="381000"/>
            <a:ext cx="7772400" cy="762000"/>
          </a:xfrm>
        </p:spPr>
        <p:txBody>
          <a:bodyPr/>
          <a:lstStyle/>
          <a:p>
            <a:pPr eaLnBrk="1" hangingPunct="1"/>
            <a:r>
              <a:rPr lang="en-US" sz="4000">
                <a:latin typeface="Arial" charset="0"/>
                <a:ea typeface="ＭＳ Ｐゴシック" charset="0"/>
                <a:cs typeface="ＭＳ Ｐゴシック" charset="0"/>
              </a:rPr>
              <a:t>DEXA Scanning</a:t>
            </a:r>
          </a:p>
        </p:txBody>
      </p:sp>
      <p:sp>
        <p:nvSpPr>
          <p:cNvPr id="55299" name="Rectangle 3"/>
          <p:cNvSpPr>
            <a:spLocks noGrp="1" noChangeArrowheads="1"/>
          </p:cNvSpPr>
          <p:nvPr>
            <p:ph type="body" idx="1"/>
          </p:nvPr>
        </p:nvSpPr>
        <p:spPr>
          <a:xfrm>
            <a:off x="304800" y="1219200"/>
            <a:ext cx="3124200" cy="5181600"/>
          </a:xfrm>
        </p:spPr>
        <p:txBody>
          <a:bodyPr/>
          <a:lstStyle/>
          <a:p>
            <a:pPr eaLnBrk="1" hangingPunct="1">
              <a:lnSpc>
                <a:spcPct val="90000"/>
              </a:lnSpc>
            </a:pPr>
            <a:endParaRPr lang="en-US" sz="2800">
              <a:latin typeface="Arial" charset="0"/>
              <a:ea typeface="ＭＳ Ｐゴシック" charset="0"/>
              <a:cs typeface="ＭＳ Ｐゴシック" charset="0"/>
            </a:endParaRPr>
          </a:p>
          <a:p>
            <a:pPr eaLnBrk="1" hangingPunct="1">
              <a:lnSpc>
                <a:spcPct val="90000"/>
              </a:lnSpc>
            </a:pPr>
            <a:endParaRPr lang="en-US" sz="2400">
              <a:latin typeface="Arial" charset="0"/>
              <a:ea typeface="ＭＳ Ｐゴシック" charset="0"/>
              <a:cs typeface="ＭＳ Ｐゴシック" charset="0"/>
            </a:endParaRPr>
          </a:p>
        </p:txBody>
      </p:sp>
      <p:pic>
        <p:nvPicPr>
          <p:cNvPr id="44036" name="Picture 5" descr="dexa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50831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dexascan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5" y="533400"/>
            <a:ext cx="27336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3D4460D-BA1E-6B49-94A4-483A23EDD0E2}" type="slidenum">
              <a:rPr lang="en-US"/>
              <a:pPr>
                <a:defRPr/>
              </a:pPr>
              <a:t>22</a:t>
            </a:fld>
            <a:endParaRPr lang="en-US"/>
          </a:p>
        </p:txBody>
      </p:sp>
      <p:pic>
        <p:nvPicPr>
          <p:cNvPr id="46082" name="Picture 4" descr="body fa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325"/>
            <a:ext cx="4005263"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5" descr="body fa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3276600"/>
            <a:ext cx="40052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EBA1635-A1BE-284B-AEDD-1AADB65DE783}" type="slidenum">
              <a:rPr lang="en-US"/>
              <a:pPr>
                <a:defRPr/>
              </a:pPr>
              <a:t>23</a:t>
            </a:fld>
            <a:endParaRPr lang="en-US"/>
          </a:p>
        </p:txBody>
      </p:sp>
      <p:sp>
        <p:nvSpPr>
          <p:cNvPr id="48130" name="Rectangle 2"/>
          <p:cNvSpPr>
            <a:spLocks noGrp="1" noChangeArrowheads="1"/>
          </p:cNvSpPr>
          <p:nvPr>
            <p:ph type="title"/>
          </p:nvPr>
        </p:nvSpPr>
        <p:spPr>
          <a:xfrm>
            <a:off x="683568" y="188640"/>
            <a:ext cx="7772400" cy="304800"/>
          </a:xfrm>
        </p:spPr>
        <p:txBody>
          <a:bodyPr/>
          <a:lstStyle/>
          <a:p>
            <a:pPr eaLnBrk="1" hangingPunct="1"/>
            <a:r>
              <a:rPr lang="en-US" sz="4000" dirty="0">
                <a:latin typeface="Arial" charset="0"/>
                <a:ea typeface="ＭＳ Ｐゴシック" charset="0"/>
                <a:cs typeface="ＭＳ Ｐゴシック" charset="0"/>
              </a:rPr>
              <a:t>Overweight and Obesity</a:t>
            </a:r>
            <a:endParaRPr lang="en-US" dirty="0">
              <a:latin typeface="Arial" charset="0"/>
              <a:ea typeface="ＭＳ Ｐゴシック" charset="0"/>
              <a:cs typeface="ＭＳ Ｐゴシック" charset="0"/>
            </a:endParaRPr>
          </a:p>
        </p:txBody>
      </p:sp>
      <p:sp>
        <p:nvSpPr>
          <p:cNvPr id="14339" name="Rectangle 3"/>
          <p:cNvSpPr>
            <a:spLocks noGrp="1" noChangeArrowheads="1"/>
          </p:cNvSpPr>
          <p:nvPr>
            <p:ph type="body" idx="1"/>
          </p:nvPr>
        </p:nvSpPr>
        <p:spPr>
          <a:xfrm>
            <a:off x="323528" y="620688"/>
            <a:ext cx="8610600" cy="5867400"/>
          </a:xfrm>
        </p:spPr>
        <p:txBody>
          <a:bodyPr/>
          <a:lstStyle/>
          <a:p>
            <a:pPr eaLnBrk="1" hangingPunct="1">
              <a:lnSpc>
                <a:spcPct val="90000"/>
              </a:lnSpc>
            </a:pPr>
            <a:r>
              <a:rPr lang="en-US" sz="2400" dirty="0">
                <a:latin typeface="Arial" charset="0"/>
                <a:ea typeface="ＭＳ Ｐゴシック" charset="0"/>
                <a:cs typeface="ＭＳ Ｐゴシック" charset="0"/>
              </a:rPr>
              <a:t>Affects more than 66% of </a:t>
            </a:r>
            <a:r>
              <a:rPr lang="en-US" sz="2400" dirty="0" smtClean="0">
                <a:latin typeface="Arial" charset="0"/>
                <a:ea typeface="ＭＳ Ｐゴシック" charset="0"/>
                <a:cs typeface="ＭＳ Ｐゴシック" charset="0"/>
              </a:rPr>
              <a:t>adults in North America</a:t>
            </a:r>
          </a:p>
          <a:p>
            <a:pPr lvl="1" eaLnBrk="1" hangingPunct="1">
              <a:lnSpc>
                <a:spcPct val="90000"/>
              </a:lnSpc>
            </a:pPr>
            <a:r>
              <a:rPr lang="en-US" sz="2000" dirty="0" smtClean="0">
                <a:latin typeface="Arial" charset="0"/>
                <a:ea typeface="ＭＳ Ｐゴシック" charset="0"/>
                <a:cs typeface="ＭＳ Ｐゴシック" charset="0"/>
              </a:rPr>
              <a:t>Rates in Canada have doubled since 1980</a:t>
            </a:r>
            <a:endParaRPr lang="en-US" sz="2400" dirty="0">
              <a:latin typeface="Arial" charset="0"/>
              <a:ea typeface="ＭＳ Ｐゴシック" charset="0"/>
              <a:cs typeface="ＭＳ Ｐゴシック" charset="0"/>
            </a:endParaRPr>
          </a:p>
          <a:p>
            <a:pPr eaLnBrk="1" hangingPunct="1">
              <a:lnSpc>
                <a:spcPct val="90000"/>
              </a:lnSpc>
            </a:pPr>
            <a:r>
              <a:rPr lang="en-US" sz="2800" dirty="0">
                <a:latin typeface="Arial" charset="0"/>
                <a:ea typeface="ＭＳ Ｐゴシック" charset="0"/>
                <a:cs typeface="ＭＳ Ｐゴシック" charset="0"/>
              </a:rPr>
              <a:t>Obesity </a:t>
            </a:r>
            <a:r>
              <a:rPr lang="en-US" sz="2400" dirty="0">
                <a:latin typeface="Arial" charset="0"/>
                <a:ea typeface="ＭＳ Ｐゴシック" charset="0"/>
                <a:cs typeface="ＭＳ Ｐゴシック" charset="0"/>
              </a:rPr>
              <a:t>- excessive enlargement of the body's total quantity of fat. </a:t>
            </a:r>
            <a:endParaRPr lang="en-US" sz="2800" dirty="0">
              <a:latin typeface="Arial" charset="0"/>
              <a:ea typeface="ＭＳ Ｐゴシック" charset="0"/>
              <a:cs typeface="ＭＳ Ｐゴシック" charset="0"/>
            </a:endParaRPr>
          </a:p>
          <a:p>
            <a:pPr lvl="1" eaLnBrk="1" hangingPunct="1">
              <a:lnSpc>
                <a:spcPct val="90000"/>
              </a:lnSpc>
            </a:pPr>
            <a:r>
              <a:rPr lang="en-US" sz="1800" dirty="0">
                <a:latin typeface="Arial" charset="0"/>
                <a:ea typeface="ＭＳ Ｐゴシック" charset="0"/>
              </a:rPr>
              <a:t>&gt; 20% body fat for men </a:t>
            </a:r>
          </a:p>
          <a:p>
            <a:pPr lvl="1" eaLnBrk="1" hangingPunct="1">
              <a:lnSpc>
                <a:spcPct val="90000"/>
              </a:lnSpc>
            </a:pPr>
            <a:r>
              <a:rPr lang="en-US" sz="1800" dirty="0">
                <a:latin typeface="Arial" charset="0"/>
                <a:ea typeface="ＭＳ Ｐゴシック" charset="0"/>
              </a:rPr>
              <a:t>&gt; 30% body fat for women </a:t>
            </a:r>
          </a:p>
          <a:p>
            <a:pPr lvl="1" eaLnBrk="1" hangingPunct="1">
              <a:lnSpc>
                <a:spcPct val="90000"/>
              </a:lnSpc>
            </a:pPr>
            <a:r>
              <a:rPr lang="en-US" sz="1800" dirty="0">
                <a:latin typeface="Arial" charset="0"/>
                <a:ea typeface="ＭＳ Ｐゴシック" charset="0"/>
              </a:rPr>
              <a:t>as high as 50 - 70% body fat in massively obese</a:t>
            </a:r>
          </a:p>
          <a:p>
            <a:pPr eaLnBrk="1" hangingPunct="1">
              <a:lnSpc>
                <a:spcPct val="90000"/>
              </a:lnSpc>
            </a:pPr>
            <a:r>
              <a:rPr lang="en-US" sz="2400" dirty="0">
                <a:latin typeface="Arial" charset="0"/>
                <a:ea typeface="ＭＳ Ｐゴシック" charset="0"/>
                <a:cs typeface="ＭＳ Ｐゴシック" charset="0"/>
              </a:rPr>
              <a:t>Most experts believe that obesity results from an interaction among many factors</a:t>
            </a:r>
            <a:r>
              <a:rPr lang="en-US" sz="2800" dirty="0">
                <a:latin typeface="Arial" charset="0"/>
                <a:ea typeface="ＭＳ Ｐゴシック" charset="0"/>
                <a:cs typeface="ＭＳ Ｐゴシック" charset="0"/>
              </a:rPr>
              <a:t>. </a:t>
            </a:r>
          </a:p>
          <a:p>
            <a:pPr lvl="2" eaLnBrk="1" hangingPunct="1">
              <a:lnSpc>
                <a:spcPct val="90000"/>
              </a:lnSpc>
            </a:pPr>
            <a:r>
              <a:rPr lang="en-US" sz="1600" dirty="0" smtClean="0">
                <a:latin typeface="Arial" charset="0"/>
                <a:ea typeface="ＭＳ Ｐゴシック" charset="0"/>
              </a:rPr>
              <a:t>Genetic </a:t>
            </a:r>
            <a:r>
              <a:rPr lang="en-US" sz="1600" dirty="0">
                <a:latin typeface="Arial" charset="0"/>
                <a:ea typeface="ＭＳ Ｐゴシック" charset="0"/>
              </a:rPr>
              <a:t>	psychological	hormonal	</a:t>
            </a:r>
          </a:p>
          <a:p>
            <a:pPr lvl="2" eaLnBrk="1" hangingPunct="1">
              <a:lnSpc>
                <a:spcPct val="90000"/>
              </a:lnSpc>
            </a:pPr>
            <a:r>
              <a:rPr lang="en-US" sz="1600" dirty="0">
                <a:latin typeface="Arial" charset="0"/>
                <a:ea typeface="ＭＳ Ｐゴシック" charset="0"/>
              </a:rPr>
              <a:t>social 	</a:t>
            </a:r>
            <a:r>
              <a:rPr lang="en-US" sz="1600" dirty="0" smtClean="0">
                <a:latin typeface="Arial" charset="0"/>
                <a:ea typeface="ＭＳ Ｐゴシック" charset="0"/>
              </a:rPr>
              <a:t>  	environmental</a:t>
            </a:r>
            <a:endParaRPr lang="en-US" sz="1600" dirty="0">
              <a:latin typeface="Arial" charset="0"/>
              <a:ea typeface="ＭＳ Ｐゴシック" charset="0"/>
            </a:endParaRPr>
          </a:p>
          <a:p>
            <a:pPr eaLnBrk="1" hangingPunct="1">
              <a:lnSpc>
                <a:spcPct val="90000"/>
              </a:lnSpc>
            </a:pPr>
            <a:r>
              <a:rPr lang="en-US" sz="2400" dirty="0">
                <a:latin typeface="Arial" charset="0"/>
                <a:ea typeface="ＭＳ Ｐゴシック" charset="0"/>
                <a:cs typeface="ＭＳ Ｐゴシック" charset="0"/>
              </a:rPr>
              <a:t>It is increasingly recognized that inheritance is a factor in obesity and regional fat distribution.</a:t>
            </a:r>
          </a:p>
          <a:p>
            <a:pPr eaLnBrk="1" hangingPunct="1">
              <a:lnSpc>
                <a:spcPct val="90000"/>
              </a:lnSpc>
            </a:pPr>
            <a:r>
              <a:rPr lang="en-US" sz="2400" dirty="0">
                <a:latin typeface="Arial" charset="0"/>
                <a:ea typeface="ＭＳ Ｐゴシック" charset="0"/>
                <a:cs typeface="ＭＳ Ｐゴシック" charset="0"/>
              </a:rPr>
              <a:t>Weight reduction reduces health risks associated with chronic </a:t>
            </a:r>
            <a:r>
              <a:rPr lang="en-US" sz="2400" dirty="0" smtClean="0">
                <a:latin typeface="Arial" charset="0"/>
                <a:ea typeface="ＭＳ Ｐゴシック" charset="0"/>
                <a:cs typeface="ＭＳ Ｐゴシック" charset="0"/>
              </a:rPr>
              <a:t>disease </a:t>
            </a:r>
          </a:p>
          <a:p>
            <a:pPr lvl="1" eaLnBrk="1" hangingPunct="1">
              <a:lnSpc>
                <a:spcPct val="90000"/>
              </a:lnSpc>
            </a:pPr>
            <a:r>
              <a:rPr lang="en-US" sz="2000" dirty="0" smtClean="0">
                <a:latin typeface="Arial" charset="0"/>
                <a:ea typeface="ＭＳ Ｐゴシック" charset="0"/>
                <a:cs typeface="ＭＳ Ｐゴシック" charset="0"/>
              </a:rPr>
              <a:t> blood lipids, blood pressure, risks for type 2 diabetes</a:t>
            </a:r>
            <a:endParaRPr lang="en-US" sz="2000" dirty="0">
              <a:latin typeface="Arial" charset="0"/>
              <a:ea typeface="ＭＳ Ｐゴシック" charset="0"/>
              <a:cs typeface="ＭＳ Ｐゴシック" charset="0"/>
            </a:endParaRPr>
          </a:p>
          <a:p>
            <a:pPr eaLnBrk="1" hangingPunct="1">
              <a:lnSpc>
                <a:spcPct val="90000"/>
              </a:lnSpc>
            </a:pPr>
            <a:r>
              <a:rPr lang="en-US" sz="2400" dirty="0">
                <a:latin typeface="Arial" charset="0"/>
                <a:ea typeface="ＭＳ Ｐゴシック" charset="0"/>
                <a:cs typeface="ＭＳ Ｐゴシック" charset="0"/>
              </a:rPr>
              <a:t>10% reduction </a:t>
            </a:r>
            <a:r>
              <a:rPr lang="en-US" sz="2400" dirty="0" smtClean="0">
                <a:latin typeface="Arial" charset="0"/>
                <a:ea typeface="ＭＳ Ｐゴシック" charset="0"/>
                <a:cs typeface="ＭＳ Ｐゴシック" charset="0"/>
              </a:rPr>
              <a:t>in weight encouraged for long term benefits</a:t>
            </a:r>
          </a:p>
          <a:p>
            <a:pPr lvl="1" eaLnBrk="1" hangingPunct="1">
              <a:lnSpc>
                <a:spcPct val="90000"/>
              </a:lnSpc>
            </a:pPr>
            <a:r>
              <a:rPr lang="en-US" sz="2000" dirty="0" smtClean="0">
                <a:latin typeface="Arial" charset="0"/>
                <a:ea typeface="ＭＳ Ｐゴシック" charset="0"/>
                <a:cs typeface="ＭＳ Ｐゴシック" charset="0"/>
              </a:rPr>
              <a:t>3</a:t>
            </a:r>
            <a:r>
              <a:rPr lang="en-US" sz="2000" dirty="0">
                <a:latin typeface="Arial" charset="0"/>
                <a:ea typeface="ＭＳ Ｐゴシック" charset="0"/>
                <a:cs typeface="ＭＳ Ｐゴシック" charset="0"/>
              </a:rPr>
              <a:t>-5% reduction </a:t>
            </a:r>
            <a:r>
              <a:rPr lang="en-US" sz="2000" dirty="0" smtClean="0">
                <a:latin typeface="Arial" charset="0"/>
                <a:ea typeface="ＭＳ Ｐゴシック" charset="0"/>
                <a:cs typeface="ＭＳ Ｐゴシック" charset="0"/>
              </a:rPr>
              <a:t>will significantly improve health short term.</a:t>
            </a:r>
            <a:endParaRPr lang="en-US" sz="2000" b="1"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433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433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4339">
                                            <p:txEl>
                                              <p:pRg st="11" end="1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4339">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6507635-BEC5-A642-BF0C-49668D226948}" type="slidenum">
              <a:rPr lang="en-US"/>
              <a:pPr>
                <a:defRPr/>
              </a:pPr>
              <a:t>24</a:t>
            </a:fld>
            <a:endParaRPr lang="en-US"/>
          </a:p>
        </p:txBody>
      </p:sp>
      <p:pic>
        <p:nvPicPr>
          <p:cNvPr id="4" name="Picture 3" descr="fig-2-l-e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274"/>
            <a:ext cx="9144000" cy="3616118"/>
          </a:xfrm>
          <a:prstGeom prst="rect">
            <a:avLst/>
          </a:prstGeom>
        </p:spPr>
      </p:pic>
      <p:sp>
        <p:nvSpPr>
          <p:cNvPr id="6" name="TextBox 5"/>
          <p:cNvSpPr txBox="1"/>
          <p:nvPr/>
        </p:nvSpPr>
        <p:spPr>
          <a:xfrm>
            <a:off x="2140857" y="5467048"/>
            <a:ext cx="6378218" cy="830997"/>
          </a:xfrm>
          <a:prstGeom prst="rect">
            <a:avLst/>
          </a:prstGeom>
          <a:noFill/>
        </p:spPr>
        <p:txBody>
          <a:bodyPr wrap="none" rtlCol="0">
            <a:spAutoFit/>
          </a:bodyPr>
          <a:lstStyle/>
          <a:p>
            <a:r>
              <a:rPr lang="en-US" dirty="0" smtClean="0"/>
              <a:t>http://</a:t>
            </a:r>
            <a:r>
              <a:rPr lang="en-US" dirty="0" err="1" smtClean="0"/>
              <a:t>www.phac-aspc.gc.ca</a:t>
            </a:r>
            <a:r>
              <a:rPr lang="en-US" dirty="0" smtClean="0"/>
              <a:t>/</a:t>
            </a:r>
            <a:r>
              <a:rPr lang="en-US" dirty="0" err="1" smtClean="0"/>
              <a:t>hp-ps</a:t>
            </a:r>
            <a:r>
              <a:rPr lang="en-US" dirty="0" smtClean="0"/>
              <a:t>/hl-</a:t>
            </a:r>
            <a:r>
              <a:rPr lang="en-US" dirty="0" err="1" smtClean="0"/>
              <a:t>mvs</a:t>
            </a:r>
            <a:r>
              <a:rPr lang="en-US" dirty="0" smtClean="0"/>
              <a:t>/</a:t>
            </a:r>
            <a:r>
              <a:rPr lang="en-US" dirty="0" err="1" smtClean="0"/>
              <a:t>oic-oac</a:t>
            </a:r>
            <a:r>
              <a:rPr lang="en-US" dirty="0" smtClean="0"/>
              <a:t>/</a:t>
            </a:r>
          </a:p>
          <a:p>
            <a:endParaRPr lang="en-US" dirty="0"/>
          </a:p>
        </p:txBody>
      </p:sp>
    </p:spTree>
    <p:extLst>
      <p:ext uri="{BB962C8B-B14F-4D97-AF65-F5344CB8AC3E}">
        <p14:creationId xmlns:p14="http://schemas.microsoft.com/office/powerpoint/2010/main" val="40293933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6507635-BEC5-A642-BF0C-49668D226948}" type="slidenum">
              <a:rPr lang="en-US"/>
              <a:pPr>
                <a:defRPr/>
              </a:pPr>
              <a:t>25</a:t>
            </a:fld>
            <a:endParaRPr lang="en-US"/>
          </a:p>
        </p:txBody>
      </p:sp>
      <p:pic>
        <p:nvPicPr>
          <p:cNvPr id="3" name="Picture 2" descr="fig-3-l-e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909"/>
            <a:ext cx="9144000" cy="3735324"/>
          </a:xfrm>
          <a:prstGeom prst="rect">
            <a:avLst/>
          </a:prstGeom>
        </p:spPr>
      </p:pic>
      <p:sp>
        <p:nvSpPr>
          <p:cNvPr id="2" name="TextBox 1"/>
          <p:cNvSpPr txBox="1"/>
          <p:nvPr/>
        </p:nvSpPr>
        <p:spPr>
          <a:xfrm>
            <a:off x="1717524" y="5430762"/>
            <a:ext cx="6378218" cy="830997"/>
          </a:xfrm>
          <a:prstGeom prst="rect">
            <a:avLst/>
          </a:prstGeom>
          <a:noFill/>
        </p:spPr>
        <p:txBody>
          <a:bodyPr wrap="none" rtlCol="0">
            <a:spAutoFit/>
          </a:bodyPr>
          <a:lstStyle/>
          <a:p>
            <a:r>
              <a:rPr lang="en-US" dirty="0" smtClean="0"/>
              <a:t>http://</a:t>
            </a:r>
            <a:r>
              <a:rPr lang="en-US" dirty="0" err="1" smtClean="0"/>
              <a:t>www.phac-aspc.gc.ca</a:t>
            </a:r>
            <a:r>
              <a:rPr lang="en-US" dirty="0" smtClean="0"/>
              <a:t>/</a:t>
            </a:r>
            <a:r>
              <a:rPr lang="en-US" dirty="0" err="1" smtClean="0"/>
              <a:t>hp-ps</a:t>
            </a:r>
            <a:r>
              <a:rPr lang="en-US" dirty="0" smtClean="0"/>
              <a:t>/hl-</a:t>
            </a:r>
            <a:r>
              <a:rPr lang="en-US" dirty="0" err="1" smtClean="0"/>
              <a:t>mvs</a:t>
            </a:r>
            <a:r>
              <a:rPr lang="en-US" dirty="0" smtClean="0"/>
              <a:t>/</a:t>
            </a:r>
            <a:r>
              <a:rPr lang="en-US" dirty="0" err="1" smtClean="0"/>
              <a:t>oic-oac</a:t>
            </a:r>
            <a:r>
              <a:rPr lang="en-US" dirty="0" smtClean="0"/>
              <a:t>/</a:t>
            </a:r>
          </a:p>
          <a:p>
            <a:endParaRPr lang="en-US" dirty="0"/>
          </a:p>
        </p:txBody>
      </p:sp>
    </p:spTree>
    <p:extLst>
      <p:ext uri="{BB962C8B-B14F-4D97-AF65-F5344CB8AC3E}">
        <p14:creationId xmlns:p14="http://schemas.microsoft.com/office/powerpoint/2010/main" val="38822862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360040"/>
          </a:xfrm>
        </p:spPr>
        <p:txBody>
          <a:bodyPr/>
          <a:lstStyle/>
          <a:p>
            <a:r>
              <a:rPr lang="en-US" dirty="0" smtClean="0"/>
              <a:t>Canada fitness survey 2010</a:t>
            </a:r>
            <a:endParaRPr lang="en-US" dirty="0"/>
          </a:p>
        </p:txBody>
      </p:sp>
      <p:sp>
        <p:nvSpPr>
          <p:cNvPr id="4" name="Slide Number Placeholder 3"/>
          <p:cNvSpPr>
            <a:spLocks noGrp="1"/>
          </p:cNvSpPr>
          <p:nvPr>
            <p:ph type="sldNum" sz="quarter" idx="12"/>
          </p:nvPr>
        </p:nvSpPr>
        <p:spPr/>
        <p:txBody>
          <a:bodyPr/>
          <a:lstStyle/>
          <a:p>
            <a:pPr>
              <a:defRPr/>
            </a:pPr>
            <a:fld id="{82711561-F2F2-7149-B8D4-82FC2C92EC29}" type="slidenum">
              <a:rPr lang="en-US" smtClean="0"/>
              <a:pPr>
                <a:defRPr/>
              </a:pPr>
              <a:t>26</a:t>
            </a:fld>
            <a:endParaRPr lang="en-US"/>
          </a:p>
        </p:txBody>
      </p:sp>
      <p:pic>
        <p:nvPicPr>
          <p:cNvPr id="7" name="Picture 6" descr="fig 1 CanSta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908720"/>
            <a:ext cx="5360096" cy="5879816"/>
          </a:xfrm>
          <a:prstGeom prst="rect">
            <a:avLst/>
          </a:prstGeom>
        </p:spPr>
      </p:pic>
    </p:spTree>
    <p:extLst>
      <p:ext uri="{BB962C8B-B14F-4D97-AF65-F5344CB8AC3E}">
        <p14:creationId xmlns:p14="http://schemas.microsoft.com/office/powerpoint/2010/main" val="351033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504056"/>
          </a:xfrm>
        </p:spPr>
        <p:txBody>
          <a:bodyPr/>
          <a:lstStyle/>
          <a:p>
            <a:r>
              <a:rPr lang="en-US" dirty="0" smtClean="0"/>
              <a:t>Canada fitness survey 2010</a:t>
            </a:r>
            <a:endParaRPr lang="en-US" dirty="0"/>
          </a:p>
        </p:txBody>
      </p:sp>
      <p:sp>
        <p:nvSpPr>
          <p:cNvPr id="4" name="Slide Number Placeholder 3"/>
          <p:cNvSpPr>
            <a:spLocks noGrp="1"/>
          </p:cNvSpPr>
          <p:nvPr>
            <p:ph type="sldNum" sz="quarter" idx="12"/>
          </p:nvPr>
        </p:nvSpPr>
        <p:spPr/>
        <p:txBody>
          <a:bodyPr/>
          <a:lstStyle/>
          <a:p>
            <a:pPr>
              <a:defRPr/>
            </a:pPr>
            <a:fld id="{82711561-F2F2-7149-B8D4-82FC2C92EC29}" type="slidenum">
              <a:rPr lang="en-US" smtClean="0"/>
              <a:pPr>
                <a:defRPr/>
              </a:pPr>
              <a:t>27</a:t>
            </a:fld>
            <a:endParaRPr lang="en-US"/>
          </a:p>
        </p:txBody>
      </p:sp>
      <p:pic>
        <p:nvPicPr>
          <p:cNvPr id="5" name="Picture 4" descr="fig 2 CanSta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836712"/>
            <a:ext cx="5616624" cy="5803574"/>
          </a:xfrm>
          <a:prstGeom prst="rect">
            <a:avLst/>
          </a:prstGeom>
        </p:spPr>
      </p:pic>
    </p:spTree>
    <p:extLst>
      <p:ext uri="{BB962C8B-B14F-4D97-AF65-F5344CB8AC3E}">
        <p14:creationId xmlns:p14="http://schemas.microsoft.com/office/powerpoint/2010/main" val="522778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83096"/>
          </a:xfrm>
        </p:spPr>
        <p:txBody>
          <a:bodyPr/>
          <a:lstStyle/>
          <a:p>
            <a:r>
              <a:rPr lang="en-US" dirty="0" smtClean="0"/>
              <a:t>Canada fitness survey 2010</a:t>
            </a:r>
            <a:endParaRPr lang="en-US" dirty="0"/>
          </a:p>
        </p:txBody>
      </p:sp>
      <p:sp>
        <p:nvSpPr>
          <p:cNvPr id="4" name="Slide Number Placeholder 3"/>
          <p:cNvSpPr>
            <a:spLocks noGrp="1"/>
          </p:cNvSpPr>
          <p:nvPr>
            <p:ph type="sldNum" sz="quarter" idx="12"/>
          </p:nvPr>
        </p:nvSpPr>
        <p:spPr/>
        <p:txBody>
          <a:bodyPr/>
          <a:lstStyle/>
          <a:p>
            <a:pPr>
              <a:defRPr/>
            </a:pPr>
            <a:fld id="{82711561-F2F2-7149-B8D4-82FC2C92EC29}" type="slidenum">
              <a:rPr lang="en-US" smtClean="0"/>
              <a:pPr>
                <a:defRPr/>
              </a:pPr>
              <a:t>28</a:t>
            </a:fld>
            <a:endParaRPr lang="en-US"/>
          </a:p>
        </p:txBody>
      </p:sp>
      <p:pic>
        <p:nvPicPr>
          <p:cNvPr id="5" name="Picture 4" descr="fig 3 CanSta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780288"/>
            <a:ext cx="5616624" cy="6077712"/>
          </a:xfrm>
          <a:prstGeom prst="rect">
            <a:avLst/>
          </a:prstGeom>
        </p:spPr>
      </p:pic>
    </p:spTree>
    <p:extLst>
      <p:ext uri="{BB962C8B-B14F-4D97-AF65-F5344CB8AC3E}">
        <p14:creationId xmlns:p14="http://schemas.microsoft.com/office/powerpoint/2010/main" val="238870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9946560-6DC6-324C-B3DD-F0B2ECF2FD50}" type="slidenum">
              <a:rPr lang="en-US"/>
              <a:pPr>
                <a:defRPr/>
              </a:pPr>
              <a:t>29</a:t>
            </a:fld>
            <a:endParaRPr lang="en-US"/>
          </a:p>
        </p:txBody>
      </p:sp>
      <p:sp>
        <p:nvSpPr>
          <p:cNvPr id="50178" name="Rectangle 2"/>
          <p:cNvSpPr>
            <a:spLocks noGrp="1" noChangeArrowheads="1"/>
          </p:cNvSpPr>
          <p:nvPr>
            <p:ph type="title"/>
          </p:nvPr>
        </p:nvSpPr>
        <p:spPr>
          <a:xfrm>
            <a:off x="990600" y="304800"/>
            <a:ext cx="7340600" cy="381000"/>
          </a:xfrm>
        </p:spPr>
        <p:txBody>
          <a:bodyPr/>
          <a:lstStyle/>
          <a:p>
            <a:pPr eaLnBrk="1" hangingPunct="1"/>
            <a:r>
              <a:rPr lang="en-US" sz="4000">
                <a:latin typeface="Arial" charset="0"/>
                <a:ea typeface="ＭＳ Ｐゴシック" charset="0"/>
                <a:cs typeface="ＭＳ Ｐゴシック" charset="0"/>
              </a:rPr>
              <a:t>Fat Cell Size and Number</a:t>
            </a:r>
            <a:endParaRPr lang="en-US" sz="4000" b="1">
              <a:latin typeface="Arial" charset="0"/>
              <a:ea typeface="ＭＳ Ｐゴシック" charset="0"/>
              <a:cs typeface="ＭＳ Ｐゴシック" charset="0"/>
            </a:endParaRPr>
          </a:p>
        </p:txBody>
      </p:sp>
      <p:sp>
        <p:nvSpPr>
          <p:cNvPr id="16387" name="Rectangle 3"/>
          <p:cNvSpPr>
            <a:spLocks noGrp="1" noChangeArrowheads="1"/>
          </p:cNvSpPr>
          <p:nvPr>
            <p:ph type="body" idx="1"/>
          </p:nvPr>
        </p:nvSpPr>
        <p:spPr>
          <a:xfrm>
            <a:off x="381000" y="762000"/>
            <a:ext cx="8153400" cy="5410200"/>
          </a:xfrm>
        </p:spPr>
        <p:txBody>
          <a:bodyPr/>
          <a:lstStyle/>
          <a:p>
            <a:pPr eaLnBrk="1" hangingPunct="1">
              <a:buFontTx/>
              <a:buNone/>
            </a:pPr>
            <a:endParaRPr lang="en-US" sz="12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The body can increase its quantity of adipose tissue in two ways:</a:t>
            </a:r>
          </a:p>
          <a:p>
            <a:pPr eaLnBrk="1" hangingPunct="1"/>
            <a:r>
              <a:rPr lang="en-US" sz="2400">
                <a:latin typeface="Arial" charset="0"/>
                <a:ea typeface="ＭＳ Ｐゴシック" charset="0"/>
                <a:cs typeface="ＭＳ Ｐゴシック" charset="0"/>
              </a:rPr>
              <a:t>Fat cell hypertrophy - enlarging existing fat cells</a:t>
            </a:r>
          </a:p>
          <a:p>
            <a:pPr eaLnBrk="1" hangingPunct="1"/>
            <a:r>
              <a:rPr lang="en-US" sz="2400">
                <a:latin typeface="Arial" charset="0"/>
                <a:ea typeface="ＭＳ Ｐゴシック" charset="0"/>
                <a:cs typeface="ＭＳ Ｐゴシック" charset="0"/>
              </a:rPr>
              <a:t>Fat cell hyperplasia - increasing the total # of fat cells.</a:t>
            </a:r>
          </a:p>
          <a:p>
            <a:pPr eaLnBrk="1" hangingPunct="1"/>
            <a:r>
              <a:rPr lang="en-US" sz="2400">
                <a:latin typeface="Arial" charset="0"/>
                <a:ea typeface="ＭＳ Ｐゴシック" charset="0"/>
                <a:cs typeface="ＭＳ Ｐゴシック" charset="0"/>
              </a:rPr>
              <a:t>The major structural difference in adipose tissue mass between obese and non-obese people is in cell number. </a:t>
            </a:r>
            <a:endParaRPr lang="en-US" sz="1200">
              <a:latin typeface="Arial" charset="0"/>
              <a:ea typeface="ＭＳ Ｐゴシック" charset="0"/>
              <a:cs typeface="ＭＳ Ｐゴシック" charset="0"/>
            </a:endParaRPr>
          </a:p>
          <a:p>
            <a:pPr lvl="1" eaLnBrk="1" hangingPunct="1">
              <a:buClr>
                <a:schemeClr val="tx1"/>
              </a:buClr>
              <a:buFont typeface="Wingdings 3" charset="0"/>
              <a:buChar char=""/>
            </a:pPr>
            <a:r>
              <a:rPr lang="en-US" sz="2000">
                <a:latin typeface="Arial" charset="0"/>
                <a:ea typeface="ＭＳ Ｐゴシック" charset="0"/>
              </a:rPr>
              <a:t>Typical fat cell numbers are as follows:</a:t>
            </a:r>
          </a:p>
          <a:p>
            <a:pPr lvl="1" eaLnBrk="1" hangingPunct="1">
              <a:buClr>
                <a:schemeClr val="tx1"/>
              </a:buClr>
              <a:buFont typeface="Wingdings 3" charset="0"/>
              <a:buChar char=""/>
            </a:pPr>
            <a:r>
              <a:rPr lang="en-US" sz="2000">
                <a:latin typeface="Arial" charset="0"/>
                <a:ea typeface="ＭＳ Ｐゴシック" charset="0"/>
              </a:rPr>
              <a:t>Average, nonobese person - 25 - 30 billion</a:t>
            </a:r>
          </a:p>
          <a:p>
            <a:pPr lvl="1" eaLnBrk="1" hangingPunct="1">
              <a:buClr>
                <a:schemeClr val="tx1"/>
              </a:buClr>
              <a:buFont typeface="Wingdings 3" charset="0"/>
              <a:buChar char=""/>
            </a:pPr>
            <a:r>
              <a:rPr lang="en-US" sz="2000">
                <a:latin typeface="Arial" charset="0"/>
                <a:ea typeface="ＭＳ Ｐゴシック" charset="0"/>
              </a:rPr>
              <a:t>Moderately obese person - 60 - 100 billion</a:t>
            </a:r>
          </a:p>
          <a:p>
            <a:pPr lvl="1" eaLnBrk="1" hangingPunct="1">
              <a:buClr>
                <a:schemeClr val="tx1"/>
              </a:buClr>
              <a:buFont typeface="Wingdings 3" charset="0"/>
              <a:buChar char=""/>
            </a:pPr>
            <a:r>
              <a:rPr lang="en-US" sz="2000">
                <a:latin typeface="Arial" charset="0"/>
                <a:ea typeface="ＭＳ Ｐゴシック" charset="0"/>
              </a:rPr>
              <a:t>Massively obese person - up to 200 billion</a:t>
            </a:r>
            <a:endParaRPr lang="en-US" sz="1000">
              <a:latin typeface="Arial" charset="0"/>
              <a:ea typeface="ＭＳ Ｐゴシック" charset="0"/>
            </a:endParaRPr>
          </a:p>
          <a:p>
            <a:pPr eaLnBrk="1" hangingPunct="1"/>
            <a:r>
              <a:rPr lang="en-US" sz="2400">
                <a:latin typeface="Arial" charset="0"/>
                <a:ea typeface="ＭＳ Ｐゴシック" charset="0"/>
                <a:cs typeface="ＭＳ Ｐゴシック" charset="0"/>
              </a:rPr>
              <a:t>Weight reduction in obese adults and children is accompanied by a decrease in the size of fat cells but no change in the # of cells.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3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3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63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638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D45886D-CAD3-6645-B1C4-FE38D516CDCE}" type="slidenum">
              <a:rPr lang="en-US"/>
              <a:pPr>
                <a:defRPr/>
              </a:pPr>
              <a:t>3</a:t>
            </a:fld>
            <a:endParaRPr lang="en-US"/>
          </a:p>
        </p:txBody>
      </p:sp>
      <p:pic>
        <p:nvPicPr>
          <p:cNvPr id="7170" name="Picture 3" descr="health risk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5113"/>
            <a:ext cx="8229600" cy="632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E804B20-B50E-AD48-8189-B9D12921B361}" type="slidenum">
              <a:rPr lang="en-US"/>
              <a:pPr>
                <a:defRPr/>
              </a:pPr>
              <a:t>30</a:t>
            </a:fld>
            <a:endParaRPr lang="en-US"/>
          </a:p>
        </p:txBody>
      </p:sp>
      <p:sp>
        <p:nvSpPr>
          <p:cNvPr id="18435" name="Rectangle 3"/>
          <p:cNvSpPr>
            <a:spLocks noGrp="1" noChangeArrowheads="1"/>
          </p:cNvSpPr>
          <p:nvPr>
            <p:ph type="body" idx="1"/>
          </p:nvPr>
        </p:nvSpPr>
        <p:spPr>
          <a:xfrm>
            <a:off x="609600" y="457200"/>
            <a:ext cx="7772400" cy="5791200"/>
          </a:xfrm>
        </p:spPr>
        <p:txBody>
          <a:bodyPr/>
          <a:lstStyle/>
          <a:p>
            <a:pPr eaLnBrk="1" hangingPunct="1">
              <a:buClr>
                <a:schemeClr val="tx1"/>
              </a:buClr>
              <a:buFontTx/>
              <a:buNone/>
            </a:pPr>
            <a:r>
              <a:rPr lang="en-US" sz="2800">
                <a:latin typeface="Arial" charset="0"/>
                <a:ea typeface="ＭＳ Ｐゴシック" charset="0"/>
                <a:cs typeface="ＭＳ Ｐゴシック" charset="0"/>
              </a:rPr>
              <a:t>There are 3 critical periods when the number of fat cells increase significantly:</a:t>
            </a:r>
            <a:endParaRPr lang="en-US" sz="1400">
              <a:latin typeface="Arial" charset="0"/>
              <a:ea typeface="ＭＳ Ｐゴシック" charset="0"/>
              <a:cs typeface="ＭＳ Ｐゴシック" charset="0"/>
            </a:endParaRPr>
          </a:p>
          <a:p>
            <a:pPr eaLnBrk="1" hangingPunct="1">
              <a:buClr>
                <a:schemeClr val="tx1"/>
              </a:buClr>
              <a:buFontTx/>
              <a:buNone/>
            </a:pPr>
            <a:r>
              <a:rPr lang="en-US" sz="2800">
                <a:latin typeface="Arial" charset="0"/>
                <a:ea typeface="ＭＳ Ｐゴシック" charset="0"/>
                <a:cs typeface="ＭＳ Ｐゴシック" charset="0"/>
              </a:rPr>
              <a:t>	1. </a:t>
            </a:r>
            <a:r>
              <a:rPr lang="en-US" sz="2400">
                <a:latin typeface="Arial" charset="0"/>
                <a:ea typeface="ＭＳ Ｐゴシック" charset="0"/>
                <a:cs typeface="ＭＳ Ｐゴシック" charset="0"/>
              </a:rPr>
              <a:t>during the last trimester of pregnancy</a:t>
            </a:r>
          </a:p>
          <a:p>
            <a:pPr eaLnBrk="1" hangingPunct="1">
              <a:buClr>
                <a:schemeClr val="tx1"/>
              </a:buClr>
              <a:buFontTx/>
              <a:buNone/>
            </a:pPr>
            <a:r>
              <a:rPr lang="en-US" sz="2400">
                <a:latin typeface="Arial" charset="0"/>
                <a:ea typeface="ＭＳ Ｐゴシック" charset="0"/>
                <a:cs typeface="ＭＳ Ｐゴシック" charset="0"/>
              </a:rPr>
              <a:t>	2. during the first year of infancy</a:t>
            </a:r>
          </a:p>
          <a:p>
            <a:pPr eaLnBrk="1" hangingPunct="1">
              <a:buClr>
                <a:schemeClr val="tx1"/>
              </a:buClr>
              <a:buFontTx/>
              <a:buNone/>
            </a:pPr>
            <a:r>
              <a:rPr lang="en-US" sz="2400">
                <a:latin typeface="Arial" charset="0"/>
                <a:ea typeface="ＭＳ Ｐゴシック" charset="0"/>
                <a:cs typeface="ＭＳ Ｐゴシック" charset="0"/>
              </a:rPr>
              <a:t>	3. during the adolescent growth spurt</a:t>
            </a:r>
            <a:endParaRPr lang="en-US" sz="28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Therefore it would seem prudent to prevent significant over-fatness during these periods of life if at all possible.</a:t>
            </a:r>
            <a:r>
              <a:rPr lang="en-US" sz="2800">
                <a:latin typeface="Arial" charset="0"/>
                <a:ea typeface="ＭＳ Ｐゴシック" charset="0"/>
                <a:cs typeface="ＭＳ Ｐゴシック" charset="0"/>
              </a:rPr>
              <a:t> </a:t>
            </a:r>
          </a:p>
          <a:p>
            <a:pPr lvl="1" eaLnBrk="1" hangingPunct="1"/>
            <a:r>
              <a:rPr lang="en-US" sz="2400">
                <a:latin typeface="Arial" charset="0"/>
                <a:ea typeface="ＭＳ Ｐゴシック" charset="0"/>
              </a:rPr>
              <a:t>Healthy weight gain during pregnancy</a:t>
            </a:r>
          </a:p>
          <a:p>
            <a:pPr lvl="1" eaLnBrk="1" hangingPunct="1"/>
            <a:r>
              <a:rPr lang="en-US" sz="2400">
                <a:latin typeface="Arial" charset="0"/>
                <a:ea typeface="ＭＳ Ｐゴシック" charset="0"/>
              </a:rPr>
              <a:t>Limit bottle feeding and delay introduction of solid foods - helps prevent overeating and poor habits</a:t>
            </a:r>
          </a:p>
          <a:p>
            <a:pPr lvl="1" eaLnBrk="1" hangingPunct="1"/>
            <a:r>
              <a:rPr lang="en-US" sz="2400">
                <a:latin typeface="Arial" charset="0"/>
                <a:ea typeface="ＭＳ Ｐゴシック" charset="0"/>
              </a:rPr>
              <a:t>Regular physical activity and prudent caloric intake during growth stage</a:t>
            </a:r>
            <a:endParaRPr lang="en-US" sz="200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843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843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8A1E29E-4DE4-BF4C-A0EF-0A3707082C03}" type="slidenum">
              <a:rPr lang="en-US"/>
              <a:pPr>
                <a:defRPr/>
              </a:pPr>
              <a:t>31</a:t>
            </a:fld>
            <a:endParaRPr lang="en-US"/>
          </a:p>
        </p:txBody>
      </p:sp>
      <p:sp>
        <p:nvSpPr>
          <p:cNvPr id="54274" name="Rectangle 2"/>
          <p:cNvSpPr>
            <a:spLocks noGrp="1" noChangeArrowheads="1"/>
          </p:cNvSpPr>
          <p:nvPr>
            <p:ph type="title"/>
          </p:nvPr>
        </p:nvSpPr>
        <p:spPr>
          <a:xfrm>
            <a:off x="914400" y="457200"/>
            <a:ext cx="7340600" cy="611188"/>
          </a:xfrm>
        </p:spPr>
        <p:txBody>
          <a:bodyPr/>
          <a:lstStyle/>
          <a:p>
            <a:pPr eaLnBrk="1" hangingPunct="1"/>
            <a:r>
              <a:rPr lang="en-US" sz="4000">
                <a:solidFill>
                  <a:schemeClr val="tx1"/>
                </a:solidFill>
                <a:latin typeface="Arial" charset="0"/>
                <a:ea typeface="ＭＳ Ｐゴシック" charset="0"/>
                <a:cs typeface="ＭＳ Ｐゴシック" charset="0"/>
              </a:rPr>
              <a:t>Set-Point Theory</a:t>
            </a:r>
            <a:endParaRPr lang="en-US" b="1">
              <a:solidFill>
                <a:schemeClr val="tx1"/>
              </a:solidFill>
              <a:latin typeface="Arial" charset="0"/>
              <a:ea typeface="ＭＳ Ｐゴシック" charset="0"/>
              <a:cs typeface="ＭＳ Ｐゴシック" charset="0"/>
            </a:endParaRPr>
          </a:p>
        </p:txBody>
      </p:sp>
      <p:sp>
        <p:nvSpPr>
          <p:cNvPr id="20483" name="Rectangle 3"/>
          <p:cNvSpPr>
            <a:spLocks noGrp="1" noChangeArrowheads="1"/>
          </p:cNvSpPr>
          <p:nvPr>
            <p:ph type="body" idx="1"/>
          </p:nvPr>
        </p:nvSpPr>
        <p:spPr>
          <a:xfrm>
            <a:off x="381000" y="1219200"/>
            <a:ext cx="8077200" cy="5105400"/>
          </a:xfrm>
        </p:spPr>
        <p:txBody>
          <a:bodyPr/>
          <a:lstStyle/>
          <a:p>
            <a:pPr eaLnBrk="1" hangingPunct="1">
              <a:lnSpc>
                <a:spcPct val="90000"/>
              </a:lnSpc>
            </a:pPr>
            <a:r>
              <a:rPr lang="en-US" sz="2400" dirty="0">
                <a:latin typeface="Arial" charset="0"/>
                <a:ea typeface="ＭＳ Ｐゴシック" charset="0"/>
                <a:cs typeface="ＭＳ Ｐゴシック" charset="0"/>
              </a:rPr>
              <a:t>The body has an internal control mechanism that drives the body to maintain a particular level of body fat. </a:t>
            </a:r>
            <a:endParaRPr lang="en-US" sz="2400" dirty="0" smtClean="0">
              <a:latin typeface="Arial" charset="0"/>
              <a:ea typeface="ＭＳ Ｐゴシック" charset="0"/>
              <a:cs typeface="ＭＳ Ｐゴシック" charset="0"/>
            </a:endParaRPr>
          </a:p>
          <a:p>
            <a:pPr lvl="1" eaLnBrk="1" hangingPunct="1">
              <a:lnSpc>
                <a:spcPct val="90000"/>
              </a:lnSpc>
            </a:pPr>
            <a:r>
              <a:rPr lang="en-US" sz="2000" dirty="0" smtClean="0">
                <a:latin typeface="Arial" charset="0"/>
                <a:ea typeface="ＭＳ Ｐゴシック" charset="0"/>
                <a:cs typeface="ＭＳ Ｐゴシック" charset="0"/>
              </a:rPr>
              <a:t>Weight loss reduces resting energy (REE) expenditure slightly</a:t>
            </a:r>
            <a:endParaRPr lang="en-US" sz="600" dirty="0">
              <a:latin typeface="Arial" charset="0"/>
              <a:ea typeface="ＭＳ Ｐゴシック" charset="0"/>
              <a:cs typeface="ＭＳ Ｐゴシック" charset="0"/>
            </a:endParaRPr>
          </a:p>
          <a:p>
            <a:pPr lvl="1" eaLnBrk="1" hangingPunct="1">
              <a:lnSpc>
                <a:spcPct val="90000"/>
              </a:lnSpc>
            </a:pPr>
            <a:r>
              <a:rPr lang="en-US" sz="2000" dirty="0">
                <a:latin typeface="Arial" charset="0"/>
                <a:ea typeface="ＭＳ Ｐゴシック" charset="0"/>
                <a:cs typeface="ＭＳ Ｐゴシック" charset="0"/>
              </a:rPr>
              <a:t>When very low calorie diets (less than 800 kcal/day) are used, </a:t>
            </a:r>
            <a:r>
              <a:rPr lang="en-US" sz="2000" dirty="0" smtClean="0">
                <a:latin typeface="Arial" charset="0"/>
                <a:ea typeface="ＭＳ Ｐゴシック" charset="0"/>
                <a:cs typeface="ＭＳ Ｐゴシック" charset="0"/>
              </a:rPr>
              <a:t>REE may </a:t>
            </a:r>
            <a:r>
              <a:rPr lang="en-US" sz="2000" dirty="0">
                <a:latin typeface="Arial" charset="0"/>
                <a:ea typeface="ＭＳ Ｐゴシック" charset="0"/>
                <a:cs typeface="ＭＳ Ｐゴシック" charset="0"/>
              </a:rPr>
              <a:t>be decreased by as much as 45 percent. This greatly conserves energy and causes the diet to become much less effective</a:t>
            </a:r>
            <a:r>
              <a:rPr lang="en-US" sz="2000" dirty="0" smtClean="0">
                <a:latin typeface="Arial" charset="0"/>
                <a:ea typeface="ＭＳ Ｐゴシック" charset="0"/>
                <a:cs typeface="ＭＳ Ｐゴシック" charset="0"/>
              </a:rPr>
              <a:t>.</a:t>
            </a:r>
            <a:endParaRPr lang="en-US" sz="600" dirty="0">
              <a:latin typeface="Arial" charset="0"/>
              <a:ea typeface="ＭＳ Ｐゴシック" charset="0"/>
              <a:cs typeface="ＭＳ Ｐゴシック" charset="0"/>
            </a:endParaRPr>
          </a:p>
          <a:p>
            <a:pPr eaLnBrk="1" hangingPunct="1">
              <a:lnSpc>
                <a:spcPct val="90000"/>
              </a:lnSpc>
            </a:pPr>
            <a:r>
              <a:rPr lang="en-US" sz="2400" dirty="0">
                <a:latin typeface="Arial" charset="0"/>
                <a:ea typeface="ＭＳ Ｐゴシック" charset="0"/>
                <a:cs typeface="ＭＳ Ｐゴシック" charset="0"/>
              </a:rPr>
              <a:t>A person's set-point is probably the result of a number of hereditary and cultural factors - </a:t>
            </a:r>
            <a:r>
              <a:rPr lang="en-US" sz="2000" dirty="0">
                <a:latin typeface="Arial" charset="0"/>
                <a:ea typeface="ＭＳ Ｐゴシック" charset="0"/>
                <a:cs typeface="ＭＳ Ｐゴシック" charset="0"/>
              </a:rPr>
              <a:t>nicotine, amphetamines and </a:t>
            </a:r>
            <a:r>
              <a:rPr lang="en-US" sz="2000" u="sng" dirty="0">
                <a:latin typeface="Arial" charset="0"/>
                <a:ea typeface="ＭＳ Ｐゴシック" charset="0"/>
                <a:cs typeface="ＭＳ Ｐゴシック" charset="0"/>
              </a:rPr>
              <a:t>exercise</a:t>
            </a:r>
            <a:r>
              <a:rPr lang="en-US" sz="2000" dirty="0">
                <a:latin typeface="Arial" charset="0"/>
                <a:ea typeface="ＭＳ Ｐゴシック" charset="0"/>
                <a:cs typeface="ＭＳ Ｐゴシック" charset="0"/>
              </a:rPr>
              <a:t> can </a:t>
            </a:r>
            <a:r>
              <a:rPr lang="en-US" sz="2000" dirty="0" smtClean="0">
                <a:latin typeface="Arial" charset="0"/>
                <a:ea typeface="ＭＳ Ｐゴシック" charset="0"/>
                <a:cs typeface="ＭＳ Ｐゴシック" charset="0"/>
              </a:rPr>
              <a:t>also influence the set </a:t>
            </a:r>
            <a:r>
              <a:rPr lang="en-US" sz="2000" dirty="0">
                <a:latin typeface="Arial" charset="0"/>
                <a:ea typeface="ＭＳ Ｐゴシック" charset="0"/>
                <a:cs typeface="ＭＳ Ｐゴシック" charset="0"/>
              </a:rPr>
              <a:t>point</a:t>
            </a:r>
            <a:endParaRPr lang="en-US" sz="2400" u="sng" dirty="0">
              <a:latin typeface="Arial" charset="0"/>
              <a:ea typeface="ＭＳ Ｐゴシック" charset="0"/>
              <a:cs typeface="ＭＳ Ｐゴシック" charset="0"/>
            </a:endParaRPr>
          </a:p>
          <a:p>
            <a:pPr eaLnBrk="1" hangingPunct="1">
              <a:lnSpc>
                <a:spcPct val="90000"/>
              </a:lnSpc>
            </a:pPr>
            <a:r>
              <a:rPr lang="en-US" sz="2800" u="sng" dirty="0">
                <a:latin typeface="Arial" charset="0"/>
                <a:ea typeface="ＭＳ Ｐゴシック" charset="0"/>
                <a:cs typeface="ＭＳ Ｐゴシック" charset="0"/>
              </a:rPr>
              <a:t>Genetics</a:t>
            </a:r>
            <a:endParaRPr lang="en-US" sz="2400" dirty="0">
              <a:latin typeface="Arial" charset="0"/>
              <a:ea typeface="ＭＳ Ｐゴシック" charset="0"/>
              <a:cs typeface="ＭＳ Ｐゴシック" charset="0"/>
            </a:endParaRPr>
          </a:p>
          <a:p>
            <a:pPr eaLnBrk="1" hangingPunct="1">
              <a:lnSpc>
                <a:spcPct val="90000"/>
              </a:lnSpc>
            </a:pPr>
            <a:r>
              <a:rPr lang="en-US" sz="2400" dirty="0">
                <a:latin typeface="Arial" charset="0"/>
                <a:ea typeface="ＭＳ Ｐゴシック" charset="0"/>
                <a:cs typeface="ＭＳ Ｐゴシック" charset="0"/>
              </a:rPr>
              <a:t>A US and Sweden study found that genetics may account for 70% of the differences between individuals. </a:t>
            </a:r>
          </a:p>
          <a:p>
            <a:pPr eaLnBrk="1" hangingPunct="1">
              <a:lnSpc>
                <a:spcPct val="90000"/>
              </a:lnSpc>
            </a:pPr>
            <a:r>
              <a:rPr lang="en-US" sz="2400" dirty="0">
                <a:latin typeface="Arial" charset="0"/>
                <a:ea typeface="ＭＳ Ｐゴシック" charset="0"/>
                <a:cs typeface="ＭＳ Ｐゴシック" charset="0"/>
              </a:rPr>
              <a:t>Other studies have reported values as low as 25%.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5B8B61E-DD84-1540-B48A-0541E643FC42}" type="slidenum">
              <a:rPr lang="en-US"/>
              <a:pPr>
                <a:defRPr/>
              </a:pPr>
              <a:t>32</a:t>
            </a:fld>
            <a:endParaRPr lang="en-US"/>
          </a:p>
        </p:txBody>
      </p:sp>
      <p:sp>
        <p:nvSpPr>
          <p:cNvPr id="56322" name="Rectangle 2"/>
          <p:cNvSpPr>
            <a:spLocks noGrp="1" noChangeArrowheads="1"/>
          </p:cNvSpPr>
          <p:nvPr>
            <p:ph type="title"/>
          </p:nvPr>
        </p:nvSpPr>
        <p:spPr>
          <a:xfrm>
            <a:off x="685800" y="304800"/>
            <a:ext cx="7772400" cy="762000"/>
          </a:xfrm>
        </p:spPr>
        <p:txBody>
          <a:bodyPr/>
          <a:lstStyle/>
          <a:p>
            <a:pPr eaLnBrk="1" hangingPunct="1"/>
            <a:r>
              <a:rPr lang="en-US">
                <a:latin typeface="Arial" charset="0"/>
                <a:ea typeface="ＭＳ Ｐゴシック" charset="0"/>
                <a:cs typeface="ＭＳ Ｐゴシック" charset="0"/>
              </a:rPr>
              <a:t>Weight Management Wisdom</a:t>
            </a:r>
          </a:p>
        </p:txBody>
      </p:sp>
      <p:sp>
        <p:nvSpPr>
          <p:cNvPr id="106499" name="Rectangle 3"/>
          <p:cNvSpPr>
            <a:spLocks noGrp="1" noChangeArrowheads="1"/>
          </p:cNvSpPr>
          <p:nvPr>
            <p:ph type="body" idx="1"/>
          </p:nvPr>
        </p:nvSpPr>
        <p:spPr>
          <a:xfrm>
            <a:off x="539552" y="1196752"/>
            <a:ext cx="7924800" cy="4724400"/>
          </a:xfrm>
        </p:spPr>
        <p:txBody>
          <a:bodyPr/>
          <a:lstStyle/>
          <a:p>
            <a:pPr eaLnBrk="1" hangingPunct="1"/>
            <a:r>
              <a:rPr lang="en-US" sz="2400" dirty="0" smtClean="0">
                <a:latin typeface="Arial" charset="0"/>
                <a:ea typeface="ＭＳ Ｐゴシック" charset="0"/>
                <a:cs typeface="ＭＳ Ｐゴシック" charset="0"/>
              </a:rPr>
              <a:t>44% of women (29% of men) are trying to lose weight</a:t>
            </a:r>
          </a:p>
          <a:p>
            <a:pPr lvl="1" eaLnBrk="1" hangingPunct="1"/>
            <a:r>
              <a:rPr lang="en-US" sz="2000" dirty="0" smtClean="0">
                <a:latin typeface="Arial" charset="0"/>
                <a:ea typeface="ＭＳ Ｐゴシック" charset="0"/>
                <a:cs typeface="ＭＳ Ｐゴシック" charset="0"/>
              </a:rPr>
              <a:t>Only ~ 20% of those trying to lose weight are exercising &gt; 150 min/week and reducing energy intake</a:t>
            </a:r>
            <a:endParaRPr lang="en-US" sz="2400" u="sng" dirty="0" smtClean="0">
              <a:latin typeface="Arial" charset="0"/>
              <a:ea typeface="ＭＳ Ｐゴシック" charset="0"/>
              <a:cs typeface="ＭＳ Ｐゴシック" charset="0"/>
            </a:endParaRPr>
          </a:p>
          <a:p>
            <a:pPr eaLnBrk="1" hangingPunct="1"/>
            <a:r>
              <a:rPr lang="en-US" sz="2400" u="sng" dirty="0" smtClean="0">
                <a:latin typeface="Arial" charset="0"/>
                <a:ea typeface="ＭＳ Ｐゴシック" charset="0"/>
                <a:cs typeface="ＭＳ Ｐゴシック" charset="0"/>
              </a:rPr>
              <a:t>Michael </a:t>
            </a:r>
            <a:r>
              <a:rPr lang="en-US" sz="2400" u="sng" dirty="0" err="1">
                <a:latin typeface="Arial" charset="0"/>
                <a:ea typeface="ＭＳ Ｐゴシック" charset="0"/>
                <a:cs typeface="ＭＳ Ｐゴシック" charset="0"/>
              </a:rPr>
              <a:t>Pollan</a:t>
            </a:r>
            <a:r>
              <a:rPr lang="en-US" sz="2400" u="sng"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”eat food, not too much, mostly plants.”</a:t>
            </a:r>
          </a:p>
          <a:p>
            <a:pPr eaLnBrk="1" hangingPunct="1"/>
            <a:r>
              <a:rPr lang="en-US" sz="2400" u="sng" dirty="0">
                <a:latin typeface="Arial" charset="0"/>
                <a:ea typeface="ＭＳ Ｐゴシック" charset="0"/>
                <a:cs typeface="ＭＳ Ｐゴシック" charset="0"/>
              </a:rPr>
              <a:t>Dr. </a:t>
            </a:r>
            <a:r>
              <a:rPr lang="en-US" sz="2400" u="sng" dirty="0" err="1">
                <a:latin typeface="Arial" charset="0"/>
                <a:ea typeface="ＭＳ Ｐゴシック" charset="0"/>
                <a:cs typeface="ＭＳ Ｐゴシック" charset="0"/>
              </a:rPr>
              <a:t>Freedhoff</a:t>
            </a:r>
            <a:r>
              <a:rPr lang="en-US" sz="2400" dirty="0">
                <a:latin typeface="Arial" charset="0"/>
                <a:ea typeface="ＭＳ Ｐゴシック" charset="0"/>
                <a:cs typeface="ＭＳ Ｐゴシック" charset="0"/>
              </a:rPr>
              <a:t> - “The only way a person is going to lose weight and keep it off, is to like the life they</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re living while </a:t>
            </a:r>
            <a:r>
              <a:rPr lang="en-US" altLang="ja-JP" sz="2400" dirty="0" smtClean="0">
                <a:latin typeface="Arial" charset="0"/>
                <a:ea typeface="ＭＳ Ｐゴシック" charset="0"/>
                <a:cs typeface="ＭＳ Ｐゴシック" charset="0"/>
              </a:rPr>
              <a:t>they’re </a:t>
            </a:r>
            <a:r>
              <a:rPr lang="en-US" altLang="ja-JP" sz="2400" dirty="0">
                <a:latin typeface="Arial" charset="0"/>
                <a:ea typeface="ＭＳ Ｐゴシック" charset="0"/>
                <a:cs typeface="ＭＳ Ｐゴシック" charset="0"/>
              </a:rPr>
              <a:t>actually losing.</a:t>
            </a:r>
            <a:r>
              <a:rPr lang="ja-JP" altLang="en-US" sz="2400" dirty="0">
                <a:latin typeface="Arial" charset="0"/>
                <a:ea typeface="ＭＳ Ｐゴシック" charset="0"/>
                <a:cs typeface="ＭＳ Ｐゴシック" charset="0"/>
              </a:rPr>
              <a:t>”</a:t>
            </a:r>
            <a:endParaRPr lang="en-US" altLang="ja-JP" sz="2400" dirty="0">
              <a:latin typeface="Arial" charset="0"/>
              <a:ea typeface="ＭＳ Ｐゴシック" charset="0"/>
              <a:cs typeface="ＭＳ Ｐゴシック" charset="0"/>
            </a:endParaRPr>
          </a:p>
          <a:p>
            <a:pPr eaLnBrk="1" hangingPunct="1"/>
            <a:r>
              <a:rPr lang="en-US" sz="2400" u="sng" dirty="0">
                <a:latin typeface="Arial" charset="0"/>
                <a:ea typeface="ＭＳ Ｐゴシック" charset="0"/>
                <a:cs typeface="ＭＳ Ｐゴシック" charset="0"/>
              </a:rPr>
              <a:t>Quebec Family Study</a:t>
            </a:r>
            <a:r>
              <a:rPr lang="en-US" sz="2400" dirty="0">
                <a:latin typeface="Arial" charset="0"/>
                <a:ea typeface="ＭＳ Ｐゴシック" charset="0"/>
                <a:cs typeface="ＭＳ Ｐゴシック" charset="0"/>
              </a:rPr>
              <a:t> - short sleep duration, emotional eating patterns and low dietary calcium intake predicted the risk of obesity better than the amount of fat in the subjects’ diets or how much vigorous exercise they did.</a:t>
            </a:r>
            <a:endParaRPr lang="en-US" sz="2800" dirty="0">
              <a:latin typeface="Verdana" charset="0"/>
              <a:ea typeface="ＭＳ Ｐゴシック" charset="0"/>
              <a:cs typeface="ＭＳ Ｐゴシック" charset="0"/>
            </a:endParaRPr>
          </a:p>
          <a:p>
            <a:pPr lvl="1" eaLnBrk="1" hangingPunct="1">
              <a:buFontTx/>
              <a:buNone/>
            </a:pPr>
            <a:r>
              <a:rPr lang="en-US" sz="2400" dirty="0">
                <a:latin typeface="Arial" charset="0"/>
                <a:ea typeface="ＭＳ Ｐゴシック" charset="0"/>
              </a:rPr>
              <a:t>*Poor sleep leads to rise in ghrelin and drop in </a:t>
            </a:r>
            <a:r>
              <a:rPr lang="en-US" sz="2400" dirty="0" err="1">
                <a:latin typeface="Arial" charset="0"/>
                <a:ea typeface="ＭＳ Ｐゴシック" charset="0"/>
              </a:rPr>
              <a:t>leptin</a:t>
            </a:r>
            <a:r>
              <a:rPr lang="en-US" sz="2400" dirty="0">
                <a:latin typeface="Arial" charset="0"/>
                <a:ea typeface="ＭＳ Ｐゴシック" charset="0"/>
              </a:rPr>
              <a:t> </a:t>
            </a:r>
          </a:p>
          <a:p>
            <a:pPr lvl="1" eaLnBrk="1" hangingPunct="1">
              <a:buFontTx/>
              <a:buNone/>
            </a:pPr>
            <a:r>
              <a:rPr lang="en-US" sz="2400" dirty="0">
                <a:latin typeface="Arial" charset="0"/>
                <a:ea typeface="ＭＳ Ｐゴシック" charset="0"/>
              </a:rPr>
              <a:t>	- hunger and satiation hormones respectively.</a:t>
            </a:r>
            <a:endParaRPr lang="en-US" sz="2400" dirty="0">
              <a:latin typeface="Verdana"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64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64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4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4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6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4442239-44BE-8249-A2AD-439BA8CC278E}" type="slidenum">
              <a:rPr lang="en-US"/>
              <a:pPr>
                <a:defRPr/>
              </a:pPr>
              <a:t>33</a:t>
            </a:fld>
            <a:endParaRPr lang="en-US"/>
          </a:p>
        </p:txBody>
      </p:sp>
      <p:sp>
        <p:nvSpPr>
          <p:cNvPr id="58370" name="Rectangle 2"/>
          <p:cNvSpPr>
            <a:spLocks noGrp="1" noChangeArrowheads="1"/>
          </p:cNvSpPr>
          <p:nvPr>
            <p:ph type="title"/>
          </p:nvPr>
        </p:nvSpPr>
        <p:spPr>
          <a:xfrm>
            <a:off x="685800" y="228600"/>
            <a:ext cx="7772400" cy="533400"/>
          </a:xfrm>
        </p:spPr>
        <p:txBody>
          <a:bodyPr/>
          <a:lstStyle/>
          <a:p>
            <a:pPr eaLnBrk="1" hangingPunct="1"/>
            <a:r>
              <a:rPr lang="en-US" sz="4000">
                <a:solidFill>
                  <a:schemeClr val="tx1"/>
                </a:solidFill>
                <a:latin typeface="Arial" charset="0"/>
                <a:ea typeface="ＭＳ Ｐゴシック" charset="0"/>
                <a:cs typeface="ＭＳ Ｐゴシック" charset="0"/>
              </a:rPr>
              <a:t>Energy Balance Equation</a:t>
            </a:r>
          </a:p>
        </p:txBody>
      </p:sp>
      <p:sp>
        <p:nvSpPr>
          <p:cNvPr id="23555" name="Rectangle 3"/>
          <p:cNvSpPr>
            <a:spLocks noGrp="1" noChangeArrowheads="1"/>
          </p:cNvSpPr>
          <p:nvPr>
            <p:ph type="body" idx="1"/>
          </p:nvPr>
        </p:nvSpPr>
        <p:spPr>
          <a:xfrm>
            <a:off x="685800" y="990600"/>
            <a:ext cx="7772400" cy="5105400"/>
          </a:xfrm>
        </p:spPr>
        <p:txBody>
          <a:bodyPr/>
          <a:lstStyle/>
          <a:p>
            <a:pPr eaLnBrk="1" hangingPunct="1">
              <a:buClr>
                <a:schemeClr val="tx1"/>
              </a:buClr>
              <a:buFontTx/>
              <a:buNone/>
            </a:pPr>
            <a:r>
              <a:rPr lang="en-US" sz="2400">
                <a:latin typeface="Arial" charset="0"/>
                <a:ea typeface="ＭＳ Ｐゴシック" charset="0"/>
                <a:cs typeface="ＭＳ Ｐゴシック" charset="0"/>
              </a:rPr>
              <a:t>Energy In - Energy Out = Weight Gain / Loss / Maintenance</a:t>
            </a:r>
            <a:endParaRPr lang="en-US" sz="2800">
              <a:latin typeface="Arial" charset="0"/>
              <a:ea typeface="ＭＳ Ｐゴシック" charset="0"/>
              <a:cs typeface="ＭＳ Ｐゴシック" charset="0"/>
            </a:endParaRPr>
          </a:p>
          <a:p>
            <a:pPr eaLnBrk="1" hangingPunct="1">
              <a:buClr>
                <a:schemeClr val="tx1"/>
              </a:buClr>
              <a:buFontTx/>
              <a:buNone/>
            </a:pPr>
            <a:r>
              <a:rPr lang="en-US" sz="2800">
                <a:latin typeface="Arial" charset="0"/>
                <a:ea typeface="ＭＳ Ｐゴシック" charset="0"/>
                <a:cs typeface="ＭＳ Ｐゴシック" charset="0"/>
              </a:rPr>
              <a:t>Energy In:</a:t>
            </a:r>
          </a:p>
          <a:p>
            <a:pPr eaLnBrk="1" hangingPunct="1"/>
            <a:r>
              <a:rPr lang="en-US" sz="2000">
                <a:latin typeface="Arial" charset="0"/>
                <a:ea typeface="ＭＳ Ｐゴシック" charset="0"/>
                <a:cs typeface="ＭＳ Ｐゴシック" charset="0"/>
              </a:rPr>
              <a:t>Energy in is determined by the calorie content of the food eaten.</a:t>
            </a:r>
            <a:r>
              <a:rPr lang="en-US" sz="2800">
                <a:latin typeface="Arial" charset="0"/>
                <a:ea typeface="ＭＳ Ｐゴシック" charset="0"/>
                <a:cs typeface="ＭＳ Ｐゴシック" charset="0"/>
              </a:rPr>
              <a:t> </a:t>
            </a:r>
            <a:endParaRPr lang="en-US" sz="1000">
              <a:latin typeface="Arial" charset="0"/>
              <a:ea typeface="ＭＳ Ｐゴシック" charset="0"/>
              <a:cs typeface="ＭＳ Ｐゴシック" charset="0"/>
            </a:endParaRPr>
          </a:p>
          <a:p>
            <a:pPr eaLnBrk="1" hangingPunct="1">
              <a:buClr>
                <a:schemeClr val="tx1"/>
              </a:buClr>
              <a:buFontTx/>
              <a:buNone/>
            </a:pPr>
            <a:r>
              <a:rPr lang="en-US" sz="2800">
                <a:latin typeface="Arial" charset="0"/>
                <a:ea typeface="ＭＳ Ｐゴシック" charset="0"/>
                <a:cs typeface="ＭＳ Ｐゴシック" charset="0"/>
              </a:rPr>
              <a:t>Energy out:</a:t>
            </a:r>
            <a:endParaRPr lang="en-US" sz="10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Thermic Effect of Food (5-15%)</a:t>
            </a:r>
          </a:p>
          <a:p>
            <a:pPr lvl="2" eaLnBrk="1" hangingPunct="1">
              <a:buFont typeface="Symbol" charset="0"/>
              <a:buChar char="·"/>
            </a:pPr>
            <a:r>
              <a:rPr lang="en-US" sz="2000">
                <a:latin typeface="Arial" charset="0"/>
                <a:ea typeface="ＭＳ Ｐゴシック" charset="0"/>
              </a:rPr>
              <a:t>your body expends energy digesting and absorbing food.</a:t>
            </a:r>
            <a:endParaRPr lang="en-US" sz="800">
              <a:latin typeface="Arial" charset="0"/>
              <a:ea typeface="ＭＳ Ｐゴシック" charset="0"/>
            </a:endParaRPr>
          </a:p>
          <a:p>
            <a:pPr eaLnBrk="1" hangingPunct="1"/>
            <a:r>
              <a:rPr lang="en-US" sz="2400">
                <a:latin typeface="Arial" charset="0"/>
                <a:ea typeface="ＭＳ Ｐゴシック" charset="0"/>
                <a:cs typeface="ＭＳ Ｐゴシック" charset="0"/>
              </a:rPr>
              <a:t>Basal Metabolic Rate (BMR) (55-75%)</a:t>
            </a:r>
            <a:endParaRPr lang="en-US" sz="2800">
              <a:latin typeface="Arial" charset="0"/>
              <a:ea typeface="ＭＳ Ｐゴシック" charset="0"/>
              <a:cs typeface="ＭＳ Ｐゴシック" charset="0"/>
            </a:endParaRPr>
          </a:p>
          <a:p>
            <a:pPr lvl="2" eaLnBrk="1" hangingPunct="1">
              <a:buFont typeface="Symbol" charset="0"/>
              <a:buChar char="·"/>
            </a:pPr>
            <a:r>
              <a:rPr lang="en-US" sz="2000">
                <a:latin typeface="Arial" charset="0"/>
                <a:ea typeface="ＭＳ Ｐゴシック" charset="0"/>
              </a:rPr>
              <a:t>is the minimal level of energy required to sustain the body's vital functions in the waking state. </a:t>
            </a:r>
            <a:endParaRPr lang="en-US" sz="800">
              <a:latin typeface="Arial" charset="0"/>
              <a:ea typeface="ＭＳ Ｐゴシック" charset="0"/>
            </a:endParaRPr>
          </a:p>
          <a:p>
            <a:pPr eaLnBrk="1" hangingPunct="1"/>
            <a:r>
              <a:rPr lang="en-US" sz="2400">
                <a:latin typeface="Arial" charset="0"/>
                <a:ea typeface="ＭＳ Ｐゴシック" charset="0"/>
                <a:cs typeface="ＭＳ Ｐゴシック" charset="0"/>
              </a:rPr>
              <a:t>Energy Expended in Physical Activity(10-40%)</a:t>
            </a:r>
            <a:endParaRPr lang="en-US" sz="28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55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355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1C6D9ED-93CA-A84E-9154-CF556005BFF9}" type="slidenum">
              <a:rPr lang="en-US"/>
              <a:pPr>
                <a:defRPr/>
              </a:pPr>
              <a:t>34</a:t>
            </a:fld>
            <a:endParaRPr lang="en-US"/>
          </a:p>
        </p:txBody>
      </p:sp>
      <p:sp>
        <p:nvSpPr>
          <p:cNvPr id="60418" name="Rectangle 2"/>
          <p:cNvSpPr>
            <a:spLocks noGrp="1" noChangeArrowheads="1"/>
          </p:cNvSpPr>
          <p:nvPr>
            <p:ph type="title"/>
          </p:nvPr>
        </p:nvSpPr>
        <p:spPr/>
        <p:txBody>
          <a:bodyPr/>
          <a:lstStyle/>
          <a:p>
            <a:pPr eaLnBrk="1" hangingPunct="1"/>
            <a:r>
              <a:rPr lang="en-US" sz="3200">
                <a:latin typeface="Arial" charset="0"/>
                <a:ea typeface="ＭＳ Ｐゴシック" charset="0"/>
                <a:cs typeface="ＭＳ Ｐゴシック" charset="0"/>
              </a:rPr>
              <a:t>Energy Expended in Physical Activity</a:t>
            </a:r>
            <a:endParaRPr lang="en-US" sz="4000" b="1">
              <a:latin typeface="Arial" charset="0"/>
              <a:ea typeface="ＭＳ Ｐゴシック" charset="0"/>
              <a:cs typeface="ＭＳ Ｐゴシック" charset="0"/>
            </a:endParaRPr>
          </a:p>
        </p:txBody>
      </p:sp>
      <p:sp>
        <p:nvSpPr>
          <p:cNvPr id="24579" name="Rectangle 3"/>
          <p:cNvSpPr>
            <a:spLocks noGrp="1" noChangeArrowheads="1"/>
          </p:cNvSpPr>
          <p:nvPr>
            <p:ph type="body" idx="1"/>
          </p:nvPr>
        </p:nvSpPr>
        <p:spPr/>
        <p:txBody>
          <a:bodyPr/>
          <a:lstStyle/>
          <a:p>
            <a:pPr lvl="1" eaLnBrk="1" hangingPunct="1">
              <a:buFont typeface="Symbol" charset="0"/>
              <a:buChar char="·"/>
            </a:pPr>
            <a:r>
              <a:rPr lang="en-US" sz="2000">
                <a:latin typeface="Arial" charset="0"/>
                <a:ea typeface="ＭＳ Ｐゴシック" charset="0"/>
              </a:rPr>
              <a:t>difficult to estimate</a:t>
            </a:r>
            <a:endParaRPr lang="en-US" sz="2400">
              <a:latin typeface="Arial" charset="0"/>
              <a:ea typeface="ＭＳ Ｐゴシック" charset="0"/>
            </a:endParaRPr>
          </a:p>
          <a:p>
            <a:pPr lvl="1" eaLnBrk="1" hangingPunct="1"/>
            <a:endParaRPr lang="en-US" sz="1000">
              <a:latin typeface="Arial" charset="0"/>
              <a:ea typeface="ＭＳ Ｐゴシック" charset="0"/>
            </a:endParaRPr>
          </a:p>
          <a:p>
            <a:pPr eaLnBrk="1" hangingPunct="1"/>
            <a:r>
              <a:rPr lang="en-US" sz="2800">
                <a:latin typeface="Arial" charset="0"/>
                <a:ea typeface="ＭＳ Ｐゴシック" charset="0"/>
                <a:cs typeface="ＭＳ Ｐゴシック" charset="0"/>
              </a:rPr>
              <a:t>Direct Calorimetry - </a:t>
            </a:r>
            <a:r>
              <a:rPr lang="en-US" sz="2000">
                <a:latin typeface="Arial" charset="0"/>
                <a:ea typeface="ＭＳ Ｐゴシック" charset="0"/>
                <a:cs typeface="ＭＳ Ｐゴシック" charset="0"/>
              </a:rPr>
              <a:t>direct measurement of heat production. </a:t>
            </a:r>
          </a:p>
          <a:p>
            <a:pPr lvl="1" eaLnBrk="1" hangingPunct="1">
              <a:buClr>
                <a:schemeClr val="tx1"/>
              </a:buClr>
              <a:buFont typeface="Wingdings 3" charset="0"/>
              <a:buChar char=""/>
            </a:pPr>
            <a:r>
              <a:rPr lang="en-US" sz="2000">
                <a:latin typeface="Arial" charset="0"/>
                <a:ea typeface="ＭＳ Ｐゴシック" charset="0"/>
              </a:rPr>
              <a:t>these techniques are impractical for most sports</a:t>
            </a:r>
          </a:p>
          <a:p>
            <a:pPr eaLnBrk="1" hangingPunct="1"/>
            <a:endParaRPr lang="en-US" sz="1000">
              <a:latin typeface="Arial" charset="0"/>
              <a:ea typeface="ＭＳ Ｐゴシック" charset="0"/>
              <a:cs typeface="ＭＳ Ｐゴシック" charset="0"/>
            </a:endParaRPr>
          </a:p>
          <a:p>
            <a:pPr eaLnBrk="1" hangingPunct="1"/>
            <a:r>
              <a:rPr lang="en-US" sz="2800">
                <a:latin typeface="Arial" charset="0"/>
                <a:ea typeface="ＭＳ Ｐゴシック" charset="0"/>
                <a:cs typeface="ＭＳ Ｐゴシック" charset="0"/>
              </a:rPr>
              <a:t>Indirect Calorimetry </a:t>
            </a:r>
            <a:r>
              <a:rPr lang="en-US" sz="2000">
                <a:latin typeface="Arial" charset="0"/>
                <a:ea typeface="ＭＳ Ｐゴシック" charset="0"/>
                <a:cs typeface="ＭＳ Ｐゴシック" charset="0"/>
              </a:rPr>
              <a:t>- obtain an indirect estimate of energy.</a:t>
            </a:r>
          </a:p>
          <a:p>
            <a:pPr lvl="1" eaLnBrk="1" hangingPunct="1">
              <a:buClr>
                <a:schemeClr val="tx1"/>
              </a:buClr>
              <a:buFont typeface="Wingdings 3" charset="0"/>
              <a:buChar char=""/>
            </a:pPr>
            <a:r>
              <a:rPr lang="en-US" sz="2000">
                <a:latin typeface="Arial" charset="0"/>
                <a:ea typeface="ＭＳ Ｐゴシック" charset="0"/>
              </a:rPr>
              <a:t>production by measuring a person's oxygen consumption</a:t>
            </a:r>
            <a:r>
              <a:rPr lang="en-US" sz="2400">
                <a:latin typeface="Arial" charset="0"/>
                <a:ea typeface="ＭＳ Ｐゴシック" charset="0"/>
              </a:rPr>
              <a:t> </a:t>
            </a:r>
          </a:p>
          <a:p>
            <a:pPr eaLnBrk="1" hangingPunct="1"/>
            <a:endParaRPr lang="en-US" sz="28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45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CE9298C-9C5B-F347-98F2-4D40860A5D8A}" type="slidenum">
              <a:rPr lang="en-US"/>
              <a:pPr>
                <a:defRPr/>
              </a:pPr>
              <a:t>35</a:t>
            </a:fld>
            <a:endParaRPr lang="en-US"/>
          </a:p>
        </p:txBody>
      </p:sp>
      <p:sp>
        <p:nvSpPr>
          <p:cNvPr id="62466" name="Rectangle 2"/>
          <p:cNvSpPr>
            <a:spLocks noGrp="1" noChangeArrowheads="1"/>
          </p:cNvSpPr>
          <p:nvPr>
            <p:ph type="title"/>
          </p:nvPr>
        </p:nvSpPr>
        <p:spPr>
          <a:xfrm>
            <a:off x="914400" y="304800"/>
            <a:ext cx="7340600" cy="765175"/>
          </a:xfrm>
        </p:spPr>
        <p:txBody>
          <a:bodyPr/>
          <a:lstStyle/>
          <a:p>
            <a:pPr eaLnBrk="1" hangingPunct="1"/>
            <a:r>
              <a:rPr lang="en-US" sz="3200">
                <a:solidFill>
                  <a:schemeClr val="tx1"/>
                </a:solidFill>
                <a:latin typeface="Arial" charset="0"/>
                <a:ea typeface="ＭＳ Ｐゴシック" charset="0"/>
                <a:cs typeface="ＭＳ Ｐゴシック" charset="0"/>
              </a:rPr>
              <a:t>Unbalancing the Energy Balance Equation:</a:t>
            </a:r>
            <a:endParaRPr lang="en-US" b="1">
              <a:solidFill>
                <a:schemeClr val="tx1"/>
              </a:solidFill>
              <a:latin typeface="Arial" charset="0"/>
              <a:ea typeface="ＭＳ Ｐゴシック" charset="0"/>
              <a:cs typeface="ＭＳ Ｐゴシック" charset="0"/>
            </a:endParaRPr>
          </a:p>
        </p:txBody>
      </p:sp>
      <p:sp>
        <p:nvSpPr>
          <p:cNvPr id="26627" name="Rectangle 3"/>
          <p:cNvSpPr>
            <a:spLocks noGrp="1" noChangeArrowheads="1"/>
          </p:cNvSpPr>
          <p:nvPr>
            <p:ph type="body" idx="1"/>
          </p:nvPr>
        </p:nvSpPr>
        <p:spPr>
          <a:xfrm>
            <a:off x="304800" y="1143000"/>
            <a:ext cx="8458200" cy="4648200"/>
          </a:xfrm>
        </p:spPr>
        <p:txBody>
          <a:bodyPr/>
          <a:lstStyle/>
          <a:p>
            <a:pPr eaLnBrk="1" hangingPunct="1">
              <a:lnSpc>
                <a:spcPct val="90000"/>
              </a:lnSpc>
            </a:pPr>
            <a:r>
              <a:rPr lang="en-US" sz="2400" dirty="0">
                <a:latin typeface="Arial" charset="0"/>
                <a:ea typeface="ＭＳ Ｐゴシック" charset="0"/>
                <a:cs typeface="ＭＳ Ｐゴシック" charset="0"/>
              </a:rPr>
              <a:t>From the standpoint of energy metabolism, obesity is the end result of a positive energy balance.</a:t>
            </a:r>
            <a:r>
              <a:rPr lang="en-US" sz="2000" dirty="0">
                <a:latin typeface="Arial" charset="0"/>
                <a:ea typeface="ＭＳ Ｐゴシック" charset="0"/>
                <a:cs typeface="ＭＳ Ｐゴシック" charset="0"/>
              </a:rPr>
              <a:t> </a:t>
            </a:r>
          </a:p>
          <a:p>
            <a:pPr eaLnBrk="1" hangingPunct="1">
              <a:lnSpc>
                <a:spcPct val="90000"/>
              </a:lnSpc>
            </a:pPr>
            <a:r>
              <a:rPr lang="en-US" sz="2400" u="sng" dirty="0">
                <a:latin typeface="Arial" charset="0"/>
                <a:ea typeface="ＭＳ Ｐゴシック" charset="0"/>
                <a:cs typeface="ＭＳ Ｐゴシック" charset="0"/>
              </a:rPr>
              <a:t>One pound of fat</a:t>
            </a:r>
            <a:r>
              <a:rPr lang="en-US" sz="2400" dirty="0">
                <a:latin typeface="Arial" charset="0"/>
                <a:ea typeface="ＭＳ Ｐゴシック" charset="0"/>
                <a:cs typeface="ＭＳ Ｐゴシック" charset="0"/>
              </a:rPr>
              <a:t> will be stored in the body when an excess of approximately </a:t>
            </a:r>
            <a:r>
              <a:rPr lang="en-US" sz="2400" u="sng" dirty="0">
                <a:latin typeface="Arial" charset="0"/>
                <a:ea typeface="ＭＳ Ｐゴシック" charset="0"/>
                <a:cs typeface="ＭＳ Ｐゴシック" charset="0"/>
              </a:rPr>
              <a:t>3500 kcal</a:t>
            </a:r>
            <a:r>
              <a:rPr lang="en-US" sz="2400" dirty="0">
                <a:latin typeface="Arial" charset="0"/>
                <a:ea typeface="ＭＳ Ｐゴシック" charset="0"/>
                <a:cs typeface="ＭＳ Ｐゴシック" charset="0"/>
              </a:rPr>
              <a:t> of energy has been consumed.</a:t>
            </a:r>
          </a:p>
          <a:p>
            <a:pPr eaLnBrk="1" hangingPunct="1">
              <a:lnSpc>
                <a:spcPct val="90000"/>
              </a:lnSpc>
            </a:pPr>
            <a:r>
              <a:rPr lang="en-US" sz="2400" dirty="0">
                <a:latin typeface="Arial" charset="0"/>
                <a:ea typeface="ＭＳ Ｐゴシック" charset="0"/>
                <a:cs typeface="ＭＳ Ｐゴシック" charset="0"/>
              </a:rPr>
              <a:t>to lose weight an individual must increase energy output and/or decrease energy input.</a:t>
            </a:r>
            <a:endParaRPr lang="en-US" sz="2000" dirty="0">
              <a:latin typeface="Arial" charset="0"/>
              <a:ea typeface="ＭＳ Ｐゴシック" charset="0"/>
              <a:cs typeface="ＭＳ Ｐゴシック" charset="0"/>
            </a:endParaRPr>
          </a:p>
          <a:p>
            <a:pPr eaLnBrk="1" hangingPunct="1">
              <a:lnSpc>
                <a:spcPct val="90000"/>
              </a:lnSpc>
            </a:pPr>
            <a:r>
              <a:rPr lang="en-US" sz="2400" dirty="0">
                <a:latin typeface="Arial" charset="0"/>
                <a:ea typeface="ＭＳ Ｐゴシック" charset="0"/>
                <a:cs typeface="ＭＳ Ｐゴシック" charset="0"/>
              </a:rPr>
              <a:t>Therefore, only three alternative methods are available for the reduction of weight:</a:t>
            </a:r>
          </a:p>
          <a:p>
            <a:pPr eaLnBrk="1" hangingPunct="1">
              <a:lnSpc>
                <a:spcPct val="90000"/>
              </a:lnSpc>
              <a:buClr>
                <a:schemeClr val="tx1"/>
              </a:buClr>
              <a:buFontTx/>
              <a:buNone/>
            </a:pPr>
            <a:r>
              <a:rPr lang="en-US" sz="2400" dirty="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1. decrease caloric intake and maintain a constant energy expenditure</a:t>
            </a:r>
          </a:p>
          <a:p>
            <a:pPr eaLnBrk="1" hangingPunct="1">
              <a:lnSpc>
                <a:spcPct val="90000"/>
              </a:lnSpc>
              <a:buClr>
                <a:schemeClr val="tx1"/>
              </a:buClr>
              <a:buFontTx/>
              <a:buNone/>
            </a:pPr>
            <a:r>
              <a:rPr lang="en-US" sz="2000" dirty="0">
                <a:latin typeface="Arial" charset="0"/>
                <a:ea typeface="ＭＳ Ｐゴシック" charset="0"/>
                <a:cs typeface="ＭＳ Ｐゴシック" charset="0"/>
              </a:rPr>
              <a:t>	2. increase energy expenditure maintain a constant caloric intake</a:t>
            </a:r>
          </a:p>
          <a:p>
            <a:pPr eaLnBrk="1" hangingPunct="1">
              <a:lnSpc>
                <a:spcPct val="90000"/>
              </a:lnSpc>
              <a:buClr>
                <a:schemeClr val="tx1"/>
              </a:buClr>
              <a:buFontTx/>
              <a:buNone/>
            </a:pPr>
            <a:r>
              <a:rPr lang="en-US" sz="2000" dirty="0">
                <a:latin typeface="Arial" charset="0"/>
                <a:ea typeface="ＭＳ Ｐゴシック" charset="0"/>
                <a:cs typeface="ＭＳ Ｐゴシック" charset="0"/>
              </a:rPr>
              <a:t>	3. combination of #1 and #2</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1DC419E-5F4C-5C41-BF38-6AC423E23572}" type="slidenum">
              <a:rPr lang="en-US"/>
              <a:pPr>
                <a:defRPr/>
              </a:pPr>
              <a:t>36</a:t>
            </a:fld>
            <a:endParaRPr lang="en-US"/>
          </a:p>
        </p:txBody>
      </p:sp>
      <p:sp>
        <p:nvSpPr>
          <p:cNvPr id="64514" name="Rectangle 2"/>
          <p:cNvSpPr>
            <a:spLocks noGrp="1" noChangeArrowheads="1"/>
          </p:cNvSpPr>
          <p:nvPr>
            <p:ph type="title"/>
          </p:nvPr>
        </p:nvSpPr>
        <p:spPr>
          <a:xfrm>
            <a:off x="609600" y="152400"/>
            <a:ext cx="7772400" cy="685800"/>
          </a:xfrm>
        </p:spPr>
        <p:txBody>
          <a:bodyPr/>
          <a:lstStyle/>
          <a:p>
            <a:pPr eaLnBrk="1" hangingPunct="1"/>
            <a:r>
              <a:rPr lang="en-US" sz="3200">
                <a:solidFill>
                  <a:schemeClr val="tx1"/>
                </a:solidFill>
                <a:latin typeface="Arial" charset="0"/>
                <a:ea typeface="ＭＳ Ｐゴシック" charset="0"/>
                <a:cs typeface="ＭＳ Ｐゴシック" charset="0"/>
              </a:rPr>
              <a:t>Decrease Caloric Intake:</a:t>
            </a:r>
            <a:endParaRPr lang="en-US" b="1">
              <a:solidFill>
                <a:schemeClr val="tx1"/>
              </a:solidFill>
              <a:latin typeface="Arial" charset="0"/>
              <a:ea typeface="ＭＳ Ｐゴシック" charset="0"/>
              <a:cs typeface="ＭＳ Ｐゴシック" charset="0"/>
            </a:endParaRPr>
          </a:p>
        </p:txBody>
      </p:sp>
      <p:sp>
        <p:nvSpPr>
          <p:cNvPr id="27651" name="Rectangle 3"/>
          <p:cNvSpPr>
            <a:spLocks noGrp="1" noChangeArrowheads="1"/>
          </p:cNvSpPr>
          <p:nvPr>
            <p:ph type="body" idx="1"/>
          </p:nvPr>
        </p:nvSpPr>
        <p:spPr>
          <a:xfrm>
            <a:off x="457200" y="685800"/>
            <a:ext cx="8382000" cy="4876800"/>
          </a:xfrm>
        </p:spPr>
        <p:txBody>
          <a:bodyPr/>
          <a:lstStyle/>
          <a:p>
            <a:pPr eaLnBrk="1" hangingPunct="1">
              <a:lnSpc>
                <a:spcPct val="90000"/>
              </a:lnSpc>
            </a:pPr>
            <a:r>
              <a:rPr lang="en-US" sz="2400" dirty="0">
                <a:latin typeface="Arial" charset="0"/>
                <a:ea typeface="ＭＳ Ｐゴシック" charset="0"/>
                <a:cs typeface="ＭＳ Ｐゴシック" charset="0"/>
              </a:rPr>
              <a:t>should not attempt to lose more than 2 lbs. of body fat per week. </a:t>
            </a:r>
          </a:p>
          <a:p>
            <a:pPr eaLnBrk="1" hangingPunct="1">
              <a:lnSpc>
                <a:spcPct val="90000"/>
              </a:lnSpc>
            </a:pPr>
            <a:r>
              <a:rPr lang="en-US" sz="2400" dirty="0">
                <a:latin typeface="Arial" charset="0"/>
                <a:ea typeface="ＭＳ Ｐゴシック" charset="0"/>
                <a:cs typeface="ＭＳ Ｐゴシック" charset="0"/>
              </a:rPr>
              <a:t>Daily caloric intake should never be less that 1200 kcals. </a:t>
            </a:r>
          </a:p>
          <a:p>
            <a:pPr eaLnBrk="1" hangingPunct="1">
              <a:lnSpc>
                <a:spcPct val="90000"/>
              </a:lnSpc>
            </a:pPr>
            <a:r>
              <a:rPr lang="en-US" sz="2400" dirty="0">
                <a:latin typeface="Arial" charset="0"/>
                <a:ea typeface="ＭＳ Ｐゴシック" charset="0"/>
                <a:cs typeface="ＭＳ Ｐゴシック" charset="0"/>
              </a:rPr>
              <a:t>Lose 10% of body weight, then maintain before further weight loss is attempted</a:t>
            </a:r>
          </a:p>
          <a:p>
            <a:pPr eaLnBrk="1" hangingPunct="1">
              <a:lnSpc>
                <a:spcPct val="90000"/>
              </a:lnSpc>
            </a:pPr>
            <a:r>
              <a:rPr lang="en-US" sz="2400" dirty="0">
                <a:latin typeface="Arial" charset="0"/>
                <a:ea typeface="ＭＳ Ｐゴシック" charset="0"/>
                <a:cs typeface="ＭＳ Ｐゴシック" charset="0"/>
              </a:rPr>
              <a:t>Caloric intake should be distributed approximately as follows: </a:t>
            </a:r>
          </a:p>
          <a:p>
            <a:pPr lvl="1" eaLnBrk="1" hangingPunct="1">
              <a:lnSpc>
                <a:spcPct val="90000"/>
              </a:lnSpc>
              <a:buClr>
                <a:schemeClr val="tx1"/>
              </a:buClr>
              <a:buFont typeface="Wingdings 3" charset="0"/>
              <a:buChar char=""/>
            </a:pPr>
            <a:r>
              <a:rPr lang="en-US" sz="2400" dirty="0">
                <a:latin typeface="Arial" charset="0"/>
                <a:ea typeface="ＭＳ Ｐゴシック" charset="0"/>
              </a:rPr>
              <a:t>  12-15 percent protein, </a:t>
            </a:r>
          </a:p>
          <a:p>
            <a:pPr lvl="1" eaLnBrk="1" hangingPunct="1">
              <a:lnSpc>
                <a:spcPct val="90000"/>
              </a:lnSpc>
              <a:buClr>
                <a:schemeClr val="tx1"/>
              </a:buClr>
              <a:buFont typeface="Wingdings 3" charset="0"/>
              <a:buChar char=""/>
            </a:pPr>
            <a:r>
              <a:rPr lang="en-US" sz="2400" dirty="0">
                <a:latin typeface="Arial" charset="0"/>
                <a:ea typeface="ＭＳ Ｐゴシック" charset="0"/>
              </a:rPr>
              <a:t> 	20-30 percent fat and </a:t>
            </a:r>
          </a:p>
          <a:p>
            <a:pPr lvl="1" eaLnBrk="1" hangingPunct="1">
              <a:lnSpc>
                <a:spcPct val="90000"/>
              </a:lnSpc>
              <a:buClr>
                <a:schemeClr val="tx1"/>
              </a:buClr>
              <a:buFont typeface="Wingdings 3" charset="0"/>
              <a:buChar char=""/>
            </a:pPr>
            <a:r>
              <a:rPr lang="en-US" sz="2400" dirty="0">
                <a:latin typeface="Arial" charset="0"/>
                <a:ea typeface="ＭＳ Ｐゴシック" charset="0"/>
              </a:rPr>
              <a:t> 	55-68 percent carbohydrate</a:t>
            </a:r>
          </a:p>
          <a:p>
            <a:pPr eaLnBrk="1" hangingPunct="1">
              <a:lnSpc>
                <a:spcPct val="90000"/>
              </a:lnSpc>
            </a:pPr>
            <a:r>
              <a:rPr lang="en-US" sz="2400" dirty="0">
                <a:latin typeface="Arial" charset="0"/>
                <a:ea typeface="ＭＳ Ｐゴシック" charset="0"/>
                <a:cs typeface="ＭＳ Ｐゴシック" charset="0"/>
              </a:rPr>
              <a:t>Beware of diets that seriously distort this ratio.</a:t>
            </a:r>
          </a:p>
          <a:p>
            <a:pPr eaLnBrk="1" hangingPunct="1">
              <a:lnSpc>
                <a:spcPct val="90000"/>
              </a:lnSpc>
            </a:pPr>
            <a:r>
              <a:rPr lang="en-US" sz="2400" dirty="0">
                <a:latin typeface="Arial" charset="0"/>
                <a:ea typeface="ＭＳ Ｐゴシック" charset="0"/>
                <a:cs typeface="ＭＳ Ｐゴシック" charset="0"/>
              </a:rPr>
              <a:t>Follow </a:t>
            </a:r>
            <a:r>
              <a:rPr lang="en-US" sz="2400" dirty="0">
                <a:latin typeface="Arial" charset="0"/>
                <a:ea typeface="ＭＳ Ｐゴシック" charset="0"/>
                <a:cs typeface="ＭＳ Ｐゴシック" charset="0"/>
                <a:hlinkClick r:id="rId3"/>
              </a:rPr>
              <a:t>Canada Food Guide</a:t>
            </a:r>
            <a:endParaRPr lang="en-US" sz="2400" dirty="0">
              <a:latin typeface="Arial" charset="0"/>
              <a:ea typeface="ＭＳ Ｐゴシック" charset="0"/>
              <a:cs typeface="ＭＳ Ｐゴシック" charset="0"/>
            </a:endParaRPr>
          </a:p>
          <a:p>
            <a:pPr eaLnBrk="1" hangingPunct="1">
              <a:lnSpc>
                <a:spcPct val="90000"/>
              </a:lnSpc>
            </a:pPr>
            <a:r>
              <a:rPr lang="en-US" sz="2400" dirty="0">
                <a:latin typeface="Arial" charset="0"/>
                <a:ea typeface="ＭＳ Ｐゴシック" charset="0"/>
                <a:cs typeface="ＭＳ Ｐゴシック" charset="0"/>
              </a:rPr>
              <a:t>Make small, targeted changes</a:t>
            </a:r>
          </a:p>
          <a:p>
            <a:pPr eaLnBrk="1" hangingPunct="1">
              <a:lnSpc>
                <a:spcPct val="90000"/>
              </a:lnSpc>
            </a:pPr>
            <a:r>
              <a:rPr lang="en-US" sz="2400" dirty="0">
                <a:latin typeface="Arial" charset="0"/>
                <a:ea typeface="ＭＳ Ｐゴシック" charset="0"/>
                <a:cs typeface="ＭＳ Ｐゴシック" charset="0"/>
              </a:rPr>
              <a:t>The ideal weight loss diet is one that can be incorporated into one's lifestyle, and is fundamentally a change in one's eating habits for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76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765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7651">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7651">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651">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10D8EE-1708-0349-ADDD-11CD6826AD10}" type="slidenum">
              <a:rPr lang="en-US"/>
              <a:pPr>
                <a:defRPr/>
              </a:pPr>
              <a:t>37</a:t>
            </a:fld>
            <a:endParaRPr lang="en-US"/>
          </a:p>
        </p:txBody>
      </p:sp>
      <p:sp>
        <p:nvSpPr>
          <p:cNvPr id="74754" name="Rectangle 2"/>
          <p:cNvSpPr>
            <a:spLocks noGrp="1" noChangeArrowheads="1"/>
          </p:cNvSpPr>
          <p:nvPr>
            <p:ph type="title"/>
          </p:nvPr>
        </p:nvSpPr>
        <p:spPr>
          <a:xfrm>
            <a:off x="762000" y="304800"/>
            <a:ext cx="7772400" cy="685800"/>
          </a:xfrm>
        </p:spPr>
        <p:txBody>
          <a:bodyPr/>
          <a:lstStyle/>
          <a:p>
            <a:pPr eaLnBrk="1" hangingPunct="1"/>
            <a:r>
              <a:rPr lang="en-US" sz="3600">
                <a:solidFill>
                  <a:schemeClr val="tx1"/>
                </a:solidFill>
                <a:latin typeface="Arial" charset="0"/>
                <a:ea typeface="ＭＳ Ｐゴシック" charset="0"/>
                <a:cs typeface="ＭＳ Ｐゴシック" charset="0"/>
              </a:rPr>
              <a:t>Increase Energy Expenditure:</a:t>
            </a:r>
            <a:endParaRPr lang="en-US" b="1">
              <a:solidFill>
                <a:srgbClr val="000000"/>
              </a:solidFill>
              <a:latin typeface="Arial" charset="0"/>
              <a:ea typeface="ＭＳ Ｐゴシック" charset="0"/>
              <a:cs typeface="ＭＳ Ｐゴシック" charset="0"/>
            </a:endParaRPr>
          </a:p>
        </p:txBody>
      </p:sp>
      <p:sp>
        <p:nvSpPr>
          <p:cNvPr id="29699" name="Rectangle 3"/>
          <p:cNvSpPr>
            <a:spLocks noGrp="1" noChangeArrowheads="1"/>
          </p:cNvSpPr>
          <p:nvPr>
            <p:ph type="body" idx="1"/>
          </p:nvPr>
        </p:nvSpPr>
        <p:spPr>
          <a:xfrm>
            <a:off x="304800" y="914400"/>
            <a:ext cx="8382000" cy="5791200"/>
          </a:xfrm>
        </p:spPr>
        <p:txBody>
          <a:bodyPr/>
          <a:lstStyle/>
          <a:p>
            <a:pPr eaLnBrk="1" hangingPunct="1">
              <a:lnSpc>
                <a:spcPct val="90000"/>
              </a:lnSpc>
            </a:pPr>
            <a:r>
              <a:rPr lang="en-US" sz="2800">
                <a:latin typeface="Arial" charset="0"/>
                <a:ea typeface="ＭＳ Ｐゴシック" charset="0"/>
                <a:cs typeface="ＭＳ Ｐゴシック" charset="0"/>
              </a:rPr>
              <a:t>Continuous aerobic activity most effective</a:t>
            </a:r>
            <a:endParaRPr lang="en-US" sz="2800">
              <a:solidFill>
                <a:srgbClr val="000000"/>
              </a:solidFill>
              <a:latin typeface="Arial" charset="0"/>
              <a:ea typeface="ＭＳ Ｐゴシック" charset="0"/>
              <a:cs typeface="ＭＳ Ｐゴシック" charset="0"/>
            </a:endParaRPr>
          </a:p>
          <a:p>
            <a:pPr lvl="1" eaLnBrk="1" hangingPunct="1">
              <a:lnSpc>
                <a:spcPct val="90000"/>
              </a:lnSpc>
            </a:pPr>
            <a:r>
              <a:rPr lang="en-US" sz="2400">
                <a:latin typeface="Arial" charset="0"/>
                <a:ea typeface="ＭＳ Ｐゴシック" charset="0"/>
              </a:rPr>
              <a:t>If a 70 kg man runs 10 km per day, he will expend an extra 700 kcal of energy per day. </a:t>
            </a:r>
          </a:p>
          <a:p>
            <a:pPr lvl="1" eaLnBrk="1" hangingPunct="1">
              <a:lnSpc>
                <a:spcPct val="90000"/>
              </a:lnSpc>
            </a:pPr>
            <a:r>
              <a:rPr lang="en-US" sz="2400">
                <a:latin typeface="Arial" charset="0"/>
                <a:ea typeface="ＭＳ Ｐゴシック" charset="0"/>
              </a:rPr>
              <a:t>in 5 days, he will expend 3500 kcal or 1.0 lb. of fat.</a:t>
            </a:r>
            <a:r>
              <a:rPr lang="en-US">
                <a:solidFill>
                  <a:srgbClr val="000000"/>
                </a:solidFill>
                <a:latin typeface="Arial" charset="0"/>
                <a:ea typeface="ＭＳ Ｐゴシック" charset="0"/>
              </a:rPr>
              <a:t> </a:t>
            </a:r>
            <a:endParaRPr lang="en-US">
              <a:latin typeface="Arial" charset="0"/>
              <a:ea typeface="ＭＳ Ｐゴシック" charset="0"/>
            </a:endParaRPr>
          </a:p>
          <a:p>
            <a:pPr eaLnBrk="1" hangingPunct="1">
              <a:lnSpc>
                <a:spcPct val="90000"/>
              </a:lnSpc>
            </a:pPr>
            <a:r>
              <a:rPr lang="en-US" sz="2800">
                <a:latin typeface="Arial" charset="0"/>
                <a:ea typeface="ＭＳ Ｐゴシック" charset="0"/>
                <a:cs typeface="ＭＳ Ｐゴシック" charset="0"/>
              </a:rPr>
              <a:t>Effects of exercise are cumulative</a:t>
            </a:r>
          </a:p>
          <a:p>
            <a:pPr eaLnBrk="1" hangingPunct="1">
              <a:lnSpc>
                <a:spcPct val="90000"/>
              </a:lnSpc>
            </a:pPr>
            <a:r>
              <a:rPr lang="en-US" sz="2800">
                <a:latin typeface="Arial" charset="0"/>
                <a:ea typeface="ＭＳ Ｐゴシック" charset="0"/>
                <a:cs typeface="ＭＳ Ｐゴシック" charset="0"/>
              </a:rPr>
              <a:t>Muscle is denser than fat so scale will not indicate body composition changes</a:t>
            </a:r>
          </a:p>
          <a:p>
            <a:pPr lvl="1" eaLnBrk="1" hangingPunct="1">
              <a:lnSpc>
                <a:spcPct val="90000"/>
              </a:lnSpc>
            </a:pPr>
            <a:r>
              <a:rPr lang="en-US" sz="2400">
                <a:latin typeface="Arial" charset="0"/>
                <a:ea typeface="ＭＳ Ｐゴシック" charset="0"/>
              </a:rPr>
              <a:t>Resistance Training alone is not associated with significant weight change </a:t>
            </a:r>
          </a:p>
          <a:p>
            <a:pPr lvl="2" eaLnBrk="1" hangingPunct="1">
              <a:lnSpc>
                <a:spcPct val="90000"/>
              </a:lnSpc>
            </a:pPr>
            <a:r>
              <a:rPr lang="en-US" sz="2000">
                <a:latin typeface="Arial" charset="0"/>
                <a:ea typeface="ＭＳ Ｐゴシック" charset="0"/>
              </a:rPr>
              <a:t>May see fat loss and gain of fat free mass</a:t>
            </a:r>
          </a:p>
          <a:p>
            <a:pPr lvl="2" eaLnBrk="1" hangingPunct="1">
              <a:lnSpc>
                <a:spcPct val="90000"/>
              </a:lnSpc>
            </a:pPr>
            <a:r>
              <a:rPr lang="en-US" sz="2000">
                <a:latin typeface="Arial" charset="0"/>
                <a:ea typeface="ＭＳ Ｐゴシック" charset="0"/>
              </a:rPr>
              <a:t>Benefit of reduction in some CVD risk factors</a:t>
            </a:r>
          </a:p>
          <a:p>
            <a:pPr eaLnBrk="1" hangingPunct="1">
              <a:lnSpc>
                <a:spcPct val="90000"/>
              </a:lnSpc>
            </a:pPr>
            <a:r>
              <a:rPr lang="en-US" sz="2800">
                <a:latin typeface="Arial" charset="0"/>
                <a:ea typeface="ＭＳ Ｐゴシック" charset="0"/>
                <a:cs typeface="ＭＳ Ｐゴシック" charset="0"/>
              </a:rPr>
              <a:t>sweating off weight does not work </a:t>
            </a:r>
          </a:p>
          <a:p>
            <a:pPr lvl="1" eaLnBrk="1" hangingPunct="1">
              <a:lnSpc>
                <a:spcPct val="90000"/>
              </a:lnSpc>
            </a:pPr>
            <a:r>
              <a:rPr lang="en-US" sz="2400">
                <a:latin typeface="Arial" charset="0"/>
                <a:ea typeface="ＭＳ Ｐゴシック" charset="0"/>
              </a:rPr>
              <a:t>advise that clients do not weigh themselves too often, reevaluate body composition after enough time has been allowed for changes to occur</a:t>
            </a: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96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6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969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969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9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ABA7BDB-C64A-CA44-B104-04451211AD49}" type="slidenum">
              <a:rPr lang="en-US"/>
              <a:pPr>
                <a:defRPr/>
              </a:pPr>
              <a:t>38</a:t>
            </a:fld>
            <a:endParaRPr lang="en-US"/>
          </a:p>
        </p:txBody>
      </p:sp>
      <p:sp>
        <p:nvSpPr>
          <p:cNvPr id="76802" name="Rectangle 2"/>
          <p:cNvSpPr>
            <a:spLocks noGrp="1" noChangeArrowheads="1"/>
          </p:cNvSpPr>
          <p:nvPr>
            <p:ph type="title"/>
          </p:nvPr>
        </p:nvSpPr>
        <p:spPr>
          <a:xfrm>
            <a:off x="685800" y="381000"/>
            <a:ext cx="7772400" cy="533400"/>
          </a:xfrm>
        </p:spPr>
        <p:txBody>
          <a:bodyPr/>
          <a:lstStyle/>
          <a:p>
            <a:pPr eaLnBrk="1" hangingPunct="1"/>
            <a:r>
              <a:rPr lang="en-US" sz="3600">
                <a:solidFill>
                  <a:schemeClr val="tx1"/>
                </a:solidFill>
                <a:latin typeface="Arial" charset="0"/>
                <a:ea typeface="ＭＳ Ｐゴシック" charset="0"/>
                <a:cs typeface="ＭＳ Ｐゴシック" charset="0"/>
              </a:rPr>
              <a:t>Combination of diet and exercise</a:t>
            </a:r>
            <a:endParaRPr lang="en-US" b="1">
              <a:solidFill>
                <a:srgbClr val="000000"/>
              </a:solidFill>
              <a:latin typeface="Arial" charset="0"/>
              <a:ea typeface="ＭＳ Ｐゴシック" charset="0"/>
              <a:cs typeface="ＭＳ Ｐゴシック" charset="0"/>
            </a:endParaRPr>
          </a:p>
        </p:txBody>
      </p:sp>
      <p:sp>
        <p:nvSpPr>
          <p:cNvPr id="30723" name="Rectangle 3"/>
          <p:cNvSpPr>
            <a:spLocks noGrp="1" noChangeArrowheads="1"/>
          </p:cNvSpPr>
          <p:nvPr>
            <p:ph type="body" idx="1"/>
          </p:nvPr>
        </p:nvSpPr>
        <p:spPr>
          <a:xfrm>
            <a:off x="381000" y="838200"/>
            <a:ext cx="8458200" cy="5486400"/>
          </a:xfrm>
        </p:spPr>
        <p:txBody>
          <a:bodyPr/>
          <a:lstStyle/>
          <a:p>
            <a:pPr eaLnBrk="1" hangingPunct="1">
              <a:lnSpc>
                <a:spcPct val="90000"/>
              </a:lnSpc>
            </a:pPr>
            <a:r>
              <a:rPr lang="en-US" sz="2400" dirty="0">
                <a:latin typeface="Arial" charset="0"/>
                <a:ea typeface="ＭＳ Ｐゴシック" charset="0"/>
                <a:cs typeface="ＭＳ Ｐゴシック" charset="0"/>
              </a:rPr>
              <a:t>Significant advantages for long term weight loss and prevention of weight regain with combination.</a:t>
            </a:r>
            <a:endParaRPr lang="en-US" sz="1400" dirty="0">
              <a:latin typeface="Arial" charset="0"/>
              <a:ea typeface="ＭＳ Ｐゴシック" charset="0"/>
              <a:cs typeface="ＭＳ Ｐゴシック" charset="0"/>
            </a:endParaRPr>
          </a:p>
          <a:p>
            <a:pPr eaLnBrk="1" hangingPunct="1">
              <a:lnSpc>
                <a:spcPct val="90000"/>
              </a:lnSpc>
            </a:pPr>
            <a:r>
              <a:rPr lang="en-US" sz="2400" dirty="0">
                <a:latin typeface="Arial" charset="0"/>
                <a:ea typeface="ＭＳ Ｐゴシック" charset="0"/>
                <a:cs typeface="ＭＳ Ｐゴシック" charset="0"/>
              </a:rPr>
              <a:t>Provides protection against the loss in lean tissue usually observed when weight loss is achieved by dieting alone.</a:t>
            </a:r>
            <a:endParaRPr lang="en-US" sz="1400" dirty="0">
              <a:latin typeface="Arial" charset="0"/>
              <a:ea typeface="ＭＳ Ｐゴシック" charset="0"/>
              <a:cs typeface="ＭＳ Ｐゴシック" charset="0"/>
            </a:endParaRPr>
          </a:p>
          <a:p>
            <a:pPr eaLnBrk="1" hangingPunct="1">
              <a:lnSpc>
                <a:spcPct val="90000"/>
              </a:lnSpc>
            </a:pPr>
            <a:r>
              <a:rPr lang="en-US" sz="2400" dirty="0">
                <a:latin typeface="Arial" charset="0"/>
                <a:ea typeface="ＭＳ Ｐゴシック" charset="0"/>
                <a:cs typeface="ＭＳ Ｐゴシック" charset="0"/>
              </a:rPr>
              <a:t>By reducing stress, boredom and tension, exercise can considerably reduce the amount of food consumed in response to these influences.</a:t>
            </a:r>
            <a:r>
              <a:rPr lang="en-US" sz="2800" dirty="0">
                <a:solidFill>
                  <a:srgbClr val="000000"/>
                </a:solidFill>
                <a:latin typeface="Arial" charset="0"/>
                <a:ea typeface="ＭＳ Ｐゴシック" charset="0"/>
                <a:cs typeface="ＭＳ Ｐゴシック" charset="0"/>
              </a:rPr>
              <a:t> </a:t>
            </a:r>
          </a:p>
          <a:p>
            <a:pPr eaLnBrk="1" hangingPunct="1">
              <a:lnSpc>
                <a:spcPct val="90000"/>
              </a:lnSpc>
            </a:pPr>
            <a:r>
              <a:rPr lang="en-US" sz="2400" dirty="0">
                <a:latin typeface="Arial" charset="0"/>
                <a:ea typeface="ＭＳ Ｐゴシック" charset="0"/>
                <a:cs typeface="ＭＳ Ｐゴシック" charset="0"/>
              </a:rPr>
              <a:t>Observe better dietary and body awareness, due to the health and lifestyle influences of exercise</a:t>
            </a:r>
          </a:p>
          <a:p>
            <a:pPr eaLnBrk="1" hangingPunct="1">
              <a:lnSpc>
                <a:spcPct val="90000"/>
              </a:lnSpc>
            </a:pPr>
            <a:r>
              <a:rPr lang="en-US" sz="2400" dirty="0">
                <a:latin typeface="Arial" charset="0"/>
                <a:ea typeface="ＭＳ Ｐゴシック" charset="0"/>
                <a:cs typeface="ＭＳ Ｐゴシック" charset="0"/>
              </a:rPr>
              <a:t>Able to modify each element by smaller amount to effect the same change - less drastic impact on lifestyle</a:t>
            </a:r>
          </a:p>
          <a:p>
            <a:pPr eaLnBrk="1" hangingPunct="1">
              <a:lnSpc>
                <a:spcPct val="90000"/>
              </a:lnSpc>
            </a:pPr>
            <a:r>
              <a:rPr lang="en-US" sz="2400" dirty="0">
                <a:latin typeface="Arial" charset="0"/>
                <a:ea typeface="ＭＳ Ｐゴシック" charset="0"/>
                <a:cs typeface="ＭＳ Ｐゴシック" charset="0"/>
              </a:rPr>
              <a:t>ACSM recommends at least 150min/</a:t>
            </a:r>
            <a:r>
              <a:rPr lang="en-US" sz="2400" dirty="0" err="1">
                <a:latin typeface="Arial" charset="0"/>
                <a:ea typeface="ＭＳ Ｐゴシック" charset="0"/>
                <a:cs typeface="ＭＳ Ｐゴシック" charset="0"/>
              </a:rPr>
              <a:t>wk</a:t>
            </a:r>
            <a:r>
              <a:rPr lang="en-US" sz="2400" dirty="0">
                <a:latin typeface="Arial" charset="0"/>
                <a:ea typeface="ＭＳ Ｐゴシック" charset="0"/>
                <a:cs typeface="ＭＳ Ｐゴシック" charset="0"/>
              </a:rPr>
              <a:t> of moderate-intensity Physical Activity to prevent significant weight gain and reduce associated chronic disease risk factors.</a:t>
            </a:r>
          </a:p>
          <a:p>
            <a:pPr lvl="1" eaLnBrk="1" hangingPunct="1">
              <a:lnSpc>
                <a:spcPct val="90000"/>
              </a:lnSpc>
            </a:pPr>
            <a:r>
              <a:rPr lang="en-US" sz="2000" dirty="0">
                <a:latin typeface="Arial" charset="0"/>
                <a:ea typeface="ＭＳ Ｐゴシック" charset="0"/>
              </a:rPr>
              <a:t>Greater weight loss and enhanced prevention of weight regained with </a:t>
            </a:r>
            <a:r>
              <a:rPr lang="en-US" sz="2000" dirty="0" smtClean="0">
                <a:latin typeface="Arial" charset="0"/>
                <a:ea typeface="ＭＳ Ｐゴシック" charset="0"/>
              </a:rPr>
              <a:t>Physical Activity </a:t>
            </a:r>
            <a:r>
              <a:rPr lang="en-US" sz="2000" dirty="0">
                <a:latin typeface="Arial" charset="0"/>
                <a:ea typeface="ＭＳ Ｐゴシック" charset="0"/>
              </a:rPr>
              <a:t>doses of 250-300min/</a:t>
            </a:r>
            <a:r>
              <a:rPr lang="en-US" sz="2000" dirty="0" err="1">
                <a:latin typeface="Arial" charset="0"/>
                <a:ea typeface="ＭＳ Ｐゴシック" charset="0"/>
              </a:rPr>
              <a:t>wk</a:t>
            </a:r>
            <a:r>
              <a:rPr lang="en-US" sz="2000" dirty="0">
                <a:latin typeface="Arial" charset="0"/>
                <a:ea typeface="ＭＳ Ｐゴシック" charset="0"/>
              </a:rPr>
              <a:t> (~2000kcal/</a:t>
            </a:r>
            <a:r>
              <a:rPr lang="en-US" sz="2000" dirty="0" err="1">
                <a:latin typeface="Arial" charset="0"/>
                <a:ea typeface="ＭＳ Ｐゴシック" charset="0"/>
              </a:rPr>
              <a:t>wk</a:t>
            </a:r>
            <a:r>
              <a:rPr lang="en-US" sz="2000" dirty="0">
                <a:latin typeface="Arial" charset="0"/>
                <a:ea typeface="ＭＳ Ｐゴシック" charset="0"/>
              </a:rPr>
              <a:t>)</a:t>
            </a:r>
            <a:endParaRPr lang="en-US" sz="24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1143000"/>
          </a:xfrm>
        </p:spPr>
        <p:txBody>
          <a:bodyPr/>
          <a:lstStyle/>
          <a:p>
            <a:r>
              <a:rPr lang="en-US" sz="3200" dirty="0" smtClean="0"/>
              <a:t>ACSM - Diet in weight management of overweight and obese</a:t>
            </a:r>
            <a:endParaRPr lang="en-US" sz="3200" dirty="0"/>
          </a:p>
        </p:txBody>
      </p:sp>
      <p:sp>
        <p:nvSpPr>
          <p:cNvPr id="3" name="Content Placeholder 2"/>
          <p:cNvSpPr>
            <a:spLocks noGrp="1"/>
          </p:cNvSpPr>
          <p:nvPr>
            <p:ph idx="1"/>
          </p:nvPr>
        </p:nvSpPr>
        <p:spPr>
          <a:xfrm>
            <a:off x="683568" y="1412776"/>
            <a:ext cx="7772400" cy="4896544"/>
          </a:xfrm>
        </p:spPr>
        <p:txBody>
          <a:bodyPr/>
          <a:lstStyle/>
          <a:p>
            <a:r>
              <a:rPr lang="en-US" sz="2400" dirty="0" smtClean="0"/>
              <a:t>Initial weight loss goal to decrease body weight by 5-10% and to sustain new weight long term</a:t>
            </a:r>
          </a:p>
          <a:p>
            <a:r>
              <a:rPr lang="en-US" sz="2400" dirty="0" smtClean="0"/>
              <a:t>Long rem health benefits could be maximized with sustained weight loss of &gt; 10% body weight</a:t>
            </a:r>
          </a:p>
          <a:p>
            <a:r>
              <a:rPr lang="en-US" sz="2400" u="sng" dirty="0" smtClean="0"/>
              <a:t>Diet</a:t>
            </a:r>
            <a:r>
              <a:rPr lang="en-US" sz="2400" dirty="0" smtClean="0"/>
              <a:t> </a:t>
            </a:r>
          </a:p>
          <a:p>
            <a:pPr lvl="1"/>
            <a:r>
              <a:rPr lang="en-US" sz="2000" dirty="0" smtClean="0"/>
              <a:t>Reduce energy intake by 500-1000 kcal / day ;  0.5 -0.9 kg per week for those with BMI over 25</a:t>
            </a:r>
          </a:p>
          <a:p>
            <a:pPr lvl="1"/>
            <a:r>
              <a:rPr lang="en-US" sz="2000" dirty="0" smtClean="0"/>
              <a:t>Studies show loss of ~9 kg in first 16 – 26 weeks</a:t>
            </a:r>
          </a:p>
          <a:p>
            <a:pPr lvl="2"/>
            <a:r>
              <a:rPr lang="en-US" sz="1600" dirty="0" smtClean="0"/>
              <a:t>Greater initial weight loss  (21.5 kg in 26 weeks) with VLCD (&lt; 800 kcal/day) but no difference in loss after one year</a:t>
            </a:r>
          </a:p>
          <a:p>
            <a:pPr lvl="2"/>
            <a:r>
              <a:rPr lang="en-US" sz="1600" dirty="0" smtClean="0"/>
              <a:t>Our focus is on long term impact</a:t>
            </a:r>
          </a:p>
          <a:p>
            <a:pPr lvl="1"/>
            <a:r>
              <a:rPr lang="en-US" sz="2000" dirty="0" smtClean="0"/>
              <a:t>Standard macronutrient ratios recommended</a:t>
            </a:r>
          </a:p>
          <a:p>
            <a:pPr lvl="2"/>
            <a:r>
              <a:rPr lang="en-US" sz="2000" dirty="0" smtClean="0"/>
              <a:t>(&lt; 30% fat, 20% protein, 50+% complex carbohydrates)</a:t>
            </a:r>
          </a:p>
        </p:txBody>
      </p:sp>
      <p:sp>
        <p:nvSpPr>
          <p:cNvPr id="4" name="Slide Number Placeholder 3"/>
          <p:cNvSpPr>
            <a:spLocks noGrp="1"/>
          </p:cNvSpPr>
          <p:nvPr>
            <p:ph type="sldNum" sz="quarter" idx="12"/>
          </p:nvPr>
        </p:nvSpPr>
        <p:spPr/>
        <p:txBody>
          <a:bodyPr/>
          <a:lstStyle/>
          <a:p>
            <a:pPr>
              <a:defRPr/>
            </a:pPr>
            <a:fld id="{82711561-F2F2-7149-B8D4-82FC2C92EC29}" type="slidenum">
              <a:rPr lang="en-US" smtClean="0"/>
              <a:pPr>
                <a:defRPr/>
              </a:pPr>
              <a:t>39</a:t>
            </a:fld>
            <a:endParaRPr lang="en-US"/>
          </a:p>
        </p:txBody>
      </p:sp>
    </p:spTree>
    <p:extLst>
      <p:ext uri="{BB962C8B-B14F-4D97-AF65-F5344CB8AC3E}">
        <p14:creationId xmlns:p14="http://schemas.microsoft.com/office/powerpoint/2010/main" val="293498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6D47503-D7DC-F646-9911-5BEC14831480}" type="slidenum">
              <a:rPr lang="en-US"/>
              <a:pPr>
                <a:defRPr/>
              </a:pPr>
              <a:t>4</a:t>
            </a:fld>
            <a:endParaRPr lang="en-US"/>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2403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1143000"/>
          </a:xfrm>
        </p:spPr>
        <p:txBody>
          <a:bodyPr/>
          <a:lstStyle/>
          <a:p>
            <a:r>
              <a:rPr lang="en-US" sz="3200" dirty="0" smtClean="0"/>
              <a:t>ACSM – Exercise in weight management of overweight and obese</a:t>
            </a:r>
            <a:endParaRPr lang="en-US" sz="3200" dirty="0"/>
          </a:p>
        </p:txBody>
      </p:sp>
      <p:sp>
        <p:nvSpPr>
          <p:cNvPr id="3" name="Content Placeholder 2"/>
          <p:cNvSpPr>
            <a:spLocks noGrp="1"/>
          </p:cNvSpPr>
          <p:nvPr>
            <p:ph idx="1"/>
          </p:nvPr>
        </p:nvSpPr>
        <p:spPr>
          <a:xfrm>
            <a:off x="1115616" y="1052736"/>
            <a:ext cx="7772400" cy="5472608"/>
          </a:xfrm>
        </p:spPr>
        <p:txBody>
          <a:bodyPr/>
          <a:lstStyle/>
          <a:p>
            <a:r>
              <a:rPr lang="en-US" sz="2400" u="sng" dirty="0" smtClean="0"/>
              <a:t>Reduce Cardiovascular disease Risk</a:t>
            </a:r>
          </a:p>
          <a:p>
            <a:pPr lvl="1"/>
            <a:r>
              <a:rPr lang="en-US" sz="2000" dirty="0" smtClean="0"/>
              <a:t>30 min of moderate (55-69% HR max) intensity exercise on most, preferably all, days of the week.</a:t>
            </a:r>
          </a:p>
          <a:p>
            <a:pPr lvl="1"/>
            <a:r>
              <a:rPr lang="en-US" sz="2000" dirty="0" smtClean="0"/>
              <a:t>Minimum of 150 min of moderate intensity exercise per week</a:t>
            </a:r>
          </a:p>
          <a:p>
            <a:pPr lvl="1"/>
            <a:r>
              <a:rPr lang="en-US" sz="2000" dirty="0" smtClean="0"/>
              <a:t>fitness benefits from including higher intensity exercise</a:t>
            </a:r>
          </a:p>
          <a:p>
            <a:r>
              <a:rPr lang="en-US" sz="2400" u="sng" dirty="0" smtClean="0"/>
              <a:t>Long term weight loss</a:t>
            </a:r>
          </a:p>
          <a:p>
            <a:pPr lvl="1"/>
            <a:r>
              <a:rPr lang="en-US" sz="2000" dirty="0" smtClean="0"/>
              <a:t>progress to &gt; 65 min per day associated with improvements in the maintenance of weight loss long-term</a:t>
            </a:r>
          </a:p>
          <a:p>
            <a:pPr lvl="1"/>
            <a:r>
              <a:rPr lang="en-US" sz="2000" dirty="0" smtClean="0"/>
              <a:t>progress to &gt; 200 min per week when possible to reduce risk of weight regain</a:t>
            </a:r>
          </a:p>
          <a:p>
            <a:pPr lvl="1"/>
            <a:r>
              <a:rPr lang="en-US" sz="2000" dirty="0" smtClean="0"/>
              <a:t>No evidence yet that incorporating higher intensity exercise will have further benefits on weight management.</a:t>
            </a:r>
          </a:p>
          <a:p>
            <a:pPr lvl="1"/>
            <a:r>
              <a:rPr lang="en-US" sz="2000" dirty="0" smtClean="0"/>
              <a:t>Resistance training adds no further benefit in terms of maintenance of FFM or long term weight loss</a:t>
            </a:r>
          </a:p>
          <a:p>
            <a:pPr lvl="2"/>
            <a:r>
              <a:rPr lang="en-US" sz="1800" dirty="0" smtClean="0"/>
              <a:t>Benefit to overall fitness and performance of activities of daily living</a:t>
            </a:r>
            <a:endParaRPr lang="en-US" sz="1800" dirty="0"/>
          </a:p>
          <a:p>
            <a:endParaRPr lang="en-US" sz="2400" u="sng" dirty="0" smtClean="0"/>
          </a:p>
          <a:p>
            <a:endParaRPr lang="en-US" sz="2400" u="sng" dirty="0" smtClean="0"/>
          </a:p>
        </p:txBody>
      </p:sp>
      <p:sp>
        <p:nvSpPr>
          <p:cNvPr id="4" name="Slide Number Placeholder 3"/>
          <p:cNvSpPr>
            <a:spLocks noGrp="1"/>
          </p:cNvSpPr>
          <p:nvPr>
            <p:ph type="sldNum" sz="quarter" idx="12"/>
          </p:nvPr>
        </p:nvSpPr>
        <p:spPr/>
        <p:txBody>
          <a:bodyPr/>
          <a:lstStyle/>
          <a:p>
            <a:pPr>
              <a:defRPr/>
            </a:pPr>
            <a:fld id="{82711561-F2F2-7149-B8D4-82FC2C92EC29}" type="slidenum">
              <a:rPr lang="en-US" smtClean="0"/>
              <a:pPr>
                <a:defRPr/>
              </a:pPr>
              <a:t>40</a:t>
            </a:fld>
            <a:endParaRPr lang="en-US"/>
          </a:p>
        </p:txBody>
      </p:sp>
    </p:spTree>
    <p:extLst>
      <p:ext uri="{BB962C8B-B14F-4D97-AF65-F5344CB8AC3E}">
        <p14:creationId xmlns:p14="http://schemas.microsoft.com/office/powerpoint/2010/main" val="1080799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2B38C7F-CFF2-5642-8323-5A0A6B37816E}" type="slidenum">
              <a:rPr lang="en-US"/>
              <a:pPr>
                <a:defRPr/>
              </a:pPr>
              <a:t>41</a:t>
            </a:fld>
            <a:endParaRPr lang="en-US"/>
          </a:p>
        </p:txBody>
      </p:sp>
      <p:sp>
        <p:nvSpPr>
          <p:cNvPr id="78850" name="Rectangle 2"/>
          <p:cNvSpPr>
            <a:spLocks noGrp="1" noChangeArrowheads="1"/>
          </p:cNvSpPr>
          <p:nvPr>
            <p:ph type="title"/>
          </p:nvPr>
        </p:nvSpPr>
        <p:spPr>
          <a:xfrm>
            <a:off x="685800" y="304800"/>
            <a:ext cx="7772400" cy="1143000"/>
          </a:xfrm>
        </p:spPr>
        <p:txBody>
          <a:bodyPr/>
          <a:lstStyle/>
          <a:p>
            <a:pPr eaLnBrk="1" hangingPunct="1"/>
            <a:r>
              <a:rPr lang="en-US" sz="3600">
                <a:solidFill>
                  <a:schemeClr val="tx1"/>
                </a:solidFill>
                <a:latin typeface="Arial" charset="0"/>
                <a:ea typeface="ＭＳ Ｐゴシック" charset="0"/>
                <a:cs typeface="ＭＳ Ｐゴシック" charset="0"/>
              </a:rPr>
              <a:t>Misconceptions Regarding the Role </a:t>
            </a:r>
            <a:br>
              <a:rPr lang="en-US" sz="3600">
                <a:solidFill>
                  <a:schemeClr val="tx1"/>
                </a:solidFill>
                <a:latin typeface="Arial" charset="0"/>
                <a:ea typeface="ＭＳ Ｐゴシック" charset="0"/>
                <a:cs typeface="ＭＳ Ｐゴシック" charset="0"/>
              </a:rPr>
            </a:br>
            <a:r>
              <a:rPr lang="en-US" sz="3600">
                <a:solidFill>
                  <a:schemeClr val="tx1"/>
                </a:solidFill>
                <a:latin typeface="Arial" charset="0"/>
                <a:ea typeface="ＭＳ Ｐゴシック" charset="0"/>
                <a:cs typeface="ＭＳ Ｐゴシック" charset="0"/>
              </a:rPr>
              <a:t>of Exercise in Weight Control:</a:t>
            </a:r>
            <a:endParaRPr lang="en-US" b="1">
              <a:solidFill>
                <a:schemeClr val="tx1"/>
              </a:solidFill>
              <a:latin typeface="Arial" charset="0"/>
              <a:ea typeface="ＭＳ Ｐゴシック" charset="0"/>
              <a:cs typeface="ＭＳ Ｐゴシック" charset="0"/>
            </a:endParaRPr>
          </a:p>
        </p:txBody>
      </p:sp>
      <p:sp>
        <p:nvSpPr>
          <p:cNvPr id="31747" name="Rectangle 3"/>
          <p:cNvSpPr>
            <a:spLocks noGrp="1" noChangeArrowheads="1"/>
          </p:cNvSpPr>
          <p:nvPr>
            <p:ph type="body" idx="1"/>
          </p:nvPr>
        </p:nvSpPr>
        <p:spPr>
          <a:xfrm>
            <a:off x="609600" y="1828800"/>
            <a:ext cx="7924800" cy="4343400"/>
          </a:xfrm>
        </p:spPr>
        <p:txBody>
          <a:bodyPr/>
          <a:lstStyle/>
          <a:p>
            <a:pPr eaLnBrk="1" hangingPunct="1">
              <a:lnSpc>
                <a:spcPct val="90000"/>
              </a:lnSpc>
            </a:pPr>
            <a:r>
              <a:rPr lang="en-US" sz="2400">
                <a:latin typeface="Arial" charset="0"/>
                <a:ea typeface="ＭＳ Ｐゴシック" charset="0"/>
                <a:cs typeface="ＭＳ Ｐゴシック" charset="0"/>
              </a:rPr>
              <a:t>Exercise Effects on Appetite</a:t>
            </a:r>
          </a:p>
          <a:p>
            <a:pPr lvl="1" eaLnBrk="1" hangingPunct="1">
              <a:lnSpc>
                <a:spcPct val="90000"/>
              </a:lnSpc>
            </a:pPr>
            <a:r>
              <a:rPr lang="en-US">
                <a:latin typeface="Arial" charset="0"/>
                <a:ea typeface="ＭＳ Ｐゴシック" charset="0"/>
              </a:rPr>
              <a:t>Many studies have shown that vigorous exercise of moderate duration </a:t>
            </a:r>
            <a:r>
              <a:rPr lang="en-US" u="sng">
                <a:latin typeface="Arial" charset="0"/>
                <a:ea typeface="ＭＳ Ｐゴシック" charset="0"/>
              </a:rPr>
              <a:t>does not</a:t>
            </a:r>
            <a:r>
              <a:rPr lang="en-US">
                <a:latin typeface="Arial" charset="0"/>
                <a:ea typeface="ＭＳ Ｐゴシック" charset="0"/>
              </a:rPr>
              <a:t> markedly increase appetite and food intake.</a:t>
            </a:r>
            <a:endParaRPr lang="en-US" sz="2000">
              <a:latin typeface="Arial" charset="0"/>
              <a:ea typeface="ＭＳ Ｐゴシック" charset="0"/>
            </a:endParaRPr>
          </a:p>
          <a:p>
            <a:pPr eaLnBrk="1" hangingPunct="1">
              <a:lnSpc>
                <a:spcPct val="90000"/>
              </a:lnSpc>
            </a:pPr>
            <a:r>
              <a:rPr lang="en-US" sz="2400">
                <a:latin typeface="Arial" charset="0"/>
                <a:ea typeface="ＭＳ Ｐゴシック" charset="0"/>
                <a:cs typeface="ＭＳ Ｐゴシック" charset="0"/>
              </a:rPr>
              <a:t>Exercise Effects on Energy Expenditure</a:t>
            </a:r>
          </a:p>
          <a:p>
            <a:pPr lvl="1" eaLnBrk="1" hangingPunct="1">
              <a:lnSpc>
                <a:spcPct val="90000"/>
              </a:lnSpc>
            </a:pPr>
            <a:r>
              <a:rPr lang="en-US">
                <a:latin typeface="Arial" charset="0"/>
                <a:ea typeface="ＭＳ Ｐゴシック" charset="0"/>
              </a:rPr>
              <a:t>"It takes a ridiculous amount of physical activity to lose a pound of fat".</a:t>
            </a:r>
            <a:r>
              <a:rPr lang="en-US" b="1">
                <a:latin typeface="Arial" charset="0"/>
                <a:ea typeface="ＭＳ Ｐゴシック" charset="0"/>
              </a:rPr>
              <a:t> </a:t>
            </a:r>
          </a:p>
          <a:p>
            <a:pPr lvl="1" eaLnBrk="1" hangingPunct="1">
              <a:lnSpc>
                <a:spcPct val="90000"/>
              </a:lnSpc>
            </a:pPr>
            <a:r>
              <a:rPr lang="en-US">
                <a:latin typeface="Arial" charset="0"/>
                <a:ea typeface="ＭＳ Ｐゴシック" charset="0"/>
              </a:rPr>
              <a:t>Effects of exercise are cumulative</a:t>
            </a:r>
          </a:p>
          <a:p>
            <a:pPr lvl="1" eaLnBrk="1" hangingPunct="1">
              <a:lnSpc>
                <a:spcPct val="90000"/>
              </a:lnSpc>
            </a:pPr>
            <a:r>
              <a:rPr lang="en-US">
                <a:latin typeface="Arial" charset="0"/>
                <a:ea typeface="ＭＳ Ｐゴシック" charset="0"/>
              </a:rPr>
              <a:t>Walking and running are both effective means of energy expenditure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1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5009434-F89C-B34A-9269-6164BA8CDD4E}" type="slidenum">
              <a:rPr lang="en-US"/>
              <a:pPr>
                <a:defRPr/>
              </a:pPr>
              <a:t>42</a:t>
            </a:fld>
            <a:endParaRPr lang="en-US"/>
          </a:p>
        </p:txBody>
      </p:sp>
      <p:sp>
        <p:nvSpPr>
          <p:cNvPr id="80898" name="Rectangle 2"/>
          <p:cNvSpPr>
            <a:spLocks noGrp="1" noChangeArrowheads="1"/>
          </p:cNvSpPr>
          <p:nvPr>
            <p:ph type="title"/>
          </p:nvPr>
        </p:nvSpPr>
        <p:spPr>
          <a:xfrm>
            <a:off x="685800" y="304800"/>
            <a:ext cx="7772400" cy="762000"/>
          </a:xfrm>
        </p:spPr>
        <p:txBody>
          <a:bodyPr/>
          <a:lstStyle/>
          <a:p>
            <a:pPr eaLnBrk="1" hangingPunct="1"/>
            <a:r>
              <a:rPr lang="en-US" sz="4000">
                <a:solidFill>
                  <a:schemeClr val="tx1"/>
                </a:solidFill>
                <a:latin typeface="Arial" charset="0"/>
                <a:ea typeface="ＭＳ Ｐゴシック" charset="0"/>
                <a:cs typeface="ＭＳ Ｐゴシック" charset="0"/>
              </a:rPr>
              <a:t>Walking vs Running</a:t>
            </a:r>
            <a:endParaRPr lang="en-US" b="1">
              <a:solidFill>
                <a:schemeClr val="tx1"/>
              </a:solidFill>
              <a:latin typeface="Arial" charset="0"/>
              <a:ea typeface="ＭＳ Ｐゴシック" charset="0"/>
              <a:cs typeface="ＭＳ Ｐゴシック" charset="0"/>
            </a:endParaRPr>
          </a:p>
        </p:txBody>
      </p:sp>
      <p:sp>
        <p:nvSpPr>
          <p:cNvPr id="32771" name="Rectangle 3"/>
          <p:cNvSpPr>
            <a:spLocks noGrp="1" noChangeArrowheads="1"/>
          </p:cNvSpPr>
          <p:nvPr>
            <p:ph type="body" idx="1"/>
          </p:nvPr>
        </p:nvSpPr>
        <p:spPr>
          <a:xfrm>
            <a:off x="381000" y="990600"/>
            <a:ext cx="8077200" cy="5181600"/>
          </a:xfrm>
        </p:spPr>
        <p:txBody>
          <a:bodyPr/>
          <a:lstStyle/>
          <a:p>
            <a:pPr lvl="2" eaLnBrk="1" hangingPunct="1">
              <a:lnSpc>
                <a:spcPct val="90000"/>
              </a:lnSpc>
              <a:buClr>
                <a:schemeClr val="tx1"/>
              </a:buClr>
              <a:buFont typeface="Wingdings 3" charset="0"/>
              <a:buNone/>
            </a:pPr>
            <a:endParaRPr lang="en-US" b="1">
              <a:latin typeface="Arial" charset="0"/>
              <a:ea typeface="ＭＳ Ｐゴシック" charset="0"/>
            </a:endParaRPr>
          </a:p>
          <a:p>
            <a:pPr eaLnBrk="1" hangingPunct="1">
              <a:lnSpc>
                <a:spcPct val="90000"/>
              </a:lnSpc>
            </a:pPr>
            <a:r>
              <a:rPr lang="en-US" sz="2400">
                <a:latin typeface="Arial" charset="0"/>
                <a:ea typeface="ＭＳ Ｐゴシック" charset="0"/>
                <a:cs typeface="ＭＳ Ｐゴシック" charset="0"/>
              </a:rPr>
              <a:t>The energy cost to run or walk a given distance increases with body weight</a:t>
            </a:r>
          </a:p>
          <a:p>
            <a:pPr lvl="2" eaLnBrk="1" hangingPunct="1">
              <a:lnSpc>
                <a:spcPct val="90000"/>
              </a:lnSpc>
            </a:pPr>
            <a:r>
              <a:rPr lang="en-US">
                <a:latin typeface="Arial" charset="0"/>
                <a:ea typeface="ＭＳ Ｐゴシック" charset="0"/>
              </a:rPr>
              <a:t>walking  ~.75 kcal per kg per km</a:t>
            </a:r>
          </a:p>
          <a:p>
            <a:pPr lvl="2" eaLnBrk="1" hangingPunct="1">
              <a:lnSpc>
                <a:spcPct val="90000"/>
              </a:lnSpc>
            </a:pPr>
            <a:r>
              <a:rPr lang="en-US">
                <a:latin typeface="Arial" charset="0"/>
                <a:ea typeface="ＭＳ Ｐゴシック" charset="0"/>
              </a:rPr>
              <a:t>running    ~ 1 kcal per kg per km</a:t>
            </a:r>
          </a:p>
          <a:p>
            <a:pPr lvl="2" eaLnBrk="1" hangingPunct="1">
              <a:lnSpc>
                <a:spcPct val="90000"/>
              </a:lnSpc>
            </a:pPr>
            <a:r>
              <a:rPr lang="en-US">
                <a:latin typeface="Arial" charset="0"/>
                <a:ea typeface="ＭＳ Ｐゴシック" charset="0"/>
              </a:rPr>
              <a:t>Although the energy cost for running is higher, </a:t>
            </a:r>
          </a:p>
          <a:p>
            <a:pPr lvl="2" eaLnBrk="1" hangingPunct="1">
              <a:lnSpc>
                <a:spcPct val="90000"/>
              </a:lnSpc>
            </a:pPr>
            <a:r>
              <a:rPr lang="en-US">
                <a:latin typeface="Arial" charset="0"/>
                <a:ea typeface="ＭＳ Ｐゴシック" charset="0"/>
              </a:rPr>
              <a:t>walking is a good exercise for burning calories and is more feasible for many people, especially the obese</a:t>
            </a:r>
            <a:endParaRPr lang="en-US" b="1">
              <a:latin typeface="Arial" charset="0"/>
              <a:ea typeface="ＭＳ Ｐゴシック" charset="0"/>
            </a:endParaRPr>
          </a:p>
          <a:p>
            <a:pPr eaLnBrk="1" hangingPunct="1">
              <a:lnSpc>
                <a:spcPct val="90000"/>
              </a:lnSpc>
            </a:pPr>
            <a:r>
              <a:rPr lang="en-US" sz="2400">
                <a:latin typeface="Arial" charset="0"/>
                <a:ea typeface="ＭＳ Ｐゴシック" charset="0"/>
                <a:cs typeface="ＭＳ Ｐゴシック" charset="0"/>
              </a:rPr>
              <a:t>The approximate caloric cost of running a distance is the same whether the speed is fast or slow</a:t>
            </a:r>
          </a:p>
          <a:p>
            <a:pPr eaLnBrk="1" hangingPunct="1">
              <a:lnSpc>
                <a:spcPct val="90000"/>
              </a:lnSpc>
            </a:pPr>
            <a:r>
              <a:rPr lang="en-US" sz="2400">
                <a:latin typeface="Arial" charset="0"/>
                <a:ea typeface="ＭＳ Ｐゴシック" charset="0"/>
                <a:cs typeface="ＭＳ Ｐゴシック" charset="0"/>
              </a:rPr>
              <a:t>When time is limited, a higher intensity workout will burn more calories</a:t>
            </a:r>
            <a:endParaRPr lang="en-US" b="1">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7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77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77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77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5F9DEEC-BA5D-2742-AA74-A778383F38FE}" type="slidenum">
              <a:rPr lang="en-US"/>
              <a:pPr>
                <a:defRPr/>
              </a:pPr>
              <a:t>43</a:t>
            </a:fld>
            <a:endParaRPr lang="en-US"/>
          </a:p>
        </p:txBody>
      </p:sp>
      <p:pic>
        <p:nvPicPr>
          <p:cNvPr id="82946" name="Picture 2" descr="fat burning zone??2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438150"/>
            <a:ext cx="8840787"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595AEB4-219B-5D4F-B128-3F7A5989E8F6}" type="slidenum">
              <a:rPr lang="en-US"/>
              <a:pPr>
                <a:defRPr/>
              </a:pPr>
              <a:t>44</a:t>
            </a:fld>
            <a:endParaRPr lang="en-US"/>
          </a:p>
        </p:txBody>
      </p:sp>
      <p:sp>
        <p:nvSpPr>
          <p:cNvPr id="84994" name="Rectangle 2"/>
          <p:cNvSpPr>
            <a:spLocks noGrp="1" noChangeArrowheads="1"/>
          </p:cNvSpPr>
          <p:nvPr>
            <p:ph type="title"/>
          </p:nvPr>
        </p:nvSpPr>
        <p:spPr>
          <a:xfrm>
            <a:off x="685800" y="609600"/>
            <a:ext cx="7772400" cy="381000"/>
          </a:xfrm>
        </p:spPr>
        <p:txBody>
          <a:bodyPr/>
          <a:lstStyle/>
          <a:p>
            <a:pPr eaLnBrk="1" hangingPunct="1"/>
            <a:r>
              <a:rPr lang="en-US" sz="3600">
                <a:latin typeface="Arial" charset="0"/>
                <a:ea typeface="ＭＳ Ｐゴシック" charset="0"/>
                <a:cs typeface="ＭＳ Ｐゴシック" charset="0"/>
              </a:rPr>
              <a:t>VO</a:t>
            </a:r>
            <a:r>
              <a:rPr lang="en-US" sz="3600" baseline="-25000">
                <a:latin typeface="Arial" charset="0"/>
                <a:ea typeface="ＭＳ Ｐゴシック" charset="0"/>
                <a:cs typeface="ＭＳ Ｐゴシック" charset="0"/>
              </a:rPr>
              <a:t>2</a:t>
            </a:r>
            <a:r>
              <a:rPr lang="en-US" sz="3600">
                <a:latin typeface="Arial" charset="0"/>
                <a:ea typeface="ＭＳ Ｐゴシック" charset="0"/>
                <a:cs typeface="ＭＳ Ｐゴシック" charset="0"/>
              </a:rPr>
              <a:t> and caloric cost calculations</a:t>
            </a:r>
            <a:endParaRPr lang="en-US">
              <a:latin typeface="Arial" charset="0"/>
              <a:ea typeface="ＭＳ Ｐゴシック" charset="0"/>
              <a:cs typeface="ＭＳ Ｐゴシック" charset="0"/>
            </a:endParaRPr>
          </a:p>
        </p:txBody>
      </p:sp>
      <p:sp>
        <p:nvSpPr>
          <p:cNvPr id="84995" name="Rectangle 3"/>
          <p:cNvSpPr>
            <a:spLocks noGrp="1" noChangeArrowheads="1"/>
          </p:cNvSpPr>
          <p:nvPr>
            <p:ph type="body" idx="1"/>
          </p:nvPr>
        </p:nvSpPr>
        <p:spPr>
          <a:xfrm>
            <a:off x="685800" y="1219200"/>
            <a:ext cx="7772400" cy="4876800"/>
          </a:xfrm>
        </p:spPr>
        <p:txBody>
          <a:bodyPr/>
          <a:lstStyle/>
          <a:p>
            <a:pPr eaLnBrk="1" hangingPunct="1">
              <a:lnSpc>
                <a:spcPct val="90000"/>
              </a:lnSpc>
            </a:pPr>
            <a:r>
              <a:rPr lang="en-US" sz="2400">
                <a:latin typeface="Arial" charset="0"/>
                <a:ea typeface="ＭＳ Ｐゴシック" charset="0"/>
                <a:cs typeface="ＭＳ Ｐゴシック" charset="0"/>
              </a:rPr>
              <a:t>Oxygen Cost - ml/kg/min</a:t>
            </a:r>
          </a:p>
          <a:p>
            <a:pPr lvl="1" eaLnBrk="1" hangingPunct="1">
              <a:lnSpc>
                <a:spcPct val="90000"/>
              </a:lnSpc>
            </a:pPr>
            <a:r>
              <a:rPr lang="en-US" sz="2000">
                <a:latin typeface="Arial" charset="0"/>
                <a:ea typeface="ＭＳ Ｐゴシック" charset="0"/>
              </a:rPr>
              <a:t>Walking VO</a:t>
            </a:r>
            <a:r>
              <a:rPr lang="en-US" sz="2000" baseline="-25000">
                <a:latin typeface="Arial" charset="0"/>
                <a:ea typeface="ＭＳ Ｐゴシック" charset="0"/>
              </a:rPr>
              <a:t>2</a:t>
            </a:r>
            <a:r>
              <a:rPr lang="en-US" sz="2000">
                <a:latin typeface="Arial" charset="0"/>
                <a:ea typeface="ＭＳ Ｐゴシック" charset="0"/>
              </a:rPr>
              <a:t>= 3.5 +.1(speed) +1.8(speed)(grade)</a:t>
            </a:r>
          </a:p>
          <a:p>
            <a:pPr lvl="1" eaLnBrk="1" hangingPunct="1">
              <a:lnSpc>
                <a:spcPct val="90000"/>
              </a:lnSpc>
            </a:pPr>
            <a:r>
              <a:rPr lang="en-US" sz="2000">
                <a:latin typeface="Arial" charset="0"/>
                <a:ea typeface="ＭＳ Ｐゴシック" charset="0"/>
              </a:rPr>
              <a:t>Running VO</a:t>
            </a:r>
            <a:r>
              <a:rPr lang="en-US" sz="2000" baseline="-25000">
                <a:latin typeface="Arial" charset="0"/>
                <a:ea typeface="ＭＳ Ｐゴシック" charset="0"/>
              </a:rPr>
              <a:t>2</a:t>
            </a:r>
            <a:r>
              <a:rPr lang="en-US" sz="2000">
                <a:latin typeface="Arial" charset="0"/>
                <a:ea typeface="ＭＳ Ｐゴシック" charset="0"/>
              </a:rPr>
              <a:t>= 3.5 +.2(speed) +.9(speed)(grade)</a:t>
            </a:r>
          </a:p>
          <a:p>
            <a:pPr lvl="1" eaLnBrk="1" hangingPunct="1">
              <a:lnSpc>
                <a:spcPct val="90000"/>
              </a:lnSpc>
            </a:pPr>
            <a:r>
              <a:rPr lang="en-US" sz="2000">
                <a:latin typeface="Arial" charset="0"/>
                <a:ea typeface="ＭＳ Ｐゴシック" charset="0"/>
              </a:rPr>
              <a:t>Leg Cycling VO</a:t>
            </a:r>
            <a:r>
              <a:rPr lang="en-US" sz="2000" baseline="-25000">
                <a:latin typeface="Arial" charset="0"/>
                <a:ea typeface="ＭＳ Ｐゴシック" charset="0"/>
              </a:rPr>
              <a:t>2</a:t>
            </a:r>
            <a:r>
              <a:rPr lang="en-US" sz="2000">
                <a:latin typeface="Arial" charset="0"/>
                <a:ea typeface="ＭＳ Ｐゴシック" charset="0"/>
              </a:rPr>
              <a:t>= 3.5 + 3.5 +1.8(workload)/(body mass)</a:t>
            </a:r>
          </a:p>
          <a:p>
            <a:pPr lvl="1" eaLnBrk="1" hangingPunct="1">
              <a:lnSpc>
                <a:spcPct val="90000"/>
              </a:lnSpc>
            </a:pPr>
            <a:r>
              <a:rPr lang="en-US" sz="2000">
                <a:latin typeface="Arial" charset="0"/>
                <a:ea typeface="ＭＳ Ｐゴシック" charset="0"/>
              </a:rPr>
              <a:t>Stepping VO</a:t>
            </a:r>
            <a:r>
              <a:rPr lang="en-US" sz="2000" baseline="-25000">
                <a:latin typeface="Arial" charset="0"/>
                <a:ea typeface="ＭＳ Ｐゴシック" charset="0"/>
              </a:rPr>
              <a:t>2</a:t>
            </a:r>
            <a:r>
              <a:rPr lang="en-US" sz="2000">
                <a:latin typeface="Arial" charset="0"/>
                <a:ea typeface="ＭＳ Ｐゴシック" charset="0"/>
              </a:rPr>
              <a:t>= 3.5 +.2(rate) +2.4(rate)(H)</a:t>
            </a:r>
          </a:p>
          <a:p>
            <a:pPr lvl="2" eaLnBrk="1" hangingPunct="1">
              <a:lnSpc>
                <a:spcPct val="90000"/>
              </a:lnSpc>
            </a:pPr>
            <a:r>
              <a:rPr lang="en-US" sz="1800">
                <a:latin typeface="Arial" charset="0"/>
                <a:ea typeface="ＭＳ Ｐゴシック" charset="0"/>
              </a:rPr>
              <a:t>Rate is in completer four-cycle steps per minute</a:t>
            </a:r>
          </a:p>
          <a:p>
            <a:pPr lvl="2" eaLnBrk="1" hangingPunct="1">
              <a:lnSpc>
                <a:spcPct val="90000"/>
              </a:lnSpc>
            </a:pPr>
            <a:r>
              <a:rPr lang="en-US" sz="1800">
                <a:latin typeface="Arial" charset="0"/>
                <a:ea typeface="ＭＳ Ｐゴシック" charset="0"/>
              </a:rPr>
              <a:t>H is height of step in meters</a:t>
            </a:r>
          </a:p>
          <a:p>
            <a:pPr eaLnBrk="1" hangingPunct="1">
              <a:lnSpc>
                <a:spcPct val="90000"/>
              </a:lnSpc>
            </a:pPr>
            <a:r>
              <a:rPr lang="en-US" sz="2400">
                <a:latin typeface="Arial" charset="0"/>
                <a:ea typeface="ＭＳ Ｐゴシック" charset="0"/>
                <a:cs typeface="ＭＳ Ｐゴシック" charset="0"/>
              </a:rPr>
              <a:t>Net Caloric Cost of exercise</a:t>
            </a:r>
          </a:p>
          <a:p>
            <a:pPr lvl="1" eaLnBrk="1" hangingPunct="1">
              <a:lnSpc>
                <a:spcPct val="90000"/>
              </a:lnSpc>
            </a:pPr>
            <a:r>
              <a:rPr lang="en-US" sz="2000">
                <a:latin typeface="Arial" charset="0"/>
                <a:ea typeface="ＭＳ Ｐゴシック" charset="0"/>
              </a:rPr>
              <a:t>Remember to remove cost of rest from calculation of net effect of exercise (ie 3.5 ml/kg/min for rest)</a:t>
            </a:r>
          </a:p>
          <a:p>
            <a:pPr lvl="1" eaLnBrk="1" hangingPunct="1">
              <a:lnSpc>
                <a:spcPct val="90000"/>
              </a:lnSpc>
            </a:pPr>
            <a:r>
              <a:rPr lang="en-US" sz="2000">
                <a:latin typeface="Arial" charset="0"/>
                <a:ea typeface="ＭＳ Ｐゴシック" charset="0"/>
              </a:rPr>
              <a:t>Convert O</a:t>
            </a:r>
            <a:r>
              <a:rPr lang="en-US" sz="2000" baseline="-25000">
                <a:latin typeface="Arial" charset="0"/>
                <a:ea typeface="ＭＳ Ｐゴシック" charset="0"/>
              </a:rPr>
              <a:t>2</a:t>
            </a:r>
            <a:r>
              <a:rPr lang="en-US" sz="2000">
                <a:latin typeface="Arial" charset="0"/>
                <a:ea typeface="ＭＳ Ｐゴシック" charset="0"/>
              </a:rPr>
              <a:t> to L/min</a:t>
            </a:r>
          </a:p>
          <a:p>
            <a:pPr lvl="2" eaLnBrk="1" hangingPunct="1">
              <a:lnSpc>
                <a:spcPct val="90000"/>
              </a:lnSpc>
            </a:pPr>
            <a:r>
              <a:rPr lang="en-US" sz="1800">
                <a:latin typeface="Arial" charset="0"/>
                <a:ea typeface="ＭＳ Ｐゴシック" charset="0"/>
              </a:rPr>
              <a:t>5kcal/L oxygen expenditure</a:t>
            </a:r>
          </a:p>
          <a:p>
            <a:pPr lvl="1" eaLnBrk="1" hangingPunct="1">
              <a:lnSpc>
                <a:spcPct val="90000"/>
              </a:lnSpc>
            </a:pPr>
            <a:r>
              <a:rPr lang="en-US" sz="2000">
                <a:latin typeface="Arial" charset="0"/>
                <a:ea typeface="ＭＳ Ｐゴシック" charset="0"/>
              </a:rPr>
              <a:t>1MET(3.5 ml/kg/min) = 1 kcal/kg/min</a:t>
            </a:r>
          </a:p>
          <a:p>
            <a:pPr lvl="1" eaLnBrk="1" hangingPunct="1">
              <a:lnSpc>
                <a:spcPct val="90000"/>
              </a:lnSpc>
            </a:pPr>
            <a:endParaRPr lang="en-US" sz="2000">
              <a:latin typeface="Arial" charset="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EDE02A8-5A20-8B42-998C-556701DAD41B}" type="slidenum">
              <a:rPr lang="en-US"/>
              <a:pPr>
                <a:defRPr/>
              </a:pPr>
              <a:t>5</a:t>
            </a:fld>
            <a:endParaRPr lang="en-US"/>
          </a:p>
        </p:txBody>
      </p:sp>
      <p:sp>
        <p:nvSpPr>
          <p:cNvPr id="11266" name="Rectangle 2"/>
          <p:cNvSpPr>
            <a:spLocks noGrp="1" noChangeArrowheads="1"/>
          </p:cNvSpPr>
          <p:nvPr>
            <p:ph type="title"/>
          </p:nvPr>
        </p:nvSpPr>
        <p:spPr>
          <a:xfrm>
            <a:off x="685800" y="304800"/>
            <a:ext cx="7772400" cy="762000"/>
          </a:xfrm>
        </p:spPr>
        <p:txBody>
          <a:bodyPr/>
          <a:lstStyle/>
          <a:p>
            <a:pPr eaLnBrk="1" hangingPunct="1"/>
            <a:r>
              <a:rPr lang="en-US" sz="4000">
                <a:latin typeface="Arial" charset="0"/>
                <a:ea typeface="ＭＳ Ｐゴシック" charset="0"/>
                <a:cs typeface="ＭＳ Ｐゴシック" charset="0"/>
              </a:rPr>
              <a:t>Two Compartment Model</a:t>
            </a:r>
          </a:p>
        </p:txBody>
      </p:sp>
      <p:sp>
        <p:nvSpPr>
          <p:cNvPr id="4099" name="Rectangle 3"/>
          <p:cNvSpPr>
            <a:spLocks noGrp="1" noChangeArrowheads="1"/>
          </p:cNvSpPr>
          <p:nvPr>
            <p:ph type="body" idx="1"/>
          </p:nvPr>
        </p:nvSpPr>
        <p:spPr>
          <a:xfrm>
            <a:off x="685800" y="1219200"/>
            <a:ext cx="7772400" cy="4876800"/>
          </a:xfrm>
        </p:spPr>
        <p:txBody>
          <a:bodyPr/>
          <a:lstStyle/>
          <a:p>
            <a:pPr eaLnBrk="1" hangingPunct="1">
              <a:lnSpc>
                <a:spcPct val="90000"/>
              </a:lnSpc>
            </a:pPr>
            <a:r>
              <a:rPr lang="en-US" sz="2400">
                <a:latin typeface="Arial" charset="0"/>
                <a:ea typeface="ＭＳ Ｐゴシック" charset="0"/>
                <a:cs typeface="ＭＳ Ｐゴシック" charset="0"/>
              </a:rPr>
              <a:t>Fat vs fat free mass (FFM)</a:t>
            </a:r>
          </a:p>
          <a:p>
            <a:pPr eaLnBrk="1" hangingPunct="1">
              <a:lnSpc>
                <a:spcPct val="90000"/>
              </a:lnSpc>
            </a:pPr>
            <a:r>
              <a:rPr lang="en-US" sz="2800">
                <a:latin typeface="Arial" charset="0"/>
                <a:ea typeface="ＭＳ Ｐゴシック" charset="0"/>
                <a:cs typeface="ＭＳ Ｐゴシック" charset="0"/>
              </a:rPr>
              <a:t>FFM - </a:t>
            </a:r>
            <a:r>
              <a:rPr lang="en-US" sz="2400">
                <a:latin typeface="Arial" charset="0"/>
                <a:ea typeface="ＭＳ Ｐゴシック" charset="0"/>
                <a:cs typeface="ＭＳ Ｐゴシック" charset="0"/>
              </a:rPr>
              <a:t>bone, water, muscle, connective tissue, organ tissue, teeth</a:t>
            </a:r>
          </a:p>
          <a:p>
            <a:pPr eaLnBrk="1" hangingPunct="1">
              <a:lnSpc>
                <a:spcPct val="90000"/>
              </a:lnSpc>
            </a:pPr>
            <a:r>
              <a:rPr lang="en-US" sz="2800">
                <a:latin typeface="Arial" charset="0"/>
                <a:ea typeface="ＭＳ Ｐゴシック" charset="0"/>
                <a:cs typeface="ＭＳ Ｐゴシック" charset="0"/>
              </a:rPr>
              <a:t>Essential fat - </a:t>
            </a:r>
            <a:r>
              <a:rPr lang="en-US" sz="2400">
                <a:latin typeface="Arial" charset="0"/>
                <a:ea typeface="ＭＳ Ｐゴシック" charset="0"/>
                <a:cs typeface="ＭＳ Ｐゴシック" charset="0"/>
              </a:rPr>
              <a:t>lipids in nerves, brain, heart, lungs, liver and mammary glands</a:t>
            </a:r>
          </a:p>
          <a:p>
            <a:pPr lvl="1" eaLnBrk="1" hangingPunct="1">
              <a:lnSpc>
                <a:spcPct val="90000"/>
              </a:lnSpc>
            </a:pPr>
            <a:r>
              <a:rPr lang="en-US" sz="2400">
                <a:latin typeface="Arial" charset="0"/>
                <a:ea typeface="ＭＳ Ｐゴシック" charset="0"/>
              </a:rPr>
              <a:t>men 3%   - women 12 % - breasts, uterus</a:t>
            </a:r>
          </a:p>
          <a:p>
            <a:pPr eaLnBrk="1" hangingPunct="1">
              <a:lnSpc>
                <a:spcPct val="90000"/>
              </a:lnSpc>
            </a:pPr>
            <a:r>
              <a:rPr lang="en-US" sz="2800">
                <a:latin typeface="Arial" charset="0"/>
                <a:ea typeface="ＭＳ Ｐゴシック" charset="0"/>
                <a:cs typeface="ＭＳ Ｐゴシック" charset="0"/>
              </a:rPr>
              <a:t>Non essential fat (storage) - fat cells</a:t>
            </a:r>
          </a:p>
          <a:p>
            <a:pPr lvl="1" eaLnBrk="1" hangingPunct="1">
              <a:lnSpc>
                <a:spcPct val="90000"/>
              </a:lnSpc>
            </a:pPr>
            <a:r>
              <a:rPr lang="en-US" sz="2400">
                <a:latin typeface="Arial" charset="0"/>
                <a:ea typeface="ＭＳ Ｐゴシック" charset="0"/>
              </a:rPr>
              <a:t>adipose tissue - subcutaneous and around organs</a:t>
            </a:r>
          </a:p>
          <a:p>
            <a:pPr lvl="1" eaLnBrk="1" hangingPunct="1">
              <a:lnSpc>
                <a:spcPct val="90000"/>
              </a:lnSpc>
            </a:pPr>
            <a:r>
              <a:rPr lang="en-US" sz="2400">
                <a:latin typeface="Arial" charset="0"/>
                <a:ea typeface="ＭＳ Ｐゴシック" charset="0"/>
              </a:rPr>
              <a:t>variable - gender, age, heredity, metabolism, diet, activity level</a:t>
            </a:r>
          </a:p>
          <a:p>
            <a:pPr lvl="1" eaLnBrk="1" hangingPunct="1">
              <a:lnSpc>
                <a:spcPct val="90000"/>
              </a:lnSpc>
            </a:pPr>
            <a:r>
              <a:rPr lang="en-US" sz="2400">
                <a:latin typeface="Arial" charset="0"/>
                <a:ea typeface="ＭＳ Ｐゴシック" charset="0"/>
              </a:rPr>
              <a:t>excess storage fat - consumption of more energy(food) that is expended</a:t>
            </a:r>
          </a:p>
          <a:p>
            <a:pPr eaLnBrk="1" hangingPunct="1">
              <a:lnSpc>
                <a:spcPct val="90000"/>
              </a:lnSpc>
            </a:pPr>
            <a:endParaRPr lang="en-US" sz="24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0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0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0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8EF9A94-6D58-9449-87A2-A9026FFE2444}" type="slidenum">
              <a:rPr lang="en-US"/>
              <a:pPr>
                <a:defRPr/>
              </a:pPr>
              <a:t>6</a:t>
            </a:fld>
            <a:endParaRPr lang="en-US"/>
          </a:p>
        </p:txBody>
      </p:sp>
      <p:pic>
        <p:nvPicPr>
          <p:cNvPr id="13314" name="Picture 3" descr="2 comp model2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313"/>
            <a:ext cx="91440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8F42BD0-3D4D-EA43-909E-F0B10987E771}" type="slidenum">
              <a:rPr lang="en-US"/>
              <a:pPr>
                <a:defRPr/>
              </a:pPr>
              <a:t>7</a:t>
            </a:fld>
            <a:endParaRPr lang="en-US"/>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2022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76FD9C0-130F-E243-8E5B-9DA26E3C434D}" type="slidenum">
              <a:rPr lang="en-US"/>
              <a:pPr>
                <a:defRPr/>
              </a:pPr>
              <a:t>8</a:t>
            </a:fld>
            <a:endParaRPr lang="en-US"/>
          </a:p>
        </p:txBody>
      </p:sp>
      <p:sp>
        <p:nvSpPr>
          <p:cNvPr id="17410" name="Rectangle 2"/>
          <p:cNvSpPr>
            <a:spLocks noGrp="1" noChangeArrowheads="1"/>
          </p:cNvSpPr>
          <p:nvPr>
            <p:ph type="title"/>
          </p:nvPr>
        </p:nvSpPr>
        <p:spPr>
          <a:xfrm>
            <a:off x="685800" y="381000"/>
            <a:ext cx="7772400" cy="762000"/>
          </a:xfrm>
        </p:spPr>
        <p:txBody>
          <a:bodyPr/>
          <a:lstStyle/>
          <a:p>
            <a:pPr eaLnBrk="1" hangingPunct="1"/>
            <a:r>
              <a:rPr lang="en-US" sz="4000">
                <a:latin typeface="Arial" charset="0"/>
                <a:ea typeface="ＭＳ Ｐゴシック" charset="0"/>
                <a:cs typeface="ＭＳ Ｐゴシック" charset="0"/>
              </a:rPr>
              <a:t>Fat Free Mass</a:t>
            </a:r>
          </a:p>
        </p:txBody>
      </p:sp>
      <p:sp>
        <p:nvSpPr>
          <p:cNvPr id="5123"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sz="2800">
                <a:latin typeface="Arial" charset="0"/>
                <a:ea typeface="ＭＳ Ｐゴシック" charset="0"/>
                <a:cs typeface="ＭＳ Ｐゴシック" charset="0"/>
              </a:rPr>
              <a:t>Although body fat is often the focus with evaluation</a:t>
            </a:r>
          </a:p>
          <a:p>
            <a:pPr eaLnBrk="1" hangingPunct="1">
              <a:lnSpc>
                <a:spcPct val="90000"/>
              </a:lnSpc>
            </a:pPr>
            <a:r>
              <a:rPr lang="en-US" sz="2800">
                <a:latin typeface="Arial" charset="0"/>
                <a:ea typeface="ＭＳ Ｐゴシック" charset="0"/>
                <a:cs typeface="ＭＳ Ｐゴシック" charset="0"/>
              </a:rPr>
              <a:t>Lean tissue mass and its components are at least as important</a:t>
            </a:r>
          </a:p>
          <a:p>
            <a:pPr eaLnBrk="1" hangingPunct="1">
              <a:lnSpc>
                <a:spcPct val="90000"/>
              </a:lnSpc>
            </a:pPr>
            <a:r>
              <a:rPr lang="en-US" sz="2800">
                <a:latin typeface="Arial" charset="0"/>
                <a:ea typeface="ＭＳ Ｐゴシック" charset="0"/>
                <a:cs typeface="ＭＳ Ｐゴシック" charset="0"/>
              </a:rPr>
              <a:t>Low lean mass and loss of lean tissue contribute directly and indirectly to metabolic complications</a:t>
            </a:r>
          </a:p>
          <a:p>
            <a:pPr lvl="1" eaLnBrk="1" hangingPunct="1">
              <a:lnSpc>
                <a:spcPct val="90000"/>
              </a:lnSpc>
            </a:pPr>
            <a:r>
              <a:rPr lang="en-US" sz="2400">
                <a:latin typeface="Arial" charset="0"/>
                <a:ea typeface="ＭＳ Ｐゴシック" charset="0"/>
              </a:rPr>
              <a:t>Impaired capacity, decreased activity and energy expenditure - greater risk of fat gain</a:t>
            </a:r>
          </a:p>
          <a:p>
            <a:pPr lvl="1" eaLnBrk="1" hangingPunct="1">
              <a:lnSpc>
                <a:spcPct val="90000"/>
              </a:lnSpc>
            </a:pPr>
            <a:r>
              <a:rPr lang="en-US" sz="2400">
                <a:latin typeface="Arial" charset="0"/>
                <a:ea typeface="ＭＳ Ｐゴシック" charset="0"/>
              </a:rPr>
              <a:t>Sarcopenia - muscle wasting - decreased strength and capacity for routine activity - correlated to mortality</a:t>
            </a:r>
          </a:p>
          <a:p>
            <a:pPr lvl="1" eaLnBrk="1" hangingPunct="1">
              <a:lnSpc>
                <a:spcPct val="90000"/>
              </a:lnSpc>
            </a:pPr>
            <a:r>
              <a:rPr lang="en-US" sz="2400">
                <a:latin typeface="Arial" charset="0"/>
                <a:ea typeface="ＭＳ Ｐゴシック" charset="0"/>
              </a:rPr>
              <a:t>Low bone mass and density - primary predictors of osteoporotic fracture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2D2450D-0C6E-5B48-8CB8-653E53CE8EFC}" type="slidenum">
              <a:rPr lang="en-US"/>
              <a:pPr>
                <a:defRPr/>
              </a:pPr>
              <a:t>9</a:t>
            </a:fld>
            <a:endParaRPr lang="en-US"/>
          </a:p>
        </p:txBody>
      </p:sp>
      <p:pic>
        <p:nvPicPr>
          <p:cNvPr id="19458" name="Picture 3" descr="sarcopenia]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463"/>
            <a:ext cx="8507413"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llie">
  <a:themeElements>
    <a:clrScheme name="ol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li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ol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l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l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l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l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l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l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l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l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l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l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l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Templates:ollie.pot</Template>
  <TotalTime>21299</TotalTime>
  <Words>3124</Words>
  <Application>Microsoft Macintosh PowerPoint</Application>
  <PresentationFormat>On-screen Show (4:3)</PresentationFormat>
  <Paragraphs>358</Paragraphs>
  <Slides>44</Slides>
  <Notes>39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ollie</vt:lpstr>
      <vt:lpstr>Body Composition</vt:lpstr>
      <vt:lpstr>PowerPoint Presentation</vt:lpstr>
      <vt:lpstr>PowerPoint Presentation</vt:lpstr>
      <vt:lpstr>PowerPoint Presentation</vt:lpstr>
      <vt:lpstr>Two Compartment Model</vt:lpstr>
      <vt:lpstr>PowerPoint Presentation</vt:lpstr>
      <vt:lpstr>PowerPoint Presentation</vt:lpstr>
      <vt:lpstr>Fat Free Mass</vt:lpstr>
      <vt:lpstr>PowerPoint Presentation</vt:lpstr>
      <vt:lpstr>Assessment of Body Composition</vt:lpstr>
      <vt:lpstr>BIA - Bioelectrical Impedance Analysis</vt:lpstr>
      <vt:lpstr>BIA</vt:lpstr>
      <vt:lpstr>PowerPoint Presentation</vt:lpstr>
      <vt:lpstr>Anthropometry</vt:lpstr>
      <vt:lpstr>Anthropometry</vt:lpstr>
      <vt:lpstr>Reliability of Skin folds</vt:lpstr>
      <vt:lpstr>PowerPoint Presentation</vt:lpstr>
      <vt:lpstr>Body Mass Index - BMI</vt:lpstr>
      <vt:lpstr>His BMI is over 30 - is he obese?</vt:lpstr>
      <vt:lpstr>PowerPoint Presentation</vt:lpstr>
      <vt:lpstr>DEXA Scanning</vt:lpstr>
      <vt:lpstr>PowerPoint Presentation</vt:lpstr>
      <vt:lpstr>Overweight and Obesity</vt:lpstr>
      <vt:lpstr>PowerPoint Presentation</vt:lpstr>
      <vt:lpstr>PowerPoint Presentation</vt:lpstr>
      <vt:lpstr>Canada fitness survey 2010</vt:lpstr>
      <vt:lpstr>Canada fitness survey 2010</vt:lpstr>
      <vt:lpstr>Canada fitness survey 2010</vt:lpstr>
      <vt:lpstr>Fat Cell Size and Number</vt:lpstr>
      <vt:lpstr>PowerPoint Presentation</vt:lpstr>
      <vt:lpstr>Set-Point Theory</vt:lpstr>
      <vt:lpstr>Weight Management Wisdom</vt:lpstr>
      <vt:lpstr>Energy Balance Equation</vt:lpstr>
      <vt:lpstr>Energy Expended in Physical Activity</vt:lpstr>
      <vt:lpstr>Unbalancing the Energy Balance Equation:</vt:lpstr>
      <vt:lpstr>Decrease Caloric Intake:</vt:lpstr>
      <vt:lpstr>Increase Energy Expenditure:</vt:lpstr>
      <vt:lpstr>Combination of diet and exercise</vt:lpstr>
      <vt:lpstr>ACSM - Diet in weight management of overweight and obese</vt:lpstr>
      <vt:lpstr>ACSM – Exercise in weight management of overweight and obese</vt:lpstr>
      <vt:lpstr>Misconceptions Regarding the Role  of Exercise in Weight Control:</vt:lpstr>
      <vt:lpstr>Walking vs Running</vt:lpstr>
      <vt:lpstr>PowerPoint Presentation</vt:lpstr>
      <vt:lpstr>VO2 and caloric cost calculations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Composition</dc:title>
  <dc:creator>Ryan Dill</dc:creator>
  <cp:lastModifiedBy>Ryan Dill</cp:lastModifiedBy>
  <cp:revision>212</cp:revision>
  <dcterms:created xsi:type="dcterms:W3CDTF">2003-09-29T17:44:08Z</dcterms:created>
  <dcterms:modified xsi:type="dcterms:W3CDTF">2013-09-09T15:03:20Z</dcterms:modified>
</cp:coreProperties>
</file>