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1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2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83" r:id="rId2"/>
    <p:sldId id="311" r:id="rId3"/>
    <p:sldId id="272" r:id="rId4"/>
    <p:sldId id="284" r:id="rId5"/>
    <p:sldId id="281" r:id="rId6"/>
    <p:sldId id="270" r:id="rId7"/>
    <p:sldId id="275" r:id="rId8"/>
    <p:sldId id="286" r:id="rId9"/>
    <p:sldId id="282" r:id="rId10"/>
    <p:sldId id="288" r:id="rId11"/>
    <p:sldId id="310" r:id="rId12"/>
    <p:sldId id="323" r:id="rId13"/>
    <p:sldId id="287" r:id="rId14"/>
    <p:sldId id="324" r:id="rId15"/>
    <p:sldId id="262" r:id="rId16"/>
    <p:sldId id="261" r:id="rId17"/>
    <p:sldId id="326" r:id="rId18"/>
    <p:sldId id="273" r:id="rId19"/>
    <p:sldId id="325" r:id="rId20"/>
    <p:sldId id="274" r:id="rId21"/>
    <p:sldId id="312" r:id="rId22"/>
    <p:sldId id="290" r:id="rId23"/>
    <p:sldId id="291" r:id="rId24"/>
    <p:sldId id="292" r:id="rId25"/>
    <p:sldId id="313" r:id="rId26"/>
    <p:sldId id="293" r:id="rId27"/>
    <p:sldId id="294" r:id="rId28"/>
    <p:sldId id="322" r:id="rId29"/>
    <p:sldId id="328" r:id="rId30"/>
    <p:sldId id="317" r:id="rId31"/>
    <p:sldId id="318" r:id="rId32"/>
    <p:sldId id="320" r:id="rId33"/>
    <p:sldId id="321" r:id="rId34"/>
    <p:sldId id="327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4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857ED47-1747-3F49-AF25-51FE55C3E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29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DD48800-6AB4-2140-967E-7CE93B54C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35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8A5608-A59E-7B4F-BA84-71F2D069AE40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116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16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2454A8-E077-5F41-9206-A1323A9D743B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41DFCE-0621-1E41-9C46-C7C3CADD1449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132517-483C-C545-9CF6-EB29D93DA607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B6681F-E25B-224E-986C-6B78E6D643B0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B67740-A7B5-D645-A7D7-D3AEE8AD8EDA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0F8932-E26F-6242-A070-D8AEFC13F89E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3738"/>
            <a:ext cx="4552950" cy="3414712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6D749A-FC9A-7F40-9652-B0C241361BC9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3738"/>
            <a:ext cx="4552950" cy="3414712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07FC87-ED7F-1049-A802-1CF3409C9E69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98E3D6-C7FA-4D44-B3B9-D3F27169282B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BF945-DC92-F842-B8F4-33FFE3297F7D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A69785-E335-E242-9464-40A4AB66B792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126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B9E456-6FEB-6742-A136-73EE27BB9821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4273FB-9F11-A340-A0F9-472475838CC4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396574-68DF-1E4A-BACF-F5D7FB6AA1DF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BDA99E-F2B7-084F-9F7B-712EFD84A7AC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DD7B2C-06D7-2547-AA4A-7DD30774D9CC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098A7B-ACAE-5F45-B055-84D78E5AA07C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FF0647-84D4-B841-8034-E9A14A653B2C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44DFBB-E965-104C-A61D-4B8FDCC6ADB7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22B6A9-B536-E743-8C2D-4927D08D125C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66263A-CE8D-B54C-9E10-51BDC576132C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38F4BE-BA80-5743-9794-546D00EF5BDF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136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36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BB0496-B46C-C14E-BF15-B6AE7A7E7617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BF5259-9C8C-234B-BA85-4C0C37F01866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2E190-1DC4-AA41-8F23-6E69E43A2A11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443CAA-255F-7143-A2D8-2A0DDDDEC9E7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5F9080-8888-4742-813C-D7850FEAD4B1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146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46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541F06-33B8-EA44-B86B-2AF61DCD1B6C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CA" sz="1600" b="1" smtClean="0">
                <a:cs typeface="+mn-cs"/>
              </a:rPr>
              <a:t>Overheads on Warm-up and cool-down</a:t>
            </a:r>
          </a:p>
          <a:p>
            <a:pPr eaLnBrk="1" hangingPunct="1">
              <a:defRPr/>
            </a:pPr>
            <a:endParaRPr lang="en-CA" sz="1400" smtClean="0">
              <a:cs typeface="+mn-cs"/>
            </a:endParaRPr>
          </a:p>
          <a:p>
            <a:pPr eaLnBrk="1" hangingPunct="1">
              <a:defRPr/>
            </a:pPr>
            <a:r>
              <a:rPr lang="en-CA" sz="1400" smtClean="0">
                <a:cs typeface="+mn-cs"/>
              </a:rPr>
              <a:t>Mode of exercise</a:t>
            </a:r>
          </a:p>
          <a:p>
            <a:pPr eaLnBrk="1" hangingPunct="1">
              <a:defRPr/>
            </a:pPr>
            <a:r>
              <a:rPr lang="en-CA" sz="1400" smtClean="0">
                <a:cs typeface="+mn-cs"/>
              </a:rPr>
              <a:t>Frequency</a:t>
            </a:r>
          </a:p>
          <a:p>
            <a:pPr eaLnBrk="1" hangingPunct="1">
              <a:defRPr/>
            </a:pPr>
            <a:r>
              <a:rPr lang="en-CA" sz="1400" smtClean="0">
                <a:cs typeface="+mn-cs"/>
              </a:rPr>
              <a:t>Duration</a:t>
            </a:r>
          </a:p>
          <a:p>
            <a:pPr eaLnBrk="1" hangingPunct="1">
              <a:defRPr/>
            </a:pPr>
            <a:r>
              <a:rPr lang="en-CA" sz="1400" smtClean="0">
                <a:cs typeface="+mn-cs"/>
              </a:rPr>
              <a:t>Intesity</a:t>
            </a:r>
          </a:p>
        </p:txBody>
      </p:sp>
      <p:sp>
        <p:nvSpPr>
          <p:cNvPr id="44035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3738"/>
            <a:ext cx="4552950" cy="3414712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E0EBEC-4A5F-5D42-A3EA-FFD5B616D7DE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157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57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6192CD-957D-D544-B30E-3B7FFD0AB077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187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878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9FA231-7291-7A4A-81C8-616C62469194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198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981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5616FC-3511-0741-B77E-452F469D0562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CA" sz="1600" b="1" smtClean="0">
                <a:cs typeface="+mn-cs"/>
              </a:rPr>
              <a:t>Overhead on METs related to activity</a:t>
            </a:r>
            <a:endParaRPr lang="en-CA" sz="1400" smtClean="0">
              <a:cs typeface="+mn-cs"/>
            </a:endParaRPr>
          </a:p>
          <a:p>
            <a:pPr eaLnBrk="1" hangingPunct="1">
              <a:defRPr/>
            </a:pPr>
            <a:r>
              <a:rPr lang="en-CA" sz="1600" b="1" smtClean="0">
                <a:cs typeface="+mn-cs"/>
              </a:rPr>
              <a:t>Overhead on max heart rate related to % capacity</a:t>
            </a:r>
            <a:endParaRPr lang="en-CA" sz="1600" smtClean="0">
              <a:cs typeface="+mn-cs"/>
            </a:endParaRPr>
          </a:p>
          <a:p>
            <a:pPr eaLnBrk="1" hangingPunct="1">
              <a:defRPr/>
            </a:pPr>
            <a:endParaRPr lang="en-CA" sz="1600" smtClean="0">
              <a:cs typeface="+mn-cs"/>
            </a:endParaRPr>
          </a:p>
          <a:p>
            <a:pPr eaLnBrk="1" hangingPunct="1">
              <a:defRPr/>
            </a:pPr>
            <a:r>
              <a:rPr lang="en-CA" sz="1600" smtClean="0">
                <a:cs typeface="+mn-cs"/>
              </a:rPr>
              <a:t>Karvonen method</a:t>
            </a:r>
          </a:p>
          <a:p>
            <a:pPr eaLnBrk="1" hangingPunct="1">
              <a:defRPr/>
            </a:pPr>
            <a:r>
              <a:rPr lang="en-CA" sz="1400" smtClean="0">
                <a:cs typeface="+mn-cs"/>
              </a:rPr>
              <a:t>(heart rate maximum reserve method)</a:t>
            </a:r>
          </a:p>
          <a:p>
            <a:pPr eaLnBrk="1" hangingPunct="1">
              <a:defRPr/>
            </a:pPr>
            <a:r>
              <a:rPr lang="en-CA" sz="1400" smtClean="0">
                <a:cs typeface="+mn-cs"/>
              </a:rPr>
              <a:t>Maximum heart rate - resting heart rate (percentage of this) thenadd back to resting heart rate</a:t>
            </a:r>
          </a:p>
        </p:txBody>
      </p:sp>
      <p:sp>
        <p:nvSpPr>
          <p:cNvPr id="46083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3738"/>
            <a:ext cx="4552950" cy="3414712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BEB27-F42C-B34F-8470-3531A3AF1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21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C9F7E-F5E2-0A43-9690-E997E3EEC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78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78D50-4E3F-384E-B7A7-384AE3B3B8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91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C21D2-5B0D-7444-93A1-CA88DF49C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98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C5B74-4D8C-2843-BE54-D067E5021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40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7C116-3852-9742-9D69-BEB527411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0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4F565-11BB-F147-B26B-7C58343289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14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F9D6A-E44B-594A-9ABD-985E7F3D7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90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3107A-DA79-584B-A471-A3A7BFCBE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30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29BF2-A93C-424C-BB6B-7C67252AB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7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5E16C-03D8-0344-81F2-3F75514B5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18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6B219-02DE-9A4F-90D6-72385B35C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54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A2AC6-B7E7-4E41-A741-C506A5BB2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57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0C667BEF-370D-3D4D-B731-E11340373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6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7.emf"/><Relationship Id="rId8" Type="http://schemas.openxmlformats.org/officeDocument/2006/relationships/oleObject" Target="../embeddings/oleObject5.bin"/><Relationship Id="rId9" Type="http://schemas.openxmlformats.org/officeDocument/2006/relationships/image" Target="../media/image8.emf"/><Relationship Id="rId10" Type="http://schemas.openxmlformats.org/officeDocument/2006/relationships/oleObject" Target="../embeddings/oleObject6.bin"/><Relationship Id="rId11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mapmyrun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csep.ca/english/view.asp?x=949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42629-0ECC-E54A-834C-53284F4FA981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Exercise Prescription </a:t>
            </a:r>
            <a:br>
              <a:rPr lang="en-US" smtClean="0">
                <a:cs typeface="+mj-cs"/>
              </a:rPr>
            </a:br>
            <a:r>
              <a:rPr lang="en-US" smtClean="0">
                <a:cs typeface="+mj-cs"/>
              </a:rPr>
              <a:t>(Cardio)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1D31F-32CE-4F4A-938C-BF2BD7ACAD22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j-cs"/>
              </a:rPr>
              <a:t>%HR max and %VO</a:t>
            </a:r>
            <a:r>
              <a:rPr lang="en-US" sz="3600" baseline="-25000" smtClean="0">
                <a:cs typeface="+mj-cs"/>
              </a:rPr>
              <a:t>2</a:t>
            </a:r>
            <a:r>
              <a:rPr lang="en-US" sz="3600" smtClean="0">
                <a:cs typeface="+mj-cs"/>
              </a:rPr>
              <a:t> max </a:t>
            </a:r>
            <a:r>
              <a:rPr lang="en-US" sz="3600" u="sng" smtClean="0">
                <a:cs typeface="+mj-cs"/>
              </a:rPr>
              <a:t>vs</a:t>
            </a:r>
            <a:r>
              <a:rPr lang="en-US" sz="3600" smtClean="0">
                <a:cs typeface="+mj-cs"/>
              </a:rPr>
              <a:t> Workload</a:t>
            </a:r>
            <a:endParaRPr lang="en-US" smtClean="0">
              <a:cs typeface="+mj-cs"/>
            </a:endParaRPr>
          </a:p>
        </p:txBody>
      </p:sp>
      <p:graphicFrame>
        <p:nvGraphicFramePr>
          <p:cNvPr id="52229" name="Object 5"/>
          <p:cNvGraphicFramePr>
            <a:graphicFrameLocks noChangeAspect="1"/>
          </p:cNvGraphicFramePr>
          <p:nvPr>
            <p:ph idx="1"/>
          </p:nvPr>
        </p:nvGraphicFramePr>
        <p:xfrm>
          <a:off x="685800" y="1295400"/>
          <a:ext cx="78486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0" name="Worksheet" r:id="rId4" imgW="6578600" imgH="4000500" progId="Excel.Sheet.8">
                  <p:embed/>
                </p:oleObj>
              </mc:Choice>
              <mc:Fallback>
                <p:oleObj name="Worksheet" r:id="rId4" imgW="6578600" imgH="4000500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95400"/>
                        <a:ext cx="7848600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8B8044-0C0C-604D-A21F-63D5BC758B64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j-cs"/>
              </a:rPr>
              <a:t>BORG Scales</a:t>
            </a:r>
            <a:endParaRPr lang="en-US" smtClean="0">
              <a:cs typeface="+mj-cs"/>
            </a:endParaRPr>
          </a:p>
        </p:txBody>
      </p:sp>
      <p:graphicFrame>
        <p:nvGraphicFramePr>
          <p:cNvPr id="90372" name="Group 260"/>
          <p:cNvGraphicFramePr>
            <a:graphicFrameLocks noGrp="1"/>
          </p:cNvGraphicFramePr>
          <p:nvPr>
            <p:ph type="tbl" idx="1"/>
          </p:nvPr>
        </p:nvGraphicFramePr>
        <p:xfrm>
          <a:off x="533400" y="990600"/>
          <a:ext cx="8001000" cy="5673729"/>
        </p:xfrm>
        <a:graphic>
          <a:graphicData uri="http://schemas.openxmlformats.org/drawingml/2006/table">
            <a:tbl>
              <a:tblPr/>
              <a:tblGrid>
                <a:gridCol w="838200"/>
                <a:gridCol w="1219200"/>
                <a:gridCol w="1219200"/>
                <a:gridCol w="1219200"/>
                <a:gridCol w="1752600"/>
                <a:gridCol w="1752600"/>
              </a:tblGrid>
              <a:tr h="5826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Old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BORG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RPE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SCALE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New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BORG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RPE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SCALE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%HR Max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%VO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 max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6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Very,very light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.5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Very,very weak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3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Very weak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590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10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Very light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weak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moderate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656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12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Fairly light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Somewhat strong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52-66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31-50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Strong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6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14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Somewhat hard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61-85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51-75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0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16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Hard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Very strong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86-91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76-85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3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18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Very Hard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9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92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85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5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19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Very,Very Hard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Very Very Strong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   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Maximal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5E2C2-CF07-744E-A2F9-646E58861802}" type="slidenum">
              <a:rPr lang="en-US"/>
              <a:pPr>
                <a:defRPr/>
              </a:pPr>
              <a:t>12</a:t>
            </a:fld>
            <a:endParaRPr lang="en-US"/>
          </a:p>
        </p:txBody>
      </p:sp>
      <p:pic>
        <p:nvPicPr>
          <p:cNvPr id="39938" name="Picture 5" descr="acsm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188"/>
            <a:ext cx="914400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6" descr="acsm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91440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D548A-6242-3542-A6AB-0C73C615FCCC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CA" sz="4000" smtClean="0">
                <a:solidFill>
                  <a:schemeClr val="tx1"/>
                </a:solidFill>
                <a:latin typeface="Times New Roman" charset="0"/>
                <a:cs typeface="+mj-cs"/>
              </a:rPr>
              <a:t>Aerobic Training Methods</a:t>
            </a:r>
            <a:endParaRPr lang="en-US" sz="4000" smtClean="0">
              <a:solidFill>
                <a:schemeClr val="tx1"/>
              </a:solidFill>
              <a:latin typeface="Times New Roman" charset="0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4038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CA" sz="2800" smtClean="0">
                <a:latin typeface="Times New Roman" charset="0"/>
                <a:cs typeface="+mn-cs"/>
              </a:rPr>
              <a:t>Continuous Training 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"/>
              <a:defRPr/>
            </a:pPr>
            <a:r>
              <a:rPr lang="en-CA" sz="2400" smtClean="0">
                <a:latin typeface="Times New Roman" charset="0"/>
              </a:rPr>
              <a:t>Intermediate vs Long Steady Distance</a:t>
            </a:r>
            <a:endParaRPr lang="en-CA" smtClean="0">
              <a:latin typeface="Times New Roman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CA" sz="2800" smtClean="0">
                <a:latin typeface="Times New Roman" charset="0"/>
                <a:cs typeface="+mn-cs"/>
              </a:rPr>
              <a:t>Interval Training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"/>
              <a:defRPr/>
            </a:pPr>
            <a:r>
              <a:rPr lang="en-CA" sz="2400" smtClean="0">
                <a:latin typeface="Times New Roman" charset="0"/>
              </a:rPr>
              <a:t>aerobic vs. anaerobic</a:t>
            </a:r>
            <a:endParaRPr lang="en-CA" smtClean="0">
              <a:latin typeface="Times New Roman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CA" sz="2800" smtClean="0">
                <a:latin typeface="Times New Roman" charset="0"/>
                <a:cs typeface="+mn-cs"/>
              </a:rPr>
              <a:t>Fartlek Training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CA" sz="2800" smtClean="0">
                <a:latin typeface="Times New Roman" charset="0"/>
                <a:cs typeface="+mn-cs"/>
              </a:rPr>
              <a:t>Circuit Training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CA" sz="2800" smtClean="0">
                <a:latin typeface="Times New Roman" charset="0"/>
                <a:cs typeface="+mn-cs"/>
              </a:rPr>
              <a:t>Aerobic Composite Training (cross training)</a:t>
            </a:r>
            <a:endParaRPr lang="en-CA" sz="3000" b="1" smtClean="0">
              <a:latin typeface="Times New Roman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smtClean="0">
              <a:cs typeface="+mn-cs"/>
            </a:endParaRPr>
          </a:p>
        </p:txBody>
      </p:sp>
      <p:graphicFrame>
        <p:nvGraphicFramePr>
          <p:cNvPr id="51204" name="Object 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5105400" y="1828800"/>
          <a:ext cx="3287713" cy="344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5" name="Clip" r:id="rId4" imgW="1803400" imgH="1892300" progId="MS_ClipArt_Gallery.2">
                  <p:embed/>
                </p:oleObj>
              </mc:Choice>
              <mc:Fallback>
                <p:oleObj name="Clip" r:id="rId4" imgW="1803400" imgH="189230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828800"/>
                        <a:ext cx="3287713" cy="344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BD08AB-6F44-984E-877C-47D96F162158}" type="slidenum">
              <a:rPr lang="en-US"/>
              <a:pPr>
                <a:defRPr/>
              </a:pPr>
              <a:t>14</a:t>
            </a:fld>
            <a:endParaRPr lang="en-US"/>
          </a:p>
        </p:txBody>
      </p:sp>
      <p:pic>
        <p:nvPicPr>
          <p:cNvPr id="44034" name="Picture 5" descr="acsm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33550"/>
            <a:ext cx="89916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3E3D9-EFC7-174A-AF6E-2C10EE7EAD47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CA" smtClean="0">
                <a:cs typeface="+mj-cs"/>
              </a:rPr>
              <a:t>Increased VO</a:t>
            </a:r>
            <a:r>
              <a:rPr lang="en-CA" baseline="-20000" smtClean="0">
                <a:cs typeface="+mj-cs"/>
              </a:rPr>
              <a:t>2</a:t>
            </a:r>
            <a:r>
              <a:rPr lang="en-CA" smtClean="0">
                <a:cs typeface="+mj-cs"/>
              </a:rPr>
              <a:t>max??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267200" cy="4114800"/>
          </a:xfrm>
        </p:spPr>
        <p:txBody>
          <a:bodyPr lIns="92075" tIns="46038" rIns="92075" bIns="46038"/>
          <a:lstStyle/>
          <a:p>
            <a:pPr marL="449263" indent="-449263" eaLnBrk="1" hangingPunct="1">
              <a:buFontTx/>
              <a:buNone/>
              <a:defRPr/>
            </a:pPr>
            <a:r>
              <a:rPr lang="en-CA" sz="3300" smtClean="0">
                <a:cs typeface="+mn-cs"/>
              </a:rPr>
              <a:t>Increases depend on:</a:t>
            </a:r>
          </a:p>
          <a:p>
            <a:pPr marL="449263" indent="-449263" eaLnBrk="1" hangingPunct="1">
              <a:defRPr/>
            </a:pPr>
            <a:r>
              <a:rPr lang="en-CA" sz="3300" smtClean="0">
                <a:cs typeface="+mn-cs"/>
              </a:rPr>
              <a:t>Age</a:t>
            </a:r>
          </a:p>
          <a:p>
            <a:pPr marL="449263" indent="-449263" eaLnBrk="1" hangingPunct="1">
              <a:defRPr/>
            </a:pPr>
            <a:r>
              <a:rPr lang="en-CA" sz="3300" smtClean="0">
                <a:cs typeface="+mn-cs"/>
              </a:rPr>
              <a:t>Frequency</a:t>
            </a:r>
            <a:r>
              <a:rPr lang="en-CA" sz="2200" smtClean="0">
                <a:cs typeface="+mn-cs"/>
              </a:rPr>
              <a:t> </a:t>
            </a:r>
            <a:r>
              <a:rPr lang="en-CA" sz="3300" smtClean="0">
                <a:cs typeface="+mn-cs"/>
              </a:rPr>
              <a:t>of</a:t>
            </a:r>
            <a:r>
              <a:rPr lang="en-CA" sz="2200" smtClean="0">
                <a:cs typeface="+mn-cs"/>
              </a:rPr>
              <a:t> </a:t>
            </a:r>
            <a:r>
              <a:rPr lang="en-CA" sz="3300" smtClean="0">
                <a:cs typeface="+mn-cs"/>
              </a:rPr>
              <a:t>training</a:t>
            </a:r>
          </a:p>
          <a:p>
            <a:pPr marL="449263" indent="-449263" eaLnBrk="1" hangingPunct="1">
              <a:defRPr/>
            </a:pPr>
            <a:r>
              <a:rPr lang="en-CA" sz="3300" smtClean="0">
                <a:cs typeface="+mn-cs"/>
              </a:rPr>
              <a:t>Intensity of training (motivation)</a:t>
            </a:r>
          </a:p>
          <a:p>
            <a:pPr marL="449263" indent="-449263" eaLnBrk="1" hangingPunct="1">
              <a:defRPr/>
            </a:pPr>
            <a:r>
              <a:rPr lang="en-CA" sz="3300" smtClean="0">
                <a:cs typeface="+mn-cs"/>
              </a:rPr>
              <a:t>Duration </a:t>
            </a:r>
          </a:p>
          <a:p>
            <a:pPr marL="449263" indent="-449263" eaLnBrk="1" hangingPunct="1">
              <a:buFontTx/>
              <a:buNone/>
              <a:defRPr/>
            </a:pPr>
            <a:r>
              <a:rPr lang="en-CA" sz="3300" smtClean="0">
                <a:cs typeface="+mn-cs"/>
              </a:rPr>
              <a:t>	(training volume) </a:t>
            </a:r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6400800" y="1828800"/>
          <a:ext cx="2209800" cy="220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2" name="Clip" r:id="rId4" imgW="1638300" imgH="1638300" progId="MS_ClipArt_Gallery.2">
                  <p:embed/>
                </p:oleObj>
              </mc:Choice>
              <mc:Fallback>
                <p:oleObj name="Clip" r:id="rId4" imgW="1638300" imgH="163830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828800"/>
                        <a:ext cx="2209800" cy="220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4419600" y="4038600"/>
          <a:ext cx="1871663" cy="197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3" name="Clip" r:id="rId6" imgW="1727200" imgH="1816100" progId="MS_ClipArt_Gallery.2">
                  <p:embed/>
                </p:oleObj>
              </mc:Choice>
              <mc:Fallback>
                <p:oleObj name="Clip" r:id="rId6" imgW="1727200" imgH="181610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038600"/>
                        <a:ext cx="1871663" cy="197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6" name="Object 6"/>
          <p:cNvGraphicFramePr>
            <a:graphicFrameLocks noChangeAspect="1"/>
          </p:cNvGraphicFramePr>
          <p:nvPr/>
        </p:nvGraphicFramePr>
        <p:xfrm>
          <a:off x="4724400" y="1752600"/>
          <a:ext cx="1706563" cy="165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4" name="Clip" r:id="rId8" imgW="3568700" imgH="3467100" progId="MS_ClipArt_Gallery.2">
                  <p:embed/>
                </p:oleObj>
              </mc:Choice>
              <mc:Fallback>
                <p:oleObj name="Clip" r:id="rId8" imgW="3568700" imgH="3467100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752600"/>
                        <a:ext cx="1706563" cy="165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7" name="Object 7"/>
          <p:cNvGraphicFramePr>
            <a:graphicFrameLocks noChangeAspect="1"/>
          </p:cNvGraphicFramePr>
          <p:nvPr/>
        </p:nvGraphicFramePr>
        <p:xfrm>
          <a:off x="6781800" y="4191000"/>
          <a:ext cx="1893888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5" name="Clip" r:id="rId10" imgW="2019300" imgH="2032000" progId="MS_ClipArt_Gallery.2">
                  <p:embed/>
                </p:oleObj>
              </mc:Choice>
              <mc:Fallback>
                <p:oleObj name="Clip" r:id="rId10" imgW="2019300" imgH="2032000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191000"/>
                        <a:ext cx="1893888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6A3EB4-0507-8943-B82C-A5E29C54B150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CA" smtClean="0">
                <a:cs typeface="+mj-cs"/>
              </a:rPr>
              <a:t>Increased Aerobic Capacity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066800"/>
            <a:ext cx="8153400" cy="12192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CA" sz="2400" smtClean="0">
                <a:cs typeface="+mn-cs"/>
              </a:rPr>
              <a:t>For young and middle-aged adults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CA" sz="2400" smtClean="0">
                <a:cs typeface="+mn-cs"/>
              </a:rPr>
              <a:t>Usual improvement of 15-20% over 10-20 weeks of training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CA" sz="2400" smtClean="0">
                <a:cs typeface="+mn-cs"/>
              </a:rPr>
              <a:t>However, it can increase up to 45-50%</a:t>
            </a:r>
            <a:endParaRPr lang="en-CA" sz="3300" smtClean="0">
              <a:cs typeface="+mn-cs"/>
            </a:endParaRPr>
          </a:p>
        </p:txBody>
      </p:sp>
      <p:pic>
        <p:nvPicPr>
          <p:cNvPr id="48132" name="Picture 6" descr="acsm f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09800"/>
            <a:ext cx="672147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6934200" y="4876800"/>
            <a:ext cx="8064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Intensity</a:t>
            </a:r>
          </a:p>
          <a:p>
            <a:pPr>
              <a:defRPr/>
            </a:pPr>
            <a:r>
              <a:rPr lang="en-US" sz="1400">
                <a:cs typeface="+mn-cs"/>
              </a:rPr>
              <a:t>%VO</a:t>
            </a:r>
            <a:r>
              <a:rPr lang="en-US" sz="1400" baseline="-25000">
                <a:cs typeface="+mn-cs"/>
              </a:rPr>
              <a:t>2</a:t>
            </a:r>
            <a:r>
              <a:rPr lang="en-US" sz="1400">
                <a:cs typeface="+mn-cs"/>
              </a:rPr>
              <a:t>R</a:t>
            </a: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75D1A-6C30-9A4D-AEEA-8261001D2CF5}" type="slidenum">
              <a:rPr lang="en-US"/>
              <a:pPr>
                <a:defRPr/>
              </a:pPr>
              <a:t>17</a:t>
            </a:fld>
            <a:endParaRPr lang="en-US"/>
          </a:p>
        </p:txBody>
      </p:sp>
      <p:pic>
        <p:nvPicPr>
          <p:cNvPr id="50178" name="Picture 5" descr="acsm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659813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6" descr="acsm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33788"/>
            <a:ext cx="86106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C93E4-CB89-3B45-BA09-FE17E4298E6F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CA" sz="4000" smtClean="0">
                <a:cs typeface="+mj-cs"/>
              </a:rPr>
              <a:t>Progression and Maintenance</a:t>
            </a:r>
            <a:endParaRPr lang="en-CA" smtClean="0">
              <a:cs typeface="+mj-cs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0010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CA" sz="2800" smtClean="0">
                <a:cs typeface="+mn-cs"/>
              </a:rPr>
              <a:t>3 general stages - variable rates between clients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CA" sz="2800" smtClean="0">
                <a:cs typeface="+mn-cs"/>
              </a:rPr>
              <a:t>Initiation, Improvement, Maintenance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CA" sz="2800" u="sng" smtClean="0">
                <a:cs typeface="+mn-cs"/>
              </a:rPr>
              <a:t>Initiation</a:t>
            </a:r>
            <a:r>
              <a:rPr lang="en-CA" sz="2800" smtClean="0">
                <a:cs typeface="+mn-cs"/>
              </a:rPr>
              <a:t> Conditioning Stage</a:t>
            </a:r>
            <a:r>
              <a:rPr lang="en-CA" sz="2400" smtClean="0">
                <a:cs typeface="+mn-cs"/>
              </a:rPr>
              <a:t> - </a:t>
            </a:r>
            <a:r>
              <a:rPr lang="en-CA" sz="2000" smtClean="0">
                <a:cs typeface="+mn-cs"/>
              </a:rPr>
              <a:t>allows time to begin adaptation process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2400" smtClean="0"/>
              <a:t>lower intensity - 50 - 60 % HR max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2400" smtClean="0"/>
              <a:t>shorter duration - 15 - 40 min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2400" smtClean="0"/>
              <a:t>about 3-6 weeks</a:t>
            </a:r>
            <a:endParaRPr lang="en-CA" sz="20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CA" sz="2800" u="sng" smtClean="0">
                <a:cs typeface="+mn-cs"/>
              </a:rPr>
              <a:t>Improvement</a:t>
            </a:r>
            <a:r>
              <a:rPr lang="en-CA" sz="2800" smtClean="0">
                <a:cs typeface="+mn-cs"/>
              </a:rPr>
              <a:t> Conditioning Stage</a:t>
            </a:r>
            <a:r>
              <a:rPr lang="en-CA" sz="2400" smtClean="0">
                <a:cs typeface="+mn-cs"/>
              </a:rPr>
              <a:t> - </a:t>
            </a:r>
            <a:r>
              <a:rPr lang="en-CA" sz="2000" smtClean="0">
                <a:cs typeface="+mn-cs"/>
              </a:rPr>
              <a:t>progressive overload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2400" u="sng" smtClean="0"/>
              <a:t>Weight management</a:t>
            </a:r>
            <a:r>
              <a:rPr lang="en-CA" sz="2400" smtClean="0"/>
              <a:t> - long duration lower intensity focus to begin, progress toward higher intensity to burn more calories/min and have greatest impact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2400" u="sng" smtClean="0"/>
              <a:t>Athletes</a:t>
            </a:r>
            <a:r>
              <a:rPr lang="en-CA" sz="2400" smtClean="0"/>
              <a:t> - intensity and type most important factors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2400" smtClean="0"/>
              <a:t>about 6 months</a:t>
            </a:r>
            <a:endParaRPr lang="en-CA" sz="200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AB2F1-FCE2-0A40-9CD1-50E09C01C5E0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Progression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153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Increase only one component of FITT per week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Keep changes in overall volume slow and steady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No more than 10% increase in volume in any week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 smtClean="0"/>
              <a:t>Adding 5-10 min per session every week is well tolerated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Allow body to adapt before overloading again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Measuring Progress and achievement of goals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time over a set distance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distance covered in set time (</a:t>
            </a:r>
            <a:r>
              <a:rPr lang="en-US" sz="2400" dirty="0" smtClean="0">
                <a:hlinkClick r:id="rId3"/>
              </a:rPr>
              <a:t>http://www.mapmyrun.com/</a:t>
            </a:r>
            <a:r>
              <a:rPr lang="en-US" sz="2400" dirty="0" smtClean="0"/>
              <a:t>)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/>
              <a:t>http://</a:t>
            </a:r>
            <a:r>
              <a:rPr lang="en-US" sz="2000" dirty="0" err="1"/>
              <a:t>www.strava.com</a:t>
            </a:r>
            <a:r>
              <a:rPr lang="en-US" sz="2000" dirty="0"/>
              <a:t>/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perceived exertion (BORG) at treadmill setting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Re-appraisal of initial fitness evaluation (coopers test)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6A1AD-DB31-0747-9A12-4713B2583FE1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j-cs"/>
              </a:rPr>
              <a:t>Outline</a:t>
            </a:r>
            <a:endParaRPr lang="en-US" smtClean="0">
              <a:cs typeface="+mj-cs"/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cs typeface="+mn-cs"/>
              </a:rPr>
              <a:t>Principles overview</a:t>
            </a:r>
          </a:p>
          <a:p>
            <a:pPr eaLnBrk="1" hangingPunct="1">
              <a:defRPr/>
            </a:pPr>
            <a:r>
              <a:rPr lang="en-US" sz="2800" smtClean="0">
                <a:cs typeface="+mn-cs"/>
              </a:rPr>
              <a:t>General steps for program design</a:t>
            </a:r>
          </a:p>
          <a:p>
            <a:pPr eaLnBrk="1" hangingPunct="1">
              <a:defRPr/>
            </a:pPr>
            <a:r>
              <a:rPr lang="en-US" sz="2800" smtClean="0">
                <a:cs typeface="+mn-cs"/>
              </a:rPr>
              <a:t>Cardiovascular Training</a:t>
            </a:r>
          </a:p>
          <a:p>
            <a:pPr lvl="1" eaLnBrk="1" hangingPunct="1">
              <a:defRPr/>
            </a:pPr>
            <a:r>
              <a:rPr lang="en-US" sz="2400" smtClean="0"/>
              <a:t>Methods</a:t>
            </a:r>
          </a:p>
          <a:p>
            <a:pPr lvl="1" eaLnBrk="1" hangingPunct="1">
              <a:defRPr/>
            </a:pPr>
            <a:r>
              <a:rPr lang="en-US" sz="2400" smtClean="0"/>
              <a:t>Adaptation</a:t>
            </a:r>
          </a:p>
          <a:p>
            <a:pPr eaLnBrk="1" hangingPunct="1">
              <a:defRPr/>
            </a:pPr>
            <a:r>
              <a:rPr lang="en-US" sz="2800" smtClean="0">
                <a:cs typeface="+mn-cs"/>
              </a:rPr>
              <a:t>Prescription</a:t>
            </a:r>
          </a:p>
          <a:p>
            <a:pPr eaLnBrk="1" hangingPunct="1">
              <a:defRPr/>
            </a:pPr>
            <a:r>
              <a:rPr lang="en-US" sz="2800" smtClean="0">
                <a:cs typeface="+mn-cs"/>
              </a:rPr>
              <a:t>FITTe</a:t>
            </a:r>
          </a:p>
          <a:p>
            <a:pPr eaLnBrk="1" hangingPunct="1">
              <a:defRPr/>
            </a:pPr>
            <a:r>
              <a:rPr lang="en-US" sz="2800" smtClean="0">
                <a:cs typeface="+mn-cs"/>
              </a:rPr>
              <a:t>Measuring Intensity</a:t>
            </a:r>
          </a:p>
          <a:p>
            <a:pPr eaLnBrk="1" hangingPunct="1">
              <a:defRPr/>
            </a:pPr>
            <a:r>
              <a:rPr lang="en-US" sz="2800" smtClean="0">
                <a:cs typeface="+mn-cs"/>
              </a:rPr>
              <a:t>Sample Case Study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16A323-0C4C-F241-A36F-B61F3AFD6692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CA" smtClean="0">
                <a:cs typeface="+mj-cs"/>
              </a:rPr>
              <a:t>Maintenance Conditioning Stage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CA" sz="2800" smtClean="0">
                <a:cs typeface="+mn-cs"/>
              </a:rPr>
              <a:t>6 to 12 months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CA" sz="2800" smtClean="0">
                <a:cs typeface="+mn-cs"/>
              </a:rPr>
              <a:t>Diversification</a:t>
            </a:r>
            <a:r>
              <a:rPr lang="en-CA" sz="2400" smtClean="0">
                <a:cs typeface="+mn-cs"/>
              </a:rPr>
              <a:t> - rotate and reduce the stresses of continued training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2400" smtClean="0"/>
              <a:t>maintain enjoyment and explore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Maintenance - intensity most important for VO</a:t>
            </a:r>
            <a:r>
              <a:rPr lang="en-US" sz="2400" baseline="-25000" smtClean="0"/>
              <a:t>2</a:t>
            </a:r>
            <a:r>
              <a:rPr lang="en-US" sz="2400" smtClean="0"/>
              <a:t> max  - observe losses in endurance performance</a:t>
            </a:r>
            <a:endParaRPr lang="en-CA" sz="240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2400" smtClean="0"/>
              <a:t>may decrease frequency and duration - reduce overuse injuries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2400" smtClean="0"/>
              <a:t>Enjoyment, surveillance and reappraisal</a:t>
            </a:r>
            <a:endParaRPr lang="en-CA" sz="20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CA" sz="2800" smtClean="0">
                <a:cs typeface="+mn-cs"/>
              </a:rPr>
              <a:t>Warm up/down</a:t>
            </a:r>
            <a:endParaRPr lang="en-CA" sz="2400" smtClean="0">
              <a:cs typeface="+mn-cs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2400" smtClean="0"/>
              <a:t>modify according to needs - 50 % of workout effort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2400" smtClean="0"/>
              <a:t>flexibility - sport specific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0DD70A-B544-8F4E-95A9-87B994D20B0F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j-cs"/>
              </a:rPr>
              <a:t>Maintenance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Behaviour that satisfies or reduces discomfort is likely to be maintained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Four Strategies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u="sng" smtClean="0"/>
              <a:t>Monitoring</a:t>
            </a:r>
            <a:r>
              <a:rPr lang="en-US" sz="2400" smtClean="0"/>
              <a:t> and Feedback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smtClean="0"/>
              <a:t>Diary, physiological monitoring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Making the activity as satisfying as possible </a:t>
            </a:r>
            <a:r>
              <a:rPr lang="en-US" sz="2400" u="sng" smtClean="0"/>
              <a:t>Reinforcement</a:t>
            </a:r>
            <a:r>
              <a:rPr lang="en-US" sz="2400" smtClean="0"/>
              <a:t> - very individualistic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u="sng" smtClean="0"/>
              <a:t>Relapse prevention</a:t>
            </a:r>
            <a:r>
              <a:rPr lang="en-US" sz="2400" smtClean="0"/>
              <a:t> - and anticipation - </a:t>
            </a:r>
            <a:r>
              <a:rPr lang="en-US" sz="2000" smtClean="0"/>
              <a:t>decide what to do in event of relapse now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Making a formal commitment - </a:t>
            </a:r>
            <a:r>
              <a:rPr lang="en-US" sz="2400" u="sng" smtClean="0"/>
              <a:t>Contract</a:t>
            </a:r>
            <a:endParaRPr lang="en-US" sz="2400" smtClean="0"/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smtClean="0"/>
              <a:t>Realistic and achievable, revised as necessary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smtClean="0"/>
              <a:t>Problem solving for goals not achieved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3A0AB7-0C29-9E46-BE60-FBB32FDFA9CA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6850063" cy="62865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j-cs"/>
              </a:rPr>
              <a:t>Adherence to Exercise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71550"/>
            <a:ext cx="7772400" cy="558165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smtClean="0">
                <a:cs typeface="+mn-cs"/>
              </a:rPr>
              <a:t>Many factors addressed in design of fitness program - </a:t>
            </a:r>
            <a:r>
              <a:rPr lang="en-US" sz="1800" smtClean="0">
                <a:cs typeface="+mn-cs"/>
              </a:rPr>
              <a:t>goals, rewards, progression</a:t>
            </a:r>
            <a:endParaRPr lang="en-US" sz="2000" smtClean="0">
              <a:cs typeface="+mn-cs"/>
            </a:endParaRPr>
          </a:p>
          <a:p>
            <a:pPr eaLnBrk="1" hangingPunct="1">
              <a:defRPr/>
            </a:pPr>
            <a:r>
              <a:rPr lang="en-US" sz="2000" smtClean="0">
                <a:cs typeface="+mn-cs"/>
              </a:rPr>
              <a:t>Availability of programs- </a:t>
            </a:r>
            <a:r>
              <a:rPr lang="en-US" sz="1800" smtClean="0">
                <a:cs typeface="+mn-cs"/>
              </a:rPr>
              <a:t>Time and location</a:t>
            </a:r>
          </a:p>
          <a:p>
            <a:pPr lvl="1" eaLnBrk="1" hangingPunct="1">
              <a:defRPr/>
            </a:pPr>
            <a:r>
              <a:rPr lang="en-US" sz="1800" smtClean="0"/>
              <a:t>Convenience - close to home, minimum preparation time, individualistic</a:t>
            </a:r>
          </a:p>
          <a:p>
            <a:pPr eaLnBrk="1" hangingPunct="1">
              <a:defRPr/>
            </a:pPr>
            <a:r>
              <a:rPr lang="en-US" sz="2000" smtClean="0">
                <a:cs typeface="+mn-cs"/>
              </a:rPr>
              <a:t>Social support - </a:t>
            </a:r>
            <a:r>
              <a:rPr lang="en-US" sz="1800" smtClean="0">
                <a:cs typeface="+mn-cs"/>
              </a:rPr>
              <a:t>programming should deal with family and significant others</a:t>
            </a:r>
            <a:endParaRPr lang="en-US" sz="2000" smtClean="0">
              <a:cs typeface="+mn-cs"/>
            </a:endParaRPr>
          </a:p>
          <a:p>
            <a:pPr eaLnBrk="1" hangingPunct="1">
              <a:defRPr/>
            </a:pPr>
            <a:r>
              <a:rPr lang="en-US" sz="2000" smtClean="0">
                <a:cs typeface="+mn-cs"/>
              </a:rPr>
              <a:t>Program characteristics</a:t>
            </a:r>
          </a:p>
          <a:p>
            <a:pPr lvl="1" eaLnBrk="1" hangingPunct="1">
              <a:defRPr/>
            </a:pPr>
            <a:r>
              <a:rPr lang="en-US" sz="1800" smtClean="0"/>
              <a:t>Qualified and enthusiastic personnel</a:t>
            </a:r>
          </a:p>
          <a:p>
            <a:pPr lvl="1" eaLnBrk="1" hangingPunct="1">
              <a:defRPr/>
            </a:pPr>
            <a:r>
              <a:rPr lang="en-US" sz="1800" smtClean="0"/>
              <a:t>Individual prescription and Variety</a:t>
            </a:r>
          </a:p>
          <a:p>
            <a:pPr lvl="1" eaLnBrk="1" hangingPunct="1">
              <a:defRPr/>
            </a:pPr>
            <a:r>
              <a:rPr lang="en-US" sz="1800" smtClean="0"/>
              <a:t>Training diary, periodic evaluation, avoiding too much too soon - higher drop out rate with higher intensity, frequency or duration</a:t>
            </a:r>
          </a:p>
          <a:p>
            <a:pPr eaLnBrk="1" hangingPunct="1">
              <a:defRPr/>
            </a:pPr>
            <a:r>
              <a:rPr lang="en-US" sz="2000" smtClean="0">
                <a:cs typeface="+mn-cs"/>
              </a:rPr>
              <a:t>Patience - </a:t>
            </a:r>
            <a:r>
              <a:rPr lang="en-US" sz="1800" smtClean="0">
                <a:cs typeface="+mn-cs"/>
              </a:rPr>
              <a:t>give them a chance to succeed - set realistic goals</a:t>
            </a:r>
            <a:endParaRPr lang="en-US" sz="2000" smtClean="0">
              <a:cs typeface="+mn-cs"/>
            </a:endParaRPr>
          </a:p>
          <a:p>
            <a:pPr eaLnBrk="1" hangingPunct="1">
              <a:defRPr/>
            </a:pPr>
            <a:r>
              <a:rPr lang="en-US" sz="2000" smtClean="0">
                <a:cs typeface="+mn-cs"/>
              </a:rPr>
              <a:t>Do not equate success with winning</a:t>
            </a:r>
          </a:p>
          <a:p>
            <a:pPr eaLnBrk="1" hangingPunct="1">
              <a:defRPr/>
            </a:pPr>
            <a:r>
              <a:rPr lang="en-US" sz="2000" smtClean="0">
                <a:cs typeface="+mn-cs"/>
              </a:rPr>
              <a:t>Understand the benefits of regular physical activity - </a:t>
            </a:r>
            <a:r>
              <a:rPr lang="en-US" sz="1800" smtClean="0">
                <a:cs typeface="+mn-cs"/>
              </a:rPr>
              <a:t>health rather than athletic competition</a:t>
            </a:r>
          </a:p>
          <a:p>
            <a:pPr eaLnBrk="1" hangingPunct="1">
              <a:defRPr/>
            </a:pPr>
            <a:r>
              <a:rPr lang="en-US" sz="2000" smtClean="0">
                <a:cs typeface="+mn-cs"/>
              </a:rPr>
              <a:t>Self discipline - </a:t>
            </a:r>
            <a:r>
              <a:rPr lang="en-US" sz="1800" smtClean="0">
                <a:cs typeface="+mn-cs"/>
              </a:rPr>
              <a:t>most difficult challenge is getting starting and persisting with activity</a:t>
            </a:r>
            <a:endParaRPr lang="en-US" sz="200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C86971-DD01-5A4A-84CF-FEF6FFC821EA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6850063" cy="62865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j-cs"/>
              </a:rPr>
              <a:t>Hints for adherence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0010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smtClean="0">
                <a:cs typeface="+mn-cs"/>
              </a:rPr>
              <a:t>Show up for class or workout - Even if feeling low energy  </a:t>
            </a:r>
          </a:p>
          <a:p>
            <a:pPr lvl="1" eaLnBrk="1" hangingPunct="1">
              <a:defRPr/>
            </a:pPr>
            <a:r>
              <a:rPr lang="en-US" sz="1800" smtClean="0"/>
              <a:t>benefits are long term and come through forming a new lifestyle habit - engage in a lower intensity alternative for session</a:t>
            </a:r>
          </a:p>
          <a:p>
            <a:pPr eaLnBrk="1" hangingPunct="1">
              <a:defRPr/>
            </a:pPr>
            <a:r>
              <a:rPr lang="en-US" sz="2000" smtClean="0">
                <a:cs typeface="+mn-cs"/>
              </a:rPr>
              <a:t>test enjoyment - scale from 1-5 - modify routine if necessary</a:t>
            </a:r>
          </a:p>
          <a:p>
            <a:pPr eaLnBrk="1" hangingPunct="1">
              <a:defRPr/>
            </a:pPr>
            <a:r>
              <a:rPr lang="en-US" sz="2000" smtClean="0">
                <a:cs typeface="+mn-cs"/>
              </a:rPr>
              <a:t>Planning suggestions</a:t>
            </a:r>
          </a:p>
          <a:p>
            <a:pPr lvl="1" eaLnBrk="1" hangingPunct="1">
              <a:defRPr/>
            </a:pPr>
            <a:r>
              <a:rPr lang="en-US" sz="1800" smtClean="0"/>
              <a:t>Carry exercise clothes in car</a:t>
            </a:r>
          </a:p>
          <a:p>
            <a:pPr lvl="1" eaLnBrk="1" hangingPunct="1">
              <a:defRPr/>
            </a:pPr>
            <a:r>
              <a:rPr lang="en-US" sz="1800" smtClean="0"/>
              <a:t>Leave exercise clothes out by the bed</a:t>
            </a:r>
          </a:p>
          <a:p>
            <a:pPr lvl="1" eaLnBrk="1" hangingPunct="1">
              <a:defRPr/>
            </a:pPr>
            <a:r>
              <a:rPr lang="en-US" sz="1800" smtClean="0"/>
              <a:t>Spend time with other exercisers</a:t>
            </a:r>
          </a:p>
          <a:p>
            <a:pPr lvl="1" eaLnBrk="1" hangingPunct="1">
              <a:defRPr/>
            </a:pPr>
            <a:r>
              <a:rPr lang="en-US" sz="1800" smtClean="0"/>
              <a:t>Park the car and walk</a:t>
            </a:r>
          </a:p>
          <a:p>
            <a:pPr eaLnBrk="1" hangingPunct="1">
              <a:defRPr/>
            </a:pPr>
            <a:r>
              <a:rPr lang="en-US" sz="2000" smtClean="0">
                <a:cs typeface="+mn-cs"/>
              </a:rPr>
              <a:t>Suggestions for missed sessions</a:t>
            </a:r>
          </a:p>
          <a:p>
            <a:pPr lvl="1" eaLnBrk="1" hangingPunct="1">
              <a:defRPr/>
            </a:pPr>
            <a:r>
              <a:rPr lang="en-US" sz="1800" smtClean="0"/>
              <a:t>Admit responsibility</a:t>
            </a:r>
          </a:p>
          <a:p>
            <a:pPr lvl="1" eaLnBrk="1" hangingPunct="1">
              <a:defRPr/>
            </a:pPr>
            <a:r>
              <a:rPr lang="en-US" sz="1800" smtClean="0"/>
              <a:t>Develop restart plan </a:t>
            </a:r>
          </a:p>
          <a:p>
            <a:pPr lvl="1" eaLnBrk="1" hangingPunct="1">
              <a:defRPr/>
            </a:pPr>
            <a:r>
              <a:rPr lang="en-US" sz="1800" smtClean="0"/>
              <a:t>Call exercise </a:t>
            </a:r>
            <a:r>
              <a:rPr lang="ja-JP" altLang="en-US" sz="1800" smtClean="0">
                <a:latin typeface="Arial"/>
              </a:rPr>
              <a:t>‘</a:t>
            </a:r>
            <a:r>
              <a:rPr lang="en-US" sz="1800" smtClean="0"/>
              <a:t>buddy</a:t>
            </a:r>
            <a:r>
              <a:rPr lang="ja-JP" altLang="en-US" sz="1800" smtClean="0">
                <a:latin typeface="Arial"/>
              </a:rPr>
              <a:t>’</a:t>
            </a:r>
            <a:endParaRPr lang="en-US" sz="1800" smtClean="0"/>
          </a:p>
          <a:p>
            <a:pPr lvl="1" eaLnBrk="1" hangingPunct="1">
              <a:defRPr/>
            </a:pPr>
            <a:r>
              <a:rPr lang="en-US" sz="1800" smtClean="0"/>
              <a:t>Arrange reinforcement to prevent relapse- preplan alternatives for vacation, illness or injury - as well as return from these</a:t>
            </a:r>
          </a:p>
          <a:p>
            <a:pPr lvl="1" eaLnBrk="1" hangingPunct="1">
              <a:defRPr/>
            </a:pPr>
            <a:r>
              <a:rPr lang="en-US" sz="1800" smtClean="0"/>
              <a:t>Simplify or change regimen</a:t>
            </a:r>
          </a:p>
          <a:p>
            <a:pPr eaLnBrk="1" hangingPunct="1">
              <a:defRPr/>
            </a:pPr>
            <a:endParaRPr lang="en-US" sz="200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F5B640-6B7B-3647-86E7-5CBFCD30679E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6850063" cy="51435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j-cs"/>
              </a:rPr>
              <a:t>Overuse syndromes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smtClean="0">
                <a:cs typeface="+mn-cs"/>
              </a:rPr>
              <a:t>Growing number of people engaging in large volumes of exercise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smtClean="0">
                <a:cs typeface="+mn-cs"/>
              </a:rPr>
              <a:t>Ensure goals are healthy and realistic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smtClean="0"/>
              <a:t>Muscle dysmorphia, Female Athlete triad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smtClean="0">
                <a:cs typeface="+mn-cs"/>
              </a:rPr>
              <a:t>Training errors primary cause of overuse injuries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smtClean="0"/>
              <a:t>Sudden increase in training - return from layoff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smtClean="0"/>
              <a:t>Persistent high-intensity training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smtClean="0"/>
              <a:t>Excessive hill running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smtClean="0"/>
              <a:t>Single severe training run or race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smtClean="0">
                <a:cs typeface="+mn-cs"/>
              </a:rPr>
              <a:t>Anatomical factors also predispose individuals for injury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smtClean="0"/>
              <a:t>Recall footwear and biomechanical discussions in first week or semester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smtClean="0"/>
              <a:t>Maintaining flexibility and strength is important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smtClean="0">
                <a:cs typeface="+mn-cs"/>
              </a:rPr>
              <a:t>Upper respiratory tract infections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smtClean="0"/>
              <a:t>Risk lowers with moderate intensity - increased natural killer cell activity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smtClean="0"/>
              <a:t>Risk increases with very high intensity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3849E-F90C-7840-922D-C8ED8DBA14EE}" type="slidenum">
              <a:rPr lang="en-US"/>
              <a:pPr>
                <a:defRPr/>
              </a:pPr>
              <a:t>25</a:t>
            </a:fld>
            <a:endParaRPr lang="en-US"/>
          </a:p>
        </p:txBody>
      </p:sp>
      <p:pic>
        <p:nvPicPr>
          <p:cNvPr id="66562" name="Picture 4" descr="urti2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7578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B517C8-16D9-4047-BD2A-D807FC3C5C7B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7600" y="457200"/>
            <a:ext cx="6850063" cy="62865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j-cs"/>
              </a:rPr>
              <a:t>Overtraining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71550"/>
            <a:ext cx="7772400" cy="54292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cs typeface="+mn-cs"/>
              </a:rPr>
              <a:t>Tapering prior to competition</a:t>
            </a:r>
            <a:r>
              <a:rPr lang="en-US" sz="2000" smtClean="0">
                <a:cs typeface="+mn-cs"/>
              </a:rPr>
              <a:t> will help performance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smtClean="0"/>
              <a:t>4 to 7 days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smtClean="0"/>
              <a:t>Allows for healing of minor injuries, optimal nutritional support and glycogen replenishment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cs typeface="+mn-cs"/>
              </a:rPr>
              <a:t>Fatigue related to depletion of glycogen stores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cs typeface="+mn-cs"/>
              </a:rPr>
              <a:t>Occurs with heavy training schedule without adequate recovery</a:t>
            </a:r>
            <a:r>
              <a:rPr lang="en-US" sz="2000" smtClean="0">
                <a:cs typeface="+mn-cs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smtClean="0"/>
              <a:t>1-2 days of rest or lighter activity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cs typeface="+mn-cs"/>
              </a:rPr>
              <a:t>Carbohydrate loading prior to competitions</a:t>
            </a:r>
            <a:r>
              <a:rPr lang="en-US" sz="2000" smtClean="0">
                <a:cs typeface="+mn-cs"/>
              </a:rPr>
              <a:t> </a:t>
            </a:r>
            <a:r>
              <a:rPr lang="en-US" sz="2400" smtClean="0">
                <a:cs typeface="+mn-cs"/>
              </a:rPr>
              <a:t>can help</a:t>
            </a:r>
            <a:endParaRPr lang="en-US" sz="2000" smtClean="0">
              <a:cs typeface="+mn-cs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smtClean="0"/>
              <a:t>Applicable only to intense aerobic competition lasting longer than 60 minutes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cs typeface="+mn-cs"/>
              </a:rPr>
              <a:t>Increased carbohydrates prior to and following training and with meals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cs typeface="+mn-cs"/>
              </a:rPr>
              <a:t>Pre competition meal - 150-300g of carbohydrate 3 hours prior</a:t>
            </a:r>
            <a:r>
              <a:rPr lang="en-US" sz="2000" smtClean="0">
                <a:cs typeface="+mn-cs"/>
              </a:rPr>
              <a:t>  -  intake of carbohydrates during long training sessions or competition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EB6E4-E0DB-B642-8D88-E2DFBC90382D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7600" y="457200"/>
            <a:ext cx="6850063" cy="62865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j-cs"/>
              </a:rPr>
              <a:t>Overtraining Syndrome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28700"/>
            <a:ext cx="7772400" cy="50101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smtClean="0">
                <a:cs typeface="+mn-cs"/>
              </a:rPr>
              <a:t>Overload -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smtClean="0"/>
              <a:t>planned systematic and progressive increase in training with the goal of improving performance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smtClean="0">
                <a:cs typeface="+mn-cs"/>
              </a:rPr>
              <a:t>Overreaching -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smtClean="0"/>
              <a:t>unplanned, excessive overload with inadequate rest.  Poor performance is observed in training and competition.  Recovery - days to weeks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smtClean="0">
                <a:cs typeface="+mn-cs"/>
              </a:rPr>
              <a:t>Overtraining syndrome -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smtClean="0"/>
              <a:t>untreated overreaching that results in long-term decreased performance and impaired ability to train.  May require medical attention.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smtClean="0"/>
              <a:t>Recovery may require weeks or months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smtClean="0">
                <a:cs typeface="+mn-cs"/>
              </a:rPr>
              <a:t>Signs and symptoms - </a:t>
            </a:r>
            <a:r>
              <a:rPr lang="en-US" sz="1800" u="sng" smtClean="0">
                <a:cs typeface="+mn-cs"/>
              </a:rPr>
              <a:t>individual variability</a:t>
            </a:r>
            <a:endParaRPr lang="en-US" sz="2000" smtClean="0">
              <a:cs typeface="+mn-cs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smtClean="0"/>
              <a:t>Disturbed mood states -  fatigue, depression, apathy, irritability and loss of competitive drive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smtClean="0"/>
              <a:t>Persistent muscle soreness and stiffness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smtClean="0"/>
              <a:t>Elevated resting pulse, painful muscles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smtClean="0"/>
              <a:t>Insomnia, loss of appetite, weight loss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smtClean="0"/>
              <a:t>Overuse injuries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smtClean="0"/>
              <a:t>Altered immune function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180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00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2BE22-FCD1-8141-B1AC-682D99717FC1}" type="slidenum">
              <a:rPr lang="en-US"/>
              <a:pPr>
                <a:defRPr/>
              </a:pPr>
              <a:t>28</a:t>
            </a:fld>
            <a:endParaRPr lang="en-US"/>
          </a:p>
        </p:txBody>
      </p:sp>
      <p:pic>
        <p:nvPicPr>
          <p:cNvPr id="72706" name="Picture 4" descr="acsm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5344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83387C-4681-9B43-8B98-92ABF0B9C5B8}" type="slidenum">
              <a:rPr lang="en-US"/>
              <a:pPr>
                <a:defRPr/>
              </a:pPr>
              <a:t>29</a:t>
            </a:fld>
            <a:endParaRPr lang="en-US"/>
          </a:p>
        </p:txBody>
      </p:sp>
      <p:pic>
        <p:nvPicPr>
          <p:cNvPr id="74754" name="Picture 3" descr="10L-jockology3_219262a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6213"/>
            <a:ext cx="6324600" cy="650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570A2-3E40-1647-ACF8-085CC375E735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933450"/>
          </a:xfrm>
        </p:spPr>
        <p:txBody>
          <a:bodyPr/>
          <a:lstStyle/>
          <a:p>
            <a:pPr eaLnBrk="1" hangingPunct="1">
              <a:defRPr/>
            </a:pPr>
            <a:r>
              <a:rPr lang="en-CA" smtClean="0">
                <a:cs typeface="+mj-cs"/>
              </a:rPr>
              <a:t>Exercise Prescription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CA" sz="2400" dirty="0" smtClean="0">
                <a:cs typeface="+mn-cs"/>
              </a:rPr>
              <a:t>Resources 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2000" dirty="0" smtClean="0">
                <a:cs typeface="+mn-cs"/>
              </a:rPr>
              <a:t>ACSM </a:t>
            </a:r>
            <a:r>
              <a:rPr lang="en-CA" sz="2000" dirty="0" smtClean="0">
                <a:cs typeface="+mn-cs"/>
              </a:rPr>
              <a:t>- Guidelines for Exercise Testing and </a:t>
            </a:r>
            <a:r>
              <a:rPr lang="en-CA" sz="2000" dirty="0" smtClean="0">
                <a:cs typeface="+mn-cs"/>
              </a:rPr>
              <a:t>Prescription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2000" smtClean="0">
                <a:cs typeface="+mn-cs"/>
              </a:rPr>
              <a:t>CSEP - PATH</a:t>
            </a:r>
            <a:endParaRPr lang="en-CA" sz="20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CA" sz="2400" dirty="0" smtClean="0">
                <a:cs typeface="+mn-cs"/>
              </a:rPr>
              <a:t>Basic Principles of Training Response (143)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2000" dirty="0" smtClean="0"/>
              <a:t>Overload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2000" dirty="0" smtClean="0"/>
              <a:t>Specificity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2000" dirty="0" smtClean="0"/>
              <a:t>Reversibility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2000" dirty="0" smtClean="0"/>
              <a:t>Individuality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2000" dirty="0" smtClean="0"/>
              <a:t>Progressive overload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CA" sz="2400" dirty="0" smtClean="0">
                <a:cs typeface="+mn-cs"/>
              </a:rPr>
              <a:t>ASCM Recommendations : </a:t>
            </a:r>
            <a:r>
              <a:rPr lang="en-CA" sz="2400" dirty="0" err="1" smtClean="0">
                <a:cs typeface="+mn-cs"/>
              </a:rPr>
              <a:t>FITTe</a:t>
            </a:r>
            <a:endParaRPr lang="en-CA" sz="2400" dirty="0" smtClean="0">
              <a:cs typeface="+mn-cs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2000" dirty="0" smtClean="0"/>
              <a:t>Aerobic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2000" dirty="0" smtClean="0"/>
              <a:t>Muscular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2000" dirty="0" smtClean="0"/>
              <a:t>Weight Loss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2000" dirty="0" smtClean="0"/>
              <a:t>Flexibility</a:t>
            </a:r>
            <a:endParaRPr lang="en-CA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CA" sz="2600" dirty="0" smtClean="0">
                <a:cs typeface="+mn-cs"/>
              </a:rPr>
              <a:t>Moderate program incorporating all components of fitness is better than intense program in only one</a:t>
            </a:r>
            <a:endParaRPr lang="en-CA" sz="2800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96030B-6EB8-8E41-906D-E5E0063CBE90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9055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Interval Training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>
                <a:cs typeface="+mn-cs"/>
              </a:rPr>
              <a:t>Alternating periods of intensity</a:t>
            </a:r>
          </a:p>
          <a:p>
            <a:pPr lvl="1" eaLnBrk="1" hangingPunct="1">
              <a:defRPr/>
            </a:pPr>
            <a:r>
              <a:rPr lang="en-US" sz="2000" smtClean="0"/>
              <a:t>both aerobic and anaerobic</a:t>
            </a:r>
          </a:p>
          <a:p>
            <a:pPr lvl="1" eaLnBrk="1" hangingPunct="1">
              <a:defRPr/>
            </a:pPr>
            <a:r>
              <a:rPr lang="en-US" sz="2000" smtClean="0"/>
              <a:t>high intensity intervals should only be used after a good base of aerobic fitness (2-3 months of moderate intensity training with progression)</a:t>
            </a:r>
          </a:p>
          <a:p>
            <a:pPr eaLnBrk="1" hangingPunct="1">
              <a:defRPr/>
            </a:pPr>
            <a:r>
              <a:rPr lang="en-US" sz="2400" smtClean="0">
                <a:cs typeface="+mn-cs"/>
              </a:rPr>
              <a:t>Advantages</a:t>
            </a:r>
          </a:p>
          <a:p>
            <a:pPr lvl="1" eaLnBrk="1" hangingPunct="1">
              <a:defRPr/>
            </a:pPr>
            <a:r>
              <a:rPr lang="en-US" sz="2000" smtClean="0"/>
              <a:t>you can keep your average heart rate at threshold levels for entire workout</a:t>
            </a:r>
          </a:p>
          <a:p>
            <a:pPr lvl="1" eaLnBrk="1" hangingPunct="1">
              <a:defRPr/>
            </a:pPr>
            <a:r>
              <a:rPr lang="en-US" sz="2000" smtClean="0"/>
              <a:t>precise control of stress</a:t>
            </a:r>
          </a:p>
          <a:p>
            <a:pPr lvl="1" eaLnBrk="1" hangingPunct="1">
              <a:defRPr/>
            </a:pPr>
            <a:r>
              <a:rPr lang="en-US" sz="2000" smtClean="0"/>
              <a:t>easy to observe progress</a:t>
            </a:r>
          </a:p>
          <a:p>
            <a:pPr lvl="1" eaLnBrk="1" hangingPunct="1">
              <a:defRPr/>
            </a:pPr>
            <a:r>
              <a:rPr lang="en-US" sz="2000" smtClean="0"/>
              <a:t>develop a good sense of pace</a:t>
            </a:r>
          </a:p>
          <a:p>
            <a:pPr eaLnBrk="1" hangingPunct="1">
              <a:defRPr/>
            </a:pPr>
            <a:r>
              <a:rPr lang="en-US" sz="2400" smtClean="0">
                <a:cs typeface="+mn-cs"/>
              </a:rPr>
              <a:t>Physiological benefits</a:t>
            </a:r>
          </a:p>
          <a:p>
            <a:pPr lvl="1" eaLnBrk="1" hangingPunct="1">
              <a:defRPr/>
            </a:pPr>
            <a:r>
              <a:rPr lang="en-US" sz="2000" smtClean="0"/>
              <a:t>maximize increases in VO</a:t>
            </a:r>
            <a:r>
              <a:rPr lang="en-US" sz="2000" baseline="-25000" smtClean="0"/>
              <a:t>2</a:t>
            </a:r>
            <a:r>
              <a:rPr lang="en-US" sz="2000" smtClean="0"/>
              <a:t> Max and tissue respiratory capacity</a:t>
            </a:r>
          </a:p>
          <a:p>
            <a:pPr lvl="1" eaLnBrk="1" hangingPunct="1">
              <a:defRPr/>
            </a:pPr>
            <a:r>
              <a:rPr lang="en-US" sz="2000" smtClean="0"/>
              <a:t>tolerance for high lactate levels and improved pathways for lactate removal</a:t>
            </a:r>
          </a:p>
          <a:p>
            <a:pPr lvl="1" eaLnBrk="1" hangingPunct="1">
              <a:defRPr/>
            </a:pPr>
            <a:r>
              <a:rPr lang="en-US" sz="2000" smtClean="0"/>
              <a:t>Increased ventilatory threshold </a:t>
            </a:r>
          </a:p>
          <a:p>
            <a:pPr lvl="1" eaLnBrk="1" hangingPunct="1">
              <a:defRPr/>
            </a:pPr>
            <a:r>
              <a:rPr lang="en-US" sz="2000" smtClean="0"/>
              <a:t>Improved time to exhaustion (performance)</a:t>
            </a:r>
          </a:p>
          <a:p>
            <a:pPr lvl="1" eaLnBrk="1" hangingPunct="1">
              <a:defRPr/>
            </a:pPr>
            <a:r>
              <a:rPr lang="en-US" sz="2000" smtClean="0"/>
              <a:t>Maximal body composition and metabolic adaptations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BE42F-9182-CE49-904C-C5E4B1608935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81915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Interval training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cs typeface="+mn-cs"/>
              </a:rPr>
              <a:t>Disadvantages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discomfort due to high lactate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higher chance of injury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requires more mental concentration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training may be less enjoyable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cs typeface="+mn-cs"/>
              </a:rPr>
              <a:t>Structure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10 min warm up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Four to six intervals (more for very short distance sprint work)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Incorporate use of intervals into periodization (high intensity section)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cs typeface="+mn-cs"/>
              </a:rPr>
              <a:t>Distance and Rate of Work interval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determine predominant energy system to target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ATP-PC           		0-25 sec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ATP-PC-Lactate         	30 - 80 sec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LA- O</a:t>
            </a:r>
            <a:r>
              <a:rPr lang="en-US" sz="2000" baseline="-25000" smtClean="0"/>
              <a:t>2</a:t>
            </a:r>
            <a:r>
              <a:rPr lang="en-US" sz="2000" smtClean="0"/>
              <a:t> 			1.5-3 min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O</a:t>
            </a:r>
            <a:r>
              <a:rPr lang="en-US" sz="2000" baseline="-25000" smtClean="0"/>
              <a:t>2</a:t>
            </a:r>
            <a:r>
              <a:rPr lang="en-US" sz="2000" smtClean="0"/>
              <a:t> 			&gt; 3 min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8964D7-2739-714E-98D0-F0451848EF08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1915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j-cs"/>
              </a:rPr>
              <a:t>Determining work Intensity</a:t>
            </a:r>
            <a:endParaRPr lang="en-US" smtClean="0">
              <a:cs typeface="+mj-cs"/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10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cs typeface="+mn-cs"/>
              </a:rPr>
              <a:t>Heart rate monitoring  90-95 % Max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cs typeface="+mn-cs"/>
              </a:rPr>
              <a:t>Can workout be completed 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cs typeface="+mn-cs"/>
              </a:rPr>
              <a:t>Running speed method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cs typeface="+mn-cs"/>
              </a:rPr>
              <a:t>eg. 400m intervals - 1-4 sec faster than 1/4 of best 1 mile time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cs typeface="+mn-cs"/>
              </a:rPr>
              <a:t>computerized running tables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cs typeface="+mn-cs"/>
              </a:rPr>
              <a:t>Number of Repetitions and sets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cs typeface="+mn-cs"/>
              </a:rPr>
              <a:t>total distance of workout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short and middle distance athletes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smtClean="0"/>
              <a:t>2.5 - 3.5 km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middle and long distance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smtClean="0"/>
              <a:t>5 - 10 km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eg. 4 (reps) x 400m x 2 (sets) = 3.2 km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CDE3DE-DF92-7144-B0B7-5508E0898806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1915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Relief Interval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57300"/>
            <a:ext cx="8534400" cy="48387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cs typeface="+mn-cs"/>
              </a:rPr>
              <a:t>Must consider duration and activity during relief interval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cs typeface="+mn-cs"/>
              </a:rPr>
              <a:t>Rest relief - easy walking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cs typeface="+mn-cs"/>
              </a:rPr>
              <a:t>work relief - moderate jogging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cs typeface="+mn-cs"/>
              </a:rPr>
              <a:t>ATP-PC	W/R ratio 1:3 -rest relief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cs typeface="+mn-cs"/>
              </a:rPr>
              <a:t>LA   	W/R ratio 1:2 -work relief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cs typeface="+mn-cs"/>
              </a:rPr>
              <a:t>O</a:t>
            </a:r>
            <a:r>
              <a:rPr lang="en-US" sz="2400" baseline="-25000" smtClean="0">
                <a:cs typeface="+mn-cs"/>
              </a:rPr>
              <a:t>2</a:t>
            </a:r>
            <a:r>
              <a:rPr lang="en-US" sz="2400" smtClean="0">
                <a:cs typeface="+mn-cs"/>
              </a:rPr>
              <a:t> 		W/R ratio 1:1-rest relief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exercise required to facilitate blood lactate recovery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cs typeface="+mn-cs"/>
              </a:rPr>
              <a:t>Frequency of training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3 times / week for 8-10 weeks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low frequency at onset of season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peak near competition phase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734C3-F94A-2340-B0FC-924D894C2EBA}" type="slidenum">
              <a:rPr lang="en-US"/>
              <a:pPr>
                <a:defRPr/>
              </a:pPr>
              <a:t>34</a:t>
            </a:fld>
            <a:endParaRPr lang="en-US"/>
          </a:p>
        </p:txBody>
      </p:sp>
      <p:pic>
        <p:nvPicPr>
          <p:cNvPr id="84994" name="Picture 4" descr="tabl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7" name="Rectangle 5"/>
          <p:cNvSpPr>
            <a:spLocks noChangeArrowheads="1"/>
          </p:cNvSpPr>
          <p:nvPr/>
        </p:nvSpPr>
        <p:spPr bwMode="auto">
          <a:xfrm>
            <a:off x="609600" y="5562600"/>
            <a:ext cx="7702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NSCA </a:t>
            </a:r>
            <a:r>
              <a:rPr lang="en-US" dirty="0">
                <a:cs typeface="+mn-cs"/>
              </a:rPr>
              <a:t>Essential of Strength Training and Conditioning, 2008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E2B0D2-4689-D74B-B5EA-98E9F89A1152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eaLnBrk="1" hangingPunct="1">
              <a:defRPr/>
            </a:pPr>
            <a:r>
              <a:rPr lang="en-CA" sz="4000" smtClean="0">
                <a:solidFill>
                  <a:schemeClr val="tx1"/>
                </a:solidFill>
                <a:latin typeface="Times New Roman" charset="0"/>
                <a:cs typeface="+mj-cs"/>
              </a:rPr>
              <a:t>Health</a:t>
            </a:r>
            <a:r>
              <a:rPr lang="en-US" sz="4000" smtClean="0">
                <a:solidFill>
                  <a:schemeClr val="tx1"/>
                </a:solidFill>
                <a:latin typeface="Times New Roman" charset="0"/>
                <a:cs typeface="+mj-cs"/>
              </a:rPr>
              <a:t>y</a:t>
            </a:r>
            <a:r>
              <a:rPr lang="en-CA" sz="4000" smtClean="0">
                <a:solidFill>
                  <a:schemeClr val="tx1"/>
                </a:solidFill>
                <a:latin typeface="Times New Roman" charset="0"/>
                <a:cs typeface="+mj-cs"/>
              </a:rPr>
              <a:t> Adult Programming</a:t>
            </a:r>
            <a:endParaRPr lang="en-CA" smtClean="0">
              <a:solidFill>
                <a:schemeClr val="tx1"/>
              </a:solidFill>
              <a:latin typeface="Times New Roman" charset="0"/>
              <a:cs typeface="+mj-cs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4864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defRPr/>
            </a:pPr>
            <a:r>
              <a:rPr lang="en-CA" sz="2800" dirty="0" smtClean="0">
                <a:latin typeface="Times New Roman" charset="0"/>
                <a:cs typeface="+mn-cs"/>
              </a:rPr>
              <a:t>Keep in mind that apparently healthy adults are just that -- apparently healthy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CA" sz="2800" dirty="0" smtClean="0">
                <a:latin typeface="Times New Roman" charset="0"/>
                <a:cs typeface="+mn-cs"/>
              </a:rPr>
              <a:t>General steps for program design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Times New Roman" charset="0"/>
              </a:rPr>
              <a:t>Be</a:t>
            </a:r>
            <a:r>
              <a:rPr lang="en-CA" sz="2400" dirty="0" smtClean="0">
                <a:latin typeface="Times New Roman" charset="0"/>
              </a:rPr>
              <a:t> cautious </a:t>
            </a:r>
            <a:r>
              <a:rPr lang="en-US" sz="2400" dirty="0" smtClean="0">
                <a:latin typeface="Times New Roman" charset="0"/>
              </a:rPr>
              <a:t>and perform health screening appropriately</a:t>
            </a:r>
            <a:endParaRPr lang="en-CA" sz="2400" dirty="0" smtClean="0">
              <a:latin typeface="Times New Roman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2400" dirty="0" smtClean="0">
                <a:latin typeface="Times New Roman" charset="0"/>
              </a:rPr>
              <a:t>Determine stage of change and recommendations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CA" sz="2000" dirty="0" smtClean="0">
                <a:latin typeface="Times New Roman" charset="0"/>
              </a:rPr>
              <a:t>CSEP-PATH - SOC-Q</a:t>
            </a:r>
            <a:endParaRPr lang="en-CA" sz="2000" dirty="0" smtClean="0">
              <a:latin typeface="Times New Roman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2400" dirty="0" smtClean="0">
                <a:latin typeface="Times New Roman" charset="0"/>
              </a:rPr>
              <a:t>Ascertain purpose of fitness program for </a:t>
            </a:r>
            <a:r>
              <a:rPr lang="en-CA" sz="2400" dirty="0" smtClean="0">
                <a:latin typeface="Times New Roman" charset="0"/>
              </a:rPr>
              <a:t>client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CA" sz="2000" dirty="0">
                <a:latin typeface="Times New Roman" charset="0"/>
              </a:rPr>
              <a:t>CSEP-PATH </a:t>
            </a:r>
            <a:r>
              <a:rPr lang="en-CA" sz="2000" dirty="0" smtClean="0">
                <a:latin typeface="Times New Roman" charset="0"/>
              </a:rPr>
              <a:t>- Lifestyle needs evaluation</a:t>
            </a:r>
            <a:endParaRPr lang="en-CA" sz="2000" dirty="0" smtClean="0">
              <a:latin typeface="Times New Roman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Times New Roman" charset="0"/>
              </a:rPr>
              <a:t>Determine individual activity preferences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CA" sz="2000" dirty="0">
                <a:latin typeface="Times New Roman" charset="0"/>
              </a:rPr>
              <a:t>CSEP-PATH </a:t>
            </a:r>
            <a:r>
              <a:rPr lang="en-CA" sz="2000" dirty="0" smtClean="0">
                <a:latin typeface="Times New Roman" charset="0"/>
              </a:rPr>
              <a:t>- </a:t>
            </a:r>
            <a:r>
              <a:rPr lang="en-US" sz="2000" dirty="0" smtClean="0">
                <a:latin typeface="Times New Roman" charset="0"/>
              </a:rPr>
              <a:t>Activity inventory tool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2400" dirty="0" smtClean="0">
                <a:latin typeface="Times New Roman" charset="0"/>
              </a:rPr>
              <a:t>Ascertain fitness levels through assessments for various components of fitness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2400" dirty="0" smtClean="0">
                <a:latin typeface="Times New Roman" charset="0"/>
              </a:rPr>
              <a:t>Assist in the development of SMART goals</a:t>
            </a:r>
            <a:endParaRPr lang="en-US" sz="2400" dirty="0" smtClean="0">
              <a:latin typeface="Times New Roman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Times New Roman" charset="0"/>
              </a:rPr>
              <a:t>Assist </a:t>
            </a:r>
            <a:r>
              <a:rPr lang="en-US" sz="2400" dirty="0" smtClean="0">
                <a:latin typeface="Times New Roman" charset="0"/>
              </a:rPr>
              <a:t>in the development of program</a:t>
            </a:r>
            <a:r>
              <a:rPr lang="en-US" sz="2400" b="1" dirty="0" smtClean="0">
                <a:latin typeface="Times New Roman" charset="0"/>
              </a:rPr>
              <a:t> </a:t>
            </a:r>
            <a:r>
              <a:rPr lang="en-US" sz="2400" dirty="0" smtClean="0">
                <a:latin typeface="Times New Roman" charset="0"/>
              </a:rPr>
              <a:t>(</a:t>
            </a:r>
            <a:r>
              <a:rPr lang="en-US" sz="2400" dirty="0" err="1" smtClean="0">
                <a:latin typeface="Times New Roman" charset="0"/>
              </a:rPr>
              <a:t>FITTe</a:t>
            </a:r>
            <a:r>
              <a:rPr lang="en-US" sz="2400" dirty="0" smtClean="0">
                <a:latin typeface="Times New Roman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Times New Roman" charset="0"/>
              </a:rPr>
              <a:t>Assist with suggestions for maintenance and variety</a:t>
            </a:r>
            <a:endParaRPr lang="en-CA" sz="2400" dirty="0" smtClean="0">
              <a:latin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A4418-0D38-424C-B3FA-D6EDFFF0BD97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CA" sz="4000" smtClean="0">
                <a:solidFill>
                  <a:schemeClr val="tx1"/>
                </a:solidFill>
                <a:latin typeface="Times New Roman" charset="0"/>
                <a:cs typeface="+mj-cs"/>
              </a:rPr>
              <a:t>Components of a Cardio-respiratory Exercise Program</a:t>
            </a:r>
            <a:endParaRPr lang="en-CA" sz="3200" smtClean="0">
              <a:cs typeface="+mj-cs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pPr marL="449263" indent="-449263" eaLnBrk="1" hangingPunct="1">
              <a:lnSpc>
                <a:spcPct val="90000"/>
              </a:lnSpc>
              <a:defRPr/>
            </a:pPr>
            <a:r>
              <a:rPr lang="en-CA" sz="2400" b="1" smtClean="0">
                <a:latin typeface="Times New Roman" charset="0"/>
                <a:cs typeface="+mn-cs"/>
              </a:rPr>
              <a:t>Warm-up and cool-down</a:t>
            </a:r>
          </a:p>
          <a:p>
            <a:pPr marL="449263" indent="-449263" eaLnBrk="1" hangingPunct="1">
              <a:lnSpc>
                <a:spcPct val="90000"/>
              </a:lnSpc>
              <a:defRPr/>
            </a:pPr>
            <a:r>
              <a:rPr lang="en-CA" sz="2400" b="1" smtClean="0">
                <a:latin typeface="Times New Roman" charset="0"/>
                <a:cs typeface="+mn-cs"/>
              </a:rPr>
              <a:t>Primary activity (FITTe) </a:t>
            </a:r>
          </a:p>
          <a:p>
            <a:pPr marL="898525" lvl="1" indent="-334963" eaLnBrk="1" hangingPunct="1">
              <a:lnSpc>
                <a:spcPct val="90000"/>
              </a:lnSpc>
              <a:buFont typeface="Wingdings" charset="0"/>
              <a:buChar char=""/>
              <a:defRPr/>
            </a:pPr>
            <a:r>
              <a:rPr lang="en-CA" sz="2400" b="1" smtClean="0">
                <a:latin typeface="Times New Roman" charset="0"/>
              </a:rPr>
              <a:t>Mode of exercise</a:t>
            </a:r>
          </a:p>
          <a:p>
            <a:pPr marL="898525" lvl="1" indent="-334963" eaLnBrk="1" hangingPunct="1">
              <a:lnSpc>
                <a:spcPct val="90000"/>
              </a:lnSpc>
              <a:buFont typeface="Wingdings" charset="0"/>
              <a:buChar char=""/>
              <a:defRPr/>
            </a:pPr>
            <a:r>
              <a:rPr lang="en-CA" sz="2400" b="1" smtClean="0">
                <a:latin typeface="Times New Roman" charset="0"/>
              </a:rPr>
              <a:t>Frequency</a:t>
            </a:r>
          </a:p>
          <a:p>
            <a:pPr marL="898525" lvl="1" indent="-334963" eaLnBrk="1" hangingPunct="1">
              <a:lnSpc>
                <a:spcPct val="90000"/>
              </a:lnSpc>
              <a:buFont typeface="Wingdings" charset="0"/>
              <a:buChar char=""/>
              <a:defRPr/>
            </a:pPr>
            <a:r>
              <a:rPr lang="en-CA" sz="2400" b="1" smtClean="0">
                <a:latin typeface="Times New Roman" charset="0"/>
              </a:rPr>
              <a:t>Duration</a:t>
            </a:r>
          </a:p>
          <a:p>
            <a:pPr marL="898525" lvl="1" indent="-334963" eaLnBrk="1" hangingPunct="1">
              <a:lnSpc>
                <a:spcPct val="90000"/>
              </a:lnSpc>
              <a:buFont typeface="Wingdings" charset="0"/>
              <a:buChar char=""/>
              <a:defRPr/>
            </a:pPr>
            <a:r>
              <a:rPr lang="en-CA" sz="2400" b="1" smtClean="0">
                <a:latin typeface="Times New Roman" charset="0"/>
              </a:rPr>
              <a:t>Intensity</a:t>
            </a:r>
            <a:endParaRPr lang="en-CA" sz="2000" b="1" smtClean="0">
              <a:latin typeface="Times New Roman" charset="0"/>
            </a:endParaRPr>
          </a:p>
          <a:p>
            <a:pPr marL="449263" indent="-449263" eaLnBrk="1" hangingPunct="1">
              <a:lnSpc>
                <a:spcPct val="90000"/>
              </a:lnSpc>
              <a:defRPr/>
            </a:pPr>
            <a:r>
              <a:rPr lang="en-CA" sz="2400" b="1" smtClean="0">
                <a:latin typeface="Times New Roman" charset="0"/>
                <a:cs typeface="+mn-cs"/>
              </a:rPr>
              <a:t>Supportive conditioning</a:t>
            </a:r>
          </a:p>
          <a:p>
            <a:pPr marL="449263" indent="-449263" eaLnBrk="1" hangingPunct="1">
              <a:lnSpc>
                <a:spcPct val="90000"/>
              </a:lnSpc>
              <a:defRPr/>
            </a:pPr>
            <a:r>
              <a:rPr lang="en-CA" sz="2400" b="1" smtClean="0">
                <a:latin typeface="Times New Roman" charset="0"/>
                <a:cs typeface="+mn-cs"/>
              </a:rPr>
              <a:t>Cardio-respiratory goals</a:t>
            </a:r>
          </a:p>
          <a:p>
            <a:pPr marL="449263" indent="-449263" eaLnBrk="1" hangingPunct="1">
              <a:lnSpc>
                <a:spcPct val="90000"/>
              </a:lnSpc>
              <a:defRPr/>
            </a:pPr>
            <a:r>
              <a:rPr lang="en-CA" sz="2400" b="1" smtClean="0">
                <a:latin typeface="Times New Roman" charset="0"/>
                <a:cs typeface="+mn-cs"/>
              </a:rPr>
              <a:t>Progression plan</a:t>
            </a:r>
          </a:p>
          <a:p>
            <a:pPr marL="449263" indent="-449263" eaLnBrk="1" hangingPunct="1">
              <a:lnSpc>
                <a:spcPct val="90000"/>
              </a:lnSpc>
              <a:defRPr/>
            </a:pPr>
            <a:r>
              <a:rPr lang="en-CA" sz="2400" b="1" smtClean="0">
                <a:latin typeface="Times New Roman" charset="0"/>
                <a:cs typeface="+mn-cs"/>
              </a:rPr>
              <a:t>Safety and cautions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D706F-9EB9-B64A-80CD-751E28DE603C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04800"/>
            <a:ext cx="7772400" cy="6248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0000"/>
                </a:solidFill>
                <a:cs typeface="+mn-cs"/>
              </a:rPr>
              <a:t>Only about 10-11% of the </a:t>
            </a:r>
            <a:r>
              <a:rPr lang="en-US" sz="2800" dirty="0" smtClean="0">
                <a:solidFill>
                  <a:srgbClr val="000000"/>
                </a:solidFill>
                <a:cs typeface="+mn-cs"/>
              </a:rPr>
              <a:t>Canadians adhere </a:t>
            </a:r>
            <a:r>
              <a:rPr lang="en-US" sz="2800" dirty="0" smtClean="0">
                <a:solidFill>
                  <a:srgbClr val="000000"/>
                </a:solidFill>
                <a:cs typeface="+mn-cs"/>
              </a:rPr>
              <a:t>to an exercise regime of optimal intensity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0000"/>
                </a:solidFill>
                <a:cs typeface="+mn-cs"/>
              </a:rPr>
              <a:t>Recommendations for CR fitness development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ACSM 1998-3-5 </a:t>
            </a:r>
            <a:r>
              <a:rPr lang="en-US" sz="2400" dirty="0" smtClean="0">
                <a:solidFill>
                  <a:srgbClr val="000000"/>
                </a:solidFill>
              </a:rPr>
              <a:t>days</a:t>
            </a:r>
            <a:r>
              <a:rPr lang="en-US" sz="2400" dirty="0" smtClean="0">
                <a:solidFill>
                  <a:srgbClr val="000000"/>
                </a:solidFill>
              </a:rPr>
              <a:t>/week</a:t>
            </a:r>
            <a:r>
              <a:rPr lang="en-US" sz="2400" dirty="0" smtClean="0">
                <a:solidFill>
                  <a:srgbClr val="000000"/>
                </a:solidFill>
              </a:rPr>
              <a:t>; 40-85% VO</a:t>
            </a:r>
            <a:r>
              <a:rPr lang="en-US" sz="240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dirty="0" smtClean="0">
                <a:solidFill>
                  <a:srgbClr val="000000"/>
                </a:solidFill>
              </a:rPr>
              <a:t> R; 20-60 min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000000"/>
                </a:solidFill>
                <a:hlinkClick r:id="rId3"/>
              </a:rPr>
              <a:t>CSEP</a:t>
            </a:r>
            <a:r>
              <a:rPr lang="en-US" sz="2400" dirty="0" smtClean="0">
                <a:solidFill>
                  <a:srgbClr val="000000"/>
                </a:solidFill>
              </a:rPr>
              <a:t> – at least 150 min/week of moderate to vigorous aerobic activity in bouts of at least 10 min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ACSM 2010-at </a:t>
            </a:r>
            <a:r>
              <a:rPr lang="en-US" sz="2400" dirty="0" smtClean="0">
                <a:solidFill>
                  <a:srgbClr val="000000"/>
                </a:solidFill>
              </a:rPr>
              <a:t>least 5 days/week at moderate intensity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3 days /week at vigorous intensity ( &gt;59% VO</a:t>
            </a:r>
            <a:r>
              <a:rPr lang="en-US" sz="2000" baseline="-25000" dirty="0" smtClean="0">
                <a:solidFill>
                  <a:srgbClr val="000000"/>
                </a:solidFill>
              </a:rPr>
              <a:t>2</a:t>
            </a:r>
            <a:r>
              <a:rPr lang="en-US" sz="2000" dirty="0" smtClean="0">
                <a:solidFill>
                  <a:srgbClr val="000000"/>
                </a:solidFill>
              </a:rPr>
              <a:t>R)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Volume - minimum of 1000kcal/</a:t>
            </a:r>
            <a:r>
              <a:rPr lang="en-US" sz="2000" dirty="0" err="1" smtClean="0">
                <a:solidFill>
                  <a:srgbClr val="000000"/>
                </a:solidFill>
              </a:rPr>
              <a:t>wk</a:t>
            </a:r>
            <a:r>
              <a:rPr lang="en-US" sz="2000" dirty="0" smtClean="0">
                <a:solidFill>
                  <a:srgbClr val="000000"/>
                </a:solidFill>
              </a:rPr>
              <a:t>, 2-4000kcal/</a:t>
            </a:r>
            <a:r>
              <a:rPr lang="en-US" sz="2000" dirty="0" err="1" smtClean="0">
                <a:solidFill>
                  <a:srgbClr val="000000"/>
                </a:solidFill>
              </a:rPr>
              <a:t>wk</a:t>
            </a:r>
            <a:r>
              <a:rPr lang="en-US" sz="2000" dirty="0" smtClean="0">
                <a:solidFill>
                  <a:srgbClr val="000000"/>
                </a:solidFill>
              </a:rPr>
              <a:t> optimal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0000"/>
                </a:solidFill>
                <a:cs typeface="+mn-cs"/>
              </a:rPr>
              <a:t>Dose response </a:t>
            </a:r>
            <a:r>
              <a:rPr lang="en-US" sz="2800" dirty="0" smtClean="0">
                <a:solidFill>
                  <a:srgbClr val="000000"/>
                </a:solidFill>
                <a:cs typeface="+mn-cs"/>
              </a:rPr>
              <a:t>relationship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Significant health benefits with small increase in physical activity level (Fig 52.2 ACSM)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Require greater volume for optimal health and fitness benefits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0000"/>
                </a:solidFill>
                <a:cs typeface="+mn-cs"/>
              </a:rPr>
              <a:t>Fitness training requires more commitment and a structured exercise program than physical activity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0CCBE-FEC2-3543-B6AD-9D2724C494D1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CA" smtClean="0">
                <a:cs typeface="+mj-cs"/>
              </a:rPr>
              <a:t>Exercise Prescription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CA" sz="2800" smtClean="0">
                <a:cs typeface="+mn-cs"/>
              </a:rPr>
              <a:t>Determined from objective evaluation of Physical Fitness</a:t>
            </a:r>
            <a:endParaRPr lang="en-CA" sz="2400" smtClean="0">
              <a:cs typeface="+mn-cs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2400" smtClean="0"/>
              <a:t>HR, BP, Capacity for Exercise (ECG)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2400" smtClean="0"/>
              <a:t>individual health history (orthopedic limitations)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2400" smtClean="0"/>
              <a:t>risk factors, behaviour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2400" smtClean="0"/>
              <a:t>Personal goals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2400" smtClean="0"/>
              <a:t>preferences</a:t>
            </a:r>
            <a:endParaRPr lang="en-CA" sz="20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CA" sz="2800" smtClean="0">
                <a:cs typeface="+mn-cs"/>
              </a:rPr>
              <a:t>Require flexibility in application of principles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CA" sz="2800" smtClean="0">
                <a:cs typeface="+mn-cs"/>
              </a:rPr>
              <a:t>Goal - behaviour change - aid in increasing their habitual physical activity</a:t>
            </a:r>
            <a:endParaRPr lang="en-CA" sz="240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CA" smtClean="0">
                <a:solidFill>
                  <a:schemeClr val="tx1"/>
                </a:solidFill>
                <a:latin typeface="Times New Roman" charset="0"/>
                <a:cs typeface="+mj-cs"/>
              </a:rPr>
              <a:t>The FITTEness Formula</a:t>
            </a:r>
            <a:endParaRPr lang="en-CA" b="1" smtClean="0">
              <a:cs typeface="+mj-cs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4876800"/>
          </a:xfrm>
        </p:spPr>
        <p:txBody>
          <a:bodyPr lIns="92075" tIns="46038" rIns="92075" bIns="46038"/>
          <a:lstStyle/>
          <a:p>
            <a:pPr marL="449263" indent="-449263" eaLnBrk="1" hangingPunct="1">
              <a:lnSpc>
                <a:spcPct val="90000"/>
              </a:lnSpc>
              <a:buFontTx/>
              <a:buNone/>
              <a:defRPr/>
            </a:pPr>
            <a:r>
              <a:rPr lang="en-CA" sz="2400" b="1" smtClean="0">
                <a:cs typeface="+mn-cs"/>
              </a:rPr>
              <a:t>Fitness Level	   	Low      	Average      	High</a:t>
            </a:r>
          </a:p>
          <a:p>
            <a:pPr marL="449263" indent="-449263" eaLnBrk="1" hangingPunct="1">
              <a:lnSpc>
                <a:spcPct val="90000"/>
              </a:lnSpc>
              <a:buFontTx/>
              <a:buNone/>
              <a:defRPr/>
            </a:pPr>
            <a:r>
              <a:rPr lang="en-CA" sz="700" b="1" smtClean="0">
                <a:cs typeface="+mn-cs"/>
              </a:rPr>
              <a:t> </a:t>
            </a:r>
          </a:p>
          <a:p>
            <a:pPr marL="449263" indent="-449263" eaLnBrk="1" hangingPunct="1">
              <a:lnSpc>
                <a:spcPct val="90000"/>
              </a:lnSpc>
              <a:buFontTx/>
              <a:buNone/>
              <a:defRPr/>
            </a:pPr>
            <a:r>
              <a:rPr lang="en-CA" sz="2400" b="1" smtClean="0">
                <a:cs typeface="+mn-cs"/>
              </a:rPr>
              <a:t>Frequency</a:t>
            </a:r>
            <a:r>
              <a:rPr lang="en-CA" sz="2400" smtClean="0">
                <a:cs typeface="+mn-cs"/>
              </a:rPr>
              <a:t> 	             3		 3-4	   	 5+</a:t>
            </a:r>
          </a:p>
          <a:p>
            <a:pPr marL="449263" indent="-449263" eaLnBrk="1" hangingPunct="1">
              <a:lnSpc>
                <a:spcPct val="90000"/>
              </a:lnSpc>
              <a:buFontTx/>
              <a:buNone/>
              <a:defRPr/>
            </a:pPr>
            <a:r>
              <a:rPr lang="en-CA" sz="2100" smtClean="0">
                <a:cs typeface="+mn-cs"/>
              </a:rPr>
              <a:t>(days/week)</a:t>
            </a:r>
          </a:p>
          <a:p>
            <a:pPr marL="449263" indent="-449263" eaLnBrk="1" hangingPunct="1">
              <a:lnSpc>
                <a:spcPct val="90000"/>
              </a:lnSpc>
              <a:buFontTx/>
              <a:buNone/>
              <a:defRPr/>
            </a:pPr>
            <a:endParaRPr lang="en-CA" sz="700" smtClean="0">
              <a:cs typeface="+mn-cs"/>
            </a:endParaRPr>
          </a:p>
          <a:p>
            <a:pPr marL="449263" indent="-449263" eaLnBrk="1" hangingPunct="1">
              <a:lnSpc>
                <a:spcPct val="90000"/>
              </a:lnSpc>
              <a:buFontTx/>
              <a:buNone/>
              <a:defRPr/>
            </a:pPr>
            <a:r>
              <a:rPr lang="en-CA" sz="2400" b="1" smtClean="0">
                <a:cs typeface="+mn-cs"/>
              </a:rPr>
              <a:t>Intensity</a:t>
            </a:r>
            <a:r>
              <a:rPr lang="en-CA" sz="2400" smtClean="0">
                <a:cs typeface="+mn-cs"/>
              </a:rPr>
              <a:t>-</a:t>
            </a:r>
            <a:r>
              <a:rPr lang="en-CA" sz="1900" smtClean="0">
                <a:cs typeface="+mn-cs"/>
              </a:rPr>
              <a:t>THR*</a:t>
            </a:r>
            <a:r>
              <a:rPr lang="en-CA" sz="2400" smtClean="0">
                <a:cs typeface="+mn-cs"/>
              </a:rPr>
              <a:t>        	50-80%   	 60-85%    	 70-90%</a:t>
            </a:r>
          </a:p>
          <a:p>
            <a:pPr marL="449263" indent="-449263" eaLnBrk="1" hangingPunct="1">
              <a:lnSpc>
                <a:spcPct val="90000"/>
              </a:lnSpc>
              <a:buFontTx/>
              <a:buNone/>
              <a:defRPr/>
            </a:pPr>
            <a:r>
              <a:rPr lang="en-CA" sz="2100" smtClean="0">
                <a:cs typeface="+mn-cs"/>
              </a:rPr>
              <a:t>(% of max.HR)</a:t>
            </a:r>
          </a:p>
          <a:p>
            <a:pPr marL="449263" indent="-449263" eaLnBrk="1" hangingPunct="1">
              <a:lnSpc>
                <a:spcPct val="90000"/>
              </a:lnSpc>
              <a:buFontTx/>
              <a:buNone/>
              <a:defRPr/>
            </a:pPr>
            <a:endParaRPr lang="en-CA" sz="700" smtClean="0">
              <a:cs typeface="+mn-cs"/>
            </a:endParaRPr>
          </a:p>
          <a:p>
            <a:pPr marL="449263" indent="-449263" eaLnBrk="1" hangingPunct="1">
              <a:lnSpc>
                <a:spcPct val="90000"/>
              </a:lnSpc>
              <a:buFontTx/>
              <a:buNone/>
              <a:defRPr/>
            </a:pPr>
            <a:r>
              <a:rPr lang="en-CA" sz="2400" b="1" smtClean="0">
                <a:cs typeface="+mn-cs"/>
              </a:rPr>
              <a:t>Time (min.)</a:t>
            </a:r>
            <a:r>
              <a:rPr lang="en-CA" sz="2400" smtClean="0">
                <a:cs typeface="+mn-cs"/>
              </a:rPr>
              <a:t> 	  	15-20          	20-45		30-60 </a:t>
            </a:r>
          </a:p>
          <a:p>
            <a:pPr marL="449263" indent="-449263" eaLnBrk="1" hangingPunct="1">
              <a:lnSpc>
                <a:spcPct val="90000"/>
              </a:lnSpc>
              <a:buFontTx/>
              <a:buNone/>
              <a:defRPr/>
            </a:pPr>
            <a:endParaRPr lang="en-CA" sz="2400" b="1" smtClean="0">
              <a:cs typeface="+mn-cs"/>
            </a:endParaRPr>
          </a:p>
          <a:p>
            <a:pPr marL="449263" indent="-449263" eaLnBrk="1" hangingPunct="1">
              <a:lnSpc>
                <a:spcPct val="90000"/>
              </a:lnSpc>
              <a:buFontTx/>
              <a:buNone/>
              <a:defRPr/>
            </a:pPr>
            <a:r>
              <a:rPr lang="en-CA" sz="2400" b="1" smtClean="0">
                <a:cs typeface="+mn-cs"/>
              </a:rPr>
              <a:t>Type</a:t>
            </a:r>
            <a:r>
              <a:rPr lang="en-CA" sz="2400" smtClean="0">
                <a:cs typeface="+mn-cs"/>
              </a:rPr>
              <a:t>       </a:t>
            </a:r>
            <a:r>
              <a:rPr lang="en-CA" sz="2200" b="1" smtClean="0">
                <a:cs typeface="+mn-cs"/>
              </a:rPr>
              <a:t>Any rhythmical activity: walking, cycling, </a:t>
            </a:r>
            <a:br>
              <a:rPr lang="en-CA" sz="2200" b="1" smtClean="0">
                <a:cs typeface="+mn-cs"/>
              </a:rPr>
            </a:br>
            <a:r>
              <a:rPr lang="en-CA" sz="2200" b="1" smtClean="0">
                <a:cs typeface="+mn-cs"/>
              </a:rPr>
              <a:t>	       stair machine, jogging, swimming, etc.</a:t>
            </a:r>
          </a:p>
          <a:p>
            <a:pPr marL="449263" indent="-449263" eaLnBrk="1" hangingPunct="1">
              <a:lnSpc>
                <a:spcPct val="90000"/>
              </a:lnSpc>
              <a:buFontTx/>
              <a:buNone/>
              <a:defRPr/>
            </a:pPr>
            <a:r>
              <a:rPr lang="en-CA" sz="700" smtClean="0">
                <a:cs typeface="+mn-cs"/>
              </a:rPr>
              <a:t> </a:t>
            </a:r>
          </a:p>
          <a:p>
            <a:pPr marL="449263" indent="-449263" eaLnBrk="1" hangingPunct="1">
              <a:lnSpc>
                <a:spcPct val="90000"/>
              </a:lnSpc>
              <a:buFontTx/>
              <a:buNone/>
              <a:defRPr/>
            </a:pPr>
            <a:r>
              <a:rPr lang="en-CA" sz="2400" b="1" smtClean="0">
                <a:cs typeface="+mn-cs"/>
              </a:rPr>
              <a:t>Enjoyment	</a:t>
            </a:r>
            <a:r>
              <a:rPr lang="en-CA" sz="2400" smtClean="0">
                <a:cs typeface="+mn-cs"/>
              </a:rPr>
              <a:t>incorporate variety and choice of activities</a:t>
            </a:r>
            <a:endParaRPr lang="en-CA" sz="2400" b="1" smtClean="0">
              <a:cs typeface="+mn-cs"/>
            </a:endParaRPr>
          </a:p>
          <a:p>
            <a:pPr marL="449263" indent="-449263" eaLnBrk="1" hangingPunct="1">
              <a:lnSpc>
                <a:spcPct val="90000"/>
              </a:lnSpc>
              <a:buFontTx/>
              <a:buNone/>
              <a:defRPr/>
            </a:pPr>
            <a:r>
              <a:rPr lang="en-CA" sz="2400" b="1" smtClean="0">
                <a:cs typeface="+mn-cs"/>
              </a:rPr>
              <a:t>*</a:t>
            </a:r>
            <a:r>
              <a:rPr lang="en-CA" sz="2200" smtClean="0">
                <a:cs typeface="+mn-cs"/>
              </a:rPr>
              <a:t>THR = target heart rate</a:t>
            </a:r>
            <a:r>
              <a:rPr lang="en-CA" sz="2400" smtClean="0">
                <a:cs typeface="+mn-cs"/>
              </a:rPr>
              <a:t> or training HR   - start at lower end of range  </a:t>
            </a:r>
          </a:p>
        </p:txBody>
      </p:sp>
    </p:spTree>
  </p:cSld>
  <p:clrMapOvr>
    <a:masterClrMapping/>
  </p:clrMapOvr>
  <p:transition xmlns:p14="http://schemas.microsoft.com/office/powerpoint/2010/main">
    <p:blinds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B7EC79-0027-5C4A-A47D-D629942E06D7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CA" sz="4000" smtClean="0">
                <a:solidFill>
                  <a:schemeClr val="tx1"/>
                </a:solidFill>
                <a:latin typeface="Times New Roman" charset="0"/>
                <a:cs typeface="+mj-cs"/>
              </a:rPr>
              <a:t>Estimating Exercise Intensity</a:t>
            </a:r>
            <a:endParaRPr lang="en-CA" sz="3600" smtClean="0">
              <a:cs typeface="+mj-cs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382000" cy="5715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CA" sz="2400" smtClean="0">
                <a:latin typeface="Times New Roman" charset="0"/>
                <a:cs typeface="+mn-cs"/>
              </a:rPr>
              <a:t>METS (see cardiovascular assessment lecture)</a:t>
            </a:r>
          </a:p>
          <a:p>
            <a:pPr eaLnBrk="1" hangingPunct="1">
              <a:defRPr/>
            </a:pPr>
            <a:r>
              <a:rPr lang="en-CA" sz="2400" smtClean="0">
                <a:latin typeface="Times New Roman" charset="0"/>
                <a:cs typeface="+mn-cs"/>
              </a:rPr>
              <a:t>% of maximum HR </a:t>
            </a:r>
            <a:r>
              <a:rPr lang="en-CA" sz="2000" smtClean="0">
                <a:latin typeface="Times New Roman" charset="0"/>
                <a:cs typeface="+mn-cs"/>
              </a:rPr>
              <a:t>(estimated or measured)</a:t>
            </a:r>
            <a:endParaRPr lang="en-CA" sz="2400" smtClean="0">
              <a:latin typeface="Times New Roman" charset="0"/>
              <a:cs typeface="+mn-cs"/>
            </a:endParaRPr>
          </a:p>
          <a:p>
            <a:pPr eaLnBrk="1" hangingPunct="1">
              <a:defRPr/>
            </a:pPr>
            <a:r>
              <a:rPr lang="en-CA" sz="2400" smtClean="0">
                <a:latin typeface="Times New Roman" charset="0"/>
                <a:cs typeface="+mn-cs"/>
              </a:rPr>
              <a:t>HRR (Heart Rate Reserve - Karvonen method)</a:t>
            </a:r>
          </a:p>
          <a:p>
            <a:pPr lvl="1" eaLnBrk="1" hangingPunct="1">
              <a:defRPr/>
            </a:pPr>
            <a:r>
              <a:rPr lang="en-CA" sz="2000" smtClean="0">
                <a:latin typeface="Times New Roman" charset="0"/>
              </a:rPr>
              <a:t>Training HR = [(MHR-RHR) *  %T</a:t>
            </a:r>
            <a:r>
              <a:rPr lang="en-CA" sz="2000" baseline="-25000" smtClean="0">
                <a:latin typeface="Times New Roman" charset="0"/>
              </a:rPr>
              <a:t>INT</a:t>
            </a:r>
            <a:r>
              <a:rPr lang="en-CA" sz="2000" smtClean="0">
                <a:latin typeface="Times New Roman" charset="0"/>
              </a:rPr>
              <a:t>] + RHR</a:t>
            </a:r>
          </a:p>
          <a:p>
            <a:pPr lvl="1" eaLnBrk="1" hangingPunct="1">
              <a:defRPr/>
            </a:pPr>
            <a:r>
              <a:rPr lang="en-CA" sz="2000" smtClean="0">
                <a:latin typeface="Times New Roman" charset="0"/>
              </a:rPr>
              <a:t>% Training</a:t>
            </a:r>
            <a:r>
              <a:rPr lang="en-CA" sz="2000" baseline="-25000" smtClean="0">
                <a:latin typeface="Times New Roman" charset="0"/>
              </a:rPr>
              <a:t>INTENSITY </a:t>
            </a:r>
            <a:r>
              <a:rPr lang="en-CA" sz="2000" smtClean="0">
                <a:latin typeface="Times New Roman" charset="0"/>
              </a:rPr>
              <a:t>= (THR-RHR) / (MHR - RHR) * 100</a:t>
            </a:r>
          </a:p>
          <a:p>
            <a:pPr lvl="1" eaLnBrk="1" hangingPunct="1">
              <a:defRPr/>
            </a:pPr>
            <a:r>
              <a:rPr lang="en-CA" sz="2000" smtClean="0">
                <a:latin typeface="Times New Roman" charset="0"/>
              </a:rPr>
              <a:t>Minimum 60% T</a:t>
            </a:r>
            <a:r>
              <a:rPr lang="en-CA" sz="2000" baseline="-25000" smtClean="0">
                <a:latin typeface="Times New Roman" charset="0"/>
              </a:rPr>
              <a:t>INT</a:t>
            </a:r>
            <a:r>
              <a:rPr lang="en-CA" sz="2000" smtClean="0">
                <a:latin typeface="Times New Roman" charset="0"/>
              </a:rPr>
              <a:t> preferably 70% T</a:t>
            </a:r>
            <a:r>
              <a:rPr lang="en-CA" sz="2000" baseline="-25000" smtClean="0">
                <a:latin typeface="Times New Roman" charset="0"/>
              </a:rPr>
              <a:t>INT</a:t>
            </a:r>
            <a:endParaRPr lang="en-CA" sz="2000" smtClean="0">
              <a:latin typeface="Times New Roman" charset="0"/>
            </a:endParaRPr>
          </a:p>
          <a:p>
            <a:pPr eaLnBrk="1" hangingPunct="1">
              <a:defRPr/>
            </a:pPr>
            <a:r>
              <a:rPr lang="en-CA" sz="2400" smtClean="0">
                <a:latin typeface="Times New Roman" charset="0"/>
                <a:cs typeface="+mn-cs"/>
              </a:rPr>
              <a:t>VO</a:t>
            </a:r>
            <a:r>
              <a:rPr lang="en-CA" sz="2400" baseline="-25000" smtClean="0">
                <a:latin typeface="Times New Roman" charset="0"/>
                <a:cs typeface="+mn-cs"/>
              </a:rPr>
              <a:t>2</a:t>
            </a:r>
            <a:r>
              <a:rPr lang="en-CA" sz="2400" smtClean="0">
                <a:latin typeface="Times New Roman" charset="0"/>
                <a:cs typeface="+mn-cs"/>
              </a:rPr>
              <a:t>R- Target VO2 = (% target)(VO</a:t>
            </a:r>
            <a:r>
              <a:rPr lang="en-CA" sz="2400" baseline="-25000" smtClean="0">
                <a:latin typeface="Times New Roman" charset="0"/>
                <a:cs typeface="+mn-cs"/>
              </a:rPr>
              <a:t>2</a:t>
            </a:r>
            <a:r>
              <a:rPr lang="en-CA" sz="2400" smtClean="0">
                <a:latin typeface="Times New Roman" charset="0"/>
                <a:cs typeface="+mn-cs"/>
              </a:rPr>
              <a:t>max-3.5) + 3.5</a:t>
            </a:r>
          </a:p>
          <a:p>
            <a:pPr lvl="1" eaLnBrk="1" hangingPunct="1">
              <a:defRPr/>
            </a:pPr>
            <a:r>
              <a:rPr lang="en-CA" sz="2000" smtClean="0">
                <a:latin typeface="Times New Roman" charset="0"/>
              </a:rPr>
              <a:t>=(.4)(26-3.5) +3.5 (for client with VO</a:t>
            </a:r>
            <a:r>
              <a:rPr lang="en-CA" sz="2000" baseline="-25000" smtClean="0">
                <a:latin typeface="Times New Roman" charset="0"/>
              </a:rPr>
              <a:t>2</a:t>
            </a:r>
            <a:r>
              <a:rPr lang="en-CA" sz="2000" smtClean="0">
                <a:latin typeface="Times New Roman" charset="0"/>
              </a:rPr>
              <a:t>max of 26 exercising at 40%)</a:t>
            </a:r>
          </a:p>
          <a:p>
            <a:pPr lvl="1" eaLnBrk="1" hangingPunct="1">
              <a:defRPr/>
            </a:pPr>
            <a:r>
              <a:rPr lang="en-CA" sz="2000" smtClean="0">
                <a:latin typeface="Times New Roman" charset="0"/>
              </a:rPr>
              <a:t>= 12.5 ml/kg/min</a:t>
            </a:r>
          </a:p>
          <a:p>
            <a:pPr eaLnBrk="1" hangingPunct="1">
              <a:defRPr/>
            </a:pPr>
            <a:r>
              <a:rPr lang="en-CA" sz="2400" smtClean="0">
                <a:latin typeface="Times New Roman" charset="0"/>
                <a:cs typeface="+mn-cs"/>
              </a:rPr>
              <a:t>Perceived exertion (Borg scale)</a:t>
            </a:r>
          </a:p>
          <a:p>
            <a:pPr eaLnBrk="1" hangingPunct="1">
              <a:defRPr/>
            </a:pPr>
            <a:r>
              <a:rPr lang="en-CA" sz="2400" smtClean="0">
                <a:latin typeface="Times New Roman" charset="0"/>
                <a:cs typeface="+mn-cs"/>
              </a:rPr>
              <a:t>Talk-test method</a:t>
            </a:r>
          </a:p>
          <a:p>
            <a:pPr eaLnBrk="1" hangingPunct="1">
              <a:defRPr/>
            </a:pPr>
            <a:r>
              <a:rPr lang="en-CA" sz="2400" smtClean="0">
                <a:latin typeface="Times New Roman" charset="0"/>
                <a:cs typeface="+mn-cs"/>
              </a:rPr>
              <a:t>Volume can be measured with weekly caloric expenditure</a:t>
            </a:r>
          </a:p>
          <a:p>
            <a:pPr lvl="1" eaLnBrk="1" hangingPunct="1">
              <a:defRPr/>
            </a:pPr>
            <a:r>
              <a:rPr lang="en-CA" sz="2000" smtClean="0">
                <a:latin typeface="Times New Roman" charset="0"/>
              </a:rPr>
              <a:t>does not distinguish between types of training</a:t>
            </a:r>
          </a:p>
          <a:p>
            <a:pPr lvl="1" eaLnBrk="1" hangingPunct="1">
              <a:defRPr/>
            </a:pPr>
            <a:r>
              <a:rPr lang="en-CA" sz="2000" smtClean="0"/>
              <a:t>Recommend minimum 1000kcal/wk - 2-4000kcal/wk optimal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10195</TotalTime>
  <Words>2022</Words>
  <Application>Microsoft Macintosh PowerPoint</Application>
  <PresentationFormat>On-screen Show (4:3)</PresentationFormat>
  <Paragraphs>437</Paragraphs>
  <Slides>34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Times</vt:lpstr>
      <vt:lpstr>ＭＳ Ｐゴシック</vt:lpstr>
      <vt:lpstr>Arial</vt:lpstr>
      <vt:lpstr>Times New Roman</vt:lpstr>
      <vt:lpstr>Wingdings</vt:lpstr>
      <vt:lpstr>Blank Presentation</vt:lpstr>
      <vt:lpstr>Microsoft Excel Worksheet</vt:lpstr>
      <vt:lpstr>Microsoft Clip Gallery</vt:lpstr>
      <vt:lpstr>Exercise Prescription  (Cardio)</vt:lpstr>
      <vt:lpstr>Outline</vt:lpstr>
      <vt:lpstr>Exercise Prescription</vt:lpstr>
      <vt:lpstr>Healthy Adult Programming</vt:lpstr>
      <vt:lpstr>Components of a Cardio-respiratory Exercise Program</vt:lpstr>
      <vt:lpstr>PowerPoint Presentation</vt:lpstr>
      <vt:lpstr>Exercise Prescription</vt:lpstr>
      <vt:lpstr>The FITTEness Formula</vt:lpstr>
      <vt:lpstr>Estimating Exercise Intensity</vt:lpstr>
      <vt:lpstr>%HR max and %VO2 max vs Workload</vt:lpstr>
      <vt:lpstr>BORG Scales</vt:lpstr>
      <vt:lpstr>PowerPoint Presentation</vt:lpstr>
      <vt:lpstr>Aerobic Training Methods</vt:lpstr>
      <vt:lpstr>PowerPoint Presentation</vt:lpstr>
      <vt:lpstr>Increased VO2max??</vt:lpstr>
      <vt:lpstr>Increased Aerobic Capacity</vt:lpstr>
      <vt:lpstr>PowerPoint Presentation</vt:lpstr>
      <vt:lpstr>Progression and Maintenance</vt:lpstr>
      <vt:lpstr>Progression</vt:lpstr>
      <vt:lpstr>Maintenance Conditioning Stage</vt:lpstr>
      <vt:lpstr>Maintenance</vt:lpstr>
      <vt:lpstr>Adherence to Exercise</vt:lpstr>
      <vt:lpstr>Hints for adherence</vt:lpstr>
      <vt:lpstr>Overuse syndromes</vt:lpstr>
      <vt:lpstr>PowerPoint Presentation</vt:lpstr>
      <vt:lpstr>Overtraining </vt:lpstr>
      <vt:lpstr>Overtraining Syndrome</vt:lpstr>
      <vt:lpstr>PowerPoint Presentation</vt:lpstr>
      <vt:lpstr>PowerPoint Presentation</vt:lpstr>
      <vt:lpstr>Interval Training</vt:lpstr>
      <vt:lpstr>Interval training</vt:lpstr>
      <vt:lpstr>Determining work Intensity</vt:lpstr>
      <vt:lpstr>Relief Interval</vt:lpstr>
      <vt:lpstr>PowerPoint Presentation</vt:lpstr>
    </vt:vector>
  </TitlesOfParts>
  <Company>耀ΤÁ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 programming</dc:title>
  <dc:creator>Ryan Dill</dc:creator>
  <cp:lastModifiedBy>Ryan Dill</cp:lastModifiedBy>
  <cp:revision>143</cp:revision>
  <cp:lastPrinted>2009-11-10T00:43:42Z</cp:lastPrinted>
  <dcterms:created xsi:type="dcterms:W3CDTF">2003-10-05T18:11:59Z</dcterms:created>
  <dcterms:modified xsi:type="dcterms:W3CDTF">2013-08-21T22:47:34Z</dcterms:modified>
</cp:coreProperties>
</file>