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embeddings/oleObject4.bin" ContentType="application/vnd.openxmlformats-officedocument.oleObject"/>
  <Override PartName="/ppt/notesSlides/notesSlide20.xml" ContentType="application/vnd.openxmlformats-officedocument.presentationml.notesSlide+xml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embeddings/oleObject6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8.bin" ContentType="application/vnd.openxmlformats-officedocument.oleObject"/>
  <Override PartName="/ppt/notesSlides/notesSlide34.xml" ContentType="application/vnd.openxmlformats-officedocument.presentationml.notesSlide+xml"/>
  <Override PartName="/ppt/embeddings/oleObject9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5" r:id="rId2"/>
    <p:sldId id="266" r:id="rId3"/>
    <p:sldId id="319" r:id="rId4"/>
    <p:sldId id="340" r:id="rId5"/>
    <p:sldId id="276" r:id="rId6"/>
    <p:sldId id="289" r:id="rId7"/>
    <p:sldId id="278" r:id="rId8"/>
    <p:sldId id="315" r:id="rId9"/>
    <p:sldId id="283" r:id="rId10"/>
    <p:sldId id="284" r:id="rId11"/>
    <p:sldId id="324" r:id="rId12"/>
    <p:sldId id="316" r:id="rId13"/>
    <p:sldId id="279" r:id="rId14"/>
    <p:sldId id="277" r:id="rId15"/>
    <p:sldId id="295" r:id="rId16"/>
    <p:sldId id="312" r:id="rId17"/>
    <p:sldId id="282" r:id="rId18"/>
    <p:sldId id="318" r:id="rId19"/>
    <p:sldId id="285" r:id="rId20"/>
    <p:sldId id="287" r:id="rId21"/>
    <p:sldId id="322" r:id="rId22"/>
    <p:sldId id="323" r:id="rId23"/>
    <p:sldId id="308" r:id="rId24"/>
    <p:sldId id="288" r:id="rId25"/>
    <p:sldId id="320" r:id="rId26"/>
    <p:sldId id="309" r:id="rId27"/>
    <p:sldId id="326" r:id="rId28"/>
    <p:sldId id="327" r:id="rId29"/>
    <p:sldId id="325" r:id="rId30"/>
    <p:sldId id="328" r:id="rId31"/>
    <p:sldId id="329" r:id="rId32"/>
    <p:sldId id="330" r:id="rId33"/>
    <p:sldId id="331" r:id="rId34"/>
    <p:sldId id="332" r:id="rId35"/>
    <p:sldId id="333" r:id="rId36"/>
    <p:sldId id="297" r:id="rId37"/>
    <p:sldId id="280" r:id="rId38"/>
    <p:sldId id="310" r:id="rId39"/>
    <p:sldId id="311" r:id="rId40"/>
    <p:sldId id="314" r:id="rId41"/>
    <p:sldId id="302" r:id="rId42"/>
    <p:sldId id="334" r:id="rId43"/>
    <p:sldId id="335" r:id="rId44"/>
    <p:sldId id="336" r:id="rId45"/>
    <p:sldId id="337" r:id="rId46"/>
    <p:sldId id="338" r:id="rId47"/>
    <p:sldId id="339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48"/>
    </p:cViewPr>
  </p:sorterViewPr>
  <p:notesViewPr>
    <p:cSldViewPr>
      <p:cViewPr varScale="1">
        <p:scale>
          <a:sx n="42" d="100"/>
          <a:sy n="42" d="100"/>
        </p:scale>
        <p:origin x="-1241" y="-9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cs typeface="+mn-cs"/>
              </a:defRPr>
            </a:lvl1pPr>
          </a:lstStyle>
          <a:p>
            <a:pPr>
              <a:defRPr/>
            </a:pPr>
            <a:fld id="{7C3442CE-7B58-9741-86F5-7B05BE01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cs typeface="+mn-cs"/>
              </a:defRPr>
            </a:lvl1pPr>
          </a:lstStyle>
          <a:p>
            <a:pPr>
              <a:defRPr/>
            </a:pPr>
            <a:fld id="{777869EE-21B0-7D46-9FFA-1E3132EB1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7F8C0-EB98-2445-B1F2-59ADBFEB227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r>
              <a:rPr lang="en-US" sz="1400" smtClean="0">
                <a:cs typeface="+mn-cs"/>
              </a:rPr>
              <a:t>Muscular strength and endurance are NOT totally separate.  There is definite overlap in the response to training.  However, optimal increases in strength and endurance are achieved by different programs.</a:t>
            </a:r>
          </a:p>
          <a:p>
            <a:pPr>
              <a:defRPr/>
            </a:pPr>
            <a:endParaRPr lang="en-US" sz="1400" smtClean="0">
              <a:cs typeface="+mn-cs"/>
            </a:endParaRPr>
          </a:p>
          <a:p>
            <a:pPr>
              <a:defRPr/>
            </a:pPr>
            <a:r>
              <a:rPr lang="en-US" sz="1400" b="1" smtClean="0">
                <a:cs typeface="+mn-cs"/>
              </a:rPr>
              <a:t>Can test strength independent of endurance.</a:t>
            </a:r>
          </a:p>
          <a:p>
            <a:pPr>
              <a:defRPr/>
            </a:pPr>
            <a:r>
              <a:rPr lang="en-US" sz="1400" b="1" smtClean="0">
                <a:cs typeface="+mn-cs"/>
              </a:rPr>
              <a:t>Can</a:t>
            </a:r>
            <a:r>
              <a:rPr lang="ja-JP" altLang="en-US" sz="1400" b="1" smtClean="0">
                <a:latin typeface="Arial"/>
                <a:cs typeface="+mn-cs"/>
              </a:rPr>
              <a:t>’</a:t>
            </a:r>
            <a:r>
              <a:rPr lang="en-US" sz="1400" b="1" smtClean="0">
                <a:cs typeface="+mn-cs"/>
              </a:rPr>
              <a:t>t assess endurance independent of strength.</a:t>
            </a:r>
          </a:p>
          <a:p>
            <a:pPr>
              <a:defRPr/>
            </a:pPr>
            <a:endParaRPr lang="en-US" sz="1400" b="1" smtClean="0">
              <a:cs typeface="+mn-cs"/>
            </a:endParaRPr>
          </a:p>
          <a:p>
            <a:pPr>
              <a:defRPr/>
            </a:pPr>
            <a:endParaRPr lang="en-US" sz="1400" smtClean="0">
              <a:cs typeface="+mn-cs"/>
            </a:endParaRPr>
          </a:p>
          <a:p>
            <a:pPr>
              <a:defRPr/>
            </a:pPr>
            <a:endParaRPr lang="en-US" sz="1400" smtClean="0">
              <a:cs typeface="+mn-cs"/>
            </a:endParaRPr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810D1-49B8-7047-AFF0-6A3E225CECB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0F26CB-F7AC-6540-876C-B0D7A8C1C78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E3E03-1C85-B94B-B6E1-259337F2612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63DCA-31FD-CA42-82D1-69967383BC7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2CA568-FCCD-474E-94EF-30E188CA793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AA58B-7FB3-C24D-85A8-45186500512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0F4A7D-EC16-5549-ABC0-9A659741602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0FBCCB-2ECA-7F45-8F32-2EE8EFB7DB8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3524AB-1981-674E-9568-35CD4DCE058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4CE42-2F21-884B-BE1B-65CC5CB55D7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C1ECA0-2A58-5D45-A257-31CB545DD8E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physical capacity</a:t>
            </a:r>
            <a:r>
              <a:rPr lang="en-US" smtClean="0">
                <a:cs typeface="+mn-cs"/>
              </a:rPr>
              <a:t> -- untrained men and women gain 2-4 pounds of muscle and 20-40 percent more strength after two months of training</a:t>
            </a:r>
          </a:p>
          <a:p>
            <a:pPr>
              <a:defRPr/>
            </a:pPr>
            <a:r>
              <a:rPr lang="en-US" smtClean="0">
                <a:cs typeface="+mn-cs"/>
              </a:rPr>
              <a:t>Neurological adaptation.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b="1" smtClean="0">
                <a:cs typeface="+mn-cs"/>
              </a:rPr>
              <a:t>Physical appearance </a:t>
            </a:r>
            <a:r>
              <a:rPr lang="en-US" smtClean="0">
                <a:cs typeface="+mn-cs"/>
              </a:rPr>
              <a:t>-- leaner trimmer for the same weight.  Reduce muscle loss with aging.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b="1" smtClean="0">
                <a:cs typeface="+mn-cs"/>
              </a:rPr>
              <a:t>Metabolic Function </a:t>
            </a:r>
            <a:r>
              <a:rPr lang="en-US" smtClean="0">
                <a:cs typeface="+mn-cs"/>
              </a:rPr>
              <a:t>-- muscle is a very active tissue.  Even when asleep muscles are responsible for over 25% of our calorie use (BMR).  Non-training adults loose 0.5% of BMR every year.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b="1" smtClean="0">
                <a:cs typeface="+mn-cs"/>
              </a:rPr>
              <a:t>Injury Risk </a:t>
            </a:r>
            <a:r>
              <a:rPr lang="en-US" smtClean="0">
                <a:cs typeface="+mn-cs"/>
              </a:rPr>
              <a:t>-- increase shock absorbing qualities and strength available for movements, avoid muscle imbalances in active individuals, 80% of low-back problems are muscular in nature and many would be preventable.</a:t>
            </a: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619A6-11BE-6E45-B43E-CAA74F90C14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5E6A9-313C-1443-ACE6-8BB49CCDE88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534D98-ED06-2744-8731-ADC8D3BF29F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32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E3AF4-9FE4-EA4C-96DE-ECBEDAEAC80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A3C8E-D9DC-3945-9DF8-4928D9062B1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508A8-6F16-FE4E-B037-EC87796136D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E7E15E-BE9C-CD47-B77A-EEA4E18246A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140CDF-E519-DE40-BAEC-7A0F9213A54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6D8CA-31F7-0047-BCF8-AA683C50BA7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5DE97-78EC-D64B-9524-1DFD4D5DA04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944AF6-D1DE-2942-B066-4C407B81150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physical capacity</a:t>
            </a:r>
            <a:r>
              <a:rPr lang="en-US" smtClean="0">
                <a:cs typeface="+mn-cs"/>
              </a:rPr>
              <a:t> -- untrained men and women gain 2-4 pounds of muscle and 20-40 percent more strength after two months of training</a:t>
            </a:r>
          </a:p>
          <a:p>
            <a:pPr>
              <a:defRPr/>
            </a:pPr>
            <a:r>
              <a:rPr lang="en-US" smtClean="0">
                <a:cs typeface="+mn-cs"/>
              </a:rPr>
              <a:t>Neurological adaptation.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b="1" smtClean="0">
                <a:cs typeface="+mn-cs"/>
              </a:rPr>
              <a:t>Physical appearance </a:t>
            </a:r>
            <a:r>
              <a:rPr lang="en-US" smtClean="0">
                <a:cs typeface="+mn-cs"/>
              </a:rPr>
              <a:t>-- leaner trimmer for the same weight.  Reduce muscle loss with aging.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b="1" smtClean="0">
                <a:cs typeface="+mn-cs"/>
              </a:rPr>
              <a:t>Metabolic Function </a:t>
            </a:r>
            <a:r>
              <a:rPr lang="en-US" smtClean="0">
                <a:cs typeface="+mn-cs"/>
              </a:rPr>
              <a:t>-- muscle is a very active tissue.  Even when asleep muscles are responsible for over 25% of our calorie use (BMR).  Non-training adults loose 0.5% of BMR every year.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b="1" smtClean="0">
                <a:cs typeface="+mn-cs"/>
              </a:rPr>
              <a:t>Injury Risk </a:t>
            </a:r>
            <a:r>
              <a:rPr lang="en-US" smtClean="0">
                <a:cs typeface="+mn-cs"/>
              </a:rPr>
              <a:t>-- increase shock absorbing qualities and strength available for movements, avoid muscle imbalances in active individuals, 80% of low-back problems are muscular in nature and many would be preventable.</a:t>
            </a:r>
          </a:p>
        </p:txBody>
      </p:sp>
      <p:sp>
        <p:nvSpPr>
          <p:cNvPr id="98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358AE-10C3-9147-9B27-E70E3027805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2EB17-A759-E548-A761-3EAAAC7F498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05F131-F2F8-A842-AA0E-B1FF8B393CD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952AC-D461-D446-A78F-FF7B39A00B6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E815C-4230-4F46-A3AD-133B906CA5D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AEFE3-16DA-134A-96EB-0F255D5D0D6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3719D-FB74-6941-A523-E84A5D98472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mtClean="0">
                <a:cs typeface="+mn-cs"/>
              </a:rPr>
              <a:t>They do not increase muscle size as easily as men.  One study showed a 44% increase in strength without any increase in muscle size.  Even in strength gains beyond this 44%; as muscle is more dense than adipose tissue, any increase in muscle mass wouldn't necessarily increase body size (fat is often </a:t>
            </a:r>
            <a:r>
              <a:rPr lang="en-US" u="sng" smtClean="0">
                <a:cs typeface="+mn-cs"/>
              </a:rPr>
              <a:t>lost on good training programs).</a:t>
            </a:r>
            <a:endParaRPr lang="en-US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mtClean="0">
                <a:cs typeface="+mn-cs"/>
              </a:rPr>
              <a:t>Increasing the size and strength of a muscle increases the speed with which the muscle can contract against resistance.  Absolutely, with no argument!  If you </a:t>
            </a:r>
            <a:r>
              <a:rPr lang="en-US" u="sng" smtClean="0">
                <a:cs typeface="+mn-cs"/>
              </a:rPr>
              <a:t>have been told weight training slows you down, you have been misinformed.</a:t>
            </a:r>
            <a:endParaRPr lang="en-US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mtClean="0">
                <a:cs typeface="+mn-cs"/>
              </a:rPr>
              <a:t>Research and practical observations have shown that maximum strength gains can be achieved by performing only three workouts per week with each workout consuming 20-25 minutes or less.  Look at what goes on during a </a:t>
            </a:r>
            <a:r>
              <a:rPr lang="en-US" u="sng" smtClean="0">
                <a:cs typeface="+mn-cs"/>
              </a:rPr>
              <a:t>two-hour marathon session with the boys; lots of talking, changing weights.</a:t>
            </a:r>
            <a:endParaRPr lang="en-US" sz="3200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mtClean="0">
                <a:cs typeface="+mn-cs"/>
              </a:rPr>
              <a:t>There is no evidence to show that increase strength has a detrimental effect on coordination, agility, mobility, and flexibility.  In fact research has shown that </a:t>
            </a:r>
            <a:r>
              <a:rPr lang="en-US" u="sng" smtClean="0">
                <a:cs typeface="+mn-cs"/>
              </a:rPr>
              <a:t>strength training improves flexibility.</a:t>
            </a:r>
            <a:endParaRPr lang="en-US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mtClean="0">
                <a:cs typeface="+mn-cs"/>
              </a:rPr>
              <a:t>A balanced diet available in our society (which typically has about 12% </a:t>
            </a:r>
            <a:r>
              <a:rPr lang="en-US" u="sng" smtClean="0">
                <a:cs typeface="+mn-cs"/>
              </a:rPr>
              <a:t>protein content), is sufficient for any athletic training regime</a:t>
            </a:r>
            <a:r>
              <a:rPr lang="en-US" smtClean="0">
                <a:cs typeface="+mn-cs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mtClean="0">
                <a:cs typeface="+mn-cs"/>
              </a:rPr>
              <a:t>Impossible.  Muscle breakdown will occur during de-training, but if dietary intake is reduced to reflect the decreased energy expenditure, no increase in body fat will occur.  Body weight should decrease somewhat if you cease a weight training program.</a:t>
            </a:r>
            <a:endParaRPr lang="en-US" sz="3200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CC0D2-BF14-CB42-AF27-603EAA83FFF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BD736-DFCA-D743-AAC3-F0A0A01787F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3E3B0-1766-2240-AFB5-95DD5513E2A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A6F2FC-D8A8-A049-B86B-0F8F0BF3751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A2445-795D-4F43-9A2B-F00BE816CDD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0695A-630F-9048-987B-032425B81E6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C5258-F09F-FE4E-BD6B-1F93492D14A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8975"/>
            <a:ext cx="4532312" cy="33988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Reason</a:t>
            </a:r>
            <a:r>
              <a:rPr lang="en-US" smtClean="0">
                <a:cs typeface="+mn-cs"/>
              </a:rPr>
              <a:t> - greater work for each area, greater recovery time, greater variety of exercises which can be aimed at specific muscles and even parts of muscles.</a:t>
            </a:r>
            <a:endParaRPr lang="en-US" smtClean="0">
              <a:latin typeface="Helvetica" charset="0"/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817DB-C3F4-DD4A-80DC-A7993D50A32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2DDD1-6F05-DF4E-B48E-29A41971A53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21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1" tIns="45501" rIns="91001" bIns="45501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5C819-37E7-004C-B6E3-B5F3373C39D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3C872-AA82-AB44-8F92-8B24A9B3D58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3D32-296D-D54E-8C06-CB37D08AD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906C-5438-8A48-8F13-27F160403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1ABE-8AC1-954B-95C8-13B20D44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76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EA635-9A64-4544-80BB-9D652DDB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52025-3094-6B44-B0C4-742F7154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72000" y="1676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47E89-FE31-5C40-959E-61E65F083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67EC-E5F3-6A4F-8F78-42FC64494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D514-5C1C-EB44-A238-4906CF289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8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D003-DF68-2F43-A473-14D92E76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5074-7C58-5046-831D-D02FE28EF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9E89-5785-8148-98B3-9A14C250A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7BBE4-01C8-5C4B-8619-47A20898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08CF-425D-4444-AE86-0FE91A0FF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38CE-DA8F-EB48-A202-E36EB82F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9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17CA34D-3B8B-914A-B1BE-345C7FAEA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charset="0"/>
        <a:buChar char="u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69963" indent="-3349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«"/>
        <a:defRPr sz="2800">
          <a:solidFill>
            <a:schemeClr val="tx1"/>
          </a:solidFill>
          <a:latin typeface="+mn-lt"/>
          <a:ea typeface="+mn-ea"/>
        </a:defRPr>
      </a:lvl2pPr>
      <a:lvl3pPr marL="131286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u"/>
        <a:defRPr sz="2400">
          <a:solidFill>
            <a:schemeClr val="tx1"/>
          </a:solidFill>
          <a:latin typeface="+mn-lt"/>
          <a:ea typeface="+mn-ea"/>
        </a:defRPr>
      </a:lvl3pPr>
      <a:lvl4pPr marL="165576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2F793-6EEE-C64F-8590-B3687FCBF6A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848600" cy="1752600"/>
          </a:xfrm>
        </p:spPr>
        <p:txBody>
          <a:bodyPr/>
          <a:lstStyle/>
          <a:p>
            <a:pPr>
              <a:defRPr/>
            </a:pPr>
            <a:r>
              <a:rPr lang="en-US" sz="600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Muscular Strength </a:t>
            </a:r>
            <a:br>
              <a:rPr lang="en-US" sz="600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</a:br>
            <a:r>
              <a:rPr lang="en-US" sz="600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&amp; Endurance</a:t>
            </a:r>
            <a:r>
              <a:rPr lang="en-US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/>
            </a:r>
            <a:br>
              <a:rPr lang="en-US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</a:br>
            <a:r>
              <a:rPr lang="en-US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(Training)</a:t>
            </a:r>
            <a:endParaRPr lang="en-US" sz="6000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A2A56-8183-8149-A113-758EDCFB4AD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bg2"/>
                </a:solidFill>
                <a:latin typeface="Times New Roman" charset="0"/>
                <a:cs typeface="+mj-cs"/>
              </a:rPr>
              <a:t>Sets and Reps </a:t>
            </a:r>
            <a:r>
              <a:rPr lang="en-US" sz="3200" smtClean="0">
                <a:solidFill>
                  <a:schemeClr val="bg2"/>
                </a:solidFill>
                <a:latin typeface="Times New Roman" charset="0"/>
                <a:cs typeface="+mj-cs"/>
              </a:rPr>
              <a:t>(Poliquin, 1986)</a:t>
            </a:r>
            <a:endParaRPr lang="en-US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219200"/>
            <a:ext cx="5486400" cy="4267200"/>
          </a:xfrm>
        </p:spPr>
        <p:txBody>
          <a:bodyPr/>
          <a:lstStyle/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100% = 1-RM	72%	= 11-RM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95% 	= 2-RM	70%  	= 12-RM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90%	= 3-RM 	69%  	= 13-RM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88%	= 4-RM 	68%  	= 14-RM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85% 	= 5-RM	66%  	= 15-RM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83%	= 6-RM 	65%  	= 16-RM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80%	= 7-RM	64%  	= 17-RM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78% 	= 8-RM	63%  	= 18-RM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76%	= 9-RM	62%  	= 19-RM</a:t>
            </a:r>
          </a:p>
          <a:p>
            <a:pPr>
              <a:buFont typeface="Monotype Sorts" charset="0"/>
              <a:buNone/>
              <a:tabLst>
                <a:tab pos="1033463" algn="l"/>
              </a:tabLst>
              <a:defRPr/>
            </a:pPr>
            <a:r>
              <a:rPr lang="en-US" sz="28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75% = 10-RM 	60%  	= 20-RM</a:t>
            </a:r>
          </a:p>
          <a:p>
            <a:pPr>
              <a:tabLst>
                <a:tab pos="1033463" algn="l"/>
              </a:tabLst>
              <a:defRPr/>
            </a:pPr>
            <a:endParaRPr lang="en-US" sz="2800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04800" y="1676400"/>
          <a:ext cx="2971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Clip" r:id="rId4" imgW="1790700" imgH="1790700" progId="MS_ClipArt_Gallery.2">
                  <p:embed/>
                </p:oleObj>
              </mc:Choice>
              <mc:Fallback>
                <p:oleObj name="Clip" r:id="rId4" imgW="1790700" imgH="17907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29718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686C-03E9-7A46-982B-2E66B2F283D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0" smtClean="0">
                <a:solidFill>
                  <a:schemeClr val="bg2"/>
                </a:solidFill>
                <a:latin typeface="Times New Roman" charset="0"/>
                <a:cs typeface="+mj-cs"/>
              </a:rPr>
              <a:t>Rest Between Sets</a:t>
            </a:r>
            <a:endParaRPr lang="en-US" sz="4400" b="0" smtClean="0">
              <a:solidFill>
                <a:schemeClr val="bg2"/>
              </a:solidFill>
              <a:cs typeface="+mj-cs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primary determinant of overall intensity and metabolic stress </a:t>
            </a:r>
          </a:p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influences amount of resistance that can be used</a:t>
            </a:r>
          </a:p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Affects neuromuscular and metabolic demands</a:t>
            </a:r>
          </a:p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Short rests (&lt;1 min) - greater anxiety and fatigue</a:t>
            </a:r>
          </a:p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Nausea and emesis - undesirable</a:t>
            </a:r>
          </a:p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Volume and length of workload and rest influences blood lactate response</a:t>
            </a:r>
          </a:p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Less rest appears to augment hypertrophy</a:t>
            </a:r>
            <a:endParaRPr lang="en-US" sz="2800" smtClean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endParaRPr lang="en-US" sz="2800" smtClean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D2E68-9648-A94E-B4AA-DF68F7599E6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9938" name="Picture 4" descr="strength tx and lactate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61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46F9F-AFC1-384D-8182-2B92E7CA3CC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Speed of Movement</a:t>
            </a:r>
            <a:endParaRPr lang="en-US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181600"/>
          </a:xfrm>
        </p:spPr>
        <p:txBody>
          <a:bodyPr/>
          <a:lstStyle/>
          <a:p>
            <a:pPr marL="460375" indent="-460375"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Exercise speed -- </a:t>
            </a: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intermediate velocity (1-2 sec for concentric phase; 1-2 sec for eccentric phase) best to increase strength at all velocities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fast velocity (&lt;1sec concentric), higher gains in strength for advanced training - try to match demands of sport - appropriate during selected phases of periodized training 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Requires proper equipment choice for safety 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Do not want to perform high speed reps at end of ROM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Protective reflex triggered to decelerate joint, must release mass to develop ability to accelerate through ROM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Plyometrics using medicine ball - require appropriate patterns of muscle activation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428D3-D5C8-9F40-84B4-58DCC111484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Order of Exercises</a:t>
            </a:r>
            <a:endParaRPr lang="en-US" sz="3600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153400" cy="5410200"/>
          </a:xfrm>
        </p:spPr>
        <p:txBody>
          <a:bodyPr/>
          <a:lstStyle/>
          <a:p>
            <a:pPr marL="460375" indent="-460375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Order the exercises so that the same muscle group is not exercised consecutively.</a:t>
            </a:r>
            <a:r>
              <a:rPr lang="en-US" sz="3600" smtClean="0">
                <a:solidFill>
                  <a:schemeClr val="bg2"/>
                </a:solidFill>
                <a:latin typeface="Times New Roman" charset="0"/>
                <a:cs typeface="+mn-cs"/>
              </a:rPr>
              <a:t>  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</a:rPr>
              <a:t>Multi joint structural exercises first - bench press, squats/ leg press, lat pull down, military press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</a:rPr>
              <a:t>Isolated smaller muscle group exercises at end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</a:rPr>
              <a:t>Alternate lower and upper body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</a:rPr>
              <a:t>Alternate agonist / antagonist groups (push/pull)</a:t>
            </a:r>
          </a:p>
          <a:p>
            <a:pPr marL="860425" lvl="1" indent="-285750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</a:rPr>
              <a:t>Higher intensity before lower intensity exercises</a:t>
            </a:r>
            <a:endParaRPr lang="en-US" sz="1000" smtClean="0">
              <a:solidFill>
                <a:schemeClr val="bg2"/>
              </a:solidFill>
              <a:latin typeface="Times New Roman" charset="0"/>
            </a:endParaRPr>
          </a:p>
          <a:p>
            <a:pPr marL="460375" indent="-460375">
              <a:buFont typeface="Wingdings" charset="0"/>
              <a:buNone/>
              <a:defRPr/>
            </a:pPr>
            <a:endParaRPr lang="en-US" b="1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28228-2566-8F4D-8CDC-8EA15634D9E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latin typeface="Times New Roman" charset="0"/>
                <a:cs typeface="+mj-cs"/>
              </a:rPr>
              <a:t>Starting Out</a:t>
            </a:r>
            <a:endParaRPr lang="en-US" sz="440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848600" cy="51054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As with any exercise regime the first few weeks are crucial and potentially the most risk-laden in terms of injury.</a:t>
            </a:r>
          </a:p>
          <a:p>
            <a:pPr marL="460375" indent="-460375">
              <a:lnSpc>
                <a:spcPct val="90000"/>
              </a:lnSpc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CSEP-PATH and </a:t>
            </a: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ACMS suggest 2-3 session per week, </a:t>
            </a:r>
            <a:r>
              <a:rPr lang="en-US" sz="2800" u="sng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one</a:t>
            </a: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set of 8-12 reps to fatigue of 8-12 exercises.  This should last for the first two weeks at least. ACSM recommends this for up to 3-4 months of training for beginners.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BCRPA suggest 12-15 reps would be more suitable for the first few sessions.</a:t>
            </a:r>
            <a:endParaRPr lang="en-US" b="1" dirty="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Large muscle groups appear to require a higher % of 1 RM to maintain strength RM zone (&lt;6 reps)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17D4E-F30C-AB4D-AE2E-A7CBA2B90F8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0" smtClean="0">
                <a:cs typeface="+mj-cs"/>
              </a:rPr>
              <a:t>Trial Starting Weights</a:t>
            </a:r>
            <a:br>
              <a:rPr lang="en-US" sz="4000" b="0" smtClean="0">
                <a:cs typeface="+mj-cs"/>
              </a:rPr>
            </a:br>
            <a:r>
              <a:rPr lang="en-US" sz="3200" b="0" smtClean="0">
                <a:cs typeface="+mj-cs"/>
              </a:rPr>
              <a:t>(Multiply factor by Body Weight)</a:t>
            </a:r>
            <a:endParaRPr lang="en-US" smtClean="0">
              <a:cs typeface="+mj-cs"/>
            </a:endParaRPr>
          </a:p>
        </p:txBody>
      </p:sp>
      <p:graphicFrame>
        <p:nvGraphicFramePr>
          <p:cNvPr id="87077" name="Group 37"/>
          <p:cNvGraphicFramePr>
            <a:graphicFrameLocks noGrp="1"/>
          </p:cNvGraphicFramePr>
          <p:nvPr>
            <p:ph type="tbl" idx="1"/>
          </p:nvPr>
        </p:nvGraphicFramePr>
        <p:xfrm>
          <a:off x="609600" y="1676400"/>
          <a:ext cx="7772400" cy="4114801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Women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Shoulder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Leg press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F519E-55D6-E04C-ACD3-76810DE87EA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0" smtClean="0">
                <a:solidFill>
                  <a:schemeClr val="bg2"/>
                </a:solidFill>
                <a:latin typeface="Times New Roman" charset="0"/>
                <a:cs typeface="+mj-cs"/>
              </a:rPr>
              <a:t>Basic Program - Universal Apparatus</a:t>
            </a:r>
            <a:endParaRPr lang="en-US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4572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1.	Bench Press	1-3sets  	8-12 reps*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2.	Seated Row 	1-3		8-12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3.	Leg Press 	1-3		8-12</a:t>
            </a:r>
          </a:p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4.	Military</a:t>
            </a:r>
            <a:r>
              <a:rPr lang="en-US" sz="9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(seated)</a:t>
            </a:r>
            <a:r>
              <a:rPr lang="en-US" sz="9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Press 	1-3		8-12</a:t>
            </a:r>
          </a:p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5.	High </a:t>
            </a:r>
            <a:r>
              <a:rPr lang="en-US" sz="2800" dirty="0" err="1" smtClean="0">
                <a:solidFill>
                  <a:schemeClr val="bg2"/>
                </a:solidFill>
                <a:latin typeface="Times New Roman" charset="0"/>
                <a:cs typeface="+mn-cs"/>
              </a:rPr>
              <a:t>Lat</a:t>
            </a: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charset="0"/>
                <a:cs typeface="+mn-cs"/>
              </a:rPr>
              <a:t>Pulldown</a:t>
            </a: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	1-3		8-12</a:t>
            </a:r>
          </a:p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6.	Leg Curl 	1-3		8-12</a:t>
            </a:r>
          </a:p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7.	Back Extension (ball)	1-3		10-20</a:t>
            </a:r>
          </a:p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8.	Two-arm Curl	1-3		8-12</a:t>
            </a:r>
          </a:p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9.	Bent Knee crunches (ball)	1-3		20</a:t>
            </a:r>
            <a:endParaRPr lang="en-US" sz="2800" b="1" dirty="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533400" indent="-533400">
              <a:lnSpc>
                <a:spcPct val="90000"/>
              </a:lnSpc>
              <a:buFont typeface="Monotype Sorts" charset="0"/>
              <a:buNone/>
              <a:tabLst>
                <a:tab pos="4575175" algn="l"/>
                <a:tab pos="4976813" algn="l"/>
                <a:tab pos="5486400" algn="l"/>
                <a:tab pos="606425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10. </a:t>
            </a:r>
            <a:r>
              <a:rPr lang="en-US" sz="2800" dirty="0" err="1" smtClean="0">
                <a:solidFill>
                  <a:schemeClr val="bg2"/>
                </a:solidFill>
                <a:latin typeface="Times New Roman" charset="0"/>
                <a:cs typeface="+mn-cs"/>
              </a:rPr>
              <a:t>Tricep</a:t>
            </a: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extensions	1-3		8-12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1146175" y="6157913"/>
            <a:ext cx="550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* Adjust weight so repetitions are to failure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6E67C-A9FF-3347-859E-C73D46CE247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2"/>
                </a:solidFill>
                <a:latin typeface="Times New Roman" charset="0"/>
                <a:cs typeface="+mj-cs"/>
              </a:rPr>
              <a:t>Intermediate to Advanced Training</a:t>
            </a:r>
            <a:endParaRPr lang="en-US" smtClean="0">
              <a:cs typeface="+mj-cs"/>
            </a:endParaRPr>
          </a:p>
        </p:txBody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After 1-3 months, beginners may wish to alter program to continue to make improvements and keep their workout interesting 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Program design should reflect goals in developing muscle strength, power, hypertrophy or endurance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Periodization in program design will optimize performance and recovery in rehabilitation, recreational and elite programs</a:t>
            </a:r>
            <a:endParaRPr lang="en-US" sz="2800" dirty="0" smtClean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F0F31-D472-2F4F-8BC1-5B634FD2DA9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bg2"/>
                </a:solidFill>
                <a:latin typeface="Times New Roman" charset="0"/>
                <a:cs typeface="+mj-cs"/>
              </a:rPr>
              <a:t>Strength Training</a:t>
            </a:r>
            <a:endParaRPr lang="en-US" sz="5400" b="0" u="sng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61722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Number of exercises:		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1 - 2 per muscle group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Weight load: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85 - 95% 1RM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Sets: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2 - 4 sets per exercise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Repetitions: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2 - 6 repetitions per set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Rest between sets:	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3 minute minimum</a:t>
            </a:r>
            <a:endParaRPr lang="en-US" sz="26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600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54276" name="Object 5"/>
          <p:cNvGraphicFramePr>
            <a:graphicFrameLocks noChangeAspect="1"/>
          </p:cNvGraphicFramePr>
          <p:nvPr/>
        </p:nvGraphicFramePr>
        <p:xfrm>
          <a:off x="5257800" y="2438400"/>
          <a:ext cx="35814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Clip" r:id="rId4" imgW="1816100" imgH="1333500" progId="MS_ClipArt_Gallery.2">
                  <p:embed/>
                </p:oleObj>
              </mc:Choice>
              <mc:Fallback>
                <p:oleObj name="Clip" r:id="rId4" imgW="1816100" imgH="13335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3581400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EF1BC-47E3-7E4A-8359-C45011BA87A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Strength Training Benefits</a:t>
            </a:r>
            <a:endParaRPr lang="en-US" sz="4400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562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Inc muscle fiber size (hypertrophy) - after 6 -7 wks.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Increased muscle contractile strength 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neural adaptations early in program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Increased bone and ligament tensile strength.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Manage stress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Prevent or treat osteoporosis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Promotes weight loss and maintenance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Improve dynamic stability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Maintain Activities of Daily Living (ADLs) and Recreational Activities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Prevent and/or rehabilitate injury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These changes improve our physical capacity, athletic performance, physical appearance, metabolic function and injury risk.</a:t>
            </a:r>
            <a:endParaRPr lang="en-US" sz="2800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8187C-F6B4-EF47-9742-C7E52AD2E42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2"/>
                </a:solidFill>
                <a:latin typeface="Times New Roman" charset="0"/>
                <a:cs typeface="+mj-cs"/>
              </a:rPr>
              <a:t>Hypertrophy (beginner / intermediate)</a:t>
            </a:r>
            <a:endParaRPr lang="en-US" sz="5400" b="0" u="sng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6172200" cy="5029200"/>
          </a:xfrm>
        </p:spPr>
        <p:txBody>
          <a:bodyPr/>
          <a:lstStyle/>
          <a:p>
            <a:pPr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Number of exercises:		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3 - 5 per muscle group</a:t>
            </a:r>
          </a:p>
          <a:p>
            <a:pPr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Weight load: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70 - 85% 1RM</a:t>
            </a:r>
          </a:p>
          <a:p>
            <a:pPr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Sets: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3 - 6 sets per exercise</a:t>
            </a:r>
          </a:p>
          <a:p>
            <a:pPr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Repetitions: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8 - 12 repetitions per set</a:t>
            </a:r>
          </a:p>
          <a:p>
            <a:pPr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Rest between sets:	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1 - 2 minutes maximum</a:t>
            </a:r>
            <a:endParaRPr lang="en-US" sz="2600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57800" y="2133600"/>
          <a:ext cx="365760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Clip" r:id="rId4" imgW="1816100" imgH="1460500" progId="MS_ClipArt_Gallery.2">
                  <p:embed/>
                </p:oleObj>
              </mc:Choice>
              <mc:Fallback>
                <p:oleObj name="Clip" r:id="rId4" imgW="1816100" imgH="1460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3657600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BABFC-4067-C042-A817-AE285A6C62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2"/>
                </a:solidFill>
                <a:latin typeface="Times New Roman" charset="0"/>
                <a:cs typeface="+mj-cs"/>
              </a:rPr>
              <a:t>Hypertrophy (advanced)</a:t>
            </a:r>
            <a:endParaRPr lang="en-US" sz="5400" b="0" u="sng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6172200" cy="5029200"/>
          </a:xfrm>
        </p:spPr>
        <p:txBody>
          <a:bodyPr/>
          <a:lstStyle/>
          <a:p>
            <a:pPr>
              <a:buFont typeface="Wingdings" charset="0"/>
              <a:buChar char="Ø"/>
              <a:defRPr/>
            </a:pP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Number of exercises:		</a:t>
            </a:r>
            <a:b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	3 - 5 per muscle group</a:t>
            </a:r>
          </a:p>
          <a:p>
            <a:pPr>
              <a:buFont typeface="Wingdings" charset="0"/>
              <a:buChar char="Ø"/>
              <a:defRPr/>
            </a:pPr>
            <a:endParaRPr lang="en-US" sz="6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Weight load: </a:t>
            </a:r>
            <a:b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	70 - 100% 1RM</a:t>
            </a:r>
          </a:p>
          <a:p>
            <a:pPr>
              <a:buFont typeface="Wingdings" charset="0"/>
              <a:buChar char="Ø"/>
              <a:defRPr/>
            </a:pPr>
            <a:endParaRPr lang="en-US" sz="6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Sets: </a:t>
            </a:r>
            <a:b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	3 - 6 sets per exercise</a:t>
            </a:r>
          </a:p>
          <a:p>
            <a:pPr>
              <a:buFont typeface="Wingdings" charset="0"/>
              <a:buChar char="Ø"/>
              <a:defRPr/>
            </a:pPr>
            <a:endParaRPr lang="en-US" sz="6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Repetitions: </a:t>
            </a:r>
            <a:b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	1 - 12 repetitions per set</a:t>
            </a:r>
          </a:p>
          <a:p>
            <a:pPr lvl="1">
              <a:buFont typeface="Wingdings" charset="0"/>
              <a:buChar char="Ø"/>
              <a:defRPr/>
            </a:pPr>
            <a:r>
              <a:rPr lang="en-US" sz="2000" b="1" smtClean="0">
                <a:solidFill>
                  <a:schemeClr val="bg2"/>
                </a:solidFill>
                <a:latin typeface="Times New Roman" charset="0"/>
              </a:rPr>
              <a:t>Periodized - majority in 6-12 range</a:t>
            </a:r>
            <a:endParaRPr lang="en-US" sz="500" b="1" smtClean="0">
              <a:solidFill>
                <a:schemeClr val="bg2"/>
              </a:solidFill>
              <a:latin typeface="Times New Roman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Rest between sets:	</a:t>
            </a:r>
            <a:b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200" b="1" smtClean="0">
                <a:solidFill>
                  <a:schemeClr val="bg2"/>
                </a:solidFill>
                <a:latin typeface="Times New Roman" charset="0"/>
                <a:cs typeface="+mn-cs"/>
              </a:rPr>
              <a:t>	1 - 2 minutes maximum</a:t>
            </a:r>
          </a:p>
          <a:p>
            <a:pPr lvl="1">
              <a:buFont typeface="Wingdings" charset="0"/>
              <a:buChar char="Ø"/>
              <a:defRPr/>
            </a:pPr>
            <a:r>
              <a:rPr lang="en-US" sz="2000" b="1" smtClean="0">
                <a:solidFill>
                  <a:schemeClr val="bg2"/>
                </a:solidFill>
                <a:latin typeface="Times New Roman" charset="0"/>
              </a:rPr>
              <a:t>2-3minutes if high intensity phase</a:t>
            </a:r>
            <a:endParaRPr lang="en-US" sz="2000" smtClean="0">
              <a:solidFill>
                <a:schemeClr val="bg2"/>
              </a:solidFill>
              <a:latin typeface="Times New Roman" charset="0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57800" y="2133600"/>
          <a:ext cx="365760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Clip" r:id="rId4" imgW="1816100" imgH="1460500" progId="MS_ClipArt_Gallery.2">
                  <p:embed/>
                </p:oleObj>
              </mc:Choice>
              <mc:Fallback>
                <p:oleObj name="Clip" r:id="rId4" imgW="1816100" imgH="1460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3657600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5A2A-9CBC-6C42-8631-8B3A2B569D9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bg2"/>
                </a:solidFill>
                <a:latin typeface="Times New Roman" charset="0"/>
                <a:cs typeface="+mj-cs"/>
              </a:rPr>
              <a:t>Power Training</a:t>
            </a:r>
            <a:endParaRPr lang="en-US" sz="5400" b="0" u="sng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61722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Combine strength training with selected power (high velocity) exercises</a:t>
            </a:r>
          </a:p>
          <a:p>
            <a:pPr lvl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000" b="1" smtClean="0">
                <a:solidFill>
                  <a:schemeClr val="bg2"/>
                </a:solidFill>
                <a:latin typeface="Times New Roman" charset="0"/>
              </a:rPr>
              <a:t>Power clean, push press, loaded jump squat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Weight load: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30 - 60% 1RM </a:t>
            </a:r>
            <a:r>
              <a:rPr lang="en-US" sz="2400" b="1" u="sng" smtClean="0">
                <a:solidFill>
                  <a:schemeClr val="bg2"/>
                </a:solidFill>
                <a:latin typeface="Times New Roman" charset="0"/>
                <a:cs typeface="+mn-cs"/>
              </a:rPr>
              <a:t>at explosive velocity</a:t>
            </a:r>
            <a:endParaRPr lang="en-US" sz="24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Sets: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3 - 6 sets per exercise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Repetitions: 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2 - 6 repetitions per set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7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Rest between sets:	</a:t>
            </a:r>
            <a:b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2600" b="1" smtClean="0">
                <a:solidFill>
                  <a:schemeClr val="bg2"/>
                </a:solidFill>
                <a:latin typeface="Times New Roman" charset="0"/>
                <a:cs typeface="+mn-cs"/>
              </a:rPr>
              <a:t>	</a:t>
            </a: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3 minute minimum</a:t>
            </a:r>
            <a:endParaRPr lang="en-US" sz="26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600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5257800" y="2895600"/>
          <a:ext cx="35814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Clip" r:id="rId4" imgW="1816100" imgH="1333500" progId="MS_ClipArt_Gallery.2">
                  <p:embed/>
                </p:oleObj>
              </mc:Choice>
              <mc:Fallback>
                <p:oleObj name="Clip" r:id="rId4" imgW="1816100" imgH="1333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3581400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6E2F9-57A6-1B4F-84AD-87A1DE994A5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304800"/>
          </a:xfrm>
        </p:spPr>
        <p:txBody>
          <a:bodyPr/>
          <a:lstStyle/>
          <a:p>
            <a:pPr>
              <a:defRPr/>
            </a:pPr>
            <a:r>
              <a:rPr lang="en-US" sz="4400" b="0" smtClean="0">
                <a:solidFill>
                  <a:schemeClr val="bg2"/>
                </a:solidFill>
                <a:cs typeface="+mj-cs"/>
              </a:rPr>
              <a:t>Power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001000" cy="55626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2"/>
                </a:solidFill>
                <a:cs typeface="+mn-cs"/>
              </a:rPr>
              <a:t>Weighted jump squats (30% IRM) resulted in greatest gains in the vertical jump (with and without counter movement)</a:t>
            </a:r>
            <a:endParaRPr lang="en-US" smtClean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800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362200"/>
            <a:ext cx="4635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E415-612C-1449-A589-A837F5D9F4D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bg2"/>
                </a:solidFill>
                <a:latin typeface="Times New Roman" charset="0"/>
                <a:cs typeface="+mj-cs"/>
              </a:rPr>
              <a:t>Endurance</a:t>
            </a:r>
            <a:endParaRPr lang="en-US" sz="5400" b="0" u="sng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61722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Number of exercises:		</a:t>
            </a:r>
            <a:b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	1 - 2 per muscle group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8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Weight load: </a:t>
            </a:r>
            <a:b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	60 - 70% 1RM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8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Sets: </a:t>
            </a:r>
            <a:b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	1 - 3 sets per exercise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8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Repetitions: </a:t>
            </a:r>
            <a:b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	13 - 20 repetitions per set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endParaRPr lang="en-US" sz="800" b="1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Rest between sets:	</a:t>
            </a:r>
            <a:b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</a:br>
            <a:r>
              <a:rPr lang="en-US" sz="3000" b="1" smtClean="0">
                <a:solidFill>
                  <a:schemeClr val="bg2"/>
                </a:solidFill>
                <a:latin typeface="Times New Roman" charset="0"/>
                <a:cs typeface="+mn-cs"/>
              </a:rPr>
              <a:t>	1 minute maximum</a:t>
            </a:r>
          </a:p>
          <a:p>
            <a:pPr>
              <a:lnSpc>
                <a:spcPct val="90000"/>
              </a:lnSpc>
              <a:defRPr/>
            </a:pPr>
            <a:endParaRPr lang="en-US" sz="3000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64516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943600" y="1676400"/>
          <a:ext cx="27717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Clip" r:id="rId4" imgW="1231900" imgH="1828800" progId="MS_ClipArt_Gallery.2">
                  <p:embed/>
                </p:oleObj>
              </mc:Choice>
              <mc:Fallback>
                <p:oleObj name="Clip" r:id="rId4" imgW="1231900" imgH="1828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27717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D1A73-22B9-6B45-AF85-DDAB2510351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Progression</a:t>
            </a:r>
            <a:endParaRPr lang="en-US" sz="3600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153400" cy="5562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buFont typeface="Wingdings" charset="0"/>
              <a:buNone/>
              <a:defRPr/>
            </a:pPr>
            <a:endParaRPr lang="en-US" sz="10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Determine the appropriate starting loads for each exercise using variable repetition maximum test and slides 8 and 9.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Set guidelines to ensure progressive overload of each muscle group.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If failure occurs 2 reps past goal on 2 consecutive training days, increase weight ~2-10 % (2 for 2 rule)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2% for small ms groups, 10% for large ms groups and multi joint actions</a:t>
            </a:r>
            <a:endParaRPr lang="en-US" sz="2400" b="1" smtClean="0">
              <a:solidFill>
                <a:schemeClr val="bg2"/>
              </a:solidFill>
              <a:latin typeface="Times New Roman" charset="0"/>
            </a:endParaRP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Use periodization to reduce boredom and overtraining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Four week cycle of progression, followed by lighter cycle for recovery and optimization of training</a:t>
            </a:r>
            <a:endParaRPr lang="en-US" sz="2400" b="1" smtClean="0">
              <a:solidFill>
                <a:schemeClr val="bg2"/>
              </a:solidFill>
              <a:latin typeface="Times New Roman" charset="0"/>
            </a:endParaRPr>
          </a:p>
          <a:p>
            <a:pPr marL="460375" indent="-460375">
              <a:lnSpc>
                <a:spcPct val="90000"/>
              </a:lnSpc>
              <a:buFont typeface="Wingdings" charset="0"/>
              <a:buNone/>
              <a:defRPr/>
            </a:pPr>
            <a:endParaRPr lang="en-US" sz="2800" b="1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C1CD-8F98-8B44-94CA-EEA9A01BE0F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bg2"/>
                </a:solidFill>
                <a:latin typeface="Times New Roman" charset="0"/>
                <a:cs typeface="+mj-cs"/>
              </a:rPr>
              <a:t>Periodization</a:t>
            </a:r>
            <a:endParaRPr lang="en-US" smtClean="0">
              <a:cs typeface="+mj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Thought now that an optimal combination of sets and reps likely does not exist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Variation in volume and intensity of training is important for optimal strength gain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Periodization - planned variation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Classical model - each phase 2-4 weeks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General pre-preparation phase (6-8 weeks) - low volume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Preparation phase - high volume - low intensity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Strength phase - technique and prog resistance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Power Phase - maximal effort - add plyometrics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Transition phase - active rest - few days to couple of weeks</a:t>
            </a: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F14DB-9F2C-3E4B-A577-58A8516398D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Times New Roman" charset="0"/>
                <a:cs typeface="+mj-cs"/>
              </a:rPr>
              <a:t>Periodization</a:t>
            </a:r>
            <a:endParaRPr lang="en-US" dirty="0" smtClean="0"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76103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Planned variation in the volume and intensity of training - divides season into cycles or phases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bg2"/>
                </a:solidFill>
                <a:latin typeface="Times New Roman" charset="0"/>
              </a:rPr>
              <a:t>Decrease volume and increase intensity as duration progresses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000" u="sng" dirty="0" err="1" smtClean="0">
                <a:solidFill>
                  <a:schemeClr val="bg2"/>
                </a:solidFill>
                <a:latin typeface="Times New Roman" charset="0"/>
                <a:cs typeface="+mn-cs"/>
              </a:rPr>
              <a:t>Selye</a:t>
            </a:r>
            <a:r>
              <a:rPr lang="ja-JP" altLang="en-US" sz="2000" u="sng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’</a:t>
            </a:r>
            <a:r>
              <a:rPr lang="en-US" sz="2000" u="sng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s general adaptation syndrome</a:t>
            </a:r>
            <a:r>
              <a:rPr lang="en-US" sz="20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describes three phases of adaptation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Shock</a:t>
            </a:r>
            <a:r>
              <a:rPr lang="en-US" sz="20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- occurs after initiation of novel stimulus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bg2"/>
                </a:solidFill>
                <a:latin typeface="Times New Roman" charset="0"/>
              </a:rPr>
              <a:t>Develop syndromes of maladaptation - soreness, </a:t>
            </a:r>
            <a:r>
              <a:rPr lang="en-US" sz="1800" dirty="0" err="1" smtClean="0">
                <a:solidFill>
                  <a:schemeClr val="bg2"/>
                </a:solidFill>
                <a:latin typeface="Times New Roman" charset="0"/>
              </a:rPr>
              <a:t>dec</a:t>
            </a:r>
            <a:r>
              <a:rPr lang="en-US" sz="1800" dirty="0" smtClean="0">
                <a:solidFill>
                  <a:schemeClr val="bg2"/>
                </a:solidFill>
                <a:latin typeface="Times New Roman" charset="0"/>
              </a:rPr>
              <a:t> performance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Adaptation </a:t>
            </a:r>
            <a:r>
              <a:rPr lang="en-US" sz="20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- occurs during repeated training exposure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bg2"/>
                </a:solidFill>
                <a:latin typeface="Times New Roman" charset="0"/>
              </a:rPr>
              <a:t>Results in increased performance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Staleness</a:t>
            </a:r>
            <a:r>
              <a:rPr lang="en-US" sz="20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 - adaptation has occurred and same stimulus does not produce further adaptation - </a:t>
            </a:r>
            <a:r>
              <a:rPr lang="en-US" sz="18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Performance may plateau</a:t>
            </a:r>
            <a:endParaRPr lang="en-US" sz="2000" dirty="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bg2"/>
                </a:solidFill>
                <a:latin typeface="Times New Roman" charset="0"/>
              </a:rPr>
              <a:t>For further adaptation to occur a change in stimulus or rest must be imposed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D69D5-1830-C341-A9C0-C74B22A3D9D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bg2"/>
                </a:solidFill>
                <a:latin typeface="Times New Roman" charset="0"/>
                <a:cs typeface="+mj-cs"/>
              </a:rPr>
              <a:t>Periodization (cont.)</a:t>
            </a:r>
            <a:endParaRPr lang="en-US" sz="4400" smtClean="0">
              <a:cs typeface="+mj-cs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Phases focus adaptive development so the athlete approaches peak performance at the most advantageous time in the competitive schedule 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while diminishing the possibility of overtraining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Fig 52.3 ACSM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Periodization breaks training program into specific times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Macrocycle - ~ one year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Mesocycle - ~ 3-4 months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Microcycle - ~ 2-6 weeks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Each phase has specific goals and is planned as part of the total program</a:t>
            </a:r>
            <a:endParaRPr lang="en-US" sz="24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AEC17-C6FC-EC4F-A1CB-4747C290926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74754" name="Picture 4" descr="acsm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8006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 descr="acsm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0025"/>
            <a:ext cx="4572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08013" y="4835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A0719-62F4-7845-9A42-4A59D829D0B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Strength Training Benefits</a:t>
            </a:r>
            <a:endParaRPr lang="en-US" sz="4400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53340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Initial training status influences rate and level of adaptation to resistance training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Untrained - no experience or several years off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Up to 40% increase in strength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Moderately trained - 6 months continuous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Approximately 20% increases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Advanced - years of training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Approximately 10% increase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Elite - years of training, high level of competition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2% increase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Above studies varied in duration from 4 wks to 2 yrs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Majority of strength increases occur in the first 4-8wks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Adaptations include neural function (recruitment and discharge rate) ms CSA, ms architecture and metabolites</a:t>
            </a:r>
            <a:endParaRPr lang="en-US" sz="2400" b="1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7C43-E0FF-E64C-9C49-7E305268C6E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76802" name="Picture 2" descr="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275"/>
            <a:ext cx="73152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6A757-72E4-474F-BB67-A3A8ECB6E1C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78850" name="Picture 2" descr="periodization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8100"/>
            <a:ext cx="5767387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60CBC-E4BB-624A-965C-102AF7B4854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5360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 marL="342900" indent="-342900">
              <a:buFont typeface="Symbol" charset="0"/>
              <a:buChar char="·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The time course of the difference between fitness and fatigue represents the time course of predicted physical performance p(t), due to the training. </a:t>
            </a:r>
          </a:p>
          <a:p>
            <a:pPr marL="742950" lvl="1" indent="-285750">
              <a:buFont typeface="Symbol" charset="0"/>
              <a:buChar char="·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Thus fitness and fatigue grow and decay exponentially throughout a period of training.</a:t>
            </a:r>
            <a:r>
              <a:rPr lang="en-US" sz="2000" b="1" smtClean="0">
                <a:solidFill>
                  <a:schemeClr val="bg2"/>
                </a:solidFill>
                <a:latin typeface="Times New Roman" charset="0"/>
              </a:rPr>
              <a:t> </a:t>
            </a:r>
          </a:p>
          <a:p>
            <a:pPr marL="342900" indent="-342900">
              <a:buFont typeface="Symbol" charset="0"/>
              <a:buChar char="·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During a taper period fatigue decays much faster than fitness, and the predicted performance increases.</a:t>
            </a:r>
          </a:p>
          <a:p>
            <a:pPr marL="342900" indent="-342900">
              <a:buFont typeface="Symbol" charset="0"/>
              <a:buChar char="·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Each period of training should be no longer than 28 days, followed by a taper lasting 7 to 14 days.</a:t>
            </a:r>
          </a:p>
          <a:p>
            <a:pPr marL="342900" indent="-342900">
              <a:buFont typeface="Symbol" charset="0"/>
              <a:buChar char="·"/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The response to a training program may be evaluated by an individual</a:t>
            </a:r>
            <a:r>
              <a:rPr lang="ja-JP" alt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’</a:t>
            </a: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s performance on a standard demanding physical task termed a criterion performance.</a:t>
            </a:r>
            <a:r>
              <a:rPr lang="en-US" sz="2000" smtClean="0">
                <a:cs typeface="+mn-cs"/>
              </a:rPr>
              <a:t> </a:t>
            </a:r>
            <a:endParaRPr lang="en-US" sz="2400" smtClean="0">
              <a:cs typeface="+mn-cs"/>
            </a:endParaRPr>
          </a:p>
        </p:txBody>
      </p:sp>
      <p:sp>
        <p:nvSpPr>
          <p:cNvPr id="153603" name="Text Box 1027"/>
          <p:cNvSpPr txBox="1">
            <a:spLocks noChangeArrowheads="1"/>
          </p:cNvSpPr>
          <p:nvPr/>
        </p:nvSpPr>
        <p:spPr bwMode="auto">
          <a:xfrm>
            <a:off x="1828800" y="304800"/>
            <a:ext cx="5011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2"/>
                </a:solidFill>
                <a:cs typeface="+mn-cs"/>
              </a:rPr>
              <a:t>FITNESS / FATIGUE</a:t>
            </a:r>
            <a:endParaRPr lang="en-US" sz="200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D6663-5EE7-BB43-BB69-DA41A70DED8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 marL="742950" lvl="1" indent="-285750">
              <a:lnSpc>
                <a:spcPct val="90000"/>
              </a:lnSpc>
              <a:buFont typeface="Symbol" charset="0"/>
              <a:buChar char="·"/>
              <a:defRPr/>
            </a:pPr>
            <a:r>
              <a:rPr lang="en-US" sz="2000" dirty="0" smtClean="0">
                <a:solidFill>
                  <a:schemeClr val="bg2"/>
                </a:solidFill>
                <a:latin typeface="Times New Roman" charset="0"/>
              </a:rPr>
              <a:t>An effective training format is one that has an </a:t>
            </a:r>
            <a:r>
              <a:rPr lang="ja-JP" altLang="en-US" sz="2000" dirty="0" smtClean="0">
                <a:solidFill>
                  <a:schemeClr val="bg2"/>
                </a:solidFill>
                <a:latin typeface="Times New Roman" charset="0"/>
              </a:rPr>
              <a:t>“</a:t>
            </a:r>
            <a:r>
              <a:rPr lang="en-US" sz="2000" dirty="0" smtClean="0">
                <a:solidFill>
                  <a:schemeClr val="bg2"/>
                </a:solidFill>
                <a:latin typeface="Times New Roman" charset="0"/>
              </a:rPr>
              <a:t>on</a:t>
            </a:r>
            <a:r>
              <a:rPr lang="ja-JP" altLang="en-US" sz="2000" dirty="0" smtClean="0">
                <a:solidFill>
                  <a:schemeClr val="bg2"/>
                </a:solidFill>
                <a:latin typeface="Times New Roman" charset="0"/>
              </a:rPr>
              <a:t>”</a:t>
            </a:r>
            <a:r>
              <a:rPr lang="en-US" sz="2000" dirty="0" smtClean="0">
                <a:solidFill>
                  <a:schemeClr val="bg2"/>
                </a:solidFill>
                <a:latin typeface="Times New Roman" charset="0"/>
              </a:rPr>
              <a:t> stimulus of 28 days, in which the exercise has the proper intensity and duration to induce a positive exponential growth response in physiological and biochemical variables.</a:t>
            </a:r>
          </a:p>
          <a:p>
            <a:pPr marL="742950" lvl="1" indent="-285750">
              <a:lnSpc>
                <a:spcPct val="90000"/>
              </a:lnSpc>
              <a:buFont typeface="Symbol" charset="0"/>
              <a:buChar char="·"/>
              <a:defRPr/>
            </a:pPr>
            <a:r>
              <a:rPr lang="en-US" sz="2000" dirty="0" smtClean="0">
                <a:solidFill>
                  <a:schemeClr val="bg2"/>
                </a:solidFill>
                <a:latin typeface="Times New Roman" charset="0"/>
              </a:rPr>
              <a:t>A 7 – 14 day taper at the end of the 28 day training program, will then allow fatigue to decay faster than fitness. </a:t>
            </a:r>
          </a:p>
          <a:p>
            <a:pPr marL="742950" lvl="1" indent="-285750">
              <a:lnSpc>
                <a:spcPct val="90000"/>
              </a:lnSpc>
              <a:buFont typeface="Symbol" charset="0"/>
              <a:buChar char="·"/>
              <a:defRPr/>
            </a:pPr>
            <a:r>
              <a:rPr lang="en-US" sz="2000" dirty="0" smtClean="0">
                <a:solidFill>
                  <a:schemeClr val="bg2"/>
                </a:solidFill>
                <a:latin typeface="Times New Roman" charset="0"/>
              </a:rPr>
              <a:t>The end of the taper period provides a time when there is a maximal separation between fitness and fatigue, and performance reaches a peak.</a:t>
            </a:r>
            <a:r>
              <a:rPr lang="en-US" sz="2400" b="1" dirty="0" smtClean="0"/>
              <a:t> </a:t>
            </a:r>
          </a:p>
          <a:p>
            <a:pPr marL="742950" lvl="1" indent="-285750">
              <a:lnSpc>
                <a:spcPct val="90000"/>
              </a:lnSpc>
              <a:buFont typeface="Symbol" charset="0"/>
              <a:buChar char="·"/>
              <a:defRPr/>
            </a:pPr>
            <a:endParaRPr lang="en-US" sz="2400" b="1" dirty="0" smtClean="0"/>
          </a:p>
          <a:p>
            <a:pPr marL="742950" lvl="1" indent="-285750">
              <a:lnSpc>
                <a:spcPct val="90000"/>
              </a:lnSpc>
              <a:buFont typeface="Symbol" charset="0"/>
              <a:buChar char="·"/>
              <a:defRPr/>
            </a:pPr>
            <a:r>
              <a:rPr lang="en-US" sz="2400" b="1" dirty="0" err="1" smtClean="0"/>
              <a:t>Dr</a:t>
            </a:r>
            <a:r>
              <a:rPr lang="en-US" sz="2400" b="1" dirty="0" smtClean="0"/>
              <a:t> Eric Bannister</a:t>
            </a:r>
          </a:p>
          <a:p>
            <a:pPr marL="742950" lvl="1" indent="-285750">
              <a:lnSpc>
                <a:spcPct val="90000"/>
              </a:lnSpc>
              <a:buFont typeface="Symbol" charset="0"/>
              <a:buChar char="·"/>
              <a:defRPr/>
            </a:pPr>
            <a:r>
              <a:rPr lang="en-US" sz="2400" b="1" dirty="0" smtClean="0"/>
              <a:t>TRIMP - http://</a:t>
            </a:r>
            <a:r>
              <a:rPr lang="en-US" sz="2400" b="1" dirty="0" err="1" smtClean="0"/>
              <a:t>www.strava.com</a:t>
            </a:r>
            <a:r>
              <a:rPr lang="en-US" sz="2400" b="1" dirty="0" smtClean="0"/>
              <a:t>/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5F2AB-68B3-6047-9A54-595953B521E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smtClean="0">
                <a:cs typeface="+mj-cs"/>
              </a:rPr>
              <a:t>12 Week Training Program</a:t>
            </a:r>
            <a:endParaRPr lang="en-US" smtClean="0">
              <a:cs typeface="+mj-cs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04800" y="1828800"/>
          <a:ext cx="861060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Document" r:id="rId4" imgW="5537200" imgH="2667000" progId="Word.Document.8">
                  <p:embed/>
                </p:oleObj>
              </mc:Choice>
              <mc:Fallback>
                <p:oleObj name="Document" r:id="rId4" imgW="5537200" imgH="26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61060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3895-4769-FE48-9C9E-96ED3404E7C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 b="0" smtClean="0">
                <a:cs typeface="+mj-cs"/>
              </a:rPr>
              <a:t>Fitness/Fatigue Graph</a:t>
            </a:r>
            <a:endParaRPr lang="en-US" smtClean="0">
              <a:cs typeface="+mj-cs"/>
            </a:endParaRP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295400" y="822325"/>
          <a:ext cx="68738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Worksheet" r:id="rId4" imgW="5537200" imgH="4711700" progId="Excel.Sheet.8">
                  <p:embed/>
                </p:oleObj>
              </mc:Choice>
              <mc:Fallback>
                <p:oleObj name="Worksheet" r:id="rId4" imgW="5537200" imgH="47117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22325"/>
                        <a:ext cx="6873875" cy="603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12EE7-E6EF-354C-BF45-9D17F3AFD61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4400" b="0" smtClean="0">
                <a:solidFill>
                  <a:schemeClr val="bg2"/>
                </a:solidFill>
                <a:latin typeface="Times New Roman" charset="0"/>
                <a:cs typeface="+mj-cs"/>
              </a:rPr>
              <a:t>Machines vs. Free Weights</a:t>
            </a:r>
            <a:endParaRPr lang="en-US" sz="440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5181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Machines are often safer and easier to use.  </a:t>
            </a:r>
            <a:endParaRPr lang="en-US" sz="8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In some variable resistance machines, especially isokinetic ones, the strength gains may be better.</a:t>
            </a:r>
            <a:endParaRPr lang="en-US" sz="8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However, free weights offer a considerable advantage as they train stabilizers and develop skill better than machine exercises.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Free weights offer more variety and versatility, important for progression</a:t>
            </a:r>
            <a:endParaRPr lang="en-US" sz="2400" b="1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pic>
        <p:nvPicPr>
          <p:cNvPr id="66566" name="Picture 6" descr="TLEG-P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057400"/>
            <a:ext cx="2936875" cy="3036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48867-AD79-A648-8B79-85CE5C63A07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Strength Training Misconceptions</a:t>
            </a:r>
            <a:endParaRPr lang="en-US" sz="4400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267200"/>
          </a:xfrm>
        </p:spPr>
        <p:txBody>
          <a:bodyPr/>
          <a:lstStyle/>
          <a:p>
            <a:pPr marL="460375" indent="-460375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Effects of Strength Training on Women</a:t>
            </a:r>
            <a:endParaRPr lang="en-US" sz="10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Speed of Movement</a:t>
            </a:r>
            <a:endParaRPr lang="en-US" sz="10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Marathon Workouts</a:t>
            </a:r>
            <a:endParaRPr lang="en-US" sz="10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Muscle Bound</a:t>
            </a:r>
            <a:endParaRPr lang="en-US" sz="10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Protein Supplements</a:t>
            </a:r>
          </a:p>
          <a:p>
            <a:pPr marL="460375" indent="-460375">
              <a:buFont typeface="Wingdings" charset="0"/>
              <a:buChar char="Ø"/>
              <a:defRPr/>
            </a:pP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Muscle Converts to Fat During Inactivity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BB369-4987-7849-83CA-F171A3D70DC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Common Exercise Corrections</a:t>
            </a:r>
            <a:endParaRPr lang="en-US" sz="4000" b="0" smtClean="0">
              <a:solidFill>
                <a:schemeClr val="bg2"/>
              </a:solidFill>
              <a:effectLst/>
              <a:cs typeface="+mj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Breathe - exhale on effort for all exercise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Chest Press - seated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ensure low back is against support - use belt (seated) or bend knees (bench) to remove arch in back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Ensure hands at chest height - adjust seat height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Seated Row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Make sure knees are slightly flexed - reduce low back pressure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Keep torso erect - contract abs and low back ms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Pause at chest, return weight under 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Minimize upper torso movement - lighten weight if needed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Shoulder Press - seated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Keep back flat by contracting ab and low back muscles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Lower the weights under control until they just touch the other plates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adjust seat so that you are lowering to shoulder level</a:t>
            </a:r>
            <a:endParaRPr lang="en-US" sz="200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sz="2400" smtClean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2AA91-668C-3440-A072-53E5E224D74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Common Exercise Corrections</a:t>
            </a:r>
            <a:endParaRPr lang="en-US" sz="4000" b="0" smtClean="0">
              <a:solidFill>
                <a:schemeClr val="bg2"/>
              </a:solidFill>
              <a:effectLst/>
              <a:cs typeface="+mj-cs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Bicep curl - dumb bells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Stand with knees slightly flexed, torso erect, eyes forward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Fully extend elbows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Do not rock body and use momentum to move weight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Lower the weight carefully, do not hyperextend elbows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Tricep extensions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Space hands no more than 6 inches apart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Bar should begin at chest height, and not allowed to move higher than shoulders - returning bar slowly will help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Maintain upper torso stable, lighten load if necessary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Leg Press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Push with heels and balls of feet in contact with plate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Flex knees to 90 degrees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</a:rPr>
              <a:t>Do not lock knees in extension - control forward speed and stop before knees become locked out</a:t>
            </a:r>
            <a:endParaRPr lang="en-US" sz="2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5E06-3FE7-BD48-A463-BEA2DEC8381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4578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2A05C-DE75-4F46-8AA3-D6830FE2F3D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Alternative methods</a:t>
            </a:r>
            <a:endParaRPr lang="en-US" smtClean="0">
              <a:cs typeface="+mj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5638800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May not stimulate the same benefits for bone mineralization due to lower loads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Yoga - flexibility, relaxation, body awareness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Some endurance/strength training near end of ROM - isometric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Exercises provide training for most muscle groups - good overall body workout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Pilates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Work against body weight (Mat) or springs (Reformer, Wunda chair, Cadillac)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Develops strength/endurance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Individualized programming, based on postural and muscle imbalance analysis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Very good development of core musculature</a:t>
            </a: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F3F26-F5DE-AA44-8E54-DE72DD78AC8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latin typeface="Times New Roman" charset="0"/>
                <a:cs typeface="+mj-cs"/>
              </a:rPr>
              <a:t>Sample Circuit Training Program</a:t>
            </a:r>
            <a:endParaRPr lang="en-US" sz="400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Bench Press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Bent-knee sit-up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Leg extension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Lateral pull-down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Back extension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Standing press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Arm curl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Toe raise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Leg curl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Triceps extension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Leg press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Upright row</a:t>
            </a:r>
            <a:endParaRPr lang="en-US" sz="2600" b="1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19200"/>
            <a:ext cx="42672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Intensity 40-55% 1-RM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Repetition: max in given time (30 s)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Rest: 15 s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Time/circuit: 9 min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Circuits/session: 3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Time/session: 27 min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Frequency: 3 per week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Duration: 8 weeks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Overload: adjust as 1-RM changes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  <a:cs typeface="+mn-cs"/>
              </a:rPr>
              <a:t>Equipment: machines</a:t>
            </a:r>
            <a:endParaRPr lang="en-US" sz="2600" b="1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AD69A-F8D8-6646-AE32-F2AE857089E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8674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The principles of exercise prescription are the same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however caution must be taken with the elderly to decrease the risk of injury.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Elderly have more abnormal ECG</a:t>
            </a:r>
            <a:r>
              <a:rPr lang="ja-JP" altLang="en-US" sz="26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’</a:t>
            </a:r>
            <a:r>
              <a:rPr lang="en-US" sz="26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s during exercise.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Start slowly with walking or swimming - low impact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Running, racket-ball… only when fit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Problems with using estimates of Max HR for prescribing intensity - considerably variation in the elderly 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(Max HR range : 105 - 200 for 60yr olds)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Principles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Progress carefully with intensity and duration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Warm up slowly and carefully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Cool down slowly - to less than 100bpm</a:t>
            </a:r>
          </a:p>
          <a:p>
            <a:pPr marL="863600" lvl="1" indent="-342900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bg2"/>
                </a:solidFill>
                <a:latin typeface="Times New Roman" charset="0"/>
                <a:cs typeface="+mn-cs"/>
              </a:rPr>
              <a:t>Stretching  - reduce DOMS</a:t>
            </a:r>
            <a:endParaRPr lang="en-US" sz="2000" dirty="0" smtClean="0">
              <a:cs typeface="+mn-cs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524000" y="309563"/>
            <a:ext cx="5794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2"/>
                </a:solidFill>
              </a:rPr>
              <a:t>Exercise Prescription and Aging</a:t>
            </a:r>
            <a:endParaRPr lang="en-US" sz="32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4F5B5-EAAE-7848-94C3-4AFE0A3FF075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TABLE 1. ACSM/AHA physical activity recommendations for older adults.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150 min /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wk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of physical activity for health benefits, additional benefits occur with additional F, I, and T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	 - older adults should be as physically active as their abilities and 	conditions allow.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2000" u="sng" dirty="0">
                <a:solidFill>
                  <a:srgbClr val="000000"/>
                </a:solidFill>
                <a:cs typeface="+mn-cs"/>
              </a:rPr>
              <a:t>Frequency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: moderate-intensity at least 30 or up to 60 (for greater benefit) min / day in bouts of at least 10 min each to total 150–300 minIwkj1, 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at least 20–30 min / day or more of vigorous-intensity activities to total 75–150 min /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wk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, an equivalent combination of moderate and vigorous activity.</a:t>
            </a:r>
          </a:p>
          <a:p>
            <a:pPr>
              <a:defRPr/>
            </a:pPr>
            <a:endParaRPr lang="en-US" sz="2000" u="sng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2000" u="sng" dirty="0">
                <a:solidFill>
                  <a:srgbClr val="000000"/>
                </a:solidFill>
                <a:cs typeface="+mn-cs"/>
              </a:rPr>
              <a:t>Intensity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: On a 0 to 10 scale, 5 to 6 for moderate and 7 to 8 for vigorous</a:t>
            </a:r>
          </a:p>
          <a:p>
            <a:pPr>
              <a:defRPr/>
            </a:pPr>
            <a:endParaRPr lang="en-US" sz="2000" u="sng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2000" u="sng" dirty="0">
                <a:solidFill>
                  <a:srgbClr val="000000"/>
                </a:solidFill>
                <a:cs typeface="+mn-cs"/>
              </a:rPr>
              <a:t>Duration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: For moderate-intensity activities, accumulate at least 30 minIdj1 in bouts of at least 10 min each or at least 20 minIdj1 of continuous activity for vigorous-intensity activities.</a:t>
            </a:r>
          </a:p>
          <a:p>
            <a:pPr>
              <a:defRPr/>
            </a:pPr>
            <a:endParaRPr lang="en-US" sz="2000" u="sng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2000" u="sng" dirty="0">
                <a:solidFill>
                  <a:srgbClr val="000000"/>
                </a:solidFill>
                <a:cs typeface="+mn-cs"/>
              </a:rPr>
              <a:t>Type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: Any modality that does not impose excessive orthopedic stress; walking is the most common type of activity. Aquatic exercise and stationary cycle exercise may be advantageous for those with limited tolerance for weight bearing activity.</a:t>
            </a:r>
            <a:endParaRPr lang="en-US" sz="1600" dirty="0">
              <a:solidFill>
                <a:srgbClr val="000000"/>
              </a:solidFill>
              <a:latin typeface="Helvetica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08C41-D44C-0148-B7F9-251D186E41D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228600"/>
            <a:ext cx="8915400" cy="647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000000"/>
                </a:solidFill>
                <a:cs typeface="+mn-cs"/>
              </a:rPr>
              <a:t>Resistance</a:t>
            </a:r>
            <a:r>
              <a:rPr lang="en-US" dirty="0">
                <a:solidFill>
                  <a:srgbClr val="000000"/>
                </a:solidFill>
                <a:cs typeface="+mn-cs"/>
              </a:rPr>
              <a:t> exercise for older adults: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Frequency: At least 2 days /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wk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Intensity: Between moderate- (5–6) and vigorous- (7–8) intensity on a scale of 0 to 10.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Type: Progressive weight training program or weight bearing calisthenics (8–10 exercises involving the major muscle groups of 8–12 repetitions each), stair climbing, and other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strengthening activities that use the major muscle groups.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u="sng" dirty="0">
                <a:solidFill>
                  <a:srgbClr val="000000"/>
                </a:solidFill>
                <a:cs typeface="+mn-cs"/>
              </a:rPr>
              <a:t>Flexibility</a:t>
            </a:r>
            <a:r>
              <a:rPr lang="en-US" dirty="0">
                <a:solidFill>
                  <a:srgbClr val="000000"/>
                </a:solidFill>
                <a:cs typeface="+mn-cs"/>
              </a:rPr>
              <a:t> exercise for older adults: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Frequency</a:t>
            </a:r>
            <a:r>
              <a:rPr lang="en-US" dirty="0">
                <a:solidFill>
                  <a:srgbClr val="000000"/>
                </a:solidFill>
                <a:cs typeface="+mn-cs"/>
              </a:rPr>
              <a:t>: At least 2 dIwkj1.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Intensity: Moderate (5–6) intensity on a scale of 0 to 10.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Type: Any activities that maintain or increase flexibility using sustained stretches for each major muscle group and static rather than ballistic movements.</a:t>
            </a:r>
            <a:endParaRPr lang="en-US" sz="1600" dirty="0">
              <a:solidFill>
                <a:srgbClr val="000000"/>
              </a:solidFill>
              <a:latin typeface="Helvetica" charset="0"/>
              <a:cs typeface="+mn-cs"/>
            </a:endParaRPr>
          </a:p>
          <a:p>
            <a:pPr>
              <a:defRPr/>
            </a:pPr>
            <a:endParaRPr lang="en-US" sz="700" dirty="0">
              <a:solidFill>
                <a:srgbClr val="000000"/>
              </a:solidFill>
              <a:latin typeface="Helvetica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9B89B-E7FC-9445-BF45-284C0588808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228600"/>
            <a:ext cx="89154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u="sng">
                <a:solidFill>
                  <a:srgbClr val="000000"/>
                </a:solidFill>
                <a:cs typeface="+mn-cs"/>
              </a:rPr>
              <a:t>Balance</a:t>
            </a:r>
            <a:r>
              <a:rPr lang="en-US">
                <a:solidFill>
                  <a:srgbClr val="000000"/>
                </a:solidFill>
                <a:cs typeface="+mn-cs"/>
              </a:rPr>
              <a:t> exercise for frequent fallers or individuals with mobility problems: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Because of a lack of adequate research evidence, there are currently no specific recommendations regarding specific frequency, intensity, or type of balance exercises for older adults. 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ACSM recommends using activities that include the following: 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1) progressively difficult postures that gradually reduce the base of support (e.g.,two-legged stand, semitandem stand, tandem stand, one-legged stand), 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2) dynamic movements that perturb the center of gravity (e.g., tandem walk, circle turns), 3) stressing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postural muscle groups (e.g., heel stands, toe stands), or 4) reducing sensory input (e.g., standing with eyes closed).</a:t>
            </a:r>
            <a:endParaRPr lang="en-US" sz="1600">
              <a:solidFill>
                <a:srgbClr val="000000"/>
              </a:solidFill>
              <a:latin typeface="Helvetica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C9695-CE80-7849-A2F9-030563967214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228600"/>
            <a:ext cx="8915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The ACSM/AHA Guidelines recommend the following special considerations for older adults. 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 - The intensity and duration of physical activity should be low at the outset for older adults who are highly de-conditioned, functionally limited, or have chronic conditions that affect their ability to perform physical tasks. 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 - The progression of activities should be individual and tailored to tolerance and preference; a conservative approach may be necessary for the most de-conditioned and physically limited older adults. 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 - Muscle strengthening activities and/or balance training may need to precede aerobic training activities among very frail individuals. 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- Older adults should exceed the recommended minimums if they desire to improve their fitness. 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 - If chronic conditions preclude activity at the recommended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minimum amount, older adults should perform physical activities as tolerated so as to avoid being sedentary</a:t>
            </a:r>
            <a:r>
              <a:rPr lang="en-US" sz="700">
                <a:solidFill>
                  <a:srgbClr val="000000"/>
                </a:solidFill>
                <a:cs typeface="+mn-cs"/>
              </a:rPr>
              <a:t>.</a:t>
            </a:r>
            <a:endParaRPr lang="en-US" sz="700">
              <a:solidFill>
                <a:srgbClr val="000000"/>
              </a:solidFill>
              <a:latin typeface="Helvetica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F8715-2D1C-C740-9459-F16CE5CE134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107522" name="Picture 2" descr="acsm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91440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97626-3059-FA4B-8125-8415806051D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36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Development of </a:t>
            </a:r>
            <a:br>
              <a:rPr lang="en-US" sz="36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</a:br>
            <a:r>
              <a:rPr lang="en-US" sz="36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Weight Training Programs</a:t>
            </a:r>
            <a:endParaRPr lang="en-US" sz="3200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smtClean="0">
                <a:solidFill>
                  <a:schemeClr val="bg2"/>
                </a:solidFill>
                <a:latin typeface="Times New Roman" charset="0"/>
                <a:cs typeface="+mn-cs"/>
              </a:rPr>
              <a:t>Determine the purpose of the program (strength, hypertrophy, endurance, health or elite athlete).</a:t>
            </a:r>
            <a:endParaRPr lang="en-US" sz="8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908050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</a:rPr>
              <a:t>Be sure it fits your skill level and program needs. </a:t>
            </a:r>
            <a:endParaRPr lang="en-US" sz="700" smtClean="0">
              <a:solidFill>
                <a:schemeClr val="bg2"/>
              </a:solidFill>
              <a:latin typeface="Times New Roman" charset="0"/>
            </a:endParaRP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smtClean="0">
                <a:solidFill>
                  <a:schemeClr val="bg2"/>
                </a:solidFill>
                <a:latin typeface="Times New Roman" charset="0"/>
                <a:cs typeface="+mn-cs"/>
              </a:rPr>
              <a:t>Determine the type of program (i.e., dynamic, static, isokinetic, calisthenics).</a:t>
            </a:r>
            <a:endParaRPr lang="en-US" sz="8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smtClean="0">
                <a:solidFill>
                  <a:schemeClr val="bg2"/>
                </a:solidFill>
                <a:latin typeface="Times New Roman" charset="0"/>
                <a:cs typeface="+mn-cs"/>
              </a:rPr>
              <a:t>Target the major muscle groups.</a:t>
            </a:r>
            <a:endParaRPr lang="en-US" sz="8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smtClean="0">
                <a:solidFill>
                  <a:schemeClr val="bg2"/>
                </a:solidFill>
                <a:latin typeface="Times New Roman" charset="0"/>
                <a:cs typeface="+mn-cs"/>
              </a:rPr>
              <a:t>In addition to the main exercises for the upper and lower body, select exercises for additional muscle groups.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000" smtClean="0">
                <a:solidFill>
                  <a:schemeClr val="bg2"/>
                </a:solidFill>
                <a:latin typeface="Times New Roman" charset="0"/>
                <a:cs typeface="+mn-cs"/>
              </a:rPr>
              <a:t>Adaptations depend on several variables</a:t>
            </a:r>
          </a:p>
          <a:p>
            <a:pPr marL="908050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600" smtClean="0">
                <a:solidFill>
                  <a:schemeClr val="bg2"/>
                </a:solidFill>
                <a:latin typeface="Times New Roman" charset="0"/>
              </a:rPr>
              <a:t>Ms actions, intensity, volume, ex selection and order, rest between sets, and frequency</a:t>
            </a:r>
            <a:endParaRPr lang="en-US" sz="2600" b="1" smtClean="0">
              <a:solidFill>
                <a:schemeClr val="bg2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2E0CF-32DF-1641-AE96-7CAD3C66A49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latin typeface="Times New Roman" charset="0"/>
                <a:cs typeface="+mj-cs"/>
              </a:rPr>
              <a:t>Frequency</a:t>
            </a:r>
            <a:endParaRPr lang="en-US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34400" cy="594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Varies with the type of program.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General guidelines are for 2 to 3 sessions per week.</a:t>
            </a: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 - </a:t>
            </a:r>
            <a:r>
              <a:rPr lang="en-US" sz="2400" smtClean="0">
                <a:solidFill>
                  <a:schemeClr val="bg2"/>
                </a:solidFill>
                <a:latin typeface="Times New Roman" charset="0"/>
                <a:cs typeface="+mn-cs"/>
              </a:rPr>
              <a:t>Maintenance  - with 1-2 days/wk</a:t>
            </a:r>
            <a:endParaRPr lang="en-US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More sessions can be done using split routines, working different body parts on alternate days</a:t>
            </a:r>
            <a:r>
              <a:rPr lang="en-US" smtClean="0">
                <a:solidFill>
                  <a:schemeClr val="bg2"/>
                </a:solidFill>
                <a:latin typeface="Times New Roman" charset="0"/>
                <a:cs typeface="+mn-cs"/>
              </a:rPr>
              <a:t> </a:t>
            </a:r>
          </a:p>
          <a:p>
            <a:pPr lvl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Monday &amp; Thursday - legs, back, biceps, abdominals; Tuesday &amp; Friday - chest, shoulders, triceps</a:t>
            </a:r>
          </a:p>
          <a:p>
            <a:pPr lvl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Must do each exercise 2 days per week in split routines (minimum)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Should allow one day recovery for each exercise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Advanced training - recommend 4-6 days/wk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Elite training (professional athletes) - multiple workouts/day</a:t>
            </a:r>
          </a:p>
          <a:p>
            <a:pPr lvl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Important to ensure adequate recovery and minimization of overtraining</a:t>
            </a:r>
            <a:endParaRPr lang="en-US" sz="2400" b="1" smtClean="0">
              <a:solidFill>
                <a:schemeClr val="bg2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1B820-CA19-3C4B-AC8C-2966EAE5B55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chemeClr val="bg2"/>
                </a:solidFill>
                <a:effectLst/>
                <a:latin typeface="Times New Roman" charset="0"/>
                <a:cs typeface="+mj-cs"/>
              </a:rPr>
              <a:t>Training Volume</a:t>
            </a:r>
            <a:endParaRPr lang="en-US" b="0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58674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Volume = sets x reps x resistance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Variation of volume (periodization) important	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u="sng" smtClean="0">
                <a:solidFill>
                  <a:schemeClr val="bg2"/>
                </a:solidFill>
                <a:latin typeface="Times New Roman" charset="0"/>
                <a:cs typeface="+mn-cs"/>
              </a:rPr>
              <a:t>Sets</a:t>
            </a:r>
            <a:endParaRPr lang="en-US" sz="2800" smtClean="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Both single and multi set programs are effective over short term (4 months)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Multiple set programs superior for strength, power, hypertrophy and high-intensity endurance and progression over long term</a:t>
            </a:r>
          </a:p>
          <a:p>
            <a:pPr marL="460375" indent="-46037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800" u="sng" smtClean="0">
                <a:solidFill>
                  <a:schemeClr val="bg2"/>
                </a:solidFill>
                <a:latin typeface="Times New Roman" charset="0"/>
                <a:cs typeface="+mn-cs"/>
              </a:rPr>
              <a:t>Intensity</a:t>
            </a:r>
            <a:r>
              <a:rPr lang="en-US" sz="2800" smtClean="0">
                <a:solidFill>
                  <a:schemeClr val="bg2"/>
                </a:solidFill>
                <a:latin typeface="Times New Roman" charset="0"/>
                <a:cs typeface="+mn-cs"/>
              </a:rPr>
              <a:t> - reps x resistance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Train to fatigue (inability to continue with movement)</a:t>
            </a: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&gt; 85% of 1RM increases likelihood of injury.</a:t>
            </a:r>
            <a:endParaRPr lang="en-US" sz="800" smtClean="0">
              <a:solidFill>
                <a:schemeClr val="bg2"/>
              </a:solidFill>
              <a:latin typeface="Times New Roman" charset="0"/>
            </a:endParaRP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&lt; 65% 1RM or less decreases strength gain stimulus.</a:t>
            </a:r>
            <a:endParaRPr lang="en-US" sz="800" smtClean="0">
              <a:solidFill>
                <a:schemeClr val="bg2"/>
              </a:solidFill>
              <a:latin typeface="Times New Roman" charset="0"/>
            </a:endParaRPr>
          </a:p>
          <a:p>
            <a:pPr marL="860425" lvl="1" indent="-285750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smtClean="0">
                <a:solidFill>
                  <a:schemeClr val="bg2"/>
                </a:solidFill>
                <a:latin typeface="Times New Roman" charset="0"/>
              </a:rPr>
              <a:t>Therefore, general recommendation is for training at 70-80% 1RM (8-12 repetitions to fatigue) for beginners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3140" r="4939"/>
          <a:stretch>
            <a:fillRect/>
          </a:stretch>
        </p:blipFill>
        <p:spPr bwMode="auto">
          <a:xfrm>
            <a:off x="152400" y="0"/>
            <a:ext cx="89900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5A03-0FF2-2A43-A49D-554D092BA57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bg2"/>
                </a:solidFill>
                <a:latin typeface="Times New Roman" charset="0"/>
                <a:cs typeface="+mj-cs"/>
              </a:rPr>
              <a:t>Sets and Reps (Heyward)</a:t>
            </a:r>
            <a:endParaRPr lang="en-US" smtClean="0">
              <a:solidFill>
                <a:schemeClr val="bg2"/>
              </a:solidFill>
              <a:latin typeface="Times New Roman" charset="0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143000"/>
            <a:ext cx="3810000" cy="4648200"/>
          </a:xfrm>
        </p:spPr>
        <p:txBody>
          <a:bodyPr/>
          <a:lstStyle/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100%  	= 1-RM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95% 	= 2-RM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90%	= 4-RM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85%	= 6-RM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80% 	= 8-RM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75%	= 10-RM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70%	= 12-RM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65% 	= 14-RM</a:t>
            </a:r>
          </a:p>
          <a:p>
            <a:pPr>
              <a:buFont typeface="Monotype Sorts" charset="0"/>
              <a:buNone/>
              <a:tabLst>
                <a:tab pos="1193800" algn="l"/>
              </a:tabLst>
              <a:defRPr/>
            </a:pPr>
            <a:r>
              <a:rPr lang="en-US" sz="2400" b="1" smtClean="0">
                <a:solidFill>
                  <a:schemeClr val="bg2"/>
                </a:solidFill>
                <a:latin typeface="Times New Roman" charset="0"/>
                <a:cs typeface="+mn-cs"/>
              </a:rPr>
              <a:t>  60%	= 15- to 20-RM</a:t>
            </a:r>
          </a:p>
          <a:p>
            <a:pPr>
              <a:tabLst>
                <a:tab pos="1193800" algn="l"/>
              </a:tabLst>
              <a:defRPr/>
            </a:pPr>
            <a:endParaRPr lang="en-US" sz="2400" smtClean="0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09600" y="1838325"/>
          <a:ext cx="38100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Clip" r:id="rId4" imgW="952500" imgH="952500" progId="MS_ClipArt_Gallery.2">
                  <p:embed/>
                </p:oleObj>
              </mc:Choice>
              <mc:Fallback>
                <p:oleObj name="Clip" r:id="rId4" imgW="952500" imgH="952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38325"/>
                        <a:ext cx="3810000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bg2"/>
                </a:solidFill>
                <a:latin typeface="Arial" charset="0"/>
                <a:cs typeface="+mn-cs"/>
              </a:rPr>
              <a:t>The higher the repetition the less accurate the percentage.</a:t>
            </a:r>
            <a:endParaRPr lang="en-US" sz="44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3300"/>
      </a:dk1>
      <a:lt1>
        <a:srgbClr val="FFFFFF"/>
      </a:lt1>
      <a:dk2>
        <a:srgbClr val="000099"/>
      </a:dk2>
      <a:lt2>
        <a:srgbClr val="000000"/>
      </a:lt2>
      <a:accent1>
        <a:srgbClr val="FFFFFF"/>
      </a:accent1>
      <a:accent2>
        <a:srgbClr val="00FFFF"/>
      </a:accent2>
      <a:accent3>
        <a:srgbClr val="FFFFFF"/>
      </a:accent3>
      <a:accent4>
        <a:srgbClr val="562A00"/>
      </a:accent4>
      <a:accent5>
        <a:srgbClr val="FFFFFF"/>
      </a:accent5>
      <a:accent6>
        <a:srgbClr val="00E7E7"/>
      </a:accent6>
      <a:hlink>
        <a:srgbClr val="FF0033"/>
      </a:hlink>
      <a:folHlink>
        <a:srgbClr val="96969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12862</TotalTime>
  <Words>3310</Words>
  <Application>Microsoft Macintosh PowerPoint</Application>
  <PresentationFormat>On-screen Show (4:3)</PresentationFormat>
  <Paragraphs>490</Paragraphs>
  <Slides>47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Times New Roman</vt:lpstr>
      <vt:lpstr>ＭＳ Ｐゴシック</vt:lpstr>
      <vt:lpstr>Arial</vt:lpstr>
      <vt:lpstr>Monotype Sorts</vt:lpstr>
      <vt:lpstr>Wingdings</vt:lpstr>
      <vt:lpstr>Symbol</vt:lpstr>
      <vt:lpstr>Helvetica</vt:lpstr>
      <vt:lpstr>Default Design</vt:lpstr>
      <vt:lpstr>Microsoft Clip Gallery</vt:lpstr>
      <vt:lpstr>Microsoft Word Document</vt:lpstr>
      <vt:lpstr>Microsoft Excel Worksheet</vt:lpstr>
      <vt:lpstr>Muscular Strength  &amp; Endurance (Training)</vt:lpstr>
      <vt:lpstr>Strength Training Benefits</vt:lpstr>
      <vt:lpstr>Strength Training Benefits</vt:lpstr>
      <vt:lpstr>PowerPoint Presentation</vt:lpstr>
      <vt:lpstr>Development of  Weight Training Programs</vt:lpstr>
      <vt:lpstr>Frequency</vt:lpstr>
      <vt:lpstr>Training Volume</vt:lpstr>
      <vt:lpstr>PowerPoint Presentation</vt:lpstr>
      <vt:lpstr>Sets and Reps (Heyward)</vt:lpstr>
      <vt:lpstr>Sets and Reps (Poliquin, 1986)</vt:lpstr>
      <vt:lpstr>Rest Between Sets</vt:lpstr>
      <vt:lpstr>PowerPoint Presentation</vt:lpstr>
      <vt:lpstr>Speed of Movement</vt:lpstr>
      <vt:lpstr>Order of Exercises</vt:lpstr>
      <vt:lpstr>Starting Out</vt:lpstr>
      <vt:lpstr>Trial Starting Weights (Multiply factor by Body Weight)</vt:lpstr>
      <vt:lpstr>Basic Program - Universal Apparatus</vt:lpstr>
      <vt:lpstr>Intermediate to Advanced Training</vt:lpstr>
      <vt:lpstr>Strength Training</vt:lpstr>
      <vt:lpstr>Hypertrophy (beginner / intermediate)</vt:lpstr>
      <vt:lpstr>Hypertrophy (advanced)</vt:lpstr>
      <vt:lpstr>Power Training</vt:lpstr>
      <vt:lpstr>Power</vt:lpstr>
      <vt:lpstr>Endurance</vt:lpstr>
      <vt:lpstr>Progression</vt:lpstr>
      <vt:lpstr>Periodization</vt:lpstr>
      <vt:lpstr>Periodization</vt:lpstr>
      <vt:lpstr>Periodization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 Week Training Program</vt:lpstr>
      <vt:lpstr>Fitness/Fatigue Graph</vt:lpstr>
      <vt:lpstr>Machines vs. Free Weights</vt:lpstr>
      <vt:lpstr>Strength Training Misconceptions</vt:lpstr>
      <vt:lpstr>Common Exercise Corrections</vt:lpstr>
      <vt:lpstr>Common Exercise Corrections</vt:lpstr>
      <vt:lpstr>Alternative methods</vt:lpstr>
      <vt:lpstr>Sample Circuit Training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Vibration</dc:title>
  <dc:creator>Tony Leyland</dc:creator>
  <cp:lastModifiedBy>Ryan Dill</cp:lastModifiedBy>
  <cp:revision>233</cp:revision>
  <cp:lastPrinted>2009-11-17T16:44:39Z</cp:lastPrinted>
  <dcterms:created xsi:type="dcterms:W3CDTF">1996-11-22T06:45:48Z</dcterms:created>
  <dcterms:modified xsi:type="dcterms:W3CDTF">2013-08-28T21:09:50Z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leyland@sfu.ca</vt:lpwstr>
  </property>
  <property fmtid="{D5CDD505-2E9C-101B-9397-08002B2CF9AE}" pid="8" name="HomePage">
    <vt:lpwstr>www.sfu.ca/~leyland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C:\windows\desktop\343\ftp</vt:lpwstr>
  </property>
</Properties>
</file>