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90" r:id="rId5"/>
    <p:sldId id="303" r:id="rId6"/>
    <p:sldId id="304" r:id="rId7"/>
    <p:sldId id="299" r:id="rId8"/>
    <p:sldId id="302" r:id="rId9"/>
    <p:sldId id="291" r:id="rId10"/>
    <p:sldId id="292" r:id="rId11"/>
    <p:sldId id="294" r:id="rId12"/>
    <p:sldId id="293" r:id="rId13"/>
    <p:sldId id="300" r:id="rId14"/>
    <p:sldId id="301" r:id="rId15"/>
    <p:sldId id="259" r:id="rId16"/>
    <p:sldId id="260" r:id="rId17"/>
    <p:sldId id="261" r:id="rId18"/>
    <p:sldId id="262" r:id="rId19"/>
    <p:sldId id="298" r:id="rId20"/>
    <p:sldId id="263" r:id="rId21"/>
    <p:sldId id="296" r:id="rId22"/>
    <p:sldId id="297" r:id="rId23"/>
    <p:sldId id="283" r:id="rId24"/>
    <p:sldId id="273" r:id="rId25"/>
    <p:sldId id="278" r:id="rId26"/>
    <p:sldId id="274" r:id="rId27"/>
    <p:sldId id="281" r:id="rId28"/>
    <p:sldId id="275" r:id="rId29"/>
    <p:sldId id="282" r:id="rId30"/>
    <p:sldId id="280" r:id="rId31"/>
    <p:sldId id="276" r:id="rId32"/>
    <p:sldId id="279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4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D4506B8-777D-3C4B-A43F-FFD939113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12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931E62F-2465-E340-A7B3-837B26890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58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A4D9F2-5195-E841-A289-0E3D1CBD8D6E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A4D9F2-5195-E841-A289-0E3D1CBD8D6E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A4D9F2-5195-E841-A289-0E3D1CBD8D6E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A4D9F2-5195-E841-A289-0E3D1CBD8D6E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3AE374-F576-024B-A0FE-52488EA685EA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8599DB-6E03-5942-9788-8E8CBB99F2A2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rPr>
              <a:t>Ellemberg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smtClean="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rPr>
              <a:t>– University</a:t>
            </a:r>
            <a:r>
              <a:rPr lang="en-US" sz="1200" kern="1200" baseline="0" smtClean="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rPr>
              <a:t>of Montreal</a:t>
            </a: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952D4-F4CF-3B4F-88C7-4DAB22E77B15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058749-45B6-6740-9FC5-F97655DCFA59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13D3C0-83E2-E645-88F4-CC94AB24D1FE}" type="slidenum">
              <a:rPr lang="en-CA"/>
              <a:pPr>
                <a:defRPr/>
              </a:pPr>
              <a:t>19</a:t>
            </a:fld>
            <a:endParaRPr lang="en-CA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8986A-D7EB-5A40-B2D3-81A57F296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9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A864F-556D-3F4B-85BD-A8658AF07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DD844-6CF5-B843-9897-841EF9EB1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89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6DD69-998C-B445-9346-13EEA3520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93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B5659-9EAF-FA46-8225-A64AD2223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5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EFF59-B4BB-724A-A645-38A266999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0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32BF1-F6A8-064F-BD3C-E3288B91B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38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300EB-7BEC-C84D-9F9E-07BC59CC8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05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3E719-8E43-FA4B-9F88-22B8582FA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5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3656A-4AAD-3846-8CA9-2B0ED4728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1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C7FFD-37EA-D64F-A191-9C869DA59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33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8CF99-434A-7A4B-B4CD-671FECCF1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2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8FD2C-5C81-064F-9527-D00EA061C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8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EE50935B-031E-EA47-B2D5-AD38935AB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anadiansportforlife.ca/learn-about-canadian-sport-life" TargetMode="External"/><Relationship Id="rId4" Type="http://schemas.openxmlformats.org/officeDocument/2006/relationships/hyperlink" Target="http://www.activehealthykids.ca/" TargetMode="External"/><Relationship Id="rId5" Type="http://schemas.openxmlformats.org/officeDocument/2006/relationships/hyperlink" Target="http://www.activehealthykids.ca/ReportCard/2013ReportCard.aspx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F43C7-CF2F-6045-99E7-0B55F3B4600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Special Populations</a:t>
            </a:r>
            <a:br>
              <a:rPr lang="en-US" dirty="0" smtClean="0">
                <a:cs typeface="+mj-cs"/>
              </a:rPr>
            </a:br>
            <a:endParaRPr lang="en-US" dirty="0" smtClean="0"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A01EB-EFBB-7449-835B-7737D95C3532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chemeClr val="tx1"/>
                </a:solidFill>
                <a:cs typeface="+mj-cs"/>
              </a:rPr>
              <a:t>Pregnant Women</a:t>
            </a:r>
            <a:endParaRPr lang="en-US" sz="3600" b="1" smtClean="0">
              <a:solidFill>
                <a:schemeClr val="bg2"/>
              </a:solidFill>
              <a:cs typeface="+mj-cs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7772400" cy="5867400"/>
          </a:xfrm>
        </p:spPr>
        <p:txBody>
          <a:bodyPr/>
          <a:lstStyle/>
          <a:p>
            <a:pPr marL="449263" indent="-449263" eaLnBrk="1" hangingPunct="1">
              <a:lnSpc>
                <a:spcPct val="90000"/>
              </a:lnSpc>
              <a:defRPr/>
            </a:pPr>
            <a:r>
              <a:rPr lang="en-US" sz="2000" dirty="0" smtClean="0">
                <a:cs typeface="+mn-cs"/>
              </a:rPr>
              <a:t>Moderate intensity exercise training during pregnancy improves maternal and fetal wellness in many areas</a:t>
            </a:r>
          </a:p>
          <a:p>
            <a:pPr marL="969963" lvl="1" indent="-334963" eaLnBrk="1" hangingPunct="1">
              <a:lnSpc>
                <a:spcPct val="90000"/>
              </a:lnSpc>
              <a:defRPr/>
            </a:pPr>
            <a:r>
              <a:rPr lang="en-US" sz="1800" dirty="0" smtClean="0"/>
              <a:t>CV function, weight management, digestion, low back pain, blood pressure, attitude, labor, birth weight, and recovery</a:t>
            </a:r>
          </a:p>
          <a:p>
            <a:pPr marL="969963" lvl="1" indent="-334963" eaLnBrk="1" hangingPunct="1">
              <a:lnSpc>
                <a:spcPct val="90000"/>
              </a:lnSpc>
              <a:defRPr/>
            </a:pPr>
            <a:r>
              <a:rPr lang="en-US" sz="1800" dirty="0" smtClean="0"/>
              <a:t>enhance newborn neurological development</a:t>
            </a:r>
          </a:p>
          <a:p>
            <a:pPr marL="449263" indent="-449263" eaLnBrk="1" hangingPunct="1">
              <a:lnSpc>
                <a:spcPct val="90000"/>
              </a:lnSpc>
              <a:defRPr/>
            </a:pPr>
            <a:r>
              <a:rPr lang="en-US" sz="2000" dirty="0" smtClean="0">
                <a:cs typeface="+mn-cs"/>
              </a:rPr>
              <a:t>Light to moderate activity (60% VO</a:t>
            </a:r>
            <a:r>
              <a:rPr lang="en-US" sz="2000" baseline="-25000" dirty="0" smtClean="0">
                <a:cs typeface="+mn-cs"/>
              </a:rPr>
              <a:t>2</a:t>
            </a:r>
            <a:r>
              <a:rPr lang="en-US" sz="2000" dirty="0" smtClean="0">
                <a:cs typeface="+mn-cs"/>
              </a:rPr>
              <a:t>max, 20-30 min) recommended for women who have no previously been active. </a:t>
            </a:r>
          </a:p>
          <a:p>
            <a:pPr marL="969963" lvl="1" indent="-334963" eaLnBrk="1" hangingPunct="1">
              <a:lnSpc>
                <a:spcPct val="90000"/>
              </a:lnSpc>
              <a:defRPr/>
            </a:pPr>
            <a:r>
              <a:rPr lang="en-US" sz="1800" dirty="0" smtClean="0"/>
              <a:t>Avoid starting an intense program during pregnancy</a:t>
            </a:r>
          </a:p>
          <a:p>
            <a:pPr marL="449263" indent="-449263" eaLnBrk="1" hangingPunct="1">
              <a:lnSpc>
                <a:spcPct val="90000"/>
              </a:lnSpc>
              <a:defRPr/>
            </a:pPr>
            <a:r>
              <a:rPr lang="en-US" sz="2000" dirty="0" smtClean="0">
                <a:cs typeface="+mn-cs"/>
              </a:rPr>
              <a:t>Stop or change program if;</a:t>
            </a:r>
          </a:p>
          <a:p>
            <a:pPr marL="969963" lvl="1" indent="-334963" eaLnBrk="1" hangingPunct="1">
              <a:lnSpc>
                <a:spcPct val="90000"/>
              </a:lnSpc>
              <a:defRPr/>
            </a:pPr>
            <a:r>
              <a:rPr lang="en-US" sz="1800" dirty="0" smtClean="0"/>
              <a:t>Swelling of hands, face or ankles</a:t>
            </a:r>
          </a:p>
          <a:p>
            <a:pPr marL="969963" lvl="1" indent="-334963" eaLnBrk="1" hangingPunct="1">
              <a:lnSpc>
                <a:spcPct val="90000"/>
              </a:lnSpc>
              <a:defRPr/>
            </a:pPr>
            <a:r>
              <a:rPr lang="en-US" sz="1800" dirty="0" smtClean="0"/>
              <a:t>Acute illness</a:t>
            </a:r>
          </a:p>
          <a:p>
            <a:pPr marL="969963" lvl="1" indent="-334963" eaLnBrk="1" hangingPunct="1">
              <a:lnSpc>
                <a:spcPct val="90000"/>
              </a:lnSpc>
              <a:defRPr/>
            </a:pPr>
            <a:r>
              <a:rPr lang="en-US" sz="1800" dirty="0" smtClean="0"/>
              <a:t>Decreased fetal movement</a:t>
            </a:r>
          </a:p>
          <a:p>
            <a:pPr marL="969963" lvl="1" indent="-334963" eaLnBrk="1" hangingPunct="1">
              <a:lnSpc>
                <a:spcPct val="90000"/>
              </a:lnSpc>
              <a:defRPr/>
            </a:pPr>
            <a:r>
              <a:rPr lang="en-US" sz="1800" dirty="0" smtClean="0"/>
              <a:t>Vaginal bleeding</a:t>
            </a:r>
          </a:p>
          <a:p>
            <a:pPr marL="969963" lvl="1" indent="-334963" eaLnBrk="1" hangingPunct="1">
              <a:lnSpc>
                <a:spcPct val="90000"/>
              </a:lnSpc>
              <a:defRPr/>
            </a:pPr>
            <a:r>
              <a:rPr lang="en-US" sz="1800" dirty="0" smtClean="0"/>
              <a:t>Nausea</a:t>
            </a:r>
          </a:p>
          <a:p>
            <a:pPr marL="969963" lvl="1" indent="-334963" eaLnBrk="1" hangingPunct="1">
              <a:lnSpc>
                <a:spcPct val="90000"/>
              </a:lnSpc>
              <a:defRPr/>
            </a:pPr>
            <a:r>
              <a:rPr lang="en-US" sz="1800" dirty="0" smtClean="0"/>
              <a:t>Chest pain</a:t>
            </a:r>
          </a:p>
          <a:p>
            <a:pPr marL="969963" lvl="1" indent="-334963" eaLnBrk="1" hangingPunct="1">
              <a:lnSpc>
                <a:spcPct val="90000"/>
              </a:lnSpc>
              <a:defRPr/>
            </a:pPr>
            <a:r>
              <a:rPr lang="en-US" sz="1800" dirty="0" smtClean="0"/>
              <a:t>Rapid onset of abdominal or pelvic pain</a:t>
            </a:r>
          </a:p>
          <a:p>
            <a:pPr marL="449263" indent="-449263" eaLnBrk="1" hangingPunct="1">
              <a:lnSpc>
                <a:spcPct val="90000"/>
              </a:lnSpc>
              <a:defRPr/>
            </a:pPr>
            <a:r>
              <a:rPr lang="en-US" sz="2000" dirty="0" smtClean="0">
                <a:cs typeface="+mn-cs"/>
              </a:rPr>
              <a:t>Proper Hydration and avoiding supine position is important to maintain blood flow to fetus</a:t>
            </a:r>
            <a:endParaRPr lang="en-US" sz="2000" dirty="0" smtClean="0">
              <a:solidFill>
                <a:schemeClr val="bg2"/>
              </a:solidFill>
              <a:cs typeface="+mn-cs"/>
            </a:endParaRPr>
          </a:p>
          <a:p>
            <a:pPr marL="449263" indent="-449263" eaLnBrk="1" hangingPunct="1">
              <a:lnSpc>
                <a:spcPct val="90000"/>
              </a:lnSpc>
              <a:defRPr/>
            </a:pPr>
            <a:r>
              <a:rPr lang="en-US" sz="2000" dirty="0" smtClean="0">
                <a:cs typeface="+mn-cs"/>
              </a:rPr>
              <a:t>Recommend not exceeding 150 </a:t>
            </a:r>
            <a:r>
              <a:rPr lang="en-US" sz="2000" dirty="0" err="1" smtClean="0">
                <a:cs typeface="+mn-cs"/>
              </a:rPr>
              <a:t>bpm</a:t>
            </a:r>
            <a:r>
              <a:rPr lang="en-US" sz="2000" dirty="0" smtClean="0">
                <a:cs typeface="+mn-cs"/>
              </a:rPr>
              <a:t> (RPE 13-14) as high HR may reduce blood flow to fetus</a:t>
            </a:r>
            <a:endParaRPr lang="en-US" sz="2000" dirty="0" smtClean="0">
              <a:solidFill>
                <a:schemeClr val="bg2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86978-9DB2-E941-9984-F1D45067A314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chemeClr val="tx1"/>
                </a:solidFill>
                <a:cs typeface="+mj-cs"/>
              </a:rPr>
              <a:t>Pregnant Women</a:t>
            </a:r>
            <a:endParaRPr lang="en-US" sz="3600" b="1" smtClean="0">
              <a:solidFill>
                <a:schemeClr val="bg2"/>
              </a:solidFill>
              <a:cs typeface="+mj-cs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772400" cy="5638800"/>
          </a:xfrm>
        </p:spPr>
        <p:txBody>
          <a:bodyPr/>
          <a:lstStyle/>
          <a:p>
            <a:pPr marL="449263" indent="-449263" eaLnBrk="1" hangingPunct="1">
              <a:defRPr/>
            </a:pPr>
            <a:r>
              <a:rPr lang="en-US" sz="2000" smtClean="0">
                <a:cs typeface="+mn-cs"/>
              </a:rPr>
              <a:t>Proper resistance training enhances level of muscular fitness which may help compensate for the postural adjustments and demands </a:t>
            </a:r>
          </a:p>
          <a:p>
            <a:pPr marL="449263" indent="-449263" eaLnBrk="1" hangingPunct="1">
              <a:defRPr/>
            </a:pPr>
            <a:r>
              <a:rPr lang="en-US" sz="2000" smtClean="0">
                <a:cs typeface="+mn-cs"/>
              </a:rPr>
              <a:t>Limited evidence indicating little risk to mother or infant - with the following exceptions</a:t>
            </a:r>
          </a:p>
          <a:p>
            <a:pPr marL="969963" lvl="1" indent="-334963" eaLnBrk="1" hangingPunct="1">
              <a:defRPr/>
            </a:pPr>
            <a:r>
              <a:rPr lang="en-US" sz="1800" smtClean="0"/>
              <a:t>Table 53.4 ACSM - ACOG contraindications for aerobic ex</a:t>
            </a:r>
          </a:p>
          <a:p>
            <a:pPr marL="969963" lvl="1" indent="-334963" eaLnBrk="1" hangingPunct="1">
              <a:defRPr/>
            </a:pPr>
            <a:r>
              <a:rPr lang="en-US" sz="1800" smtClean="0"/>
              <a:t>Women who have not weight trained before</a:t>
            </a:r>
          </a:p>
          <a:p>
            <a:pPr marL="969963" lvl="1" indent="-334963" eaLnBrk="1" hangingPunct="1">
              <a:defRPr/>
            </a:pPr>
            <a:r>
              <a:rPr lang="en-US" sz="1800" smtClean="0"/>
              <a:t>Avoid ballistic exercises, and heavy resistance</a:t>
            </a:r>
          </a:p>
          <a:p>
            <a:pPr marL="969963" lvl="1" indent="-334963" eaLnBrk="1" hangingPunct="1">
              <a:defRPr/>
            </a:pPr>
            <a:r>
              <a:rPr lang="en-US" sz="1800" smtClean="0"/>
              <a:t>Do 12-15 reps without pushing to failure</a:t>
            </a:r>
          </a:p>
          <a:p>
            <a:pPr marL="969963" lvl="1" indent="-334963" eaLnBrk="1" hangingPunct="1">
              <a:defRPr/>
            </a:pPr>
            <a:r>
              <a:rPr lang="en-US" sz="1800" smtClean="0"/>
              <a:t>Discontinue specific exercises that cause pain or discomfort</a:t>
            </a:r>
          </a:p>
          <a:p>
            <a:pPr marL="969963" lvl="1" indent="-334963" eaLnBrk="1" hangingPunct="1">
              <a:defRPr/>
            </a:pPr>
            <a:r>
              <a:rPr lang="en-US" sz="1800" smtClean="0"/>
              <a:t>Consult physician if any of the following occur - vaginal bleeding, abdominal pain, ruptured membranes, elevated BP or HR, lack of fetal movement</a:t>
            </a:r>
          </a:p>
          <a:p>
            <a:pPr marL="449263" indent="-449263" eaLnBrk="1" hangingPunct="1">
              <a:defRPr/>
            </a:pPr>
            <a:r>
              <a:rPr lang="en-US" sz="2000" smtClean="0">
                <a:cs typeface="+mn-cs"/>
              </a:rPr>
              <a:t>Limitations and risks for Flexibility training discussed in Flexibility lecture</a:t>
            </a:r>
          </a:p>
          <a:p>
            <a:pPr marL="969963" lvl="1" indent="-334963" eaLnBrk="1" hangingPunct="1">
              <a:defRPr/>
            </a:pPr>
            <a:r>
              <a:rPr lang="en-US" sz="1800" smtClean="0"/>
              <a:t>Do not exceed moderate intensity</a:t>
            </a:r>
          </a:p>
          <a:p>
            <a:pPr marL="969963" lvl="1" indent="-334963" eaLnBrk="1" hangingPunct="1">
              <a:defRPr/>
            </a:pPr>
            <a:r>
              <a:rPr lang="en-US" sz="1800" smtClean="0"/>
              <a:t>Hormone relaxin - increases joint laxity</a:t>
            </a:r>
            <a:endParaRPr lang="en-US" sz="1800" smtClean="0">
              <a:solidFill>
                <a:schemeClr val="bg2"/>
              </a:solidFill>
            </a:endParaRPr>
          </a:p>
          <a:p>
            <a:pPr marL="449263" indent="-449263" eaLnBrk="1" hangingPunct="1">
              <a:buFontTx/>
              <a:buNone/>
              <a:defRPr/>
            </a:pPr>
            <a:endParaRPr lang="en-US" sz="2000" smtClean="0">
              <a:solidFill>
                <a:schemeClr val="bg2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202C3-920E-A94B-A41F-7CDC1D4BFA25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29698" name="Picture 2" descr="strength tx and pregnanc2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229600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720080"/>
          </a:xfrm>
        </p:spPr>
        <p:txBody>
          <a:bodyPr/>
          <a:lstStyle/>
          <a:p>
            <a:r>
              <a:rPr lang="en-US" dirty="0" smtClean="0"/>
              <a:t>Disability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7772400" cy="5328592"/>
          </a:xfrm>
        </p:spPr>
        <p:txBody>
          <a:bodyPr/>
          <a:lstStyle/>
          <a:p>
            <a:r>
              <a:rPr lang="en-US" sz="2400" dirty="0" smtClean="0"/>
              <a:t>CSEP-PATH C3</a:t>
            </a:r>
          </a:p>
          <a:p>
            <a:r>
              <a:rPr lang="en-US" sz="2400" dirty="0" smtClean="0"/>
              <a:t>“Physiological impairment or environmental barriers result in a functional limitation”</a:t>
            </a:r>
          </a:p>
          <a:p>
            <a:r>
              <a:rPr lang="en-US" sz="2400" dirty="0" smtClean="0"/>
              <a:t>Persons with a disability have similar needs, interests and concerns regarding physical activity – more likely to encounter environmental barriers.</a:t>
            </a:r>
          </a:p>
          <a:p>
            <a:r>
              <a:rPr lang="en-US" sz="2400" dirty="0" smtClean="0"/>
              <a:t>Gathering of pertinent information from client will assist in development of an appropriate program with the assistance of the client</a:t>
            </a:r>
          </a:p>
          <a:p>
            <a:pPr lvl="1"/>
            <a:r>
              <a:rPr lang="en-US" sz="2000" dirty="0" smtClean="0"/>
              <a:t>AAL-Q</a:t>
            </a:r>
          </a:p>
          <a:p>
            <a:pPr lvl="1"/>
            <a:r>
              <a:rPr lang="en-US" sz="2000" dirty="0" smtClean="0"/>
              <a:t>Identify barriers that may be the indirect result of the disability</a:t>
            </a:r>
          </a:p>
          <a:p>
            <a:pPr lvl="1"/>
            <a:r>
              <a:rPr lang="en-US" sz="2000" dirty="0" smtClean="0"/>
              <a:t>lack of facilities, experience, knowledge</a:t>
            </a:r>
          </a:p>
          <a:p>
            <a:pPr lvl="1"/>
            <a:r>
              <a:rPr lang="en-US" sz="2000" dirty="0" smtClean="0"/>
              <a:t>Fear, time, availability of support, perceived limit of options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EFF59-B4BB-724A-A645-38A2669992D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29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720080"/>
          </a:xfrm>
        </p:spPr>
        <p:txBody>
          <a:bodyPr/>
          <a:lstStyle/>
          <a:p>
            <a:r>
              <a:rPr lang="en-US" dirty="0" smtClean="0"/>
              <a:t>Disability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7772400" cy="5328592"/>
          </a:xfrm>
        </p:spPr>
        <p:txBody>
          <a:bodyPr/>
          <a:lstStyle/>
          <a:p>
            <a:r>
              <a:rPr lang="en-US" sz="2400" dirty="0" smtClean="0"/>
              <a:t>CSEP-PATH C3</a:t>
            </a:r>
          </a:p>
          <a:p>
            <a:r>
              <a:rPr lang="en-US" sz="2400" dirty="0" smtClean="0"/>
              <a:t>Wide range of impacts that a disability may have include;</a:t>
            </a:r>
          </a:p>
          <a:p>
            <a:r>
              <a:rPr lang="en-US" sz="2400" dirty="0" smtClean="0"/>
              <a:t>Mobility</a:t>
            </a:r>
          </a:p>
          <a:p>
            <a:r>
              <a:rPr lang="en-US" sz="2400" dirty="0" smtClean="0"/>
              <a:t>Object manipulation</a:t>
            </a:r>
          </a:p>
          <a:p>
            <a:r>
              <a:rPr lang="en-US" sz="2400" dirty="0" err="1" smtClean="0"/>
              <a:t>Behavioural</a:t>
            </a:r>
            <a:r>
              <a:rPr lang="en-US" sz="2400" dirty="0" smtClean="0"/>
              <a:t> and Social Skills</a:t>
            </a:r>
          </a:p>
          <a:p>
            <a:r>
              <a:rPr lang="en-US" sz="2400" dirty="0" smtClean="0"/>
              <a:t>Cognitive function</a:t>
            </a:r>
          </a:p>
          <a:p>
            <a:r>
              <a:rPr lang="en-US" sz="2400" dirty="0" smtClean="0"/>
              <a:t>Communication and perception</a:t>
            </a:r>
          </a:p>
          <a:p>
            <a:pPr lvl="1"/>
            <a:r>
              <a:rPr lang="en-US" sz="2000" dirty="0" smtClean="0"/>
              <a:t>Hearing impairments</a:t>
            </a:r>
          </a:p>
          <a:p>
            <a:pPr lvl="1"/>
            <a:r>
              <a:rPr lang="en-US" sz="2000" dirty="0" smtClean="0"/>
              <a:t>Speech impairments</a:t>
            </a:r>
          </a:p>
          <a:p>
            <a:r>
              <a:rPr lang="en-US" sz="2400" dirty="0" smtClean="0"/>
              <a:t>CSEP-PATH online toolkit includes</a:t>
            </a:r>
          </a:p>
          <a:p>
            <a:pPr lvl="1"/>
            <a:r>
              <a:rPr lang="en-US" sz="2000" dirty="0" smtClean="0"/>
              <a:t>A way with words</a:t>
            </a:r>
          </a:p>
          <a:p>
            <a:pPr lvl="1"/>
            <a:r>
              <a:rPr lang="en-US" sz="2000" dirty="0" smtClean="0"/>
              <a:t>Sign language for Exercise Professionals</a:t>
            </a:r>
          </a:p>
          <a:p>
            <a:pPr lvl="1"/>
            <a:r>
              <a:rPr lang="en-US" sz="2000" dirty="0" smtClean="0"/>
              <a:t>Tips for conducting the CSEP-PATH fitness assessment for clients with a disability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EFF59-B4BB-724A-A645-38A2669992D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53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F974B-2727-6A43-967C-2BEE0009AB9A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CA" sz="4000" dirty="0" smtClean="0">
                <a:cs typeface="+mj-cs"/>
              </a:rPr>
              <a:t>Chronic Disease</a:t>
            </a:r>
            <a:endParaRPr lang="en-CA" dirty="0" smtClean="0">
              <a:cs typeface="+mj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CA" sz="2400" dirty="0" smtClean="0">
                <a:cs typeface="+mn-cs"/>
              </a:rPr>
              <a:t>Cardiac Rehabilitation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sz="2400" dirty="0" smtClean="0">
                <a:cs typeface="+mn-cs"/>
              </a:rPr>
              <a:t>restore CAD patient to full and productive life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400" dirty="0" smtClean="0"/>
              <a:t>multifaceted - lifestyle overhaul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400" dirty="0" smtClean="0"/>
              <a:t>high variability - progression and manifestation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400" dirty="0" smtClean="0"/>
              <a:t>adjustments with medications</a:t>
            </a:r>
            <a:endParaRPr lang="en-CA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CA" sz="2800" dirty="0" smtClean="0">
                <a:cs typeface="+mn-cs"/>
              </a:rPr>
              <a:t>Establish risk based on prognosis and functional capacity (Bruce)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sz="2800" dirty="0" smtClean="0">
                <a:cs typeface="+mn-cs"/>
              </a:rPr>
              <a:t>Angina Pectoris</a:t>
            </a:r>
            <a:endParaRPr lang="en-CA" sz="2000" dirty="0" smtClean="0"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400" dirty="0" smtClean="0"/>
              <a:t>stable angina, angina threshold (4 MET or greater)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400" dirty="0" smtClean="0"/>
              <a:t>10 - 15 </a:t>
            </a:r>
            <a:r>
              <a:rPr lang="en-CA" sz="2400" dirty="0" err="1" smtClean="0"/>
              <a:t>bpm</a:t>
            </a:r>
            <a:r>
              <a:rPr lang="en-CA" sz="2400" dirty="0" smtClean="0"/>
              <a:t> below angina threshold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400" dirty="0" smtClean="0"/>
              <a:t>prolonged warm up/down - ROM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400" dirty="0" smtClean="0"/>
              <a:t>whole body exercise - circuit training</a:t>
            </a:r>
            <a:endParaRPr lang="en-CA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FD4AB-9509-264F-9920-1700F3708E4C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4000" dirty="0" smtClean="0">
                <a:cs typeface="+mj-cs"/>
              </a:rPr>
              <a:t>Chronic </a:t>
            </a:r>
            <a:r>
              <a:rPr lang="en-CA" sz="4000" dirty="0" smtClean="0">
                <a:cs typeface="+mj-cs"/>
              </a:rPr>
              <a:t>Disease</a:t>
            </a:r>
            <a:endParaRPr lang="en-CA" dirty="0" smtClean="0">
              <a:cs typeface="+mj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CA" dirty="0" smtClean="0">
                <a:cs typeface="+mn-cs"/>
              </a:rPr>
              <a:t>Pacemakers</a:t>
            </a:r>
            <a:endParaRPr lang="en-CA" sz="3600" dirty="0" smtClean="0"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dirty="0" smtClean="0"/>
              <a:t>requires extensive evaluation of response to exercise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dirty="0" smtClean="0"/>
              <a:t>HR and exercise 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dirty="0" smtClean="0"/>
              <a:t>Variable with type of pacemaker -  some respond others do not</a:t>
            </a:r>
            <a:endParaRPr lang="en-CA" sz="32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3200" dirty="0" smtClean="0"/>
              <a:t>testing - low functional capacity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CA" sz="2800" dirty="0" smtClean="0"/>
              <a:t>Increase by only 1 MET per 2-3 min stage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CA" sz="36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1DEB0E-F2D9-D749-AB0D-506FDAC1AC9C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381000"/>
          </a:xfrm>
        </p:spPr>
        <p:txBody>
          <a:bodyPr/>
          <a:lstStyle/>
          <a:p>
            <a:pPr eaLnBrk="1" hangingPunct="1">
              <a:defRPr/>
            </a:pPr>
            <a:r>
              <a:rPr lang="en-CA" sz="4000" smtClean="0">
                <a:cs typeface="+mj-cs"/>
              </a:rPr>
              <a:t>Medications</a:t>
            </a:r>
            <a:endParaRPr lang="en-CA" smtClean="0"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CA" sz="2800" smtClean="0">
                <a:cs typeface="+mn-cs"/>
              </a:rPr>
              <a:t>Beta Blockers</a:t>
            </a:r>
            <a:r>
              <a:rPr lang="en-CA" sz="2000" smtClean="0">
                <a:cs typeface="+mn-cs"/>
              </a:rPr>
              <a:t> - </a:t>
            </a:r>
            <a:r>
              <a:rPr lang="en-CA" sz="2400" smtClean="0">
                <a:cs typeface="+mn-cs"/>
              </a:rPr>
              <a:t>decreased resting and exercise HR and BP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400" smtClean="0"/>
              <a:t>inc. Angina threshold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400" smtClean="0"/>
              <a:t>case by case - dose specific</a:t>
            </a:r>
            <a:endParaRPr lang="en-CA" sz="1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CA" sz="2800" smtClean="0">
                <a:cs typeface="+mn-cs"/>
              </a:rPr>
              <a:t>Nitrates </a:t>
            </a:r>
            <a:r>
              <a:rPr lang="en-CA" sz="2000" smtClean="0">
                <a:cs typeface="+mn-cs"/>
              </a:rPr>
              <a:t>- </a:t>
            </a:r>
            <a:r>
              <a:rPr lang="en-CA" sz="2400" smtClean="0">
                <a:cs typeface="+mn-cs"/>
              </a:rPr>
              <a:t>decreased after load and preload - increased angina threshold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400" smtClean="0"/>
              <a:t>no change in HR response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400" smtClean="0"/>
              <a:t>hypotension post exercise</a:t>
            </a:r>
            <a:endParaRPr lang="en-CA" sz="16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CA" sz="2800" smtClean="0">
                <a:cs typeface="+mn-cs"/>
              </a:rPr>
              <a:t>Calcium Channel Blockers</a:t>
            </a:r>
            <a:endParaRPr lang="en-CA" sz="2000" smtClean="0"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400" smtClean="0"/>
              <a:t>vasodilator - increased O</a:t>
            </a:r>
            <a:r>
              <a:rPr lang="en-CA" sz="2400" baseline="-25000" smtClean="0"/>
              <a:t>2</a:t>
            </a:r>
            <a:r>
              <a:rPr lang="en-CA" sz="2400" smtClean="0"/>
              <a:t> to heart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400" smtClean="0"/>
              <a:t>reduce angina - dose specific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sz="2800" smtClean="0">
                <a:cs typeface="+mn-cs"/>
              </a:rPr>
              <a:t>B blockers, Ca channel blockers and vasodilators may cause post exercise hypotension - cool down important</a:t>
            </a:r>
            <a:endParaRPr lang="en-CA" sz="200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E578B-8204-644B-897D-FFEABF129D2A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4000" smtClean="0">
                <a:cs typeface="+mj-cs"/>
              </a:rPr>
              <a:t>Special Populations</a:t>
            </a:r>
            <a:endParaRPr lang="en-CA" smtClean="0">
              <a:cs typeface="+mj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CA" sz="2800" smtClean="0">
                <a:cs typeface="+mn-cs"/>
              </a:rPr>
              <a:t>Consideration of underlying condition - physiologically</a:t>
            </a:r>
            <a:endParaRPr lang="en-CA" sz="2400" smtClean="0">
              <a:cs typeface="+mn-cs"/>
            </a:endParaRPr>
          </a:p>
          <a:p>
            <a:pPr lvl="1" eaLnBrk="1" hangingPunct="1">
              <a:defRPr/>
            </a:pPr>
            <a:r>
              <a:rPr lang="en-CA" sz="2400" smtClean="0"/>
              <a:t>variability even within special populations</a:t>
            </a:r>
          </a:p>
          <a:p>
            <a:pPr lvl="1" eaLnBrk="1" hangingPunct="1">
              <a:defRPr/>
            </a:pPr>
            <a:r>
              <a:rPr lang="en-CA" sz="2400" smtClean="0"/>
              <a:t>risk / benefit ratio</a:t>
            </a:r>
          </a:p>
          <a:p>
            <a:pPr lvl="1" eaLnBrk="1" hangingPunct="1">
              <a:defRPr/>
            </a:pPr>
            <a:r>
              <a:rPr lang="en-CA" sz="2400" smtClean="0"/>
              <a:t>reassessment with changes in status - new goals...</a:t>
            </a:r>
            <a:endParaRPr lang="en-CA" sz="2000" smtClean="0"/>
          </a:p>
          <a:p>
            <a:pPr eaLnBrk="1" hangingPunct="1">
              <a:defRPr/>
            </a:pPr>
            <a:r>
              <a:rPr lang="en-CA" sz="2800" smtClean="0">
                <a:cs typeface="+mn-cs"/>
              </a:rPr>
              <a:t>COPD</a:t>
            </a:r>
            <a:r>
              <a:rPr lang="en-CA" sz="2400" smtClean="0">
                <a:cs typeface="+mn-cs"/>
              </a:rPr>
              <a:t> - </a:t>
            </a:r>
            <a:r>
              <a:rPr lang="en-CA" sz="2000" smtClean="0">
                <a:cs typeface="+mn-cs"/>
              </a:rPr>
              <a:t>emphysema, Bronchitis</a:t>
            </a:r>
            <a:endParaRPr lang="en-CA" sz="2400" smtClean="0">
              <a:cs typeface="+mn-cs"/>
            </a:endParaRPr>
          </a:p>
          <a:p>
            <a:pPr lvl="1" eaLnBrk="1" hangingPunct="1">
              <a:defRPr/>
            </a:pPr>
            <a:r>
              <a:rPr lang="en-CA" sz="2400" smtClean="0"/>
              <a:t>low level testing - .5 MET’s per stage</a:t>
            </a:r>
          </a:p>
          <a:p>
            <a:pPr lvl="1" eaLnBrk="1" hangingPunct="1">
              <a:defRPr/>
            </a:pPr>
            <a:r>
              <a:rPr lang="en-CA" sz="2400" smtClean="0"/>
              <a:t>may only see reduction in symptoms, anxiety, depression</a:t>
            </a:r>
            <a:endParaRPr lang="en-CA" sz="20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94F37-2A66-DC42-BF43-596AABE20D4B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35842" name="Picture 3" descr="tabl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54438"/>
            <a:ext cx="6462713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35150" y="836613"/>
          <a:ext cx="6096000" cy="2116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2016224"/>
                <a:gridCol w="2135560"/>
              </a:tblGrid>
              <a:tr h="43194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Classification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Systolic (mmHg)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Diastolic (mmHg)</a:t>
                      </a:r>
                      <a:endParaRPr lang="en-US" sz="1800" dirty="0"/>
                    </a:p>
                  </a:txBody>
                  <a:tcPr marT="45710" marB="45710"/>
                </a:tc>
              </a:tr>
              <a:tr h="42104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Normal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&lt; 120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&lt;</a:t>
                      </a:r>
                      <a:r>
                        <a:rPr lang="en-US" sz="1800" baseline="0" dirty="0" smtClean="0"/>
                        <a:t> 80</a:t>
                      </a:r>
                      <a:endParaRPr lang="en-US" sz="1800" dirty="0"/>
                    </a:p>
                  </a:txBody>
                  <a:tcPr marT="45710" marB="45710"/>
                </a:tc>
              </a:tr>
              <a:tr h="42104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Pre Hypertension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120</a:t>
                      </a:r>
                      <a:r>
                        <a:rPr lang="en-US" sz="1800" baseline="0" dirty="0" smtClean="0"/>
                        <a:t> - 130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80 - 89</a:t>
                      </a:r>
                      <a:endParaRPr lang="en-US" sz="1800" dirty="0"/>
                    </a:p>
                  </a:txBody>
                  <a:tcPr marT="45710" marB="45710"/>
                </a:tc>
              </a:tr>
              <a:tr h="42104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Stage 1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140</a:t>
                      </a:r>
                      <a:r>
                        <a:rPr lang="en-US" sz="1800" baseline="0" dirty="0" smtClean="0"/>
                        <a:t> - 159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90 - 99</a:t>
                      </a:r>
                      <a:endParaRPr lang="en-US" sz="1800" dirty="0"/>
                    </a:p>
                  </a:txBody>
                  <a:tcPr marT="45710" marB="45710"/>
                </a:tc>
              </a:tr>
              <a:tr h="42104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Stage</a:t>
                      </a:r>
                      <a:r>
                        <a:rPr lang="en-US" sz="1800" baseline="0" dirty="0" smtClean="0"/>
                        <a:t> 2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&gt; 160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&gt; 100</a:t>
                      </a:r>
                      <a:endParaRPr lang="en-US" sz="1800" dirty="0"/>
                    </a:p>
                  </a:txBody>
                  <a:tcPr marT="45710" marB="4571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63713" y="3068638"/>
            <a:ext cx="59658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cs typeface="+mn-cs"/>
              </a:rPr>
              <a:t>Risk of CVD, beginning at 115 / 75 mmHg, doubles with each increment of 20 / 10 mmHg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6375" y="260350"/>
            <a:ext cx="68500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  <a:cs typeface="+mn-cs"/>
              </a:rPr>
              <a:t>Classification of Blood Pressure for Adults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6ADF2-92CF-AB44-81A8-345A0EEFF3A7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990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CA" sz="4000" smtClean="0">
                <a:solidFill>
                  <a:schemeClr val="tx1"/>
                </a:solidFill>
                <a:latin typeface="Times New Roman" charset="0"/>
                <a:cs typeface="+mj-cs"/>
              </a:rPr>
              <a:t>Special Populations</a:t>
            </a:r>
            <a:endParaRPr lang="en-CA" smtClean="0">
              <a:solidFill>
                <a:schemeClr val="tx1"/>
              </a:solidFill>
              <a:latin typeface="Times New Roman" charset="0"/>
              <a:cs typeface="+mj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47800"/>
            <a:ext cx="5041900" cy="4114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defRPr/>
            </a:pPr>
            <a:r>
              <a:rPr lang="en-CA" sz="2500" dirty="0" smtClean="0">
                <a:latin typeface="Times New Roman" charset="0"/>
                <a:cs typeface="+mn-cs"/>
              </a:rPr>
              <a:t>Modifications in assessment and programming may be required for a client with a specific health status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CA" sz="600" dirty="0" smtClean="0">
              <a:latin typeface="Times New Roman" charset="0"/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CA" sz="600" dirty="0" smtClean="0">
              <a:latin typeface="Times New Roman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CA" sz="2500" dirty="0" smtClean="0">
                <a:latin typeface="Times New Roman" charset="0"/>
                <a:cs typeface="+mn-cs"/>
              </a:rPr>
              <a:t>We will briefly address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100" dirty="0" smtClean="0">
                <a:latin typeface="Times New Roman" charset="0"/>
              </a:rPr>
              <a:t>Children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100" dirty="0" smtClean="0">
                <a:latin typeface="Times New Roman" charset="0"/>
              </a:rPr>
              <a:t>Pregnant women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100" dirty="0" smtClean="0">
                <a:latin typeface="Times New Roman" charset="0"/>
              </a:rPr>
              <a:t>CHD (CAD)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100" dirty="0" smtClean="0">
                <a:latin typeface="Times New Roman" charset="0"/>
              </a:rPr>
              <a:t>Hypertension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100" dirty="0" smtClean="0">
                <a:latin typeface="Times New Roman" charset="0"/>
              </a:rPr>
              <a:t>Diabetes (metabolic syndrome)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100" dirty="0" smtClean="0">
                <a:latin typeface="Times New Roman" charset="0"/>
              </a:rPr>
              <a:t>Disability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CA" sz="2100" b="1" dirty="0" smtClean="0">
              <a:latin typeface="Times New Roman" charset="0"/>
            </a:endParaRPr>
          </a:p>
        </p:txBody>
      </p:sp>
      <p:pic>
        <p:nvPicPr>
          <p:cNvPr id="3076" name="Picture 4" descr="BLOODPR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2790825"/>
            <a:ext cx="3048000" cy="19970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B7D6E-5357-0245-B5B7-B3989E61D790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CA" sz="4000" smtClean="0">
                <a:cs typeface="+mj-cs"/>
              </a:rPr>
              <a:t>Hypertension</a:t>
            </a:r>
            <a:endParaRPr lang="en-CA" smtClean="0">
              <a:cs typeface="+mj-cs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CA" sz="2800" smtClean="0">
                <a:cs typeface="+mn-cs"/>
              </a:rPr>
              <a:t>Primary (essential) Hypertension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000" smtClean="0"/>
              <a:t>95%</a:t>
            </a:r>
            <a:r>
              <a:rPr lang="en-CA" sz="2400" smtClean="0"/>
              <a:t> of cases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000" smtClean="0"/>
              <a:t>unknown cause  (idiopathic)</a:t>
            </a:r>
            <a:endParaRPr lang="en-CA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CA" sz="2800" smtClean="0">
                <a:cs typeface="+mn-cs"/>
              </a:rPr>
              <a:t>Secondary Hypertension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000" smtClean="0"/>
              <a:t>due to endocrine or renal structural disorder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sz="2400" smtClean="0">
                <a:cs typeface="+mn-cs"/>
              </a:rPr>
              <a:t>Hypertension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000" smtClean="0"/>
              <a:t>increases probability of stroke, CAD and Left Ventricular Hypertrophy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sz="2400" smtClean="0">
                <a:cs typeface="+mn-cs"/>
              </a:rPr>
              <a:t>Sedentary have 20-50% increased risk for developing hypertension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sz="2400" smtClean="0">
                <a:cs typeface="+mn-cs"/>
              </a:rPr>
              <a:t>Exercise will reduce the age related increase in BP for those at high risk genetically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sz="2400" smtClean="0">
                <a:cs typeface="+mn-cs"/>
              </a:rPr>
              <a:t>Exercise - greater increase in Q, SBP and DBP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sz="2400" smtClean="0">
                <a:cs typeface="+mn-cs"/>
              </a:rPr>
              <a:t>Higher frequency and duration at lower intensity (40-65%)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B1E39-DF28-9F46-A722-B4932FD21F72}" type="slidenum">
              <a:rPr lang="en-US"/>
              <a:pPr>
                <a:defRPr/>
              </a:pPr>
              <a:t>21</a:t>
            </a:fld>
            <a:endParaRPr lang="en-US"/>
          </a:p>
        </p:txBody>
      </p:sp>
      <p:pic>
        <p:nvPicPr>
          <p:cNvPr id="38914" name="Picture 5" descr="tabl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8839200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1447800" y="533400"/>
            <a:ext cx="595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Exercise Prescription for Hypertensive Patients</a:t>
            </a: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1752600" y="5867400"/>
            <a:ext cx="5688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Clinical Exercise Physiology 2nd ed, Human Kinetics, 2009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28DB1-BAF7-E244-A7A7-A283310CD6A7}" type="slidenum">
              <a:rPr lang="en-US"/>
              <a:pPr>
                <a:defRPr/>
              </a:pPr>
              <a:t>22</a:t>
            </a:fld>
            <a:endParaRPr lang="en-US"/>
          </a:p>
        </p:txBody>
      </p:sp>
      <p:pic>
        <p:nvPicPr>
          <p:cNvPr id="39938" name="Picture 2" descr="tabl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382000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371600" y="5715000"/>
            <a:ext cx="5688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Clinical Exercise Physiology 2nd ed, Human Kinetics, 2009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1524000" y="381000"/>
            <a:ext cx="6286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Impact of Lifestyle interventions on Hypertension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6FDD0-C935-6A40-B0F8-EB82E4762500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381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Metabolic Syndrome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Definition - group of risk factors that increase risk of CHD, Type 11 Diabetes, and kidney disease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Diagnosis - for a person to be diagnosed as having the metabolic syndrome they must have: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Central Obesity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u="sng" smtClean="0"/>
              <a:t>&gt;</a:t>
            </a:r>
            <a:r>
              <a:rPr lang="en-US" sz="2000" smtClean="0"/>
              <a:t> 94 cm for Europid men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u="sng" smtClean="0"/>
              <a:t>&gt;</a:t>
            </a:r>
            <a:r>
              <a:rPr lang="en-US" sz="2000" smtClean="0"/>
              <a:t> 80 cm for Europid women (other ethnic specific values available)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u="sng" smtClean="0">
                <a:cs typeface="+mn-cs"/>
              </a:rPr>
              <a:t>And</a:t>
            </a:r>
            <a:r>
              <a:rPr lang="en-US" sz="2400" smtClean="0">
                <a:cs typeface="+mn-cs"/>
              </a:rPr>
              <a:t> two of the following four factors: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Raised TG level :  </a:t>
            </a:r>
            <a:r>
              <a:rPr lang="en-US" sz="2000" u="sng" smtClean="0"/>
              <a:t>&gt;</a:t>
            </a:r>
            <a:r>
              <a:rPr lang="en-US" sz="2000" smtClean="0"/>
              <a:t> 150mg/dL (1.7 mmol/L) or specific treatment of this lipid abnormality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Reduced HDL cholesterol: &lt; 40 mg/dL in males &lt; 50 mg/dL in females, or specific treatment of this lipid abnormality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Raised blood pressure: SBP </a:t>
            </a:r>
            <a:r>
              <a:rPr lang="en-US" sz="2000" u="sng" smtClean="0"/>
              <a:t>&gt;</a:t>
            </a:r>
            <a:r>
              <a:rPr lang="en-US" sz="2000" smtClean="0"/>
              <a:t> 130 or DBP </a:t>
            </a:r>
            <a:r>
              <a:rPr lang="en-US" sz="2000" u="sng" smtClean="0"/>
              <a:t>&gt;</a:t>
            </a:r>
            <a:r>
              <a:rPr lang="en-US" sz="2000" smtClean="0"/>
              <a:t> 85; or treatment of previously diagnosed hypertension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Raised fasting plasma glucose (FPG) </a:t>
            </a:r>
            <a:r>
              <a:rPr lang="en-US" sz="2000" u="sng" smtClean="0"/>
              <a:t>&gt;</a:t>
            </a:r>
            <a:r>
              <a:rPr lang="en-US" sz="2000" smtClean="0"/>
              <a:t> 100mg/dL (5.6 mmol/L or previously diagnosed type 2 diabetes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DF1BB-5F94-A44F-9AF1-FB65A9A66A07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Diabetes</a:t>
            </a:r>
            <a:endParaRPr lang="en-US" smtClean="0">
              <a:cs typeface="+mj-cs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Exercise is an accepted adjunctive therapy in management of diabetes and metabolic syndrome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Diet, insulin and exercise are the three cornerstones of diabetes care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Exercise appears to be beneficial in controlling blood glucose in non-insulin dependent diabetes mellitus (NIDDM, type II, age onset)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Exercise can be made safe for individuals with IDDM (insulin dependant, type I) and may reduce the risk of CVD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Type I and II are distinct and separate diseases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Table 31.1 ACSM - characteristics of type I and II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D10B9-8D9C-A64E-AE95-C80674EEF5E1}" type="slidenum">
              <a:rPr lang="en-US"/>
              <a:pPr>
                <a:defRPr/>
              </a:pPr>
              <a:t>25</a:t>
            </a:fld>
            <a:endParaRPr lang="en-US"/>
          </a:p>
        </p:txBody>
      </p:sp>
      <p:pic>
        <p:nvPicPr>
          <p:cNvPr id="43010" name="Picture 5" descr="diabetes comp2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560388" y="190500"/>
            <a:ext cx="2452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Table 37-1 ACSM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D9F9E-1324-B14C-BCA8-731CB50E7930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Type I Diabetes</a:t>
            </a:r>
            <a:endParaRPr lang="en-US" smtClean="0">
              <a:cs typeface="+mj-cs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n-cs"/>
              </a:rPr>
              <a:t>Primary abnormality is insulin deficiency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Exercise improves glycemic control, though it is not well documented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People with type I are prone to hypoglycemia during and after exercise</a:t>
            </a:r>
          </a:p>
          <a:p>
            <a:pPr lvl="1" eaLnBrk="1" hangingPunct="1">
              <a:defRPr/>
            </a:pPr>
            <a:r>
              <a:rPr lang="en-US" sz="2400" smtClean="0"/>
              <a:t>Tend to eat more or reduce insulin to decrease the risk of hypoglycemia with exercise - Table 1 - CJDC </a:t>
            </a:r>
          </a:p>
          <a:p>
            <a:pPr lvl="1" eaLnBrk="1" hangingPunct="1">
              <a:defRPr/>
            </a:pPr>
            <a:r>
              <a:rPr lang="en-US" sz="2400" smtClean="0"/>
              <a:t>Increase carbohydrates tends to negate the benefits of exercise on glycosylated Hb</a:t>
            </a:r>
          </a:p>
          <a:p>
            <a:pPr eaLnBrk="1" hangingPunct="1">
              <a:defRPr/>
            </a:pPr>
            <a:r>
              <a:rPr lang="en-US" sz="2400" smtClean="0">
                <a:cs typeface="+mn-cs"/>
              </a:rPr>
              <a:t>Glycosylated Hb - covalent links between glucose and Hb;   [ ]  increases with bld glucose, used as retrospective index of glucose control over time</a:t>
            </a:r>
          </a:p>
          <a:p>
            <a:pPr lvl="1" eaLnBrk="1" hangingPunct="1">
              <a:defRPr/>
            </a:pPr>
            <a:r>
              <a:rPr lang="en-US" sz="2000" smtClean="0"/>
              <a:t>Table 31.4 general guidelines for avoiding hypoglycemia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62C41-3A56-B24C-AF24-4A8B1D587CB5}" type="slidenum">
              <a:rPr lang="en-US"/>
              <a:pPr>
                <a:defRPr/>
              </a:pPr>
              <a:t>27</a:t>
            </a:fld>
            <a:endParaRPr lang="en-US"/>
          </a:p>
        </p:txBody>
      </p:sp>
      <p:pic>
        <p:nvPicPr>
          <p:cNvPr id="45058" name="Picture 3" descr="hypoglycemia2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5505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CBC4CF-3175-9543-A1FF-1AE448F1C07E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Type I Diabetes</a:t>
            </a:r>
            <a:endParaRPr lang="en-US" smtClean="0">
              <a:cs typeface="+mj-cs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n-cs"/>
              </a:rPr>
              <a:t>Balance of insulin, glucagon and catecholamines largely controls the availability and use of metabolic fuels</a:t>
            </a:r>
          </a:p>
          <a:p>
            <a:pPr lvl="1" eaLnBrk="1" hangingPunct="1">
              <a:defRPr/>
            </a:pPr>
            <a:r>
              <a:rPr lang="en-US" sz="2400" smtClean="0"/>
              <a:t>Acute exercise increases glucose use which requires inc glucose production to maintain normal glucose</a:t>
            </a:r>
          </a:p>
          <a:p>
            <a:pPr lvl="1" eaLnBrk="1" hangingPunct="1">
              <a:defRPr/>
            </a:pPr>
            <a:r>
              <a:rPr lang="en-US" sz="2400" smtClean="0"/>
              <a:t>With diabetes the inc glucose production is compromised the the presence of insulin (injected) and / or inability to inc glucose due to abnormal hormone response (Table 31.5 activity characteristics of insulin)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Regular exercise does improve insulin sensitivity, glucose metabolism and CVD risk</a:t>
            </a:r>
          </a:p>
          <a:p>
            <a:pPr lvl="1" eaLnBrk="1" hangingPunct="1">
              <a:defRPr/>
            </a:pPr>
            <a:r>
              <a:rPr lang="en-US" sz="2400" smtClean="0"/>
              <a:t>Table 31.2 ACSM benefits of ex for type I</a:t>
            </a:r>
          </a:p>
          <a:p>
            <a:pPr lvl="1" eaLnBrk="1" hangingPunct="1">
              <a:defRPr/>
            </a:pPr>
            <a:r>
              <a:rPr lang="en-US" sz="2400" smtClean="0"/>
              <a:t>Table 31.3 ACSM general exercise recommendations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84DA4-7307-0A4D-80CE-37222760F517}" type="slidenum">
              <a:rPr lang="en-US"/>
              <a:pPr>
                <a:defRPr/>
              </a:pPr>
              <a:t>29</a:t>
            </a:fld>
            <a:endParaRPr lang="en-US"/>
          </a:p>
        </p:txBody>
      </p:sp>
      <p:pic>
        <p:nvPicPr>
          <p:cNvPr id="47106" name="Picture 3" descr="insulin2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486400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4" descr="carb adjustment2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08288"/>
            <a:ext cx="7142163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16CB1-637D-1C4E-8D3B-33E95D8BCEA9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371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tx1"/>
                </a:solidFill>
                <a:latin typeface="Times New Roman" charset="0"/>
                <a:cs typeface="+mj-cs"/>
              </a:rPr>
              <a:t>Special Populations: </a:t>
            </a:r>
            <a:br>
              <a:rPr lang="en-US" sz="4000" smtClean="0">
                <a:solidFill>
                  <a:schemeClr val="tx1"/>
                </a:solidFill>
                <a:latin typeface="Times New Roman" charset="0"/>
                <a:cs typeface="+mj-cs"/>
              </a:rPr>
            </a:br>
            <a:r>
              <a:rPr lang="en-CA" sz="4000" smtClean="0">
                <a:solidFill>
                  <a:schemeClr val="tx1"/>
                </a:solidFill>
                <a:latin typeface="Times New Roman" charset="0"/>
                <a:cs typeface="+mj-cs"/>
              </a:rPr>
              <a:t>What You Need to Know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696200" cy="43434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defRPr/>
            </a:pPr>
            <a:r>
              <a:rPr lang="en-CA" sz="2400" b="1" smtClean="0">
                <a:latin typeface="Times New Roman" charset="0"/>
                <a:cs typeface="+mn-cs"/>
              </a:rPr>
              <a:t>Anatomy and physiology of condition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CA" sz="600" b="1" smtClean="0">
              <a:latin typeface="Times New Roman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CA" sz="2400" b="1" smtClean="0">
                <a:latin typeface="Times New Roman" charset="0"/>
                <a:cs typeface="+mn-cs"/>
              </a:rPr>
              <a:t>Specialized screening procedure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CA" sz="600" b="1" smtClean="0">
              <a:latin typeface="Times New Roman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CA" sz="2400" b="1" smtClean="0">
                <a:latin typeface="Times New Roman" charset="0"/>
                <a:cs typeface="+mn-cs"/>
              </a:rPr>
              <a:t>Benefits of exercise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CA" sz="600" b="1" smtClean="0">
              <a:latin typeface="Times New Roman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CA" sz="2400" b="1" smtClean="0">
                <a:latin typeface="Times New Roman" charset="0"/>
                <a:cs typeface="+mn-cs"/>
              </a:rPr>
              <a:t>Cautions / observations (e.g. drug effects)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CA" sz="600" b="1" smtClean="0">
              <a:latin typeface="Times New Roman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CA" sz="2400" b="1" smtClean="0">
                <a:latin typeface="Times New Roman" charset="0"/>
                <a:cs typeface="+mn-cs"/>
              </a:rPr>
              <a:t>Contraindications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CA" sz="600" b="1" smtClean="0">
              <a:latin typeface="Times New Roman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CA" sz="2400" b="1" smtClean="0">
                <a:latin typeface="Times New Roman" charset="0"/>
                <a:cs typeface="+mn-cs"/>
              </a:rPr>
              <a:t>Modified exercise plans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"/>
              <a:defRPr/>
            </a:pPr>
            <a:r>
              <a:rPr lang="en-CA" sz="2200" b="1" smtClean="0">
                <a:latin typeface="Times New Roman" charset="0"/>
              </a:rPr>
              <a:t>cardio, strength, flexibility</a:t>
            </a:r>
            <a:r>
              <a:rPr lang="en-US" sz="2200" b="1" smtClean="0">
                <a:latin typeface="Times New Roman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"/>
              <a:defRPr/>
            </a:pPr>
            <a:r>
              <a:rPr lang="en-US" sz="2200" b="1" smtClean="0">
                <a:latin typeface="Times New Roman" charset="0"/>
              </a:rPr>
              <a:t>weight loss?</a:t>
            </a:r>
            <a:endParaRPr lang="en-CA" sz="2000" b="1" smtClean="0"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8183CE-2709-764D-A08A-6EF373C170E6}" type="slidenum">
              <a:rPr lang="en-US"/>
              <a:pPr>
                <a:defRPr/>
              </a:pPr>
              <a:t>30</a:t>
            </a:fld>
            <a:endParaRPr lang="en-US"/>
          </a:p>
        </p:txBody>
      </p:sp>
      <p:pic>
        <p:nvPicPr>
          <p:cNvPr id="48130" name="Picture 3" descr="diabetes t1 benefits2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870325"/>
            <a:ext cx="52197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4" descr="diabetes t1 ex2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397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7D285-8BE7-F64A-8D68-F258644A9B00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Type II Diabetes</a:t>
            </a:r>
            <a:endParaRPr lang="en-US" smtClean="0">
              <a:cs typeface="+mj-cs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cs typeface="+mn-cs"/>
              </a:rPr>
              <a:t>Series of events caused by insulin resistance leads to stages of disease, including further insulin resistance and insulin and glucose abnormalities</a:t>
            </a:r>
          </a:p>
          <a:p>
            <a:pPr lvl="1" eaLnBrk="1" hangingPunct="1">
              <a:defRPr/>
            </a:pPr>
            <a:r>
              <a:rPr lang="en-US" sz="2000" smtClean="0"/>
              <a:t>Treatment usually includes weight loss and oral hypoglycemic agents to help restore peripheral insulin receptor sensitivity and stimulate pancreatic insulin release</a:t>
            </a:r>
          </a:p>
          <a:p>
            <a:pPr lvl="1" eaLnBrk="1" hangingPunct="1">
              <a:defRPr/>
            </a:pPr>
            <a:r>
              <a:rPr lang="en-US" sz="2000" smtClean="0"/>
              <a:t>Table 31.6 ACSM benefits of exercise</a:t>
            </a:r>
          </a:p>
          <a:p>
            <a:pPr eaLnBrk="1" hangingPunct="1">
              <a:defRPr/>
            </a:pPr>
            <a:r>
              <a:rPr lang="en-US" sz="2400" smtClean="0">
                <a:cs typeface="+mn-cs"/>
              </a:rPr>
              <a:t>Regular physical activity is a recommendation of ADA for type II diabetes - prevention and treatment</a:t>
            </a:r>
          </a:p>
          <a:p>
            <a:pPr lvl="1" eaLnBrk="1" hangingPunct="1">
              <a:defRPr/>
            </a:pPr>
            <a:r>
              <a:rPr lang="en-US" sz="2000" smtClean="0"/>
              <a:t>Diabetes is found less often in active rural populations</a:t>
            </a:r>
          </a:p>
          <a:p>
            <a:pPr lvl="1" eaLnBrk="1" hangingPunct="1">
              <a:defRPr/>
            </a:pPr>
            <a:r>
              <a:rPr lang="en-US" sz="2000" smtClean="0"/>
              <a:t>Higher prevalence in sedentary individuals independent of body mass</a:t>
            </a:r>
          </a:p>
          <a:p>
            <a:pPr eaLnBrk="1" hangingPunct="1">
              <a:defRPr/>
            </a:pPr>
            <a:r>
              <a:rPr lang="en-US" sz="2400" smtClean="0">
                <a:cs typeface="+mn-cs"/>
              </a:rPr>
              <a:t>Table 31.7 exercise recommendations for Type II</a:t>
            </a:r>
          </a:p>
          <a:p>
            <a:pPr lvl="1" eaLnBrk="1" hangingPunct="1">
              <a:defRPr/>
            </a:pPr>
            <a:r>
              <a:rPr lang="en-US" sz="2000" smtClean="0"/>
              <a:t>Dose response relationship - DC Wright</a:t>
            </a:r>
          </a:p>
          <a:p>
            <a:pPr lvl="1" eaLnBrk="1" hangingPunct="1">
              <a:defRPr/>
            </a:pPr>
            <a:r>
              <a:rPr lang="en-US" sz="2000" smtClean="0"/>
              <a:t>Most benefits coming form moderate to high intensity exercise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B0AB70-3D99-D84D-B249-AF67C1A00066}" type="slidenum">
              <a:rPr lang="en-US"/>
              <a:pPr>
                <a:defRPr/>
              </a:pPr>
              <a:t>32</a:t>
            </a:fld>
            <a:endParaRPr lang="en-US"/>
          </a:p>
        </p:txBody>
      </p:sp>
      <p:pic>
        <p:nvPicPr>
          <p:cNvPr id="50178" name="Picture 2" descr="ex type2 diabetes2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6260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 descr="diabetes t2 benefits2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8" y="3565525"/>
            <a:ext cx="4938712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A98BB-4CCD-0F4F-84BA-7FADD6EC4A2A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cs typeface="+mj-cs"/>
              </a:rPr>
              <a:t>Children and Youth</a:t>
            </a:r>
            <a:endParaRPr lang="en-US" dirty="0" smtClean="0"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5791200"/>
          </a:xfrm>
        </p:spPr>
        <p:txBody>
          <a:bodyPr/>
          <a:lstStyle/>
          <a:p>
            <a:pPr marL="449263" indent="-449263"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CSEP-PATH C4</a:t>
            </a:r>
          </a:p>
          <a:p>
            <a:pPr marL="449263" indent="-449263"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Children - 5-11 years of age</a:t>
            </a:r>
          </a:p>
          <a:p>
            <a:pPr marL="449263" indent="-449263"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Youth - 12-17 years of age</a:t>
            </a:r>
          </a:p>
          <a:p>
            <a:pPr marL="449263" indent="-449263"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46% of kids get 3 hours or less of active play per week</a:t>
            </a:r>
          </a:p>
          <a:p>
            <a:pPr marL="449263" indent="-449263"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Kids get only 24 min of moderate to vigorous physical activity out of a possible 4 hours at lunch and after school</a:t>
            </a:r>
          </a:p>
          <a:p>
            <a:pPr marL="449263" indent="-449263"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Proportion of kids who play outside after school dropped 14% in the last decade</a:t>
            </a:r>
          </a:p>
          <a:p>
            <a:pPr marL="449263" indent="-449263"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Safety concerns may result in more structured play and screen time, and academic study</a:t>
            </a:r>
          </a:p>
          <a:p>
            <a:pPr marL="449263" indent="-449263" eaLnBrk="1" hangingPunct="1">
              <a:lnSpc>
                <a:spcPct val="90000"/>
              </a:lnSpc>
              <a:defRPr/>
            </a:pPr>
            <a:endParaRPr lang="en-US" sz="2800" dirty="0" smtClean="0">
              <a:cs typeface="+mn-cs"/>
            </a:endParaRPr>
          </a:p>
          <a:p>
            <a:pPr marL="449263" indent="-449263" eaLnBrk="1" hangingPunct="1">
              <a:lnSpc>
                <a:spcPct val="90000"/>
              </a:lnSpc>
              <a:defRPr/>
            </a:pPr>
            <a:endParaRPr lang="en-US" sz="2800" dirty="0" smtClean="0">
              <a:cs typeface="+mn-cs"/>
            </a:endParaRPr>
          </a:p>
          <a:p>
            <a:pPr marL="449263" indent="-449263" eaLnBrk="1" hangingPunct="1">
              <a:lnSpc>
                <a:spcPct val="90000"/>
              </a:lnSpc>
              <a:defRPr/>
            </a:pPr>
            <a:endParaRPr lang="en-US" sz="2800" dirty="0" smtClean="0">
              <a:cs typeface="+mn-cs"/>
            </a:endParaRPr>
          </a:p>
          <a:p>
            <a:pPr marL="449263" indent="-449263" eaLnBrk="1" hangingPunct="1">
              <a:lnSpc>
                <a:spcPct val="90000"/>
              </a:lnSpc>
              <a:defRPr/>
            </a:pPr>
            <a:endParaRPr lang="en-US" sz="28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A98BB-4CCD-0F4F-84BA-7FADD6EC4A2A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cs typeface="+mj-cs"/>
              </a:rPr>
              <a:t>Children and Youth</a:t>
            </a:r>
            <a:endParaRPr lang="en-US" dirty="0" smtClean="0"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5791200"/>
          </a:xfrm>
        </p:spPr>
        <p:txBody>
          <a:bodyPr/>
          <a:lstStyle/>
          <a:p>
            <a:pPr marL="449263" indent="-449263"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CSEP-PATH C4</a:t>
            </a:r>
          </a:p>
          <a:p>
            <a:pPr marL="449263" indent="-449263" eaLnBrk="1" hangingPunct="1">
              <a:lnSpc>
                <a:spcPct val="90000"/>
              </a:lnSpc>
              <a:defRPr/>
            </a:pPr>
            <a:endParaRPr lang="en-US" sz="2800" dirty="0" smtClean="0">
              <a:cs typeface="+mn-cs"/>
            </a:endParaRPr>
          </a:p>
          <a:p>
            <a:pPr marL="449263" indent="-449263" eaLnBrk="1" hangingPunct="1">
              <a:lnSpc>
                <a:spcPct val="90000"/>
              </a:lnSpc>
              <a:defRPr/>
            </a:pPr>
            <a:r>
              <a:rPr lang="en-US" sz="2800" u="sng" dirty="0" smtClean="0">
                <a:hlinkClick r:id="rId3"/>
              </a:rPr>
              <a:t>Canadian Sport for Life </a:t>
            </a:r>
            <a:endParaRPr lang="en-US" sz="2800" u="sng" dirty="0">
              <a:hlinkClick r:id="rId3"/>
            </a:endParaRPr>
          </a:p>
          <a:p>
            <a:pPr marL="449263" indent="-449263"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  <a:hlinkClick r:id="rId4"/>
              </a:rPr>
              <a:t>Active Healthy Kids Canada</a:t>
            </a:r>
            <a:endParaRPr lang="en-US" sz="2800" dirty="0" smtClean="0">
              <a:cs typeface="+mn-cs"/>
            </a:endParaRPr>
          </a:p>
          <a:p>
            <a:pPr marL="849313" lvl="1" indent="-449263" eaLnBrk="1" hangingPunct="1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  <a:hlinkClick r:id="rId5"/>
              </a:rPr>
              <a:t>2013 report card</a:t>
            </a:r>
            <a:endParaRPr lang="en-US" sz="2400" dirty="0" smtClean="0">
              <a:cs typeface="+mn-cs"/>
              <a:hlinkClick r:id="rId4"/>
            </a:endParaRPr>
          </a:p>
          <a:p>
            <a:pPr marL="449263" indent="-449263" eaLnBrk="1" hangingPunct="1">
              <a:lnSpc>
                <a:spcPct val="90000"/>
              </a:lnSpc>
              <a:defRPr/>
            </a:pPr>
            <a:endParaRPr lang="en-US" sz="2800" dirty="0" smtClean="0">
              <a:cs typeface="+mn-cs"/>
            </a:endParaRPr>
          </a:p>
          <a:p>
            <a:pPr marL="449263" indent="-449263"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Regular Physical Activity affects brain development</a:t>
            </a:r>
          </a:p>
          <a:p>
            <a:pPr marL="849313" lvl="1" indent="-449263" eaLnBrk="1" hangingPunct="1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Cerebral capillary growth, blood flow, O2, </a:t>
            </a:r>
            <a:r>
              <a:rPr lang="en-US" sz="2400" dirty="0" err="1" smtClean="0">
                <a:cs typeface="+mn-cs"/>
              </a:rPr>
              <a:t>neurotrophins</a:t>
            </a:r>
            <a:r>
              <a:rPr lang="en-US" sz="2400" dirty="0" smtClean="0">
                <a:cs typeface="+mn-cs"/>
              </a:rPr>
              <a:t>, growth of hippocampus, neurotransmitters, nerve connection and network density, and brain volume </a:t>
            </a:r>
          </a:p>
          <a:p>
            <a:pPr marL="449263" indent="-449263"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Improved attention, information processing, coping skills, positive affect and reduced cravings and pain.</a:t>
            </a:r>
          </a:p>
          <a:p>
            <a:pPr marL="449263" indent="-449263" eaLnBrk="1" hangingPunct="1">
              <a:lnSpc>
                <a:spcPct val="90000"/>
              </a:lnSpc>
              <a:defRPr/>
            </a:pPr>
            <a:endParaRPr lang="en-US" sz="2800" dirty="0" smtClean="0">
              <a:cs typeface="+mn-cs"/>
            </a:endParaRPr>
          </a:p>
          <a:p>
            <a:pPr marL="449263" indent="-449263" eaLnBrk="1" hangingPunct="1">
              <a:lnSpc>
                <a:spcPct val="90000"/>
              </a:lnSpc>
              <a:defRPr/>
            </a:pPr>
            <a:endParaRPr lang="en-US" sz="28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794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A98BB-4CCD-0F4F-84BA-7FADD6EC4A2A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772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cs typeface="+mj-cs"/>
              </a:rPr>
              <a:t>Children and Youth</a:t>
            </a:r>
            <a:endParaRPr lang="en-US" dirty="0" smtClean="0"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692696"/>
            <a:ext cx="8534400" cy="5791200"/>
          </a:xfrm>
        </p:spPr>
        <p:txBody>
          <a:bodyPr/>
          <a:lstStyle/>
          <a:p>
            <a:pPr marL="449263" indent="-449263"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CSEP-PATH C4</a:t>
            </a:r>
          </a:p>
          <a:p>
            <a:pPr marL="449263" indent="-449263"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Sedentary </a:t>
            </a:r>
            <a:r>
              <a:rPr lang="en-US" sz="2800" dirty="0" err="1" smtClean="0">
                <a:cs typeface="+mn-cs"/>
              </a:rPr>
              <a:t>Behaviour</a:t>
            </a:r>
            <a:r>
              <a:rPr lang="en-US" sz="2800" dirty="0" smtClean="0">
                <a:cs typeface="+mn-cs"/>
              </a:rPr>
              <a:t> </a:t>
            </a:r>
          </a:p>
          <a:p>
            <a:pPr marL="449263" indent="-449263"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Independent health risk factor</a:t>
            </a:r>
          </a:p>
          <a:p>
            <a:pPr marL="449263" indent="-449263"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Less active transportation </a:t>
            </a:r>
            <a:endParaRPr lang="en-US" sz="2800" dirty="0">
              <a:cs typeface="+mn-cs"/>
            </a:endParaRPr>
          </a:p>
          <a:p>
            <a:pPr marL="849313" lvl="1" indent="-449263" eaLnBrk="1" hangingPunct="1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only 28% of kids </a:t>
            </a:r>
            <a:r>
              <a:rPr lang="en-US" sz="2400" dirty="0" smtClean="0"/>
              <a:t>walk </a:t>
            </a:r>
            <a:r>
              <a:rPr lang="en-US" sz="2400" dirty="0"/>
              <a:t>to </a:t>
            </a:r>
            <a:r>
              <a:rPr lang="en-US" sz="2400" dirty="0" smtClean="0"/>
              <a:t>school, </a:t>
            </a:r>
            <a:r>
              <a:rPr lang="en-US" sz="2400" dirty="0" smtClean="0">
                <a:cs typeface="+mn-cs"/>
              </a:rPr>
              <a:t>78% of their parents did</a:t>
            </a:r>
            <a:endParaRPr lang="en-US" sz="2800" dirty="0" smtClean="0">
              <a:cs typeface="+mn-cs"/>
            </a:endParaRPr>
          </a:p>
          <a:p>
            <a:pPr marL="449263" indent="-449263" eaLnBrk="1" hangingPunct="1">
              <a:lnSpc>
                <a:spcPct val="90000"/>
              </a:lnSpc>
              <a:defRPr/>
            </a:pPr>
            <a:r>
              <a:rPr lang="en-US" sz="2800" dirty="0" smtClean="0"/>
              <a:t>Only 7% of kids attain the 60 minutes per day of moderate to vigorous physical activity recommended</a:t>
            </a:r>
          </a:p>
          <a:p>
            <a:pPr marL="449263" indent="-449263"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Recommended to limit recreational screen time to &lt; two hours per day</a:t>
            </a:r>
          </a:p>
          <a:p>
            <a:pPr marL="449263" indent="-449263"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Inactivity increases risk for </a:t>
            </a:r>
          </a:p>
          <a:p>
            <a:pPr marL="849313" lvl="1" indent="-449263" eaLnBrk="1" hangingPunct="1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Weak bones, metabolic disorders, obesity(rates have tripled in last 30 years), </a:t>
            </a:r>
          </a:p>
          <a:p>
            <a:pPr marL="849313" lvl="1" indent="-449263" eaLnBrk="1" hangingPunct="1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Leads to increased risk of diabetes, high blood pressure, high cholesterol, asthma, arthritis, and poor health status</a:t>
            </a:r>
          </a:p>
          <a:p>
            <a:pPr marL="449263" indent="-449263" eaLnBrk="1" hangingPunct="1">
              <a:lnSpc>
                <a:spcPct val="90000"/>
              </a:lnSpc>
              <a:defRPr/>
            </a:pPr>
            <a:endParaRPr lang="en-US" sz="2800" dirty="0" smtClean="0">
              <a:cs typeface="+mn-cs"/>
            </a:endParaRPr>
          </a:p>
          <a:p>
            <a:pPr marL="449263" indent="-449263" eaLnBrk="1" hangingPunct="1">
              <a:lnSpc>
                <a:spcPct val="90000"/>
              </a:lnSpc>
              <a:defRPr/>
            </a:pPr>
            <a:endParaRPr lang="en-US" sz="2800" dirty="0" smtClean="0">
              <a:cs typeface="+mn-cs"/>
            </a:endParaRPr>
          </a:p>
          <a:p>
            <a:pPr marL="449263" indent="-449263" eaLnBrk="1" hangingPunct="1">
              <a:lnSpc>
                <a:spcPct val="90000"/>
              </a:lnSpc>
              <a:defRPr/>
            </a:pPr>
            <a:endParaRPr lang="en-US" sz="28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718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57EEB-D0AF-5C4E-BB5A-CBF9E146D18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4578" name="Picture 6" descr="WEB-0525_nw_folio__1409690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92150"/>
            <a:ext cx="5472113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7"/>
          <p:cNvSpPr txBox="1">
            <a:spLocks noChangeArrowheads="1"/>
          </p:cNvSpPr>
          <p:nvPr/>
        </p:nvSpPr>
        <p:spPr bwMode="auto">
          <a:xfrm>
            <a:off x="1187450" y="188913"/>
            <a:ext cx="6315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Active students improve test scores after one year</a:t>
            </a:r>
          </a:p>
        </p:txBody>
      </p:sp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539750" y="5732463"/>
            <a:ext cx="8280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A comparison between Grade 9 at-risk students who did and did not participate in a thrice-weekly 20-minute workout at City Park Collegiate Institute in Saskatoon. Those who exercised consistently outperformed those who did not do any physical activity.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A98BB-4CCD-0F4F-84BA-7FADD6EC4A2A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cs typeface="+mj-cs"/>
              </a:rPr>
              <a:t>Children and Youth</a:t>
            </a:r>
            <a:endParaRPr lang="en-US" dirty="0" smtClean="0"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5791200"/>
          </a:xfrm>
        </p:spPr>
        <p:txBody>
          <a:bodyPr/>
          <a:lstStyle/>
          <a:p>
            <a:pPr marL="449263" indent="-449263"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Resistance training now thought to be safe and effective if children have </a:t>
            </a:r>
          </a:p>
          <a:p>
            <a:pPr marL="969963" lvl="1" indent="-334963" eaLnBrk="1" hangingPunct="1">
              <a:lnSpc>
                <a:spcPct val="90000"/>
              </a:lnSpc>
              <a:defRPr/>
            </a:pPr>
            <a:r>
              <a:rPr lang="en-US" sz="2400" dirty="0" smtClean="0"/>
              <a:t>good motor skills and </a:t>
            </a:r>
          </a:p>
          <a:p>
            <a:pPr marL="969963" lvl="1" indent="-334963" eaLnBrk="1" hangingPunct="1">
              <a:lnSpc>
                <a:spcPct val="90000"/>
              </a:lnSpc>
              <a:defRPr/>
            </a:pPr>
            <a:r>
              <a:rPr lang="en-US" sz="2400" smtClean="0"/>
              <a:t>an ability to accept and follow instructions</a:t>
            </a:r>
          </a:p>
          <a:p>
            <a:pPr marL="449263" indent="-449263"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Pre-pubescent achieve strength gains through neuromuscular adaptation</a:t>
            </a:r>
          </a:p>
          <a:p>
            <a:pPr marL="449263" indent="-449263"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Important not to have excessive resistance and to not work to failure</a:t>
            </a:r>
          </a:p>
          <a:p>
            <a:pPr marL="449263" indent="-449263"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Recommend 8-15 reps, progress by adding reps before adding weight</a:t>
            </a:r>
          </a:p>
          <a:p>
            <a:pPr marL="449263" indent="-449263"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No more than 2 days per week</a:t>
            </a:r>
          </a:p>
          <a:p>
            <a:pPr marL="449263" indent="-449263"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Focus on multi-joint exercises to facilitate the development of functional strength</a:t>
            </a:r>
          </a:p>
          <a:p>
            <a:pPr marL="449263" indent="-449263"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Perform push / pull pairing for balanced development</a:t>
            </a:r>
            <a:endParaRPr lang="en-US" sz="2800" dirty="0" smtClean="0">
              <a:solidFill>
                <a:schemeClr val="bg2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926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006F3-918C-F448-9D21-A6515AAF980F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cs typeface="+mj-cs"/>
              </a:rPr>
              <a:t>Push pull exercise combinations</a:t>
            </a:r>
          </a:p>
        </p:txBody>
      </p:sp>
      <p:graphicFrame>
        <p:nvGraphicFramePr>
          <p:cNvPr id="60419" name="Group 3"/>
          <p:cNvGraphicFramePr>
            <a:graphicFrameLocks noGrp="1"/>
          </p:cNvGraphicFramePr>
          <p:nvPr>
            <p:ph type="tbl"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Push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Pull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Legs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Leg press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Leg curl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Chest, back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Bench press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Row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Shoulder, back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Military press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Lat-pull down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Arms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Tricep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Bicep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trunk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Back ext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Abdominals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24045</TotalTime>
  <Words>1930</Words>
  <Application>Microsoft Macintosh PowerPoint</Application>
  <PresentationFormat>On-screen Show (4:3)</PresentationFormat>
  <Paragraphs>296</Paragraphs>
  <Slides>32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Blank Presentation</vt:lpstr>
      <vt:lpstr>Special Populations </vt:lpstr>
      <vt:lpstr>Special Populations</vt:lpstr>
      <vt:lpstr>Special Populations:  What You Need to Know</vt:lpstr>
      <vt:lpstr>Children and Youth</vt:lpstr>
      <vt:lpstr>Children and Youth</vt:lpstr>
      <vt:lpstr>Children and Youth</vt:lpstr>
      <vt:lpstr>PowerPoint Presentation</vt:lpstr>
      <vt:lpstr>Children and Youth</vt:lpstr>
      <vt:lpstr>Push pull exercise combinations</vt:lpstr>
      <vt:lpstr>Pregnant Women</vt:lpstr>
      <vt:lpstr>Pregnant Women</vt:lpstr>
      <vt:lpstr>PowerPoint Presentation</vt:lpstr>
      <vt:lpstr>Disability</vt:lpstr>
      <vt:lpstr>Disability</vt:lpstr>
      <vt:lpstr>Chronic Disease</vt:lpstr>
      <vt:lpstr>Chronic Disease</vt:lpstr>
      <vt:lpstr>Medications</vt:lpstr>
      <vt:lpstr>Special Populations</vt:lpstr>
      <vt:lpstr>PowerPoint Presentation</vt:lpstr>
      <vt:lpstr>Hypertension</vt:lpstr>
      <vt:lpstr>PowerPoint Presentation</vt:lpstr>
      <vt:lpstr>PowerPoint Presentation</vt:lpstr>
      <vt:lpstr>Metabolic Syndrome</vt:lpstr>
      <vt:lpstr>Diabetes</vt:lpstr>
      <vt:lpstr>PowerPoint Presentation</vt:lpstr>
      <vt:lpstr>Type I Diabetes</vt:lpstr>
      <vt:lpstr>PowerPoint Presentation</vt:lpstr>
      <vt:lpstr>Type I Diabetes</vt:lpstr>
      <vt:lpstr>PowerPoint Presentation</vt:lpstr>
      <vt:lpstr>PowerPoint Presentation</vt:lpstr>
      <vt:lpstr>Type II Diabetes</vt:lpstr>
      <vt:lpstr>PowerPoint Presentation</vt:lpstr>
    </vt:vector>
  </TitlesOfParts>
  <Company>耀ΤÁ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Populations</dc:title>
  <dc:creator>Ryan Dill</dc:creator>
  <cp:lastModifiedBy>Ryan Dill</cp:lastModifiedBy>
  <cp:revision>128</cp:revision>
  <cp:lastPrinted>2009-11-23T20:54:53Z</cp:lastPrinted>
  <dcterms:created xsi:type="dcterms:W3CDTF">2003-11-03T18:17:20Z</dcterms:created>
  <dcterms:modified xsi:type="dcterms:W3CDTF">2013-11-18T16:37:45Z</dcterms:modified>
</cp:coreProperties>
</file>