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rts/chart4.xml" ContentType="application/vnd.openxmlformats-officedocument.drawingml.chart+xml"/>
  <Override PartName="/ppt/notesSlides/notesSlide1.xml" ContentType="application/vnd.openxmlformats-officedocument.presentationml.notesSlide+xml"/>
  <Override PartName="/ppt/charts/chart5.xml" ContentType="application/vnd.openxmlformats-officedocument.drawingml.chart+xml"/>
  <Override PartName="/ppt/notesSlides/notesSlide2.xml" ContentType="application/vnd.openxmlformats-officedocument.presentationml.notesSlide+xml"/>
  <Override PartName="/ppt/charts/chart6.xml" ContentType="application/vnd.openxmlformats-officedocument.drawingml.chart+xml"/>
  <Override PartName="/ppt/charts/chart7.xml" ContentType="application/vnd.openxmlformats-officedocument.drawingml.chart+xml"/>
  <Override PartName="/ppt/charts/chart8.xml" ContentType="application/vnd.openxmlformats-officedocument.drawingml.chart+xml"/>
  <Override PartName="/ppt/charts/chart9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3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3" d="100"/>
          <a:sy n="73" d="100"/>
        </p:scale>
        <p:origin x="-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notesMaster" Target="notesMasters/notes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6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7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8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_rels/chart9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ctaylor\Downloads\Data%20for%20Math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200"/>
              <a:t>Population of Canada: </a:t>
            </a:r>
          </a:p>
          <a:p>
            <a:pPr algn="l">
              <a:defRPr/>
            </a:pPr>
            <a:r>
              <a:rPr lang="en-US" sz="1200"/>
              <a:t>visible minorities and non-visible minorities</a:t>
            </a:r>
          </a:p>
        </c:rich>
      </c:tx>
      <c:layout>
        <c:manualLayout>
          <c:xMode val="edge"/>
          <c:yMode val="edge"/>
          <c:x val="0.0248960985140015"/>
          <c:y val="0.0277777777777778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340426401617831"/>
          <c:y val="0.167739865850102"/>
          <c:w val="0.670173400456091"/>
          <c:h val="0.567785797608632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'Visible Minorities'!$A$26:$A$28</c:f>
              <c:strCache>
                <c:ptCount val="3"/>
                <c:pt idx="0">
                  <c:v>Population of Canada: visible minorities and non-visible minorities</c:v>
                </c:pt>
                <c:pt idx="1">
                  <c:v>Visible Minorities</c:v>
                </c:pt>
                <c:pt idx="2">
                  <c:v>Non-visible Minorities</c:v>
                </c:pt>
              </c:strCache>
            </c:strRef>
          </c:cat>
          <c:val>
            <c:numRef>
              <c:f>'Visible Minorities'!$B$26:$B$28</c:f>
              <c:numCache>
                <c:formatCode>#,##0</c:formatCode>
                <c:ptCount val="3"/>
                <c:pt idx="1">
                  <c:v>6.26475E6</c:v>
                </c:pt>
                <c:pt idx="2">
                  <c:v>2.6587575E7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egendEntry>
        <c:idx val="0"/>
        <c:delete val="1"/>
      </c:legendEntry>
      <c:layout>
        <c:manualLayout>
          <c:xMode val="edge"/>
          <c:yMode val="edge"/>
          <c:x val="0.701991738737576"/>
          <c:y val="0.665833333333334"/>
          <c:w val="0.282800225205828"/>
          <c:h val="0.33240580464632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6"/>
    </mc:Choice>
    <mc:Fallback>
      <c:style val="6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200"/>
              <a:t>Parliament of Canada: </a:t>
            </a:r>
          </a:p>
          <a:p>
            <a:pPr algn="l">
              <a:defRPr/>
            </a:pPr>
            <a:r>
              <a:rPr lang="en-US" sz="1200"/>
              <a:t>visible minorities and non-visible minorities</a:t>
            </a:r>
          </a:p>
        </c:rich>
      </c:tx>
      <c:layout>
        <c:manualLayout>
          <c:xMode val="edge"/>
          <c:yMode val="edge"/>
          <c:x val="0.027027027027027"/>
          <c:y val="0.0337552742616034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566566311563996"/>
          <c:y val="0.212966988281394"/>
          <c:w val="0.75643868045906"/>
          <c:h val="0.543357362019888"/>
        </c:manualLayout>
      </c:layout>
      <c:pieChart>
        <c:varyColors val="1"/>
        <c:ser>
          <c:idx val="0"/>
          <c:order val="0"/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'Visible Minorities'!$H$27:$H$28</c:f>
              <c:strCache>
                <c:ptCount val="2"/>
                <c:pt idx="0">
                  <c:v>Visible Minorities</c:v>
                </c:pt>
                <c:pt idx="1">
                  <c:v>Non-visible minorities</c:v>
                </c:pt>
              </c:strCache>
            </c:strRef>
          </c:cat>
          <c:val>
            <c:numRef>
              <c:f>'Visible Minorities'!$I$27:$I$28</c:f>
              <c:numCache>
                <c:formatCode>General</c:formatCode>
                <c:ptCount val="2"/>
                <c:pt idx="0">
                  <c:v>30.0</c:v>
                </c:pt>
                <c:pt idx="1">
                  <c:v>304.0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681681591271679"/>
          <c:y val="0.646833573620199"/>
          <c:w val="0.314931005774563"/>
          <c:h val="0.33941858533506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 algn="l">
              <a:defRPr/>
            </a:pPr>
            <a:r>
              <a:rPr lang="en-US" sz="1200"/>
              <a:t>Amount</a:t>
            </a:r>
            <a:r>
              <a:rPr lang="en-US" sz="1200" baseline="0"/>
              <a:t> of Visible Minorities in Canada and Parliament</a:t>
            </a:r>
            <a:endParaRPr lang="en-US" sz="1200"/>
          </a:p>
        </c:rich>
      </c:tx>
      <c:layout/>
      <c:overlay val="0"/>
    </c:title>
    <c:autoTitleDeleted val="0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'Visible Minorities'!$H$2</c:f>
              <c:strCache>
                <c:ptCount val="1"/>
                <c:pt idx="0">
                  <c:v>Total Population of Canada</c:v>
                </c:pt>
              </c:strCache>
            </c:strRef>
          </c:tx>
          <c:invertIfNegative val="0"/>
          <c:cat>
            <c:strRef>
              <c:f>'Visible Minorities'!$G$3:$G$4</c:f>
              <c:strCache>
                <c:ptCount val="2"/>
                <c:pt idx="0">
                  <c:v>Visible Minorities</c:v>
                </c:pt>
                <c:pt idx="1">
                  <c:v>Non-Visible Minorities</c:v>
                </c:pt>
              </c:strCache>
            </c:strRef>
          </c:cat>
          <c:val>
            <c:numRef>
              <c:f>'Visible Minorities'!$H$3:$H$4</c:f>
              <c:numCache>
                <c:formatCode>General</c:formatCode>
                <c:ptCount val="2"/>
                <c:pt idx="0">
                  <c:v>19.06942949539028</c:v>
                </c:pt>
                <c:pt idx="1">
                  <c:v>80.930585724235</c:v>
                </c:pt>
              </c:numCache>
            </c:numRef>
          </c:val>
        </c:ser>
        <c:ser>
          <c:idx val="1"/>
          <c:order val="1"/>
          <c:tx>
            <c:strRef>
              <c:f>'Visible Minorities'!$I$2</c:f>
              <c:strCache>
                <c:ptCount val="1"/>
                <c:pt idx="0">
                  <c:v>Population of Canada (15 and Older)</c:v>
                </c:pt>
              </c:strCache>
            </c:strRef>
          </c:tx>
          <c:invertIfNegative val="0"/>
          <c:cat>
            <c:strRef>
              <c:f>'Visible Minorities'!$G$3:$G$4</c:f>
              <c:strCache>
                <c:ptCount val="2"/>
                <c:pt idx="0">
                  <c:v>Visible Minorities</c:v>
                </c:pt>
                <c:pt idx="1">
                  <c:v>Non-Visible Minorities</c:v>
                </c:pt>
              </c:strCache>
            </c:strRef>
          </c:cat>
          <c:val>
            <c:numRef>
              <c:f>'Visible Minorities'!$I$3:$I$4</c:f>
              <c:numCache>
                <c:formatCode>General</c:formatCode>
                <c:ptCount val="2"/>
                <c:pt idx="0">
                  <c:v>18.03841042718096</c:v>
                </c:pt>
                <c:pt idx="1">
                  <c:v>81.96157123060655</c:v>
                </c:pt>
              </c:numCache>
            </c:numRef>
          </c:val>
        </c:ser>
        <c:ser>
          <c:idx val="2"/>
          <c:order val="2"/>
          <c:tx>
            <c:strRef>
              <c:f>'Visible Minorities'!$J$2</c:f>
              <c:strCache>
                <c:ptCount val="1"/>
                <c:pt idx="0">
                  <c:v>Populationof Canada (24 and older)</c:v>
                </c:pt>
              </c:strCache>
            </c:strRef>
          </c:tx>
          <c:invertIfNegative val="0"/>
          <c:cat>
            <c:strRef>
              <c:f>'Visible Minorities'!$G$3:$G$4</c:f>
              <c:strCache>
                <c:ptCount val="2"/>
                <c:pt idx="0">
                  <c:v>Visible Minorities</c:v>
                </c:pt>
                <c:pt idx="1">
                  <c:v>Non-Visible Minorities</c:v>
                </c:pt>
              </c:strCache>
            </c:strRef>
          </c:cat>
          <c:val>
            <c:numRef>
              <c:f>'Visible Minorities'!$J$3:$J$4</c:f>
              <c:numCache>
                <c:formatCode>General</c:formatCode>
                <c:ptCount val="2"/>
                <c:pt idx="0">
                  <c:v>17.30861295129899</c:v>
                </c:pt>
                <c:pt idx="1">
                  <c:v>82.69134344809303</c:v>
                </c:pt>
              </c:numCache>
            </c:numRef>
          </c:val>
        </c:ser>
        <c:ser>
          <c:idx val="3"/>
          <c:order val="3"/>
          <c:tx>
            <c:strRef>
              <c:f>'Visible Minorities'!$K$2</c:f>
              <c:strCache>
                <c:ptCount val="1"/>
                <c:pt idx="0">
                  <c:v>Parliament of Canada</c:v>
                </c:pt>
              </c:strCache>
            </c:strRef>
          </c:tx>
          <c:invertIfNegative val="0"/>
          <c:cat>
            <c:strRef>
              <c:f>'Visible Minorities'!$G$3:$G$4</c:f>
              <c:strCache>
                <c:ptCount val="2"/>
                <c:pt idx="0">
                  <c:v>Visible Minorities</c:v>
                </c:pt>
                <c:pt idx="1">
                  <c:v>Non-Visible Minorities</c:v>
                </c:pt>
              </c:strCache>
            </c:strRef>
          </c:cat>
          <c:val>
            <c:numRef>
              <c:f>'Visible Minorities'!$K$3:$K$4</c:f>
              <c:numCache>
                <c:formatCode>General</c:formatCode>
                <c:ptCount val="2"/>
                <c:pt idx="0">
                  <c:v>9.868421052631575</c:v>
                </c:pt>
                <c:pt idx="1">
                  <c:v>90.13157894736841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86825880"/>
        <c:axId val="2032140296"/>
      </c:barChart>
      <c:catAx>
        <c:axId val="2086825880"/>
        <c:scaling>
          <c:orientation val="minMax"/>
        </c:scaling>
        <c:delete val="0"/>
        <c:axPos val="b"/>
        <c:majorTickMark val="out"/>
        <c:minorTickMark val="none"/>
        <c:tickLblPos val="nextTo"/>
        <c:crossAx val="2032140296"/>
        <c:crosses val="autoZero"/>
        <c:auto val="1"/>
        <c:lblAlgn val="ctr"/>
        <c:lblOffset val="100"/>
        <c:noMultiLvlLbl val="0"/>
      </c:catAx>
      <c:valAx>
        <c:axId val="2032140296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Percentage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86825880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Amount of Visible Minorities in Parliament by Political</a:t>
            </a:r>
            <a:r>
              <a:rPr lang="en-US" sz="1200" baseline="0"/>
              <a:t> Party</a:t>
            </a:r>
            <a:endParaRPr lang="en-US" sz="1200"/>
          </a:p>
        </c:rich>
      </c:tx>
      <c:layout/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v>Visible Minority</c:v>
          </c:tx>
          <c:invertIfNegative val="0"/>
          <c:dLbls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'Visible Minorities'!$N$2:$P$2</c:f>
              <c:strCache>
                <c:ptCount val="3"/>
                <c:pt idx="0">
                  <c:v>Conservative</c:v>
                </c:pt>
                <c:pt idx="1">
                  <c:v>Liberals</c:v>
                </c:pt>
                <c:pt idx="2">
                  <c:v>NDP</c:v>
                </c:pt>
              </c:strCache>
            </c:strRef>
          </c:cat>
          <c:val>
            <c:numRef>
              <c:f>'Visible Minorities'!$N$3:$P$3</c:f>
              <c:numCache>
                <c:formatCode>General</c:formatCode>
                <c:ptCount val="3"/>
                <c:pt idx="0">
                  <c:v>15.0</c:v>
                </c:pt>
                <c:pt idx="1">
                  <c:v>2.0</c:v>
                </c:pt>
                <c:pt idx="2">
                  <c:v>12.0</c:v>
                </c:pt>
              </c:numCache>
            </c:numRef>
          </c:val>
        </c:ser>
        <c:ser>
          <c:idx val="1"/>
          <c:order val="1"/>
          <c:tx>
            <c:v>Non-Visible Minority</c:v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'Visible Minorities'!$N$2:$P$2</c:f>
              <c:strCache>
                <c:ptCount val="3"/>
                <c:pt idx="0">
                  <c:v>Conservative</c:v>
                </c:pt>
                <c:pt idx="1">
                  <c:v>Liberals</c:v>
                </c:pt>
                <c:pt idx="2">
                  <c:v>NDP</c:v>
                </c:pt>
              </c:strCache>
            </c:strRef>
          </c:cat>
          <c:val>
            <c:numRef>
              <c:f>'Visible Minorities'!$N$4:$P$4</c:f>
              <c:numCache>
                <c:formatCode>General</c:formatCode>
                <c:ptCount val="3"/>
                <c:pt idx="0">
                  <c:v>144.0</c:v>
                </c:pt>
                <c:pt idx="1">
                  <c:v>33.0</c:v>
                </c:pt>
                <c:pt idx="2">
                  <c:v>83.0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85189784"/>
        <c:axId val="2085192760"/>
      </c:barChart>
      <c:catAx>
        <c:axId val="2085189784"/>
        <c:scaling>
          <c:orientation val="minMax"/>
        </c:scaling>
        <c:delete val="0"/>
        <c:axPos val="b"/>
        <c:majorTickMark val="out"/>
        <c:minorTickMark val="none"/>
        <c:tickLblPos val="nextTo"/>
        <c:crossAx val="2085192760"/>
        <c:crosses val="autoZero"/>
        <c:auto val="1"/>
        <c:lblAlgn val="ctr"/>
        <c:lblOffset val="100"/>
        <c:noMultiLvlLbl val="0"/>
      </c:catAx>
      <c:valAx>
        <c:axId val="208519276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 Number</a:t>
                </a:r>
                <a:r>
                  <a:rPr lang="en-US" baseline="0"/>
                  <a:t> of Members</a:t>
                </a:r>
                <a:endParaRPr lang="en-US"/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85189784"/>
        <c:crosses val="autoZero"/>
        <c:crossBetween val="between"/>
      </c:valAx>
    </c:plotArea>
    <c:legend>
      <c:legendPos val="r"/>
      <c:layout/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Aboriginal and Non-Aboriginal</a:t>
            </a:r>
            <a:r>
              <a:rPr lang="en-US" sz="1200" baseline="0"/>
              <a:t> Population in Canada</a:t>
            </a:r>
            <a:endParaRPr lang="en-US"/>
          </a:p>
        </c:rich>
      </c:tx>
      <c:layout>
        <c:manualLayout>
          <c:xMode val="edge"/>
          <c:yMode val="edge"/>
          <c:x val="0.0456830123957278"/>
          <c:y val="0.0251572327044025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628136906273813"/>
          <c:y val="0.0740740740740741"/>
          <c:w val="0.599445756780403"/>
          <c:h val="0.898148148148148"/>
        </c:manualLayout>
      </c:layout>
      <c:ofPieChart>
        <c:ofPieType val="pie"/>
        <c:varyColors val="1"/>
        <c:ser>
          <c:idx val="1"/>
          <c:order val="0"/>
          <c:cat>
            <c:strRef>
              <c:f>'Aboriginal People'!$J$3:$J$8</c:f>
              <c:strCache>
                <c:ptCount val="6"/>
                <c:pt idx="0">
                  <c:v>Non-Aboriginal People</c:v>
                </c:pt>
                <c:pt idx="1">
                  <c:v>First nations People</c:v>
                </c:pt>
                <c:pt idx="2">
                  <c:v>Metis</c:v>
                </c:pt>
                <c:pt idx="3">
                  <c:v>Inuit</c:v>
                </c:pt>
                <c:pt idx="4">
                  <c:v>Multiple Identities</c:v>
                </c:pt>
                <c:pt idx="5">
                  <c:v>Aboriginal Identities Not Included Elsewhere</c:v>
                </c:pt>
              </c:strCache>
            </c:strRef>
          </c:cat>
          <c:val>
            <c:numRef>
              <c:f>'Aboriginal People'!$K$3:$K$8</c:f>
              <c:numCache>
                <c:formatCode>#,##0</c:formatCode>
                <c:ptCount val="6"/>
                <c:pt idx="0">
                  <c:v>3.1451635E7</c:v>
                </c:pt>
                <c:pt idx="1">
                  <c:v>851560.0</c:v>
                </c:pt>
                <c:pt idx="2">
                  <c:v>451795.0</c:v>
                </c:pt>
                <c:pt idx="3">
                  <c:v>59445.0</c:v>
                </c:pt>
                <c:pt idx="4">
                  <c:v>11415.0</c:v>
                </c:pt>
                <c:pt idx="5">
                  <c:v>26475.0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50"/>
        <c:splitType val="percent"/>
        <c:splitPos val="10.0"/>
        <c:secondPieSize val="75"/>
        <c:serLines/>
      </c:ofPieChart>
    </c:plotArea>
    <c:legend>
      <c:legendPos val="r"/>
      <c:layout>
        <c:manualLayout>
          <c:xMode val="edge"/>
          <c:yMode val="edge"/>
          <c:x val="0.680001247368832"/>
          <c:y val="0.191100546393965"/>
          <c:w val="0.306797432499155"/>
          <c:h val="0.595366711236567"/>
        </c:manualLayout>
      </c:layout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Aboriginal and Non-Aboriginal Members of Parliament</a:t>
            </a:r>
            <a:endParaRPr lang="en-US"/>
          </a:p>
        </c:rich>
      </c:tx>
      <c:layout>
        <c:manualLayout>
          <c:xMode val="edge"/>
          <c:yMode val="edge"/>
          <c:x val="0.0391041119860018"/>
          <c:y val="0.0277777777777778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0305555555555556"/>
          <c:y val="0.146527777777778"/>
          <c:w val="0.649029090113736"/>
          <c:h val="0.788657407407408"/>
        </c:manualLayout>
      </c:layout>
      <c:ofPieChart>
        <c:ofPieType val="pie"/>
        <c:varyColors val="1"/>
        <c:ser>
          <c:idx val="0"/>
          <c:order val="0"/>
          <c:cat>
            <c:strRef>
              <c:f>'Aboriginal People'!$A$31:$A$34</c:f>
              <c:strCache>
                <c:ptCount val="4"/>
                <c:pt idx="0">
                  <c:v>Non-Aboriginal MPs</c:v>
                </c:pt>
                <c:pt idx="1">
                  <c:v>First Nations MPs</c:v>
                </c:pt>
                <c:pt idx="2">
                  <c:v>Metis MPs</c:v>
                </c:pt>
                <c:pt idx="3">
                  <c:v>Inuit/Innu MPs</c:v>
                </c:pt>
              </c:strCache>
            </c:strRef>
          </c:cat>
          <c:val>
            <c:numRef>
              <c:f>'Aboriginal People'!$B$31:$B$34</c:f>
              <c:numCache>
                <c:formatCode>General</c:formatCode>
                <c:ptCount val="4"/>
                <c:pt idx="0">
                  <c:v>297.0</c:v>
                </c:pt>
                <c:pt idx="1">
                  <c:v>2.0</c:v>
                </c:pt>
                <c:pt idx="2">
                  <c:v>2.0</c:v>
                </c:pt>
                <c:pt idx="3">
                  <c:v>3.0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  <c:gapWidth val="100"/>
        <c:splitType val="percent"/>
        <c:splitPos val="10.0"/>
        <c:secondPieSize val="75"/>
        <c:serLines/>
      </c:ofPieChart>
    </c:plotArea>
    <c:legend>
      <c:legendPos val="r"/>
      <c:layout>
        <c:manualLayout>
          <c:xMode val="edge"/>
          <c:yMode val="edge"/>
          <c:x val="0.710140201224847"/>
          <c:y val="0.257681175269758"/>
          <c:w val="0.273193132108486"/>
          <c:h val="0.3348687664042"/>
        </c:manualLayout>
      </c:layout>
      <c:overlay val="0"/>
      <c:txPr>
        <a:bodyPr/>
        <a:lstStyle/>
        <a:p>
          <a:pPr rtl="0">
            <a:defRPr/>
          </a:pPr>
          <a:endParaRPr lang="en-US"/>
        </a:p>
      </c:txPr>
    </c:legend>
    <c:plotVisOnly val="1"/>
    <c:dispBlanksAs val="gap"/>
    <c:showDLblsOverMax val="0"/>
  </c:chart>
  <c:externalData r:id="rId1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Number of Female and Male MPs</a:t>
            </a:r>
          </a:p>
        </c:rich>
      </c:tx>
      <c:layout>
        <c:manualLayout>
          <c:xMode val="edge"/>
          <c:yMode val="edge"/>
          <c:x val="0.0207598566308244"/>
          <c:y val="0.0222965440356745"/>
        </c:manualLayout>
      </c:layout>
      <c:overlay val="0"/>
    </c:title>
    <c:autoTitleDeleted val="0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GenderSex!$B$10</c:f>
              <c:strCache>
                <c:ptCount val="1"/>
                <c:pt idx="0">
                  <c:v>Number of Woman MPs</c:v>
                </c:pt>
              </c:strCache>
            </c:strRef>
          </c:tx>
          <c:invertIfNegative val="0"/>
          <c:dLbls>
            <c:showLegendKey val="0"/>
            <c:showVal val="1"/>
            <c:showCatName val="0"/>
            <c:showSerName val="0"/>
            <c:showPercent val="0"/>
            <c:showBubbleSize val="0"/>
            <c:showLeaderLines val="0"/>
          </c:dLbls>
          <c:cat>
            <c:strRef>
              <c:f>GenderSex!$A$11:$A$15</c:f>
              <c:strCache>
                <c:ptCount val="5"/>
                <c:pt idx="0">
                  <c:v>Conservatives</c:v>
                </c:pt>
                <c:pt idx="1">
                  <c:v>NDP</c:v>
                </c:pt>
                <c:pt idx="2">
                  <c:v>Liberal</c:v>
                </c:pt>
                <c:pt idx="3">
                  <c:v>BQ</c:v>
                </c:pt>
                <c:pt idx="4">
                  <c:v>Green</c:v>
                </c:pt>
              </c:strCache>
            </c:strRef>
          </c:cat>
          <c:val>
            <c:numRef>
              <c:f>GenderSex!$B$11:$B$15</c:f>
              <c:numCache>
                <c:formatCode>General</c:formatCode>
                <c:ptCount val="5"/>
                <c:pt idx="0">
                  <c:v>28.0</c:v>
                </c:pt>
                <c:pt idx="1">
                  <c:v>40.0</c:v>
                </c:pt>
                <c:pt idx="2">
                  <c:v>6.0</c:v>
                </c:pt>
                <c:pt idx="3">
                  <c:v>1.0</c:v>
                </c:pt>
                <c:pt idx="4">
                  <c:v>1.0</c:v>
                </c:pt>
              </c:numCache>
            </c:numRef>
          </c:val>
        </c:ser>
        <c:ser>
          <c:idx val="1"/>
          <c:order val="1"/>
          <c:tx>
            <c:strRef>
              <c:f>GenderSex!$C$10</c:f>
              <c:strCache>
                <c:ptCount val="1"/>
                <c:pt idx="0">
                  <c:v>Number of Male MPs</c:v>
                </c:pt>
              </c:strCache>
            </c:strRef>
          </c:tx>
          <c:invertIfNegative val="0"/>
          <c:cat>
            <c:strRef>
              <c:f>GenderSex!$A$11:$A$15</c:f>
              <c:strCache>
                <c:ptCount val="5"/>
                <c:pt idx="0">
                  <c:v>Conservatives</c:v>
                </c:pt>
                <c:pt idx="1">
                  <c:v>NDP</c:v>
                </c:pt>
                <c:pt idx="2">
                  <c:v>Liberal</c:v>
                </c:pt>
                <c:pt idx="3">
                  <c:v>BQ</c:v>
                </c:pt>
                <c:pt idx="4">
                  <c:v>Green</c:v>
                </c:pt>
              </c:strCache>
            </c:strRef>
          </c:cat>
          <c:val>
            <c:numRef>
              <c:f>GenderSex!$C$11:$C$15</c:f>
              <c:numCache>
                <c:formatCode>General</c:formatCode>
                <c:ptCount val="5"/>
                <c:pt idx="0">
                  <c:v>131.0</c:v>
                </c:pt>
                <c:pt idx="1">
                  <c:v>55.0</c:v>
                </c:pt>
                <c:pt idx="2">
                  <c:v>30.0</c:v>
                </c:pt>
                <c:pt idx="3">
                  <c:v>3.0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85075320"/>
        <c:axId val="2085078296"/>
      </c:barChart>
      <c:catAx>
        <c:axId val="2085075320"/>
        <c:scaling>
          <c:orientation val="minMax"/>
        </c:scaling>
        <c:delete val="0"/>
        <c:axPos val="b"/>
        <c:majorTickMark val="out"/>
        <c:minorTickMark val="none"/>
        <c:tickLblPos val="nextTo"/>
        <c:crossAx val="2085078296"/>
        <c:crosses val="autoZero"/>
        <c:auto val="1"/>
        <c:lblAlgn val="ctr"/>
        <c:lblOffset val="100"/>
        <c:noMultiLvlLbl val="0"/>
      </c:catAx>
      <c:valAx>
        <c:axId val="2085078296"/>
        <c:scaling>
          <c:orientation val="minMax"/>
        </c:scaling>
        <c:delete val="0"/>
        <c:axPos val="l"/>
        <c:majorGridlines/>
        <c:numFmt formatCode="General" sourceLinked="1"/>
        <c:majorTickMark val="out"/>
        <c:minorTickMark val="none"/>
        <c:tickLblPos val="nextTo"/>
        <c:crossAx val="2085075320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5672572178478"/>
          <c:y val="0.262133884464783"/>
          <c:w val="0.205602331204662"/>
          <c:h val="0.312891089282736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Percentage of Female and Male MPs</a:t>
            </a:r>
          </a:p>
        </c:rich>
      </c:tx>
      <c:layout>
        <c:manualLayout>
          <c:xMode val="edge"/>
          <c:yMode val="edge"/>
          <c:x val="0.0149296211391298"/>
          <c:y val="0.0223713646532439"/>
        </c:manualLayout>
      </c:layout>
      <c:overlay val="0"/>
    </c:title>
    <c:autoTitleDeleted val="0"/>
    <c:plotArea>
      <c:layout/>
      <c:barChart>
        <c:barDir val="col"/>
        <c:grouping val="percentStacked"/>
        <c:varyColors val="0"/>
        <c:ser>
          <c:idx val="0"/>
          <c:order val="0"/>
          <c:tx>
            <c:strRef>
              <c:f>GenderSex!$B$10</c:f>
              <c:strCache>
                <c:ptCount val="1"/>
                <c:pt idx="0">
                  <c:v>Number of Woman MPs</c:v>
                </c:pt>
              </c:strCache>
            </c:strRef>
          </c:tx>
          <c:invertIfNegative val="0"/>
          <c:cat>
            <c:strRef>
              <c:f>GenderSex!$A$11:$A$15</c:f>
              <c:strCache>
                <c:ptCount val="5"/>
                <c:pt idx="0">
                  <c:v>Conservatives</c:v>
                </c:pt>
                <c:pt idx="1">
                  <c:v>NDP</c:v>
                </c:pt>
                <c:pt idx="2">
                  <c:v>Liberal</c:v>
                </c:pt>
                <c:pt idx="3">
                  <c:v>BQ</c:v>
                </c:pt>
                <c:pt idx="4">
                  <c:v>Green</c:v>
                </c:pt>
              </c:strCache>
            </c:strRef>
          </c:cat>
          <c:val>
            <c:numRef>
              <c:f>GenderSex!$B$11:$B$15</c:f>
              <c:numCache>
                <c:formatCode>General</c:formatCode>
                <c:ptCount val="5"/>
                <c:pt idx="0">
                  <c:v>28.0</c:v>
                </c:pt>
                <c:pt idx="1">
                  <c:v>40.0</c:v>
                </c:pt>
                <c:pt idx="2">
                  <c:v>6.0</c:v>
                </c:pt>
                <c:pt idx="3">
                  <c:v>1.0</c:v>
                </c:pt>
                <c:pt idx="4">
                  <c:v>1.0</c:v>
                </c:pt>
              </c:numCache>
            </c:numRef>
          </c:val>
        </c:ser>
        <c:ser>
          <c:idx val="1"/>
          <c:order val="1"/>
          <c:tx>
            <c:strRef>
              <c:f>GenderSex!$C$10</c:f>
              <c:strCache>
                <c:ptCount val="1"/>
                <c:pt idx="0">
                  <c:v>Number of Male MPs</c:v>
                </c:pt>
              </c:strCache>
            </c:strRef>
          </c:tx>
          <c:invertIfNegative val="0"/>
          <c:cat>
            <c:strRef>
              <c:f>GenderSex!$A$11:$A$15</c:f>
              <c:strCache>
                <c:ptCount val="5"/>
                <c:pt idx="0">
                  <c:v>Conservatives</c:v>
                </c:pt>
                <c:pt idx="1">
                  <c:v>NDP</c:v>
                </c:pt>
                <c:pt idx="2">
                  <c:v>Liberal</c:v>
                </c:pt>
                <c:pt idx="3">
                  <c:v>BQ</c:v>
                </c:pt>
                <c:pt idx="4">
                  <c:v>Green</c:v>
                </c:pt>
              </c:strCache>
            </c:strRef>
          </c:cat>
          <c:val>
            <c:numRef>
              <c:f>GenderSex!$C$11:$C$15</c:f>
              <c:numCache>
                <c:formatCode>General</c:formatCode>
                <c:ptCount val="5"/>
                <c:pt idx="0">
                  <c:v>131.0</c:v>
                </c:pt>
                <c:pt idx="1">
                  <c:v>55.0</c:v>
                </c:pt>
                <c:pt idx="2">
                  <c:v>30.0</c:v>
                </c:pt>
                <c:pt idx="3">
                  <c:v>3.0</c:v>
                </c:pt>
                <c:pt idx="4">
                  <c:v>0.0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overlap val="100"/>
        <c:axId val="2070158936"/>
        <c:axId val="2070889656"/>
      </c:barChart>
      <c:catAx>
        <c:axId val="2070158936"/>
        <c:scaling>
          <c:orientation val="minMax"/>
        </c:scaling>
        <c:delete val="0"/>
        <c:axPos val="b"/>
        <c:majorTickMark val="out"/>
        <c:minorTickMark val="none"/>
        <c:tickLblPos val="nextTo"/>
        <c:crossAx val="2070889656"/>
        <c:crosses val="autoZero"/>
        <c:auto val="1"/>
        <c:lblAlgn val="ctr"/>
        <c:lblOffset val="100"/>
        <c:noMultiLvlLbl val="0"/>
      </c:catAx>
      <c:valAx>
        <c:axId val="2070889656"/>
        <c:scaling>
          <c:orientation val="minMax"/>
        </c:scaling>
        <c:delete val="0"/>
        <c:axPos val="l"/>
        <c:majorGridlines/>
        <c:numFmt formatCode="0%" sourceLinked="1"/>
        <c:majorTickMark val="out"/>
        <c:minorTickMark val="none"/>
        <c:tickLblPos val="nextTo"/>
        <c:crossAx val="207015893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75614124623311"/>
          <c:y val="0.330143514240729"/>
          <c:w val="0.195373578302712"/>
          <c:h val="0.250767716535433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sz="1200"/>
              <a:t>Occupation Comparison Between</a:t>
            </a:r>
            <a:r>
              <a:rPr lang="en-US" sz="1200" baseline="0"/>
              <a:t> Parliament and Population of Canada</a:t>
            </a:r>
            <a:endParaRPr lang="en-US"/>
          </a:p>
        </c:rich>
      </c:tx>
      <c:layout>
        <c:manualLayout>
          <c:xMode val="edge"/>
          <c:yMode val="edge"/>
          <c:x val="0.00553629591481788"/>
          <c:y val="0.0139982502187227"/>
        </c:manualLayout>
      </c:layout>
      <c:overlay val="0"/>
    </c:title>
    <c:autoTitleDeleted val="0"/>
    <c:plotArea>
      <c:layout>
        <c:manualLayout>
          <c:layoutTarget val="inner"/>
          <c:xMode val="edge"/>
          <c:yMode val="edge"/>
          <c:x val="0.104086266325143"/>
          <c:y val="0.151889832668554"/>
          <c:w val="0.656419694526136"/>
          <c:h val="0.50829602992539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'[Data for Math.xlsx]Occupation'!$B$34</c:f>
              <c:strCache>
                <c:ptCount val="1"/>
                <c:pt idx="0">
                  <c:v>Members of Parliament</c:v>
                </c:pt>
              </c:strCache>
            </c:strRef>
          </c:tx>
          <c:invertIfNegative val="0"/>
          <c:cat>
            <c:strRef>
              <c:f>'[Data for Math.xlsx]Occupation'!$A$35:$A$45</c:f>
              <c:strCache>
                <c:ptCount val="11"/>
                <c:pt idx="0">
                  <c:v>Lawer/Legal Field</c:v>
                </c:pt>
                <c:pt idx="1">
                  <c:v>Teacher/Academic</c:v>
                </c:pt>
                <c:pt idx="2">
                  <c:v>Community/Public Service</c:v>
                </c:pt>
                <c:pt idx="3">
                  <c:v>Farmer</c:v>
                </c:pt>
                <c:pt idx="4">
                  <c:v>Politics</c:v>
                </c:pt>
                <c:pt idx="5">
                  <c:v>Engineer/Scientist</c:v>
                </c:pt>
                <c:pt idx="6">
                  <c:v>Student</c:v>
                </c:pt>
                <c:pt idx="7">
                  <c:v>Doctor/Medical Field</c:v>
                </c:pt>
                <c:pt idx="8">
                  <c:v>Journalism/Broadcasting</c:v>
                </c:pt>
                <c:pt idx="9">
                  <c:v>Skilled Trades</c:v>
                </c:pt>
                <c:pt idx="10">
                  <c:v>Other</c:v>
                </c:pt>
              </c:strCache>
            </c:strRef>
          </c:cat>
          <c:val>
            <c:numRef>
              <c:f>'[Data for Math.xlsx]Occupation'!$B$35:$B$45</c:f>
              <c:numCache>
                <c:formatCode>0.00%</c:formatCode>
                <c:ptCount val="11"/>
                <c:pt idx="0">
                  <c:v>0.1414</c:v>
                </c:pt>
                <c:pt idx="1">
                  <c:v>0.1151</c:v>
                </c:pt>
                <c:pt idx="2">
                  <c:v>0.125</c:v>
                </c:pt>
                <c:pt idx="3">
                  <c:v>0.0461</c:v>
                </c:pt>
                <c:pt idx="4">
                  <c:v>0.056</c:v>
                </c:pt>
                <c:pt idx="5">
                  <c:v>0.0428</c:v>
                </c:pt>
                <c:pt idx="6">
                  <c:v>0.023</c:v>
                </c:pt>
                <c:pt idx="7">
                  <c:v>0.0329</c:v>
                </c:pt>
                <c:pt idx="8">
                  <c:v>0.0395</c:v>
                </c:pt>
                <c:pt idx="9">
                  <c:v>0.023</c:v>
                </c:pt>
                <c:pt idx="10">
                  <c:v>0.3487</c:v>
                </c:pt>
              </c:numCache>
            </c:numRef>
          </c:val>
        </c:ser>
        <c:ser>
          <c:idx val="1"/>
          <c:order val="1"/>
          <c:tx>
            <c:strRef>
              <c:f>'[Data for Math.xlsx]Occupation'!$C$34</c:f>
              <c:strCache>
                <c:ptCount val="1"/>
                <c:pt idx="0">
                  <c:v>Population of Canada</c:v>
                </c:pt>
              </c:strCache>
            </c:strRef>
          </c:tx>
          <c:invertIfNegative val="0"/>
          <c:cat>
            <c:strRef>
              <c:f>'[Data for Math.xlsx]Occupation'!$A$35:$A$45</c:f>
              <c:strCache>
                <c:ptCount val="11"/>
                <c:pt idx="0">
                  <c:v>Lawer/Legal Field</c:v>
                </c:pt>
                <c:pt idx="1">
                  <c:v>Teacher/Academic</c:v>
                </c:pt>
                <c:pt idx="2">
                  <c:v>Community/Public Service</c:v>
                </c:pt>
                <c:pt idx="3">
                  <c:v>Farmer</c:v>
                </c:pt>
                <c:pt idx="4">
                  <c:v>Politics</c:v>
                </c:pt>
                <c:pt idx="5">
                  <c:v>Engineer/Scientist</c:v>
                </c:pt>
                <c:pt idx="6">
                  <c:v>Student</c:v>
                </c:pt>
                <c:pt idx="7">
                  <c:v>Doctor/Medical Field</c:v>
                </c:pt>
                <c:pt idx="8">
                  <c:v>Journalism/Broadcasting</c:v>
                </c:pt>
                <c:pt idx="9">
                  <c:v>Skilled Trades</c:v>
                </c:pt>
                <c:pt idx="10">
                  <c:v>Other</c:v>
                </c:pt>
              </c:strCache>
            </c:strRef>
          </c:cat>
          <c:val>
            <c:numRef>
              <c:f>'[Data for Math.xlsx]Occupation'!$C$35:$C$45</c:f>
              <c:numCache>
                <c:formatCode>0.00%</c:formatCode>
                <c:ptCount val="11"/>
                <c:pt idx="0">
                  <c:v>0.0222</c:v>
                </c:pt>
                <c:pt idx="1">
                  <c:v>0.0396</c:v>
                </c:pt>
                <c:pt idx="2" formatCode="0%">
                  <c:v>0.0</c:v>
                </c:pt>
                <c:pt idx="3">
                  <c:v>0.0118</c:v>
                </c:pt>
                <c:pt idx="4" formatCode="0%">
                  <c:v>0.0</c:v>
                </c:pt>
                <c:pt idx="5">
                  <c:v>0.0804</c:v>
                </c:pt>
                <c:pt idx="6" formatCode="0%">
                  <c:v>0.0</c:v>
                </c:pt>
                <c:pt idx="7">
                  <c:v>0.0564</c:v>
                </c:pt>
                <c:pt idx="8">
                  <c:v>0.007</c:v>
                </c:pt>
                <c:pt idx="9">
                  <c:v>0.1252</c:v>
                </c:pt>
                <c:pt idx="10">
                  <c:v>0.6315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2070062696"/>
        <c:axId val="2070065640"/>
      </c:barChart>
      <c:catAx>
        <c:axId val="2070062696"/>
        <c:scaling>
          <c:orientation val="minMax"/>
        </c:scaling>
        <c:delete val="0"/>
        <c:axPos val="b"/>
        <c:majorTickMark val="out"/>
        <c:minorTickMark val="none"/>
        <c:tickLblPos val="nextTo"/>
        <c:crossAx val="2070065640"/>
        <c:crosses val="autoZero"/>
        <c:auto val="1"/>
        <c:lblAlgn val="ctr"/>
        <c:lblOffset val="100"/>
        <c:noMultiLvlLbl val="0"/>
      </c:catAx>
      <c:valAx>
        <c:axId val="2070065640"/>
        <c:scaling>
          <c:orientation val="minMax"/>
        </c:scaling>
        <c:delete val="0"/>
        <c:axPos val="l"/>
        <c:majorGridlines/>
        <c:numFmt formatCode="0.00%" sourceLinked="1"/>
        <c:majorTickMark val="out"/>
        <c:minorTickMark val="none"/>
        <c:tickLblPos val="nextTo"/>
        <c:crossAx val="2070062696"/>
        <c:crosses val="autoZero"/>
        <c:crossBetween val="between"/>
      </c:valAx>
    </c:plotArea>
    <c:legend>
      <c:legendPos val="r"/>
      <c:layout>
        <c:manualLayout>
          <c:xMode val="edge"/>
          <c:yMode val="edge"/>
          <c:x val="0.762800854712438"/>
          <c:y val="0.384749071720366"/>
          <c:w val="0.200480843509019"/>
          <c:h val="0.203554949332121"/>
        </c:manualLayout>
      </c:layout>
      <c:overlay val="0"/>
    </c:legend>
    <c:plotVisOnly val="1"/>
    <c:dispBlanksAs val="gap"/>
    <c:showDLblsOverMax val="0"/>
  </c:chart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B21349B-4103-CD4C-A920-AEF19EA5C26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CA" smtClean="0"/>
              <a:t>Click to edit Master text styles</a:t>
            </a:r>
          </a:p>
          <a:p>
            <a:pPr lvl="1"/>
            <a:r>
              <a:rPr lang="en-CA" smtClean="0"/>
              <a:t>Second level</a:t>
            </a:r>
          </a:p>
          <a:p>
            <a:pPr lvl="2"/>
            <a:r>
              <a:rPr lang="en-CA" smtClean="0"/>
              <a:t>Third level</a:t>
            </a:r>
          </a:p>
          <a:p>
            <a:pPr lvl="3"/>
            <a:r>
              <a:rPr lang="en-CA" smtClean="0"/>
              <a:t>Fourth level</a:t>
            </a:r>
          </a:p>
          <a:p>
            <a:pPr lvl="4"/>
            <a:r>
              <a:rPr lang="en-CA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1579253-6450-F64B-9495-B278C0BB948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7888090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4% Aboriginal,</a:t>
            </a:r>
          </a:p>
          <a:p>
            <a:r>
              <a:rPr lang="en-US" dirty="0" smtClean="0"/>
              <a:t>Only 4% Inuit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79253-6450-F64B-9495-B278C0BB9488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6141695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2%</a:t>
            </a:r>
            <a:r>
              <a:rPr lang="en-US" baseline="0" dirty="0" smtClean="0"/>
              <a:t> Aboriginal people in parliament</a:t>
            </a:r>
          </a:p>
          <a:p>
            <a:r>
              <a:rPr lang="en-US" baseline="0" dirty="0" smtClean="0"/>
              <a:t>3/7 are Inuit/Innu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1579253-6450-F64B-9495-B278C0BB9488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061819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jpe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>
              <a:extLst/>
            </a:lstStyle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 cstate="print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>
              <a:extLst/>
            </a:lstStyle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 cstate="print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C2FEA647-96BF-4984-846C-F7954D44E45B}" type="datetimeFigureOut">
              <a:rPr lang="en-US" smtClean="0"/>
              <a:t>15-08-03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1A792166-E4BA-4942-B697-5D15BDDC606C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9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hyperlink" Target="http://www.ppforum.ca/sites/default/files/edging_towards_diversity_final.pdf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1.xml"/><Relationship Id="rId3" Type="http://schemas.openxmlformats.org/officeDocument/2006/relationships/chart" Target="../charts/char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1.xml"/><Relationship Id="rId3" Type="http://schemas.openxmlformats.org/officeDocument/2006/relationships/chart" Target="../charts/chart5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2.xml"/><Relationship Id="rId3" Type="http://schemas.openxmlformats.org/officeDocument/2006/relationships/chart" Target="../charts/char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chart" Target="../charts/char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Exploring Social Justice: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b="1" dirty="0" smtClean="0"/>
              <a:t>Does the Parliament of Canada Represent the Population of Canada?</a:t>
            </a:r>
            <a:endParaRPr lang="en-US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Occupations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 descr="Screen Shot 2015-08-02 at 9.38.35 PM.png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754" r="754"/>
          <a:stretch>
            <a:fillRect/>
          </a:stretch>
        </p:blipFill>
        <p:spPr/>
      </p:pic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Occupation Breakdown by Party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" y="6096000"/>
            <a:ext cx="8229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/>
              <a:t>Public Policy Forum. (2011). </a:t>
            </a:r>
            <a:r>
              <a:rPr lang="en-US" sz="1400" i="1" dirty="0"/>
              <a:t>Edging Towards Diversity</a:t>
            </a:r>
            <a:r>
              <a:rPr lang="en-US" sz="1400" dirty="0"/>
              <a:t>. Retrieved from </a:t>
            </a:r>
            <a:r>
              <a:rPr lang="en-US" sz="1400" u="sng" dirty="0">
                <a:hlinkClick r:id="rId3"/>
              </a:rPr>
              <a:t>http://www.ppforum.ca/sites/default/files/edging_towards_diversity_final.pdf</a:t>
            </a:r>
            <a:r>
              <a:rPr lang="en-CA" sz="1400" dirty="0"/>
              <a:t> 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Statistics Canada defines visible minorities as “persons who are non-Caucasian in race or non-white in colour and who do not report being Aboriginal.”</a:t>
            </a: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Visible Minorities</a:t>
            </a:r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4648200" cy="54864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graphicFrame>
        <p:nvGraphicFramePr>
          <p:cNvPr id="5" name="Chart 4"/>
          <p:cNvGraphicFramePr/>
          <p:nvPr/>
        </p:nvGraphicFramePr>
        <p:xfrm>
          <a:off x="5029200" y="381000"/>
          <a:ext cx="3886200" cy="5410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381000"/>
          <a:ext cx="8229600" cy="56261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457200"/>
          <a:ext cx="8229600" cy="55499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Exploring Demographics of Aboriginal People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Exploring Representation of Aboriginal People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Gender of MPs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Exploring Gender of MPs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481138"/>
          <a:ext cx="8229600" cy="452596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201</TotalTime>
  <Words>202</Words>
  <Application>Microsoft Macintosh PowerPoint</Application>
  <PresentationFormat>On-screen Show (4:3)</PresentationFormat>
  <Paragraphs>30</Paragraphs>
  <Slides>11</Slides>
  <Notes>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Concourse</vt:lpstr>
      <vt:lpstr>Exploring Social Justice:</vt:lpstr>
      <vt:lpstr>Exploring Visible Minorities</vt:lpstr>
      <vt:lpstr>PowerPoint Presentation</vt:lpstr>
      <vt:lpstr>PowerPoint Presentation</vt:lpstr>
      <vt:lpstr>PowerPoint Presentation</vt:lpstr>
      <vt:lpstr>Exploring Demographics of Aboriginal People</vt:lpstr>
      <vt:lpstr>Exploring Representation of Aboriginal People</vt:lpstr>
      <vt:lpstr>Exploring Gender of MPs</vt:lpstr>
      <vt:lpstr>Exploring Gender of MPs</vt:lpstr>
      <vt:lpstr>Exploring Occupations</vt:lpstr>
      <vt:lpstr>Occupation Breakdown by Party</vt:lpstr>
    </vt:vector>
  </TitlesOfParts>
  <Company>City of Kelowna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Exploring Social Justice:</dc:title>
  <dc:creator>eskinner</dc:creator>
  <cp:lastModifiedBy>Emily Skinner</cp:lastModifiedBy>
  <cp:revision>15</cp:revision>
  <dcterms:created xsi:type="dcterms:W3CDTF">2015-08-02T22:42:53Z</dcterms:created>
  <dcterms:modified xsi:type="dcterms:W3CDTF">2015-08-04T00:58:58Z</dcterms:modified>
</cp:coreProperties>
</file>