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300" r:id="rId3"/>
    <p:sldId id="257" r:id="rId4"/>
    <p:sldId id="291" r:id="rId5"/>
    <p:sldId id="292" r:id="rId6"/>
    <p:sldId id="293" r:id="rId7"/>
    <p:sldId id="258" r:id="rId8"/>
    <p:sldId id="299" r:id="rId9"/>
    <p:sldId id="295" r:id="rId10"/>
    <p:sldId id="310" r:id="rId11"/>
    <p:sldId id="311" r:id="rId12"/>
    <p:sldId id="294" r:id="rId13"/>
    <p:sldId id="296" r:id="rId14"/>
    <p:sldId id="297" r:id="rId15"/>
    <p:sldId id="298" r:id="rId16"/>
    <p:sldId id="264" r:id="rId17"/>
    <p:sldId id="301" r:id="rId18"/>
    <p:sldId id="271" r:id="rId19"/>
    <p:sldId id="272" r:id="rId20"/>
    <p:sldId id="273" r:id="rId21"/>
    <p:sldId id="275" r:id="rId22"/>
    <p:sldId id="260" r:id="rId23"/>
    <p:sldId id="261" r:id="rId24"/>
    <p:sldId id="303" r:id="rId25"/>
    <p:sldId id="280" r:id="rId26"/>
    <p:sldId id="282" r:id="rId27"/>
    <p:sldId id="283" r:id="rId28"/>
    <p:sldId id="284" r:id="rId29"/>
    <p:sldId id="285" r:id="rId30"/>
    <p:sldId id="304" r:id="rId31"/>
    <p:sldId id="287" r:id="rId32"/>
    <p:sldId id="290" r:id="rId33"/>
    <p:sldId id="302" r:id="rId34"/>
    <p:sldId id="305" r:id="rId35"/>
    <p:sldId id="308" r:id="rId36"/>
    <p:sldId id="307"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50" d="100"/>
          <a:sy n="150" d="100"/>
        </p:scale>
        <p:origin x="1008" y="22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3F8AC3-B3F2-0747-8482-EBB520DD79AB}" type="datetimeFigureOut">
              <a:rPr lang="en-US" smtClean="0"/>
              <a:t>2015-10-25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5A890F-985F-EE41-A5CA-37E76DBC6590}" type="slidenum">
              <a:rPr lang="en-US" smtClean="0"/>
              <a:t>‹#›</a:t>
            </a:fld>
            <a:endParaRPr lang="en-US"/>
          </a:p>
        </p:txBody>
      </p:sp>
    </p:spTree>
    <p:extLst>
      <p:ext uri="{BB962C8B-B14F-4D97-AF65-F5344CB8AC3E}">
        <p14:creationId xmlns:p14="http://schemas.microsoft.com/office/powerpoint/2010/main" val="121210415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5A890F-985F-EE41-A5CA-37E76DBC6590}" type="slidenum">
              <a:rPr lang="en-US" smtClean="0"/>
              <a:t>1</a:t>
            </a:fld>
            <a:endParaRPr lang="en-US"/>
          </a:p>
        </p:txBody>
      </p:sp>
    </p:spTree>
    <p:extLst>
      <p:ext uri="{BB962C8B-B14F-4D97-AF65-F5344CB8AC3E}">
        <p14:creationId xmlns:p14="http://schemas.microsoft.com/office/powerpoint/2010/main" val="20451782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Susan milner univ fraser valley</a:t>
            </a:r>
          </a:p>
          <a:p>
            <a:r>
              <a:rPr lang="en-US" smtClean="0"/>
              <a:t>http://media.pims.math.ca/pi_in_sky/pi18.pdf</a:t>
            </a:r>
            <a:endParaRPr lang="en-US"/>
          </a:p>
          <a:p>
            <a:endParaRPr lang="en-US"/>
          </a:p>
        </p:txBody>
      </p:sp>
      <p:sp>
        <p:nvSpPr>
          <p:cNvPr id="4" name="Slide Number Placeholder 3"/>
          <p:cNvSpPr>
            <a:spLocks noGrp="1"/>
          </p:cNvSpPr>
          <p:nvPr>
            <p:ph type="sldNum" sz="quarter" idx="10"/>
          </p:nvPr>
        </p:nvSpPr>
        <p:spPr/>
        <p:txBody>
          <a:bodyPr/>
          <a:lstStyle/>
          <a:p>
            <a:fld id="{EC5A890F-985F-EE41-A5CA-37E76DBC6590}" type="slidenum">
              <a:rPr lang="en-US" smtClean="0"/>
              <a:t>24</a:t>
            </a:fld>
            <a:endParaRPr lang="en-US"/>
          </a:p>
        </p:txBody>
      </p:sp>
    </p:spTree>
    <p:extLst>
      <p:ext uri="{BB962C8B-B14F-4D97-AF65-F5344CB8AC3E}">
        <p14:creationId xmlns:p14="http://schemas.microsoft.com/office/powerpoint/2010/main" val="3177668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p>
          <a:p>
            <a:endParaRPr lang="en-US"/>
          </a:p>
        </p:txBody>
      </p:sp>
      <p:sp>
        <p:nvSpPr>
          <p:cNvPr id="4" name="Slide Number Placeholder 3"/>
          <p:cNvSpPr>
            <a:spLocks noGrp="1"/>
          </p:cNvSpPr>
          <p:nvPr>
            <p:ph type="sldNum" sz="quarter" idx="10"/>
          </p:nvPr>
        </p:nvSpPr>
        <p:spPr/>
        <p:txBody>
          <a:bodyPr/>
          <a:lstStyle/>
          <a:p>
            <a:fld id="{EC5A890F-985F-EE41-A5CA-37E76DBC6590}" type="slidenum">
              <a:rPr lang="en-US" smtClean="0"/>
              <a:t>2</a:t>
            </a:fld>
            <a:endParaRPr lang="en-US"/>
          </a:p>
        </p:txBody>
      </p:sp>
    </p:spTree>
    <p:extLst>
      <p:ext uri="{BB962C8B-B14F-4D97-AF65-F5344CB8AC3E}">
        <p14:creationId xmlns:p14="http://schemas.microsoft.com/office/powerpoint/2010/main" val="1409613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5A890F-985F-EE41-A5CA-37E76DBC6590}" type="slidenum">
              <a:rPr lang="en-US" smtClean="0"/>
              <a:t>5</a:t>
            </a:fld>
            <a:endParaRPr lang="en-US"/>
          </a:p>
        </p:txBody>
      </p:sp>
    </p:spTree>
    <p:extLst>
      <p:ext uri="{BB962C8B-B14F-4D97-AF65-F5344CB8AC3E}">
        <p14:creationId xmlns:p14="http://schemas.microsoft.com/office/powerpoint/2010/main" val="3422418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5A890F-985F-EE41-A5CA-37E76DBC6590}" type="slidenum">
              <a:rPr lang="en-US" smtClean="0"/>
              <a:t>6</a:t>
            </a:fld>
            <a:endParaRPr lang="en-US"/>
          </a:p>
        </p:txBody>
      </p:sp>
    </p:spTree>
    <p:extLst>
      <p:ext uri="{BB962C8B-B14F-4D97-AF65-F5344CB8AC3E}">
        <p14:creationId xmlns:p14="http://schemas.microsoft.com/office/powerpoint/2010/main" val="19418377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5A890F-985F-EE41-A5CA-37E76DBC6590}" type="slidenum">
              <a:rPr lang="en-US" smtClean="0"/>
              <a:t>7</a:t>
            </a:fld>
            <a:endParaRPr lang="en-US"/>
          </a:p>
        </p:txBody>
      </p:sp>
    </p:spTree>
    <p:extLst>
      <p:ext uri="{BB962C8B-B14F-4D97-AF65-F5344CB8AC3E}">
        <p14:creationId xmlns:p14="http://schemas.microsoft.com/office/powerpoint/2010/main" val="38749410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How many rectangles on a chessboard?</a:t>
            </a:r>
          </a:p>
        </p:txBody>
      </p:sp>
      <p:sp>
        <p:nvSpPr>
          <p:cNvPr id="4" name="Slide Number Placeholder 3"/>
          <p:cNvSpPr>
            <a:spLocks noGrp="1"/>
          </p:cNvSpPr>
          <p:nvPr>
            <p:ph type="sldNum" sz="quarter" idx="10"/>
          </p:nvPr>
        </p:nvSpPr>
        <p:spPr/>
        <p:txBody>
          <a:bodyPr/>
          <a:lstStyle/>
          <a:p>
            <a:fld id="{EC5A890F-985F-EE41-A5CA-37E76DBC6590}" type="slidenum">
              <a:rPr lang="en-US" smtClean="0"/>
              <a:t>9</a:t>
            </a:fld>
            <a:endParaRPr lang="en-US"/>
          </a:p>
        </p:txBody>
      </p:sp>
    </p:spTree>
    <p:extLst>
      <p:ext uri="{BB962C8B-B14F-4D97-AF65-F5344CB8AC3E}">
        <p14:creationId xmlns:p14="http://schemas.microsoft.com/office/powerpoint/2010/main" val="474786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5A890F-985F-EE41-A5CA-37E76DBC6590}" type="slidenum">
              <a:rPr lang="en-US" smtClean="0"/>
              <a:t>12</a:t>
            </a:fld>
            <a:endParaRPr lang="en-US"/>
          </a:p>
        </p:txBody>
      </p:sp>
    </p:spTree>
    <p:extLst>
      <p:ext uri="{BB962C8B-B14F-4D97-AF65-F5344CB8AC3E}">
        <p14:creationId xmlns:p14="http://schemas.microsoft.com/office/powerpoint/2010/main" val="11008510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Look at different ways of solving</a:t>
            </a:r>
            <a:r>
              <a:rPr lang="en-US" baseline="0"/>
              <a:t> this? Overhead, iphone flashlight, </a:t>
            </a:r>
          </a:p>
          <a:p>
            <a:r>
              <a:rPr lang="en-US" baseline="0"/>
              <a:t>Slicing – what other cross sectional shapes</a:t>
            </a:r>
            <a:endParaRPr lang="en-US"/>
          </a:p>
        </p:txBody>
      </p:sp>
      <p:sp>
        <p:nvSpPr>
          <p:cNvPr id="4" name="Slide Number Placeholder 3"/>
          <p:cNvSpPr>
            <a:spLocks noGrp="1"/>
          </p:cNvSpPr>
          <p:nvPr>
            <p:ph type="sldNum" sz="quarter" idx="10"/>
          </p:nvPr>
        </p:nvSpPr>
        <p:spPr/>
        <p:txBody>
          <a:bodyPr/>
          <a:lstStyle/>
          <a:p>
            <a:fld id="{EC5A890F-985F-EE41-A5CA-37E76DBC6590}" type="slidenum">
              <a:rPr lang="en-US" smtClean="0"/>
              <a:t>13</a:t>
            </a:fld>
            <a:endParaRPr lang="en-US"/>
          </a:p>
        </p:txBody>
      </p:sp>
    </p:spTree>
    <p:extLst>
      <p:ext uri="{BB962C8B-B14F-4D97-AF65-F5344CB8AC3E}">
        <p14:creationId xmlns:p14="http://schemas.microsoft.com/office/powerpoint/2010/main" val="1566764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5A890F-985F-EE41-A5CA-37E76DBC6590}" type="slidenum">
              <a:rPr lang="en-US" smtClean="0"/>
              <a:t>23</a:t>
            </a:fld>
            <a:endParaRPr lang="en-US"/>
          </a:p>
        </p:txBody>
      </p:sp>
    </p:spTree>
    <p:extLst>
      <p:ext uri="{BB962C8B-B14F-4D97-AF65-F5344CB8AC3E}">
        <p14:creationId xmlns:p14="http://schemas.microsoft.com/office/powerpoint/2010/main" val="145101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CA"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2015-10-25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CA"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CA"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2015-10-25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CA"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2015-10-25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CA"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CA"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2015-10-25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CA" smtClean="0"/>
              <a:t>Drag picture to placeholder or click icon to add</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CA"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CA"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2015-10-25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CA" smtClean="0"/>
              <a:t>Drag picture to placeholder or click icon to add</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CA" smtClean="0"/>
              <a:t>Drag picture to placeholder or click icon to add</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CA"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2015-10-25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CA"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2015-10-25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2015-10-25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CA"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2015-10-25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CA"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70FAA508-F0CD-46EA-95FB-26B559A0B5D9}" type="datetimeFigureOut">
              <a:rPr lang="en-US" smtClean="0"/>
              <a:t>2015-10-25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2015-10-25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70FAA508-F0CD-46EA-95FB-26B559A0B5D9}" type="datetimeFigureOut">
              <a:rPr lang="en-US" smtClean="0"/>
              <a:t>2015-10-25</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4A822907-8A9D-4F6B-98F6-913902AD56B5}" type="slidenum">
              <a:rPr lang="en-US" smtClean="0"/>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70FAA508-F0CD-46EA-95FB-26B559A0B5D9}" type="datetimeFigureOut">
              <a:rPr lang="en-US" smtClean="0"/>
              <a:t>2015-10-25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FAA508-F0CD-46EA-95FB-26B559A0B5D9}" type="datetimeFigureOut">
              <a:rPr lang="en-US" smtClean="0"/>
              <a:t>2015-10-25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CA"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2015-10-25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CA"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70FAA508-F0CD-46EA-95FB-26B559A0B5D9}" type="datetimeFigureOut">
              <a:rPr lang="en-US" smtClean="0"/>
              <a:t>2015-10-25</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4A822907-8A9D-4F6B-98F6-913902AD56B5}" type="slidenum">
              <a:rPr lang="en-US" smtClean="0"/>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sbc7@sfu.ca"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gi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gi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Engaging mathematics problems</a:t>
            </a:r>
            <a:endParaRPr lang="en-US"/>
          </a:p>
        </p:txBody>
      </p:sp>
      <p:sp>
        <p:nvSpPr>
          <p:cNvPr id="3" name="Subtitle 2"/>
          <p:cNvSpPr>
            <a:spLocks noGrp="1"/>
          </p:cNvSpPr>
          <p:nvPr>
            <p:ph type="subTitle" idx="1"/>
          </p:nvPr>
        </p:nvSpPr>
        <p:spPr/>
        <p:txBody>
          <a:bodyPr/>
          <a:lstStyle/>
          <a:p>
            <a:endParaRPr lang="en-US" smtClean="0"/>
          </a:p>
          <a:p>
            <a:r>
              <a:rPr lang="en-US" smtClean="0"/>
              <a:t>Sean Chorney </a:t>
            </a:r>
            <a:r>
              <a:rPr lang="en-US" smtClean="0">
                <a:hlinkClick r:id="rId3"/>
              </a:rPr>
              <a:t>sbc7@sfu.ca</a:t>
            </a:r>
            <a:endParaRPr lang="en-US" smtClean="0"/>
          </a:p>
          <a:p>
            <a:r>
              <a:rPr lang="en-US"/>
              <a:t>FOR THE DISSECTION WORKSHEET YOU’LL HAVE TO EMAIL ME, THANK YOU</a:t>
            </a:r>
            <a:endParaRPr lang="en-US" smtClean="0"/>
          </a:p>
          <a:p>
            <a:r>
              <a:rPr lang="en-US" smtClean="0"/>
              <a:t>NorthWest Conference 54</a:t>
            </a:r>
          </a:p>
          <a:p>
            <a:r>
              <a:rPr lang="en-US" smtClean="0"/>
              <a:t>October 23, 2015</a:t>
            </a:r>
            <a:endParaRPr lang="en-US"/>
          </a:p>
        </p:txBody>
      </p:sp>
    </p:spTree>
    <p:extLst>
      <p:ext uri="{BB962C8B-B14F-4D97-AF65-F5344CB8AC3E}">
        <p14:creationId xmlns:p14="http://schemas.microsoft.com/office/powerpoint/2010/main" val="347534986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Fermi problems</a:t>
            </a:r>
            <a:endParaRPr lang="en-US"/>
          </a:p>
        </p:txBody>
      </p:sp>
      <p:sp>
        <p:nvSpPr>
          <p:cNvPr id="3" name="Content Placeholder 2"/>
          <p:cNvSpPr>
            <a:spLocks noGrp="1"/>
          </p:cNvSpPr>
          <p:nvPr>
            <p:ph idx="1"/>
          </p:nvPr>
        </p:nvSpPr>
        <p:spPr/>
        <p:txBody>
          <a:bodyPr>
            <a:normAutofit fontScale="25000" lnSpcReduction="20000"/>
          </a:bodyPr>
          <a:lstStyle/>
          <a:p>
            <a:pPr hangingPunct="0"/>
            <a:r>
              <a:rPr lang="en-US"/>
              <a:t> </a:t>
            </a:r>
          </a:p>
          <a:p>
            <a:pPr hangingPunct="0">
              <a:spcBef>
                <a:spcPts val="800"/>
              </a:spcBef>
            </a:pPr>
            <a:r>
              <a:rPr lang="en-US" sz="7200" smtClean="0"/>
              <a:t> Give a ratio of water to air on earth</a:t>
            </a:r>
          </a:p>
          <a:p>
            <a:pPr hangingPunct="0"/>
            <a:r>
              <a:rPr lang="en-US" sz="7200" smtClean="0"/>
              <a:t>How </a:t>
            </a:r>
            <a:r>
              <a:rPr lang="en-US" sz="7200"/>
              <a:t>many words have you spoken in your life</a:t>
            </a:r>
            <a:r>
              <a:rPr lang="en-US" sz="7200" smtClean="0"/>
              <a:t>?</a:t>
            </a:r>
            <a:endParaRPr lang="en-US" sz="7200"/>
          </a:p>
          <a:p>
            <a:pPr hangingPunct="0"/>
            <a:r>
              <a:rPr lang="en-US" sz="7200" smtClean="0"/>
              <a:t>On </a:t>
            </a:r>
            <a:r>
              <a:rPr lang="en-US" sz="7200"/>
              <a:t>average, how many people’s names appear in an edition of the Vancouver Sun</a:t>
            </a:r>
            <a:r>
              <a:rPr lang="en-US" sz="7200" smtClean="0"/>
              <a:t>?</a:t>
            </a:r>
            <a:endParaRPr lang="en-US" sz="7200"/>
          </a:p>
          <a:p>
            <a:pPr hangingPunct="0"/>
            <a:r>
              <a:rPr lang="en-US" sz="7200" smtClean="0"/>
              <a:t>How </a:t>
            </a:r>
            <a:r>
              <a:rPr lang="en-US" sz="7200"/>
              <a:t>many number of watermelons would fit in churchill high school</a:t>
            </a:r>
            <a:r>
              <a:rPr lang="en-US" sz="7200" smtClean="0"/>
              <a:t>?</a:t>
            </a:r>
            <a:r>
              <a:rPr lang="en-US" sz="7200"/>
              <a:t> </a:t>
            </a:r>
          </a:p>
          <a:p>
            <a:pPr hangingPunct="0"/>
            <a:r>
              <a:rPr lang="en-US" sz="7200" smtClean="0"/>
              <a:t>How </a:t>
            </a:r>
            <a:r>
              <a:rPr lang="en-US" sz="7200"/>
              <a:t>many different states of the Rubrik’s cube are </a:t>
            </a:r>
            <a:r>
              <a:rPr lang="en-US" sz="7200" smtClean="0"/>
              <a:t>there?</a:t>
            </a:r>
            <a:endParaRPr lang="en-US" sz="800"/>
          </a:p>
          <a:p>
            <a:r>
              <a:rPr lang="en-US" sz="7200" smtClean="0"/>
              <a:t>How many people are unemployed in BC?</a:t>
            </a:r>
            <a:endParaRPr lang="en-US" sz="7200"/>
          </a:p>
        </p:txBody>
      </p:sp>
    </p:spTree>
    <p:extLst>
      <p:ext uri="{BB962C8B-B14F-4D97-AF65-F5344CB8AC3E}">
        <p14:creationId xmlns:p14="http://schemas.microsoft.com/office/powerpoint/2010/main" val="1150032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Open ended problems</a:t>
            </a:r>
            <a:endParaRPr lang="en-US"/>
          </a:p>
        </p:txBody>
      </p:sp>
      <p:sp>
        <p:nvSpPr>
          <p:cNvPr id="3" name="Content Placeholder 2"/>
          <p:cNvSpPr>
            <a:spLocks noGrp="1"/>
          </p:cNvSpPr>
          <p:nvPr>
            <p:ph idx="1"/>
          </p:nvPr>
        </p:nvSpPr>
        <p:spPr/>
        <p:txBody>
          <a:bodyPr/>
          <a:lstStyle/>
          <a:p>
            <a:r>
              <a:rPr lang="en-US" smtClean="0"/>
              <a:t>How many golf balls will fit in a suitcase?</a:t>
            </a:r>
          </a:p>
          <a:p>
            <a:r>
              <a:rPr lang="en-US" smtClean="0"/>
              <a:t>Which is better fit: a square peg in a round hole or a round peg in a round hole?</a:t>
            </a:r>
          </a:p>
          <a:p>
            <a:r>
              <a:rPr lang="en-CA" i="1"/>
              <a:t>A number is rounded to 5.8.  What might the number be?</a:t>
            </a:r>
            <a:endParaRPr lang="en-US"/>
          </a:p>
          <a:p>
            <a:endParaRPr lang="en-US"/>
          </a:p>
        </p:txBody>
      </p:sp>
    </p:spTree>
    <p:extLst>
      <p:ext uri="{BB962C8B-B14F-4D97-AF65-F5344CB8AC3E}">
        <p14:creationId xmlns:p14="http://schemas.microsoft.com/office/powerpoint/2010/main" val="3260780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Finger counting	</a:t>
            </a:r>
            <a:endParaRPr lang="en-US"/>
          </a:p>
        </p:txBody>
      </p:sp>
      <p:sp>
        <p:nvSpPr>
          <p:cNvPr id="3" name="Content Placeholder 2"/>
          <p:cNvSpPr>
            <a:spLocks noGrp="1"/>
          </p:cNvSpPr>
          <p:nvPr>
            <p:ph idx="1"/>
          </p:nvPr>
        </p:nvSpPr>
        <p:spPr/>
        <p:txBody>
          <a:bodyPr/>
          <a:lstStyle/>
          <a:p>
            <a:pPr marL="0" indent="0">
              <a:buNone/>
            </a:pPr>
            <a:endParaRPr lang="en-US"/>
          </a:p>
        </p:txBody>
      </p:sp>
      <p:pic>
        <p:nvPicPr>
          <p:cNvPr id="4" name="Picture 3" descr="Peace finger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84531" y="3386440"/>
            <a:ext cx="1494156" cy="2250000"/>
          </a:xfrm>
          <a:prstGeom prst="rect">
            <a:avLst/>
          </a:prstGeom>
        </p:spPr>
      </p:pic>
    </p:spTree>
    <p:extLst>
      <p:ext uri="{BB962C8B-B14F-4D97-AF65-F5344CB8AC3E}">
        <p14:creationId xmlns:p14="http://schemas.microsoft.com/office/powerpoint/2010/main" val="255138976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Cutting a cube</a:t>
            </a:r>
            <a:endParaRPr lang="en-US"/>
          </a:p>
        </p:txBody>
      </p:sp>
      <p:sp>
        <p:nvSpPr>
          <p:cNvPr id="3" name="Content Placeholder 2"/>
          <p:cNvSpPr>
            <a:spLocks noGrp="1"/>
          </p:cNvSpPr>
          <p:nvPr>
            <p:ph idx="1"/>
          </p:nvPr>
        </p:nvSpPr>
        <p:spPr/>
        <p:txBody>
          <a:bodyPr/>
          <a:lstStyle/>
          <a:p>
            <a:r>
              <a:rPr lang="en-CA" i="1"/>
              <a:t>Dangle a cube from a vertex using a string.  Now make a horizontal cut through the cube halfway between the top and bottom.  What shape is created from the cut surface?</a:t>
            </a:r>
            <a:endParaRPr lang="en-US" i="1"/>
          </a:p>
          <a:p>
            <a:endParaRPr lang="en-US"/>
          </a:p>
        </p:txBody>
      </p:sp>
    </p:spTree>
    <p:extLst>
      <p:ext uri="{BB962C8B-B14F-4D97-AF65-F5344CB8AC3E}">
        <p14:creationId xmlns:p14="http://schemas.microsoft.com/office/powerpoint/2010/main" val="132531078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Dissection	</a:t>
            </a:r>
          </a:p>
        </p:txBody>
      </p:sp>
      <p:sp>
        <p:nvSpPr>
          <p:cNvPr id="3" name="Content Placeholder 2"/>
          <p:cNvSpPr>
            <a:spLocks noGrp="1"/>
          </p:cNvSpPr>
          <p:nvPr>
            <p:ph idx="1"/>
          </p:nvPr>
        </p:nvSpPr>
        <p:spPr/>
        <p:txBody>
          <a:bodyPr/>
          <a:lstStyle/>
          <a:p>
            <a:r>
              <a:rPr lang="en-US"/>
              <a:t>What other cross sectional shapes can you get by slicing a cube?</a:t>
            </a:r>
          </a:p>
          <a:p>
            <a:r>
              <a:rPr lang="en-US"/>
              <a:t>Can you cut a hole in a cube such that a larger cube can fit through it?</a:t>
            </a:r>
          </a:p>
          <a:p>
            <a:endParaRPr lang="en-US"/>
          </a:p>
        </p:txBody>
      </p:sp>
    </p:spTree>
    <p:extLst>
      <p:ext uri="{BB962C8B-B14F-4D97-AF65-F5344CB8AC3E}">
        <p14:creationId xmlns:p14="http://schemas.microsoft.com/office/powerpoint/2010/main" val="107011384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Dissection problems</a:t>
            </a:r>
            <a:endParaRPr lang="en-US"/>
          </a:p>
        </p:txBody>
      </p:sp>
      <p:sp>
        <p:nvSpPr>
          <p:cNvPr id="3" name="Content Placeholder 2"/>
          <p:cNvSpPr>
            <a:spLocks noGrp="1"/>
          </p:cNvSpPr>
          <p:nvPr>
            <p:ph idx="1"/>
          </p:nvPr>
        </p:nvSpPr>
        <p:spPr/>
        <p:txBody>
          <a:bodyPr/>
          <a:lstStyle/>
          <a:p>
            <a:r>
              <a:rPr lang="en-US"/>
              <a:t>Handout</a:t>
            </a:r>
          </a:p>
          <a:p>
            <a:r>
              <a:rPr lang="en-US"/>
              <a:t>Using all the squares in the figure below, create 4 congruent shapes each consisting of an ‘O’ and an ‘X’</a:t>
            </a:r>
          </a:p>
        </p:txBody>
      </p:sp>
      <p:pic>
        <p:nvPicPr>
          <p:cNvPr id="6" name="Picture 5" descr="Screen Shot 2015-10-22 at 10.35.48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2757" y="3877200"/>
            <a:ext cx="2938213" cy="2980800"/>
          </a:xfrm>
          <a:prstGeom prst="rect">
            <a:avLst/>
          </a:prstGeom>
        </p:spPr>
      </p:pic>
    </p:spTree>
    <p:extLst>
      <p:ext uri="{BB962C8B-B14F-4D97-AF65-F5344CB8AC3E}">
        <p14:creationId xmlns:p14="http://schemas.microsoft.com/office/powerpoint/2010/main" val="174650976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Dartboard	</a:t>
            </a:r>
            <a:endParaRPr lang="en-US"/>
          </a:p>
        </p:txBody>
      </p:sp>
      <p:sp>
        <p:nvSpPr>
          <p:cNvPr id="3" name="Content Placeholder 2"/>
          <p:cNvSpPr>
            <a:spLocks noGrp="1"/>
          </p:cNvSpPr>
          <p:nvPr>
            <p:ph idx="1"/>
          </p:nvPr>
        </p:nvSpPr>
        <p:spPr/>
        <p:txBody>
          <a:bodyPr/>
          <a:lstStyle/>
          <a:p>
            <a:r>
              <a:rPr lang="en-CA" i="1"/>
              <a:t>My friend </a:t>
            </a:r>
            <a:r>
              <a:rPr lang="en-CA" i="1" smtClean="0"/>
              <a:t>Sarah </a:t>
            </a:r>
            <a:r>
              <a:rPr lang="en-CA" i="1"/>
              <a:t>has built a new dartboard for </a:t>
            </a:r>
            <a:r>
              <a:rPr lang="en-CA" i="1" smtClean="0"/>
              <a:t>her </a:t>
            </a:r>
            <a:r>
              <a:rPr lang="en-CA" i="1"/>
              <a:t>son.  The board has two regions:  the centre circle, valued at 9 points, and the outside circle, valued at 4 points.  What is the largest number that cannot be achieved as a score in this game?  (Assume that you can continue the game as long as you wish, and that you can stop whenever you wish.)</a:t>
            </a:r>
            <a:endParaRPr lang="en-US" i="1"/>
          </a:p>
          <a:p>
            <a:endParaRPr lang="en-US"/>
          </a:p>
        </p:txBody>
      </p:sp>
    </p:spTree>
    <p:extLst>
      <p:ext uri="{BB962C8B-B14F-4D97-AF65-F5344CB8AC3E}">
        <p14:creationId xmlns:p14="http://schemas.microsoft.com/office/powerpoint/2010/main" val="48651329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4424" y="552138"/>
            <a:ext cx="7610476" cy="5714192"/>
          </a:xfrm>
        </p:spPr>
        <p:txBody>
          <a:bodyPr/>
          <a:lstStyle/>
          <a:p>
            <a:r>
              <a:rPr lang="en-CA"/>
              <a:t>An easy way to solve this is to do it graphically by filling in colours.  Because we are dealing with multiples of 4 and 9, it is best to set up in columns of 4 or 9.  Since 4 is smaller, we will use that instead of 9.  Once we colour in a square, we can fill in all the colour below because we just keep adding 4’s.  We also colour in all the squares that are multiples of 9.  Once we have a complete row, it means we can generate all the scores that are higher.</a:t>
            </a:r>
            <a:endParaRPr lang="en-US"/>
          </a:p>
          <a:p>
            <a:endParaRPr lang="en-US"/>
          </a:p>
          <a:p>
            <a:endParaRPr lang="en-US"/>
          </a:p>
          <a:p>
            <a:endParaRPr lang="en-US"/>
          </a:p>
          <a:p>
            <a:endParaRPr lang="en-US"/>
          </a:p>
          <a:p>
            <a:r>
              <a:rPr lang="en-CA"/>
              <a:t>We can see that the highest uncoloured square is 23.  So that is the highest score that cannot be achieved.</a:t>
            </a:r>
            <a:endParaRPr lang="en-US"/>
          </a:p>
          <a:p>
            <a:endParaRPr lang="en-US"/>
          </a:p>
          <a:p>
            <a:endParaRPr lang="en-US"/>
          </a:p>
        </p:txBody>
      </p:sp>
      <p:pic>
        <p:nvPicPr>
          <p:cNvPr id="4" name="Picture 3" descr="Screen Shot 2015-10-22 at 10.28.14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7726" y="3448128"/>
            <a:ext cx="1511300" cy="1790700"/>
          </a:xfrm>
          <a:prstGeom prst="rect">
            <a:avLst/>
          </a:prstGeom>
        </p:spPr>
      </p:pic>
    </p:spTree>
    <p:extLst>
      <p:ext uri="{BB962C8B-B14F-4D97-AF65-F5344CB8AC3E}">
        <p14:creationId xmlns:p14="http://schemas.microsoft.com/office/powerpoint/2010/main" val="1220375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Fibonocci?</a:t>
            </a:r>
            <a:endParaRPr lang="en-US"/>
          </a:p>
        </p:txBody>
      </p:sp>
      <p:sp>
        <p:nvSpPr>
          <p:cNvPr id="3" name="Content Placeholder 2"/>
          <p:cNvSpPr>
            <a:spLocks noGrp="1"/>
          </p:cNvSpPr>
          <p:nvPr>
            <p:ph idx="1"/>
          </p:nvPr>
        </p:nvSpPr>
        <p:spPr/>
        <p:txBody>
          <a:bodyPr/>
          <a:lstStyle/>
          <a:p>
            <a:r>
              <a:rPr lang="en-US"/>
              <a:t>___  ___  ___  ___  ___  </a:t>
            </a:r>
          </a:p>
          <a:p>
            <a:r>
              <a:rPr lang="en-US"/>
              <a:t>In the 5 spaces above put numbers in the first two spots, write their sum in the 3rd spot. The sum of the 2nd and 3rd spots goes in the 4th, similarly the sum of the 3rd and 4th goes in the 5th.  100 should be the 5th number.</a:t>
            </a:r>
          </a:p>
          <a:p>
            <a:endParaRPr lang="en-US"/>
          </a:p>
        </p:txBody>
      </p:sp>
    </p:spTree>
    <p:extLst>
      <p:ext uri="{BB962C8B-B14F-4D97-AF65-F5344CB8AC3E}">
        <p14:creationId xmlns:p14="http://schemas.microsoft.com/office/powerpoint/2010/main" val="3449057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Disruption	</a:t>
            </a:r>
            <a:endParaRPr lang="en-US"/>
          </a:p>
        </p:txBody>
      </p:sp>
      <p:sp>
        <p:nvSpPr>
          <p:cNvPr id="7" name="Content Placeholder 6"/>
          <p:cNvSpPr>
            <a:spLocks noGrp="1"/>
          </p:cNvSpPr>
          <p:nvPr>
            <p:ph idx="1"/>
          </p:nvPr>
        </p:nvSpPr>
        <p:spPr/>
        <p:txBody>
          <a:bodyPr/>
          <a:lstStyle/>
          <a:p>
            <a:r>
              <a:rPr lang="en-US" smtClean="0"/>
              <a:t>What’s the largest number less than 5?</a:t>
            </a:r>
          </a:p>
          <a:p>
            <a:r>
              <a:rPr lang="en-US" smtClean="0"/>
              <a:t>How many times can you subtract 7 from 35?</a:t>
            </a:r>
          </a:p>
          <a:p>
            <a:r>
              <a:rPr lang="en-US" smtClean="0"/>
              <a:t>How can you put 18 cubes of sugar in a cup of coffee so that there is an odd number of cubes in each cup?</a:t>
            </a:r>
            <a:endParaRPr lang="en-US"/>
          </a:p>
        </p:txBody>
      </p:sp>
    </p:spTree>
    <p:extLst>
      <p:ext uri="{BB962C8B-B14F-4D97-AF65-F5344CB8AC3E}">
        <p14:creationId xmlns:p14="http://schemas.microsoft.com/office/powerpoint/2010/main" val="4261567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twaddertest.gif"/>
          <p:cNvPicPr>
            <a:picLocks noGrp="1" noChangeAspect="1"/>
          </p:cNvPicPr>
          <p:nvPr>
            <p:ph idx="1"/>
          </p:nvPr>
        </p:nvPicPr>
        <p:blipFill rotWithShape="1">
          <a:blip r:embed="rId3">
            <a:extLst>
              <a:ext uri="{28A0092B-C50C-407E-A947-70E740481C1C}">
                <a14:useLocalDpi xmlns:a14="http://schemas.microsoft.com/office/drawing/2010/main" val="0"/>
              </a:ext>
            </a:extLst>
          </a:blip>
          <a:srcRect l="3144" t="11023" r="-5626" b="-5913"/>
          <a:stretch/>
        </p:blipFill>
        <p:spPr>
          <a:xfrm>
            <a:off x="2016397" y="2038256"/>
            <a:ext cx="5232204" cy="4258800"/>
          </a:xfrm>
        </p:spPr>
      </p:pic>
    </p:spTree>
    <p:extLst>
      <p:ext uri="{BB962C8B-B14F-4D97-AF65-F5344CB8AC3E}">
        <p14:creationId xmlns:p14="http://schemas.microsoft.com/office/powerpoint/2010/main" val="23363509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Factory Worker</a:t>
            </a:r>
            <a:endParaRPr lang="en-US"/>
          </a:p>
        </p:txBody>
      </p:sp>
      <p:sp>
        <p:nvSpPr>
          <p:cNvPr id="3" name="Content Placeholder 2"/>
          <p:cNvSpPr>
            <a:spLocks noGrp="1"/>
          </p:cNvSpPr>
          <p:nvPr>
            <p:ph idx="1"/>
          </p:nvPr>
        </p:nvSpPr>
        <p:spPr/>
        <p:txBody>
          <a:bodyPr/>
          <a:lstStyle/>
          <a:p>
            <a:r>
              <a:rPr lang="en-US"/>
              <a:t>To get to the factory where he works Fred takes the train everyday, when he gets off the train a chauffeur picks him up and drives the rest of the way. One day he decided to catch a train that arrives 1 hour earlier and walk partway to the factory. On his way walking  to the factory the chauffeur picks him up and drives him straight there. Fred arrives 30 mins earlier than usual. </a:t>
            </a:r>
          </a:p>
          <a:p>
            <a:endParaRPr lang="en-US"/>
          </a:p>
          <a:p>
            <a:r>
              <a:rPr lang="en-US"/>
              <a:t>How long did he walk?</a:t>
            </a:r>
          </a:p>
          <a:p>
            <a:endParaRPr lang="en-US"/>
          </a:p>
        </p:txBody>
      </p:sp>
    </p:spTree>
    <p:extLst>
      <p:ext uri="{BB962C8B-B14F-4D97-AF65-F5344CB8AC3E}">
        <p14:creationId xmlns:p14="http://schemas.microsoft.com/office/powerpoint/2010/main" val="2237265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Goldfish</a:t>
            </a:r>
            <a:endParaRPr lang="en-US"/>
          </a:p>
        </p:txBody>
      </p:sp>
      <p:sp>
        <p:nvSpPr>
          <p:cNvPr id="3" name="Content Placeholder 2"/>
          <p:cNvSpPr>
            <a:spLocks noGrp="1"/>
          </p:cNvSpPr>
          <p:nvPr>
            <p:ph idx="1"/>
          </p:nvPr>
        </p:nvSpPr>
        <p:spPr/>
        <p:txBody>
          <a:bodyPr>
            <a:normAutofit fontScale="85000" lnSpcReduction="20000"/>
          </a:bodyPr>
          <a:lstStyle/>
          <a:p>
            <a:r>
              <a:rPr lang="en-CA" i="1"/>
              <a:t>A boy has the hobby of breeding goldfish.  He decides to sell all his fish.  He does this in </a:t>
            </a:r>
            <a:r>
              <a:rPr lang="en-CA" i="1" smtClean="0"/>
              <a:t>four </a:t>
            </a:r>
            <a:r>
              <a:rPr lang="en-CA" i="1"/>
              <a:t>steps</a:t>
            </a:r>
            <a:r>
              <a:rPr lang="en-CA" i="1" smtClean="0"/>
              <a:t>:</a:t>
            </a:r>
            <a:endParaRPr lang="en-US"/>
          </a:p>
          <a:p>
            <a:pPr lvl="0"/>
            <a:r>
              <a:rPr lang="en-CA" i="1" smtClean="0"/>
              <a:t>1) He </a:t>
            </a:r>
            <a:r>
              <a:rPr lang="en-CA" i="1"/>
              <a:t>sells one half of his fish plus half a fish.</a:t>
            </a:r>
            <a:endParaRPr lang="en-US"/>
          </a:p>
          <a:p>
            <a:pPr lvl="0"/>
            <a:r>
              <a:rPr lang="en-CA" i="1" smtClean="0"/>
              <a:t>2) He </a:t>
            </a:r>
            <a:r>
              <a:rPr lang="en-CA" i="1"/>
              <a:t>sells a third of what remains, plus one third of a fish.</a:t>
            </a:r>
            <a:endParaRPr lang="en-US"/>
          </a:p>
          <a:p>
            <a:pPr lvl="0"/>
            <a:r>
              <a:rPr lang="en-CA" i="1" smtClean="0"/>
              <a:t>3) He </a:t>
            </a:r>
            <a:r>
              <a:rPr lang="en-CA" i="1"/>
              <a:t>sells a fourth of what remains, plus one fourth of a fish.</a:t>
            </a:r>
            <a:endParaRPr lang="en-US"/>
          </a:p>
          <a:p>
            <a:pPr lvl="0"/>
            <a:r>
              <a:rPr lang="en-CA" i="1" smtClean="0"/>
              <a:t>4) He </a:t>
            </a:r>
            <a:r>
              <a:rPr lang="en-CA" i="1"/>
              <a:t>sells a fifth of what remains, plus one fifth of a fish.</a:t>
            </a:r>
            <a:endParaRPr lang="en-US"/>
          </a:p>
          <a:p>
            <a:pPr lvl="0"/>
            <a:r>
              <a:rPr lang="en-CA" i="1"/>
              <a:t>He now has 11 goldfish left</a:t>
            </a:r>
            <a:r>
              <a:rPr lang="en-CA" i="1" smtClean="0"/>
              <a:t>.</a:t>
            </a:r>
            <a:endParaRPr lang="en-US"/>
          </a:p>
          <a:p>
            <a:r>
              <a:rPr lang="en-CA" i="1"/>
              <a:t>Of course, no fish is divided or injured in any way.  How many did he start with?  See if you can work it out.</a:t>
            </a:r>
            <a:endParaRPr lang="en-US"/>
          </a:p>
          <a:p>
            <a:endParaRPr lang="en-US"/>
          </a:p>
        </p:txBody>
      </p:sp>
    </p:spTree>
    <p:extLst>
      <p:ext uri="{BB962C8B-B14F-4D97-AF65-F5344CB8AC3E}">
        <p14:creationId xmlns:p14="http://schemas.microsoft.com/office/powerpoint/2010/main" val="25438886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Farm Animals</a:t>
            </a:r>
            <a:endParaRPr lang="en-US"/>
          </a:p>
        </p:txBody>
      </p:sp>
      <p:sp>
        <p:nvSpPr>
          <p:cNvPr id="3" name="Content Placeholder 2"/>
          <p:cNvSpPr>
            <a:spLocks noGrp="1"/>
          </p:cNvSpPr>
          <p:nvPr>
            <p:ph idx="1"/>
          </p:nvPr>
        </p:nvSpPr>
        <p:spPr/>
        <p:txBody>
          <a:bodyPr/>
          <a:lstStyle/>
          <a:p>
            <a:r>
              <a:rPr lang="en-CA" i="1"/>
              <a:t>A cow costs $10, a pig $3, and a sheep 50 cents.  A farmer buys 100 animals and at least one animal of each kind spending a total of $100.  How much of each did he buy?</a:t>
            </a:r>
            <a:endParaRPr lang="en-US" i="1"/>
          </a:p>
          <a:p>
            <a:endParaRPr lang="en-US"/>
          </a:p>
        </p:txBody>
      </p:sp>
    </p:spTree>
    <p:extLst>
      <p:ext uri="{BB962C8B-B14F-4D97-AF65-F5344CB8AC3E}">
        <p14:creationId xmlns:p14="http://schemas.microsoft.com/office/powerpoint/2010/main" val="992611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Number puzzles</a:t>
            </a:r>
            <a:endParaRPr lang="en-US"/>
          </a:p>
        </p:txBody>
      </p:sp>
      <p:sp>
        <p:nvSpPr>
          <p:cNvPr id="3" name="Content Placeholder 2"/>
          <p:cNvSpPr>
            <a:spLocks noGrp="1"/>
          </p:cNvSpPr>
          <p:nvPr>
            <p:ph idx="1"/>
          </p:nvPr>
        </p:nvSpPr>
        <p:spPr/>
        <p:txBody>
          <a:bodyPr/>
          <a:lstStyle/>
          <a:p>
            <a:r>
              <a:rPr lang="en-CA" i="1"/>
              <a:t>Place the digits 1-8 into the boxes so that no consecutive numbers are touching (including diagonals).</a:t>
            </a:r>
            <a:endParaRPr lang="en-US" i="1"/>
          </a:p>
          <a:p>
            <a:pPr marL="0" indent="0">
              <a:buNone/>
            </a:pPr>
            <a:endParaRPr lang="en-US"/>
          </a:p>
        </p:txBody>
      </p:sp>
      <p:pic>
        <p:nvPicPr>
          <p:cNvPr id="4" name="Picture 3" descr="Screen Shot 2015-10-20 at 9.50.41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4467" y="3825828"/>
            <a:ext cx="3246618" cy="2325600"/>
          </a:xfrm>
          <a:prstGeom prst="rect">
            <a:avLst/>
          </a:prstGeom>
        </p:spPr>
      </p:pic>
    </p:spTree>
    <p:extLst>
      <p:ext uri="{BB962C8B-B14F-4D97-AF65-F5344CB8AC3E}">
        <p14:creationId xmlns:p14="http://schemas.microsoft.com/office/powerpoint/2010/main" val="476875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Hidato</a:t>
            </a:r>
          </a:p>
        </p:txBody>
      </p:sp>
      <p:pic>
        <p:nvPicPr>
          <p:cNvPr id="4" name="Content Placeholder 3" descr="Hidato.png"/>
          <p:cNvPicPr>
            <a:picLocks noGrp="1" noChangeAspect="1"/>
          </p:cNvPicPr>
          <p:nvPr>
            <p:ph idx="1"/>
          </p:nvPr>
        </p:nvPicPr>
        <p:blipFill rotWithShape="1">
          <a:blip r:embed="rId3">
            <a:extLst>
              <a:ext uri="{28A0092B-C50C-407E-A947-70E740481C1C}">
                <a14:useLocalDpi xmlns:a14="http://schemas.microsoft.com/office/drawing/2010/main" val="0"/>
              </a:ext>
            </a:extLst>
          </a:blip>
          <a:srcRect t="17622" b="21387"/>
          <a:stretch/>
        </p:blipFill>
        <p:spPr>
          <a:xfrm>
            <a:off x="2421367" y="2926325"/>
            <a:ext cx="3731879" cy="3533675"/>
          </a:xfrm>
        </p:spPr>
      </p:pic>
      <p:sp>
        <p:nvSpPr>
          <p:cNvPr id="6" name="TextBox 5"/>
          <p:cNvSpPr txBox="1"/>
          <p:nvPr/>
        </p:nvSpPr>
        <p:spPr>
          <a:xfrm>
            <a:off x="1895988" y="2613448"/>
            <a:ext cx="5833974" cy="369332"/>
          </a:xfrm>
          <a:prstGeom prst="rect">
            <a:avLst/>
          </a:prstGeom>
          <a:noFill/>
        </p:spPr>
        <p:txBody>
          <a:bodyPr wrap="none" rtlCol="0">
            <a:spAutoFit/>
          </a:bodyPr>
          <a:lstStyle/>
          <a:p>
            <a:r>
              <a:rPr lang="en-US"/>
              <a:t>Make a chain from 1 to 25 connecting the squares</a:t>
            </a:r>
          </a:p>
        </p:txBody>
      </p:sp>
    </p:spTree>
    <p:extLst>
      <p:ext uri="{BB962C8B-B14F-4D97-AF65-F5344CB8AC3E}">
        <p14:creationId xmlns:p14="http://schemas.microsoft.com/office/powerpoint/2010/main" val="1249103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Table</a:t>
            </a:r>
            <a:endParaRPr lang="en-US"/>
          </a:p>
        </p:txBody>
      </p:sp>
      <p:sp>
        <p:nvSpPr>
          <p:cNvPr id="3" name="Content Placeholder 2"/>
          <p:cNvSpPr>
            <a:spLocks noGrp="1"/>
          </p:cNvSpPr>
          <p:nvPr>
            <p:ph idx="1"/>
          </p:nvPr>
        </p:nvSpPr>
        <p:spPr/>
        <p:txBody>
          <a:bodyPr>
            <a:normAutofit fontScale="92500" lnSpcReduction="10000"/>
          </a:bodyPr>
          <a:lstStyle/>
          <a:p>
            <a:r>
              <a:rPr lang="en-US"/>
              <a:t>A circular table has four holes. In each hole is a wine glass that is either upside down or upright. You are not able to see the wine glasses in the holes. You may put one or both of your hands in the holes and change the orientation of one, both or neither glasses. As soon as you remove your hands the table spins a random number of times and the four holes are in different positions. When all four glasses match positioning, a buzzer will sound so you know you are finished.</a:t>
            </a:r>
          </a:p>
          <a:p>
            <a:r>
              <a:rPr lang="en-US"/>
              <a:t>Objective: To place all wine glasses either up or down.</a:t>
            </a:r>
          </a:p>
          <a:p>
            <a:r>
              <a:rPr lang="en-US"/>
              <a:t>Question: Is there a finite number of times in which the objective can be accomplished? If so, how many?</a:t>
            </a:r>
          </a:p>
          <a:p>
            <a:endParaRPr lang="en-US"/>
          </a:p>
        </p:txBody>
      </p:sp>
    </p:spTree>
    <p:extLst>
      <p:ext uri="{BB962C8B-B14F-4D97-AF65-F5344CB8AC3E}">
        <p14:creationId xmlns:p14="http://schemas.microsoft.com/office/powerpoint/2010/main" val="41895416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Triangles</a:t>
            </a:r>
          </a:p>
        </p:txBody>
      </p:sp>
      <p:sp>
        <p:nvSpPr>
          <p:cNvPr id="3" name="Content Placeholder 2"/>
          <p:cNvSpPr>
            <a:spLocks noGrp="1"/>
          </p:cNvSpPr>
          <p:nvPr>
            <p:ph idx="1"/>
          </p:nvPr>
        </p:nvSpPr>
        <p:spPr/>
        <p:txBody>
          <a:bodyPr/>
          <a:lstStyle/>
          <a:p>
            <a:r>
              <a:rPr lang="en-US" smtClean="0"/>
              <a:t>Using 12 rods of varying lengths how many different triangles can you make?</a:t>
            </a:r>
          </a:p>
          <a:p>
            <a:endParaRPr lang="en-US"/>
          </a:p>
          <a:p>
            <a:r>
              <a:rPr lang="en-US" smtClean="0"/>
              <a:t>What types of triangles can you make? Can you make a triangle with any three rods? What about 2, 3, and 5 or 2, 2 and 3?</a:t>
            </a:r>
            <a:endParaRPr lang="en-US"/>
          </a:p>
        </p:txBody>
      </p:sp>
    </p:spTree>
    <p:extLst>
      <p:ext uri="{BB962C8B-B14F-4D97-AF65-F5344CB8AC3E}">
        <p14:creationId xmlns:p14="http://schemas.microsoft.com/office/powerpoint/2010/main" val="2455682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Tax Collector</a:t>
            </a:r>
            <a:endParaRPr lang="en-US"/>
          </a:p>
        </p:txBody>
      </p:sp>
      <p:sp>
        <p:nvSpPr>
          <p:cNvPr id="3" name="Content Placeholder 2"/>
          <p:cNvSpPr>
            <a:spLocks noGrp="1"/>
          </p:cNvSpPr>
          <p:nvPr>
            <p:ph idx="1"/>
          </p:nvPr>
        </p:nvSpPr>
        <p:spPr/>
        <p:txBody>
          <a:bodyPr/>
          <a:lstStyle/>
          <a:p>
            <a:r>
              <a:rPr lang="en-US" smtClean="0"/>
              <a:t>Start </a:t>
            </a:r>
            <a:r>
              <a:rPr lang="en-US"/>
              <a:t>with a collection of paychecks, from $1 to $12. You can choose any paycheck to keep. Once you choose, the tax collector gets all paychecks remaining that are factors of the number you chose. The tax collector must receive payment after every move. If you have no moves that give the tax collector a paycheck, then the game is over and the tax collector gets all the remaining paychecks. The goal is to beat the tax collector.</a:t>
            </a:r>
          </a:p>
          <a:p>
            <a:endParaRPr lang="en-US"/>
          </a:p>
        </p:txBody>
      </p:sp>
    </p:spTree>
    <p:extLst>
      <p:ext uri="{BB962C8B-B14F-4D97-AF65-F5344CB8AC3E}">
        <p14:creationId xmlns:p14="http://schemas.microsoft.com/office/powerpoint/2010/main" val="10751388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Shoe Sale	</a:t>
            </a:r>
            <a:endParaRPr lang="en-US"/>
          </a:p>
        </p:txBody>
      </p:sp>
      <p:sp>
        <p:nvSpPr>
          <p:cNvPr id="3" name="Content Placeholder 2"/>
          <p:cNvSpPr>
            <a:spLocks noGrp="1"/>
          </p:cNvSpPr>
          <p:nvPr>
            <p:ph idx="1"/>
          </p:nvPr>
        </p:nvSpPr>
        <p:spPr/>
        <p:txBody>
          <a:bodyPr/>
          <a:lstStyle/>
          <a:p>
            <a:r>
              <a:rPr lang="en-CA"/>
              <a:t>You decide to take advantage of a buy </a:t>
            </a:r>
            <a:r>
              <a:rPr lang="en-CA" i="1"/>
              <a:t>2 pair get 1 pair of equal or lesser value for free</a:t>
            </a:r>
            <a:r>
              <a:rPr lang="en-CA"/>
              <a:t> sale at the local shoe store. The problem is that you only want to get two pairs of shoes. So, you bring your best friend with you to the store. After much deliberation you settle on two pairs of shoes – a sporty red pair for $20 and a dressy black pair for $55. You friend finds a practical cross trainer for $35. When you proceed to the check out desk the cashier tells you that your bill is $90 plus tax (the $20 pair are for free). How much should each of you pay? Justify your decision. </a:t>
            </a:r>
            <a:endParaRPr lang="en-US"/>
          </a:p>
          <a:p>
            <a:endParaRPr lang="en-US"/>
          </a:p>
        </p:txBody>
      </p:sp>
    </p:spTree>
    <p:extLst>
      <p:ext uri="{BB962C8B-B14F-4D97-AF65-F5344CB8AC3E}">
        <p14:creationId xmlns:p14="http://schemas.microsoft.com/office/powerpoint/2010/main" val="1536980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Probability kings	</a:t>
            </a:r>
            <a:endParaRPr lang="en-US"/>
          </a:p>
        </p:txBody>
      </p:sp>
      <p:sp>
        <p:nvSpPr>
          <p:cNvPr id="3" name="Content Placeholder 2"/>
          <p:cNvSpPr>
            <a:spLocks noGrp="1"/>
          </p:cNvSpPr>
          <p:nvPr>
            <p:ph idx="1"/>
          </p:nvPr>
        </p:nvSpPr>
        <p:spPr/>
        <p:txBody>
          <a:bodyPr/>
          <a:lstStyle/>
          <a:p>
            <a:r>
              <a:rPr lang="en-US" smtClean="0"/>
              <a:t>What is the probability of drawing a king from a deck of cards?</a:t>
            </a:r>
          </a:p>
          <a:p>
            <a:r>
              <a:rPr lang="en-US" smtClean="0"/>
              <a:t>What if you pick a card, don’t look at it, and set it off to the side, what is the probability now of drawing a king with the remaining cards?</a:t>
            </a:r>
          </a:p>
          <a:p>
            <a:r>
              <a:rPr lang="en-US"/>
              <a:t>What if you pick </a:t>
            </a:r>
            <a:r>
              <a:rPr lang="en-US" smtClean="0"/>
              <a:t>two </a:t>
            </a:r>
            <a:r>
              <a:rPr lang="en-US"/>
              <a:t>card, don’t look at </a:t>
            </a:r>
            <a:r>
              <a:rPr lang="en-US" smtClean="0"/>
              <a:t>them, </a:t>
            </a:r>
            <a:r>
              <a:rPr lang="en-US"/>
              <a:t>and set </a:t>
            </a:r>
            <a:r>
              <a:rPr lang="en-US" smtClean="0"/>
              <a:t>them </a:t>
            </a:r>
            <a:r>
              <a:rPr lang="en-US"/>
              <a:t>off to the side, what is the probability now of drawing a king with the remaining cards?</a:t>
            </a:r>
          </a:p>
        </p:txBody>
      </p:sp>
    </p:spTree>
    <p:extLst>
      <p:ext uri="{BB962C8B-B14F-4D97-AF65-F5344CB8AC3E}">
        <p14:creationId xmlns:p14="http://schemas.microsoft.com/office/powerpoint/2010/main" val="3057805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Selected Resouces</a:t>
            </a:r>
            <a:endParaRPr lang="en-US"/>
          </a:p>
        </p:txBody>
      </p:sp>
      <p:sp>
        <p:nvSpPr>
          <p:cNvPr id="3" name="Content Placeholder 2"/>
          <p:cNvSpPr>
            <a:spLocks noGrp="1"/>
          </p:cNvSpPr>
          <p:nvPr>
            <p:ph idx="1"/>
          </p:nvPr>
        </p:nvSpPr>
        <p:spPr/>
        <p:txBody>
          <a:bodyPr>
            <a:normAutofit fontScale="92500" lnSpcReduction="10000"/>
          </a:bodyPr>
          <a:lstStyle/>
          <a:p>
            <a:r>
              <a:rPr lang="en-US" smtClean="0"/>
              <a:t>Thinking Mathematically J. Mason, L. Burton, K. Stacey</a:t>
            </a:r>
          </a:p>
          <a:p>
            <a:r>
              <a:rPr lang="en-US"/>
              <a:t>Aha! Gotcha: Paradoxes to puzzle and delight Martin Gardner </a:t>
            </a:r>
          </a:p>
          <a:p>
            <a:r>
              <a:rPr lang="en-US" smtClean="0"/>
              <a:t>Mindtrap game </a:t>
            </a:r>
          </a:p>
          <a:p>
            <a:r>
              <a:rPr lang="en-US"/>
              <a:t>Mathematical Activites: A resource book for teachers </a:t>
            </a:r>
            <a:r>
              <a:rPr lang="en-US" smtClean="0"/>
              <a:t>Brian Bolt</a:t>
            </a:r>
          </a:p>
          <a:p>
            <a:r>
              <a:rPr lang="en-US" smtClean="0"/>
              <a:t>Pi in the sky, Vector</a:t>
            </a:r>
          </a:p>
          <a:p>
            <a:r>
              <a:rPr lang="en-US" smtClean="0"/>
              <a:t>peterliljedahl.com –numeracy </a:t>
            </a:r>
            <a:r>
              <a:rPr lang="en-US"/>
              <a:t>tasks or problem of the week</a:t>
            </a:r>
          </a:p>
          <a:p>
            <a:endParaRPr lang="en-US" smtClean="0"/>
          </a:p>
          <a:p>
            <a:endParaRPr lang="en-US" smtClean="0"/>
          </a:p>
          <a:p>
            <a:endParaRPr lang="en-US"/>
          </a:p>
        </p:txBody>
      </p:sp>
    </p:spTree>
    <p:extLst>
      <p:ext uri="{BB962C8B-B14F-4D97-AF65-F5344CB8AC3E}">
        <p14:creationId xmlns:p14="http://schemas.microsoft.com/office/powerpoint/2010/main" val="64814198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Summing squares</a:t>
            </a:r>
          </a:p>
        </p:txBody>
      </p:sp>
      <p:pic>
        <p:nvPicPr>
          <p:cNvPr id="4" name="Content Placeholder 3" descr="Screen Shot 2015-10-22 at 10.34.40 AM.png"/>
          <p:cNvPicPr>
            <a:picLocks noGrp="1" noChangeAspect="1"/>
          </p:cNvPicPr>
          <p:nvPr>
            <p:ph idx="1"/>
          </p:nvPr>
        </p:nvPicPr>
        <p:blipFill>
          <a:blip r:embed="rId2">
            <a:extLst>
              <a:ext uri="{28A0092B-C50C-407E-A947-70E740481C1C}">
                <a14:useLocalDpi xmlns:a14="http://schemas.microsoft.com/office/drawing/2010/main" val="0"/>
              </a:ext>
            </a:extLst>
          </a:blip>
          <a:srcRect l="1118" r="1118"/>
          <a:stretch>
            <a:fillRect/>
          </a:stretch>
        </p:blipFill>
        <p:spPr/>
      </p:pic>
    </p:spTree>
    <p:extLst>
      <p:ext uri="{BB962C8B-B14F-4D97-AF65-F5344CB8AC3E}">
        <p14:creationId xmlns:p14="http://schemas.microsoft.com/office/powerpoint/2010/main" val="39227808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1001 coins</a:t>
            </a:r>
          </a:p>
        </p:txBody>
      </p:sp>
      <p:sp>
        <p:nvSpPr>
          <p:cNvPr id="3" name="Content Placeholder 2"/>
          <p:cNvSpPr>
            <a:spLocks noGrp="1"/>
          </p:cNvSpPr>
          <p:nvPr>
            <p:ph idx="1"/>
          </p:nvPr>
        </p:nvSpPr>
        <p:spPr/>
        <p:txBody>
          <a:bodyPr>
            <a:normAutofit fontScale="92500" lnSpcReduction="20000"/>
          </a:bodyPr>
          <a:lstStyle/>
          <a:p>
            <a:r>
              <a:rPr lang="en-US"/>
              <a:t>1001 Coins</a:t>
            </a:r>
          </a:p>
          <a:p>
            <a:r>
              <a:rPr lang="en-US"/>
              <a:t> </a:t>
            </a:r>
          </a:p>
          <a:p>
            <a:r>
              <a:rPr lang="en-US"/>
              <a:t>On a table there are 1001 pennies lined up in a row.</a:t>
            </a:r>
          </a:p>
          <a:p>
            <a:r>
              <a:rPr lang="en-US"/>
              <a:t>I come along and replace every second coin with a nickel.</a:t>
            </a:r>
          </a:p>
          <a:p>
            <a:r>
              <a:rPr lang="en-US"/>
              <a:t>Then I replace every third coin with a dime.</a:t>
            </a:r>
          </a:p>
          <a:p>
            <a:r>
              <a:rPr lang="en-US"/>
              <a:t>Finally, I replace every fourth coin with a quarter.</a:t>
            </a:r>
          </a:p>
          <a:p>
            <a:r>
              <a:rPr lang="en-US"/>
              <a:t/>
            </a:r>
            <a:br>
              <a:rPr lang="en-US"/>
            </a:br>
            <a:r>
              <a:rPr lang="en-US"/>
              <a:t>How much is on the table now?</a:t>
            </a:r>
          </a:p>
          <a:p>
            <a:endParaRPr lang="en-US"/>
          </a:p>
        </p:txBody>
      </p:sp>
    </p:spTree>
    <p:extLst>
      <p:ext uri="{BB962C8B-B14F-4D97-AF65-F5344CB8AC3E}">
        <p14:creationId xmlns:p14="http://schemas.microsoft.com/office/powerpoint/2010/main" val="1904111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Number problem</a:t>
            </a:r>
          </a:p>
        </p:txBody>
      </p:sp>
      <p:sp>
        <p:nvSpPr>
          <p:cNvPr id="3" name="Content Placeholder 2"/>
          <p:cNvSpPr>
            <a:spLocks noGrp="1"/>
          </p:cNvSpPr>
          <p:nvPr>
            <p:ph idx="1"/>
          </p:nvPr>
        </p:nvSpPr>
        <p:spPr/>
        <p:txBody>
          <a:bodyPr/>
          <a:lstStyle/>
          <a:p>
            <a:r>
              <a:rPr lang="en-CA" i="1"/>
              <a:t>What is the number which when added separately to 100 and 164 will make them both perfect square numbers?</a:t>
            </a:r>
          </a:p>
          <a:p>
            <a:endParaRPr lang="en-US"/>
          </a:p>
        </p:txBody>
      </p:sp>
    </p:spTree>
    <p:extLst>
      <p:ext uri="{BB962C8B-B14F-4D97-AF65-F5344CB8AC3E}">
        <p14:creationId xmlns:p14="http://schemas.microsoft.com/office/powerpoint/2010/main" val="14415011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5-10-22 at 10.28.59 AM.png"/>
          <p:cNvPicPr>
            <a:picLocks noGrp="1" noChangeAspect="1"/>
          </p:cNvPicPr>
          <p:nvPr>
            <p:ph idx="1"/>
          </p:nvPr>
        </p:nvPicPr>
        <p:blipFill rotWithShape="1">
          <a:blip r:embed="rId2">
            <a:extLst>
              <a:ext uri="{28A0092B-C50C-407E-A947-70E740481C1C}">
                <a14:useLocalDpi xmlns:a14="http://schemas.microsoft.com/office/drawing/2010/main" val="0"/>
              </a:ext>
            </a:extLst>
          </a:blip>
          <a:srcRect l="2980" t="1712" r="1930" b="28693"/>
          <a:stretch/>
        </p:blipFill>
        <p:spPr>
          <a:xfrm>
            <a:off x="2153695" y="276068"/>
            <a:ext cx="3888320" cy="6581932"/>
          </a:xfrm>
        </p:spPr>
      </p:pic>
    </p:spTree>
    <p:extLst>
      <p:ext uri="{BB962C8B-B14F-4D97-AF65-F5344CB8AC3E}">
        <p14:creationId xmlns:p14="http://schemas.microsoft.com/office/powerpoint/2010/main" val="23552583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Diagrams prompt questions</a:t>
            </a:r>
          </a:p>
        </p:txBody>
      </p:sp>
      <p:pic>
        <p:nvPicPr>
          <p:cNvPr id="7" name="Content Placeholder 6" descr="Screen Shot 2015-10-22 at 10.38.49 AM.png"/>
          <p:cNvPicPr>
            <a:picLocks noGrp="1" noChangeAspect="1"/>
          </p:cNvPicPr>
          <p:nvPr>
            <p:ph idx="1"/>
          </p:nvPr>
        </p:nvPicPr>
        <p:blipFill rotWithShape="1">
          <a:blip r:embed="rId2">
            <a:extLst>
              <a:ext uri="{28A0092B-C50C-407E-A947-70E740481C1C}">
                <a14:useLocalDpi xmlns:a14="http://schemas.microsoft.com/office/drawing/2010/main" val="0"/>
              </a:ext>
            </a:extLst>
          </a:blip>
          <a:srcRect t="-222" b="1261"/>
          <a:stretch/>
        </p:blipFill>
        <p:spPr>
          <a:xfrm>
            <a:off x="1639932" y="2038256"/>
            <a:ext cx="5366545" cy="4619435"/>
          </a:xfrm>
        </p:spPr>
      </p:pic>
    </p:spTree>
    <p:extLst>
      <p:ext uri="{BB962C8B-B14F-4D97-AF65-F5344CB8AC3E}">
        <p14:creationId xmlns:p14="http://schemas.microsoft.com/office/powerpoint/2010/main" val="4082670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rank and Ernest on testing.gif"/>
          <p:cNvPicPr>
            <a:picLocks noGrp="1" noChangeAspect="1"/>
          </p:cNvPicPr>
          <p:nvPr>
            <p:ph idx="1"/>
          </p:nvPr>
        </p:nvPicPr>
        <p:blipFill rotWithShape="1">
          <a:blip r:embed="rId2">
            <a:extLst>
              <a:ext uri="{28A0092B-C50C-407E-A947-70E740481C1C}">
                <a14:useLocalDpi xmlns:a14="http://schemas.microsoft.com/office/drawing/2010/main" val="0"/>
              </a:ext>
            </a:extLst>
          </a:blip>
          <a:srcRect l="1398" t="3168" r="3090" b="-3173"/>
          <a:stretch/>
        </p:blipFill>
        <p:spPr>
          <a:xfrm>
            <a:off x="-200601" y="2355274"/>
            <a:ext cx="9344601" cy="2952000"/>
          </a:xfrm>
        </p:spPr>
      </p:pic>
    </p:spTree>
    <p:extLst>
      <p:ext uri="{BB962C8B-B14F-4D97-AF65-F5344CB8AC3E}">
        <p14:creationId xmlns:p14="http://schemas.microsoft.com/office/powerpoint/2010/main" val="41995302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Egg Drop	</a:t>
            </a:r>
            <a:endParaRPr lang="en-US"/>
          </a:p>
        </p:txBody>
      </p:sp>
      <p:sp>
        <p:nvSpPr>
          <p:cNvPr id="3" name="Content Placeholder 2"/>
          <p:cNvSpPr>
            <a:spLocks noGrp="1"/>
          </p:cNvSpPr>
          <p:nvPr>
            <p:ph idx="1"/>
          </p:nvPr>
        </p:nvSpPr>
        <p:spPr/>
        <p:txBody>
          <a:bodyPr/>
          <a:lstStyle/>
          <a:p>
            <a:r>
              <a:rPr lang="en-US" smtClean="0"/>
              <a:t>You </a:t>
            </a:r>
            <a:r>
              <a:rPr lang="en-US"/>
              <a:t>are given </a:t>
            </a:r>
            <a:r>
              <a:rPr lang="en-US" b="1"/>
              <a:t>two eggs</a:t>
            </a:r>
            <a:r>
              <a:rPr lang="en-US"/>
              <a:t>, and access to a 100-storey building. Both eggs are identical. The aim is to find out the highest floor from which an egg will </a:t>
            </a:r>
            <a:r>
              <a:rPr lang="en-US" b="1"/>
              <a:t>not</a:t>
            </a:r>
            <a:r>
              <a:rPr lang="en-US"/>
              <a:t> break when dropped out of a window from that floor. If an egg is dropped and does not break, it is undamaged and can be dropped again. However, once an egg is broken, that’s it for that egg.</a:t>
            </a:r>
          </a:p>
          <a:p>
            <a:endParaRPr lang="en-US"/>
          </a:p>
        </p:txBody>
      </p:sp>
    </p:spTree>
    <p:extLst>
      <p:ext uri="{BB962C8B-B14F-4D97-AF65-F5344CB8AC3E}">
        <p14:creationId xmlns:p14="http://schemas.microsoft.com/office/powerpoint/2010/main" val="582225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How I use problems in class</a:t>
            </a:r>
            <a:endParaRPr lang="en-US"/>
          </a:p>
        </p:txBody>
      </p:sp>
      <p:sp>
        <p:nvSpPr>
          <p:cNvPr id="3" name="Content Placeholder 2"/>
          <p:cNvSpPr>
            <a:spLocks noGrp="1"/>
          </p:cNvSpPr>
          <p:nvPr>
            <p:ph idx="1"/>
          </p:nvPr>
        </p:nvSpPr>
        <p:spPr/>
        <p:txBody>
          <a:bodyPr/>
          <a:lstStyle/>
          <a:p>
            <a:r>
              <a:rPr lang="en-US" smtClean="0"/>
              <a:t>Have a problem on projector at beginning of every class </a:t>
            </a:r>
          </a:p>
          <a:p>
            <a:pPr lvl="1"/>
            <a:r>
              <a:rPr lang="en-US" smtClean="0"/>
              <a:t>attendance, scan class get a feel of energy, take an opportunity to talk to students</a:t>
            </a:r>
          </a:p>
          <a:p>
            <a:pPr lvl="1"/>
            <a:r>
              <a:rPr lang="en-US" smtClean="0"/>
              <a:t>Warm up, students won’t be late</a:t>
            </a:r>
          </a:p>
          <a:p>
            <a:pPr lvl="1"/>
            <a:r>
              <a:rPr lang="en-US" smtClean="0"/>
              <a:t>Opportunity to change things up, introduce technolgoy</a:t>
            </a:r>
          </a:p>
          <a:p>
            <a:pPr lvl="1"/>
            <a:r>
              <a:rPr lang="en-US" smtClean="0"/>
              <a:t>Having fun</a:t>
            </a:r>
          </a:p>
          <a:p>
            <a:pPr lvl="1"/>
            <a:r>
              <a:rPr lang="en-US"/>
              <a:t>Not necessarily curricular based</a:t>
            </a:r>
          </a:p>
        </p:txBody>
      </p:sp>
    </p:spTree>
    <p:extLst>
      <p:ext uri="{BB962C8B-B14F-4D97-AF65-F5344CB8AC3E}">
        <p14:creationId xmlns:p14="http://schemas.microsoft.com/office/powerpoint/2010/main" val="315593708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Engaging problem	</a:t>
            </a:r>
            <a:endParaRPr lang="en-US"/>
          </a:p>
        </p:txBody>
      </p:sp>
      <p:sp>
        <p:nvSpPr>
          <p:cNvPr id="3" name="Content Placeholder 2"/>
          <p:cNvSpPr>
            <a:spLocks noGrp="1"/>
          </p:cNvSpPr>
          <p:nvPr>
            <p:ph idx="1"/>
          </p:nvPr>
        </p:nvSpPr>
        <p:spPr/>
        <p:txBody>
          <a:bodyPr/>
          <a:lstStyle/>
          <a:p>
            <a:r>
              <a:rPr lang="en-US" smtClean="0"/>
              <a:t>Not about the answer</a:t>
            </a:r>
          </a:p>
          <a:p>
            <a:r>
              <a:rPr lang="en-US" smtClean="0"/>
              <a:t>Challenge students to readjust the problem, reformulate, extend, when students get to know how I deal with problems it’s like their worst nightmare b/c problem never ends!</a:t>
            </a:r>
          </a:p>
          <a:p>
            <a:r>
              <a:rPr lang="en-US"/>
              <a:t>Pose questions</a:t>
            </a:r>
          </a:p>
          <a:p>
            <a:r>
              <a:rPr lang="en-US"/>
              <a:t>extend</a:t>
            </a:r>
          </a:p>
        </p:txBody>
      </p:sp>
    </p:spTree>
    <p:extLst>
      <p:ext uri="{BB962C8B-B14F-4D97-AF65-F5344CB8AC3E}">
        <p14:creationId xmlns:p14="http://schemas.microsoft.com/office/powerpoint/2010/main" val="379063944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Cards	</a:t>
            </a:r>
            <a:endParaRPr lang="en-US"/>
          </a:p>
        </p:txBody>
      </p:sp>
      <p:sp>
        <p:nvSpPr>
          <p:cNvPr id="3" name="Content Placeholder 2"/>
          <p:cNvSpPr>
            <a:spLocks noGrp="1"/>
          </p:cNvSpPr>
          <p:nvPr>
            <p:ph idx="1"/>
          </p:nvPr>
        </p:nvSpPr>
        <p:spPr/>
        <p:txBody>
          <a:bodyPr/>
          <a:lstStyle/>
          <a:p>
            <a:r>
              <a:rPr lang="en-CA" i="1"/>
              <a:t>The problem is to deal cards onto the table in alternating colour from the deck.  The challenge is that you must deal in a special order:  place the top card under the deck, deal the next card to table, then repeat. </a:t>
            </a:r>
          </a:p>
          <a:p>
            <a:endParaRPr lang="en-CA" i="1"/>
          </a:p>
          <a:p>
            <a:endParaRPr lang="en-US"/>
          </a:p>
        </p:txBody>
      </p:sp>
    </p:spTree>
    <p:extLst>
      <p:ext uri="{BB962C8B-B14F-4D97-AF65-F5344CB8AC3E}">
        <p14:creationId xmlns:p14="http://schemas.microsoft.com/office/powerpoint/2010/main" val="271384325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Classical problem </a:t>
            </a:r>
            <a:endParaRPr lang="en-US"/>
          </a:p>
        </p:txBody>
      </p:sp>
      <p:sp>
        <p:nvSpPr>
          <p:cNvPr id="3" name="Content Placeholder 2"/>
          <p:cNvSpPr>
            <a:spLocks noGrp="1"/>
          </p:cNvSpPr>
          <p:nvPr>
            <p:ph idx="1"/>
          </p:nvPr>
        </p:nvSpPr>
        <p:spPr/>
        <p:txBody>
          <a:bodyPr>
            <a:normAutofit fontScale="85000" lnSpcReduction="20000"/>
          </a:bodyPr>
          <a:lstStyle/>
          <a:p>
            <a:r>
              <a:rPr lang="en-CA"/>
              <a:t> </a:t>
            </a:r>
            <a:r>
              <a:rPr lang="en-US"/>
              <a:t>The host at a party turned to a guest and said, “I have three daughters and I will tell you how old they are. The product of their ages is 72. The sum of their ages is my house number.  How old is each? The guest rushed to the door, looked at the house number and informed the host that he needed more information. The host then added, “Oh, the oldest likes strawberry pudding.” The guest then announced the ages of the three girls. What are the ages of the three girls?</a:t>
            </a:r>
          </a:p>
          <a:p>
            <a:endParaRPr lang="en-US"/>
          </a:p>
          <a:p>
            <a:r>
              <a:rPr lang="en-CA" i="1"/>
              <a:t>Let us imagine that the earth is an ideal sphere.  There is a wire wound around the equator.  In one place we break the wire and extend it by one metre.  Then we raise the wire everywhere equally above the ground.  Could a cat creep under the wire?  (Earth’s radius given as 6537 km)</a:t>
            </a:r>
            <a:endParaRPr lang="en-US"/>
          </a:p>
          <a:p>
            <a:endParaRPr lang="en-US" i="1"/>
          </a:p>
          <a:p>
            <a:endParaRPr lang="en-US"/>
          </a:p>
        </p:txBody>
      </p:sp>
    </p:spTree>
    <p:extLst>
      <p:ext uri="{BB962C8B-B14F-4D97-AF65-F5344CB8AC3E}">
        <p14:creationId xmlns:p14="http://schemas.microsoft.com/office/powerpoint/2010/main" val="299831952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More Classical problems</a:t>
            </a:r>
          </a:p>
        </p:txBody>
      </p:sp>
      <p:sp>
        <p:nvSpPr>
          <p:cNvPr id="3" name="Content Placeholder 2"/>
          <p:cNvSpPr>
            <a:spLocks noGrp="1"/>
          </p:cNvSpPr>
          <p:nvPr>
            <p:ph idx="1"/>
          </p:nvPr>
        </p:nvSpPr>
        <p:spPr/>
        <p:txBody>
          <a:bodyPr>
            <a:normAutofit fontScale="92500" lnSpcReduction="20000"/>
          </a:bodyPr>
          <a:lstStyle/>
          <a:p>
            <a:r>
              <a:rPr lang="en-US"/>
              <a:t>A new school has ben completed. There are 1000 lockers in the school numbered from 1 to 1000. At the beginning of the school year: the first student walked in and opened all the locker doors, the second student closed all the even numbered doors, the third reversed the state of all the doors numbered with multiples of three, the fourth reversed the state of all doors that were multiples of 4 and so on…After 1000 students entered the school, which locker doors were open?</a:t>
            </a:r>
          </a:p>
          <a:p>
            <a:r>
              <a:rPr lang="en-US"/>
              <a:t>A camel must travel 1000 miles across a desert to the nearest city. She has 3000 bananas but can only carry 1000 at a time. For every mile she walks, she needs to eat a banana. What is the maximum number of bananas she can transport to the city?</a:t>
            </a:r>
          </a:p>
          <a:p>
            <a:endParaRPr lang="en-US"/>
          </a:p>
          <a:p>
            <a:endParaRPr lang="en-US"/>
          </a:p>
        </p:txBody>
      </p:sp>
    </p:spTree>
    <p:extLst>
      <p:ext uri="{BB962C8B-B14F-4D97-AF65-F5344CB8AC3E}">
        <p14:creationId xmlns:p14="http://schemas.microsoft.com/office/powerpoint/2010/main" val="103032665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Chess board	</a:t>
            </a:r>
            <a:endParaRPr lang="en-US"/>
          </a:p>
        </p:txBody>
      </p:sp>
      <p:sp>
        <p:nvSpPr>
          <p:cNvPr id="3" name="Content Placeholder 2"/>
          <p:cNvSpPr>
            <a:spLocks noGrp="1"/>
          </p:cNvSpPr>
          <p:nvPr>
            <p:ph idx="1"/>
          </p:nvPr>
        </p:nvSpPr>
        <p:spPr/>
        <p:txBody>
          <a:bodyPr/>
          <a:lstStyle/>
          <a:p>
            <a:r>
              <a:rPr lang="en-US" smtClean="0"/>
              <a:t>How many squares on a chessboard?</a:t>
            </a:r>
            <a:endParaRPr lang="en-US"/>
          </a:p>
        </p:txBody>
      </p:sp>
    </p:spTree>
    <p:extLst>
      <p:ext uri="{BB962C8B-B14F-4D97-AF65-F5344CB8AC3E}">
        <p14:creationId xmlns:p14="http://schemas.microsoft.com/office/powerpoint/2010/main" val="8717021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erception">
  <a:themeElements>
    <a:clrScheme name="Perception">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3587</TotalTime>
  <Words>1643</Words>
  <Application>Microsoft Macintosh PowerPoint</Application>
  <PresentationFormat>On-screen Show (4:3)</PresentationFormat>
  <Paragraphs>136</Paragraphs>
  <Slides>36</Slides>
  <Notes>10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Perception</vt:lpstr>
      <vt:lpstr>Engaging mathematics problems</vt:lpstr>
      <vt:lpstr>PowerPoint Presentation</vt:lpstr>
      <vt:lpstr>Selected Resouces</vt:lpstr>
      <vt:lpstr>How I use problems in class</vt:lpstr>
      <vt:lpstr>Engaging problem </vt:lpstr>
      <vt:lpstr>Cards </vt:lpstr>
      <vt:lpstr>Classical problem </vt:lpstr>
      <vt:lpstr>More Classical problems</vt:lpstr>
      <vt:lpstr>Chess board </vt:lpstr>
      <vt:lpstr>Fermi problems</vt:lpstr>
      <vt:lpstr>Open ended problems</vt:lpstr>
      <vt:lpstr>Finger counting </vt:lpstr>
      <vt:lpstr>Cutting a cube</vt:lpstr>
      <vt:lpstr>Dissection </vt:lpstr>
      <vt:lpstr>Dissection problems</vt:lpstr>
      <vt:lpstr>Dartboard </vt:lpstr>
      <vt:lpstr>PowerPoint Presentation</vt:lpstr>
      <vt:lpstr>Fibonocci?</vt:lpstr>
      <vt:lpstr>Disruption </vt:lpstr>
      <vt:lpstr>Factory Worker</vt:lpstr>
      <vt:lpstr>Goldfish</vt:lpstr>
      <vt:lpstr>Farm Animals</vt:lpstr>
      <vt:lpstr>Number puzzles</vt:lpstr>
      <vt:lpstr>Hidato</vt:lpstr>
      <vt:lpstr>Table</vt:lpstr>
      <vt:lpstr>Triangles</vt:lpstr>
      <vt:lpstr>Tax Collector</vt:lpstr>
      <vt:lpstr>Shoe Sale </vt:lpstr>
      <vt:lpstr>Probability kings </vt:lpstr>
      <vt:lpstr>Summing squares</vt:lpstr>
      <vt:lpstr>1001 coins</vt:lpstr>
      <vt:lpstr>Number problem</vt:lpstr>
      <vt:lpstr>PowerPoint Presentation</vt:lpstr>
      <vt:lpstr>Diagrams prompt questions</vt:lpstr>
      <vt:lpstr>PowerPoint Presentation</vt:lpstr>
      <vt:lpstr>Egg Drop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Engaging mathematics problems</dc:title>
  <dc:creator>Sean</dc:creator>
  <cp:lastModifiedBy>Sean</cp:lastModifiedBy>
  <cp:revision>49</cp:revision>
  <dcterms:created xsi:type="dcterms:W3CDTF">2015-10-19T03:37:22Z</dcterms:created>
  <dcterms:modified xsi:type="dcterms:W3CDTF">2015-10-25T16:17:22Z</dcterms:modified>
</cp:coreProperties>
</file>