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5"/>
  </p:notesMasterIdLst>
  <p:handoutMasterIdLst>
    <p:handoutMasterId r:id="rId26"/>
  </p:handoutMasterIdLst>
  <p:sldIdLst>
    <p:sldId id="261" r:id="rId2"/>
    <p:sldId id="270" r:id="rId3"/>
    <p:sldId id="274" r:id="rId4"/>
    <p:sldId id="262" r:id="rId5"/>
    <p:sldId id="324" r:id="rId6"/>
    <p:sldId id="335" r:id="rId7"/>
    <p:sldId id="336" r:id="rId8"/>
    <p:sldId id="337" r:id="rId9"/>
    <p:sldId id="289" r:id="rId10"/>
    <p:sldId id="290" r:id="rId11"/>
    <p:sldId id="291" r:id="rId12"/>
    <p:sldId id="292" r:id="rId13"/>
    <p:sldId id="325" r:id="rId14"/>
    <p:sldId id="293" r:id="rId15"/>
    <p:sldId id="286" r:id="rId16"/>
    <p:sldId id="311" r:id="rId17"/>
    <p:sldId id="287" r:id="rId18"/>
    <p:sldId id="334" r:id="rId19"/>
    <p:sldId id="331" r:id="rId20"/>
    <p:sldId id="332" r:id="rId21"/>
    <p:sldId id="333" r:id="rId22"/>
    <p:sldId id="330" r:id="rId23"/>
    <p:sldId id="273"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clrMru>
    <a:srgbClr val="E924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7129" autoAdjust="0"/>
    <p:restoredTop sz="77958" autoAdjust="0"/>
  </p:normalViewPr>
  <p:slideViewPr>
    <p:cSldViewPr showGuides="1">
      <p:cViewPr>
        <p:scale>
          <a:sx n="75" d="100"/>
          <a:sy n="75" d="100"/>
        </p:scale>
        <p:origin x="-1136" y="-208"/>
      </p:cViewPr>
      <p:guideLst>
        <p:guide orient="horz" pos="1680"/>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13DC2-4940-6C49-8855-62D6287C4C1C}" type="datetimeFigureOut">
              <a:rPr lang="en-US" smtClean="0"/>
              <a:pPr/>
              <a:t>11/15/11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53E82C-B9CF-4345-AC63-B9E0C0CE2F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07" charset="0"/>
                <a:ea typeface="ＭＳ Ｐゴシック" pitchFamily="-107" charset="-128"/>
                <a:cs typeface="ＭＳ Ｐゴシック" pitchFamily="-107" charset="-128"/>
              </a:defRPr>
            </a:lvl1pPr>
          </a:lstStyle>
          <a:p>
            <a:pPr>
              <a:defRPr/>
            </a:pPr>
            <a:fld id="{14A90915-512F-5D4C-BCF2-A672A276A6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20" charset="0"/>
        <a:ea typeface="ＭＳ Ｐゴシック" pitchFamily="120" charset="-128"/>
        <a:cs typeface="ＭＳ Ｐゴシック" pitchFamily="120" charset="-128"/>
      </a:defRPr>
    </a:lvl1pPr>
    <a:lvl2pPr marL="457200" algn="l" rtl="0" eaLnBrk="0" fontAlgn="base" hangingPunct="0">
      <a:spcBef>
        <a:spcPct val="30000"/>
      </a:spcBef>
      <a:spcAft>
        <a:spcPct val="0"/>
      </a:spcAft>
      <a:defRPr sz="1200" kern="1200">
        <a:solidFill>
          <a:schemeClr val="tx1"/>
        </a:solidFill>
        <a:latin typeface="Arial" pitchFamily="120" charset="0"/>
        <a:ea typeface="ＭＳ Ｐゴシック" pitchFamily="120" charset="-128"/>
        <a:cs typeface="+mn-cs"/>
      </a:defRPr>
    </a:lvl2pPr>
    <a:lvl3pPr marL="914400" algn="l" rtl="0" eaLnBrk="0" fontAlgn="base" hangingPunct="0">
      <a:spcBef>
        <a:spcPct val="30000"/>
      </a:spcBef>
      <a:spcAft>
        <a:spcPct val="0"/>
      </a:spcAft>
      <a:defRPr sz="1200" kern="1200">
        <a:solidFill>
          <a:schemeClr val="tx1"/>
        </a:solidFill>
        <a:latin typeface="Arial" pitchFamily="120" charset="0"/>
        <a:ea typeface="ＭＳ Ｐゴシック" pitchFamily="120" charset="-128"/>
        <a:cs typeface="+mn-cs"/>
      </a:defRPr>
    </a:lvl3pPr>
    <a:lvl4pPr marL="1371600" algn="l" rtl="0" eaLnBrk="0" fontAlgn="base" hangingPunct="0">
      <a:spcBef>
        <a:spcPct val="30000"/>
      </a:spcBef>
      <a:spcAft>
        <a:spcPct val="0"/>
      </a:spcAft>
      <a:defRPr sz="1200" kern="1200">
        <a:solidFill>
          <a:schemeClr val="tx1"/>
        </a:solidFill>
        <a:latin typeface="Arial" pitchFamily="120" charset="0"/>
        <a:ea typeface="ＭＳ Ｐゴシック" pitchFamily="120" charset="-128"/>
        <a:cs typeface="+mn-cs"/>
      </a:defRPr>
    </a:lvl4pPr>
    <a:lvl5pPr marL="1828800" algn="l" rtl="0" eaLnBrk="0" fontAlgn="base" hangingPunct="0">
      <a:spcBef>
        <a:spcPct val="30000"/>
      </a:spcBef>
      <a:spcAft>
        <a:spcPct val="0"/>
      </a:spcAft>
      <a:defRPr sz="1200" kern="1200">
        <a:solidFill>
          <a:schemeClr val="tx1"/>
        </a:solidFill>
        <a:latin typeface="Arial" pitchFamily="120" charset="0"/>
        <a:ea typeface="ＭＳ Ｐゴシック" pitchFamily="12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4" Type="http://schemas.openxmlformats.org/officeDocument/2006/relationships/hyperlink" Target="http://www.filmsite.org/stagec.html"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filmsite.org/rebec.html" TargetMode="External"/><Relationship Id="rId5" Type="http://schemas.openxmlformats.org/officeDocument/2006/relationships/hyperlink" Target="http://www.filmsite.org/hisg.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3" Type="http://schemas.openxmlformats.org/officeDocument/2006/relationships/hyperlink" Target="http://en.wikipedia.org/wiki/Antithesis" TargetMode="Externa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D5A932C-F92A-CE4D-BB87-FB8340FF7548}"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FD2696D-8712-814B-A3F0-87B5702E63F5}" type="slidenum">
              <a:rPr lang="en-US">
                <a:latin typeface="Arial" pitchFamily="-65" charset="0"/>
                <a:ea typeface="ＭＳ Ｐゴシック" pitchFamily="-65" charset="-128"/>
                <a:cs typeface="ＭＳ Ｐゴシック" pitchFamily="-65" charset="-128"/>
              </a:rPr>
              <a:pPr/>
              <a:t>17</a:t>
            </a:fld>
            <a:endParaRPr lang="en-US">
              <a:latin typeface="Arial" pitchFamily="-65" charset="0"/>
              <a:ea typeface="ＭＳ Ｐゴシック" pitchFamily="-65" charset="-128"/>
              <a:cs typeface="ＭＳ Ｐゴシック" pitchFamily="-65" charset="-128"/>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solidFill>
                  <a:srgbClr val="2765D5"/>
                </a:solidFill>
                <a:latin typeface="Arial" pitchFamily="-65" charset="0"/>
                <a:ea typeface="ＭＳ Ｐゴシック" pitchFamily="-65" charset="-128"/>
                <a:cs typeface="ＭＳ Ｐゴシック" pitchFamily="-65" charset="-128"/>
              </a:rPr>
              <a:t>From: Walter Murch. In the Blink of an Eye: A Perspective on Film Editing (2nd edition). TR 899 M87 2001</a:t>
            </a:r>
          </a:p>
          <a:p>
            <a:pPr eaLnBrk="1" hangingPunct="1"/>
            <a:r>
              <a:rPr lang="en-US" b="1">
                <a:solidFill>
                  <a:srgbClr val="2765D5"/>
                </a:solidFill>
                <a:latin typeface="Arial" pitchFamily="-65" charset="0"/>
                <a:ea typeface="ＭＳ Ｐゴシック" pitchFamily="-65" charset="-128"/>
                <a:cs typeface="ＭＳ Ｐゴシック" pitchFamily="-65" charset="-128"/>
              </a:rPr>
              <a:t>The Rule of Six  (pp. 17-20)</a:t>
            </a:r>
          </a:p>
          <a:p>
            <a:pPr eaLnBrk="1" hangingPunct="1"/>
            <a:r>
              <a:rPr lang="en-US" b="1">
                <a:solidFill>
                  <a:srgbClr val="2765D5"/>
                </a:solidFill>
                <a:latin typeface="Arial" pitchFamily="-65" charset="0"/>
                <a:ea typeface="ＭＳ Ｐゴシック" pitchFamily="-65" charset="-128"/>
                <a:cs typeface="ＭＳ Ｐゴシック" pitchFamily="-65" charset="-128"/>
              </a:rPr>
              <a:t>The two chapters from In the Blink of an Eye have been scanned and are available as PDF in files. Use as basis for discussion.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I drift, half awake, half asleep. Moving through the city I recall but have never been to.</a:t>
            </a:r>
          </a:p>
          <a:p>
            <a:r>
              <a:rPr lang="en-US" smtClean="0">
                <a:latin typeface="Arial" pitchFamily="-65" charset="0"/>
                <a:ea typeface="ＭＳ Ｐゴシック" pitchFamily="-65" charset="-128"/>
                <a:cs typeface="ＭＳ Ｐゴシック" pitchFamily="-65" charset="-128"/>
              </a:rPr>
              <a:t>"Architecture is the simplest means of articulating time and space, of modulating reality, of engendering dreams" Ivan Chtcheglov</a:t>
            </a:r>
          </a:p>
          <a:p>
            <a:r>
              <a:rPr lang="en-US" smtClean="0">
                <a:latin typeface="Arial" pitchFamily="-65" charset="0"/>
                <a:ea typeface="ＭＳ Ｐゴシック" pitchFamily="-65" charset="-128"/>
                <a:cs typeface="ＭＳ Ｐゴシック" pitchFamily="-65" charset="-128"/>
              </a:rPr>
              <a:t>This film was made using a digital stills camera to create a stop motion animation.</a:t>
            </a:r>
          </a:p>
          <a:p>
            <a:endParaRPr lang="en-US" smtClean="0">
              <a:latin typeface="Arial" pitchFamily="-65" charset="0"/>
              <a:ea typeface="ＭＳ Ｐゴシック" pitchFamily="-65" charset="-128"/>
              <a:cs typeface="ＭＳ Ｐゴシック" pitchFamily="-65" charset="-128"/>
            </a:endParaRPr>
          </a:p>
          <a:p>
            <a:endParaRPr lang="en-US" smtClean="0">
              <a:latin typeface="Arial" pitchFamily="-65" charset="0"/>
              <a:ea typeface="ＭＳ Ｐゴシック" pitchFamily="-65" charset="-128"/>
              <a:cs typeface="ＭＳ Ｐゴシック" pitchFamily="-65" charset="-128"/>
            </a:endParaRPr>
          </a:p>
          <a:p>
            <a:r>
              <a:rPr lang="en-US" smtClean="0">
                <a:latin typeface="Arial" pitchFamily="-65" charset="0"/>
                <a:ea typeface="ＭＳ Ｐゴシック" pitchFamily="-65" charset="-128"/>
                <a:cs typeface="ＭＳ Ｐゴシック" pitchFamily="-65" charset="-128"/>
              </a:rPr>
              <a:t>"A Jump From a Platform" is part of personal research trying to touch feelings with an audiovisual medium. With a free association of sources, I tried to mix my personal story with a more universal feeling.</a:t>
            </a:r>
          </a:p>
        </p:txBody>
      </p:sp>
      <p:sp>
        <p:nvSpPr>
          <p:cNvPr id="27652" name="Slide Number Placeholder 3"/>
          <p:cNvSpPr>
            <a:spLocks noGrp="1"/>
          </p:cNvSpPr>
          <p:nvPr>
            <p:ph type="sldNum" sz="quarter" idx="5"/>
          </p:nvPr>
        </p:nvSpPr>
        <p:spPr>
          <a:noFill/>
        </p:spPr>
        <p:txBody>
          <a:bodyPr/>
          <a:lstStyle/>
          <a:p>
            <a:fld id="{26AA8756-E82A-A242-A709-35D4A12BD5CC}" type="slidenum">
              <a:rPr lang="en-US" smtClean="0">
                <a:latin typeface="Arial" pitchFamily="-65" charset="0"/>
                <a:ea typeface="ＭＳ Ｐゴシック" pitchFamily="-65" charset="-128"/>
                <a:cs typeface="ＭＳ Ｐゴシック" pitchFamily="-65" charset="-128"/>
              </a:rPr>
              <a:pPr/>
              <a:t>19</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0991CF-7BC3-F74D-AC76-0A7E5613B4E4}"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65" charset="0"/>
              <a:ea typeface="ＭＳ Ｐゴシック" pitchFamily="-65" charset="-128"/>
              <a:cs typeface="ＭＳ Ｐゴシック" pitchFamily="-65" charset="-128"/>
            </a:endParaRPr>
          </a:p>
          <a:p>
            <a:pPr eaLnBrk="1" hangingPunct="1"/>
            <a:r>
              <a:rPr lang="en-US" smtClean="0">
                <a:latin typeface="Arial" pitchFamily="-65" charset="0"/>
                <a:ea typeface="ＭＳ Ｐゴシック" pitchFamily="-65" charset="-128"/>
                <a:cs typeface="ＭＳ Ｐゴシック" pitchFamily="-65" charset="-128"/>
              </a:rPr>
              <a:t>Guiding principle for turning mental pictures into creative work is clarify, intensify and interpret</a:t>
            </a:r>
          </a:p>
          <a:p>
            <a:pPr eaLnBrk="1" hangingPunct="1"/>
            <a:endParaRPr lang="en-US" smtClean="0">
              <a:latin typeface="Arial" pitchFamily="-65" charset="0"/>
              <a:ea typeface="ＭＳ Ｐゴシック" pitchFamily="-65" charset="-128"/>
              <a:cs typeface="ＭＳ Ｐゴシック" pitchFamily="-65" charset="-128"/>
            </a:endParaRPr>
          </a:p>
          <a:p>
            <a:pPr eaLnBrk="1" hangingPunct="1"/>
            <a:r>
              <a:rPr lang="en-US" smtClean="0">
                <a:latin typeface="Arial" pitchFamily="-65" charset="0"/>
                <a:ea typeface="ＭＳ Ｐゴシック" pitchFamily="-65" charset="-128"/>
                <a:cs typeface="ＭＳ Ｐゴシック" pitchFamily="-65" charset="-128"/>
              </a:rPr>
              <a:t>Think of how you want the sequence to unfold – remember this is not a style of editing it could be continuity, it could be experimental approach, most films today do not stick to continuity editing.  They are a mix.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603DA9B-68D9-9340-97CB-E130F5D6923A}" type="slidenum">
              <a:rPr lang="en-US">
                <a:latin typeface="Arial" pitchFamily="-65" charset="0"/>
                <a:ea typeface="ＭＳ Ｐゴシック" pitchFamily="-65" charset="-128"/>
                <a:cs typeface="ＭＳ Ｐゴシック" pitchFamily="-65" charset="-128"/>
              </a:rPr>
              <a:pPr/>
              <a:t>6</a:t>
            </a:fld>
            <a:endParaRPr lang="en-US">
              <a:latin typeface="Arial" pitchFamily="-65" charset="0"/>
              <a:ea typeface="ＭＳ Ｐゴシック" pitchFamily="-65" charset="-128"/>
              <a:cs typeface="ＭＳ Ｐゴシック" pitchFamily="-65"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latin typeface="Arial" pitchFamily="-65" charset="0"/>
                <a:ea typeface="ＭＳ Ｐゴシック" pitchFamily="-65" charset="-128"/>
                <a:cs typeface="ＭＳ Ｐゴシック" pitchFamily="-65" charset="-128"/>
              </a:rPr>
              <a:t>Show </a:t>
            </a:r>
            <a:r>
              <a:rPr lang="en-US" dirty="0" err="1">
                <a:latin typeface="Arial" pitchFamily="-65" charset="0"/>
                <a:ea typeface="ＭＳ Ｐゴシック" pitchFamily="-65" charset="-128"/>
                <a:cs typeface="ＭＳ Ｐゴシック" pitchFamily="-65" charset="-128"/>
              </a:rPr>
              <a:t>Weezer’s</a:t>
            </a:r>
            <a:r>
              <a:rPr lang="en-US" dirty="0">
                <a:latin typeface="Arial" pitchFamily="-65" charset="0"/>
                <a:ea typeface="ＭＳ Ｐゴシック" pitchFamily="-65" charset="-128"/>
                <a:cs typeface="ＭＳ Ｐゴシック" pitchFamily="-65" charset="-128"/>
              </a:rPr>
              <a:t> Pork and Beans</a:t>
            </a:r>
          </a:p>
          <a:p>
            <a:pPr eaLnBrk="1" hangingPunct="1"/>
            <a:r>
              <a:rPr lang="en-US" dirty="0">
                <a:latin typeface="Arial" pitchFamily="-65" charset="0"/>
                <a:ea typeface="ＭＳ Ｐゴシック" pitchFamily="-65" charset="-128"/>
                <a:cs typeface="ＭＳ Ｐゴシック" pitchFamily="-65" charset="-128"/>
              </a:rPr>
              <a:t>http://</a:t>
            </a:r>
            <a:r>
              <a:rPr lang="en-US" dirty="0" err="1">
                <a:latin typeface="Arial" pitchFamily="-65" charset="0"/>
                <a:ea typeface="ＭＳ Ｐゴシック" pitchFamily="-65" charset="-128"/>
                <a:cs typeface="ＭＳ Ｐゴシック" pitchFamily="-65" charset="-128"/>
              </a:rPr>
              <a:t>www.youtube.com/watch?v</a:t>
            </a:r>
            <a:r>
              <a:rPr lang="en-US" dirty="0">
                <a:latin typeface="Arial" pitchFamily="-65" charset="0"/>
                <a:ea typeface="ＭＳ Ｐゴシック" pitchFamily="-65" charset="-128"/>
                <a:cs typeface="ＭＳ Ｐゴシック" pitchFamily="-65" charset="-128"/>
              </a:rPr>
              <a:t>=muP9eH2p2PI</a:t>
            </a:r>
          </a:p>
          <a:p>
            <a:pPr eaLnBrk="1" hangingPunct="1"/>
            <a:r>
              <a:rPr lang="en-US" dirty="0">
                <a:latin typeface="Arial" pitchFamily="-65" charset="0"/>
                <a:ea typeface="ＭＳ Ｐゴシック" pitchFamily="-65" charset="-128"/>
                <a:cs typeface="ＭＳ Ｐゴシック" pitchFamily="-65" charset="-128"/>
              </a:rPr>
              <a:t>Discuss which approach is taken - deductive or inductive and why.</a:t>
            </a:r>
          </a:p>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dirty="0" smtClean="0"/>
              <a:t>This highly-rated classic masterpiece from director-star-producer Orson Welles brought together many cinematic and narrative techniques and experimental innovations (in photography, editing, and sound) to reconstruct the title character like building a jigsaw puzzle; the innovative, bold film is still an acknowledged milestone in the development of cinematic technique, although it 'shared' some of its techniques from many earlier films. Its components brought together the following aspects: </a:t>
            </a:r>
          </a:p>
          <a:p>
            <a:r>
              <a:rPr dirty="0" smtClean="0"/>
              <a:t>use of a subjective camera </a:t>
            </a:r>
          </a:p>
          <a:p>
            <a:r>
              <a:rPr dirty="0" smtClean="0"/>
              <a:t>unconventional lighting, including chiaroscuro, backlighting and high-contrast lighting, prefiguring the darkness and low-key lighting of future </a:t>
            </a:r>
            <a:r>
              <a:rPr i="1" dirty="0" smtClean="0"/>
              <a:t>film noirs</a:t>
            </a:r>
            <a:r>
              <a:rPr dirty="0" smtClean="0"/>
              <a:t> </a:t>
            </a:r>
          </a:p>
          <a:p>
            <a:r>
              <a:rPr dirty="0" smtClean="0"/>
              <a:t>inventive use of shadows and strange camera angles, following in the tradition of German Expressionists </a:t>
            </a:r>
          </a:p>
          <a:p>
            <a:r>
              <a:rPr dirty="0" smtClean="0"/>
              <a:t>deep-focus shots with incredible depth-of field and focus from extreme foreground to extreme background (also found in cinematographer Gregg Toland's earlier work in </a:t>
            </a:r>
            <a:r>
              <a:rPr i="1" dirty="0" smtClean="0"/>
              <a:t>Dead End (1937), </a:t>
            </a:r>
            <a:r>
              <a:rPr dirty="0" smtClean="0"/>
              <a:t>John Ford's</a:t>
            </a:r>
            <a:r>
              <a:rPr i="1" dirty="0" smtClean="0"/>
              <a:t> The Long Voyage Home (1940</a:t>
            </a:r>
            <a:r>
              <a:rPr dirty="0" smtClean="0"/>
              <a:t>), and Hitchcock's </a:t>
            </a:r>
            <a:r>
              <a:rPr i="1" dirty="0" smtClean="0">
                <a:hlinkClick r:id="rId3"/>
              </a:rPr>
              <a:t>Rebecca (1940)</a:t>
            </a:r>
            <a:r>
              <a:rPr dirty="0" smtClean="0"/>
              <a:t>) that emphasized mise-en-scene; deep-focus shots included the scene in Mrs. Kane's boarding house as young Kane played outdoors in the snow, Susan's music lesson, Kane's firing of Leland, and Susan's attempted suicide </a:t>
            </a:r>
          </a:p>
          <a:p>
            <a:r>
              <a:rPr dirty="0" smtClean="0"/>
              <a:t>low-angled shots revealing ceilings in sets (a technique possibly borrowed from John Ford's </a:t>
            </a:r>
            <a:r>
              <a:rPr i="1" dirty="0" smtClean="0">
                <a:hlinkClick r:id="rId4"/>
              </a:rPr>
              <a:t>Stagecoach (1939)</a:t>
            </a:r>
            <a:r>
              <a:rPr dirty="0" smtClean="0"/>
              <a:t> which Welles screened numerous times) </a:t>
            </a:r>
          </a:p>
          <a:p>
            <a:r>
              <a:rPr dirty="0" smtClean="0"/>
              <a:t>sparse use of revealing facial close-ups </a:t>
            </a:r>
          </a:p>
          <a:p>
            <a:r>
              <a:rPr dirty="0" smtClean="0"/>
              <a:t>elaborate camera movements </a:t>
            </a:r>
          </a:p>
          <a:p>
            <a:r>
              <a:rPr dirty="0" smtClean="0"/>
              <a:t>over-lapping, talk-over dialogue (exhibited earlier in Howard Hawks' </a:t>
            </a:r>
            <a:r>
              <a:rPr i="1" dirty="0" smtClean="0">
                <a:hlinkClick r:id="rId5"/>
              </a:rPr>
              <a:t>His Girl Friday (1940)</a:t>
            </a:r>
            <a:r>
              <a:rPr dirty="0" smtClean="0"/>
              <a:t>) and layered sound </a:t>
            </a:r>
          </a:p>
          <a:p>
            <a:r>
              <a:rPr dirty="0" smtClean="0"/>
              <a:t>the sound technique termed "lightning-mix" in which a complex montage sequence was linked by related sounds </a:t>
            </a:r>
          </a:p>
          <a:p>
            <a:r>
              <a:rPr dirty="0" smtClean="0"/>
              <a:t>a cast of characters that aged throughout the film </a:t>
            </a:r>
          </a:p>
          <a:p>
            <a:r>
              <a:rPr dirty="0" smtClean="0"/>
              <a:t>flashbacks, flashforwards, and non-linear story-telling (used in earlier films, including another rags-to-riches tale starring Spencer Tracy titled </a:t>
            </a:r>
            <a:r>
              <a:rPr i="1" dirty="0" smtClean="0"/>
              <a:t>The Power and the Glory (1933)</a:t>
            </a:r>
            <a:r>
              <a:rPr dirty="0" smtClean="0"/>
              <a:t> with a screenplay by Preston Sturges, and RKO's </a:t>
            </a:r>
            <a:r>
              <a:rPr i="1" dirty="0" smtClean="0"/>
              <a:t>A Man to Remember (1938) </a:t>
            </a:r>
            <a:r>
              <a:rPr dirty="0" smtClean="0"/>
              <a:t>from director Garson Kanin and screenwriter Dalton Trumbo); later adopted by many films including </a:t>
            </a:r>
            <a:r>
              <a:rPr i="1" dirty="0" smtClean="0"/>
              <a:t>Pulp Fiction (1994)</a:t>
            </a:r>
            <a:r>
              <a:rPr dirty="0" smtClean="0"/>
              <a:t> and </a:t>
            </a:r>
            <a:r>
              <a:rPr i="1" dirty="0" smtClean="0"/>
              <a:t>Memento (2000)</a:t>
            </a:r>
            <a:endParaRPr dirty="0" smtClean="0"/>
          </a:p>
          <a:p>
            <a:r>
              <a:rPr dirty="0" smtClean="0"/>
              <a:t>the frequent use of transitionary dissolves or curtain wipes, as in the scene in which the camera ascended in the opera house into the rafters to show the workmen's disapproval of Mrs. Kane's operatic performance; also the famous 'breakfast' montage scene illustrating the disintegration of Kane's marriage in a brief time, or the dissolve when the camera passed down through the nightclub's roof coordinated with a lightning flash</a:t>
            </a:r>
          </a:p>
          <a:p>
            <a:r>
              <a:rPr dirty="0" smtClean="0"/>
              <a:t>the abrupt cut between the opening scene of Kane's death, and the beginning of the "News on the March" segment </a:t>
            </a:r>
          </a:p>
          <a:p>
            <a:r>
              <a:rPr dirty="0" smtClean="0"/>
              <a:t>long, uninterrupted shots or lengthy takes of sequences</a:t>
            </a:r>
          </a:p>
          <a:p>
            <a:r>
              <a:rPr dirty="0" smtClean="0"/>
              <a:t>continuity editing, such as the scene of Kane's anger by Susan's departure; also montage (or discontinuity) editing, such as Susan's opening night opera performance </a:t>
            </a:r>
          </a:p>
          <a:p>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Arial" pitchFamily="120" charset="0"/>
                <a:ea typeface="ＭＳ Ｐゴシック" pitchFamily="120" charset="-128"/>
                <a:cs typeface="ＭＳ Ｐゴシック" pitchFamily="120" charset="-128"/>
              </a:rPr>
              <a:t>Question and answers continuity:</a:t>
            </a:r>
          </a:p>
          <a:p>
            <a:pPr lvl="1"/>
            <a:r>
              <a:rPr lang="en-US" sz="1200" kern="1200" dirty="0" smtClean="0">
                <a:solidFill>
                  <a:schemeClr val="tx1"/>
                </a:solidFill>
                <a:latin typeface="Arial" pitchFamily="120" charset="0"/>
                <a:ea typeface="ＭＳ Ｐゴシック" pitchFamily="120" charset="-128"/>
                <a:cs typeface="+mn-cs"/>
              </a:rPr>
              <a:t>Temporal connections – dropping a glass cut to it smashing.</a:t>
            </a:r>
          </a:p>
          <a:p>
            <a:pPr lvl="1"/>
            <a:r>
              <a:rPr lang="en-US" sz="1200" kern="1200" dirty="0" smtClean="0">
                <a:solidFill>
                  <a:schemeClr val="tx1"/>
                </a:solidFill>
                <a:latin typeface="Arial" pitchFamily="120" charset="0"/>
                <a:ea typeface="ＭＳ Ｐゴシック" pitchFamily="120" charset="-128"/>
                <a:cs typeface="+mn-cs"/>
              </a:rPr>
              <a:t>Spatial –  Wide shot of a house cut to detail </a:t>
            </a:r>
          </a:p>
          <a:p>
            <a:pPr lvl="1"/>
            <a:r>
              <a:rPr lang="en-US" sz="1200" kern="1200" dirty="0" smtClean="0">
                <a:solidFill>
                  <a:schemeClr val="tx1"/>
                </a:solidFill>
                <a:latin typeface="Arial" pitchFamily="120" charset="0"/>
                <a:ea typeface="ＭＳ Ｐゴシック" pitchFamily="120" charset="-128"/>
                <a:cs typeface="+mn-cs"/>
              </a:rPr>
              <a:t>Logical connection: White house – president in an office (assume it is in the white house).</a:t>
            </a:r>
          </a:p>
          <a:p>
            <a:pPr lvl="4"/>
            <a:r>
              <a:rPr lang="en-US" sz="1200" kern="1200" dirty="0" smtClean="0">
                <a:solidFill>
                  <a:schemeClr val="tx1"/>
                </a:solidFill>
                <a:latin typeface="Arial" pitchFamily="120" charset="0"/>
                <a:ea typeface="ＭＳ Ｐゴシック" pitchFamily="120" charset="-128"/>
                <a:cs typeface="+mn-cs"/>
              </a:rPr>
              <a:t>These are very simple spatial question – only used </a:t>
            </a:r>
          </a:p>
          <a:p>
            <a:pPr lvl="4"/>
            <a:r>
              <a:rPr lang="en-US" sz="1200" kern="1200" dirty="0" smtClean="0">
                <a:solidFill>
                  <a:schemeClr val="tx1"/>
                </a:solidFill>
                <a:latin typeface="Arial" pitchFamily="120" charset="0"/>
                <a:ea typeface="ＭＳ Ｐゴシック" pitchFamily="120" charset="-128"/>
                <a:cs typeface="+mn-cs"/>
              </a:rPr>
              <a:t>However can be more complicated – know glass was poisoned. That he is sick.  …. </a:t>
            </a:r>
          </a:p>
          <a:p>
            <a:pPr lvl="4"/>
            <a:r>
              <a:rPr lang="en-US" sz="1200" kern="1200" dirty="0" smtClean="0">
                <a:solidFill>
                  <a:schemeClr val="tx1"/>
                </a:solidFill>
                <a:latin typeface="Arial" pitchFamily="120" charset="0"/>
                <a:ea typeface="ＭＳ Ｐゴシック" pitchFamily="120" charset="-128"/>
                <a:cs typeface="+mn-cs"/>
              </a:rPr>
              <a:t>Provoked into asking: who , what , when , where &amp; why. </a:t>
            </a:r>
          </a:p>
          <a:p>
            <a:pPr lvl="0"/>
            <a:r>
              <a:rPr lang="en-US" sz="1200" kern="1200" dirty="0" smtClean="0">
                <a:solidFill>
                  <a:schemeClr val="tx1"/>
                </a:solidFill>
                <a:latin typeface="Arial" pitchFamily="120" charset="0"/>
                <a:ea typeface="ＭＳ Ｐゴシック" pitchFamily="120" charset="-128"/>
                <a:cs typeface="ＭＳ Ｐゴシック" pitchFamily="120" charset="-128"/>
              </a:rPr>
              <a:t>Eisenstein</a:t>
            </a:r>
          </a:p>
          <a:p>
            <a:pPr lvl="1"/>
            <a:r>
              <a:rPr lang="en-US" sz="1200" kern="1200" dirty="0" smtClean="0">
                <a:solidFill>
                  <a:schemeClr val="tx1"/>
                </a:solidFill>
                <a:latin typeface="Arial" pitchFamily="120" charset="0"/>
                <a:ea typeface="ＭＳ Ｐゴシック" pitchFamily="120" charset="-128"/>
                <a:cs typeface="+mn-cs"/>
              </a:rPr>
              <a:t>Eisenstein’s dialectical shot pattern of thesis-antithesis-synthesis.  “thesis-antithesis-synthesis” – first two shots ask a questions and the third </a:t>
            </a:r>
            <a:r>
              <a:rPr lang="en-US" sz="1200" kern="1200" dirty="0" err="1" smtClean="0">
                <a:solidFill>
                  <a:schemeClr val="tx1"/>
                </a:solidFill>
                <a:latin typeface="Arial" pitchFamily="120" charset="0"/>
                <a:ea typeface="ＭＳ Ｐゴシック" pitchFamily="120" charset="-128"/>
                <a:cs typeface="+mn-cs"/>
              </a:rPr>
              <a:t>answeres</a:t>
            </a:r>
            <a:r>
              <a:rPr lang="en-US" sz="1200" kern="1200" dirty="0" smtClean="0">
                <a:solidFill>
                  <a:schemeClr val="tx1"/>
                </a:solidFill>
                <a:latin typeface="Arial" pitchFamily="120" charset="0"/>
                <a:ea typeface="ＭＳ Ｐゴシック" pitchFamily="120" charset="-128"/>
                <a:cs typeface="+mn-cs"/>
              </a:rPr>
              <a:t>.  </a:t>
            </a:r>
          </a:p>
          <a:p>
            <a:r>
              <a:rPr lang="en-US" sz="1200" kern="1200" dirty="0" smtClean="0">
                <a:solidFill>
                  <a:schemeClr val="tx1"/>
                </a:solidFill>
                <a:latin typeface="Arial" pitchFamily="120" charset="0"/>
                <a:ea typeface="ＭＳ Ｐゴシック" pitchFamily="120" charset="-128"/>
                <a:cs typeface="ＭＳ Ｐゴシック" pitchFamily="120" charset="-128"/>
              </a:rPr>
              <a:t>The triad is usually described in the following way:</a:t>
            </a:r>
            <a:endParaRPr lang="en-US" sz="1800" kern="1200" dirty="0" smtClean="0">
              <a:solidFill>
                <a:schemeClr val="tx1"/>
              </a:solidFill>
              <a:latin typeface="Arial" pitchFamily="120" charset="0"/>
              <a:ea typeface="ＭＳ Ｐゴシック" pitchFamily="120" charset="-128"/>
              <a:cs typeface="ＭＳ Ｐゴシック" pitchFamily="120" charset="-128"/>
            </a:endParaRPr>
          </a:p>
          <a:p>
            <a:pPr lvl="0"/>
            <a:r>
              <a:rPr lang="en-US" sz="1200" kern="1200" dirty="0" smtClean="0">
                <a:solidFill>
                  <a:schemeClr val="tx1"/>
                </a:solidFill>
                <a:latin typeface="Arial" pitchFamily="120" charset="0"/>
                <a:ea typeface="ＭＳ Ｐゴシック" pitchFamily="120" charset="-128"/>
                <a:cs typeface="ＭＳ Ｐゴシック" pitchFamily="120" charset="-128"/>
              </a:rPr>
              <a:t>The thesis is an intellectual proposition.</a:t>
            </a:r>
            <a:endParaRPr lang="en-US" sz="1800" kern="1200" dirty="0" smtClean="0">
              <a:solidFill>
                <a:schemeClr val="tx1"/>
              </a:solidFill>
              <a:latin typeface="Arial" pitchFamily="120" charset="0"/>
              <a:ea typeface="ＭＳ Ｐゴシック" pitchFamily="120" charset="-128"/>
              <a:cs typeface="ＭＳ Ｐゴシック" pitchFamily="120" charset="-128"/>
            </a:endParaRPr>
          </a:p>
          <a:p>
            <a:pPr lvl="0"/>
            <a:r>
              <a:rPr lang="en-US" sz="1200" kern="1200" dirty="0" smtClean="0">
                <a:solidFill>
                  <a:schemeClr val="tx1"/>
                </a:solidFill>
                <a:latin typeface="Arial" pitchFamily="120" charset="0"/>
                <a:ea typeface="ＭＳ Ｐゴシック" pitchFamily="120" charset="-128"/>
                <a:cs typeface="ＭＳ Ｐゴシック" pitchFamily="120" charset="-128"/>
              </a:rPr>
              <a:t>The </a:t>
            </a:r>
            <a:r>
              <a:rPr lang="en-US" sz="1200" kern="1200" dirty="0" smtClean="0">
                <a:solidFill>
                  <a:schemeClr val="tx1"/>
                </a:solidFill>
                <a:latin typeface="Arial" pitchFamily="120" charset="0"/>
                <a:ea typeface="ＭＳ Ｐゴシック" pitchFamily="120" charset="-128"/>
                <a:cs typeface="ＭＳ Ｐゴシック" pitchFamily="120" charset="-128"/>
                <a:hlinkClick r:id="rId3"/>
              </a:rPr>
              <a:t>antithesis</a:t>
            </a:r>
            <a:r>
              <a:rPr lang="en-US" sz="1200" kern="1200" dirty="0" smtClean="0">
                <a:solidFill>
                  <a:schemeClr val="tx1"/>
                </a:solidFill>
                <a:latin typeface="Arial" pitchFamily="120" charset="0"/>
                <a:ea typeface="ＭＳ Ｐゴシック" pitchFamily="120" charset="-128"/>
                <a:cs typeface="ＭＳ Ｐゴシック" pitchFamily="120" charset="-128"/>
              </a:rPr>
              <a:t> is simply the negation of the thesis, a reaction to the proposition.</a:t>
            </a:r>
            <a:endParaRPr lang="en-US" sz="1800" kern="1200" dirty="0" smtClean="0">
              <a:solidFill>
                <a:schemeClr val="tx1"/>
              </a:solidFill>
              <a:latin typeface="Arial" pitchFamily="120" charset="0"/>
              <a:ea typeface="ＭＳ Ｐゴシック" pitchFamily="120" charset="-128"/>
              <a:cs typeface="ＭＳ Ｐゴシック" pitchFamily="120" charset="-128"/>
            </a:endParaRPr>
          </a:p>
          <a:p>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Straight</a:t>
            </a:r>
            <a:r>
              <a:rPr lang="en-US" baseline="0" dirty="0" smtClean="0"/>
              <a:t> forward. Viewer can anticipate outcome.</a:t>
            </a:r>
          </a:p>
          <a:p>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Prolong</a:t>
            </a:r>
            <a:r>
              <a:rPr lang="en-US" baseline="0" dirty="0" smtClean="0"/>
              <a:t> time to find, viewer and </a:t>
            </a:r>
            <a:r>
              <a:rPr lang="en-US" baseline="0" dirty="0" err="1" smtClean="0"/>
              <a:t>filmaker</a:t>
            </a:r>
            <a:r>
              <a:rPr lang="en-US" baseline="0" dirty="0" smtClean="0"/>
              <a:t> share a secrete (where Tom is).  Hitchcock often used this to build tension (privileged information).   </a:t>
            </a:r>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Reveals</a:t>
            </a:r>
            <a:r>
              <a:rPr lang="en-US" baseline="0" dirty="0" smtClean="0"/>
              <a:t> Tom in a compromising situation, a suspenseful situation is created. Audience is in a privileged position (Hitchcock often did this).   </a:t>
            </a:r>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A90915-512F-5D4C-BCF2-A672A276A6AB}"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7C63D-6038-C145-B97C-87F812E23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6A949-207A-B64F-9107-BE506BD359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3B97A-3A3F-3B44-BE51-4CCC5B556B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D32A2-0E03-9143-8CEB-5DFA6172A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A3B4B-EBBA-F743-B91F-7FB6090EE0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A8305-D2ED-2A44-B2E4-3108451ED9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D1187-2D2D-5F48-8E58-E27C1391C3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0581F2-750E-754C-BCCC-D26CE76FBE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1E8455-EEBB-C44F-99F9-F8B9FBC668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9E3B1E-6ED8-C841-B7E0-8A192862B3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0347B-D73E-B943-82EA-3B00A6BA72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7" charset="0"/>
                <a:ea typeface="ＭＳ Ｐゴシック" pitchFamily="-107" charset="-128"/>
                <a:cs typeface="ＭＳ Ｐゴシック" pitchFamily="-107"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7" charset="0"/>
                <a:ea typeface="ＭＳ Ｐゴシック" pitchFamily="-107" charset="-128"/>
                <a:cs typeface="ＭＳ Ｐゴシック" pitchFamily="-107"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07" charset="0"/>
                <a:ea typeface="ＭＳ Ｐゴシック" pitchFamily="-107" charset="-128"/>
                <a:cs typeface="ＭＳ Ｐゴシック" pitchFamily="-107" charset="-128"/>
              </a:defRPr>
            </a:lvl1pPr>
          </a:lstStyle>
          <a:p>
            <a:pPr>
              <a:defRPr/>
            </a:pPr>
            <a:fld id="{2897F0AB-010F-3E4C-8131-9C4C0BE7F9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2pPr>
      <a:lvl3pPr algn="ctr" rtl="0" eaLnBrk="0" fontAlgn="base" hangingPunct="0">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3pPr>
      <a:lvl4pPr algn="ctr" rtl="0" eaLnBrk="0" fontAlgn="base" hangingPunct="0">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4pPr>
      <a:lvl5pPr algn="ctr" rtl="0" eaLnBrk="0" fontAlgn="base" hangingPunct="0">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5pPr>
      <a:lvl6pPr marL="457200" algn="ctr" rtl="0" fontAlgn="base">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6pPr>
      <a:lvl7pPr marL="914400" algn="ctr" rtl="0" fontAlgn="base">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7pPr>
      <a:lvl8pPr marL="1371600" algn="ctr" rtl="0" fontAlgn="base">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8pPr>
      <a:lvl9pPr marL="1828800" algn="ctr" rtl="0" fontAlgn="base">
        <a:spcBef>
          <a:spcPct val="0"/>
        </a:spcBef>
        <a:spcAft>
          <a:spcPct val="0"/>
        </a:spcAft>
        <a:defRPr sz="4400">
          <a:solidFill>
            <a:schemeClr val="tx2"/>
          </a:solidFill>
          <a:latin typeface="Arial" pitchFamily="120" charset="0"/>
          <a:ea typeface="ＭＳ Ｐゴシック" pitchFamily="120" charset="-128"/>
          <a:cs typeface="ＭＳ Ｐゴシック" pitchFamily="12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hyperlink" Target="http://www.bbc.co.uk/filmnetwork/films/p004r6xc" TargetMode="External"/><Relationship Id="rId5" Type="http://schemas.openxmlformats.org/officeDocument/2006/relationships/hyperlink" Target="http://www.bbc.co.uk/filmnetwork/films/p006dc5l" TargetMode="External"/><Relationship Id="rId7" Type="http://schemas.openxmlformats.org/officeDocument/2006/relationships/hyperlink" Target="http://www.bbc.co.uk/filmnetwork/films/p004r6wj"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bbc.co.uk/filmnetwork/films/p00bzm8g" TargetMode="External"/><Relationship Id="rId6" Type="http://schemas.openxmlformats.org/officeDocument/2006/relationships/hyperlink" Target="http://www.bbc.co.uk/filmnetwork/films/p005bq9z"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fu.ca/fs/Services/Burnaby/Filming-On-Campu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hyperlink" Target="http://www.youtube.com/watch?v=NmxX2r-uD8I&amp;feature=related" TargetMode="External"/><Relationship Id="rId5" Type="http://schemas.openxmlformats.org/officeDocument/2006/relationships/hyperlink" Target="http://www.youtube.com/watch?v=2C5XuylNFLo" TargetMode="External"/><Relationship Id="rId7" Type="http://schemas.openxmlformats.org/officeDocument/2006/relationships/hyperlink" Target="http://www.1stavemachine.com/%23/home" TargetMode="External"/><Relationship Id="rId1" Type="http://schemas.openxmlformats.org/officeDocument/2006/relationships/slideLayout" Target="../slideLayouts/slideLayout2.xml"/><Relationship Id="rId2" Type="http://schemas.openxmlformats.org/officeDocument/2006/relationships/hyperlink" Target="http://www.emilyhenricks.com/" TargetMode="External"/><Relationship Id="rId3" Type="http://schemas.openxmlformats.org/officeDocument/2006/relationships/hyperlink" Target="http://www.bbc.co.uk/filmnetwork/films/p0056bjn" TargetMode="External"/><Relationship Id="rId6" Type="http://schemas.openxmlformats.org/officeDocument/2006/relationships/hyperlink" Target="http://www.youtube.com/watch?v=n9WI9Zn0lRs" TargetMode="External"/></Relationships>
</file>

<file path=ppt/slides/_rels/slide21.xml.rels><?xml version="1.0" encoding="UTF-8" standalone="yes"?>
<Relationships xmlns="http://schemas.openxmlformats.org/package/2006/relationships"><Relationship Id="rId4" Type="http://schemas.openxmlformats.org/officeDocument/2006/relationships/hyperlink" Target="http://www.hillmancurtis.com/index.php?/film/view/short_films/" TargetMode="External"/><Relationship Id="rId1" Type="http://schemas.openxmlformats.org/officeDocument/2006/relationships/slideLayout" Target="../slideLayouts/slideLayout2.xml"/><Relationship Id="rId2" Type="http://schemas.openxmlformats.org/officeDocument/2006/relationships/hyperlink" Target="http://www.oscars.org/awards/saa/index.html" TargetMode="External"/><Relationship Id="rId3" Type="http://schemas.openxmlformats.org/officeDocument/2006/relationships/hyperlink" Target="http://www.niceshorts.com.au/"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vimeo.com/2554266" TargetMode="Externa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fu.ca/iatwork/2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4" Type="http://schemas.openxmlformats.org/officeDocument/2006/relationships/image" Target="../media/image8.png"/><Relationship Id="rId10" Type="http://schemas.openxmlformats.org/officeDocument/2006/relationships/image" Target="../media/image14.png"/><Relationship Id="rId5" Type="http://schemas.openxmlformats.org/officeDocument/2006/relationships/image" Target="../media/image9.png"/><Relationship Id="rId7" Type="http://schemas.openxmlformats.org/officeDocument/2006/relationships/image" Target="../media/image11.png"/><Relationship Id="rId11"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13.png"/><Relationship Id="rId3" Type="http://schemas.openxmlformats.org/officeDocument/2006/relationships/hyperlink" Target="http://www.filmsite.org/bestfilmediting3.html" TargetMode="External"/><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562600" y="6172200"/>
            <a:ext cx="3048000" cy="457200"/>
          </a:xfrm>
          <a:noFill/>
        </p:spPr>
        <p:txBody>
          <a:bodyPr/>
          <a:lstStyle/>
          <a:p>
            <a:pPr algn="r" eaLnBrk="1" hangingPunct="1"/>
            <a:r>
              <a:rPr lang="en-US" sz="1400">
                <a:solidFill>
                  <a:schemeClr val="tx1"/>
                </a:solidFill>
              </a:rPr>
              <a:t>IAT 202 </a:t>
            </a:r>
            <a:r>
              <a:rPr lang="en-US" sz="1400"/>
              <a:t>New Media Images</a:t>
            </a:r>
            <a:endParaRPr lang="en-US" sz="2000"/>
          </a:p>
        </p:txBody>
      </p:sp>
      <p:sp>
        <p:nvSpPr>
          <p:cNvPr id="14339" name="Rectangle 3"/>
          <p:cNvSpPr>
            <a:spLocks noGrp="1" noChangeArrowheads="1"/>
          </p:cNvSpPr>
          <p:nvPr>
            <p:ph type="subTitle" idx="1"/>
          </p:nvPr>
        </p:nvSpPr>
        <p:spPr>
          <a:xfrm>
            <a:off x="1371600" y="5638800"/>
            <a:ext cx="6400800" cy="533400"/>
          </a:xfrm>
          <a:noFill/>
        </p:spPr>
        <p:txBody>
          <a:bodyPr/>
          <a:lstStyle/>
          <a:p>
            <a:pPr eaLnBrk="1" hangingPunct="1"/>
            <a:r>
              <a:rPr lang="en-US" sz="2400" b="1" dirty="0" smtClean="0"/>
              <a:t>Sequencing</a:t>
            </a:r>
          </a:p>
        </p:txBody>
      </p:sp>
      <p:sp>
        <p:nvSpPr>
          <p:cNvPr id="14340" name="Rectangle 5"/>
          <p:cNvSpPr>
            <a:spLocks noChangeArrowheads="1"/>
          </p:cNvSpPr>
          <p:nvPr/>
        </p:nvSpPr>
        <p:spPr bwMode="auto">
          <a:xfrm>
            <a:off x="7239000" y="914400"/>
            <a:ext cx="1676400" cy="457200"/>
          </a:xfrm>
          <a:prstGeom prst="rect">
            <a:avLst/>
          </a:prstGeom>
          <a:noFill/>
          <a:ln w="9525">
            <a:noFill/>
            <a:miter lim="800000"/>
            <a:headEnd/>
            <a:tailEnd/>
          </a:ln>
        </p:spPr>
        <p:txBody>
          <a:bodyPr>
            <a:prstTxWarp prst="textNoShape">
              <a:avLst/>
            </a:prstTxWarp>
          </a:bodyPr>
          <a:lstStyle/>
          <a:p>
            <a:pPr algn="ctr" eaLnBrk="1" hangingPunct="1"/>
            <a:r>
              <a:rPr lang="en-US" sz="2000">
                <a:solidFill>
                  <a:schemeClr val="folHlink"/>
                </a:solidFill>
              </a:rPr>
              <a:t>week 11</a:t>
            </a:r>
            <a:r>
              <a:rPr lang="en-US" sz="2000">
                <a:solidFill>
                  <a:schemeClr val="tx2"/>
                </a:solidFill>
              </a:rPr>
              <a:t/>
            </a:r>
            <a:br>
              <a:rPr lang="en-US" sz="2000">
                <a:solidFill>
                  <a:schemeClr val="tx2"/>
                </a:solidFill>
              </a:rPr>
            </a:br>
            <a:endParaRPr lang="en-US" sz="4400">
              <a:solidFill>
                <a:schemeClr val="tx2"/>
              </a:solidFill>
            </a:endParaRPr>
          </a:p>
        </p:txBody>
      </p:sp>
      <p:pic>
        <p:nvPicPr>
          <p:cNvPr id="14341" name="Picture 4"/>
          <p:cNvPicPr>
            <a:picLocks noChangeAspect="1"/>
          </p:cNvPicPr>
          <p:nvPr/>
        </p:nvPicPr>
        <p:blipFill>
          <a:blip r:embed="rId3"/>
          <a:srcRect/>
          <a:stretch>
            <a:fillRect/>
          </a:stretch>
        </p:blipFill>
        <p:spPr bwMode="auto">
          <a:xfrm>
            <a:off x="1676400" y="876300"/>
            <a:ext cx="5943600" cy="4794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example one</a:t>
            </a:r>
            <a:endParaRPr lang="en-US" dirty="0"/>
          </a:p>
        </p:txBody>
      </p:sp>
      <p:sp>
        <p:nvSpPr>
          <p:cNvPr id="3" name="Content Placeholder 2"/>
          <p:cNvSpPr>
            <a:spLocks noGrp="1"/>
          </p:cNvSpPr>
          <p:nvPr>
            <p:ph idx="1"/>
          </p:nvPr>
        </p:nvSpPr>
        <p:spPr>
          <a:xfrm>
            <a:off x="914400" y="4648200"/>
            <a:ext cx="7772400" cy="4114800"/>
          </a:xfrm>
        </p:spPr>
        <p:txBody>
          <a:bodyPr/>
          <a:lstStyle/>
          <a:p>
            <a:r>
              <a:rPr lang="en-US" sz="1800" dirty="0" smtClean="0"/>
              <a:t>Film directing Shot by Shot pg. 148</a:t>
            </a:r>
          </a:p>
          <a:p>
            <a:r>
              <a:rPr lang="en-US" sz="1800" dirty="0" smtClean="0"/>
              <a:t>Shot A: Laura Enters woods. Q: Where is Tom?</a:t>
            </a:r>
          </a:p>
          <a:p>
            <a:r>
              <a:rPr lang="en-US" sz="1800" dirty="0" smtClean="0"/>
              <a:t>Shot B: Laura stops a few yards from the clearing. Q: What has she found</a:t>
            </a:r>
          </a:p>
          <a:p>
            <a:r>
              <a:rPr lang="en-US" sz="1800" dirty="0" smtClean="0"/>
              <a:t>Shot C: Tom and a girl lying naked on a blanket. Answer: Laura has found her brother. </a:t>
            </a:r>
          </a:p>
        </p:txBody>
      </p:sp>
      <p:pic>
        <p:nvPicPr>
          <p:cNvPr id="5" name="Picture 4"/>
          <p:cNvPicPr>
            <a:picLocks noChangeAspect="1"/>
          </p:cNvPicPr>
          <p:nvPr/>
        </p:nvPicPr>
        <p:blipFill>
          <a:blip r:embed="rId3"/>
          <a:stretch>
            <a:fillRect/>
          </a:stretch>
        </p:blipFill>
        <p:spPr>
          <a:xfrm>
            <a:off x="228600" y="2006600"/>
            <a:ext cx="2882900" cy="1803400"/>
          </a:xfrm>
          <a:prstGeom prst="rect">
            <a:avLst/>
          </a:prstGeom>
        </p:spPr>
      </p:pic>
      <p:pic>
        <p:nvPicPr>
          <p:cNvPr id="6" name="Picture 5"/>
          <p:cNvPicPr>
            <a:picLocks noChangeAspect="1"/>
          </p:cNvPicPr>
          <p:nvPr/>
        </p:nvPicPr>
        <p:blipFill>
          <a:blip r:embed="rId4"/>
          <a:stretch>
            <a:fillRect/>
          </a:stretch>
        </p:blipFill>
        <p:spPr>
          <a:xfrm>
            <a:off x="3124199" y="1987550"/>
            <a:ext cx="2712357" cy="1898650"/>
          </a:xfrm>
          <a:prstGeom prst="rect">
            <a:avLst/>
          </a:prstGeom>
        </p:spPr>
      </p:pic>
      <p:pic>
        <p:nvPicPr>
          <p:cNvPr id="7" name="Picture 6"/>
          <p:cNvPicPr>
            <a:picLocks noChangeAspect="1"/>
          </p:cNvPicPr>
          <p:nvPr/>
        </p:nvPicPr>
        <p:blipFill>
          <a:blip r:embed="rId5"/>
          <a:stretch>
            <a:fillRect/>
          </a:stretch>
        </p:blipFill>
        <p:spPr>
          <a:xfrm>
            <a:off x="6036805" y="1993900"/>
            <a:ext cx="2726195" cy="18923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example two</a:t>
            </a:r>
            <a:endParaRPr lang="en-US" dirty="0"/>
          </a:p>
        </p:txBody>
      </p:sp>
      <p:sp>
        <p:nvSpPr>
          <p:cNvPr id="3" name="Content Placeholder 2"/>
          <p:cNvSpPr>
            <a:spLocks noGrp="1"/>
          </p:cNvSpPr>
          <p:nvPr>
            <p:ph idx="1"/>
          </p:nvPr>
        </p:nvSpPr>
        <p:spPr>
          <a:xfrm>
            <a:off x="914400" y="4648200"/>
            <a:ext cx="7772400" cy="4114800"/>
          </a:xfrm>
        </p:spPr>
        <p:txBody>
          <a:bodyPr/>
          <a:lstStyle/>
          <a:p>
            <a:r>
              <a:rPr lang="en-US" sz="1800" dirty="0" smtClean="0"/>
              <a:t>Shot A: Laura Enters woods. Q: Where is Tom?</a:t>
            </a:r>
          </a:p>
          <a:p>
            <a:r>
              <a:rPr lang="en-US" sz="1800" dirty="0" smtClean="0"/>
              <a:t>Shot C: Tom and a girl lying naked on a blanket. Answer: Tom is here. New question: Will Laura find Tom?  </a:t>
            </a:r>
          </a:p>
          <a:p>
            <a:r>
              <a:rPr lang="en-US" sz="1800" dirty="0" smtClean="0"/>
              <a:t>Shot B: Laura stops a few yards from the clearing. Answer: Laura has found tom.</a:t>
            </a:r>
          </a:p>
        </p:txBody>
      </p:sp>
      <p:pic>
        <p:nvPicPr>
          <p:cNvPr id="8" name="Picture 7"/>
          <p:cNvPicPr>
            <a:picLocks noChangeAspect="1"/>
          </p:cNvPicPr>
          <p:nvPr/>
        </p:nvPicPr>
        <p:blipFill>
          <a:blip r:embed="rId3"/>
          <a:stretch>
            <a:fillRect/>
          </a:stretch>
        </p:blipFill>
        <p:spPr>
          <a:xfrm>
            <a:off x="228600" y="2006600"/>
            <a:ext cx="2882900" cy="1803400"/>
          </a:xfrm>
          <a:prstGeom prst="rect">
            <a:avLst/>
          </a:prstGeom>
        </p:spPr>
      </p:pic>
      <p:pic>
        <p:nvPicPr>
          <p:cNvPr id="9" name="Picture 8"/>
          <p:cNvPicPr>
            <a:picLocks noChangeAspect="1"/>
          </p:cNvPicPr>
          <p:nvPr/>
        </p:nvPicPr>
        <p:blipFill>
          <a:blip r:embed="rId4"/>
          <a:stretch>
            <a:fillRect/>
          </a:stretch>
        </p:blipFill>
        <p:spPr>
          <a:xfrm>
            <a:off x="6355443" y="1987550"/>
            <a:ext cx="2712357" cy="1898650"/>
          </a:xfrm>
          <a:prstGeom prst="rect">
            <a:avLst/>
          </a:prstGeom>
        </p:spPr>
      </p:pic>
      <p:pic>
        <p:nvPicPr>
          <p:cNvPr id="10" name="Picture 9"/>
          <p:cNvPicPr>
            <a:picLocks noChangeAspect="1"/>
          </p:cNvPicPr>
          <p:nvPr/>
        </p:nvPicPr>
        <p:blipFill>
          <a:blip r:embed="rId5"/>
          <a:stretch>
            <a:fillRect/>
          </a:stretch>
        </p:blipFill>
        <p:spPr>
          <a:xfrm>
            <a:off x="3276600" y="1905000"/>
            <a:ext cx="2726195" cy="1892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example three</a:t>
            </a:r>
            <a:endParaRPr lang="en-US" dirty="0"/>
          </a:p>
        </p:txBody>
      </p:sp>
      <p:sp>
        <p:nvSpPr>
          <p:cNvPr id="3" name="Content Placeholder 2"/>
          <p:cNvSpPr>
            <a:spLocks noGrp="1"/>
          </p:cNvSpPr>
          <p:nvPr>
            <p:ph idx="1"/>
          </p:nvPr>
        </p:nvSpPr>
        <p:spPr>
          <a:xfrm>
            <a:off x="914400" y="4648200"/>
            <a:ext cx="7772400" cy="4114800"/>
          </a:xfrm>
        </p:spPr>
        <p:txBody>
          <a:bodyPr/>
          <a:lstStyle/>
          <a:p>
            <a:r>
              <a:rPr lang="en-US" sz="1800" dirty="0" smtClean="0"/>
              <a:t>Shot C: Tom and a girl lying naked on a blanket. Answer: Tom is here. </a:t>
            </a:r>
          </a:p>
          <a:p>
            <a:r>
              <a:rPr lang="en-US" sz="1800" dirty="0" smtClean="0"/>
              <a:t>Shot A</a:t>
            </a:r>
            <a:r>
              <a:rPr lang="en-US" sz="1800" u="sng" dirty="0" smtClean="0"/>
              <a:t>: A girl </a:t>
            </a:r>
            <a:r>
              <a:rPr lang="en-US" sz="1800" dirty="0" smtClean="0"/>
              <a:t>enters woods. Q: Is this Laura?</a:t>
            </a:r>
          </a:p>
          <a:p>
            <a:r>
              <a:rPr lang="en-US" sz="1800" dirty="0" smtClean="0"/>
              <a:t>Shot B: Laura stops a few yards from the clearing. Answer: This is Laura</a:t>
            </a:r>
          </a:p>
        </p:txBody>
      </p:sp>
      <p:pic>
        <p:nvPicPr>
          <p:cNvPr id="4" name="Picture 3"/>
          <p:cNvPicPr>
            <a:picLocks noChangeAspect="1"/>
          </p:cNvPicPr>
          <p:nvPr/>
        </p:nvPicPr>
        <p:blipFill>
          <a:blip r:embed="rId3"/>
          <a:stretch>
            <a:fillRect/>
          </a:stretch>
        </p:blipFill>
        <p:spPr>
          <a:xfrm>
            <a:off x="3213100" y="2006600"/>
            <a:ext cx="2882900" cy="1803400"/>
          </a:xfrm>
          <a:prstGeom prst="rect">
            <a:avLst/>
          </a:prstGeom>
        </p:spPr>
      </p:pic>
      <p:pic>
        <p:nvPicPr>
          <p:cNvPr id="5" name="Picture 4"/>
          <p:cNvPicPr>
            <a:picLocks noChangeAspect="1"/>
          </p:cNvPicPr>
          <p:nvPr/>
        </p:nvPicPr>
        <p:blipFill>
          <a:blip r:embed="rId4"/>
          <a:stretch>
            <a:fillRect/>
          </a:stretch>
        </p:blipFill>
        <p:spPr>
          <a:xfrm>
            <a:off x="6355443" y="1987550"/>
            <a:ext cx="2712357" cy="1898650"/>
          </a:xfrm>
          <a:prstGeom prst="rect">
            <a:avLst/>
          </a:prstGeom>
        </p:spPr>
      </p:pic>
      <p:pic>
        <p:nvPicPr>
          <p:cNvPr id="6" name="Picture 5"/>
          <p:cNvPicPr>
            <a:picLocks noChangeAspect="1"/>
          </p:cNvPicPr>
          <p:nvPr/>
        </p:nvPicPr>
        <p:blipFill>
          <a:blip r:embed="rId5"/>
          <a:stretch>
            <a:fillRect/>
          </a:stretch>
        </p:blipFill>
        <p:spPr>
          <a:xfrm>
            <a:off x="245605" y="1993900"/>
            <a:ext cx="2726195" cy="1892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Motivated Editing</a:t>
            </a:r>
            <a:endParaRPr lang="en-US" dirty="0"/>
          </a:p>
        </p:txBody>
      </p:sp>
      <p:sp>
        <p:nvSpPr>
          <p:cNvPr id="3" name="Content Placeholder 2"/>
          <p:cNvSpPr>
            <a:spLocks noGrp="1"/>
          </p:cNvSpPr>
          <p:nvPr>
            <p:ph idx="1"/>
          </p:nvPr>
        </p:nvSpPr>
        <p:spPr/>
        <p:txBody>
          <a:bodyPr/>
          <a:lstStyle/>
          <a:p>
            <a:r>
              <a:rPr lang="en-US" sz="1800" dirty="0" smtClean="0"/>
              <a:t>Cause and effect</a:t>
            </a:r>
          </a:p>
          <a:p>
            <a:pPr lvl="0"/>
            <a:r>
              <a:rPr lang="en-US" sz="1800" dirty="0" smtClean="0"/>
              <a:t>The reader is provoked into speculation by the order and the manner in which the plot is revealed even though the same basic events are being represented. </a:t>
            </a:r>
          </a:p>
          <a:p>
            <a:pPr lvl="0"/>
            <a:r>
              <a:rPr lang="en-US" sz="1800" dirty="0" smtClean="0"/>
              <a:t>Question and answer is often set-up in a way that  causes reader participation. </a:t>
            </a:r>
          </a:p>
          <a:p>
            <a:pPr lvl="0"/>
            <a:r>
              <a:rPr lang="en-US" sz="1800" dirty="0" smtClean="0"/>
              <a:t>Question may be answered through the accumulation of information over several shots. </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variations</a:t>
            </a:r>
            <a:endParaRPr lang="en-US" dirty="0"/>
          </a:p>
        </p:txBody>
      </p:sp>
      <p:sp>
        <p:nvSpPr>
          <p:cNvPr id="3" name="Content Placeholder 2"/>
          <p:cNvSpPr>
            <a:spLocks noGrp="1"/>
          </p:cNvSpPr>
          <p:nvPr>
            <p:ph idx="1"/>
          </p:nvPr>
        </p:nvSpPr>
        <p:spPr/>
        <p:txBody>
          <a:bodyPr/>
          <a:lstStyle/>
          <a:p>
            <a:r>
              <a:rPr lang="en-US" sz="2000" dirty="0" smtClean="0"/>
              <a:t>Rhythm and timing of the patterns can be varied by with holding some or all of the expected narrative information for a few shots or for several scenes. </a:t>
            </a:r>
          </a:p>
          <a:p>
            <a:r>
              <a:rPr lang="en-US" sz="2000" dirty="0" smtClean="0"/>
              <a:t>Question can be asked and then answer postponed.</a:t>
            </a:r>
          </a:p>
          <a:p>
            <a:r>
              <a:rPr lang="en-US" sz="2000" dirty="0" smtClean="0"/>
              <a:t>Can be reversed.  Show an event and then cut to “look”</a:t>
            </a:r>
          </a:p>
          <a:p>
            <a:r>
              <a:rPr lang="en-US" sz="2000" dirty="0" smtClean="0"/>
              <a:t>Can create the question over several frames </a:t>
            </a:r>
            <a:r>
              <a:rPr lang="en-US" sz="2000" dirty="0" err="1" smtClean="0"/>
              <a:t>e.g.“who</a:t>
            </a:r>
            <a:r>
              <a:rPr lang="en-US" sz="2000" dirty="0" smtClean="0"/>
              <a:t> is this person” (several close-ups). The question could be a combined question “who are they and why are they there?”.</a:t>
            </a:r>
          </a:p>
          <a:p>
            <a:r>
              <a:rPr lang="en-US" sz="2000" dirty="0" smtClean="0"/>
              <a:t>The question can build in complexity rather then be answered. For </a:t>
            </a:r>
            <a:r>
              <a:rPr lang="en-US" sz="2000" dirty="0" err="1" smtClean="0"/>
              <a:t>eample</a:t>
            </a:r>
            <a:r>
              <a:rPr lang="en-US" sz="2000" dirty="0" smtClean="0"/>
              <a:t> Who is this person, why is ink spilled on the flour, what is the drink glass, what were they reading…</a:t>
            </a:r>
          </a:p>
          <a:p>
            <a:r>
              <a:rPr lang="en-US" sz="2000" dirty="0" smtClean="0"/>
              <a:t>Used by many directors (Berman, Kurosawa, Dreyer…) to implicate the viewer in the moral dilemmas of the character. </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Expressive shots: Jump Cuts</a:t>
            </a:r>
          </a:p>
        </p:txBody>
      </p:sp>
      <p:sp>
        <p:nvSpPr>
          <p:cNvPr id="45059" name="Content Placeholder 2"/>
          <p:cNvSpPr>
            <a:spLocks noGrp="1"/>
          </p:cNvSpPr>
          <p:nvPr>
            <p:ph idx="1"/>
          </p:nvPr>
        </p:nvSpPr>
        <p:spPr>
          <a:xfrm>
            <a:off x="685800" y="5867400"/>
            <a:ext cx="7772400" cy="4114800"/>
          </a:xfrm>
        </p:spPr>
        <p:txBody>
          <a:bodyPr/>
          <a:lstStyle/>
          <a:p>
            <a:r>
              <a:rPr sz="1600" dirty="0" smtClean="0"/>
              <a:t>An abrupt edit, cutting from one shot to another almost exactly like it. Very jarring to the viewer. (Sometimes this jarring quality is a deliberate choice on the part of the filmmaker; see the examples below.) </a:t>
            </a:r>
            <a:endParaRPr lang="en-US" sz="1600" dirty="0" smtClean="0"/>
          </a:p>
        </p:txBody>
      </p:sp>
      <p:pic>
        <p:nvPicPr>
          <p:cNvPr id="5" name="Picture 4"/>
          <p:cNvPicPr>
            <a:picLocks noChangeAspect="1"/>
          </p:cNvPicPr>
          <p:nvPr/>
        </p:nvPicPr>
        <p:blipFill>
          <a:blip r:embed="rId2"/>
          <a:stretch>
            <a:fillRect/>
          </a:stretch>
        </p:blipFill>
        <p:spPr>
          <a:xfrm>
            <a:off x="2844800" y="2971800"/>
            <a:ext cx="1524000" cy="1143000"/>
          </a:xfrm>
          <a:prstGeom prst="rect">
            <a:avLst/>
          </a:prstGeom>
        </p:spPr>
      </p:pic>
      <p:pic>
        <p:nvPicPr>
          <p:cNvPr id="8" name="Picture 7"/>
          <p:cNvPicPr>
            <a:picLocks noChangeAspect="1"/>
          </p:cNvPicPr>
          <p:nvPr/>
        </p:nvPicPr>
        <p:blipFill>
          <a:blip r:embed="rId3"/>
          <a:stretch>
            <a:fillRect/>
          </a:stretch>
        </p:blipFill>
        <p:spPr>
          <a:xfrm>
            <a:off x="914400" y="2971800"/>
            <a:ext cx="1524000" cy="1143000"/>
          </a:xfrm>
          <a:prstGeom prst="rect">
            <a:avLst/>
          </a:prstGeom>
        </p:spPr>
      </p:pic>
      <p:pic>
        <p:nvPicPr>
          <p:cNvPr id="9" name="Picture 8"/>
          <p:cNvPicPr>
            <a:picLocks noChangeAspect="1"/>
          </p:cNvPicPr>
          <p:nvPr/>
        </p:nvPicPr>
        <p:blipFill>
          <a:blip r:embed="rId4"/>
          <a:stretch>
            <a:fillRect/>
          </a:stretch>
        </p:blipFill>
        <p:spPr>
          <a:xfrm>
            <a:off x="4775200" y="2971800"/>
            <a:ext cx="1524000" cy="1143000"/>
          </a:xfrm>
          <a:prstGeom prst="rect">
            <a:avLst/>
          </a:prstGeom>
        </p:spPr>
      </p:pic>
      <p:pic>
        <p:nvPicPr>
          <p:cNvPr id="10" name="Picture 9"/>
          <p:cNvPicPr>
            <a:picLocks noChangeAspect="1"/>
          </p:cNvPicPr>
          <p:nvPr/>
        </p:nvPicPr>
        <p:blipFill>
          <a:blip r:embed="rId5"/>
          <a:stretch>
            <a:fillRect/>
          </a:stretch>
        </p:blipFill>
        <p:spPr>
          <a:xfrm>
            <a:off x="6705600" y="2971800"/>
            <a:ext cx="1524000" cy="1143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shots: Montage</a:t>
            </a:r>
            <a:endParaRPr lang="en-US" dirty="0"/>
          </a:p>
        </p:txBody>
      </p:sp>
      <p:pic>
        <p:nvPicPr>
          <p:cNvPr id="4" name="Picture 3"/>
          <p:cNvPicPr>
            <a:picLocks noChangeAspect="1"/>
          </p:cNvPicPr>
          <p:nvPr/>
        </p:nvPicPr>
        <p:blipFill>
          <a:blip r:embed="rId2"/>
          <a:stretch>
            <a:fillRect/>
          </a:stretch>
        </p:blipFill>
        <p:spPr>
          <a:xfrm>
            <a:off x="1651000" y="1905000"/>
            <a:ext cx="5892800" cy="4419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3"/>
          <p:cNvSpPr>
            <a:spLocks noGrp="1" noChangeArrowheads="1"/>
          </p:cNvSpPr>
          <p:nvPr>
            <p:ph type="subTitle" idx="1"/>
          </p:nvPr>
        </p:nvSpPr>
        <p:spPr>
          <a:xfrm>
            <a:off x="1295400" y="609600"/>
            <a:ext cx="5105400" cy="533400"/>
          </a:xfrm>
          <a:noFill/>
        </p:spPr>
        <p:txBody>
          <a:bodyPr/>
          <a:lstStyle/>
          <a:p>
            <a:pPr algn="l" eaLnBrk="1" hangingPunct="1"/>
            <a:r>
              <a:rPr lang="en-US" sz="2400" b="1"/>
              <a:t>Walter Murch: The Rule of Six</a:t>
            </a:r>
          </a:p>
        </p:txBody>
      </p:sp>
      <p:sp>
        <p:nvSpPr>
          <p:cNvPr id="62467" name="Text Box 4"/>
          <p:cNvSpPr txBox="1">
            <a:spLocks noChangeArrowheads="1"/>
          </p:cNvSpPr>
          <p:nvPr/>
        </p:nvSpPr>
        <p:spPr bwMode="auto">
          <a:xfrm>
            <a:off x="1219200" y="1371600"/>
            <a:ext cx="6567488" cy="2430463"/>
          </a:xfrm>
          <a:prstGeom prst="rect">
            <a:avLst/>
          </a:prstGeom>
          <a:noFill/>
          <a:ln w="9525">
            <a:noFill/>
            <a:miter lim="800000"/>
            <a:headEnd/>
            <a:tailEnd/>
          </a:ln>
        </p:spPr>
        <p:txBody>
          <a:bodyPr>
            <a:prstTxWarp prst="textNoShape">
              <a:avLst/>
            </a:prstTxWarp>
            <a:spAutoFit/>
          </a:bodyPr>
          <a:lstStyle/>
          <a:p>
            <a:pPr marL="342900" indent="-342900" eaLnBrk="1" latinLnBrk="1" hangingPunct="1">
              <a:spcBef>
                <a:spcPct val="50000"/>
              </a:spcBef>
              <a:buFontTx/>
              <a:buAutoNum type="arabicPeriod"/>
            </a:pPr>
            <a:r>
              <a:rPr kumimoji="1" lang="en-US" sz="1800">
                <a:ea typeface="굴림" pitchFamily="-65" charset="-127"/>
                <a:cs typeface="굴림" pitchFamily="-65" charset="-127"/>
              </a:rPr>
              <a:t>Emotion 					51%</a:t>
            </a:r>
          </a:p>
          <a:p>
            <a:pPr marL="342900" indent="-342900" eaLnBrk="1" latinLnBrk="1" hangingPunct="1">
              <a:spcBef>
                <a:spcPct val="50000"/>
              </a:spcBef>
              <a:buFontTx/>
              <a:buAutoNum type="arabicPeriod"/>
            </a:pPr>
            <a:r>
              <a:rPr kumimoji="1" lang="en-US" sz="1800">
                <a:ea typeface="굴림" pitchFamily="-65" charset="-127"/>
                <a:cs typeface="굴림" pitchFamily="-65" charset="-127"/>
              </a:rPr>
              <a:t>Story 					23%</a:t>
            </a:r>
          </a:p>
          <a:p>
            <a:pPr marL="342900" indent="-342900" eaLnBrk="1" latinLnBrk="1" hangingPunct="1">
              <a:spcBef>
                <a:spcPct val="50000"/>
              </a:spcBef>
              <a:buFontTx/>
              <a:buAutoNum type="arabicPeriod"/>
            </a:pPr>
            <a:r>
              <a:rPr kumimoji="1" lang="en-US" sz="1800">
                <a:ea typeface="굴림" pitchFamily="-65" charset="-127"/>
                <a:cs typeface="굴림" pitchFamily="-65" charset="-127"/>
              </a:rPr>
              <a:t>Rhythm 					10%</a:t>
            </a:r>
          </a:p>
          <a:p>
            <a:pPr marL="342900" indent="-342900" eaLnBrk="1" latinLnBrk="1" hangingPunct="1">
              <a:spcBef>
                <a:spcPct val="50000"/>
              </a:spcBef>
              <a:buFontTx/>
              <a:buAutoNum type="arabicPeriod"/>
            </a:pPr>
            <a:r>
              <a:rPr kumimoji="1" lang="en-US" sz="1800">
                <a:ea typeface="굴림" pitchFamily="-65" charset="-127"/>
                <a:cs typeface="굴림" pitchFamily="-65" charset="-127"/>
              </a:rPr>
              <a:t>Eye-Trace 					7%</a:t>
            </a:r>
          </a:p>
          <a:p>
            <a:pPr marL="342900" indent="-342900" eaLnBrk="1" latinLnBrk="1" hangingPunct="1">
              <a:spcBef>
                <a:spcPct val="50000"/>
              </a:spcBef>
              <a:buFontTx/>
              <a:buAutoNum type="arabicPeriod"/>
            </a:pPr>
            <a:r>
              <a:rPr kumimoji="1" lang="en-US" sz="1800">
                <a:ea typeface="굴림" pitchFamily="-65" charset="-127"/>
                <a:cs typeface="굴림" pitchFamily="-65" charset="-127"/>
              </a:rPr>
              <a:t>Two-dimensional plane of screen (stage line)	5%</a:t>
            </a:r>
          </a:p>
          <a:p>
            <a:pPr marL="342900" indent="-342900" eaLnBrk="1" latinLnBrk="1" hangingPunct="1">
              <a:spcBef>
                <a:spcPct val="50000"/>
              </a:spcBef>
              <a:buFontTx/>
              <a:buAutoNum type="arabicPeriod"/>
            </a:pPr>
            <a:r>
              <a:rPr kumimoji="1" lang="en-US" sz="1800">
                <a:ea typeface="굴림" pitchFamily="-65" charset="-127"/>
                <a:cs typeface="굴림" pitchFamily="-65" charset="-127"/>
              </a:rPr>
              <a:t>Three-dimensional space of action 		4%</a:t>
            </a:r>
            <a:endParaRPr kumimoji="1" lang="en-US" sz="1800">
              <a:latin typeface="Verdana" pitchFamily="-65" charset="0"/>
              <a:ea typeface="굴림" pitchFamily="-65" charset="-127"/>
              <a:cs typeface="굴림" pitchFamily="-65" charset="-127"/>
            </a:endParaRPr>
          </a:p>
        </p:txBody>
      </p:sp>
      <p:sp>
        <p:nvSpPr>
          <p:cNvPr id="62468" name="Text Box 5"/>
          <p:cNvSpPr txBox="1">
            <a:spLocks noChangeArrowheads="1"/>
          </p:cNvSpPr>
          <p:nvPr/>
        </p:nvSpPr>
        <p:spPr bwMode="auto">
          <a:xfrm>
            <a:off x="1285875" y="4343400"/>
            <a:ext cx="6499225" cy="1509713"/>
          </a:xfrm>
          <a:prstGeom prst="rect">
            <a:avLst/>
          </a:prstGeom>
          <a:noFill/>
          <a:ln w="9525">
            <a:noFill/>
            <a:miter lim="800000"/>
            <a:headEnd/>
            <a:tailEnd/>
          </a:ln>
        </p:spPr>
        <p:txBody>
          <a:bodyPr wrap="none">
            <a:prstTxWarp prst="textNoShape">
              <a:avLst/>
            </a:prstTxWarp>
            <a:spAutoFit/>
          </a:bodyPr>
          <a:lstStyle/>
          <a:p>
            <a:pPr eaLnBrk="1" latinLnBrk="1" hangingPunct="1">
              <a:spcBef>
                <a:spcPct val="50000"/>
              </a:spcBef>
            </a:pPr>
            <a:r>
              <a:rPr kumimoji="1" lang="en-US" sz="1800">
                <a:solidFill>
                  <a:srgbClr val="191966"/>
                </a:solidFill>
                <a:ea typeface="굴림" pitchFamily="-65" charset="-127"/>
                <a:cs typeface="굴림" pitchFamily="-65" charset="-127"/>
              </a:rPr>
              <a:t>“What they (the audience) finally remember is not the editing, </a:t>
            </a:r>
            <a:br>
              <a:rPr kumimoji="1" lang="en-US" sz="1800">
                <a:solidFill>
                  <a:srgbClr val="191966"/>
                </a:solidFill>
                <a:ea typeface="굴림" pitchFamily="-65" charset="-127"/>
                <a:cs typeface="굴림" pitchFamily="-65" charset="-127"/>
              </a:rPr>
            </a:br>
            <a:r>
              <a:rPr kumimoji="1" lang="en-US" sz="1800">
                <a:solidFill>
                  <a:srgbClr val="191966"/>
                </a:solidFill>
                <a:ea typeface="굴림" pitchFamily="-65" charset="-127"/>
                <a:cs typeface="굴림" pitchFamily="-65" charset="-127"/>
              </a:rPr>
              <a:t>not the camerawork, not the performance, not even the story– </a:t>
            </a:r>
            <a:br>
              <a:rPr kumimoji="1" lang="en-US" sz="1800">
                <a:solidFill>
                  <a:srgbClr val="191966"/>
                </a:solidFill>
                <a:ea typeface="굴림" pitchFamily="-65" charset="-127"/>
                <a:cs typeface="굴림" pitchFamily="-65" charset="-127"/>
              </a:rPr>
            </a:br>
            <a:r>
              <a:rPr kumimoji="1" lang="en-US" sz="1800">
                <a:solidFill>
                  <a:srgbClr val="191966"/>
                </a:solidFill>
                <a:ea typeface="굴림" pitchFamily="-65" charset="-127"/>
                <a:cs typeface="굴림" pitchFamily="-65" charset="-127"/>
              </a:rPr>
              <a:t>it’s how they felt” </a:t>
            </a:r>
            <a:br>
              <a:rPr kumimoji="1" lang="en-US" sz="1800">
                <a:solidFill>
                  <a:srgbClr val="191966"/>
                </a:solidFill>
                <a:ea typeface="굴림" pitchFamily="-65" charset="-127"/>
                <a:cs typeface="굴림" pitchFamily="-65" charset="-127"/>
              </a:rPr>
            </a:br>
            <a:r>
              <a:rPr kumimoji="1" lang="en-US" sz="1800">
                <a:solidFill>
                  <a:srgbClr val="191966"/>
                </a:solidFill>
                <a:ea typeface="굴림" pitchFamily="-65" charset="-127"/>
                <a:cs typeface="굴림" pitchFamily="-65" charset="-127"/>
              </a:rPr>
              <a:t>		-Walter Murch (p. 18)</a:t>
            </a:r>
            <a:endParaRPr kumimoji="1" lang="en-US" sz="1600">
              <a:solidFill>
                <a:srgbClr val="191966"/>
              </a:solidFill>
              <a:ea typeface="굴림" pitchFamily="-65" charset="-127"/>
              <a:cs typeface="굴림" pitchFamily="-65" charset="-127"/>
            </a:endParaRPr>
          </a:p>
          <a:p>
            <a:pPr eaLnBrk="1" latinLnBrk="1" hangingPunct="1">
              <a:spcBef>
                <a:spcPct val="50000"/>
              </a:spcBef>
            </a:pPr>
            <a:endParaRPr kumimoji="1" lang="en-US" sz="1400">
              <a:ea typeface="굴림" pitchFamily="-65" charset="-127"/>
              <a:cs typeface="굴림" pitchFamily="-65"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Student Examples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Short Films</a:t>
            </a:r>
          </a:p>
        </p:txBody>
      </p:sp>
      <p:sp>
        <p:nvSpPr>
          <p:cNvPr id="26627" name="Content Placeholder 2"/>
          <p:cNvSpPr>
            <a:spLocks noGrp="1"/>
          </p:cNvSpPr>
          <p:nvPr>
            <p:ph idx="1"/>
          </p:nvPr>
        </p:nvSpPr>
        <p:spPr>
          <a:xfrm>
            <a:off x="685800" y="1676400"/>
            <a:ext cx="7772400" cy="4114800"/>
          </a:xfrm>
        </p:spPr>
        <p:txBody>
          <a:bodyPr/>
          <a:lstStyle/>
          <a:p>
            <a:r>
              <a:rPr lang="en-US" sz="1800" dirty="0" smtClean="0"/>
              <a:t>Drift: </a:t>
            </a:r>
            <a:r>
              <a:rPr lang="en-US" sz="1800" dirty="0" smtClean="0">
                <a:hlinkClick r:id="rId3"/>
              </a:rPr>
              <a:t>http://www.bbc.co.uk/filmnetwork/films/p00bzm8g</a:t>
            </a:r>
            <a:endParaRPr lang="en-US" sz="1800" dirty="0" smtClean="0"/>
          </a:p>
          <a:p>
            <a:pPr lvl="2"/>
            <a:r>
              <a:rPr lang="en-US" sz="1800" dirty="0" smtClean="0"/>
              <a:t>I drift, half awake, half asleep. Moving through the city I recall but have never been to.</a:t>
            </a:r>
            <a:endParaRPr lang="en-CA" sz="1800" dirty="0" smtClean="0"/>
          </a:p>
          <a:p>
            <a:r>
              <a:rPr lang="en-US" sz="1800" dirty="0" smtClean="0"/>
              <a:t>A Jump From a Platform</a:t>
            </a:r>
            <a:r>
              <a:rPr lang="en-CA" sz="1800" dirty="0" smtClean="0"/>
              <a:t>: </a:t>
            </a:r>
            <a:r>
              <a:rPr lang="en-US" sz="1800" dirty="0" smtClean="0">
                <a:hlinkClick r:id="rId4"/>
              </a:rPr>
              <a:t>http://www.bbc.co.uk/filmnetwork/films/p004r6xc</a:t>
            </a:r>
            <a:endParaRPr lang="en-US" sz="1800" dirty="0" smtClean="0"/>
          </a:p>
          <a:p>
            <a:pPr lvl="1">
              <a:buFont typeface="Arial" pitchFamily="-65" charset="0"/>
              <a:buChar char="•"/>
            </a:pPr>
            <a:r>
              <a:rPr lang="en-US" sz="1800" dirty="0" smtClean="0"/>
              <a:t>A pause in an untouchable moment</a:t>
            </a:r>
          </a:p>
          <a:p>
            <a:r>
              <a:rPr lang="en-US" sz="1800" dirty="0" smtClean="0"/>
              <a:t>Adjustment</a:t>
            </a:r>
            <a:r>
              <a:rPr lang="en-CA" sz="1800" dirty="0" smtClean="0"/>
              <a:t>:</a:t>
            </a:r>
            <a:r>
              <a:rPr lang="en-CA" sz="1800" dirty="0" smtClean="0">
                <a:hlinkClick r:id="rId5"/>
              </a:rPr>
              <a:t>http://www.bbc.co.uk/filmnetwork/films/p006dc5l</a:t>
            </a:r>
            <a:endParaRPr lang="en-CA" sz="1800" dirty="0" smtClean="0"/>
          </a:p>
          <a:p>
            <a:pPr lvl="1">
              <a:buFont typeface="Arial" pitchFamily="-65" charset="0"/>
              <a:buChar char="•"/>
            </a:pPr>
            <a:r>
              <a:rPr lang="en-US" sz="1400" dirty="0" smtClean="0"/>
              <a:t>A diarist searches for flickers of hope in a drama of emotional and technical obsession.</a:t>
            </a:r>
            <a:endParaRPr lang="en-CA" sz="1400" dirty="0" smtClean="0"/>
          </a:p>
          <a:p>
            <a:r>
              <a:rPr lang="en-US" sz="1800" dirty="0" smtClean="0"/>
              <a:t>On Miles Platting Station</a:t>
            </a:r>
            <a:r>
              <a:rPr lang="en-CA" sz="1800" dirty="0" smtClean="0"/>
              <a:t>:</a:t>
            </a:r>
            <a:r>
              <a:rPr lang="en-CA" sz="1800" dirty="0" smtClean="0">
                <a:hlinkClick r:id="rId6"/>
              </a:rPr>
              <a:t>http://www.bbc.co.uk/filmnetwork/films/p005bq9z</a:t>
            </a:r>
            <a:endParaRPr lang="en-CA" sz="1800" dirty="0" smtClean="0"/>
          </a:p>
          <a:p>
            <a:pPr lvl="1">
              <a:buFont typeface="Arial" pitchFamily="-65" charset="0"/>
              <a:buChar char="•"/>
            </a:pPr>
            <a:r>
              <a:rPr lang="en-US" sz="1400" dirty="0" smtClean="0"/>
              <a:t>A mixed-media animated adaptation of Simon </a:t>
            </a:r>
            <a:r>
              <a:rPr lang="en-US" sz="1400" dirty="0" err="1" smtClean="0"/>
              <a:t>Armitage's</a:t>
            </a:r>
            <a:r>
              <a:rPr lang="en-US" sz="1400" dirty="0" smtClean="0"/>
              <a:t> poem 'On Miles Platting Station'.</a:t>
            </a:r>
            <a:endParaRPr lang="en-CA" sz="1400" dirty="0" smtClean="0"/>
          </a:p>
          <a:p>
            <a:r>
              <a:rPr lang="en-US" sz="1800" dirty="0" err="1" smtClean="0"/>
              <a:t>Nachtmaschine</a:t>
            </a:r>
            <a:r>
              <a:rPr lang="en-US" sz="1800" dirty="0" smtClean="0"/>
              <a:t> </a:t>
            </a:r>
            <a:r>
              <a:rPr lang="en-CA" sz="1800" dirty="0" smtClean="0"/>
              <a:t>:</a:t>
            </a:r>
            <a:r>
              <a:rPr lang="en-CA" sz="1800" dirty="0" smtClean="0">
                <a:hlinkClick r:id="rId7"/>
              </a:rPr>
              <a:t>http://www.bbc.co.uk/filmnetwork/films/p004r6wj</a:t>
            </a:r>
            <a:endParaRPr lang="en-CA" sz="1800" dirty="0" smtClean="0"/>
          </a:p>
          <a:p>
            <a:pPr lvl="1">
              <a:buFont typeface="Arial" pitchFamily="-65" charset="0"/>
              <a:buChar char="•"/>
            </a:pPr>
            <a:r>
              <a:rPr lang="en-US" sz="1400" dirty="0" smtClean="0"/>
              <a:t>Night vs. light, music vs. motion, figuration vs. abstraction</a:t>
            </a:r>
            <a:r>
              <a:rPr lang="en-US" sz="1400" dirty="0" smtClean="0"/>
              <a:t>.</a:t>
            </a:r>
          </a:p>
          <a:p>
            <a:pPr>
              <a:buFont typeface="Arial" pitchFamily="-65" charset="0"/>
              <a:buChar char="•"/>
            </a:pPr>
            <a:r>
              <a:rPr lang="en-US" sz="1800" dirty="0" smtClean="0"/>
              <a:t>10000 photos </a:t>
            </a:r>
            <a:r>
              <a:rPr lang="en-US" sz="1800" smtClean="0"/>
              <a:t>of you</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reminders</a:t>
            </a:r>
          </a:p>
        </p:txBody>
      </p:sp>
      <p:sp>
        <p:nvSpPr>
          <p:cNvPr id="16387" name="Content Placeholder 2"/>
          <p:cNvSpPr>
            <a:spLocks noGrp="1"/>
          </p:cNvSpPr>
          <p:nvPr>
            <p:ph idx="1"/>
          </p:nvPr>
        </p:nvSpPr>
        <p:spPr/>
        <p:txBody>
          <a:bodyPr/>
          <a:lstStyle/>
          <a:p>
            <a:r>
              <a:rPr lang="en-US" smtClean="0"/>
              <a:t>Filming on Burnaby campus must fill out permission form </a:t>
            </a:r>
            <a:r>
              <a:rPr lang="en-US" smtClean="0">
                <a:hlinkClick r:id="rId2"/>
              </a:rPr>
              <a:t>http://www.sfu.ca/fs/Services/Burnaby/Filming-On-Campus.html</a:t>
            </a:r>
            <a:endParaRPr lang="en-CA" smtClean="0"/>
          </a:p>
          <a:p>
            <a:r>
              <a:rPr lang="en-CA" smtClean="0"/>
              <a:t>Final Lab will be in Theatre – exhibition of final videos. Be ready. </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Short Films</a:t>
            </a:r>
          </a:p>
        </p:txBody>
      </p:sp>
      <p:sp>
        <p:nvSpPr>
          <p:cNvPr id="28675" name="Content Placeholder 2"/>
          <p:cNvSpPr>
            <a:spLocks noGrp="1"/>
          </p:cNvSpPr>
          <p:nvPr>
            <p:ph idx="1"/>
          </p:nvPr>
        </p:nvSpPr>
        <p:spPr>
          <a:xfrm>
            <a:off x="685800" y="1524000"/>
            <a:ext cx="7772400" cy="4114800"/>
          </a:xfrm>
        </p:spPr>
        <p:txBody>
          <a:bodyPr/>
          <a:lstStyle/>
          <a:p>
            <a:r>
              <a:rPr lang="en-US" sz="1600" smtClean="0">
                <a:hlinkClick r:id="rId2"/>
              </a:rPr>
              <a:t>http://www.emilyhenricks.com/</a:t>
            </a:r>
            <a:endParaRPr lang="en-US" sz="1600" smtClean="0"/>
          </a:p>
          <a:p>
            <a:r>
              <a:rPr lang="en-US" sz="1600" smtClean="0"/>
              <a:t>http://www.surfacefilm.com/</a:t>
            </a:r>
          </a:p>
          <a:p>
            <a:r>
              <a:rPr lang="en-US" sz="1600" smtClean="0"/>
              <a:t>Everything Turns</a:t>
            </a:r>
            <a:r>
              <a:rPr lang="en-CA" sz="1600" smtClean="0">
                <a:hlinkClick r:id="rId3"/>
              </a:rPr>
              <a:t>: </a:t>
            </a:r>
            <a:r>
              <a:rPr lang="en-CA" sz="1600" smtClean="0">
                <a:hlinkClick r:id="rId3"/>
              </a:rPr>
              <a:t>http://www.bbc.co.uk/filmnetwork/films/p0056bjn</a:t>
            </a:r>
            <a:endParaRPr lang="en-CA" sz="1600" smtClean="0"/>
          </a:p>
          <a:p>
            <a:pPr lvl="1"/>
            <a:r>
              <a:rPr lang="en-US" sz="1600" smtClean="0"/>
              <a:t>Life makes your head spin, and before you know it, it's over. A very short film about time, life and death. Inspired by Durs Grünbein's poem Vertigo.</a:t>
            </a:r>
            <a:endParaRPr lang="en-CA" sz="1600" smtClean="0"/>
          </a:p>
          <a:p>
            <a:r>
              <a:rPr lang="en-CA" sz="1600" smtClean="0"/>
              <a:t>Snap: </a:t>
            </a:r>
            <a:r>
              <a:rPr lang="en-CA" sz="1600" smtClean="0">
                <a:hlinkClick r:id="rId4"/>
              </a:rPr>
              <a:t>http://www.youtube.com/watch?v=NmxX2r-uD8I&amp;feature=related</a:t>
            </a:r>
            <a:endParaRPr lang="en-CA" sz="1600" smtClean="0"/>
          </a:p>
          <a:p>
            <a:r>
              <a:rPr lang="en-US" sz="1600" smtClean="0"/>
              <a:t>Ah Pook Is Here</a:t>
            </a:r>
            <a:r>
              <a:rPr lang="en-CA" sz="1600" smtClean="0"/>
              <a:t>: </a:t>
            </a:r>
            <a:r>
              <a:rPr lang="en-US" sz="1600" smtClean="0"/>
              <a:t>Music from the album "William S. Burroughs - Dead City Radio" Track 4 - "Ah Pook The Destroyer / Brion Gysin's All-Purpose Bedtime Story"</a:t>
            </a:r>
            <a:r>
              <a:rPr lang="en-CA" sz="1600" smtClean="0"/>
              <a:t> </a:t>
            </a:r>
            <a:r>
              <a:rPr lang="en-CA" sz="1600" smtClean="0">
                <a:hlinkClick r:id="rId5"/>
              </a:rPr>
              <a:t>http://www.youtube.com/watch?v=2C5XuylNFLo</a:t>
            </a:r>
          </a:p>
          <a:p>
            <a:r>
              <a:rPr lang="en-US" sz="1600" b="1" smtClean="0"/>
              <a:t>The Man with the Beautiful Eyes</a:t>
            </a:r>
            <a:r>
              <a:rPr lang="en-CA" sz="1600" b="1" smtClean="0"/>
              <a:t>: </a:t>
            </a:r>
            <a:r>
              <a:rPr lang="en-US" sz="1600" smtClean="0"/>
              <a:t>Based on Charles Bukowski's poem, a group of children are attracted towards the dilapidated home of an outcast. </a:t>
            </a:r>
            <a:r>
              <a:rPr lang="en-US" sz="1600" smtClean="0">
                <a:hlinkClick r:id="rId6"/>
              </a:rPr>
              <a:t>http://www.youtube.com/watch?v=n9WI9Zn0lRs </a:t>
            </a:r>
            <a:endParaRPr lang="en-CA" sz="1600" smtClean="0"/>
          </a:p>
          <a:p>
            <a:r>
              <a:rPr lang="en-US" sz="1600" smtClean="0">
                <a:hlinkClick r:id="rId7"/>
              </a:rPr>
              <a:t>http://www.1stavemachine.com/#/home</a:t>
            </a:r>
            <a:endParaRPr lang="en-US" sz="1600" smtClean="0"/>
          </a:p>
          <a:p>
            <a:endParaRPr lang="en-US" sz="160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Short Films</a:t>
            </a:r>
          </a:p>
        </p:txBody>
      </p:sp>
      <p:sp>
        <p:nvSpPr>
          <p:cNvPr id="29699" name="Content Placeholder 2"/>
          <p:cNvSpPr>
            <a:spLocks noGrp="1"/>
          </p:cNvSpPr>
          <p:nvPr>
            <p:ph idx="1"/>
          </p:nvPr>
        </p:nvSpPr>
        <p:spPr/>
        <p:txBody>
          <a:bodyPr/>
          <a:lstStyle/>
          <a:p>
            <a:r>
              <a:rPr lang="en-US" sz="2400" smtClean="0">
                <a:hlinkClick r:id="rId2"/>
              </a:rPr>
              <a:t>http://www.oscars.org/awards/saa/index.html</a:t>
            </a:r>
            <a:endParaRPr lang="en-US" sz="2400" smtClean="0"/>
          </a:p>
          <a:p>
            <a:r>
              <a:rPr lang="en-US" sz="2400" smtClean="0">
                <a:hlinkClick r:id="rId3"/>
              </a:rPr>
              <a:t>http://www.niceshorts.com.au/</a:t>
            </a:r>
            <a:r>
              <a:rPr lang="en-US" sz="2400" smtClean="0"/>
              <a:t> (elephant)</a:t>
            </a:r>
          </a:p>
          <a:p>
            <a:r>
              <a:rPr lang="en-US" sz="2400" smtClean="0">
                <a:hlinkClick r:id="rId4"/>
              </a:rPr>
              <a:t>http://www.hillmancurtis.com/index.php?/film/view/short_films/</a:t>
            </a:r>
            <a:endParaRPr lang="en-US" sz="2400" smtClean="0"/>
          </a:p>
          <a:p>
            <a:pPr>
              <a:buFontTx/>
              <a:buNone/>
            </a:pPr>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Analysis </a:t>
            </a:r>
            <a:endParaRPr lang="en-US" dirty="0"/>
          </a:p>
        </p:txBody>
      </p:sp>
      <p:sp>
        <p:nvSpPr>
          <p:cNvPr id="3" name="Content Placeholder 2"/>
          <p:cNvSpPr>
            <a:spLocks noGrp="1"/>
          </p:cNvSpPr>
          <p:nvPr>
            <p:ph idx="1"/>
          </p:nvPr>
        </p:nvSpPr>
        <p:spPr>
          <a:xfrm>
            <a:off x="1143000" y="6248400"/>
            <a:ext cx="7772400" cy="4114800"/>
          </a:xfrm>
        </p:spPr>
        <p:txBody>
          <a:bodyPr/>
          <a:lstStyle/>
          <a:p>
            <a:r>
              <a:rPr lang="en-US" sz="1600" dirty="0" smtClean="0">
                <a:hlinkClick r:id="rId2"/>
              </a:rPr>
              <a:t>http://vimeo.com/2554266</a:t>
            </a:r>
            <a:endParaRPr lang="en-US" sz="1600" dirty="0"/>
          </a:p>
        </p:txBody>
      </p:sp>
      <p:pic>
        <p:nvPicPr>
          <p:cNvPr id="4" name="Picture 3"/>
          <p:cNvPicPr>
            <a:picLocks noChangeAspect="1"/>
          </p:cNvPicPr>
          <p:nvPr/>
        </p:nvPicPr>
        <p:blipFill>
          <a:blip r:embed="rId3"/>
          <a:stretch>
            <a:fillRect/>
          </a:stretch>
        </p:blipFill>
        <p:spPr>
          <a:xfrm>
            <a:off x="1560879" y="1746250"/>
            <a:ext cx="5906721" cy="4425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Student Examples</a:t>
            </a:r>
          </a:p>
        </p:txBody>
      </p:sp>
      <p:sp>
        <p:nvSpPr>
          <p:cNvPr id="28675" name="Content Placeholder 2"/>
          <p:cNvSpPr>
            <a:spLocks noGrp="1"/>
          </p:cNvSpPr>
          <p:nvPr>
            <p:ph idx="1"/>
          </p:nvPr>
        </p:nvSpPr>
        <p:spPr/>
        <p:txBody>
          <a:bodyPr/>
          <a:lstStyle/>
          <a:p>
            <a:r>
              <a:rPr lang="en-US" dirty="0" smtClean="0">
                <a:hlinkClick r:id="rId2"/>
              </a:rPr>
              <a:t>www.sfu.ca/iatwork/202</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Comments from last week storyboards</a:t>
            </a:r>
            <a:endParaRPr lang="en-US" dirty="0"/>
          </a:p>
        </p:txBody>
      </p:sp>
      <p:sp>
        <p:nvSpPr>
          <p:cNvPr id="3" name="Content Placeholder 2"/>
          <p:cNvSpPr>
            <a:spLocks noGrp="1"/>
          </p:cNvSpPr>
          <p:nvPr>
            <p:ph idx="1"/>
          </p:nvPr>
        </p:nvSpPr>
        <p:spPr/>
        <p:txBody>
          <a:bodyPr/>
          <a:lstStyle/>
          <a:p>
            <a:r>
              <a:rPr lang="en-US" sz="2400" dirty="0" smtClean="0"/>
              <a:t>Lots of interesting concepts!</a:t>
            </a:r>
            <a:endParaRPr lang="en-US" sz="2400" dirty="0" smtClean="0"/>
          </a:p>
          <a:p>
            <a:r>
              <a:rPr lang="en-US" sz="2400" dirty="0" smtClean="0"/>
              <a:t>Too </a:t>
            </a:r>
            <a:r>
              <a:rPr lang="en-US" sz="2400" dirty="0" smtClean="0"/>
              <a:t>many locations</a:t>
            </a:r>
            <a:endParaRPr lang="en-US" sz="2400" dirty="0" smtClean="0"/>
          </a:p>
          <a:p>
            <a:r>
              <a:rPr lang="en-US" sz="2400" dirty="0" smtClean="0"/>
              <a:t>Too </a:t>
            </a:r>
            <a:r>
              <a:rPr lang="en-US" sz="2400" dirty="0" smtClean="0"/>
              <a:t>many plot points</a:t>
            </a:r>
          </a:p>
          <a:p>
            <a:r>
              <a:rPr lang="en-US" sz="2400" dirty="0" smtClean="0"/>
              <a:t>Some neutral thinking in terms of camera (linear, no POV). </a:t>
            </a:r>
          </a:p>
          <a:p>
            <a:r>
              <a:rPr lang="en-US" sz="2400" dirty="0" smtClean="0"/>
              <a:t>Some not clear on what you want the audience to “get out of it” or the experience you are creating for them.</a:t>
            </a:r>
          </a:p>
          <a:p>
            <a:r>
              <a:rPr lang="en-US" sz="2400" dirty="0" smtClean="0"/>
              <a:t>Most had a good variation in shots but needed to think how the shots could help build the sequence.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Today</a:t>
            </a:r>
          </a:p>
        </p:txBody>
      </p:sp>
      <p:sp>
        <p:nvSpPr>
          <p:cNvPr id="18435" name="Content Placeholder 2"/>
          <p:cNvSpPr>
            <a:spLocks noGrp="1"/>
          </p:cNvSpPr>
          <p:nvPr>
            <p:ph idx="1"/>
          </p:nvPr>
        </p:nvSpPr>
        <p:spPr/>
        <p:txBody>
          <a:bodyPr/>
          <a:lstStyle/>
          <a:p>
            <a:endParaRPr lang="en-US" dirty="0" smtClean="0"/>
          </a:p>
          <a:p>
            <a:r>
              <a:rPr lang="en-US" dirty="0" smtClean="0"/>
              <a:t>Review: framing &amp; sequencing</a:t>
            </a:r>
          </a:p>
          <a:p>
            <a:r>
              <a:rPr lang="en-US" dirty="0" smtClean="0"/>
              <a:t>Q+A patterns</a:t>
            </a:r>
          </a:p>
          <a:p>
            <a:r>
              <a:rPr lang="en-US" dirty="0" smtClean="0"/>
              <a:t>Triangle system - review</a:t>
            </a:r>
          </a:p>
          <a:p>
            <a:r>
              <a:rPr lang="en-US" dirty="0" smtClean="0"/>
              <a:t>Experiment! – construct the experience.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14400" y="762000"/>
            <a:ext cx="6400800" cy="400050"/>
          </a:xfrm>
          <a:prstGeom prst="rect">
            <a:avLst/>
          </a:prstGeom>
          <a:noFill/>
          <a:ln w="9525">
            <a:noFill/>
            <a:miter lim="800000"/>
            <a:headEnd/>
            <a:tailEnd/>
          </a:ln>
        </p:spPr>
        <p:txBody>
          <a:bodyPr>
            <a:prstTxWarp prst="textNoShape">
              <a:avLst/>
            </a:prstTxWarp>
            <a:spAutoFit/>
          </a:bodyPr>
          <a:lstStyle/>
          <a:p>
            <a:r>
              <a:rPr lang="en-US" sz="2000" b="1"/>
              <a:t>Storyboard Step 02: </a:t>
            </a:r>
            <a:r>
              <a:rPr lang="en-US" sz="2000" b="1">
                <a:solidFill>
                  <a:srgbClr val="000000"/>
                </a:solidFill>
              </a:rPr>
              <a:t>Clarify, intensify and interpret </a:t>
            </a:r>
            <a:r>
              <a:rPr lang="en-US" sz="2000" b="1"/>
              <a:t> </a:t>
            </a:r>
          </a:p>
        </p:txBody>
      </p:sp>
      <p:sp>
        <p:nvSpPr>
          <p:cNvPr id="35843" name="TextBox 3"/>
          <p:cNvSpPr txBox="1">
            <a:spLocks noChangeArrowheads="1"/>
          </p:cNvSpPr>
          <p:nvPr/>
        </p:nvSpPr>
        <p:spPr bwMode="auto">
          <a:xfrm>
            <a:off x="609600" y="5638800"/>
            <a:ext cx="7924800" cy="954088"/>
          </a:xfrm>
          <a:prstGeom prst="rect">
            <a:avLst/>
          </a:prstGeom>
          <a:noFill/>
          <a:ln w="9525">
            <a:noFill/>
            <a:miter lim="800000"/>
            <a:headEnd/>
            <a:tailEnd/>
          </a:ln>
        </p:spPr>
        <p:txBody>
          <a:bodyPr>
            <a:prstTxWarp prst="textNoShape">
              <a:avLst/>
            </a:prstTxWarp>
            <a:spAutoFit/>
          </a:bodyPr>
          <a:lstStyle/>
          <a:p>
            <a:r>
              <a:rPr lang="en-US" sz="2800" b="1"/>
              <a:t>Your Job: </a:t>
            </a:r>
            <a:r>
              <a:rPr lang="en-US" sz="2800"/>
              <a:t>Clarify, intensify and interpret for your audience</a:t>
            </a:r>
          </a:p>
        </p:txBody>
      </p:sp>
      <p:pic>
        <p:nvPicPr>
          <p:cNvPr id="35844" name="Picture 5"/>
          <p:cNvPicPr>
            <a:picLocks noChangeAspect="1"/>
          </p:cNvPicPr>
          <p:nvPr/>
        </p:nvPicPr>
        <p:blipFill>
          <a:blip r:embed="rId3"/>
          <a:srcRect/>
          <a:stretch>
            <a:fillRect/>
          </a:stretch>
        </p:blipFill>
        <p:spPr bwMode="auto">
          <a:xfrm>
            <a:off x="4572000" y="2057400"/>
            <a:ext cx="3810000" cy="2870200"/>
          </a:xfrm>
          <a:prstGeom prst="rect">
            <a:avLst/>
          </a:prstGeom>
          <a:noFill/>
          <a:ln w="9525">
            <a:noFill/>
            <a:miter lim="800000"/>
            <a:headEnd/>
            <a:tailEnd/>
          </a:ln>
        </p:spPr>
      </p:pic>
      <p:pic>
        <p:nvPicPr>
          <p:cNvPr id="35845" name="Picture 6"/>
          <p:cNvPicPr>
            <a:picLocks noChangeAspect="1"/>
          </p:cNvPicPr>
          <p:nvPr/>
        </p:nvPicPr>
        <p:blipFill>
          <a:blip r:embed="rId4"/>
          <a:srcRect/>
          <a:stretch>
            <a:fillRect/>
          </a:stretch>
        </p:blipFill>
        <p:spPr bwMode="auto">
          <a:xfrm>
            <a:off x="1900238" y="1828800"/>
            <a:ext cx="2138362" cy="3225800"/>
          </a:xfrm>
          <a:prstGeom prst="rect">
            <a:avLst/>
          </a:prstGeom>
          <a:noFill/>
          <a:ln w="9525">
            <a:noFill/>
            <a:miter lim="800000"/>
            <a:headEnd/>
            <a:tailEnd/>
          </a:ln>
        </p:spPr>
      </p:pic>
      <p:sp>
        <p:nvSpPr>
          <p:cNvPr id="35846" name="TextBox 7"/>
          <p:cNvSpPr txBox="1">
            <a:spLocks noChangeArrowheads="1"/>
          </p:cNvSpPr>
          <p:nvPr/>
        </p:nvSpPr>
        <p:spPr bwMode="auto">
          <a:xfrm>
            <a:off x="5407025" y="5176838"/>
            <a:ext cx="1222375" cy="461962"/>
          </a:xfrm>
          <a:prstGeom prst="rect">
            <a:avLst/>
          </a:prstGeom>
          <a:noFill/>
          <a:ln w="9525">
            <a:noFill/>
            <a:miter lim="800000"/>
            <a:headEnd/>
            <a:tailEnd/>
          </a:ln>
        </p:spPr>
        <p:txBody>
          <a:bodyPr wrap="none">
            <a:prstTxWarp prst="textNoShape">
              <a:avLst/>
            </a:prstTxWarp>
            <a:spAutoFit/>
          </a:bodyPr>
          <a:lstStyle/>
          <a:p>
            <a:r>
              <a:rPr lang="en-US" sz="1600"/>
              <a:t>Dramatizes</a:t>
            </a:r>
            <a:r>
              <a:rPr lang="en-US"/>
              <a:t> </a:t>
            </a:r>
          </a:p>
        </p:txBody>
      </p:sp>
      <p:sp>
        <p:nvSpPr>
          <p:cNvPr id="35847" name="TextBox 8"/>
          <p:cNvSpPr txBox="1">
            <a:spLocks noChangeArrowheads="1"/>
          </p:cNvSpPr>
          <p:nvPr/>
        </p:nvSpPr>
        <p:spPr bwMode="auto">
          <a:xfrm>
            <a:off x="2667000" y="5176838"/>
            <a:ext cx="857250" cy="461962"/>
          </a:xfrm>
          <a:prstGeom prst="rect">
            <a:avLst/>
          </a:prstGeom>
          <a:noFill/>
          <a:ln w="9525">
            <a:noFill/>
            <a:miter lim="800000"/>
            <a:headEnd/>
            <a:tailEnd/>
          </a:ln>
        </p:spPr>
        <p:txBody>
          <a:bodyPr wrap="none">
            <a:prstTxWarp prst="textNoShape">
              <a:avLst/>
            </a:prstTxWarp>
            <a:spAutoFit/>
          </a:bodyPr>
          <a:lstStyle/>
          <a:p>
            <a:r>
              <a:rPr lang="en-US" sz="1600"/>
              <a:t>informs</a:t>
            </a:r>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914400" y="1166813"/>
            <a:ext cx="3616325" cy="427037"/>
          </a:xfrm>
          <a:prstGeom prst="rect">
            <a:avLst/>
          </a:prstGeom>
          <a:noFill/>
          <a:ln w="9525">
            <a:noFill/>
            <a:miter lim="800000"/>
            <a:headEnd/>
            <a:tailEnd/>
          </a:ln>
        </p:spPr>
        <p:txBody>
          <a:bodyPr wrap="none">
            <a:prstTxWarp prst="textNoShape">
              <a:avLst/>
            </a:prstTxWarp>
            <a:spAutoFit/>
          </a:bodyPr>
          <a:lstStyle/>
          <a:p>
            <a:r>
              <a:rPr lang="en-US" sz="2200" b="1"/>
              <a:t>Inductive visual approach</a:t>
            </a:r>
          </a:p>
        </p:txBody>
      </p:sp>
      <p:sp>
        <p:nvSpPr>
          <p:cNvPr id="50179" name="Rectangle 3"/>
          <p:cNvSpPr>
            <a:spLocks noChangeArrowheads="1"/>
          </p:cNvSpPr>
          <p:nvPr/>
        </p:nvSpPr>
        <p:spPr bwMode="auto">
          <a:xfrm>
            <a:off x="914400" y="1844675"/>
            <a:ext cx="6858000" cy="2003425"/>
          </a:xfrm>
          <a:prstGeom prst="rect">
            <a:avLst/>
          </a:prstGeom>
          <a:noFill/>
          <a:ln w="9525">
            <a:noFill/>
            <a:miter lim="800000"/>
            <a:headEnd/>
            <a:tailEnd/>
          </a:ln>
        </p:spPr>
        <p:txBody>
          <a:bodyPr>
            <a:prstTxWarp prst="textNoShape">
              <a:avLst/>
            </a:prstTxWarp>
            <a:spAutoFit/>
          </a:bodyPr>
          <a:lstStyle/>
          <a:p>
            <a:pPr>
              <a:lnSpc>
                <a:spcPct val="110000"/>
              </a:lnSpc>
            </a:pPr>
            <a:r>
              <a:rPr lang="en-US" sz="1600" dirty="0">
                <a:latin typeface="Verdana" pitchFamily="-65" charset="0"/>
              </a:rPr>
              <a:t>Go from details to </a:t>
            </a:r>
            <a:r>
              <a:rPr lang="en-US" sz="1600" dirty="0" smtClean="0">
                <a:latin typeface="Verdana" pitchFamily="-65" charset="0"/>
              </a:rPr>
              <a:t>overview (sometimes provide overview) </a:t>
            </a:r>
          </a:p>
          <a:p>
            <a:pPr>
              <a:lnSpc>
                <a:spcPct val="110000"/>
              </a:lnSpc>
            </a:pPr>
            <a:endParaRPr lang="en-US" sz="1600" dirty="0">
              <a:latin typeface="Verdana" pitchFamily="-65" charset="0"/>
            </a:endParaRPr>
          </a:p>
          <a:p>
            <a:pPr>
              <a:lnSpc>
                <a:spcPct val="110000"/>
              </a:lnSpc>
            </a:pPr>
            <a:r>
              <a:rPr lang="en-US" sz="1600" dirty="0">
                <a:latin typeface="Verdana" pitchFamily="-65" charset="0"/>
              </a:rPr>
              <a:t>Viewer uses psychological closure to explain the story</a:t>
            </a:r>
          </a:p>
          <a:p>
            <a:pPr>
              <a:lnSpc>
                <a:spcPct val="110000"/>
              </a:lnSpc>
            </a:pPr>
            <a:endParaRPr lang="en-US" sz="1600" dirty="0">
              <a:latin typeface="Verdana" pitchFamily="-65" charset="0"/>
            </a:endParaRPr>
          </a:p>
          <a:p>
            <a:pPr>
              <a:lnSpc>
                <a:spcPct val="110000"/>
              </a:lnSpc>
            </a:pPr>
            <a:r>
              <a:rPr lang="en-US" sz="1600" dirty="0">
                <a:latin typeface="Verdana" pitchFamily="-65" charset="0"/>
              </a:rPr>
              <a:t>Influenced by television, music videos, new media</a:t>
            </a:r>
          </a:p>
          <a:p>
            <a:pPr>
              <a:lnSpc>
                <a:spcPct val="110000"/>
              </a:lnSpc>
            </a:pPr>
            <a:endParaRPr lang="en-US" sz="1600" dirty="0">
              <a:latin typeface="Verdana" pitchFamily="-65" charset="0"/>
            </a:endParaRPr>
          </a:p>
          <a:p>
            <a:pPr>
              <a:lnSpc>
                <a:spcPct val="110000"/>
              </a:lnSpc>
            </a:pPr>
            <a:r>
              <a:rPr lang="en-US" sz="1600" dirty="0">
                <a:latin typeface="Verdana" pitchFamily="-65" charset="0"/>
              </a:rPr>
              <a:t>Faster pace for modern audience</a:t>
            </a:r>
          </a:p>
        </p:txBody>
      </p:sp>
      <p:pic>
        <p:nvPicPr>
          <p:cNvPr id="8" name="Picture 7"/>
          <p:cNvPicPr>
            <a:picLocks noChangeAspect="1"/>
          </p:cNvPicPr>
          <p:nvPr/>
        </p:nvPicPr>
        <p:blipFill>
          <a:blip r:embed="rId3"/>
          <a:stretch>
            <a:fillRect/>
          </a:stretch>
        </p:blipFill>
        <p:spPr>
          <a:xfrm>
            <a:off x="228600" y="4902200"/>
            <a:ext cx="2032000" cy="1041400"/>
          </a:xfrm>
          <a:prstGeom prst="rect">
            <a:avLst/>
          </a:prstGeom>
        </p:spPr>
      </p:pic>
      <p:pic>
        <p:nvPicPr>
          <p:cNvPr id="9" name="Picture 8"/>
          <p:cNvPicPr>
            <a:picLocks noChangeAspect="1"/>
          </p:cNvPicPr>
          <p:nvPr/>
        </p:nvPicPr>
        <p:blipFill>
          <a:blip r:embed="rId4"/>
          <a:stretch>
            <a:fillRect/>
          </a:stretch>
        </p:blipFill>
        <p:spPr>
          <a:xfrm>
            <a:off x="2514600" y="4903200"/>
            <a:ext cx="1935628" cy="1040400"/>
          </a:xfrm>
          <a:prstGeom prst="rect">
            <a:avLst/>
          </a:prstGeom>
        </p:spPr>
      </p:pic>
      <p:pic>
        <p:nvPicPr>
          <p:cNvPr id="10" name="Picture 9"/>
          <p:cNvPicPr>
            <a:picLocks noChangeAspect="1"/>
          </p:cNvPicPr>
          <p:nvPr/>
        </p:nvPicPr>
        <p:blipFill>
          <a:blip r:embed="rId5"/>
          <a:stretch>
            <a:fillRect/>
          </a:stretch>
        </p:blipFill>
        <p:spPr>
          <a:xfrm>
            <a:off x="4724401" y="4903200"/>
            <a:ext cx="1809391" cy="1040400"/>
          </a:xfrm>
          <a:prstGeom prst="rect">
            <a:avLst/>
          </a:prstGeom>
        </p:spPr>
      </p:pic>
      <p:pic>
        <p:nvPicPr>
          <p:cNvPr id="11" name="Picture 10"/>
          <p:cNvPicPr>
            <a:picLocks noChangeAspect="1"/>
          </p:cNvPicPr>
          <p:nvPr/>
        </p:nvPicPr>
        <p:blipFill>
          <a:blip r:embed="rId6"/>
          <a:stretch>
            <a:fillRect/>
          </a:stretch>
        </p:blipFill>
        <p:spPr>
          <a:xfrm>
            <a:off x="6934200" y="4903200"/>
            <a:ext cx="1648158" cy="104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hlinkClick r:id="rId3"/>
              </a:rPr>
              <a:t>Citizen Kane </a:t>
            </a:r>
            <a:r>
              <a:rPr lang="en-US" sz="3200" dirty="0" smtClean="0"/>
              <a:t>(1941) – “jigsaw” editing to create a complex portrait</a:t>
            </a:r>
            <a:endParaRPr lang="en-US" sz="3200" dirty="0"/>
          </a:p>
        </p:txBody>
      </p:sp>
      <p:pic>
        <p:nvPicPr>
          <p:cNvPr id="4" name="Picture 3"/>
          <p:cNvPicPr>
            <a:picLocks noChangeAspect="1"/>
          </p:cNvPicPr>
          <p:nvPr/>
        </p:nvPicPr>
        <p:blipFill>
          <a:blip r:embed="rId4"/>
          <a:stretch>
            <a:fillRect/>
          </a:stretch>
        </p:blipFill>
        <p:spPr>
          <a:xfrm>
            <a:off x="228600" y="2368550"/>
            <a:ext cx="2032000" cy="1358900"/>
          </a:xfrm>
          <a:prstGeom prst="rect">
            <a:avLst/>
          </a:prstGeom>
        </p:spPr>
      </p:pic>
      <p:pic>
        <p:nvPicPr>
          <p:cNvPr id="5" name="Picture 4"/>
          <p:cNvPicPr>
            <a:picLocks noChangeAspect="1"/>
          </p:cNvPicPr>
          <p:nvPr/>
        </p:nvPicPr>
        <p:blipFill>
          <a:blip r:embed="rId5"/>
          <a:stretch>
            <a:fillRect/>
          </a:stretch>
        </p:blipFill>
        <p:spPr>
          <a:xfrm>
            <a:off x="2472267" y="2286000"/>
            <a:ext cx="2032000" cy="1524000"/>
          </a:xfrm>
          <a:prstGeom prst="rect">
            <a:avLst/>
          </a:prstGeom>
        </p:spPr>
      </p:pic>
      <p:pic>
        <p:nvPicPr>
          <p:cNvPr id="6" name="Picture 5"/>
          <p:cNvPicPr>
            <a:picLocks noChangeAspect="1"/>
          </p:cNvPicPr>
          <p:nvPr/>
        </p:nvPicPr>
        <p:blipFill>
          <a:blip r:embed="rId6"/>
          <a:stretch>
            <a:fillRect/>
          </a:stretch>
        </p:blipFill>
        <p:spPr>
          <a:xfrm>
            <a:off x="4715934" y="2286000"/>
            <a:ext cx="2032000" cy="1524000"/>
          </a:xfrm>
          <a:prstGeom prst="rect">
            <a:avLst/>
          </a:prstGeom>
        </p:spPr>
      </p:pic>
      <p:pic>
        <p:nvPicPr>
          <p:cNvPr id="7" name="Picture 6"/>
          <p:cNvPicPr>
            <a:picLocks noChangeAspect="1"/>
          </p:cNvPicPr>
          <p:nvPr/>
        </p:nvPicPr>
        <p:blipFill>
          <a:blip r:embed="rId7"/>
          <a:stretch>
            <a:fillRect/>
          </a:stretch>
        </p:blipFill>
        <p:spPr>
          <a:xfrm>
            <a:off x="6959600" y="2286000"/>
            <a:ext cx="2032000" cy="1524000"/>
          </a:xfrm>
          <a:prstGeom prst="rect">
            <a:avLst/>
          </a:prstGeom>
        </p:spPr>
      </p:pic>
      <p:pic>
        <p:nvPicPr>
          <p:cNvPr id="8" name="Picture 7"/>
          <p:cNvPicPr>
            <a:picLocks noChangeAspect="1"/>
          </p:cNvPicPr>
          <p:nvPr/>
        </p:nvPicPr>
        <p:blipFill>
          <a:blip r:embed="rId8"/>
          <a:stretch>
            <a:fillRect/>
          </a:stretch>
        </p:blipFill>
        <p:spPr>
          <a:xfrm>
            <a:off x="228600" y="4254500"/>
            <a:ext cx="2032000" cy="1524000"/>
          </a:xfrm>
          <a:prstGeom prst="rect">
            <a:avLst/>
          </a:prstGeom>
        </p:spPr>
      </p:pic>
      <p:pic>
        <p:nvPicPr>
          <p:cNvPr id="9" name="Picture 8"/>
          <p:cNvPicPr>
            <a:picLocks noChangeAspect="1"/>
          </p:cNvPicPr>
          <p:nvPr/>
        </p:nvPicPr>
        <p:blipFill>
          <a:blip r:embed="rId9"/>
          <a:stretch>
            <a:fillRect/>
          </a:stretch>
        </p:blipFill>
        <p:spPr>
          <a:xfrm>
            <a:off x="2463800" y="4254500"/>
            <a:ext cx="2032000" cy="1524000"/>
          </a:xfrm>
          <a:prstGeom prst="rect">
            <a:avLst/>
          </a:prstGeom>
        </p:spPr>
      </p:pic>
      <p:pic>
        <p:nvPicPr>
          <p:cNvPr id="10" name="Picture 9"/>
          <p:cNvPicPr>
            <a:picLocks noChangeAspect="1"/>
          </p:cNvPicPr>
          <p:nvPr/>
        </p:nvPicPr>
        <p:blipFill>
          <a:blip r:embed="rId10"/>
          <a:stretch>
            <a:fillRect/>
          </a:stretch>
        </p:blipFill>
        <p:spPr>
          <a:xfrm>
            <a:off x="4749800" y="4254500"/>
            <a:ext cx="2032000" cy="1524000"/>
          </a:xfrm>
          <a:prstGeom prst="rect">
            <a:avLst/>
          </a:prstGeom>
        </p:spPr>
      </p:pic>
      <p:pic>
        <p:nvPicPr>
          <p:cNvPr id="11" name="Picture 10"/>
          <p:cNvPicPr>
            <a:picLocks noChangeAspect="1"/>
          </p:cNvPicPr>
          <p:nvPr/>
        </p:nvPicPr>
        <p:blipFill>
          <a:blip r:embed="rId11"/>
          <a:stretch>
            <a:fillRect/>
          </a:stretch>
        </p:blipFill>
        <p:spPr>
          <a:xfrm>
            <a:off x="6959600" y="4267200"/>
            <a:ext cx="2032000" cy="1498600"/>
          </a:xfrm>
          <a:prstGeom prst="rect">
            <a:avLst/>
          </a:prstGeom>
        </p:spPr>
      </p:pic>
      <p:sp>
        <p:nvSpPr>
          <p:cNvPr id="12" name="TextBox 11"/>
          <p:cNvSpPr txBox="1"/>
          <p:nvPr/>
        </p:nvSpPr>
        <p:spPr>
          <a:xfrm>
            <a:off x="762000" y="6096000"/>
            <a:ext cx="8077200" cy="584776"/>
          </a:xfrm>
          <a:prstGeom prst="rect">
            <a:avLst/>
          </a:prstGeom>
          <a:noFill/>
        </p:spPr>
        <p:txBody>
          <a:bodyPr wrap="square" rtlCol="0">
            <a:spAutoFit/>
          </a:bodyPr>
          <a:lstStyle/>
          <a:p>
            <a:r>
              <a:rPr lang="en-US" sz="1600" dirty="0" smtClean="0"/>
              <a:t>*close-up *strange camera angle *flash forward *high contrast lighting * optical transitions *low angle with view of ceiling * in camera matt shot</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Pattern </a:t>
            </a:r>
            <a:endParaRPr lang="en-US" dirty="0"/>
          </a:p>
        </p:txBody>
      </p:sp>
      <p:pic>
        <p:nvPicPr>
          <p:cNvPr id="5" name="Picture 4"/>
          <p:cNvPicPr>
            <a:picLocks noChangeAspect="1"/>
          </p:cNvPicPr>
          <p:nvPr/>
        </p:nvPicPr>
        <p:blipFill>
          <a:blip r:embed="rId3"/>
          <a:stretch>
            <a:fillRect/>
          </a:stretch>
        </p:blipFill>
        <p:spPr>
          <a:xfrm>
            <a:off x="2667000" y="2362199"/>
            <a:ext cx="4114800" cy="388323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and Answer Editing</a:t>
            </a:r>
            <a:br>
              <a:rPr lang="en-US" sz="3200" dirty="0" smtClean="0"/>
            </a:br>
            <a:r>
              <a:rPr lang="en-US" sz="3200" dirty="0" smtClean="0"/>
              <a:t>- storyboard refinement</a:t>
            </a:r>
            <a:endParaRPr lang="en-US" sz="3200" dirty="0"/>
          </a:p>
        </p:txBody>
      </p:sp>
      <p:sp>
        <p:nvSpPr>
          <p:cNvPr id="3" name="Content Placeholder 2"/>
          <p:cNvSpPr>
            <a:spLocks noGrp="1"/>
          </p:cNvSpPr>
          <p:nvPr>
            <p:ph idx="1"/>
          </p:nvPr>
        </p:nvSpPr>
        <p:spPr>
          <a:xfrm>
            <a:off x="685800" y="1828800"/>
            <a:ext cx="7772400" cy="4114800"/>
          </a:xfrm>
        </p:spPr>
        <p:txBody>
          <a:bodyPr/>
          <a:lstStyle/>
          <a:p>
            <a:r>
              <a:rPr lang="en-US" sz="2400" dirty="0" smtClean="0"/>
              <a:t>Thinking in terms of how the larger sequence interacts rather then of the pictorial elements of a shot.</a:t>
            </a:r>
          </a:p>
          <a:p>
            <a:r>
              <a:rPr lang="en-US" sz="2400" dirty="0" smtClean="0"/>
              <a:t>What does the audience need to know and when do they need to know it. </a:t>
            </a:r>
          </a:p>
          <a:p>
            <a:r>
              <a:rPr lang="en-US" sz="2400" dirty="0" smtClean="0"/>
              <a:t>Question and answer patterns can be simple (2 shots) or take dozens of shots to play out.</a:t>
            </a:r>
          </a:p>
          <a:p>
            <a:r>
              <a:rPr lang="en-US" sz="2400" dirty="0" smtClean="0"/>
              <a:t>Think in terms of </a:t>
            </a:r>
            <a:r>
              <a:rPr lang="en-US" sz="2400" u="sng" dirty="0" smtClean="0"/>
              <a:t>an overlapping sequence of events </a:t>
            </a:r>
            <a:r>
              <a:rPr lang="en-US" sz="2400" dirty="0" smtClean="0"/>
              <a:t>rather then a connected group of shots.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0" charset="0"/>
            <a:ea typeface="ＭＳ Ｐゴシック" pitchFamily="120" charset="-128"/>
            <a:cs typeface="ＭＳ Ｐゴシック" pitchFamily="1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0" charset="0"/>
            <a:ea typeface="ＭＳ Ｐゴシック" pitchFamily="120" charset="-128"/>
            <a:cs typeface="ＭＳ Ｐゴシック" pitchFamily="12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19053</TotalTime>
  <Words>2381</Words>
  <Application>Microsoft Macintosh PowerPoint</Application>
  <PresentationFormat>On-screen Show (4:3)</PresentationFormat>
  <Paragraphs>164</Paragraphs>
  <Slides>23</Slides>
  <Notes>11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Blank Presentation</vt:lpstr>
      <vt:lpstr>IAT 202 New Media Images</vt:lpstr>
      <vt:lpstr>reminders</vt:lpstr>
      <vt:lpstr>General Comments from last week storyboards</vt:lpstr>
      <vt:lpstr>Today</vt:lpstr>
      <vt:lpstr>Slide 5</vt:lpstr>
      <vt:lpstr>Slide 6</vt:lpstr>
      <vt:lpstr>Citizen Kane (1941) – “jigsaw” editing to create a complex portrait</vt:lpstr>
      <vt:lpstr>Q&amp;A Pattern </vt:lpstr>
      <vt:lpstr>Question and Answer Editing - storyboard refinement</vt:lpstr>
      <vt:lpstr>Q+A example one</vt:lpstr>
      <vt:lpstr>Q+A example two</vt:lpstr>
      <vt:lpstr>Q+A example three</vt:lpstr>
      <vt:lpstr>Motivated Editing</vt:lpstr>
      <vt:lpstr>Q+A variations</vt:lpstr>
      <vt:lpstr>Expressive shots: Jump Cuts</vt:lpstr>
      <vt:lpstr>Expressive shots: Montage</vt:lpstr>
      <vt:lpstr>Slide 17</vt:lpstr>
      <vt:lpstr>Student Examples</vt:lpstr>
      <vt:lpstr>Short Films</vt:lpstr>
      <vt:lpstr>Short Films</vt:lpstr>
      <vt:lpstr>Short Films</vt:lpstr>
      <vt:lpstr>Q&amp;A Analysis </vt:lpstr>
      <vt:lpstr>Student Examples</vt:lpstr>
    </vt:vector>
  </TitlesOfParts>
  <Company>Lorna Memo</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Memo</dc:creator>
  <cp:lastModifiedBy>Susan Clements-Vivian</cp:lastModifiedBy>
  <cp:revision>406</cp:revision>
  <cp:lastPrinted>2010-11-16T21:31:24Z</cp:lastPrinted>
  <dcterms:created xsi:type="dcterms:W3CDTF">2011-11-15T19:08:21Z</dcterms:created>
  <dcterms:modified xsi:type="dcterms:W3CDTF">2011-11-16T03:29:50Z</dcterms:modified>
</cp:coreProperties>
</file>