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05" r:id="rId2"/>
    <p:sldId id="256" r:id="rId3"/>
    <p:sldId id="257" r:id="rId4"/>
    <p:sldId id="263" r:id="rId5"/>
    <p:sldId id="264" r:id="rId6"/>
    <p:sldId id="265" r:id="rId7"/>
    <p:sldId id="261" r:id="rId8"/>
    <p:sldId id="262" r:id="rId9"/>
    <p:sldId id="307" r:id="rId10"/>
    <p:sldId id="308" r:id="rId11"/>
    <p:sldId id="309" r:id="rId12"/>
    <p:sldId id="306" r:id="rId13"/>
    <p:sldId id="310" r:id="rId14"/>
    <p:sldId id="266" r:id="rId15"/>
    <p:sldId id="274" r:id="rId16"/>
    <p:sldId id="275" r:id="rId17"/>
    <p:sldId id="27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4" autoAdjust="0"/>
    <p:restoredTop sz="71151" autoAdjust="0"/>
  </p:normalViewPr>
  <p:slideViewPr>
    <p:cSldViewPr snapToObjects="1" showGuides="1">
      <p:cViewPr varScale="1">
        <p:scale>
          <a:sx n="77" d="100"/>
          <a:sy n="77" d="100"/>
        </p:scale>
        <p:origin x="-954" y="-96"/>
      </p:cViewPr>
      <p:guideLst>
        <p:guide orient="horz" pos="3312"/>
        <p:guide pos="20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34AA8-BE02-504C-99A5-CEB73952A1AE}" type="datetimeFigureOut">
              <a:rPr lang="en-US" smtClean="0"/>
              <a:pPr/>
              <a:t>10/19/2011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C2AD4C-0514-E842-A1E1-56A210CFA4DA}" type="slidenum">
              <a:rPr lang="en-US" smtClean="0"/>
              <a:pPr/>
              <a:t>‹#›</a:t>
            </a:fld>
            <a:endParaRPr lang="en-US"/>
          </a:p>
        </p:txBody>
      </p:sp>
    </p:spTree>
    <p:extLst>
      <p:ext uri="{BB962C8B-B14F-4D97-AF65-F5344CB8AC3E}">
        <p14:creationId xmlns:p14="http://schemas.microsoft.com/office/powerpoint/2010/main" val="16917820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ciencedirect.com.proxy.lib.sfu.ca/science?_ob=MiamiCaptionURL&amp;_method=retrieve&amp;_udi=B6MFJ-4YY31GF-G&amp;_image=f0015&amp;_refWorkId=110138&amp;_hierId=460966000001&amp;_ba=2&amp;_rdoc=9&amp;_fmt=full&amp;_isbn=9780240812816&amp;_pii=B9780240812816500041&amp;_acct=C000049301&amp;_version=1&amp;_urlVersion=0&amp;_userid=955653&amp;md5=0af71f984390cbf460278dfa559512dc"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sciencedirect.com.proxy.lib.sfu.ca/science?_ob=ArticleURL&amp;_udi=B6MFJ-4YY31GF-G&amp;_rdoc=9&amp;_hierId=460966000001&amp;_refWorkId=110138&amp;_fmt=high&amp;_orig=na&amp;_docanchor=&amp;view=c&amp;_ct=23&amp;_acct=C000049301&amp;_version=1&amp;_urlVersion=0&amp;_userid=955653&amp;md5=ef75e33065f211dc3767093116d56851#f0015"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2AD4C-0514-E842-A1E1-56A210CFA4DA}" type="slidenum">
              <a:rPr lang="en-US" smtClean="0"/>
              <a:pPr/>
              <a:t>1</a:t>
            </a:fld>
            <a:endParaRPr lang="en-US"/>
          </a:p>
        </p:txBody>
      </p:sp>
    </p:spTree>
    <p:extLst>
      <p:ext uri="{BB962C8B-B14F-4D97-AF65-F5344CB8AC3E}">
        <p14:creationId xmlns:p14="http://schemas.microsoft.com/office/powerpoint/2010/main" val="298452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2AD4C-0514-E842-A1E1-56A210CFA4DA}" type="slidenum">
              <a:rPr lang="en-US" smtClean="0"/>
              <a:pPr/>
              <a:t>10</a:t>
            </a:fld>
            <a:endParaRPr lang="en-US"/>
          </a:p>
        </p:txBody>
      </p:sp>
    </p:spTree>
    <p:extLst>
      <p:ext uri="{BB962C8B-B14F-4D97-AF65-F5344CB8AC3E}">
        <p14:creationId xmlns:p14="http://schemas.microsoft.com/office/powerpoint/2010/main" val="3692194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2AD4C-0514-E842-A1E1-56A210CFA4DA}" type="slidenum">
              <a:rPr lang="en-US" smtClean="0"/>
              <a:pPr/>
              <a:t>11</a:t>
            </a:fld>
            <a:endParaRPr lang="en-US"/>
          </a:p>
        </p:txBody>
      </p:sp>
    </p:spTree>
    <p:extLst>
      <p:ext uri="{BB962C8B-B14F-4D97-AF65-F5344CB8AC3E}">
        <p14:creationId xmlns:p14="http://schemas.microsoft.com/office/powerpoint/2010/main" val="413010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2AD4C-0514-E842-A1E1-56A210CFA4DA}" type="slidenum">
              <a:rPr lang="en-US" smtClean="0"/>
              <a:pPr/>
              <a:t>12</a:t>
            </a:fld>
            <a:endParaRPr lang="en-US"/>
          </a:p>
        </p:txBody>
      </p:sp>
    </p:spTree>
    <p:extLst>
      <p:ext uri="{BB962C8B-B14F-4D97-AF65-F5344CB8AC3E}">
        <p14:creationId xmlns:p14="http://schemas.microsoft.com/office/powerpoint/2010/main" val="42273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2AD4C-0514-E842-A1E1-56A210CFA4DA}" type="slidenum">
              <a:rPr lang="en-US" smtClean="0"/>
              <a:pPr/>
              <a:t>13</a:t>
            </a:fld>
            <a:endParaRPr lang="en-US"/>
          </a:p>
        </p:txBody>
      </p:sp>
    </p:spTree>
    <p:extLst>
      <p:ext uri="{BB962C8B-B14F-4D97-AF65-F5344CB8AC3E}">
        <p14:creationId xmlns:p14="http://schemas.microsoft.com/office/powerpoint/2010/main" val="3018237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 </a:t>
            </a:r>
            <a:r>
              <a:rPr b="1" dirty="0" smtClean="0"/>
              <a:t>Things That Blink. Incessantly</a:t>
            </a:r>
            <a:r>
              <a:rPr dirty="0" smtClean="0"/>
              <a:t>. Keep animated repetition to a minimum.2. </a:t>
            </a:r>
            <a:r>
              <a:rPr b="1" dirty="0" smtClean="0"/>
              <a:t>Warped Photos</a:t>
            </a:r>
            <a:r>
              <a:rPr dirty="0" smtClean="0"/>
              <a:t> Keep photographs proportionate.3. </a:t>
            </a:r>
            <a:r>
              <a:rPr b="1" dirty="0" smtClean="0"/>
              <a:t>Naked Photos</a:t>
            </a:r>
            <a:r>
              <a:rPr dirty="0" smtClean="0"/>
              <a:t> Use hairline rules to border photos that have ambiguous edges.4. </a:t>
            </a:r>
            <a:r>
              <a:rPr b="1" dirty="0" smtClean="0"/>
              <a:t>Bulky Borders &amp; Boxes</a:t>
            </a:r>
            <a:r>
              <a:rPr dirty="0" smtClean="0"/>
              <a:t> Use negative space to group or separate things. If you must use a border or box, choose an understated one.5. </a:t>
            </a:r>
            <a:r>
              <a:rPr b="1" dirty="0" smtClean="0"/>
              <a:t>Cheated Margins</a:t>
            </a:r>
            <a:r>
              <a:rPr dirty="0" smtClean="0"/>
              <a:t> Be generous with margins, including inset and offset for text and picture boxes.6. </a:t>
            </a:r>
            <a:r>
              <a:rPr b="1" dirty="0" smtClean="0"/>
              <a:t>Centering Everything</a:t>
            </a:r>
            <a:r>
              <a:rPr dirty="0" smtClean="0"/>
              <a:t> Avoid centered layouts.7. </a:t>
            </a:r>
            <a:r>
              <a:rPr b="1" dirty="0" smtClean="0"/>
              <a:t>4 Corners &amp; Clutter</a:t>
            </a:r>
            <a:r>
              <a:rPr dirty="0" smtClean="0"/>
              <a:t> Clutter: Bad. Clumping: Good.</a:t>
            </a:r>
          </a:p>
          <a:p>
            <a:r>
              <a:rPr dirty="0" smtClean="0"/>
              <a:t/>
            </a:r>
            <a:br>
              <a:rPr dirty="0" smtClean="0"/>
            </a:br>
            <a:endParaRPr dirty="0" smtClean="0"/>
          </a:p>
          <a:p>
            <a:r>
              <a:rPr dirty="0" smtClean="0">
                <a:hlinkClick r:id="rId3" tooltip="Full-size image (92K) - Opens new window"/>
              </a:rPr>
              <a:t>Full-size image</a:t>
            </a:r>
            <a:r>
              <a:rPr dirty="0" smtClean="0"/>
              <a:t> (92K)</a:t>
            </a:r>
            <a:br>
              <a:rPr dirty="0" smtClean="0"/>
            </a:br>
            <a:r>
              <a:rPr dirty="0" smtClean="0">
                <a:hlinkClick r:id="rId4"/>
              </a:rPr>
              <a:t>View Within Chapter</a:t>
            </a:r>
            <a:r>
              <a:rPr dirty="0" smtClean="0"/>
              <a:t/>
            </a:r>
            <a:br>
              <a:rPr dirty="0" smtClean="0"/>
            </a:br>
            <a:endParaRPr dirty="0" smtClean="0"/>
          </a:p>
          <a:p>
            <a:r>
              <a:rPr dirty="0" smtClean="0"/>
              <a:t/>
            </a:r>
            <a:br>
              <a:rPr dirty="0" smtClean="0"/>
            </a:br>
            <a:r>
              <a:rPr dirty="0" smtClean="0"/>
              <a:t>8. </a:t>
            </a:r>
            <a:r>
              <a:rPr b="1" dirty="0" smtClean="0"/>
              <a:t>Trapped Negative Space</a:t>
            </a:r>
            <a:r>
              <a:rPr dirty="0" smtClean="0"/>
              <a:t> Push extra negative space to the outside edges of your layout.9. </a:t>
            </a:r>
            <a:r>
              <a:rPr b="1" dirty="0" smtClean="0"/>
              <a:t>Busy Backgrounds</a:t>
            </a:r>
            <a:r>
              <a:rPr dirty="0" smtClean="0"/>
              <a:t> Design backgrounds as negative space. Save tiling for the bathroom.10. </a:t>
            </a:r>
            <a:r>
              <a:rPr b="1" dirty="0" smtClean="0"/>
              <a:t>Tacky Type Emphasis</a:t>
            </a:r>
            <a:r>
              <a:rPr dirty="0" smtClean="0"/>
              <a:t> Think twice about reversing, stroking, using all caps or underlining.11. </a:t>
            </a:r>
            <a:r>
              <a:rPr b="1" dirty="0" smtClean="0"/>
              <a:t>Bad Bullets</a:t>
            </a:r>
            <a:r>
              <a:rPr dirty="0" smtClean="0"/>
              <a:t> Use real bullets for lists, and use hanging indents to properly align lists.12. </a:t>
            </a:r>
            <a:r>
              <a:rPr b="1" dirty="0" smtClean="0"/>
              <a:t>Widows &amp; Orphans</a:t>
            </a:r>
            <a:r>
              <a:rPr dirty="0" smtClean="0"/>
              <a:t> Avoid inelegant breaks at the bottoms and tops of legs of type.13. </a:t>
            </a:r>
            <a:r>
              <a:rPr b="1" dirty="0" smtClean="0"/>
              <a:t>Justified Rivers</a:t>
            </a:r>
            <a:r>
              <a:rPr dirty="0" smtClean="0"/>
              <a:t> Avoid unsightly rivers of negative space flowing through legs of justified type.</a:t>
            </a:r>
            <a:endParaRPr dirty="0"/>
          </a:p>
        </p:txBody>
      </p:sp>
      <p:sp>
        <p:nvSpPr>
          <p:cNvPr id="4" name="Slide Number Placeholder 3"/>
          <p:cNvSpPr>
            <a:spLocks noGrp="1"/>
          </p:cNvSpPr>
          <p:nvPr>
            <p:ph type="sldNum" sz="quarter" idx="10"/>
          </p:nvPr>
        </p:nvSpPr>
        <p:spPr/>
        <p:txBody>
          <a:bodyPr/>
          <a:lstStyle/>
          <a:p>
            <a:fld id="{03C2AD4C-0514-E842-A1E1-56A210CFA4D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2AD4C-0514-E842-A1E1-56A210CFA4DA}" type="slidenum">
              <a:rPr lang="en-US" smtClean="0"/>
              <a:pPr/>
              <a:t>15</a:t>
            </a:fld>
            <a:endParaRPr lang="en-US"/>
          </a:p>
        </p:txBody>
      </p:sp>
    </p:spTree>
    <p:extLst>
      <p:ext uri="{BB962C8B-B14F-4D97-AF65-F5344CB8AC3E}">
        <p14:creationId xmlns:p14="http://schemas.microsoft.com/office/powerpoint/2010/main" val="533741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2AD4C-0514-E842-A1E1-56A210CFA4D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2AD4C-0514-E842-A1E1-56A210CFA4DA}"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b="1" dirty="0" smtClean="0"/>
              <a:t>Designing with Margins</a:t>
            </a:r>
            <a:r>
              <a:rPr dirty="0" smtClean="0"/>
              <a:t/>
            </a:r>
            <a:br>
              <a:rPr dirty="0" smtClean="0"/>
            </a:br>
            <a:r>
              <a:rPr dirty="0" smtClean="0"/>
              <a:t>Margins have several functions. </a:t>
            </a:r>
          </a:p>
          <a:p>
            <a:r>
              <a:rPr dirty="0" smtClean="0"/>
              <a:t>Visually, they keep the text and graphics from "falling off the page" by providing a buffer zone.</a:t>
            </a:r>
          </a:p>
          <a:p>
            <a:r>
              <a:rPr dirty="0" smtClean="0"/>
              <a:t>They give the eye a break or resting place, even in densely set type.</a:t>
            </a:r>
          </a:p>
          <a:p>
            <a:r>
              <a:rPr dirty="0" smtClean="0"/>
              <a:t>On the practical side, margins leave space for the reader to hold the material without obscuring the text with fingers or thumbs.</a:t>
            </a:r>
          </a:p>
          <a:p>
            <a:r>
              <a:rPr dirty="0" smtClean="0"/>
              <a:t>In manuals, workbooks, and textbooks, ample margins give the reader space for making notes.</a:t>
            </a:r>
          </a:p>
          <a:p>
            <a:r>
              <a:rPr dirty="0" smtClean="0"/>
              <a:t>They allow for binding the material with staples, three ring binders, or other methods.</a:t>
            </a:r>
            <a:endParaRPr lang="en-CA" dirty="0" smtClean="0"/>
          </a:p>
          <a:p>
            <a:endParaRPr lang="en-CA" dirty="0" smtClean="0"/>
          </a:p>
          <a:p>
            <a:r>
              <a:rPr dirty="0" smtClean="0"/>
              <a:t>In general, with books and ad layouts, the more space devoted to margins compared to the text and graphics, the more formal the design. Minimalist designs with little text, simple graphics, and generous margins can convey elegance, simplicity, or richness depending on other elements of the design. </a:t>
            </a:r>
          </a:p>
          <a:p>
            <a:r>
              <a:rPr dirty="0" smtClean="0"/>
              <a:t>Skimpy margins suggest "mass produced." These tight margins are found in paperback novels, newspapers, and phone books and came about due to cost restraints and the desire to get as much information as possible into a small amount of space. We've grown so accustomed to this format that more generous margins in similar publications might seem odd and disconcerting even if it did improve readability. </a:t>
            </a:r>
          </a:p>
          <a:p>
            <a:endParaRPr dirty="0" smtClean="0"/>
          </a:p>
          <a:p>
            <a:endParaRPr lang="en-US" dirty="0"/>
          </a:p>
        </p:txBody>
      </p:sp>
      <p:sp>
        <p:nvSpPr>
          <p:cNvPr id="4" name="Slide Number Placeholder 3"/>
          <p:cNvSpPr>
            <a:spLocks noGrp="1"/>
          </p:cNvSpPr>
          <p:nvPr>
            <p:ph type="sldNum" sz="quarter" idx="10"/>
          </p:nvPr>
        </p:nvSpPr>
        <p:spPr/>
        <p:txBody>
          <a:bodyPr/>
          <a:lstStyle/>
          <a:p>
            <a:fld id="{03C2AD4C-0514-E842-A1E1-56A210CFA4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b="1" dirty="0" smtClean="0"/>
              <a:t>Designing with Margins</a:t>
            </a:r>
            <a:r>
              <a:rPr dirty="0" smtClean="0"/>
              <a:t/>
            </a:r>
            <a:br>
              <a:rPr dirty="0" smtClean="0"/>
            </a:br>
            <a:r>
              <a:rPr dirty="0" smtClean="0"/>
              <a:t>Margins have several functions. </a:t>
            </a:r>
          </a:p>
          <a:p>
            <a:r>
              <a:rPr dirty="0" smtClean="0"/>
              <a:t>Visually, they keep the text and graphics from "falling off the page" by providing a buffer zone.</a:t>
            </a:r>
          </a:p>
          <a:p>
            <a:r>
              <a:rPr dirty="0" smtClean="0"/>
              <a:t>They give the eye a break or resting place, even in densely set type.</a:t>
            </a:r>
          </a:p>
          <a:p>
            <a:r>
              <a:rPr dirty="0" smtClean="0"/>
              <a:t>On the practical side, margins leave space for the reader to hold the material without obscuring the text with fingers or thumbs.</a:t>
            </a:r>
          </a:p>
          <a:p>
            <a:r>
              <a:rPr dirty="0" smtClean="0"/>
              <a:t>In manuals, workbooks, and textbooks, ample margins give the reader space for making notes.</a:t>
            </a:r>
          </a:p>
          <a:p>
            <a:r>
              <a:rPr dirty="0" smtClean="0"/>
              <a:t>They allow for binding the material with staples, three ring binders, or other methods.</a:t>
            </a:r>
            <a:endParaRPr lang="en-CA" dirty="0" smtClean="0"/>
          </a:p>
          <a:p>
            <a:endParaRPr lang="en-CA" dirty="0" smtClean="0"/>
          </a:p>
          <a:p>
            <a:r>
              <a:rPr dirty="0" smtClean="0"/>
              <a:t>In general, with books and ad layouts, the more space devoted to margins compared to the text and graphics, the more formal the design. Minimalist designs with little text, simple graphics, and generous margins can convey elegance, simplicity, or richness depending on other elements of the design. </a:t>
            </a:r>
          </a:p>
          <a:p>
            <a:r>
              <a:rPr dirty="0" smtClean="0"/>
              <a:t>Skimpy margins suggest "mass produced." These tight margins are found in paperback novels, newspapers, and phone books and came about due to cost restraints and the desire to get as much information as possible into a small amount of space. We've grown so accustomed to this format that more generous margins in similar publications might seem odd and disconcerting even if it did improve readability. </a:t>
            </a:r>
          </a:p>
          <a:p>
            <a:endParaRPr dirty="0" smtClean="0"/>
          </a:p>
          <a:p>
            <a:endParaRPr lang="en-US" dirty="0"/>
          </a:p>
        </p:txBody>
      </p:sp>
      <p:sp>
        <p:nvSpPr>
          <p:cNvPr id="4" name="Slide Number Placeholder 3"/>
          <p:cNvSpPr>
            <a:spLocks noGrp="1"/>
          </p:cNvSpPr>
          <p:nvPr>
            <p:ph type="sldNum" sz="quarter" idx="10"/>
          </p:nvPr>
        </p:nvSpPr>
        <p:spPr/>
        <p:txBody>
          <a:bodyPr/>
          <a:lstStyle/>
          <a:p>
            <a:fld id="{03C2AD4C-0514-E842-A1E1-56A210CFA4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b="1" dirty="0" smtClean="0"/>
              <a:t>Designing with Margins</a:t>
            </a:r>
            <a:r>
              <a:rPr dirty="0" smtClean="0"/>
              <a:t/>
            </a:r>
            <a:br>
              <a:rPr dirty="0" smtClean="0"/>
            </a:br>
            <a:r>
              <a:rPr dirty="0" smtClean="0"/>
              <a:t>Margins have several functions. </a:t>
            </a:r>
          </a:p>
          <a:p>
            <a:r>
              <a:rPr dirty="0" smtClean="0"/>
              <a:t>Visually, they keep the text and graphics from "falling off the page" by providing a buffer zone.</a:t>
            </a:r>
          </a:p>
          <a:p>
            <a:r>
              <a:rPr dirty="0" smtClean="0"/>
              <a:t>They give the eye a break or resting place, even in densely set type.</a:t>
            </a:r>
          </a:p>
          <a:p>
            <a:r>
              <a:rPr dirty="0" smtClean="0"/>
              <a:t>On the practical side, margins leave space for the reader to hold the material without obscuring the text with fingers or thumbs.</a:t>
            </a:r>
          </a:p>
          <a:p>
            <a:r>
              <a:rPr dirty="0" smtClean="0"/>
              <a:t>In manuals, workbooks, and textbooks, ample margins give the reader space for making notes.</a:t>
            </a:r>
          </a:p>
          <a:p>
            <a:r>
              <a:rPr dirty="0" smtClean="0"/>
              <a:t>They allow for binding the material with staples, three ring binders, or other methods.</a:t>
            </a:r>
            <a:endParaRPr lang="en-CA" dirty="0" smtClean="0"/>
          </a:p>
          <a:p>
            <a:endParaRPr lang="en-CA" dirty="0" smtClean="0"/>
          </a:p>
          <a:p>
            <a:r>
              <a:rPr dirty="0" smtClean="0"/>
              <a:t>In general, with books and ad layouts, the more space devoted to margins compared to the text and graphics, the more formal the design. Minimalist designs with little text, simple graphics, and generous margins can convey elegance, simplicity, or richness depending on other elements of the design. </a:t>
            </a:r>
          </a:p>
          <a:p>
            <a:r>
              <a:rPr dirty="0" smtClean="0"/>
              <a:t>Skimpy margins suggest "mass produced." These tight margins are found in paperback novels, newspapers, and phone books and came about due to cost restraints and the desire to get as much information as possible into a small amount of space. We've grown so accustomed to this format that more generous margins in similar publications might seem odd and disconcerting even if it did improve readability. </a:t>
            </a:r>
            <a:endParaRPr smtClean="0"/>
          </a:p>
          <a:p>
            <a:endParaRPr smtClean="0"/>
          </a:p>
          <a:p>
            <a:endParaRPr lang="en-US" dirty="0"/>
          </a:p>
        </p:txBody>
      </p:sp>
      <p:sp>
        <p:nvSpPr>
          <p:cNvPr id="4" name="Slide Number Placeholder 3"/>
          <p:cNvSpPr>
            <a:spLocks noGrp="1"/>
          </p:cNvSpPr>
          <p:nvPr>
            <p:ph type="sldNum" sz="quarter" idx="10"/>
          </p:nvPr>
        </p:nvSpPr>
        <p:spPr/>
        <p:txBody>
          <a:bodyPr/>
          <a:lstStyle/>
          <a:p>
            <a:fld id="{03C2AD4C-0514-E842-A1E1-56A210CFA4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b="1" dirty="0" smtClean="0"/>
              <a:t>Designing with Margins</a:t>
            </a:r>
            <a:r>
              <a:rPr dirty="0" smtClean="0"/>
              <a:t/>
            </a:r>
            <a:br>
              <a:rPr dirty="0" smtClean="0"/>
            </a:br>
            <a:r>
              <a:rPr dirty="0" smtClean="0"/>
              <a:t>Margins have several functions. </a:t>
            </a:r>
          </a:p>
          <a:p>
            <a:r>
              <a:rPr dirty="0" smtClean="0"/>
              <a:t>Visually, they keep the text and graphics from "falling off the page" by providing a buffer zone.</a:t>
            </a:r>
          </a:p>
          <a:p>
            <a:r>
              <a:rPr dirty="0" smtClean="0"/>
              <a:t>They give the eye a break or resting place, even in densely set type.</a:t>
            </a:r>
          </a:p>
          <a:p>
            <a:r>
              <a:rPr dirty="0" smtClean="0"/>
              <a:t>On the practical side, margins leave space for the reader to hold the material without obscuring the text with fingers or thumbs.</a:t>
            </a:r>
          </a:p>
          <a:p>
            <a:r>
              <a:rPr dirty="0" smtClean="0"/>
              <a:t>In manuals, workbooks, and textbooks, ample margins give the reader space for making notes.</a:t>
            </a:r>
          </a:p>
          <a:p>
            <a:r>
              <a:rPr dirty="0" smtClean="0"/>
              <a:t>They allow for binding the material with staples, three ring binders, or other methods.</a:t>
            </a:r>
            <a:endParaRPr lang="en-CA" dirty="0" smtClean="0"/>
          </a:p>
          <a:p>
            <a:endParaRPr lang="en-CA" dirty="0" smtClean="0"/>
          </a:p>
          <a:p>
            <a:r>
              <a:rPr dirty="0" smtClean="0"/>
              <a:t>In general, with books and ad layouts, the more space devoted to margins compared to the text and graphics, the more formal the design. Minimalist designs with little text, simple graphics, and generous margins can convey elegance, simplicity, or richness depending on other elements of the design. </a:t>
            </a:r>
          </a:p>
          <a:p>
            <a:r>
              <a:rPr dirty="0" smtClean="0"/>
              <a:t>Skimpy margins suggest "mass produced." These tight margins are found in paperback novels, newspapers, and phone books and came about due to cost restraints and the desire to get as much information as possible into a small amount of space. We've grown so accustomed to this format that more generous margins in similar publications might seem odd and disconcerting even if it did improve readability. </a:t>
            </a:r>
            <a:endParaRPr smtClean="0"/>
          </a:p>
          <a:p>
            <a:endParaRPr smtClean="0"/>
          </a:p>
          <a:p>
            <a:endParaRPr lang="en-US" dirty="0"/>
          </a:p>
        </p:txBody>
      </p:sp>
      <p:sp>
        <p:nvSpPr>
          <p:cNvPr id="4" name="Slide Number Placeholder 3"/>
          <p:cNvSpPr>
            <a:spLocks noGrp="1"/>
          </p:cNvSpPr>
          <p:nvPr>
            <p:ph type="sldNum" sz="quarter" idx="10"/>
          </p:nvPr>
        </p:nvSpPr>
        <p:spPr/>
        <p:txBody>
          <a:bodyPr/>
          <a:lstStyle/>
          <a:p>
            <a:fld id="{03C2AD4C-0514-E842-A1E1-56A210CFA4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b="1" dirty="0" smtClean="0"/>
              <a:t>Designing with Margins</a:t>
            </a:r>
            <a:r>
              <a:rPr dirty="0" smtClean="0"/>
              <a:t/>
            </a:r>
            <a:br>
              <a:rPr dirty="0" smtClean="0"/>
            </a:br>
            <a:r>
              <a:rPr dirty="0" smtClean="0"/>
              <a:t>Margins have several functions. </a:t>
            </a:r>
          </a:p>
          <a:p>
            <a:r>
              <a:rPr dirty="0" smtClean="0"/>
              <a:t>Visually, they keep the text and graphics from "falling off the page" by providing a buffer zone.</a:t>
            </a:r>
          </a:p>
          <a:p>
            <a:r>
              <a:rPr dirty="0" smtClean="0"/>
              <a:t>They give the eye a break or resting place, even in densely set type.</a:t>
            </a:r>
          </a:p>
          <a:p>
            <a:r>
              <a:rPr dirty="0" smtClean="0"/>
              <a:t>On the practical side, margins leave space for the reader to hold the material without obscuring the text with fingers or thumbs.</a:t>
            </a:r>
          </a:p>
          <a:p>
            <a:r>
              <a:rPr dirty="0" smtClean="0"/>
              <a:t>In manuals, workbooks, and textbooks, ample margins give the reader space for making notes.</a:t>
            </a:r>
          </a:p>
          <a:p>
            <a:r>
              <a:rPr dirty="0" smtClean="0"/>
              <a:t>They allow for binding the material with staples, three ring binders, or other methods.</a:t>
            </a:r>
            <a:endParaRPr lang="en-CA" dirty="0" smtClean="0"/>
          </a:p>
          <a:p>
            <a:endParaRPr lang="en-CA" dirty="0" smtClean="0"/>
          </a:p>
          <a:p>
            <a:r>
              <a:rPr dirty="0" smtClean="0"/>
              <a:t>In general, with books and ad layouts, the more space devoted to margins compared to the text and graphics, the more formal the design. Minimalist designs with little text, simple graphics, and generous margins can convey elegance, simplicity, or richness depending on other elements of the design. </a:t>
            </a:r>
          </a:p>
          <a:p>
            <a:r>
              <a:rPr dirty="0" smtClean="0"/>
              <a:t>Skimpy margins suggest "mass produced." These tight margins are found in paperback novels, newspapers, and phone books and came about due to cost restraints and the desire to get as much information as possible into a small amount of space. We've grown so accustomed to this format that more generous margins in similar publications might seem odd and disconcerting even if it did improve readability. </a:t>
            </a:r>
          </a:p>
          <a:p>
            <a:endParaRPr dirty="0" smtClean="0"/>
          </a:p>
          <a:p>
            <a:endParaRPr lang="en-US" dirty="0"/>
          </a:p>
        </p:txBody>
      </p:sp>
      <p:sp>
        <p:nvSpPr>
          <p:cNvPr id="4" name="Slide Number Placeholder 3"/>
          <p:cNvSpPr>
            <a:spLocks noGrp="1"/>
          </p:cNvSpPr>
          <p:nvPr>
            <p:ph type="sldNum" sz="quarter" idx="10"/>
          </p:nvPr>
        </p:nvSpPr>
        <p:spPr/>
        <p:txBody>
          <a:bodyPr/>
          <a:lstStyle/>
          <a:p>
            <a:fld id="{03C2AD4C-0514-E842-A1E1-56A210CFA4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b="1" dirty="0" smtClean="0"/>
              <a:t>Designing with Margins</a:t>
            </a:r>
            <a:r>
              <a:rPr dirty="0" smtClean="0"/>
              <a:t/>
            </a:r>
            <a:br>
              <a:rPr dirty="0" smtClean="0"/>
            </a:br>
            <a:r>
              <a:rPr dirty="0" smtClean="0"/>
              <a:t>Margins have several functions. </a:t>
            </a:r>
          </a:p>
          <a:p>
            <a:r>
              <a:rPr dirty="0" smtClean="0"/>
              <a:t>Visually, they keep the text and graphics from "falling off the page" by providing a buffer zone.</a:t>
            </a:r>
          </a:p>
          <a:p>
            <a:r>
              <a:rPr dirty="0" smtClean="0"/>
              <a:t>They give the eye a break or resting place, even in densely set type.</a:t>
            </a:r>
          </a:p>
          <a:p>
            <a:r>
              <a:rPr dirty="0" smtClean="0"/>
              <a:t>On the practical side, margins leave space for the reader to hold the material without obscuring the text with fingers or thumbs.</a:t>
            </a:r>
          </a:p>
          <a:p>
            <a:r>
              <a:rPr dirty="0" smtClean="0"/>
              <a:t>In manuals, workbooks, and textbooks, ample margins give the reader space for making notes.</a:t>
            </a:r>
          </a:p>
          <a:p>
            <a:r>
              <a:rPr dirty="0" smtClean="0"/>
              <a:t>They allow for binding the material with staples, three ring binders, or other methods.</a:t>
            </a:r>
            <a:endParaRPr lang="en-CA" dirty="0" smtClean="0"/>
          </a:p>
          <a:p>
            <a:endParaRPr lang="en-CA" dirty="0" smtClean="0"/>
          </a:p>
          <a:p>
            <a:r>
              <a:rPr dirty="0" smtClean="0"/>
              <a:t>In general, with books and ad layouts, the more space devoted to margins compared to the text and graphics, the more formal the design. Minimalist designs with little text, simple graphics, and generous margins can convey elegance, simplicity, or richness depending on other elements of the design. </a:t>
            </a:r>
          </a:p>
          <a:p>
            <a:r>
              <a:rPr dirty="0" smtClean="0"/>
              <a:t>Skimpy margins suggest "mass produced." These tight margins are found in paperback novels, newspapers, and phone books and came about due to cost restraints and the desire to get as much information as possible into a small amount of space. We've grown so accustomed to this format that more generous margins in similar publications might seem odd and disconcerting even if it did improve readability. </a:t>
            </a:r>
            <a:endParaRPr smtClean="0"/>
          </a:p>
          <a:p>
            <a:endParaRPr smtClean="0"/>
          </a:p>
          <a:p>
            <a:endParaRPr lang="en-US" dirty="0"/>
          </a:p>
        </p:txBody>
      </p:sp>
      <p:sp>
        <p:nvSpPr>
          <p:cNvPr id="4" name="Slide Number Placeholder 3"/>
          <p:cNvSpPr>
            <a:spLocks noGrp="1"/>
          </p:cNvSpPr>
          <p:nvPr>
            <p:ph type="sldNum" sz="quarter" idx="10"/>
          </p:nvPr>
        </p:nvSpPr>
        <p:spPr/>
        <p:txBody>
          <a:bodyPr/>
          <a:lstStyle/>
          <a:p>
            <a:fld id="{03C2AD4C-0514-E842-A1E1-56A210CFA4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b="1" dirty="0" smtClean="0"/>
              <a:t>Designing with Margins</a:t>
            </a:r>
            <a:r>
              <a:rPr dirty="0" smtClean="0"/>
              <a:t/>
            </a:r>
            <a:br>
              <a:rPr dirty="0" smtClean="0"/>
            </a:br>
            <a:r>
              <a:rPr dirty="0" smtClean="0"/>
              <a:t>Margins have several functions. </a:t>
            </a:r>
          </a:p>
          <a:p>
            <a:r>
              <a:rPr dirty="0" smtClean="0"/>
              <a:t>Visually, they keep the text and graphics from "falling off the page" by providing a buffer zone.</a:t>
            </a:r>
          </a:p>
          <a:p>
            <a:r>
              <a:rPr dirty="0" smtClean="0"/>
              <a:t>They give the eye a break or resting place, even in densely set type.</a:t>
            </a:r>
          </a:p>
          <a:p>
            <a:r>
              <a:rPr dirty="0" smtClean="0"/>
              <a:t>On the practical side, margins leave space for the reader to hold the material without obscuring the text with fingers or thumbs.</a:t>
            </a:r>
          </a:p>
          <a:p>
            <a:r>
              <a:rPr dirty="0" smtClean="0"/>
              <a:t>In manuals, workbooks, and textbooks, ample margins give the reader space for making notes.</a:t>
            </a:r>
          </a:p>
          <a:p>
            <a:r>
              <a:rPr dirty="0" smtClean="0"/>
              <a:t>They allow for binding the material with staples, three ring binders, or other methods.</a:t>
            </a:r>
            <a:endParaRPr lang="en-CA" dirty="0" smtClean="0"/>
          </a:p>
          <a:p>
            <a:endParaRPr lang="en-CA" dirty="0" smtClean="0"/>
          </a:p>
          <a:p>
            <a:r>
              <a:rPr dirty="0" smtClean="0"/>
              <a:t>In general, with books and ad layouts, the more space devoted to margins compared to the text and graphics, the more formal the design. Minimalist designs with little text, simple graphics, and generous margins can convey elegance, simplicity, or richness depending on other elements of the design. </a:t>
            </a:r>
          </a:p>
          <a:p>
            <a:r>
              <a:rPr dirty="0" smtClean="0"/>
              <a:t>Skimpy margins suggest "mass produced." These tight margins are found in paperback novels, newspapers, and phone books and came about due to cost restraints and the desire to get as much information as possible into a small amount of space. We've grown so accustomed to this format that more generous margins in similar publications might seem odd and disconcerting even if it did improve readability. </a:t>
            </a:r>
            <a:endParaRPr smtClean="0"/>
          </a:p>
          <a:p>
            <a:endParaRPr smtClean="0"/>
          </a:p>
          <a:p>
            <a:endParaRPr lang="en-US" dirty="0"/>
          </a:p>
        </p:txBody>
      </p:sp>
      <p:sp>
        <p:nvSpPr>
          <p:cNvPr id="4" name="Slide Number Placeholder 3"/>
          <p:cNvSpPr>
            <a:spLocks noGrp="1"/>
          </p:cNvSpPr>
          <p:nvPr>
            <p:ph type="sldNum" sz="quarter" idx="10"/>
          </p:nvPr>
        </p:nvSpPr>
        <p:spPr/>
        <p:txBody>
          <a:bodyPr/>
          <a:lstStyle/>
          <a:p>
            <a:fld id="{03C2AD4C-0514-E842-A1E1-56A210CFA4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C2AD4C-0514-E842-A1E1-56A210CFA4DA}" type="slidenum">
              <a:rPr lang="en-US" smtClean="0"/>
              <a:pPr/>
              <a:t>9</a:t>
            </a:fld>
            <a:endParaRPr lang="en-US"/>
          </a:p>
        </p:txBody>
      </p:sp>
    </p:spTree>
    <p:extLst>
      <p:ext uri="{BB962C8B-B14F-4D97-AF65-F5344CB8AC3E}">
        <p14:creationId xmlns:p14="http://schemas.microsoft.com/office/powerpoint/2010/main" val="112332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934D6289-CEAB-554D-93C7-0A5756979BD0}"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F2E3-0F58-7448-81DE-D0E1F381D4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34D6289-CEAB-554D-93C7-0A5756979BD0}"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F2E3-0F58-7448-81DE-D0E1F381D4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34D6289-CEAB-554D-93C7-0A5756979BD0}"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F2E3-0F58-7448-81DE-D0E1F381D45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16832"/>
            <a:ext cx="3742184" cy="4179168"/>
          </a:xfrm>
        </p:spPr>
        <p:txBody>
          <a:bodyPr/>
          <a:lstStyle>
            <a:lvl1pPr>
              <a:defRPr sz="2000" baseline="0">
                <a:solidFill>
                  <a:schemeClr val="tx1">
                    <a:lumMod val="65000"/>
                    <a:lumOff val="35000"/>
                  </a:schemeClr>
                </a:solidFill>
                <a:latin typeface="Helvetica" pitchFamily="34" charset="0"/>
                <a:cs typeface="Helvetica" pitchFamily="34" charset="0"/>
              </a:defRPr>
            </a:lvl1pPr>
            <a:lvl2pPr>
              <a:defRPr sz="2000" baseline="0">
                <a:solidFill>
                  <a:schemeClr val="tx1">
                    <a:lumMod val="65000"/>
                    <a:lumOff val="35000"/>
                  </a:schemeClr>
                </a:solidFill>
                <a:latin typeface="Helvetica" pitchFamily="34" charset="0"/>
                <a:cs typeface="Helvetica" pitchFamily="34" charset="0"/>
              </a:defRPr>
            </a:lvl2pPr>
            <a:lvl3pPr>
              <a:defRPr sz="2000" baseline="0">
                <a:solidFill>
                  <a:schemeClr val="tx1">
                    <a:lumMod val="65000"/>
                    <a:lumOff val="35000"/>
                  </a:schemeClr>
                </a:solidFill>
                <a:latin typeface="Helvetica" pitchFamily="34" charset="0"/>
                <a:cs typeface="Helvetica" pitchFamily="34" charset="0"/>
              </a:defRPr>
            </a:lvl3pPr>
            <a:lvl4pPr>
              <a:defRPr sz="2000" baseline="0">
                <a:solidFill>
                  <a:schemeClr val="tx1">
                    <a:lumMod val="65000"/>
                    <a:lumOff val="35000"/>
                  </a:schemeClr>
                </a:solidFill>
                <a:latin typeface="Helvetica" pitchFamily="34" charset="0"/>
                <a:cs typeface="Helvetica" pitchFamily="34" charset="0"/>
              </a:defRPr>
            </a:lvl4pPr>
            <a:lvl5pPr>
              <a:defRPr sz="2000" baseline="0">
                <a:solidFill>
                  <a:schemeClr val="tx1">
                    <a:lumMod val="65000"/>
                    <a:lumOff val="35000"/>
                  </a:schemeClr>
                </a:solidFill>
                <a:latin typeface="Helvetica" pitchFamily="34" charset="0"/>
                <a:cs typeface="Helvetica" pitchFamily="34" charset="0"/>
              </a:defRPr>
            </a:lvl5pPr>
          </a:lstStyle>
          <a:p>
            <a:pPr lvl="0"/>
            <a:r>
              <a:rPr lang="de-CH" dirty="0" smtClean="0"/>
              <a:t>Click to edit Master text styles</a:t>
            </a:r>
          </a:p>
          <a:p>
            <a:pPr lvl="1"/>
            <a:r>
              <a:rPr lang="de-CH" dirty="0" smtClean="0"/>
              <a:t>Second level</a:t>
            </a:r>
          </a:p>
          <a:p>
            <a:pPr lvl="2"/>
            <a:r>
              <a:rPr lang="de-CH" dirty="0" smtClean="0"/>
              <a:t>Third level</a:t>
            </a:r>
          </a:p>
          <a:p>
            <a:pPr lvl="3"/>
            <a:r>
              <a:rPr lang="de-CH" dirty="0" smtClean="0"/>
              <a:t>Fourth level</a:t>
            </a:r>
          </a:p>
          <a:p>
            <a:pPr lvl="4"/>
            <a:r>
              <a:rPr lang="de-CH" dirty="0" smtClean="0"/>
              <a:t>Fifth level</a:t>
            </a:r>
            <a:endParaRPr lang="en-US" dirty="0"/>
          </a:p>
        </p:txBody>
      </p:sp>
      <p:sp>
        <p:nvSpPr>
          <p:cNvPr id="4" name="Rectangle 3"/>
          <p:cNvSpPr>
            <a:spLocks noGrp="1" noChangeArrowheads="1"/>
          </p:cNvSpPr>
          <p:nvPr>
            <p:ph type="sldNum" sz="quarter" idx="10"/>
          </p:nvPr>
        </p:nvSpPr>
        <p:spPr>
          <a:xfrm>
            <a:off x="7059613" y="6248400"/>
            <a:ext cx="1905000" cy="457200"/>
          </a:xfrm>
        </p:spPr>
        <p:txBody>
          <a:bodyPr/>
          <a:lstStyle>
            <a:lvl1pPr>
              <a:defRPr sz="3000" b="1">
                <a:solidFill>
                  <a:srgbClr val="FFC000"/>
                </a:solidFill>
              </a:defRPr>
            </a:lvl1pPr>
          </a:lstStyle>
          <a:p>
            <a:fld id="{04AA016D-C646-FA48-9503-060F1779120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34D6289-CEAB-554D-93C7-0A5756979BD0}"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F2E3-0F58-7448-81DE-D0E1F381D4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34D6289-CEAB-554D-93C7-0A5756979BD0}" type="datetimeFigureOut">
              <a:rPr lang="en-US" smtClean="0"/>
              <a:pPr/>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F2E3-0F58-7448-81DE-D0E1F381D4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934D6289-CEAB-554D-93C7-0A5756979BD0}" type="datetimeFigureOut">
              <a:rPr lang="en-US" smtClean="0"/>
              <a:pPr/>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F2E3-0F58-7448-81DE-D0E1F381D4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934D6289-CEAB-554D-93C7-0A5756979BD0}" type="datetimeFigureOut">
              <a:rPr lang="en-US" smtClean="0"/>
              <a:pPr/>
              <a:t>10/19/2011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8F2E3-0F58-7448-81DE-D0E1F381D4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934D6289-CEAB-554D-93C7-0A5756979BD0}" type="datetimeFigureOut">
              <a:rPr lang="en-US" smtClean="0"/>
              <a:pPr/>
              <a:t>10/19/2011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8F2E3-0F58-7448-81DE-D0E1F381D4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D6289-CEAB-554D-93C7-0A5756979BD0}" type="datetimeFigureOut">
              <a:rPr lang="en-US" smtClean="0"/>
              <a:pPr/>
              <a:t>10/19/2011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8F2E3-0F58-7448-81DE-D0E1F381D4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34D6289-CEAB-554D-93C7-0A5756979BD0}" type="datetimeFigureOut">
              <a:rPr lang="en-US" smtClean="0"/>
              <a:pPr/>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F2E3-0F58-7448-81DE-D0E1F381D4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34D6289-CEAB-554D-93C7-0A5756979BD0}" type="datetimeFigureOut">
              <a:rPr lang="en-US" smtClean="0"/>
              <a:pPr/>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F2E3-0F58-7448-81DE-D0E1F381D4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D6289-CEAB-554D-93C7-0A5756979BD0}" type="datetimeFigureOut">
              <a:rPr lang="en-US" smtClean="0"/>
              <a:pPr/>
              <a:t>10/19/2011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8F2E3-0F58-7448-81DE-D0E1F381D4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Project 2: </a:t>
            </a:r>
            <a:r>
              <a:rPr lang="en-US" dirty="0" smtClean="0"/>
              <a:t>considerations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 justified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584" y="1700808"/>
            <a:ext cx="2871584" cy="429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30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&amp; right justified</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700808"/>
            <a:ext cx="3005687" cy="45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759" y="1700808"/>
            <a:ext cx="2976577" cy="443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91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 Capital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1435571"/>
            <a:ext cx="413385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74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558" y="416308"/>
            <a:ext cx="3829658" cy="581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596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0" y="533400"/>
            <a:ext cx="4598361" cy="5651500"/>
          </a:xfrm>
          <a:prstGeom prst="rect">
            <a:avLst/>
          </a:prstGeom>
        </p:spPr>
      </p:pic>
      <p:sp>
        <p:nvSpPr>
          <p:cNvPr id="5" name="Rectangle 4"/>
          <p:cNvSpPr/>
          <p:nvPr/>
        </p:nvSpPr>
        <p:spPr>
          <a:xfrm>
            <a:off x="5410200" y="1143000"/>
            <a:ext cx="3733800" cy="4493538"/>
          </a:xfrm>
          <a:prstGeom prst="rect">
            <a:avLst/>
          </a:prstGeom>
        </p:spPr>
        <p:txBody>
          <a:bodyPr wrap="square">
            <a:spAutoFit/>
          </a:bodyPr>
          <a:lstStyle/>
          <a:p>
            <a:r>
              <a:rPr lang="en-US" sz="1100" dirty="0" smtClean="0"/>
              <a:t>1. Things That Blink. Incessantly.</a:t>
            </a:r>
          </a:p>
          <a:p>
            <a:endParaRPr lang="en-US" sz="1100" dirty="0" smtClean="0"/>
          </a:p>
          <a:p>
            <a:r>
              <a:rPr lang="en-US" sz="1100" dirty="0" smtClean="0"/>
              <a:t>2. Warped Photos</a:t>
            </a:r>
          </a:p>
          <a:p>
            <a:endParaRPr lang="en-US" sz="1100" dirty="0" smtClean="0"/>
          </a:p>
          <a:p>
            <a:r>
              <a:rPr lang="en-US" sz="1100" dirty="0" smtClean="0"/>
              <a:t>3. Naked Photos</a:t>
            </a:r>
          </a:p>
          <a:p>
            <a:endParaRPr lang="en-US" sz="1100" dirty="0" smtClean="0"/>
          </a:p>
          <a:p>
            <a:r>
              <a:rPr lang="en-US" sz="1100" dirty="0" smtClean="0"/>
              <a:t>4. Bulky Borders &amp; Boxes</a:t>
            </a:r>
          </a:p>
          <a:p>
            <a:endParaRPr lang="en-US" sz="1100" dirty="0" smtClean="0"/>
          </a:p>
          <a:p>
            <a:r>
              <a:rPr lang="en-US" sz="1100" dirty="0" smtClean="0"/>
              <a:t>5. Cheated Margins</a:t>
            </a:r>
          </a:p>
          <a:p>
            <a:endParaRPr lang="en-US" sz="1100" dirty="0" smtClean="0"/>
          </a:p>
          <a:p>
            <a:r>
              <a:rPr lang="en-US" sz="1100" dirty="0" smtClean="0"/>
              <a:t>6. Centering Everything</a:t>
            </a:r>
          </a:p>
          <a:p>
            <a:endParaRPr lang="en-US" sz="1100" dirty="0" smtClean="0"/>
          </a:p>
          <a:p>
            <a:r>
              <a:rPr lang="en-US" sz="1100" dirty="0" smtClean="0"/>
              <a:t>7. 4 Corners &amp; Clutter</a:t>
            </a:r>
          </a:p>
          <a:p>
            <a:endParaRPr lang="en-US" sz="1100" dirty="0" smtClean="0"/>
          </a:p>
          <a:p>
            <a:r>
              <a:rPr lang="en-US" sz="1100" dirty="0" smtClean="0"/>
              <a:t>8. Trapped Negative Space</a:t>
            </a:r>
          </a:p>
          <a:p>
            <a:endParaRPr lang="en-US" sz="1100" dirty="0" smtClean="0"/>
          </a:p>
          <a:p>
            <a:r>
              <a:rPr lang="en-US" sz="1100" dirty="0" smtClean="0"/>
              <a:t>9. Busy Backgrounds</a:t>
            </a:r>
          </a:p>
          <a:p>
            <a:endParaRPr lang="en-US" sz="1100" dirty="0" smtClean="0"/>
          </a:p>
          <a:p>
            <a:r>
              <a:rPr lang="en-US" sz="1100" dirty="0" smtClean="0"/>
              <a:t>10. Tacky Type Emphasis</a:t>
            </a:r>
          </a:p>
          <a:p>
            <a:endParaRPr lang="en-US" sz="1100" dirty="0" smtClean="0"/>
          </a:p>
          <a:p>
            <a:r>
              <a:rPr lang="en-US" sz="1100" dirty="0" smtClean="0"/>
              <a:t>11. Bad Bullets</a:t>
            </a:r>
          </a:p>
          <a:p>
            <a:endParaRPr lang="en-US" sz="1100" dirty="0" smtClean="0"/>
          </a:p>
          <a:p>
            <a:r>
              <a:rPr lang="en-US" sz="1100" dirty="0" smtClean="0"/>
              <a:t>12. Widows &amp; Orphans</a:t>
            </a:r>
          </a:p>
          <a:p>
            <a:endParaRPr lang="en-US" sz="1100" dirty="0" smtClean="0"/>
          </a:p>
          <a:p>
            <a:r>
              <a:rPr lang="en-US" sz="1100" dirty="0" smtClean="0"/>
              <a:t>13. Justified Rivers</a:t>
            </a:r>
            <a:endParaRPr lang="en-US" sz="1100" dirty="0"/>
          </a:p>
        </p:txBody>
      </p:sp>
      <p:sp>
        <p:nvSpPr>
          <p:cNvPr id="6" name="Rectangle 5"/>
          <p:cNvSpPr/>
          <p:nvPr/>
        </p:nvSpPr>
        <p:spPr>
          <a:xfrm>
            <a:off x="381000" y="6227802"/>
            <a:ext cx="4572000" cy="553998"/>
          </a:xfrm>
          <a:prstGeom prst="rect">
            <a:avLst/>
          </a:prstGeom>
        </p:spPr>
        <p:txBody>
          <a:bodyPr>
            <a:spAutoFit/>
          </a:bodyPr>
          <a:lstStyle/>
          <a:p>
            <a:r>
              <a:rPr lang="en-US" sz="1000" dirty="0" smtClean="0"/>
              <a:t>White Space is Not Your Enemy</a:t>
            </a:r>
          </a:p>
          <a:p>
            <a:r>
              <a:rPr lang="en-US" sz="1000" dirty="0" smtClean="0"/>
              <a:t>A Beginner's Guide to Communicating Visually through Graphic, </a:t>
            </a:r>
          </a:p>
          <a:p>
            <a:r>
              <a:rPr lang="en-US" sz="1000" dirty="0" smtClean="0"/>
              <a:t>Web and Multimedia Design</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60608" y="685800"/>
            <a:ext cx="3959192" cy="5537200"/>
          </a:xfrm>
          <a:prstGeom prst="rect">
            <a:avLst/>
          </a:prstGeom>
        </p:spPr>
      </p:pic>
      <p:sp>
        <p:nvSpPr>
          <p:cNvPr id="6" name="Rectangle 5"/>
          <p:cNvSpPr/>
          <p:nvPr/>
        </p:nvSpPr>
        <p:spPr>
          <a:xfrm>
            <a:off x="2648339" y="6324600"/>
            <a:ext cx="3371461" cy="369332"/>
          </a:xfrm>
          <a:prstGeom prst="rect">
            <a:avLst/>
          </a:prstGeom>
        </p:spPr>
        <p:txBody>
          <a:bodyPr wrap="none">
            <a:spAutoFit/>
          </a:bodyPr>
          <a:lstStyle/>
          <a:p>
            <a:r>
              <a:rPr lang="en-US" dirty="0" smtClean="0"/>
              <a:t>Sin No. 8: Trapped Negative Space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24685" y="533400"/>
            <a:ext cx="1513915" cy="5867400"/>
          </a:xfrm>
          <a:prstGeom prst="rect">
            <a:avLst/>
          </a:prstGeom>
        </p:spPr>
      </p:pic>
      <p:sp>
        <p:nvSpPr>
          <p:cNvPr id="5" name="Rectangle 4"/>
          <p:cNvSpPr/>
          <p:nvPr/>
        </p:nvSpPr>
        <p:spPr>
          <a:xfrm>
            <a:off x="4267200" y="2782669"/>
            <a:ext cx="4572000" cy="646331"/>
          </a:xfrm>
          <a:prstGeom prst="rect">
            <a:avLst/>
          </a:prstGeom>
        </p:spPr>
        <p:txBody>
          <a:bodyPr>
            <a:spAutoFit/>
          </a:bodyPr>
          <a:lstStyle/>
          <a:p>
            <a:r>
              <a:rPr lang="en-US" dirty="0" smtClean="0"/>
              <a:t>Tacky Type Emphasis: Reversing, Stroking, Using All Caps &amp; Underlining</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Asymmetrical Balance</a:t>
            </a:r>
          </a:p>
          <a:p>
            <a:pPr lvl="1"/>
            <a:r>
              <a:rPr lang="en-US" sz="2400" dirty="0" smtClean="0"/>
              <a:t>Rule of thirds / Golden </a:t>
            </a:r>
            <a:r>
              <a:rPr lang="en-US" sz="2400" dirty="0" smtClean="0"/>
              <a:t>Mean </a:t>
            </a:r>
            <a:endParaRPr lang="en-US" sz="2400" dirty="0" smtClean="0"/>
          </a:p>
          <a:p>
            <a:r>
              <a:rPr lang="en-US" sz="2400" dirty="0" smtClean="0"/>
              <a:t>White Space</a:t>
            </a:r>
          </a:p>
          <a:p>
            <a:r>
              <a:rPr lang="en-US" sz="2400" dirty="0" smtClean="0"/>
              <a:t>Leave room between elements – don’t squish images or blocks of text</a:t>
            </a:r>
          </a:p>
          <a:p>
            <a:r>
              <a:rPr lang="en-US" sz="2400" dirty="0" smtClean="0"/>
              <a:t>Alignment – follow your grid</a:t>
            </a:r>
          </a:p>
          <a:p>
            <a:r>
              <a:rPr lang="en-US" sz="2400" dirty="0" smtClean="0"/>
              <a:t>Visual hierarchy. </a:t>
            </a:r>
            <a:endParaRPr lang="en-US" sz="2400" dirty="0" smtClean="0"/>
          </a:p>
          <a:p>
            <a:endParaRPr lang="en-US" sz="2400" dirty="0"/>
          </a:p>
          <a:p>
            <a:pPr marL="0" indent="0">
              <a:buNone/>
            </a:pPr>
            <a:r>
              <a:rPr lang="en-US" sz="1600" dirty="0" smtClean="0"/>
              <a:t>Hint** course connection the principles of design were covered in IAT 100 project 1, these skills are transferable.  Think of your design like a beautiful picture not isolated elements. </a:t>
            </a:r>
            <a:endParaRPr lang="en-US" sz="1600" dirty="0" smtClean="0"/>
          </a:p>
        </p:txBody>
      </p:sp>
      <p:sp>
        <p:nvSpPr>
          <p:cNvPr id="4" name="TextBox 3"/>
          <p:cNvSpPr txBox="1"/>
          <p:nvPr/>
        </p:nvSpPr>
        <p:spPr>
          <a:xfrm>
            <a:off x="1066800" y="762000"/>
            <a:ext cx="2704286" cy="461665"/>
          </a:xfrm>
          <a:prstGeom prst="rect">
            <a:avLst/>
          </a:prstGeom>
          <a:noFill/>
        </p:spPr>
        <p:txBody>
          <a:bodyPr wrap="none" rtlCol="0">
            <a:spAutoFit/>
          </a:bodyPr>
          <a:lstStyle/>
          <a:p>
            <a:r>
              <a:rPr lang="en-US" sz="2400" dirty="0" smtClean="0"/>
              <a:t>Final Considerations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762000"/>
            <a:ext cx="3100428" cy="461665"/>
          </a:xfrm>
          <a:prstGeom prst="rect">
            <a:avLst/>
          </a:prstGeom>
          <a:noFill/>
        </p:spPr>
        <p:txBody>
          <a:bodyPr wrap="none" rtlCol="0">
            <a:spAutoFit/>
          </a:bodyPr>
          <a:lstStyle/>
          <a:p>
            <a:r>
              <a:rPr lang="en-US" sz="2400" dirty="0" smtClean="0"/>
              <a:t>Margins – general rules</a:t>
            </a:r>
            <a:endParaRPr lang="en-US" sz="2400" dirty="0"/>
          </a:p>
        </p:txBody>
      </p:sp>
      <p:sp>
        <p:nvSpPr>
          <p:cNvPr id="6" name="Rectangle 5"/>
          <p:cNvSpPr/>
          <p:nvPr/>
        </p:nvSpPr>
        <p:spPr>
          <a:xfrm>
            <a:off x="4038600" y="2115234"/>
            <a:ext cx="4572000" cy="3139321"/>
          </a:xfrm>
          <a:prstGeom prst="rect">
            <a:avLst/>
          </a:prstGeom>
        </p:spPr>
        <p:txBody>
          <a:bodyPr>
            <a:spAutoFit/>
          </a:bodyPr>
          <a:lstStyle/>
          <a:p>
            <a:pPr marL="342900" indent="-342900">
              <a:buFont typeface="+mj-lt"/>
              <a:buAutoNum type="arabicPeriod"/>
            </a:pPr>
            <a:r>
              <a:rPr lang="en-US" dirty="0" smtClean="0"/>
              <a:t> Don't use the same page margins on all sides</a:t>
            </a:r>
          </a:p>
          <a:p>
            <a:pPr marL="342900" indent="-342900">
              <a:buFont typeface="+mj-lt"/>
              <a:buAutoNum type="arabicPeriod"/>
            </a:pPr>
            <a:r>
              <a:rPr lang="en-US" dirty="0" smtClean="0"/>
              <a:t>Make inside margins smaller than outside margins (half of outside margins VISUALLY) You may need more space to account for binding. </a:t>
            </a:r>
          </a:p>
          <a:p>
            <a:pPr marL="342900" indent="-342900">
              <a:buFont typeface="+mj-lt"/>
              <a:buAutoNum type="arabicPeriod"/>
            </a:pPr>
            <a:r>
              <a:rPr lang="en-US" dirty="0" smtClean="0"/>
              <a:t>Use a larger bottom margin.</a:t>
            </a:r>
            <a:r>
              <a:rPr dirty="0" smtClean="0"/>
              <a:t> Make the top margin half the size of the bottom margin.</a:t>
            </a:r>
            <a:endParaRPr lang="en-CA" dirty="0" smtClean="0"/>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a:p>
        </p:txBody>
      </p:sp>
      <p:pic>
        <p:nvPicPr>
          <p:cNvPr id="7" name="Picture 6"/>
          <p:cNvPicPr>
            <a:picLocks noChangeAspect="1"/>
          </p:cNvPicPr>
          <p:nvPr/>
        </p:nvPicPr>
        <p:blipFill>
          <a:blip r:embed="rId3"/>
          <a:stretch>
            <a:fillRect/>
          </a:stretch>
        </p:blipFill>
        <p:spPr>
          <a:xfrm>
            <a:off x="630205" y="2362200"/>
            <a:ext cx="2959224" cy="190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762000"/>
            <a:ext cx="3100428" cy="461665"/>
          </a:xfrm>
          <a:prstGeom prst="rect">
            <a:avLst/>
          </a:prstGeom>
          <a:noFill/>
        </p:spPr>
        <p:txBody>
          <a:bodyPr wrap="none" rtlCol="0">
            <a:spAutoFit/>
          </a:bodyPr>
          <a:lstStyle/>
          <a:p>
            <a:r>
              <a:rPr lang="en-US" sz="2400" dirty="0" smtClean="0"/>
              <a:t>Margins – general rules</a:t>
            </a:r>
            <a:endParaRPr lang="en-US" sz="2400" dirty="0"/>
          </a:p>
        </p:txBody>
      </p:sp>
      <p:pic>
        <p:nvPicPr>
          <p:cNvPr id="7" name="Picture 6"/>
          <p:cNvPicPr>
            <a:picLocks noChangeAspect="1"/>
          </p:cNvPicPr>
          <p:nvPr/>
        </p:nvPicPr>
        <p:blipFill>
          <a:blip r:embed="rId3"/>
          <a:stretch>
            <a:fillRect/>
          </a:stretch>
        </p:blipFill>
        <p:spPr>
          <a:xfrm>
            <a:off x="3048000" y="2667000"/>
            <a:ext cx="2959224" cy="1905000"/>
          </a:xfrm>
          <a:prstGeom prst="rect">
            <a:avLst/>
          </a:prstGeom>
        </p:spPr>
      </p:pic>
      <p:sp>
        <p:nvSpPr>
          <p:cNvPr id="8" name="TextBox 7"/>
          <p:cNvSpPr txBox="1"/>
          <p:nvPr/>
        </p:nvSpPr>
        <p:spPr>
          <a:xfrm>
            <a:off x="5181600" y="3581400"/>
            <a:ext cx="2647968" cy="369332"/>
          </a:xfrm>
          <a:prstGeom prst="rect">
            <a:avLst/>
          </a:prstGeom>
          <a:noFill/>
        </p:spPr>
        <p:txBody>
          <a:bodyPr wrap="none" rtlCol="0">
            <a:spAutoFit/>
          </a:bodyPr>
          <a:lstStyle/>
          <a:p>
            <a:r>
              <a:rPr lang="en-US" dirty="0" smtClean="0"/>
              <a:t>Inside one third of bottom</a:t>
            </a:r>
            <a:endParaRPr lang="en-US" dirty="0"/>
          </a:p>
        </p:txBody>
      </p:sp>
      <p:sp>
        <p:nvSpPr>
          <p:cNvPr id="9" name="Left Arrow 8"/>
          <p:cNvSpPr/>
          <p:nvPr/>
        </p:nvSpPr>
        <p:spPr>
          <a:xfrm>
            <a:off x="4572000" y="3581400"/>
            <a:ext cx="381000" cy="3693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2400" y="3276600"/>
            <a:ext cx="4572000" cy="646331"/>
          </a:xfrm>
          <a:prstGeom prst="rect">
            <a:avLst/>
          </a:prstGeom>
        </p:spPr>
        <p:txBody>
          <a:bodyPr>
            <a:spAutoFit/>
          </a:bodyPr>
          <a:lstStyle/>
          <a:p>
            <a:r>
              <a:rPr lang="en-US" dirty="0" smtClean="0"/>
              <a:t>outside margin two-thirds </a:t>
            </a:r>
            <a:br>
              <a:rPr lang="en-US" dirty="0" smtClean="0"/>
            </a:br>
            <a:r>
              <a:rPr lang="en-US" dirty="0" smtClean="0"/>
              <a:t>bottom margin.</a:t>
            </a:r>
            <a:endParaRPr lang="en-US" dirty="0"/>
          </a:p>
        </p:txBody>
      </p:sp>
      <p:sp>
        <p:nvSpPr>
          <p:cNvPr id="11" name="Right Arrow 10"/>
          <p:cNvSpPr/>
          <p:nvPr/>
        </p:nvSpPr>
        <p:spPr>
          <a:xfrm flipV="1">
            <a:off x="2414155" y="3723927"/>
            <a:ext cx="481445" cy="2384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286000" y="1600200"/>
            <a:ext cx="4572000" cy="646331"/>
          </a:xfrm>
          <a:prstGeom prst="rect">
            <a:avLst/>
          </a:prstGeom>
        </p:spPr>
        <p:txBody>
          <a:bodyPr>
            <a:spAutoFit/>
          </a:bodyPr>
          <a:lstStyle/>
          <a:p>
            <a:r>
              <a:rPr lang="en-US" dirty="0" smtClean="0"/>
              <a:t>Make the top margin half the size of the bottom margin.</a:t>
            </a:r>
            <a:endParaRPr lang="en-US" dirty="0"/>
          </a:p>
        </p:txBody>
      </p:sp>
      <p:sp>
        <p:nvSpPr>
          <p:cNvPr id="13" name="Down Arrow 12"/>
          <p:cNvSpPr/>
          <p:nvPr/>
        </p:nvSpPr>
        <p:spPr>
          <a:xfrm>
            <a:off x="4029047" y="2170331"/>
            <a:ext cx="170526" cy="3442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590800" y="5345668"/>
            <a:ext cx="3570509" cy="369332"/>
          </a:xfrm>
          <a:prstGeom prst="rect">
            <a:avLst/>
          </a:prstGeom>
          <a:noFill/>
        </p:spPr>
        <p:txBody>
          <a:bodyPr wrap="none" rtlCol="0">
            <a:spAutoFit/>
          </a:bodyPr>
          <a:lstStyle/>
          <a:p>
            <a:r>
              <a:rPr lang="en-US" dirty="0" smtClean="0"/>
              <a:t>Bottom margin is double top margin</a:t>
            </a:r>
            <a:endParaRPr lang="en-US" dirty="0"/>
          </a:p>
        </p:txBody>
      </p:sp>
      <p:sp>
        <p:nvSpPr>
          <p:cNvPr id="16" name="Up Arrow 15"/>
          <p:cNvSpPr/>
          <p:nvPr/>
        </p:nvSpPr>
        <p:spPr>
          <a:xfrm>
            <a:off x="4572000" y="4724400"/>
            <a:ext cx="182681" cy="3688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562600" y="6477000"/>
            <a:ext cx="2359315" cy="369332"/>
          </a:xfrm>
          <a:prstGeom prst="rect">
            <a:avLst/>
          </a:prstGeom>
          <a:noFill/>
        </p:spPr>
        <p:txBody>
          <a:bodyPr wrap="none" rtlCol="0">
            <a:spAutoFit/>
          </a:bodyPr>
          <a:lstStyle/>
          <a:p>
            <a:r>
              <a:rPr lang="en-US" dirty="0" smtClean="0"/>
              <a:t>Tip 6pO (picas = 1 inch)</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762000"/>
            <a:ext cx="2543335" cy="461665"/>
          </a:xfrm>
          <a:prstGeom prst="rect">
            <a:avLst/>
          </a:prstGeom>
          <a:noFill/>
        </p:spPr>
        <p:txBody>
          <a:bodyPr wrap="none" rtlCol="0">
            <a:spAutoFit/>
          </a:bodyPr>
          <a:lstStyle/>
          <a:p>
            <a:r>
              <a:rPr lang="en-US" sz="2400" dirty="0" smtClean="0"/>
              <a:t>Margins – example</a:t>
            </a:r>
            <a:endParaRPr lang="en-US" sz="2400" dirty="0"/>
          </a:p>
        </p:txBody>
      </p:sp>
      <p:pic>
        <p:nvPicPr>
          <p:cNvPr id="15" name="Picture 14"/>
          <p:cNvPicPr>
            <a:picLocks noChangeAspect="1"/>
          </p:cNvPicPr>
          <p:nvPr/>
        </p:nvPicPr>
        <p:blipFill>
          <a:blip r:embed="rId3"/>
          <a:stretch>
            <a:fillRect/>
          </a:stretch>
        </p:blipFill>
        <p:spPr>
          <a:xfrm>
            <a:off x="2743200" y="1819759"/>
            <a:ext cx="3352800" cy="42762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762000"/>
            <a:ext cx="2543335" cy="461665"/>
          </a:xfrm>
          <a:prstGeom prst="rect">
            <a:avLst/>
          </a:prstGeom>
          <a:noFill/>
        </p:spPr>
        <p:txBody>
          <a:bodyPr wrap="none" rtlCol="0">
            <a:spAutoFit/>
          </a:bodyPr>
          <a:lstStyle/>
          <a:p>
            <a:r>
              <a:rPr lang="en-US" sz="2400" dirty="0" smtClean="0"/>
              <a:t>Margins – example</a:t>
            </a:r>
            <a:endParaRPr lang="en-US" sz="2400" dirty="0"/>
          </a:p>
        </p:txBody>
      </p:sp>
      <p:pic>
        <p:nvPicPr>
          <p:cNvPr id="4" name="Picture 3"/>
          <p:cNvPicPr>
            <a:picLocks noChangeAspect="1"/>
          </p:cNvPicPr>
          <p:nvPr/>
        </p:nvPicPr>
        <p:blipFill>
          <a:blip r:embed="rId3"/>
          <a:stretch>
            <a:fillRect/>
          </a:stretch>
        </p:blipFill>
        <p:spPr>
          <a:xfrm>
            <a:off x="1828800" y="1765300"/>
            <a:ext cx="5156200" cy="3327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762000"/>
            <a:ext cx="2543335" cy="461665"/>
          </a:xfrm>
          <a:prstGeom prst="rect">
            <a:avLst/>
          </a:prstGeom>
          <a:noFill/>
        </p:spPr>
        <p:txBody>
          <a:bodyPr wrap="none" rtlCol="0">
            <a:spAutoFit/>
          </a:bodyPr>
          <a:lstStyle/>
          <a:p>
            <a:r>
              <a:rPr lang="en-US" sz="2400" dirty="0" smtClean="0"/>
              <a:t>Margins – example</a:t>
            </a:r>
            <a:endParaRPr lang="en-US" sz="2400" dirty="0"/>
          </a:p>
        </p:txBody>
      </p:sp>
      <p:pic>
        <p:nvPicPr>
          <p:cNvPr id="6" name="Picture 5"/>
          <p:cNvPicPr>
            <a:picLocks noChangeAspect="1"/>
          </p:cNvPicPr>
          <p:nvPr/>
        </p:nvPicPr>
        <p:blipFill>
          <a:blip r:embed="rId3"/>
          <a:stretch>
            <a:fillRect/>
          </a:stretch>
        </p:blipFill>
        <p:spPr>
          <a:xfrm>
            <a:off x="1828800" y="1651000"/>
            <a:ext cx="5130800" cy="3911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762000"/>
            <a:ext cx="2480367" cy="461665"/>
          </a:xfrm>
          <a:prstGeom prst="rect">
            <a:avLst/>
          </a:prstGeom>
          <a:noFill/>
        </p:spPr>
        <p:txBody>
          <a:bodyPr wrap="none" rtlCol="0">
            <a:spAutoFit/>
          </a:bodyPr>
          <a:lstStyle/>
          <a:p>
            <a:r>
              <a:rPr lang="en-US" sz="2400" dirty="0" smtClean="0"/>
              <a:t>Margins – modern</a:t>
            </a:r>
            <a:endParaRPr lang="en-US" sz="2400" dirty="0"/>
          </a:p>
        </p:txBody>
      </p:sp>
      <p:pic>
        <p:nvPicPr>
          <p:cNvPr id="15" name="Picture 14"/>
          <p:cNvPicPr>
            <a:picLocks noChangeAspect="1"/>
          </p:cNvPicPr>
          <p:nvPr/>
        </p:nvPicPr>
        <p:blipFill>
          <a:blip r:embed="rId3"/>
          <a:stretch>
            <a:fillRect/>
          </a:stretch>
        </p:blipFill>
        <p:spPr>
          <a:xfrm>
            <a:off x="1397000" y="1676400"/>
            <a:ext cx="6350000" cy="4495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762000"/>
            <a:ext cx="3017623" cy="461665"/>
          </a:xfrm>
          <a:prstGeom prst="rect">
            <a:avLst/>
          </a:prstGeom>
          <a:noFill/>
        </p:spPr>
        <p:txBody>
          <a:bodyPr wrap="none" rtlCol="0">
            <a:spAutoFit/>
          </a:bodyPr>
          <a:lstStyle/>
          <a:p>
            <a:r>
              <a:rPr lang="en-US" sz="2400" dirty="0" smtClean="0"/>
              <a:t>Margins – bleed image</a:t>
            </a:r>
            <a:endParaRPr lang="en-US" sz="2400" dirty="0"/>
          </a:p>
        </p:txBody>
      </p:sp>
      <p:pic>
        <p:nvPicPr>
          <p:cNvPr id="4" name="Picture 3"/>
          <p:cNvPicPr>
            <a:picLocks noChangeAspect="1"/>
          </p:cNvPicPr>
          <p:nvPr/>
        </p:nvPicPr>
        <p:blipFill>
          <a:blip r:embed="rId3"/>
          <a:stretch>
            <a:fillRect/>
          </a:stretch>
        </p:blipFill>
        <p:spPr>
          <a:xfrm>
            <a:off x="2587507" y="1676400"/>
            <a:ext cx="3737093" cy="43243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 classical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484784"/>
            <a:ext cx="3354502" cy="499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516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1607</TotalTime>
  <Words>427</Words>
  <Application>Microsoft Office PowerPoint</Application>
  <PresentationFormat>On-screen Show (4:3)</PresentationFormat>
  <Paragraphs>144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Alignment - classical</vt:lpstr>
      <vt:lpstr>Alignment – justified </vt:lpstr>
      <vt:lpstr>left &amp; right justified</vt:lpstr>
      <vt:lpstr>Drop Capital </vt:lpstr>
      <vt:lpstr>PowerPoint Presentation</vt:lpstr>
      <vt:lpstr>PowerPoint Presentation</vt:lpstr>
      <vt:lpstr>PowerPoint Presentation</vt:lpstr>
      <vt:lpstr>PowerPoint Presentation</vt:lpstr>
      <vt:lpstr>PowerPoint Presentation</vt:lpstr>
    </vt:vector>
  </TitlesOfParts>
  <Company>sfu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Clements-Vivian</dc:creator>
  <cp:lastModifiedBy>Susan Clements-Vivian</cp:lastModifiedBy>
  <cp:revision>44</cp:revision>
  <cp:lastPrinted>2011-03-11T20:42:55Z</cp:lastPrinted>
  <dcterms:created xsi:type="dcterms:W3CDTF">2011-06-21T15:41:19Z</dcterms:created>
  <dcterms:modified xsi:type="dcterms:W3CDTF">2011-10-19T19:37:52Z</dcterms:modified>
</cp:coreProperties>
</file>