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9" d="100"/>
          <a:sy n="99" d="100"/>
        </p:scale>
        <p:origin x="-1176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E3F58866-E65F-4FF0-9D9E-B355B8F1BEA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608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113125-E878-4CD6-AD15-9A2C7D493848}" type="slidenum">
              <a:rPr lang="en-US"/>
              <a:pPr/>
              <a:t>1</a:t>
            </a:fld>
            <a:endParaRPr lang="en-US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F42D30-6407-483A-940E-AF5BD5E61085}" type="slidenum">
              <a:rPr lang="en-US"/>
              <a:pPr/>
              <a:t>10</a:t>
            </a:fld>
            <a:endParaRPr lang="en-US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CE9604-1AE7-4EB9-B60F-F9166AF17B52}" type="slidenum">
              <a:rPr lang="en-US"/>
              <a:pPr/>
              <a:t>11</a:t>
            </a:fld>
            <a:endParaRPr lang="en-US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3F26E0-F17F-45CB-B4AE-01705A5538E5}" type="slidenum">
              <a:rPr lang="en-US"/>
              <a:pPr/>
              <a:t>12</a:t>
            </a:fld>
            <a:endParaRPr lang="en-US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789462-0276-4FF1-B0B3-870BE83E9546}" type="slidenum">
              <a:rPr lang="en-US"/>
              <a:pPr/>
              <a:t>13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A7CD67-7590-4D2B-A8B2-7E82BEDAB7D5}" type="slidenum">
              <a:rPr lang="en-US"/>
              <a:pPr/>
              <a:t>14</a:t>
            </a:fld>
            <a:endParaRPr lang="en-US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4BA0A7-1B72-4B96-A4F7-2BCAE5AB0FA0}" type="slidenum">
              <a:rPr lang="en-US"/>
              <a:pPr/>
              <a:t>15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4DD35F-3FC8-4710-8916-37BCBC307375}" type="slidenum">
              <a:rPr lang="en-US"/>
              <a:pPr/>
              <a:t>16</a:t>
            </a:fld>
            <a:endParaRPr lang="en-US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0CD4BD-9643-428D-9BEB-E8CBA139A6EE}" type="slidenum">
              <a:rPr lang="en-US"/>
              <a:pPr/>
              <a:t>17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38D37E-A653-4C3B-95EF-3910A14C2FA9}" type="slidenum">
              <a:rPr lang="en-US"/>
              <a:pPr/>
              <a:t>18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9AF0D5-D4DC-4B13-AA77-C994C7E6E209}" type="slidenum">
              <a:rPr lang="en-US"/>
              <a:pPr/>
              <a:t>19</a:t>
            </a:fld>
            <a:endParaRPr lang="en-US"/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F7DC32-DE55-4F0B-9186-F023CADF53E8}" type="slidenum">
              <a:rPr lang="en-US"/>
              <a:pPr/>
              <a:t>2</a:t>
            </a:fld>
            <a:endParaRPr lang="en-US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53834E-6133-4E98-9316-AB051F807DD0}" type="slidenum">
              <a:rPr lang="en-US"/>
              <a:pPr/>
              <a:t>20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0D160A-1835-4262-A07E-07CD4F2BBD6C}" type="slidenum">
              <a:rPr lang="en-US"/>
              <a:pPr/>
              <a:t>21</a:t>
            </a:fld>
            <a:endParaRPr lang="en-US"/>
          </a:p>
        </p:txBody>
      </p:sp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9D9A51-20CA-4427-BC64-6FEB2ACB454E}" type="slidenum">
              <a:rPr lang="en-US"/>
              <a:pPr/>
              <a:t>22</a:t>
            </a:fld>
            <a:endParaRPr lang="en-US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6708757-8738-4241-B11D-F7EF17DFFC27}" type="slidenum">
              <a:rPr lang="en-US"/>
              <a:pPr/>
              <a:t>23</a:t>
            </a:fld>
            <a:endParaRPr lang="en-US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0F2934-53CE-49FE-BD8B-E09F78EA8E4E}" type="slidenum">
              <a:rPr lang="en-US"/>
              <a:pPr/>
              <a:t>3</a:t>
            </a:fld>
            <a:endParaRPr lang="en-US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8745A1-DAB3-4660-9217-2813C1044F0B}" type="slidenum">
              <a:rPr lang="en-US"/>
              <a:pPr/>
              <a:t>4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823E46-1A35-4F00-ABDC-7F39545075CF}" type="slidenum">
              <a:rPr lang="en-US"/>
              <a:pPr/>
              <a:t>5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B68DC2-952F-479C-8D61-659FCC4AB867}" type="slidenum">
              <a:rPr lang="en-US"/>
              <a:pPr/>
              <a:t>6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BA8034-CBD1-48CC-85AB-52552EDB82DB}" type="slidenum">
              <a:rPr lang="en-US"/>
              <a:pPr/>
              <a:t>7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4C0FFA-37BB-443C-90C9-20A66E787975}" type="slidenum">
              <a:rPr lang="en-US"/>
              <a:pPr/>
              <a:t>8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FA9ADD-A974-45FF-827A-1F69CE615EDA}" type="slidenum">
              <a:rPr lang="en-US"/>
              <a:pPr/>
              <a:t>9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arlett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2489200" cy="51435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is-IS" dirty="0" smtClean="0"/>
              <a:t>Jan 5, 2017</a:t>
            </a: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 smtClean="0"/>
              <a:t>IAT 355</a:t>
            </a:r>
            <a:endParaRPr lang="en-US" dirty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44F0BA66-FFD5-45D5-9CDD-91E94F58B6B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228600" y="55626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rgbClr val="827300"/>
              </a:buClr>
              <a:buSzPct val="70000"/>
              <a:buFont typeface="Marlett" pitchFamily="2" charset="2"/>
              <a:buNone/>
            </a:pPr>
            <a:r>
              <a:rPr kumimoji="1" lang="en-US" sz="1400">
                <a:solidFill>
                  <a:srgbClr val="464646"/>
                </a:solidFill>
                <a:latin typeface="Tahoma" pitchFamily="34" charset="0"/>
              </a:rPr>
              <a:t>______________________________________________________________________________________</a:t>
            </a:r>
            <a:br>
              <a:rPr kumimoji="1" lang="en-US" sz="1400">
                <a:solidFill>
                  <a:srgbClr val="464646"/>
                </a:solidFill>
                <a:latin typeface="Tahoma" pitchFamily="34" charset="0"/>
              </a:rPr>
            </a:br>
            <a:r>
              <a:rPr kumimoji="1" lang="en-US" sz="1400">
                <a:solidFill>
                  <a:srgbClr val="464646"/>
                </a:solidFill>
                <a:latin typeface="Tahoma" pitchFamily="34" charset="0"/>
              </a:rPr>
              <a:t/>
            </a:r>
            <a:br>
              <a:rPr kumimoji="1" lang="en-US" sz="1400">
                <a:solidFill>
                  <a:srgbClr val="464646"/>
                </a:solidFill>
                <a:latin typeface="Tahoma" pitchFamily="34" charset="0"/>
              </a:rPr>
            </a:br>
            <a:r>
              <a:rPr kumimoji="1" lang="en-US" sz="1400">
                <a:solidFill>
                  <a:srgbClr val="464646"/>
                </a:solidFill>
                <a:latin typeface="Tahoma" pitchFamily="34" charset="0"/>
              </a:rPr>
              <a:t>                                                     </a:t>
            </a:r>
            <a:r>
              <a:rPr kumimoji="1" lang="en-US" sz="1200">
                <a:solidFill>
                  <a:srgbClr val="212121"/>
                </a:solidFill>
                <a:latin typeface="Tahoma" pitchFamily="34" charset="0"/>
              </a:rPr>
              <a:t>SCHOOL OF INTERACTIVE ARTS + TECHNOLOGY [SIAT]  |  WWW.SIAT.SFU.CA</a:t>
            </a:r>
            <a:endParaRPr kumimoji="1" lang="en-US" sz="1400">
              <a:solidFill>
                <a:srgbClr val="464646"/>
              </a:solidFill>
              <a:latin typeface="Tahoma" pitchFamily="34" charset="0"/>
            </a:endParaRPr>
          </a:p>
        </p:txBody>
      </p:sp>
      <p:pic>
        <p:nvPicPr>
          <p:cNvPr id="10" name="Picture 4" descr="siat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5867400"/>
            <a:ext cx="25146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118CAB-0278-433E-B6B0-080546113CC2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88FFA2-8AD9-447A-B818-9EDC46E6EF91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IAT 355</a:t>
            </a:r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065C07-9474-4783-B5BE-DD64CFFEDE41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AFC82-BF4D-41CF-984F-023B5D21D973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70811-6868-4DE1-81DF-3DBD96B58E31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0769E1-62B2-47CE-98F2-ADF93AB4A8BE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BA8BE1-2C13-4453-9C20-08B59CEAB6BE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74C87E-2A00-4E07-B970-61FD6719E88E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F54C6F-63A1-4BFE-8357-E62B2FE1D868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246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</a:defRPr>
            </a:lvl1pPr>
          </a:lstStyle>
          <a:p>
            <a:fld id="{26426AA1-5D83-429B-ACAE-586B6F47B788}" type="slidenum">
              <a:rPr lang="en-US"/>
              <a:pPr/>
              <a:t>‹#›</a:t>
            </a:fld>
            <a:endParaRPr lang="en-US">
              <a:latin typeface="Comic Sans MS" pitchFamily="66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SzPct val="70000"/>
        <a:buFont typeface="Marlett" pitchFamily="2" charset="2"/>
        <a:buChar char="g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827300"/>
        </a:buClr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is-IS" dirty="0" smtClean="0"/>
              <a:t>Jan 5, 2017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IAT 355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/>
              <a:t>IAT 355 Introduction to Visual Analytics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Chris Shaw, Ph.D.</a:t>
            </a:r>
          </a:p>
          <a:p>
            <a:r>
              <a:rPr lang="en-US" dirty="0"/>
              <a:t>shaw@sfu.ca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4F0BA66-FFD5-45D5-9CDD-91E94F58B6B1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is HOW?</a:t>
            </a:r>
          </a:p>
          <a:p>
            <a:pPr lvl="1"/>
            <a:r>
              <a:rPr lang="en-US"/>
              <a:t>As one becomes more clear about WHAT,   You can start to figure out HOW to design/build it.</a:t>
            </a:r>
          </a:p>
          <a:p>
            <a:pPr lvl="1"/>
            <a:r>
              <a:rPr lang="en-US"/>
              <a:t>HOW follows WHAT</a:t>
            </a:r>
          </a:p>
          <a:p>
            <a:pPr lvl="2"/>
            <a:r>
              <a:rPr lang="en-US"/>
              <a:t>(Although they may co-evolve as you learn more about the problem)</a:t>
            </a:r>
          </a:p>
          <a:p>
            <a:r>
              <a:rPr lang="en-US"/>
              <a:t>What we do at SIAT is WHAT and HOW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10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Why?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 are in a new era of human history:</a:t>
            </a:r>
          </a:p>
          <a:p>
            <a:r>
              <a:rPr lang="en-US"/>
              <a:t>Since 1994 we have witnessed an information explosion. (duh)</a:t>
            </a:r>
          </a:p>
          <a:p>
            <a:pPr lvl="1"/>
            <a:r>
              <a:rPr lang="en-US"/>
              <a:t>Everyone can get all of the data that’s out there</a:t>
            </a:r>
          </a:p>
          <a:p>
            <a:pPr lvl="2"/>
            <a:r>
              <a:rPr lang="en-US"/>
              <a:t>News, sports, financial, purchases, etc...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11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Kegs of data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Between </a:t>
            </a:r>
            <a:r>
              <a:rPr lang="en-US" dirty="0" smtClean="0"/>
              <a:t>1.8 </a:t>
            </a:r>
            <a:r>
              <a:rPr lang="en-US" dirty="0" err="1" smtClean="0"/>
              <a:t>zettabytes</a:t>
            </a:r>
            <a:r>
              <a:rPr lang="en-US" dirty="0" smtClean="0"/>
              <a:t> </a:t>
            </a:r>
            <a:r>
              <a:rPr lang="en-US" dirty="0"/>
              <a:t>of unique data produced per year</a:t>
            </a:r>
          </a:p>
          <a:p>
            <a:pPr lvl="1"/>
            <a:r>
              <a:rPr lang="en-US" dirty="0" smtClean="0"/>
              <a:t>1800000000000000000000 </a:t>
            </a:r>
            <a:r>
              <a:rPr lang="en-US" dirty="0"/>
              <a:t>(</a:t>
            </a:r>
            <a:r>
              <a:rPr lang="en-US" dirty="0" smtClean="0"/>
              <a:t>10</a:t>
            </a:r>
            <a:r>
              <a:rPr lang="en-US" baseline="30000" dirty="0" smtClean="0"/>
              <a:t>21</a:t>
            </a:r>
            <a:r>
              <a:rPr lang="en-US" dirty="0" smtClean="0"/>
              <a:t>) </a:t>
            </a:r>
            <a:r>
              <a:rPr lang="en-US" dirty="0"/>
              <a:t>bytes</a:t>
            </a:r>
          </a:p>
          <a:p>
            <a:pPr lvl="1"/>
            <a:r>
              <a:rPr lang="en-US" dirty="0" smtClean="0"/>
              <a:t>300 gig </a:t>
            </a:r>
            <a:r>
              <a:rPr lang="en-US" dirty="0"/>
              <a:t>for every </a:t>
            </a:r>
            <a:r>
              <a:rPr lang="en-US" dirty="0" smtClean="0"/>
              <a:t>person</a:t>
            </a:r>
          </a:p>
          <a:p>
            <a:pPr lvl="1"/>
            <a:r>
              <a:rPr lang="en-US" dirty="0" smtClean="0"/>
              <a:t>Printed documents only .003% of total</a:t>
            </a:r>
          </a:p>
          <a:p>
            <a:pPr lvl="2">
              <a:buFontTx/>
              <a:buNone/>
            </a:pPr>
            <a:r>
              <a:rPr lang="en-US" sz="1200" dirty="0" smtClean="0"/>
              <a:t>Lyman </a:t>
            </a:r>
            <a:r>
              <a:rPr lang="en-US" sz="1200" dirty="0"/>
              <a:t>and Varian, 2000</a:t>
            </a:r>
          </a:p>
          <a:p>
            <a:pPr lvl="2">
              <a:buFontTx/>
              <a:buNone/>
            </a:pPr>
            <a:r>
              <a:rPr lang="en-US" sz="1200" dirty="0"/>
              <a:t>Cal-Berkeley, Info Mgmt &amp; Systems</a:t>
            </a:r>
          </a:p>
          <a:p>
            <a:pPr lvl="2">
              <a:buFontTx/>
              <a:buNone/>
            </a:pPr>
            <a:r>
              <a:rPr lang="en-US" sz="1200" dirty="0" smtClean="0"/>
              <a:t>www.sims.berkeley.edu/how-much-info</a:t>
            </a:r>
          </a:p>
          <a:p>
            <a:pPr lvl="1"/>
            <a:r>
              <a:rPr lang="en-CA" dirty="0" smtClean="0"/>
              <a:t>90 trillion emails sent on the Internet in 2009</a:t>
            </a:r>
            <a:endParaRPr lang="en-US" dirty="0" smtClean="0"/>
          </a:p>
          <a:p>
            <a:pPr lvl="2"/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12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Unlike Before…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Used to be </a:t>
            </a:r>
            <a:r>
              <a:rPr lang="en-US" sz="2800" dirty="0" smtClean="0"/>
              <a:t>(20 years </a:t>
            </a:r>
            <a:r>
              <a:rPr lang="en-US" sz="2800" dirty="0"/>
              <a:t>ago), you had to go to a library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read the info, put it on some sort of storage device, take notes, run a specialized program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On a computer 1000 times slower than today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Now: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How do we make sense of the data?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How do we harness this data in decision making processes?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How do we avoid being overwhelmed?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13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The only reasonable solution	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Computing + Human Vision</a:t>
            </a:r>
          </a:p>
          <a:p>
            <a:pPr lvl="1"/>
            <a:r>
              <a:rPr lang="en-US"/>
              <a:t>Highest bandwidth sense</a:t>
            </a:r>
          </a:p>
          <a:p>
            <a:pPr lvl="1"/>
            <a:r>
              <a:rPr lang="en-US"/>
              <a:t>Fast, parallel</a:t>
            </a:r>
          </a:p>
          <a:p>
            <a:pPr lvl="1"/>
            <a:r>
              <a:rPr lang="en-US"/>
              <a:t>Pattern recognition</a:t>
            </a:r>
          </a:p>
          <a:p>
            <a:pPr lvl="1"/>
            <a:r>
              <a:rPr lang="en-US"/>
              <a:t>Extends memory and cognitive capacity</a:t>
            </a:r>
          </a:p>
          <a:p>
            <a:pPr lvl="1"/>
            <a:r>
              <a:rPr lang="en-US"/>
              <a:t>Many People think visually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14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Questions: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178800" cy="4171950"/>
          </a:xfrm>
        </p:spPr>
        <p:txBody>
          <a:bodyPr/>
          <a:lstStyle/>
          <a:p>
            <a:pPr lvl="1"/>
            <a:r>
              <a:rPr lang="en-US" sz="2000"/>
              <a:t>Which state has the highest income?</a:t>
            </a:r>
          </a:p>
          <a:p>
            <a:pPr lvl="1"/>
            <a:r>
              <a:rPr lang="en-US" sz="2000"/>
              <a:t>Is there a relationship between income and education?</a:t>
            </a:r>
          </a:p>
          <a:p>
            <a:pPr lvl="1"/>
            <a:r>
              <a:rPr lang="en-US" sz="2000"/>
              <a:t>Are there any outliers?</a:t>
            </a:r>
          </a:p>
        </p:txBody>
      </p:sp>
      <p:pic>
        <p:nvPicPr>
          <p:cNvPr id="440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2438400"/>
            <a:ext cx="7800975" cy="426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15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>
                <a:solidFill>
                  <a:schemeClr val="bg1">
                    <a:lumMod val="85000"/>
                  </a:schemeClr>
                </a:solidFill>
              </a:rPr>
              <a:t>IAT 355</a:t>
            </a:r>
            <a:endParaRPr lang="en-US">
              <a:solidFill>
                <a:schemeClr val="bg1">
                  <a:lumMod val="8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7772400" cy="914400"/>
          </a:xfrm>
        </p:spPr>
        <p:txBody>
          <a:bodyPr/>
          <a:lstStyle/>
          <a:p>
            <a:r>
              <a:rPr lang="en-US"/>
              <a:t>Spotfire: Visualize the data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219200"/>
            <a:ext cx="7010400" cy="4956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 rot="-5400000">
            <a:off x="-926307" y="4736307"/>
            <a:ext cx="261461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College Degree %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5334000" y="6248400"/>
            <a:ext cx="26622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Per Capita Income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>
                <a:solidFill>
                  <a:schemeClr val="bg1">
                    <a:lumMod val="85000"/>
                  </a:schemeClr>
                </a:solidFill>
              </a:rPr>
              <a:pPr/>
              <a:t>16</a:t>
            </a:fld>
            <a:endParaRPr lang="en-US">
              <a:solidFill>
                <a:schemeClr val="bg1">
                  <a:lumMod val="85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Visualization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It’s tempting to think that Visualization is about pictures</a:t>
            </a:r>
          </a:p>
          <a:p>
            <a:r>
              <a:rPr lang="en-US" sz="2800"/>
              <a:t>Really, it’s a tool to help you think about a problem and learn something</a:t>
            </a:r>
          </a:p>
          <a:p>
            <a:pPr lvl="1"/>
            <a:r>
              <a:rPr lang="en-US" sz="2400"/>
              <a:t>A cognitive process helped by pictures</a:t>
            </a:r>
          </a:p>
          <a:p>
            <a:pPr lvl="1"/>
            <a:r>
              <a:rPr lang="en-US" sz="2400"/>
              <a:t>“The purpose of visualization is insight, not pictures”</a:t>
            </a:r>
          </a:p>
          <a:p>
            <a:pPr lvl="2"/>
            <a:r>
              <a:rPr lang="en-US" sz="2000"/>
              <a:t>Fred Brooks, quoting Claude Shannon</a:t>
            </a:r>
          </a:p>
          <a:p>
            <a:pPr lvl="1"/>
            <a:r>
              <a:rPr lang="en-US" sz="2400"/>
              <a:t>Insight: discovery, decision making, explanation</a:t>
            </a:r>
          </a:p>
          <a:p>
            <a:pPr lvl="1"/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17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Main Idea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Visuals help us think</a:t>
            </a:r>
          </a:p>
          <a:p>
            <a:pPr lvl="1"/>
            <a:r>
              <a:rPr lang="en-US"/>
              <a:t>Provide a frame of reference, a temporary storage area</a:t>
            </a:r>
          </a:p>
          <a:p>
            <a:r>
              <a:rPr lang="en-US"/>
              <a:t>External cognition</a:t>
            </a:r>
          </a:p>
          <a:p>
            <a:pPr lvl="1"/>
            <a:r>
              <a:rPr lang="en-US"/>
              <a:t>Role of external world in thinking and reason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18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Information Visualization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is “information”?</a:t>
            </a:r>
          </a:p>
          <a:p>
            <a:pPr lvl="1"/>
            <a:r>
              <a:rPr lang="en-US"/>
              <a:t>Items, entities, things which do not have a direct physical correspondence</a:t>
            </a:r>
          </a:p>
          <a:p>
            <a:pPr lvl="1"/>
            <a:r>
              <a:rPr lang="en-US"/>
              <a:t>Notion of abstractness of the entities is important too</a:t>
            </a:r>
          </a:p>
          <a:p>
            <a:pPr lvl="1"/>
            <a:r>
              <a:rPr lang="en-US"/>
              <a:t>Examples: baseball statistics, stock trends, connections between criminals, car attributes...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19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Instructor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Chris Shaw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shaw@sfu.ca</a:t>
            </a:r>
          </a:p>
          <a:p>
            <a:pPr>
              <a:lnSpc>
                <a:spcPct val="90000"/>
              </a:lnSpc>
            </a:pPr>
            <a:r>
              <a:rPr lang="en-US" dirty="0"/>
              <a:t>Graphics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Visual Analytics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Bioinformatics </a:t>
            </a:r>
            <a:r>
              <a:rPr lang="en-US" dirty="0"/>
              <a:t>Visualization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Two-Handed 3D interfaces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Scientific &amp; Information Visualization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Virtual Reality Software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17412" name="Picture 4" descr="cdsha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1905000"/>
            <a:ext cx="1863725" cy="2352675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2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“Visualization”?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use of computer-supported, interactive visual representations of data to amplify cognition.</a:t>
            </a:r>
          </a:p>
          <a:p>
            <a:pPr lvl="1"/>
            <a:r>
              <a:rPr lang="en-US"/>
              <a:t>From [Card, Mackinlay Shneiderman ‘98]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20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Scientific Visualization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is a branch of Visualization that helps people understand things that have a built-in geometry.</a:t>
            </a:r>
          </a:p>
          <a:p>
            <a:pPr lvl="1"/>
            <a:r>
              <a:rPr lang="en-US"/>
              <a:t>Fluid flow past a ship hull</a:t>
            </a:r>
          </a:p>
          <a:p>
            <a:pPr lvl="1"/>
            <a:r>
              <a:rPr lang="en-US"/>
              <a:t>Volume rendering of human body</a:t>
            </a:r>
          </a:p>
          <a:p>
            <a:pPr lvl="1"/>
            <a:r>
              <a:rPr lang="en-US"/>
              <a:t>Weather in BC</a:t>
            </a:r>
          </a:p>
          <a:p>
            <a:pPr lvl="1"/>
            <a:r>
              <a:rPr lang="en-US"/>
              <a:t>Forces on a turbine blade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21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SciVis vs InfoVis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With SciVis: you have the geometry already</a:t>
            </a:r>
          </a:p>
          <a:p>
            <a:pPr>
              <a:lnSpc>
                <a:spcPct val="90000"/>
              </a:lnSpc>
            </a:pPr>
            <a:r>
              <a:rPr lang="en-US"/>
              <a:t>With InfoVis: Must create a mapping from Information to geometry</a:t>
            </a:r>
          </a:p>
          <a:p>
            <a:pPr lvl="1">
              <a:lnSpc>
                <a:spcPct val="90000"/>
              </a:lnSpc>
            </a:pPr>
            <a:r>
              <a:rPr lang="en-US"/>
              <a:t>Map info to 2D or 3D space</a:t>
            </a:r>
          </a:p>
          <a:p>
            <a:pPr lvl="1">
              <a:lnSpc>
                <a:spcPct val="90000"/>
              </a:lnSpc>
            </a:pPr>
            <a:r>
              <a:rPr lang="en-US"/>
              <a:t>Give the info a visual representation </a:t>
            </a:r>
          </a:p>
          <a:p>
            <a:pPr>
              <a:lnSpc>
                <a:spcPct val="90000"/>
              </a:lnSpc>
            </a:pPr>
            <a:r>
              <a:rPr lang="en-US"/>
              <a:t>Both: Enable interaction with the visual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22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Domains of Info Vis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Text</a:t>
            </a:r>
          </a:p>
          <a:p>
            <a:r>
              <a:rPr lang="en-US" dirty="0"/>
              <a:t>Statistics</a:t>
            </a:r>
          </a:p>
          <a:p>
            <a:r>
              <a:rPr lang="en-US" dirty="0"/>
              <a:t>Financial/business data</a:t>
            </a:r>
          </a:p>
          <a:p>
            <a:r>
              <a:rPr lang="en-US" dirty="0"/>
              <a:t>Internet </a:t>
            </a:r>
            <a:r>
              <a:rPr lang="en-US" dirty="0" smtClean="0"/>
              <a:t>information</a:t>
            </a:r>
          </a:p>
          <a:p>
            <a:r>
              <a:rPr lang="en-US" dirty="0" smtClean="0"/>
              <a:t>Linkages between </a:t>
            </a:r>
            <a:r>
              <a:rPr lang="en-US" smtClean="0"/>
              <a:t>various things</a:t>
            </a:r>
            <a:endParaRPr lang="en-US"/>
          </a:p>
          <a:p>
            <a:r>
              <a:rPr lang="en-US" dirty="0"/>
              <a:t>Software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23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</a:t>
            </a:r>
          </a:p>
          <a:p>
            <a:pPr lvl="1"/>
            <a:r>
              <a:rPr lang="en-US" dirty="0" err="1" smtClean="0"/>
              <a:t>Ankit</a:t>
            </a:r>
            <a:r>
              <a:rPr lang="en-US" dirty="0" smtClean="0"/>
              <a:t> Gupta</a:t>
            </a:r>
            <a:endParaRPr lang="en-US" dirty="0"/>
          </a:p>
          <a:p>
            <a:pPr lvl="1"/>
            <a:r>
              <a:rPr lang="en-US" dirty="0" smtClean="0"/>
              <a:t>aga53@sfu.ca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3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Topics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Information Visualization</a:t>
            </a:r>
          </a:p>
          <a:p>
            <a:pPr lvl="1"/>
            <a:r>
              <a:rPr lang="en-US" dirty="0" smtClean="0"/>
              <a:t>Representation</a:t>
            </a:r>
            <a:endParaRPr lang="en-US" dirty="0"/>
          </a:p>
          <a:p>
            <a:pPr lvl="1"/>
            <a:r>
              <a:rPr lang="en-US" dirty="0"/>
              <a:t>Presentation</a:t>
            </a:r>
          </a:p>
          <a:p>
            <a:pPr lvl="1"/>
            <a:r>
              <a:rPr lang="en-US" dirty="0" smtClean="0"/>
              <a:t>Interaction</a:t>
            </a:r>
          </a:p>
          <a:p>
            <a:r>
              <a:rPr lang="en-US" dirty="0"/>
              <a:t>Object-Oriented Programming</a:t>
            </a:r>
          </a:p>
          <a:p>
            <a:r>
              <a:rPr lang="en-US" dirty="0"/>
              <a:t>Computer </a:t>
            </a:r>
            <a:r>
              <a:rPr lang="en-US" dirty="0" smtClean="0"/>
              <a:t>Graphics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4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You Will Do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Design and Build Visualizations</a:t>
            </a:r>
          </a:p>
          <a:p>
            <a:pPr lvl="1"/>
            <a:r>
              <a:rPr lang="en-US"/>
              <a:t>Assignments</a:t>
            </a:r>
          </a:p>
          <a:p>
            <a:pPr lvl="1"/>
            <a:r>
              <a:rPr lang="en-US"/>
              <a:t>Small Project</a:t>
            </a:r>
          </a:p>
          <a:p>
            <a:r>
              <a:rPr lang="en-US"/>
              <a:t>Exam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5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Course Information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85950"/>
            <a:ext cx="8458200" cy="4171950"/>
          </a:xfrm>
        </p:spPr>
        <p:txBody>
          <a:bodyPr/>
          <a:lstStyle/>
          <a:p>
            <a:r>
              <a:rPr lang="en-US" dirty="0"/>
              <a:t>Grading</a:t>
            </a:r>
          </a:p>
          <a:p>
            <a:pPr lvl="1"/>
            <a:r>
              <a:rPr lang="en-US" dirty="0"/>
              <a:t>Project (2 parts)		</a:t>
            </a:r>
            <a:r>
              <a:rPr lang="en-US" dirty="0" smtClean="0"/>
              <a:t>12.5</a:t>
            </a:r>
            <a:r>
              <a:rPr lang="en-US" dirty="0"/>
              <a:t>% each --&gt; </a:t>
            </a:r>
            <a:r>
              <a:rPr lang="en-US" dirty="0" smtClean="0"/>
              <a:t>25</a:t>
            </a:r>
            <a:r>
              <a:rPr lang="en-US" dirty="0"/>
              <a:t>%</a:t>
            </a:r>
          </a:p>
          <a:p>
            <a:pPr lvl="1"/>
            <a:r>
              <a:rPr lang="en-US" dirty="0" err="1"/>
              <a:t>Homeworks</a:t>
            </a:r>
            <a:r>
              <a:rPr lang="en-US" dirty="0"/>
              <a:t>			</a:t>
            </a:r>
            <a:r>
              <a:rPr lang="en-US" dirty="0" smtClean="0"/>
              <a:t>35%</a:t>
            </a:r>
            <a:endParaRPr lang="en-US" dirty="0"/>
          </a:p>
          <a:p>
            <a:pPr lvl="1"/>
            <a:r>
              <a:rPr lang="en-US" dirty="0"/>
              <a:t>Final Exam			</a:t>
            </a:r>
            <a:r>
              <a:rPr lang="en-US" dirty="0" smtClean="0"/>
              <a:t>40%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6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Expected Audience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People in 3</a:t>
            </a:r>
            <a:r>
              <a:rPr lang="en-US" baseline="30000"/>
              <a:t>rd</a:t>
            </a:r>
            <a:r>
              <a:rPr lang="en-US"/>
              <a:t> year</a:t>
            </a:r>
          </a:p>
          <a:p>
            <a:r>
              <a:rPr lang="en-US"/>
              <a:t>Some experience with design</a:t>
            </a:r>
          </a:p>
          <a:p>
            <a:r>
              <a:rPr lang="en-US"/>
              <a:t>Some experience with building software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7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Two Levels of Design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2 Levels of Designing things:</a:t>
            </a:r>
          </a:p>
          <a:p>
            <a:pPr lvl="1"/>
            <a:r>
              <a:rPr lang="en-US"/>
              <a:t>WHAT</a:t>
            </a:r>
          </a:p>
          <a:p>
            <a:pPr lvl="1"/>
            <a:r>
              <a:rPr lang="en-US"/>
              <a:t>HOW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8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2463800" cy="457200"/>
          </a:xfrm>
        </p:spPr>
        <p:txBody>
          <a:bodyPr/>
          <a:lstStyle/>
          <a:p>
            <a:r>
              <a:rPr lang="is-IS" dirty="0" smtClean="0"/>
              <a:t>Jan 5, 2017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>
          <a:xfrm>
            <a:off x="3124200" y="6229350"/>
            <a:ext cx="2895600" cy="457200"/>
          </a:xfrm>
        </p:spPr>
        <p:txBody>
          <a:bodyPr/>
          <a:lstStyle/>
          <a:p>
            <a:r>
              <a:rPr lang="en-US"/>
              <a:t>IAT 355</a:t>
            </a:r>
            <a:endParaRPr lang="en-US">
              <a:latin typeface="Comic Sans MS" pitchFamily="66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is WHAT?</a:t>
            </a:r>
          </a:p>
          <a:p>
            <a:pPr lvl="1"/>
            <a:r>
              <a:rPr lang="en-US"/>
              <a:t>The first design task is to figure out WHAT to design</a:t>
            </a:r>
          </a:p>
          <a:p>
            <a:pPr lvl="2"/>
            <a:r>
              <a:rPr lang="en-US"/>
              <a:t>Talk to customers, </a:t>
            </a:r>
          </a:p>
          <a:p>
            <a:pPr lvl="2"/>
            <a:r>
              <a:rPr lang="en-US"/>
              <a:t>Dream up a great idea, etc</a:t>
            </a:r>
          </a:p>
          <a:p>
            <a:pPr lvl="2"/>
            <a:r>
              <a:rPr lang="en-US"/>
              <a:t>Refine an existing design</a:t>
            </a:r>
          </a:p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426AA1-5D83-429B-ACAE-586B6F47B788}" type="slidenum">
              <a:rPr lang="en-US" smtClean="0"/>
              <a:pPr/>
              <a:t>9</a:t>
            </a:fld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AT410">
  <a:themeElements>
    <a:clrScheme name="IAT410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IAT410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IAT410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AT410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AT410 8">
        <a:dk1>
          <a:srgbClr val="000000"/>
        </a:dk1>
        <a:lt1>
          <a:srgbClr val="FFFFFF"/>
        </a:lt1>
        <a:dk2>
          <a:srgbClr val="000066"/>
        </a:dk2>
        <a:lt2>
          <a:srgbClr val="FFFF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10990</TotalTime>
  <Words>872</Words>
  <Application>Microsoft Macintosh PowerPoint</Application>
  <PresentationFormat>On-screen Show (4:3)</PresentationFormat>
  <Paragraphs>221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IAT410</vt:lpstr>
      <vt:lpstr>IAT 355 Introduction to Visual Analytics</vt:lpstr>
      <vt:lpstr>Introductions</vt:lpstr>
      <vt:lpstr>Introductions</vt:lpstr>
      <vt:lpstr>Topics</vt:lpstr>
      <vt:lpstr>What You Will Do</vt:lpstr>
      <vt:lpstr>Course Information</vt:lpstr>
      <vt:lpstr>Expected Audience</vt:lpstr>
      <vt:lpstr>Two Levels of Design</vt:lpstr>
      <vt:lpstr>WHAT</vt:lpstr>
      <vt:lpstr>HOW</vt:lpstr>
      <vt:lpstr>Why?</vt:lpstr>
      <vt:lpstr>Kegs of data</vt:lpstr>
      <vt:lpstr>Unlike Before…</vt:lpstr>
      <vt:lpstr>The only reasonable solution </vt:lpstr>
      <vt:lpstr>Questions:</vt:lpstr>
      <vt:lpstr>Spotfire: Visualize the data</vt:lpstr>
      <vt:lpstr>Visualization</vt:lpstr>
      <vt:lpstr>Main Idea</vt:lpstr>
      <vt:lpstr>Information Visualization</vt:lpstr>
      <vt:lpstr>What is “Visualization”?</vt:lpstr>
      <vt:lpstr>Scientific Visualization</vt:lpstr>
      <vt:lpstr>SciVis vs InfoVis</vt:lpstr>
      <vt:lpstr>Domains of Info Vis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IAT 355 Lecture 1</dc:title>
  <dc:subject>Intro to VA</dc:subject>
  <dc:creator>Chris Shaw</dc:creator>
  <cp:lastModifiedBy>Chris Shaw</cp:lastModifiedBy>
  <cp:revision>17</cp:revision>
  <cp:lastPrinted>1601-01-01T00:00:00Z</cp:lastPrinted>
  <dcterms:created xsi:type="dcterms:W3CDTF">1601-01-01T00:00:00Z</dcterms:created>
  <dcterms:modified xsi:type="dcterms:W3CDTF">2017-01-13T00:15:56Z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