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xls" ContentType="application/vnd.ms-exce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31"/>
  </p:notesMasterIdLst>
  <p:sldIdLst>
    <p:sldId id="256" r:id="rId2"/>
    <p:sldId id="257" r:id="rId3"/>
    <p:sldId id="272" r:id="rId4"/>
    <p:sldId id="273" r:id="rId5"/>
    <p:sldId id="274" r:id="rId6"/>
    <p:sldId id="275" r:id="rId7"/>
    <p:sldId id="276" r:id="rId8"/>
    <p:sldId id="298" r:id="rId9"/>
    <p:sldId id="277" r:id="rId10"/>
    <p:sldId id="278" r:id="rId11"/>
    <p:sldId id="280" r:id="rId12"/>
    <p:sldId id="279" r:id="rId13"/>
    <p:sldId id="281" r:id="rId14"/>
    <p:sldId id="282" r:id="rId15"/>
    <p:sldId id="283" r:id="rId16"/>
    <p:sldId id="284" r:id="rId17"/>
    <p:sldId id="259" r:id="rId18"/>
    <p:sldId id="260" r:id="rId19"/>
    <p:sldId id="263" r:id="rId20"/>
    <p:sldId id="286" r:id="rId21"/>
    <p:sldId id="287" r:id="rId22"/>
    <p:sldId id="288" r:id="rId23"/>
    <p:sldId id="289" r:id="rId24"/>
    <p:sldId id="264" r:id="rId25"/>
    <p:sldId id="290" r:id="rId26"/>
    <p:sldId id="291" r:id="rId27"/>
    <p:sldId id="295" r:id="rId28"/>
    <p:sldId id="296" r:id="rId29"/>
    <p:sldId id="297" r:id="rId30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3" d="100"/>
          <a:sy n="103" d="100"/>
        </p:scale>
        <p:origin x="-92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notesMaster" Target="notesMasters/notesMaster1.xml"/><Relationship Id="rId32" Type="http://schemas.openxmlformats.org/officeDocument/2006/relationships/printerSettings" Target="printerSettings/printerSettings1.bin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esProps" Target="presProps.xml"/><Relationship Id="rId34" Type="http://schemas.openxmlformats.org/officeDocument/2006/relationships/viewProps" Target="viewProps.xml"/><Relationship Id="rId35" Type="http://schemas.openxmlformats.org/officeDocument/2006/relationships/theme" Target="theme/theme1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fld id="{ECE491DB-F83A-4597-AF9C-6478E9A2957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21545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D0C4754-C98E-40A7-96BC-C8CA7D6D0805}" type="slidenum">
              <a:rPr lang="en-US"/>
              <a:pPr/>
              <a:t>1</a:t>
            </a:fld>
            <a:endParaRPr lang="en-US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A5D443A-8724-4B45-A5CA-A6E242F5EA28}" type="slidenum">
              <a:rPr lang="en-US"/>
              <a:pPr/>
              <a:t>11</a:t>
            </a:fld>
            <a:endParaRPr lang="en-US"/>
          </a:p>
        </p:txBody>
      </p:sp>
      <p:sp>
        <p:nvSpPr>
          <p:cNvPr id="111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6F7A475-FD82-4B7A-BB86-5A0D6A235262}" type="slidenum">
              <a:rPr lang="en-US"/>
              <a:pPr/>
              <a:t>12</a:t>
            </a:fld>
            <a:endParaRPr lang="en-US"/>
          </a:p>
        </p:txBody>
      </p:sp>
      <p:sp>
        <p:nvSpPr>
          <p:cNvPr id="109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704B7DA-F3D6-41BE-9E12-A180A6D19C68}" type="slidenum">
              <a:rPr lang="en-US"/>
              <a:pPr/>
              <a:t>13</a:t>
            </a:fld>
            <a:endParaRPr lang="en-US"/>
          </a:p>
        </p:txBody>
      </p:sp>
      <p:sp>
        <p:nvSpPr>
          <p:cNvPr id="113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76AD7C4-C999-410C-805A-436BF6ED3FCB}" type="slidenum">
              <a:rPr lang="en-US"/>
              <a:pPr/>
              <a:t>14</a:t>
            </a:fld>
            <a:endParaRPr lang="en-US"/>
          </a:p>
        </p:txBody>
      </p:sp>
      <p:sp>
        <p:nvSpPr>
          <p:cNvPr id="115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9B4A43C-AB09-4467-8D71-1FC9B3F5EE60}" type="slidenum">
              <a:rPr lang="en-US"/>
              <a:pPr/>
              <a:t>15</a:t>
            </a:fld>
            <a:endParaRPr lang="en-US"/>
          </a:p>
        </p:txBody>
      </p:sp>
      <p:sp>
        <p:nvSpPr>
          <p:cNvPr id="117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508E865-0115-4483-B0C3-FF0223CB25DC}" type="slidenum">
              <a:rPr lang="en-US"/>
              <a:pPr/>
              <a:t>16</a:t>
            </a:fld>
            <a:endParaRPr lang="en-US"/>
          </a:p>
        </p:txBody>
      </p:sp>
      <p:sp>
        <p:nvSpPr>
          <p:cNvPr id="119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FCD1A19-2957-43CC-92E5-DA657366B6EC}" type="slidenum">
              <a:rPr lang="en-US"/>
              <a:pPr/>
              <a:t>17</a:t>
            </a:fld>
            <a:endParaRPr lang="en-US"/>
          </a:p>
        </p:txBody>
      </p:sp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988" y="4344988"/>
            <a:ext cx="5026025" cy="4113212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6EE142E-8C93-4245-922E-7F2EB63BF8EF}" type="slidenum">
              <a:rPr lang="en-US"/>
              <a:pPr/>
              <a:t>18</a:t>
            </a:fld>
            <a:endParaRPr lang="en-US"/>
          </a:p>
        </p:txBody>
      </p:sp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988" y="4344988"/>
            <a:ext cx="5026025" cy="4113212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093446F-2070-4C0A-BFAD-929667CF6D0C}" type="slidenum">
              <a:rPr lang="en-US"/>
              <a:pPr/>
              <a:t>19</a:t>
            </a:fld>
            <a:endParaRPr lang="en-US"/>
          </a:p>
        </p:txBody>
      </p:sp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988" y="4344988"/>
            <a:ext cx="5026025" cy="4113212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DB93DA5-B97B-4ED5-94B7-F1FAA68AFD20}" type="slidenum">
              <a:rPr lang="en-US"/>
              <a:pPr/>
              <a:t>20</a:t>
            </a:fld>
            <a:endParaRPr lang="en-US"/>
          </a:p>
        </p:txBody>
      </p:sp>
      <p:sp>
        <p:nvSpPr>
          <p:cNvPr id="123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BECC6E1-B6D3-4EE3-AE3C-5F0C60FC9E50}" type="slidenum">
              <a:rPr lang="en-US"/>
              <a:pPr/>
              <a:t>2</a:t>
            </a:fld>
            <a:endParaRPr lang="en-US"/>
          </a:p>
        </p:txBody>
      </p:sp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2D1B6E2-3618-48E7-B5C4-BB18DE5530E5}" type="slidenum">
              <a:rPr lang="en-US"/>
              <a:pPr/>
              <a:t>21</a:t>
            </a:fld>
            <a:endParaRPr lang="en-US"/>
          </a:p>
        </p:txBody>
      </p:sp>
      <p:sp>
        <p:nvSpPr>
          <p:cNvPr id="125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60A56F-87A2-4DC1-8B41-543B1F09401B}" type="slidenum">
              <a:rPr lang="en-US"/>
              <a:pPr/>
              <a:t>22</a:t>
            </a:fld>
            <a:endParaRPr lang="en-US"/>
          </a:p>
        </p:txBody>
      </p:sp>
      <p:sp>
        <p:nvSpPr>
          <p:cNvPr id="129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2CF4A49-70C5-4AC0-987A-376BC94CA561}" type="slidenum">
              <a:rPr lang="en-US"/>
              <a:pPr/>
              <a:t>23</a:t>
            </a:fld>
            <a:endParaRPr lang="en-US"/>
          </a:p>
        </p:txBody>
      </p:sp>
      <p:sp>
        <p:nvSpPr>
          <p:cNvPr id="131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17D8B02-3945-4661-9B71-DF8F8FFCBA57}" type="slidenum">
              <a:rPr lang="en-US"/>
              <a:pPr/>
              <a:t>24</a:t>
            </a:fld>
            <a:endParaRPr lang="en-US"/>
          </a:p>
        </p:txBody>
      </p:sp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988" y="4344988"/>
            <a:ext cx="5026025" cy="4113212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EF87E60-0221-4B7D-869B-D8CE7394218B}" type="slidenum">
              <a:rPr lang="en-US"/>
              <a:pPr/>
              <a:t>25</a:t>
            </a:fld>
            <a:endParaRPr lang="en-US"/>
          </a:p>
        </p:txBody>
      </p:sp>
      <p:sp>
        <p:nvSpPr>
          <p:cNvPr id="133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A016B5E-9E78-455C-897B-11D48E72899F}" type="slidenum">
              <a:rPr lang="en-US"/>
              <a:pPr/>
              <a:t>26</a:t>
            </a:fld>
            <a:endParaRPr lang="en-US"/>
          </a:p>
        </p:txBody>
      </p:sp>
      <p:sp>
        <p:nvSpPr>
          <p:cNvPr id="135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F58866-E65F-4FF0-9D9E-B355B8F1BEA9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A016B5E-9E78-455C-897B-11D48E72899F}" type="slidenum">
              <a:rPr lang="en-US"/>
              <a:pPr/>
              <a:t>28</a:t>
            </a:fld>
            <a:endParaRPr lang="en-US"/>
          </a:p>
        </p:txBody>
      </p:sp>
      <p:sp>
        <p:nvSpPr>
          <p:cNvPr id="135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1507D59-5598-4D65-8E7D-5BAB34FCEA82}" type="slidenum">
              <a:rPr lang="en-US"/>
              <a:pPr/>
              <a:t>29</a:t>
            </a:fld>
            <a:endParaRPr lang="en-US"/>
          </a:p>
        </p:txBody>
      </p:sp>
      <p:sp>
        <p:nvSpPr>
          <p:cNvPr id="137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2E424BC-9A8F-4AB0-B859-C3FD06596583}" type="slidenum">
              <a:rPr lang="en-US"/>
              <a:pPr/>
              <a:t>3</a:t>
            </a:fld>
            <a:endParaRPr lang="en-US"/>
          </a:p>
        </p:txBody>
      </p:sp>
      <p:sp>
        <p:nvSpPr>
          <p:cNvPr id="9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62B45CC-5643-4C0A-AB59-34909ECE3CC2}" type="slidenum">
              <a:rPr lang="en-US"/>
              <a:pPr/>
              <a:t>4</a:t>
            </a:fld>
            <a:endParaRPr lang="en-US"/>
          </a:p>
        </p:txBody>
      </p:sp>
      <p:sp>
        <p:nvSpPr>
          <p:cNvPr id="97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0627C89-5A6C-42E6-A29D-3E9ED199C8BC}" type="slidenum">
              <a:rPr lang="en-US"/>
              <a:pPr/>
              <a:t>5</a:t>
            </a:fld>
            <a:endParaRPr lang="en-US"/>
          </a:p>
        </p:txBody>
      </p:sp>
      <p:sp>
        <p:nvSpPr>
          <p:cNvPr id="99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6E80476-5F51-471E-BE96-81D94E30BF59}" type="slidenum">
              <a:rPr lang="en-US"/>
              <a:pPr/>
              <a:t>6</a:t>
            </a:fld>
            <a:endParaRPr lang="en-US"/>
          </a:p>
        </p:txBody>
      </p:sp>
      <p:sp>
        <p:nvSpPr>
          <p:cNvPr id="101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0A643C4-ABAE-481B-8923-3329646C4104}" type="slidenum">
              <a:rPr lang="en-US"/>
              <a:pPr/>
              <a:t>7</a:t>
            </a:fld>
            <a:endParaRPr lang="en-US"/>
          </a:p>
        </p:txBody>
      </p:sp>
      <p:sp>
        <p:nvSpPr>
          <p:cNvPr id="103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DCF50C-B467-46A8-B5FA-2AD7C37D9FD1}" type="slidenum">
              <a:rPr lang="en-US"/>
              <a:pPr/>
              <a:t>9</a:t>
            </a:fld>
            <a:endParaRPr lang="en-US"/>
          </a:p>
        </p:txBody>
      </p:sp>
      <p:sp>
        <p:nvSpPr>
          <p:cNvPr id="105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EDFA97D-E3E3-49C3-9589-A18C1B4C7A66}" type="slidenum">
              <a:rPr lang="en-US"/>
              <a:pPr/>
              <a:t>10</a:t>
            </a:fld>
            <a:endParaRPr lang="en-US"/>
          </a:p>
        </p:txBody>
      </p:sp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685800"/>
            <a:ext cx="7721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33600" y="3886200"/>
            <a:ext cx="6400800" cy="1771650"/>
          </a:xfrm>
        </p:spPr>
        <p:txBody>
          <a:bodyPr/>
          <a:lstStyle>
            <a:lvl1pPr marL="0" indent="0">
              <a:buFont typeface="Marlett" pitchFamily="2" charset="2"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711200" y="6229350"/>
            <a:ext cx="2489200" cy="514350"/>
          </a:xfrm>
        </p:spPr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is-IS" dirty="0" smtClean="0"/>
              <a:t>Jan 5, 2017</a:t>
            </a:r>
            <a:endParaRPr lang="en-US" dirty="0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49600" y="6229350"/>
            <a:ext cx="2844800" cy="514350"/>
          </a:xfrm>
        </p:spPr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 smtClean="0"/>
              <a:t>IAT 355</a:t>
            </a:r>
            <a:endParaRPr lang="en-US"/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604000" y="6229350"/>
            <a:ext cx="1828800" cy="514350"/>
          </a:xfrm>
        </p:spPr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2C88AF26-43FF-4A8B-9C7A-941FE90A940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228600" y="5562600"/>
            <a:ext cx="8915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Clr>
                <a:srgbClr val="827300"/>
              </a:buClr>
              <a:buSzPct val="70000"/>
              <a:buFont typeface="Marlett" pitchFamily="2" charset="2"/>
              <a:buNone/>
            </a:pPr>
            <a:r>
              <a:rPr kumimoji="1" lang="en-US" sz="1400">
                <a:solidFill>
                  <a:srgbClr val="464646"/>
                </a:solidFill>
                <a:latin typeface="Tahoma" pitchFamily="34" charset="0"/>
              </a:rPr>
              <a:t>______________________________________________________________________________________</a:t>
            </a:r>
            <a:br>
              <a:rPr kumimoji="1" lang="en-US" sz="1400">
                <a:solidFill>
                  <a:srgbClr val="464646"/>
                </a:solidFill>
                <a:latin typeface="Tahoma" pitchFamily="34" charset="0"/>
              </a:rPr>
            </a:br>
            <a:r>
              <a:rPr kumimoji="1" lang="en-US" sz="1400">
                <a:solidFill>
                  <a:srgbClr val="464646"/>
                </a:solidFill>
                <a:latin typeface="Tahoma" pitchFamily="34" charset="0"/>
              </a:rPr>
              <a:t/>
            </a:r>
            <a:br>
              <a:rPr kumimoji="1" lang="en-US" sz="1400">
                <a:solidFill>
                  <a:srgbClr val="464646"/>
                </a:solidFill>
                <a:latin typeface="Tahoma" pitchFamily="34" charset="0"/>
              </a:rPr>
            </a:br>
            <a:r>
              <a:rPr kumimoji="1" lang="en-US" sz="1400">
                <a:solidFill>
                  <a:srgbClr val="464646"/>
                </a:solidFill>
                <a:latin typeface="Tahoma" pitchFamily="34" charset="0"/>
              </a:rPr>
              <a:t>                                                     </a:t>
            </a:r>
            <a:r>
              <a:rPr kumimoji="1" lang="en-US" sz="1200">
                <a:solidFill>
                  <a:srgbClr val="212121"/>
                </a:solidFill>
                <a:latin typeface="Tahoma" pitchFamily="34" charset="0"/>
              </a:rPr>
              <a:t>SCHOOL OF INTERACTIVE ARTS + TECHNOLOGY [SIAT]  |  WWW.SIAT.SFU.CA</a:t>
            </a:r>
            <a:endParaRPr kumimoji="1" lang="en-US" sz="1400">
              <a:solidFill>
                <a:srgbClr val="464646"/>
              </a:solidFill>
              <a:latin typeface="Tahoma" pitchFamily="34" charset="0"/>
            </a:endParaRPr>
          </a:p>
        </p:txBody>
      </p:sp>
      <p:pic>
        <p:nvPicPr>
          <p:cNvPr id="10" name="Picture 4" descr="siat_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5867400"/>
            <a:ext cx="2514600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s-IS" dirty="0" smtClean="0"/>
              <a:t>Jan 5, 2017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IAT 355</a:t>
            </a:r>
            <a:endParaRPr lang="en-US">
              <a:latin typeface="Comic Sans MS" pitchFamily="66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8D6F3F-F67D-49D8-A31A-F95DE29570F9}" type="slidenum">
              <a:rPr lang="en-US" smtClean="0"/>
              <a:pPr/>
              <a:t>‹#›</a:t>
            </a:fld>
            <a:endParaRPr lang="en-US">
              <a:latin typeface="Comic Sans MS" pitchFamily="66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8600" y="228600"/>
            <a:ext cx="2057400" cy="5829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06400" y="228600"/>
            <a:ext cx="6019800" cy="5829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s-IS" dirty="0" smtClean="0"/>
              <a:t>Jan 5, 2017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IAT 355</a:t>
            </a:r>
            <a:endParaRPr lang="en-US">
              <a:latin typeface="Comic Sans MS" pitchFamily="66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D356EC-F806-4924-8422-01011F1AF69D}" type="slidenum">
              <a:rPr lang="en-US" smtClean="0"/>
              <a:pPr/>
              <a:t>‹#›</a:t>
            </a:fld>
            <a:endParaRPr lang="en-US">
              <a:latin typeface="Comic Sans MS" pitchFamily="66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s-IS" dirty="0" smtClean="0"/>
              <a:t>Jan 5, 2017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IAT 355</a:t>
            </a:r>
            <a:endParaRPr lang="en-US">
              <a:latin typeface="Comic Sans MS" pitchFamily="66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582A2D-A04F-4057-A8D0-180D7D989504}" type="slidenum">
              <a:rPr lang="en-US" smtClean="0"/>
              <a:pPr/>
              <a:t>‹#›</a:t>
            </a:fld>
            <a:endParaRPr lang="en-US">
              <a:latin typeface="Comic Sans MS" pitchFamily="66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s-IS" dirty="0" smtClean="0"/>
              <a:t>Jan 5, 2017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IAT 355</a:t>
            </a:r>
            <a:endParaRPr lang="en-US">
              <a:latin typeface="Comic Sans MS" pitchFamily="66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C9525F-0123-4E18-B4BD-E2E3D3D9A400}" type="slidenum">
              <a:rPr lang="en-US" smtClean="0"/>
              <a:pPr/>
              <a:t>‹#›</a:t>
            </a:fld>
            <a:endParaRPr lang="en-US">
              <a:latin typeface="Comic Sans MS" pitchFamily="66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85950"/>
            <a:ext cx="4013200" cy="4171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2800" y="1885950"/>
            <a:ext cx="4013200" cy="4171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s-IS" dirty="0" smtClean="0"/>
              <a:t>Jan 5, 2017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IAT 355</a:t>
            </a:r>
            <a:endParaRPr lang="en-US">
              <a:latin typeface="Comic Sans MS" pitchFamily="66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28BD6C-E3FD-4D29-862D-6DF9421A1F24}" type="slidenum">
              <a:rPr lang="en-US" smtClean="0"/>
              <a:pPr/>
              <a:t>‹#›</a:t>
            </a:fld>
            <a:endParaRPr lang="en-US">
              <a:latin typeface="Comic Sans MS" pitchFamily="66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s-IS" dirty="0" smtClean="0"/>
              <a:t>Jan 5, 2017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IAT 355</a:t>
            </a:r>
            <a:endParaRPr lang="en-US">
              <a:latin typeface="Comic Sans MS" pitchFamily="66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8FC675-1313-4EA6-85B8-733059EFC755}" type="slidenum">
              <a:rPr lang="en-US" smtClean="0"/>
              <a:pPr/>
              <a:t>‹#›</a:t>
            </a:fld>
            <a:endParaRPr lang="en-US">
              <a:latin typeface="Comic Sans MS" pitchFamily="66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s-IS" dirty="0" smtClean="0"/>
              <a:t>Jan 5, 2017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IAT 355</a:t>
            </a:r>
            <a:endParaRPr lang="en-US">
              <a:latin typeface="Comic Sans MS" pitchFamily="66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39F0F0-AB8A-4BA1-8FB2-8ACBFABA891C}" type="slidenum">
              <a:rPr lang="en-US" smtClean="0"/>
              <a:pPr/>
              <a:t>‹#›</a:t>
            </a:fld>
            <a:endParaRPr lang="en-US">
              <a:latin typeface="Comic Sans MS" pitchFamily="66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s-IS" dirty="0" smtClean="0"/>
              <a:t>Jan 5, 2017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IAT 355</a:t>
            </a:r>
            <a:endParaRPr lang="en-US">
              <a:latin typeface="Comic Sans MS" pitchFamily="66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14E0ED-39EF-4A47-AF16-96EE1BF50638}" type="slidenum">
              <a:rPr lang="en-US" smtClean="0"/>
              <a:pPr/>
              <a:t>‹#›</a:t>
            </a:fld>
            <a:endParaRPr lang="en-US">
              <a:latin typeface="Comic Sans MS" pitchFamily="66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s-IS" dirty="0" smtClean="0"/>
              <a:t>Jan 5, 2017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IAT 355</a:t>
            </a:r>
            <a:endParaRPr lang="en-US">
              <a:latin typeface="Comic Sans MS" pitchFamily="66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CDCE79-3506-4E6E-9316-440549A5B8F4}" type="slidenum">
              <a:rPr lang="en-US" smtClean="0"/>
              <a:pPr/>
              <a:t>‹#›</a:t>
            </a:fld>
            <a:endParaRPr lang="en-US">
              <a:latin typeface="Comic Sans MS" pitchFamily="66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s-IS" dirty="0" smtClean="0"/>
              <a:t>Jan 5, 2017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IAT 355</a:t>
            </a:r>
            <a:endParaRPr lang="en-US">
              <a:latin typeface="Comic Sans MS" pitchFamily="66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D136F1-AB87-4018-B6D5-0BCA15A2EB25}" type="slidenum">
              <a:rPr lang="en-US" smtClean="0"/>
              <a:pPr/>
              <a:t>‹#›</a:t>
            </a:fld>
            <a:endParaRPr lang="en-US">
              <a:latin typeface="Comic Sans MS" pitchFamily="66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06400" y="228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885950"/>
            <a:ext cx="8178800" cy="417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31800" y="6229350"/>
            <a:ext cx="2463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1400">
                <a:solidFill>
                  <a:schemeClr val="bg2"/>
                </a:solidFill>
              </a:defRPr>
            </a:lvl1pPr>
          </a:lstStyle>
          <a:p>
            <a:r>
              <a:rPr lang="is-IS" dirty="0" smtClean="0"/>
              <a:t>Jan 5, 2017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2935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spcBef>
                <a:spcPct val="50000"/>
              </a:spcBef>
              <a:defRPr sz="140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IAT 355</a:t>
            </a:r>
            <a:endParaRPr lang="en-US">
              <a:latin typeface="Comic Sans MS" pitchFamily="66" charset="0"/>
            </a:endParaRP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31000" y="622935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400">
                <a:solidFill>
                  <a:schemeClr val="bg2"/>
                </a:solidFill>
              </a:defRPr>
            </a:lvl1pPr>
          </a:lstStyle>
          <a:p>
            <a:fld id="{296E477C-D130-4E53-9201-1371B98C769C}" type="slidenum">
              <a:rPr lang="en-US" smtClean="0"/>
              <a:pPr/>
              <a:t>‹#›</a:t>
            </a:fld>
            <a:endParaRPr lang="en-US">
              <a:latin typeface="Comic Sans MS" pitchFamily="66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827300"/>
        </a:buClr>
        <a:buSzPct val="70000"/>
        <a:buFont typeface="Marlett" pitchFamily="2" charset="2"/>
        <a:buChar char="g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827300"/>
        </a:buClr>
        <a:buChar char="–"/>
        <a:defRPr kumimoji="1"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827300"/>
        </a:buClr>
        <a:buChar char="•"/>
        <a:defRPr kumimoji="1"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827300"/>
        </a:buClr>
        <a:buChar char="–"/>
        <a:defRPr kumimoji="1"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827300"/>
        </a:buClr>
        <a:buChar char="•"/>
        <a:defRPr kumimoji="1"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827300"/>
        </a:buClr>
        <a:buChar char="•"/>
        <a:defRPr kumimoji="1"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827300"/>
        </a:buClr>
        <a:buChar char="•"/>
        <a:defRPr kumimoji="1"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827300"/>
        </a:buClr>
        <a:buChar char="•"/>
        <a:defRPr kumimoji="1"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827300"/>
        </a:buClr>
        <a:buChar char="•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7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thejit.org/static/v20/Jit/Examples/Hypertree/example1.html" TargetMode="External"/><Relationship Id="rId4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c.gatech.edu/gvu/ii/sunburst/" TargetMode="External"/><Relationship Id="rId4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5" Type="http://schemas.openxmlformats.org/officeDocument/2006/relationships/image" Target="../media/image24.png"/><Relationship Id="rId6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heonion.com/content/video/breaking_news_series_of" TargetMode="External"/><Relationship Id="rId4" Type="http://schemas.openxmlformats.org/officeDocument/2006/relationships/hyperlink" Target="http://www.youtube.com/watch?v=RUwS1uAdUcI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4" Type="http://schemas.openxmlformats.org/officeDocument/2006/relationships/oleObject" Target="../embeddings/Microsoft_Excel_97_-_2004_Worksheet1.xls"/><Relationship Id="rId5" Type="http://schemas.openxmlformats.org/officeDocument/2006/relationships/image" Target="../media/image2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600"/>
              <a:t>IAT 355 Introduction to Visual Analytics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Visualization Examples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is-IS" dirty="0" smtClean="0"/>
              <a:t>Jan 5, 2017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IAT 355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/>
          <a:p>
            <a:fld id="{B521BB9C-A1A8-4764-9828-006119CFDFCE}" type="slidenum">
              <a:rPr lang="en-US"/>
              <a:pPr/>
              <a:t>1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Power Costs</a:t>
            </a:r>
          </a:p>
        </p:txBody>
      </p:sp>
      <p:sp>
        <p:nvSpPr>
          <p:cNvPr id="10649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885950"/>
            <a:ext cx="4648200" cy="4171950"/>
          </a:xfrm>
        </p:spPr>
        <p:txBody>
          <a:bodyPr/>
          <a:lstStyle/>
          <a:p>
            <a:r>
              <a:rPr lang="en-US"/>
              <a:t>Average Monthly Power Costs</a:t>
            </a:r>
          </a:p>
          <a:p>
            <a:pPr lvl="1"/>
            <a:r>
              <a:rPr lang="en-US"/>
              <a:t>Wall Street Journal 2001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s-IS" dirty="0" smtClean="0"/>
              <a:t>Jan 5, 2017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IAT 355</a:t>
            </a:r>
            <a:endParaRPr lang="en-US">
              <a:latin typeface="Comic Sans MS" pitchFamily="66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C924F-3FE2-452A-9823-B593E217E29B}" type="slidenum">
              <a:rPr lang="en-US"/>
              <a:pPr/>
              <a:t>10</a:t>
            </a:fld>
            <a:endParaRPr lang="en-US">
              <a:latin typeface="Comic Sans MS" pitchFamily="66" charset="0"/>
            </a:endParaRPr>
          </a:p>
        </p:txBody>
      </p:sp>
      <p:pic>
        <p:nvPicPr>
          <p:cNvPr id="10650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67300" y="0"/>
            <a:ext cx="4076700" cy="63531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Ancient Europe</a:t>
            </a:r>
          </a:p>
        </p:txBody>
      </p:sp>
      <p:sp>
        <p:nvSpPr>
          <p:cNvPr id="1105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The </a:t>
            </a:r>
            <a:r>
              <a:rPr lang="en-US" i="1"/>
              <a:t>Tabula Peutingeriana</a:t>
            </a:r>
          </a:p>
          <a:p>
            <a:pPr lvl="1"/>
            <a:r>
              <a:rPr lang="en-US"/>
              <a:t>Around 350AD (Shows Constantinople)</a:t>
            </a:r>
          </a:p>
          <a:p>
            <a:pPr lvl="1"/>
            <a:r>
              <a:rPr lang="en-US"/>
              <a:t>Shows road network of Roman Empire</a:t>
            </a:r>
          </a:p>
          <a:p>
            <a:pPr lvl="1"/>
            <a:r>
              <a:rPr lang="en-US"/>
              <a:t>Highly distorted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s-IS" dirty="0" smtClean="0"/>
              <a:t>Jan 5, 2017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IAT 355</a:t>
            </a:r>
            <a:endParaRPr lang="en-US">
              <a:latin typeface="Comic Sans MS" pitchFamily="66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9298B-B3A4-4BE8-99FA-5A1BED45B816}" type="slidenum">
              <a:rPr lang="en-US"/>
              <a:pPr/>
              <a:t>11</a:t>
            </a:fld>
            <a:endParaRPr lang="en-US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>
          <a:xfrm>
            <a:off x="406400" y="228600"/>
            <a:ext cx="7772400" cy="685800"/>
          </a:xfrm>
        </p:spPr>
        <p:txBody>
          <a:bodyPr/>
          <a:lstStyle/>
          <a:p>
            <a:r>
              <a:rPr lang="en-US" sz="3600"/>
              <a:t>Ancient Europe</a:t>
            </a:r>
          </a:p>
        </p:txBody>
      </p:sp>
      <p:sp>
        <p:nvSpPr>
          <p:cNvPr id="1085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s-IS" dirty="0" smtClean="0"/>
              <a:t>Jan 5, 2017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IAT 355</a:t>
            </a:r>
            <a:endParaRPr lang="en-US">
              <a:latin typeface="Comic Sans MS" pitchFamily="66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442E4-5F20-4897-A4EE-1403122C0538}" type="slidenum">
              <a:rPr lang="en-US"/>
              <a:pPr/>
              <a:t>12</a:t>
            </a:fld>
            <a:endParaRPr lang="en-US">
              <a:latin typeface="Comic Sans MS" pitchFamily="66" charset="0"/>
            </a:endParaRPr>
          </a:p>
        </p:txBody>
      </p:sp>
      <p:pic>
        <p:nvPicPr>
          <p:cNvPr id="108548" name="Picture 4" descr="tab_pe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854200"/>
            <a:ext cx="9144000" cy="45037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title"/>
          </p:nvPr>
        </p:nvSpPr>
        <p:spPr>
          <a:xfrm>
            <a:off x="406400" y="228600"/>
            <a:ext cx="7772400" cy="990600"/>
          </a:xfrm>
        </p:spPr>
        <p:txBody>
          <a:bodyPr/>
          <a:lstStyle/>
          <a:p>
            <a:r>
              <a:rPr lang="en-US"/>
              <a:t>London Underground</a:t>
            </a:r>
          </a:p>
        </p:txBody>
      </p:sp>
      <p:sp>
        <p:nvSpPr>
          <p:cNvPr id="1126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s-IS" dirty="0" smtClean="0"/>
              <a:t>Jan 5, 2017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IAT 355</a:t>
            </a:r>
            <a:endParaRPr lang="en-US">
              <a:latin typeface="Comic Sans MS" pitchFamily="66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0DED9-D9D0-4ACD-A59E-58EB3DC78D7B}" type="slidenum">
              <a:rPr lang="en-US"/>
              <a:pPr/>
              <a:t>13</a:t>
            </a:fld>
            <a:endParaRPr lang="en-US">
              <a:latin typeface="Comic Sans MS" pitchFamily="66" charset="0"/>
            </a:endParaRPr>
          </a:p>
        </p:txBody>
      </p:sp>
      <p:pic>
        <p:nvPicPr>
          <p:cNvPr id="112644" name="Picture 4" descr="TubeMa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1192213"/>
            <a:ext cx="7620000" cy="50927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Actual Geography</a:t>
            </a:r>
          </a:p>
        </p:txBody>
      </p:sp>
      <p:sp>
        <p:nvSpPr>
          <p:cNvPr id="1146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s-IS" dirty="0" smtClean="0"/>
              <a:t>Jan 5, 2017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IAT 355</a:t>
            </a:r>
            <a:endParaRPr lang="en-US">
              <a:latin typeface="Comic Sans MS" pitchFamily="66" charset="0"/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115CC-CFEB-4C01-9E28-D27CE83B718B}" type="slidenum">
              <a:rPr lang="en-US"/>
              <a:pPr/>
              <a:t>14</a:t>
            </a:fld>
            <a:endParaRPr lang="en-US">
              <a:latin typeface="Comic Sans MS" pitchFamily="66" charset="0"/>
            </a:endParaRPr>
          </a:p>
        </p:txBody>
      </p:sp>
      <p:pic>
        <p:nvPicPr>
          <p:cNvPr id="114692" name="Picture 4" descr="tubege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1676400"/>
            <a:ext cx="7315200" cy="4911725"/>
          </a:xfrm>
          <a:prstGeom prst="rect">
            <a:avLst/>
          </a:prstGeom>
          <a:noFill/>
        </p:spPr>
      </p:pic>
      <p:sp>
        <p:nvSpPr>
          <p:cNvPr id="114693" name="Text Box 5"/>
          <p:cNvSpPr txBox="1">
            <a:spLocks noChangeArrowheads="1"/>
          </p:cNvSpPr>
          <p:nvPr/>
        </p:nvSpPr>
        <p:spPr bwMode="auto">
          <a:xfrm>
            <a:off x="3657600" y="6583363"/>
            <a:ext cx="3303588" cy="2746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/>
              <a:t>www.kottke.org/plus/misc/images/tubegeo.gif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title"/>
          </p:nvPr>
        </p:nvSpPr>
        <p:spPr>
          <a:xfrm>
            <a:off x="406400" y="228600"/>
            <a:ext cx="7772400" cy="1371600"/>
          </a:xfrm>
        </p:spPr>
        <p:txBody>
          <a:bodyPr/>
          <a:lstStyle/>
          <a:p>
            <a:r>
              <a:rPr lang="en-US" dirty="0" smtClean="0"/>
              <a:t>SARS</a:t>
            </a:r>
            <a:br>
              <a:rPr lang="en-US" dirty="0" smtClean="0"/>
            </a:br>
            <a:r>
              <a:rPr lang="en-US" dirty="0" smtClean="0"/>
              <a:t>2002</a:t>
            </a:r>
            <a:endParaRPr lang="en-US" dirty="0"/>
          </a:p>
        </p:txBody>
      </p:sp>
      <p:sp>
        <p:nvSpPr>
          <p:cNvPr id="1167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s-IS" dirty="0" smtClean="0"/>
              <a:t>Jan 5, 2017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IAT 355</a:t>
            </a:r>
            <a:endParaRPr lang="en-US">
              <a:latin typeface="Comic Sans MS" pitchFamily="66" charset="0"/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5ED08-0B3C-4EC4-9AD6-55C9DD347463}" type="slidenum">
              <a:rPr lang="en-US"/>
              <a:pPr/>
              <a:t>15</a:t>
            </a:fld>
            <a:endParaRPr lang="en-US">
              <a:latin typeface="Comic Sans MS" pitchFamily="66" charset="0"/>
            </a:endParaRPr>
          </a:p>
        </p:txBody>
      </p:sp>
      <p:pic>
        <p:nvPicPr>
          <p:cNvPr id="116740" name="Picture 4" descr="SARSm212a1f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62200" y="609600"/>
            <a:ext cx="6591300" cy="6134100"/>
          </a:xfrm>
          <a:prstGeom prst="rect">
            <a:avLst/>
          </a:prstGeom>
          <a:noFill/>
        </p:spPr>
      </p:pic>
      <p:sp>
        <p:nvSpPr>
          <p:cNvPr id="116741" name="Text Box 5"/>
          <p:cNvSpPr txBox="1">
            <a:spLocks noChangeArrowheads="1"/>
          </p:cNvSpPr>
          <p:nvPr/>
        </p:nvSpPr>
        <p:spPr bwMode="auto">
          <a:xfrm>
            <a:off x="3946525" y="184150"/>
            <a:ext cx="4052888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/>
              <a:t>www.cdc.gov/mmwr/preview/mmwrhtml/mm5212a1.htm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Napoleon’s Invasion of Russia</a:t>
            </a:r>
          </a:p>
        </p:txBody>
      </p:sp>
      <p:sp>
        <p:nvSpPr>
          <p:cNvPr id="1187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s-IS" dirty="0" smtClean="0"/>
              <a:t>Jan 5, 2017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IAT 355</a:t>
            </a:r>
            <a:endParaRPr lang="en-US">
              <a:latin typeface="Comic Sans MS" pitchFamily="66" charset="0"/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41A75-F54B-4D21-A752-B48FB1E8BEE5}" type="slidenum">
              <a:rPr lang="en-US"/>
              <a:pPr/>
              <a:t>16</a:t>
            </a:fld>
            <a:endParaRPr lang="en-US">
              <a:latin typeface="Comic Sans MS" pitchFamily="66" charset="0"/>
            </a:endParaRPr>
          </a:p>
        </p:txBody>
      </p:sp>
      <p:pic>
        <p:nvPicPr>
          <p:cNvPr id="118788" name="Picture 4" descr="1812-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9888" y="1446213"/>
            <a:ext cx="8393112" cy="3963987"/>
          </a:xfrm>
          <a:prstGeom prst="rect">
            <a:avLst/>
          </a:prstGeom>
          <a:noFill/>
        </p:spPr>
      </p:pic>
      <p:sp>
        <p:nvSpPr>
          <p:cNvPr id="118789" name="Text Box 5"/>
          <p:cNvSpPr txBox="1">
            <a:spLocks noChangeArrowheads="1"/>
          </p:cNvSpPr>
          <p:nvPr/>
        </p:nvSpPr>
        <p:spPr bwMode="auto">
          <a:xfrm>
            <a:off x="304800" y="5486400"/>
            <a:ext cx="8470900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827300"/>
              </a:buClr>
              <a:buSzPct val="70000"/>
              <a:buFont typeface="Marlett" pitchFamily="2" charset="2"/>
              <a:buNone/>
            </a:pPr>
            <a:r>
              <a:rPr kumimoji="1" lang="en-US" sz="1900"/>
              <a:t>A redrawn version of Minard’s map showing some data more clearly than in the original</a:t>
            </a:r>
          </a:p>
          <a:p>
            <a:pPr>
              <a:spcBef>
                <a:spcPct val="50000"/>
              </a:spcBef>
              <a:buClr>
                <a:srgbClr val="827300"/>
              </a:buClr>
              <a:buSzPct val="70000"/>
              <a:buFont typeface="Marlett" pitchFamily="2" charset="2"/>
              <a:buNone/>
            </a:pPr>
            <a:r>
              <a:rPr kumimoji="1" lang="en-US" sz="800" i="1"/>
              <a:t>Source</a:t>
            </a:r>
            <a:r>
              <a:rPr kumimoji="1" lang="en-US" sz="800"/>
              <a:t>: http://www.napoleanic-literature.com, </a:t>
            </a:r>
            <a:r>
              <a:rPr kumimoji="1" lang="en-GB" sz="800">
                <a:cs typeface="Times New Roman" pitchFamily="18" charset="0"/>
              </a:rPr>
              <a:t>©</a:t>
            </a:r>
            <a:r>
              <a:rPr kumimoji="1" lang="en-US" sz="800"/>
              <a:t> John Schneider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ext Box 2"/>
          <p:cNvSpPr txBox="1">
            <a:spLocks noGrp="1" noChangeArrowheads="1"/>
          </p:cNvSpPr>
          <p:nvPr>
            <p:ph idx="1"/>
          </p:nvPr>
        </p:nvSpPr>
        <p:spPr>
          <a:xfrm>
            <a:off x="292100" y="5702300"/>
            <a:ext cx="8458200" cy="838200"/>
          </a:xfrm>
          <a:noFill/>
          <a:ln/>
        </p:spPr>
        <p:txBody>
          <a:bodyPr/>
          <a:lstStyle/>
          <a:p>
            <a:pPr marL="0" indent="0">
              <a:spcBef>
                <a:spcPct val="50000"/>
              </a:spcBef>
              <a:buFont typeface="Marlett" pitchFamily="2" charset="2"/>
              <a:buNone/>
            </a:pPr>
            <a:r>
              <a:rPr lang="en-US" sz="1900">
                <a:solidFill>
                  <a:srgbClr val="000000"/>
                </a:solidFill>
              </a:rPr>
              <a:t>Florence Nightingale’s diagram showing the dramatic reduction in death rates in the hospitals of Scutari following the changes she introduced</a:t>
            </a:r>
          </a:p>
          <a:p>
            <a:pPr marL="0" indent="0">
              <a:spcBef>
                <a:spcPct val="50000"/>
              </a:spcBef>
              <a:buFont typeface="Marlett" pitchFamily="2" charset="2"/>
              <a:buNone/>
            </a:pPr>
            <a:r>
              <a:rPr lang="en-US" sz="800" i="1">
                <a:solidFill>
                  <a:srgbClr val="000000"/>
                </a:solidFill>
              </a:rPr>
              <a:t>Source</a:t>
            </a:r>
            <a:r>
              <a:rPr lang="en-US" sz="800">
                <a:solidFill>
                  <a:srgbClr val="000000"/>
                </a:solidFill>
              </a:rPr>
              <a:t>: </a:t>
            </a:r>
            <a:r>
              <a:rPr lang="en-US" sz="800" i="1">
                <a:solidFill>
                  <a:srgbClr val="000000"/>
                </a:solidFill>
              </a:rPr>
              <a:t>Nightingale (1858)</a:t>
            </a:r>
            <a:endParaRPr lang="en-US" sz="800">
              <a:solidFill>
                <a:srgbClr val="00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s-IS" dirty="0" smtClean="0"/>
              <a:t>Jan 5, 2017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IAT 355</a:t>
            </a:r>
            <a:endParaRPr lang="en-US">
              <a:latin typeface="Comic Sans MS" pitchFamily="66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66A19-A513-4E4C-AD5E-C06B841F49B3}" type="slidenum">
              <a:rPr lang="en-US"/>
              <a:pPr/>
              <a:t>17</a:t>
            </a:fld>
            <a:endParaRPr lang="en-US">
              <a:latin typeface="Comic Sans MS" pitchFamily="66" charset="0"/>
            </a:endParaRPr>
          </a:p>
        </p:txBody>
      </p:sp>
      <p:pic>
        <p:nvPicPr>
          <p:cNvPr id="66563" name="Picture 3" descr="C01NF00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89013" y="381000"/>
            <a:ext cx="7165975" cy="52419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ext Box 2"/>
          <p:cNvSpPr txBox="1">
            <a:spLocks noGrp="1" noChangeArrowheads="1"/>
          </p:cNvSpPr>
          <p:nvPr>
            <p:ph idx="1"/>
          </p:nvPr>
        </p:nvSpPr>
        <p:spPr>
          <a:xfrm>
            <a:off x="292100" y="5232400"/>
            <a:ext cx="8470900" cy="1287463"/>
          </a:xfrm>
          <a:noFill/>
          <a:ln/>
        </p:spPr>
        <p:txBody>
          <a:bodyPr>
            <a:spAutoFit/>
          </a:bodyPr>
          <a:lstStyle/>
          <a:p>
            <a:pPr marL="0" indent="0">
              <a:spcBef>
                <a:spcPct val="50000"/>
              </a:spcBef>
              <a:buFont typeface="Marlett" pitchFamily="2" charset="2"/>
              <a:buNone/>
            </a:pPr>
            <a:r>
              <a:rPr lang="en-US" sz="1500">
                <a:solidFill>
                  <a:srgbClr val="000000"/>
                </a:solidFill>
              </a:rPr>
              <a:t>Figure 1.3</a:t>
            </a:r>
            <a:r>
              <a:rPr lang="en-US" sz="2200">
                <a:solidFill>
                  <a:srgbClr val="000000"/>
                </a:solidFill>
              </a:rPr>
              <a:t>  </a:t>
            </a:r>
            <a:r>
              <a:rPr lang="en-US" sz="1900">
                <a:solidFill>
                  <a:srgbClr val="000000"/>
                </a:solidFill>
              </a:rPr>
              <a:t>Part of John Snow’s original map in which each death from cholera is indicated by a black bar. The dotted line encloses the area that was closer to the Broad street pump (in walking distance) than to any other street pump</a:t>
            </a:r>
          </a:p>
          <a:p>
            <a:pPr marL="0" indent="0">
              <a:spcBef>
                <a:spcPct val="50000"/>
              </a:spcBef>
              <a:buFont typeface="Marlett" pitchFamily="2" charset="2"/>
              <a:buNone/>
            </a:pPr>
            <a:r>
              <a:rPr lang="en-US" sz="900" i="1">
                <a:solidFill>
                  <a:srgbClr val="000000"/>
                </a:solidFill>
              </a:rPr>
              <a:t>Source</a:t>
            </a:r>
            <a:r>
              <a:rPr lang="en-US" sz="900" b="1">
                <a:solidFill>
                  <a:srgbClr val="000000"/>
                </a:solidFill>
              </a:rPr>
              <a:t>: </a:t>
            </a:r>
            <a:r>
              <a:rPr lang="en-US" sz="900">
                <a:solidFill>
                  <a:srgbClr val="000000"/>
                </a:solidFill>
              </a:rPr>
              <a:t>Cholera Inquiry Committee, St. James parish. Report on the cholera outbreak in the parish of St. James, Westminster, during the autumn of 1854. London, J Churchill, 1855. Map 3. Thanks: Brock Craft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s-IS" dirty="0" smtClean="0"/>
              <a:t>Jan 5, 2017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IAT 355</a:t>
            </a:r>
            <a:endParaRPr lang="en-US">
              <a:latin typeface="Comic Sans MS" pitchFamily="66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93C03-C7D8-46E1-BABD-562887B61168}" type="slidenum">
              <a:rPr lang="en-US"/>
              <a:pPr/>
              <a:t>18</a:t>
            </a:fld>
            <a:endParaRPr lang="en-US">
              <a:latin typeface="Comic Sans MS" pitchFamily="66" charset="0"/>
            </a:endParaRPr>
          </a:p>
        </p:txBody>
      </p:sp>
      <p:pic>
        <p:nvPicPr>
          <p:cNvPr id="68611" name="Picture 3" descr="Fig-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03388" y="381000"/>
            <a:ext cx="5737225" cy="49085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s-IS" dirty="0" smtClean="0"/>
              <a:t>Jan 5, 2017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IAT 355</a:t>
            </a:r>
            <a:endParaRPr lang="en-US">
              <a:latin typeface="Comic Sans MS" pitchFamily="66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0296-DAAF-424C-B68F-7FC9AF80A309}" type="slidenum">
              <a:rPr lang="en-US"/>
              <a:pPr/>
              <a:t>19</a:t>
            </a:fld>
            <a:endParaRPr lang="en-US">
              <a:latin typeface="Comic Sans MS" pitchFamily="66" charset="0"/>
            </a:endParaRPr>
          </a:p>
        </p:txBody>
      </p:sp>
      <p:sp>
        <p:nvSpPr>
          <p:cNvPr id="74754" name="Text Box 2"/>
          <p:cNvSpPr txBox="1">
            <a:spLocks noChangeArrowheads="1"/>
          </p:cNvSpPr>
          <p:nvPr/>
        </p:nvSpPr>
        <p:spPr bwMode="auto">
          <a:xfrm>
            <a:off x="307975" y="5638800"/>
            <a:ext cx="83915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20000"/>
              </a:spcBef>
            </a:pPr>
            <a:r>
              <a:rPr lang="en-US" sz="1200" dirty="0">
                <a:solidFill>
                  <a:srgbClr val="000000"/>
                </a:solidFill>
                <a:latin typeface="Arial" charset="0"/>
              </a:rPr>
              <a:t>Figure 1.6</a:t>
            </a:r>
            <a:r>
              <a:rPr lang="en-US" sz="1800" dirty="0">
                <a:solidFill>
                  <a:srgbClr val="000000"/>
                </a:solidFill>
                <a:latin typeface="Arial" charset="0"/>
              </a:rPr>
              <a:t>  The process of information visualization. Graphically encoded data is viewed in order to form a mental model of that data</a:t>
            </a:r>
            <a:endParaRPr lang="en-US" sz="1800" dirty="0">
              <a:latin typeface="Arial" charset="0"/>
            </a:endParaRPr>
          </a:p>
        </p:txBody>
      </p:sp>
      <p:pic>
        <p:nvPicPr>
          <p:cNvPr id="7475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77925" y="965200"/>
            <a:ext cx="6786563" cy="421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Visualizations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Are these following static pictures information visualizations</a:t>
            </a:r>
            <a:r>
              <a:rPr lang="en-US" dirty="0" smtClean="0"/>
              <a:t>?</a:t>
            </a:r>
          </a:p>
          <a:p>
            <a:pPr lvl="1"/>
            <a:r>
              <a:rPr lang="en-US" dirty="0" smtClean="0"/>
              <a:t>And if so, how good are they?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s-IS" dirty="0" smtClean="0"/>
              <a:t>Jan 5, 2017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IAT 355</a:t>
            </a:r>
            <a:endParaRPr lang="en-US">
              <a:latin typeface="Comic Sans MS" pitchFamily="66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1E9A1-3CCA-4BD8-A51E-F062E5EC56D1}" type="slidenum">
              <a:rPr lang="en-US"/>
              <a:pPr/>
              <a:t>2</a:t>
            </a:fld>
            <a:endParaRPr lang="en-US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title"/>
          </p:nvPr>
        </p:nvSpPr>
        <p:spPr>
          <a:xfrm>
            <a:off x="406400" y="228600"/>
            <a:ext cx="7772400" cy="533400"/>
          </a:xfrm>
        </p:spPr>
        <p:txBody>
          <a:bodyPr/>
          <a:lstStyle/>
          <a:p>
            <a:r>
              <a:rPr lang="en-US" dirty="0" err="1"/>
              <a:t>SmartMoney</a:t>
            </a:r>
            <a:r>
              <a:rPr lang="en-US" dirty="0"/>
              <a:t> </a:t>
            </a:r>
            <a:r>
              <a:rPr lang="en-US" dirty="0" err="1"/>
              <a:t>MarketMap</a:t>
            </a:r>
            <a:endParaRPr lang="en-US" dirty="0"/>
          </a:p>
        </p:txBody>
      </p:sp>
      <p:sp>
        <p:nvSpPr>
          <p:cNvPr id="12288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838200"/>
            <a:ext cx="8178800" cy="5219700"/>
          </a:xfrm>
        </p:spPr>
        <p:txBody>
          <a:bodyPr/>
          <a:lstStyle/>
          <a:p>
            <a:r>
              <a:rPr lang="en-US" sz="2000" dirty="0"/>
              <a:t>https://</a:t>
            </a:r>
            <a:r>
              <a:rPr lang="en-US" sz="2000" dirty="0" err="1"/>
              <a:t>finviz.com</a:t>
            </a:r>
            <a:r>
              <a:rPr lang="en-US" sz="2000" dirty="0"/>
              <a:t>/</a:t>
            </a:r>
            <a:r>
              <a:rPr lang="en-US" sz="2000" dirty="0" err="1"/>
              <a:t>map.ashx</a:t>
            </a:r>
            <a:endParaRPr lang="en-US" sz="2000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s-IS" dirty="0" smtClean="0"/>
              <a:t>Jan 5, 2017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IAT 355</a:t>
            </a:r>
            <a:endParaRPr lang="en-US">
              <a:latin typeface="Comic Sans MS" pitchFamily="66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89A06-86A0-4A46-96E1-00D562B244CC}" type="slidenum">
              <a:rPr lang="en-US"/>
              <a:pPr/>
              <a:t>20</a:t>
            </a:fld>
            <a:endParaRPr lang="en-US">
              <a:latin typeface="Comic Sans MS" pitchFamily="66" charset="0"/>
            </a:endParaRPr>
          </a:p>
        </p:txBody>
      </p:sp>
      <p:pic>
        <p:nvPicPr>
          <p:cNvPr id="8" name="Content Placeholder 6" descr="Screen shot 2012-09-04 at 4.59.04 PM.png"/>
          <p:cNvPicPr>
            <a:picLocks noChangeAspect="1"/>
          </p:cNvPicPr>
          <p:nvPr/>
        </p:nvPicPr>
        <p:blipFill>
          <a:blip r:embed="rId3"/>
          <a:srcRect l="17276" t="15068" r="13090" b="6393"/>
          <a:stretch>
            <a:fillRect/>
          </a:stretch>
        </p:blipFill>
        <p:spPr bwMode="auto">
          <a:xfrm>
            <a:off x="533400" y="1298527"/>
            <a:ext cx="7848600" cy="5532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ChangeArrowheads="1"/>
          </p:cNvSpPr>
          <p:nvPr>
            <p:ph type="title"/>
          </p:nvPr>
        </p:nvSpPr>
        <p:spPr>
          <a:xfrm>
            <a:off x="406400" y="228600"/>
            <a:ext cx="7772400" cy="609600"/>
          </a:xfrm>
        </p:spPr>
        <p:txBody>
          <a:bodyPr/>
          <a:lstStyle/>
          <a:p>
            <a:r>
              <a:rPr lang="en-US" sz="3600"/>
              <a:t>Inxight StarTree</a:t>
            </a:r>
          </a:p>
        </p:txBody>
      </p:sp>
      <p:sp>
        <p:nvSpPr>
          <p:cNvPr id="12493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762000"/>
            <a:ext cx="8178800" cy="4171950"/>
          </a:xfrm>
        </p:spPr>
        <p:txBody>
          <a:bodyPr/>
          <a:lstStyle/>
          <a:p>
            <a:r>
              <a:rPr lang="en-US" dirty="0"/>
              <a:t>Hyperbolic mapping of </a:t>
            </a:r>
            <a:r>
              <a:rPr lang="en-US" dirty="0" smtClean="0"/>
              <a:t>tree</a:t>
            </a:r>
          </a:p>
          <a:p>
            <a:pPr>
              <a:buNone/>
            </a:pPr>
            <a:r>
              <a:rPr lang="en-US" sz="2000" dirty="0">
                <a:hlinkClick r:id="rId3"/>
              </a:rPr>
              <a:t>http://thejit.org/static/v20/Jit/Examples/Hypertree/example1.html</a:t>
            </a:r>
            <a:endParaRPr lang="en-US" sz="2000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s-IS" dirty="0" smtClean="0"/>
              <a:t>Jan 5, 2017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IAT 355</a:t>
            </a:r>
            <a:endParaRPr lang="en-US">
              <a:latin typeface="Comic Sans MS" pitchFamily="66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8B3CB-3835-4FF3-BFFA-807D55204C90}" type="slidenum">
              <a:rPr lang="en-US"/>
              <a:pPr/>
              <a:t>21</a:t>
            </a:fld>
            <a:endParaRPr lang="en-US">
              <a:latin typeface="Comic Sans MS" pitchFamily="66" charset="0"/>
            </a:endParaRPr>
          </a:p>
        </p:txBody>
      </p:sp>
      <p:pic>
        <p:nvPicPr>
          <p:cNvPr id="9" name="Picture 8" descr="hypertree-thejit-org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1676400"/>
            <a:ext cx="9144000" cy="54735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Sunburst File Browser</a:t>
            </a:r>
          </a:p>
        </p:txBody>
      </p:sp>
      <p:sp>
        <p:nvSpPr>
          <p:cNvPr id="12800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95400"/>
            <a:ext cx="8178800" cy="4171950"/>
          </a:xfrm>
        </p:spPr>
        <p:txBody>
          <a:bodyPr/>
          <a:lstStyle/>
          <a:p>
            <a:r>
              <a:rPr lang="en-US" sz="2000" dirty="0">
                <a:hlinkClick r:id="rId3"/>
              </a:rPr>
              <a:t>http://www.cc.gatech.edu/gvu/ii/sunburst/</a:t>
            </a:r>
            <a:r>
              <a:rPr lang="en-US" sz="2000" dirty="0"/>
              <a:t> 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s-IS" dirty="0" smtClean="0"/>
              <a:t>Jan 5, 2017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IAT 355</a:t>
            </a:r>
            <a:endParaRPr lang="en-US">
              <a:latin typeface="Comic Sans MS" pitchFamily="66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BCA13-7C3C-4622-A682-3F4018155CFE}" type="slidenum">
              <a:rPr lang="en-US"/>
              <a:pPr/>
              <a:t>22</a:t>
            </a:fld>
            <a:endParaRPr lang="en-US">
              <a:latin typeface="Comic Sans MS" pitchFamily="66" charset="0"/>
            </a:endParaRPr>
          </a:p>
        </p:txBody>
      </p:sp>
      <p:pic>
        <p:nvPicPr>
          <p:cNvPr id="12800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00475" y="1666875"/>
            <a:ext cx="5343525" cy="51911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HomeFinder HCIL U Maryland</a:t>
            </a:r>
          </a:p>
        </p:txBody>
      </p:sp>
      <p:sp>
        <p:nvSpPr>
          <p:cNvPr id="1300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s-IS" dirty="0" smtClean="0"/>
              <a:t>Jan 5, 2017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IAT 355</a:t>
            </a:r>
            <a:endParaRPr lang="en-US">
              <a:latin typeface="Comic Sans MS" pitchFamily="66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F3604-85B0-49CD-A594-02CFEAFFF9F0}" type="slidenum">
              <a:rPr lang="en-US"/>
              <a:pPr/>
              <a:t>23</a:t>
            </a:fld>
            <a:endParaRPr lang="en-US">
              <a:latin typeface="Comic Sans MS" pitchFamily="66" charset="0"/>
            </a:endParaRPr>
          </a:p>
        </p:txBody>
      </p:sp>
      <p:pic>
        <p:nvPicPr>
          <p:cNvPr id="130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1752600"/>
            <a:ext cx="6096000" cy="46005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16" name="Rectangle 1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Data too large for paper &amp; pencil</a:t>
            </a:r>
          </a:p>
        </p:txBody>
      </p:sp>
      <p:sp>
        <p:nvSpPr>
          <p:cNvPr id="76817" name="Rectangle 1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s-IS" dirty="0" smtClean="0"/>
              <a:t>Jan 5, 2017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1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IAT 355</a:t>
            </a:r>
            <a:endParaRPr lang="en-US">
              <a:latin typeface="Comic Sans MS" pitchFamily="66" charset="0"/>
            </a:endParaRPr>
          </a:p>
        </p:txBody>
      </p:sp>
      <p:sp>
        <p:nvSpPr>
          <p:cNvPr id="2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9451D-E2AC-4D3C-B6A1-065508AEDB69}" type="slidenum">
              <a:rPr lang="en-US"/>
              <a:pPr/>
              <a:t>24</a:t>
            </a:fld>
            <a:endParaRPr lang="en-US">
              <a:latin typeface="Comic Sans MS" pitchFamily="66" charset="0"/>
            </a:endParaRPr>
          </a:p>
        </p:txBody>
      </p:sp>
      <p:grpSp>
        <p:nvGrpSpPr>
          <p:cNvPr id="76802" name="Group 2"/>
          <p:cNvGrpSpPr>
            <a:grpSpLocks/>
          </p:cNvGrpSpPr>
          <p:nvPr/>
        </p:nvGrpSpPr>
        <p:grpSpPr bwMode="auto">
          <a:xfrm>
            <a:off x="381000" y="1676400"/>
            <a:ext cx="8423275" cy="3521075"/>
            <a:chOff x="232" y="288"/>
            <a:chExt cx="5306" cy="2218"/>
          </a:xfrm>
        </p:grpSpPr>
        <p:grpSp>
          <p:nvGrpSpPr>
            <p:cNvPr id="76803" name="Group 3"/>
            <p:cNvGrpSpPr>
              <a:grpSpLocks/>
            </p:cNvGrpSpPr>
            <p:nvPr/>
          </p:nvGrpSpPr>
          <p:grpSpPr bwMode="auto">
            <a:xfrm>
              <a:off x="240" y="288"/>
              <a:ext cx="5298" cy="2218"/>
              <a:chOff x="240" y="288"/>
              <a:chExt cx="5298" cy="2218"/>
            </a:xfrm>
          </p:grpSpPr>
          <p:sp>
            <p:nvSpPr>
              <p:cNvPr id="76804" name="Rectangle 4"/>
              <p:cNvSpPr>
                <a:spLocks noChangeArrowheads="1"/>
              </p:cNvSpPr>
              <p:nvPr/>
            </p:nvSpPr>
            <p:spPr bwMode="auto">
              <a:xfrm>
                <a:off x="3362" y="1305"/>
                <a:ext cx="2176" cy="1201"/>
              </a:xfrm>
              <a:prstGeom prst="rect">
                <a:avLst/>
              </a:prstGeom>
              <a:solidFill>
                <a:srgbClr val="555555"/>
              </a:solidFill>
              <a:ln w="190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805" name="Rectangle 5"/>
              <p:cNvSpPr>
                <a:spLocks noChangeArrowheads="1"/>
              </p:cNvSpPr>
              <p:nvPr/>
            </p:nvSpPr>
            <p:spPr bwMode="auto">
              <a:xfrm>
                <a:off x="3445" y="1388"/>
                <a:ext cx="107" cy="72"/>
              </a:xfrm>
              <a:prstGeom prst="rect">
                <a:avLst/>
              </a:prstGeom>
              <a:solidFill>
                <a:srgbClr val="FFFFFF"/>
              </a:solidFill>
              <a:ln w="190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806" name="Line 6"/>
              <p:cNvSpPr>
                <a:spLocks noChangeShapeType="1"/>
              </p:cNvSpPr>
              <p:nvPr/>
            </p:nvSpPr>
            <p:spPr bwMode="auto">
              <a:xfrm>
                <a:off x="3094" y="324"/>
                <a:ext cx="464" cy="1058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807" name="Line 7"/>
              <p:cNvSpPr>
                <a:spLocks noChangeShapeType="1"/>
              </p:cNvSpPr>
              <p:nvPr/>
            </p:nvSpPr>
            <p:spPr bwMode="auto">
              <a:xfrm>
                <a:off x="276" y="324"/>
                <a:ext cx="3163" cy="1058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808" name="Line 8"/>
              <p:cNvSpPr>
                <a:spLocks noChangeShapeType="1"/>
              </p:cNvSpPr>
              <p:nvPr/>
            </p:nvSpPr>
            <p:spPr bwMode="auto">
              <a:xfrm flipH="1">
                <a:off x="240" y="1466"/>
                <a:ext cx="3199" cy="297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809" name="Line 9"/>
              <p:cNvSpPr>
                <a:spLocks noChangeShapeType="1"/>
              </p:cNvSpPr>
              <p:nvPr/>
            </p:nvSpPr>
            <p:spPr bwMode="auto">
              <a:xfrm flipH="1">
                <a:off x="3094" y="1466"/>
                <a:ext cx="464" cy="297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76810" name="Picture 10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240" y="288"/>
                <a:ext cx="2866" cy="3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6811" name="Picture 11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40" y="657"/>
                <a:ext cx="2866" cy="35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6812" name="Picture 12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240" y="1014"/>
                <a:ext cx="2866" cy="3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6813" name="Picture 13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240" y="1382"/>
                <a:ext cx="2866" cy="35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76814" name="Rectangle 14"/>
            <p:cNvSpPr>
              <a:spLocks noChangeArrowheads="1"/>
            </p:cNvSpPr>
            <p:nvPr/>
          </p:nvSpPr>
          <p:spPr bwMode="auto">
            <a:xfrm>
              <a:off x="232" y="1808"/>
              <a:ext cx="352" cy="3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3600" b="1">
                  <a:solidFill>
                    <a:srgbClr val="000000"/>
                  </a:solidFill>
                  <a:latin typeface="Arial" charset="0"/>
                </a:rPr>
                <a:t>(a)</a:t>
              </a:r>
              <a:endParaRPr lang="en-US">
                <a:latin typeface="Times" pitchFamily="18" charset="0"/>
              </a:endParaRPr>
            </a:p>
          </p:txBody>
        </p:sp>
      </p:grpSp>
      <p:sp>
        <p:nvSpPr>
          <p:cNvPr id="76815" name="Text Box 15"/>
          <p:cNvSpPr txBox="1">
            <a:spLocks noChangeArrowheads="1"/>
          </p:cNvSpPr>
          <p:nvPr/>
        </p:nvSpPr>
        <p:spPr bwMode="auto">
          <a:xfrm>
            <a:off x="292100" y="5410200"/>
            <a:ext cx="84709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200" dirty="0">
                <a:solidFill>
                  <a:srgbClr val="000000"/>
                </a:solidFill>
                <a:latin typeface="Arial" charset="0"/>
              </a:rPr>
              <a:t>Figure 1.7(a)</a:t>
            </a:r>
            <a:r>
              <a:rPr lang="en-US" sz="1800" dirty="0">
                <a:solidFill>
                  <a:srgbClr val="000000"/>
                </a:solidFill>
                <a:latin typeface="Arial" charset="0"/>
              </a:rPr>
              <a:t>  A table associated with the exploration of potentially useful drugs may involve many rows corresponding to compounds and fourteen columns associated with specific properties. Gaining insight into such a table is difficult</a:t>
            </a:r>
            <a:endParaRPr lang="en-US" sz="1800" dirty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Knowledge Seeking Tasks</a:t>
            </a:r>
          </a:p>
        </p:txBody>
      </p:sp>
      <p:sp>
        <p:nvSpPr>
          <p:cNvPr id="13209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76400"/>
            <a:ext cx="8178800" cy="4972050"/>
          </a:xfrm>
        </p:spPr>
        <p:txBody>
          <a:bodyPr/>
          <a:lstStyle/>
          <a:p>
            <a:r>
              <a:rPr lang="en-US" sz="2800"/>
              <a:t>Search</a:t>
            </a:r>
          </a:p>
          <a:p>
            <a:pPr lvl="1"/>
            <a:r>
              <a:rPr lang="en-US" sz="2400"/>
              <a:t>Were is the local White Spot?</a:t>
            </a:r>
          </a:p>
          <a:p>
            <a:pPr lvl="1"/>
            <a:r>
              <a:rPr lang="en-US" sz="2400"/>
              <a:t>What is Bob’s phone number?</a:t>
            </a:r>
          </a:p>
          <a:p>
            <a:r>
              <a:rPr lang="en-US" sz="2800"/>
              <a:t>Browsing</a:t>
            </a:r>
          </a:p>
          <a:p>
            <a:pPr lvl="1"/>
            <a:r>
              <a:rPr lang="en-US" sz="2400"/>
              <a:t>Who was Augustus Caesar…Ancient Rome… Roman Baths…. Where can I visit one on my next trip to Europe… Maybe I can see the real copy of that ancient map…</a:t>
            </a:r>
          </a:p>
          <a:p>
            <a:pPr lvl="1"/>
            <a:r>
              <a:rPr lang="en-US" sz="2400"/>
              <a:t>Who wrote the recommendation letter, and what are her research papers and how good are they?</a:t>
            </a:r>
          </a:p>
          <a:p>
            <a:pPr lvl="2"/>
            <a:r>
              <a:rPr lang="en-US" sz="2000"/>
              <a:t>Maybe I’ll read a few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s-IS" dirty="0" smtClean="0"/>
              <a:t>Jan 5, 2017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IAT 355</a:t>
            </a:r>
            <a:endParaRPr lang="en-US">
              <a:latin typeface="Comic Sans MS" pitchFamily="66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3A9F5-1D0D-4F58-ADFC-F824D13B7A76}" type="slidenum">
              <a:rPr lang="en-US"/>
              <a:pPr/>
              <a:t>25</a:t>
            </a:fld>
            <a:endParaRPr lang="en-US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Tasks in InfoVis</a:t>
            </a:r>
          </a:p>
        </p:txBody>
      </p:sp>
      <p:sp>
        <p:nvSpPr>
          <p:cNvPr id="1341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Analysis</a:t>
            </a:r>
          </a:p>
          <a:p>
            <a:pPr lvl="1"/>
            <a:r>
              <a:rPr lang="en-US"/>
              <a:t>Comparison, difference, similarity</a:t>
            </a:r>
          </a:p>
          <a:p>
            <a:pPr lvl="1"/>
            <a:r>
              <a:rPr lang="en-US"/>
              <a:t>Find Patterns, relationships, regularities</a:t>
            </a:r>
          </a:p>
          <a:p>
            <a:pPr lvl="1"/>
            <a:r>
              <a:rPr lang="en-US"/>
              <a:t>Find Outliers, Extremes</a:t>
            </a:r>
          </a:p>
          <a:p>
            <a:r>
              <a:rPr lang="en-US"/>
              <a:t>Assimilation</a:t>
            </a:r>
          </a:p>
          <a:p>
            <a:r>
              <a:rPr lang="en-US"/>
              <a:t>Monitoring</a:t>
            </a:r>
          </a:p>
          <a:p>
            <a:r>
              <a:rPr lang="en-US"/>
              <a:t>Awareness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s-IS" dirty="0" smtClean="0"/>
              <a:t>Jan 5, 2017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IAT 355</a:t>
            </a:r>
            <a:endParaRPr lang="en-US">
              <a:latin typeface="Comic Sans MS" pitchFamily="66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30034-53E2-4058-BD56-E9C464970067}" type="slidenum">
              <a:rPr lang="en-US"/>
              <a:pPr/>
              <a:t>26</a:t>
            </a:fld>
            <a:endParaRPr lang="en-US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goal Taxonomies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r>
              <a:rPr lang="en-US" sz="2000" dirty="0" smtClean="0"/>
              <a:t>What is the user thinking?</a:t>
            </a:r>
          </a:p>
          <a:p>
            <a:pPr lvl="1" eaLnBrk="1" hangingPunct="1"/>
            <a:r>
              <a:rPr lang="en-US" sz="1800" dirty="0" smtClean="0"/>
              <a:t>Analysis</a:t>
            </a:r>
          </a:p>
          <a:p>
            <a:pPr lvl="1" eaLnBrk="1" hangingPunct="1"/>
            <a:r>
              <a:rPr lang="en-US" sz="1800" dirty="0" smtClean="0"/>
              <a:t>Monitoring</a:t>
            </a:r>
          </a:p>
          <a:p>
            <a:pPr lvl="1" eaLnBrk="1" hangingPunct="1"/>
            <a:r>
              <a:rPr lang="en-US" sz="1800" dirty="0" smtClean="0"/>
              <a:t>Planning </a:t>
            </a:r>
          </a:p>
          <a:p>
            <a:pPr lvl="1" eaLnBrk="1" hangingPunct="1"/>
            <a:r>
              <a:rPr lang="en-US" sz="1800" dirty="0" smtClean="0"/>
              <a:t>Communication</a:t>
            </a:r>
          </a:p>
          <a:p>
            <a:pPr eaLnBrk="1" hangingPunct="1"/>
            <a:r>
              <a:rPr lang="en-US" sz="2000" dirty="0" err="1" smtClean="0"/>
              <a:t>Tufte</a:t>
            </a:r>
            <a:r>
              <a:rPr lang="en-US" sz="2000" dirty="0" smtClean="0"/>
              <a:t>:</a:t>
            </a:r>
          </a:p>
          <a:p>
            <a:pPr lvl="1" eaLnBrk="1" hangingPunct="1"/>
            <a:r>
              <a:rPr lang="en-US" sz="1800" dirty="0" smtClean="0"/>
              <a:t>Description</a:t>
            </a:r>
          </a:p>
          <a:p>
            <a:pPr lvl="1" eaLnBrk="1" hangingPunct="1"/>
            <a:r>
              <a:rPr lang="en-US" sz="1800" dirty="0" smtClean="0"/>
              <a:t>Exploration</a:t>
            </a:r>
          </a:p>
          <a:p>
            <a:pPr lvl="1" eaLnBrk="1" hangingPunct="1"/>
            <a:r>
              <a:rPr lang="en-US" sz="1800" dirty="0" smtClean="0"/>
              <a:t>Tabulation</a:t>
            </a:r>
          </a:p>
          <a:p>
            <a:pPr lvl="1" eaLnBrk="1" hangingPunct="1"/>
            <a:r>
              <a:rPr lang="en-US" sz="1800" dirty="0" smtClean="0"/>
              <a:t>Decoration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4267200" y="1885950"/>
            <a:ext cx="4368800" cy="4171950"/>
          </a:xfrm>
        </p:spPr>
        <p:txBody>
          <a:bodyPr/>
          <a:lstStyle/>
          <a:p>
            <a:pPr eaLnBrk="1" hangingPunct="1"/>
            <a:r>
              <a:rPr lang="en-US" sz="2200" dirty="0" smtClean="0"/>
              <a:t>What’s the purpose of the </a:t>
            </a:r>
            <a:r>
              <a:rPr lang="en-US" sz="2200" dirty="0" err="1" smtClean="0"/>
              <a:t>vis</a:t>
            </a:r>
            <a:r>
              <a:rPr lang="en-US" sz="2200" dirty="0" smtClean="0"/>
              <a:t>?</a:t>
            </a:r>
          </a:p>
          <a:p>
            <a:pPr lvl="1" eaLnBrk="1" hangingPunct="1"/>
            <a:r>
              <a:rPr lang="en-US" sz="1800" dirty="0" smtClean="0"/>
              <a:t>Aid to thinking</a:t>
            </a:r>
          </a:p>
          <a:p>
            <a:pPr lvl="1" eaLnBrk="1" hangingPunct="1"/>
            <a:r>
              <a:rPr lang="en-US" sz="1800" dirty="0" smtClean="0"/>
              <a:t>Problem solving/Decision making</a:t>
            </a:r>
          </a:p>
          <a:p>
            <a:pPr lvl="1" eaLnBrk="1" hangingPunct="1"/>
            <a:r>
              <a:rPr lang="en-US" sz="1800" dirty="0" smtClean="0"/>
              <a:t>Insight</a:t>
            </a:r>
          </a:p>
          <a:p>
            <a:pPr lvl="1" eaLnBrk="1" hangingPunct="1"/>
            <a:r>
              <a:rPr lang="en-US" sz="1800" dirty="0" smtClean="0"/>
              <a:t>Clarifying</a:t>
            </a:r>
          </a:p>
          <a:p>
            <a:pPr lvl="1" eaLnBrk="1" hangingPunct="1"/>
            <a:r>
              <a:rPr lang="en-US" sz="1800" dirty="0" smtClean="0"/>
              <a:t>Entertainment / Art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s-IS" dirty="0" smtClean="0"/>
              <a:t>Jan 5, 2017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IAT 355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26AA1-5D83-429B-ACAE-586B6F47B788}" type="slidenum">
              <a:rPr lang="en-US" smtClean="0"/>
              <a:pPr/>
              <a:t>27</a:t>
            </a:fld>
            <a:endParaRPr lang="en-US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Another way to approach it</a:t>
            </a:r>
            <a:endParaRPr lang="en-US" dirty="0"/>
          </a:p>
        </p:txBody>
      </p:sp>
      <p:sp>
        <p:nvSpPr>
          <p:cNvPr id="1341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Answer this: Do you know the answer?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If yes,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dirty="0" smtClean="0"/>
              <a:t>Presentation, communication, education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If no,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dirty="0" smtClean="0"/>
              <a:t>Exploration, analysis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dirty="0" smtClean="0"/>
              <a:t>Problem solving, planning,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dirty="0" smtClean="0"/>
              <a:t>Aid to thinking, reasoning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Answer this: Are you the creator or the viewer of the information?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Often there is a loop between analysis and presentation</a:t>
            </a:r>
          </a:p>
          <a:p>
            <a:pPr lvl="4" eaLnBrk="1" hangingPunct="1">
              <a:lnSpc>
                <a:spcPct val="90000"/>
              </a:lnSpc>
            </a:pPr>
            <a:r>
              <a:rPr lang="en-US" sz="1600" dirty="0" smtClean="0"/>
              <a:t>Stone &amp; </a:t>
            </a:r>
            <a:r>
              <a:rPr lang="en-US" sz="1600" dirty="0" err="1" smtClean="0"/>
              <a:t>Zellweger</a:t>
            </a:r>
            <a:endParaRPr lang="en-US" sz="1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s-IS" dirty="0" smtClean="0"/>
              <a:t>Jan 5, 2017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IAT 355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30034-53E2-4058-BD56-E9C464970067}" type="slidenum">
              <a:rPr lang="en-US"/>
              <a:pPr/>
              <a:t>28</a:t>
            </a:fld>
            <a:endParaRPr lang="en-US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Homework</a:t>
            </a:r>
          </a:p>
        </p:txBody>
      </p:sp>
      <p:sp>
        <p:nvSpPr>
          <p:cNvPr id="1361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Find an interesting </a:t>
            </a:r>
            <a:r>
              <a:rPr lang="en-US" dirty="0" err="1"/>
              <a:t>InfoVis</a:t>
            </a:r>
            <a:r>
              <a:rPr lang="en-US" dirty="0"/>
              <a:t> Out </a:t>
            </a:r>
            <a:r>
              <a:rPr lang="en-US" dirty="0" smtClean="0"/>
              <a:t>There</a:t>
            </a:r>
          </a:p>
          <a:p>
            <a:pPr lvl="1"/>
            <a:r>
              <a:rPr lang="en-US" dirty="0" smtClean="0"/>
              <a:t>Report to class on </a:t>
            </a:r>
            <a:r>
              <a:rPr lang="en-US" dirty="0" smtClean="0"/>
              <a:t>Thursday</a:t>
            </a:r>
            <a:r>
              <a:rPr lang="en-US" dirty="0" smtClean="0"/>
              <a:t>:</a:t>
            </a:r>
          </a:p>
          <a:p>
            <a:pPr lvl="1"/>
            <a:r>
              <a:rPr lang="en-US" b="1" dirty="0" smtClean="0"/>
              <a:t>Be ready with a URL</a:t>
            </a:r>
          </a:p>
          <a:p>
            <a:r>
              <a:rPr lang="en-US" dirty="0" smtClean="0"/>
              <a:t>Here are two*</a:t>
            </a:r>
          </a:p>
          <a:p>
            <a:pPr lvl="1"/>
            <a:r>
              <a:rPr lang="en-US" dirty="0" smtClean="0"/>
              <a:t>The Onion: </a:t>
            </a:r>
            <a:r>
              <a:rPr lang="en-US" sz="1800" dirty="0" smtClean="0">
                <a:hlinkClick r:id="rId3"/>
              </a:rPr>
              <a:t>http://www.theonion.com/content/video/breaking_news_series_of</a:t>
            </a:r>
            <a:endParaRPr lang="en-US" sz="1800" dirty="0" smtClean="0"/>
          </a:p>
          <a:p>
            <a:pPr lvl="1"/>
            <a:r>
              <a:rPr lang="en-US" sz="2400" dirty="0" smtClean="0"/>
              <a:t>Hans </a:t>
            </a:r>
            <a:r>
              <a:rPr lang="en-US" sz="2400" dirty="0" err="1" smtClean="0"/>
              <a:t>Rosling</a:t>
            </a:r>
            <a:r>
              <a:rPr lang="en-US" sz="2400" dirty="0" smtClean="0"/>
              <a:t>, </a:t>
            </a:r>
            <a:r>
              <a:rPr lang="en-US" sz="2400" dirty="0" err="1" smtClean="0"/>
              <a:t>Gapminder</a:t>
            </a:r>
            <a:r>
              <a:rPr lang="en-US" sz="2400" dirty="0" smtClean="0"/>
              <a:t> TED 2008 </a:t>
            </a:r>
            <a:r>
              <a:rPr lang="en-US" sz="2000" dirty="0" smtClean="0">
                <a:hlinkClick r:id="rId4"/>
              </a:rPr>
              <a:t>http://www.youtube.com/watch?v=RUwS1uAdUcI</a:t>
            </a:r>
            <a:endParaRPr lang="en-US" sz="3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s-IS" dirty="0" smtClean="0"/>
              <a:t>Jan 5, 2017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IAT 355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7B8B2-EA64-4312-ADAF-670AD587395C}" type="slidenum">
              <a:rPr lang="en-US"/>
              <a:pPr/>
              <a:t>29</a:t>
            </a:fld>
            <a:endParaRPr lang="en-US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Excel</a:t>
            </a:r>
          </a:p>
        </p:txBody>
      </p:sp>
      <p:graphicFrame>
        <p:nvGraphicFramePr>
          <p:cNvPr id="93188" name="Object 4"/>
          <p:cNvGraphicFramePr>
            <a:graphicFrameLocks noGrp="1" noChangeAspect="1"/>
          </p:cNvGraphicFramePr>
          <p:nvPr>
            <p:ph idx="1"/>
          </p:nvPr>
        </p:nvGraphicFramePr>
        <p:xfrm>
          <a:off x="1917700" y="2181225"/>
          <a:ext cx="5257800" cy="3581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200" name="Chart" r:id="rId4" imgW="5257694" imgH="3581559" progId="Excel.Sheet.8">
                  <p:embed/>
                </p:oleObj>
              </mc:Choice>
              <mc:Fallback>
                <p:oleObj name="Chart" r:id="rId4" imgW="5257694" imgH="3581559" progId="Excel.Sheet.8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17700" y="2181225"/>
                        <a:ext cx="5257800" cy="3581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s-IS" dirty="0" smtClean="0"/>
              <a:t>Jan 5, 2017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IAT 355</a:t>
            </a:r>
            <a:endParaRPr lang="en-US">
              <a:latin typeface="Comic Sans MS" pitchFamily="66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25586-AE91-4483-9248-AB22AD7B0D57}" type="slidenum">
              <a:rPr lang="en-US"/>
              <a:pPr/>
              <a:t>3</a:t>
            </a:fld>
            <a:endParaRPr lang="en-US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USA Today Graphics</a:t>
            </a:r>
          </a:p>
        </p:txBody>
      </p:sp>
      <p:sp>
        <p:nvSpPr>
          <p:cNvPr id="962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What’s </a:t>
            </a:r>
            <a:r>
              <a:rPr lang="en-US" dirty="0" smtClean="0"/>
              <a:t>right/wrong </a:t>
            </a:r>
            <a:r>
              <a:rPr lang="en-US" dirty="0"/>
              <a:t>with this pic?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s-IS" dirty="0" smtClean="0"/>
              <a:t>Jan 5, 2017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IAT 355</a:t>
            </a:r>
            <a:endParaRPr lang="en-US">
              <a:latin typeface="Comic Sans MS" pitchFamily="66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861E1-D4C1-435F-B048-B83E9CF97D3B}" type="slidenum">
              <a:rPr lang="en-US"/>
              <a:pPr/>
              <a:t>4</a:t>
            </a:fld>
            <a:endParaRPr lang="en-US">
              <a:latin typeface="Comic Sans MS" pitchFamily="66" charset="0"/>
            </a:endParaRPr>
          </a:p>
        </p:txBody>
      </p:sp>
      <p:pic>
        <p:nvPicPr>
          <p:cNvPr id="9626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19400" y="2514600"/>
            <a:ext cx="3676650" cy="3924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>
          <a:xfrm>
            <a:off x="406400" y="228600"/>
            <a:ext cx="7772400" cy="990600"/>
          </a:xfrm>
        </p:spPr>
        <p:txBody>
          <a:bodyPr/>
          <a:lstStyle/>
          <a:p>
            <a:r>
              <a:rPr lang="en-US"/>
              <a:t>Train Schedule</a:t>
            </a:r>
          </a:p>
        </p:txBody>
      </p:sp>
      <p:sp>
        <p:nvSpPr>
          <p:cNvPr id="983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s-IS" dirty="0" smtClean="0"/>
              <a:t>Jan 5, 2017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IAT 355</a:t>
            </a:r>
            <a:endParaRPr lang="en-US">
              <a:latin typeface="Comic Sans MS" pitchFamily="66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74DBE-564D-4F2D-8058-223B5E18CF23}" type="slidenum">
              <a:rPr lang="en-US"/>
              <a:pPr/>
              <a:t>5</a:t>
            </a:fld>
            <a:endParaRPr lang="en-US">
              <a:latin typeface="Comic Sans MS" pitchFamily="66" charset="0"/>
            </a:endParaRPr>
          </a:p>
        </p:txBody>
      </p:sp>
      <p:pic>
        <p:nvPicPr>
          <p:cNvPr id="9830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43075" y="1230313"/>
            <a:ext cx="5800725" cy="57038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News Stories</a:t>
            </a:r>
          </a:p>
        </p:txBody>
      </p:sp>
      <p:sp>
        <p:nvSpPr>
          <p:cNvPr id="1003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s-IS" dirty="0" smtClean="0"/>
              <a:t>Jan 5, 2017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IAT 355</a:t>
            </a:r>
            <a:endParaRPr lang="en-US">
              <a:latin typeface="Comic Sans MS" pitchFamily="66" charset="0"/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A9E61-9339-47DB-9D83-3DFEBAD1A2EB}" type="slidenum">
              <a:rPr lang="en-US"/>
              <a:pPr/>
              <a:t>6</a:t>
            </a:fld>
            <a:endParaRPr lang="en-US">
              <a:latin typeface="Comic Sans MS" pitchFamily="66" charset="0"/>
            </a:endParaRPr>
          </a:p>
        </p:txBody>
      </p:sp>
      <p:pic>
        <p:nvPicPr>
          <p:cNvPr id="100357" name="Picture 5" descr="NewsStoriesMa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90800" y="1612900"/>
            <a:ext cx="4114800" cy="5245100"/>
          </a:xfrm>
          <a:prstGeom prst="rect">
            <a:avLst/>
          </a:prstGeom>
          <a:noFill/>
        </p:spPr>
      </p:pic>
      <p:sp>
        <p:nvSpPr>
          <p:cNvPr id="100358" name="Text Box 6"/>
          <p:cNvSpPr txBox="1">
            <a:spLocks noChangeArrowheads="1"/>
          </p:cNvSpPr>
          <p:nvPr/>
        </p:nvSpPr>
        <p:spPr bwMode="auto">
          <a:xfrm>
            <a:off x="6842125" y="5645150"/>
            <a:ext cx="2238375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/>
              <a:t>Newman &amp; Gastner, PNAS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YVR</a:t>
            </a:r>
          </a:p>
        </p:txBody>
      </p:sp>
      <p:sp>
        <p:nvSpPr>
          <p:cNvPr id="10240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885950"/>
            <a:ext cx="4191000" cy="4171950"/>
          </a:xfrm>
        </p:spPr>
        <p:txBody>
          <a:bodyPr/>
          <a:lstStyle/>
          <a:p>
            <a:r>
              <a:rPr lang="en-US"/>
              <a:t>Flash Map: </a:t>
            </a:r>
          </a:p>
          <a:p>
            <a:pPr lvl="1"/>
            <a:r>
              <a:rPr lang="en-US"/>
              <a:t>Moves car!</a:t>
            </a:r>
          </a:p>
          <a:p>
            <a:pPr lvl="1"/>
            <a:r>
              <a:rPr lang="en-US"/>
              <a:t>cameras give 360 view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s-IS" dirty="0" smtClean="0"/>
              <a:t>Jan 5, 2017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IAT 355</a:t>
            </a:r>
            <a:endParaRPr lang="en-US">
              <a:latin typeface="Comic Sans MS" pitchFamily="66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0EFEC-AC8D-4C8C-BC09-E652974DD8B3}" type="slidenum">
              <a:rPr lang="en-US"/>
              <a:pPr/>
              <a:t>7</a:t>
            </a:fld>
            <a:endParaRPr lang="en-US">
              <a:latin typeface="Comic Sans MS" pitchFamily="66" charset="0"/>
            </a:endParaRPr>
          </a:p>
        </p:txBody>
      </p:sp>
      <p:pic>
        <p:nvPicPr>
          <p:cNvPr id="10240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1981200"/>
            <a:ext cx="4095750" cy="38385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YVR Now</a:t>
            </a:r>
            <a:endParaRPr lang="en-US" dirty="0"/>
          </a:p>
        </p:txBody>
      </p:sp>
      <p:pic>
        <p:nvPicPr>
          <p:cNvPr id="7" name="Content Placeholder 6" descr="Screen Shot 2014-05-02 at 3.59.01 PM.pn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44" b="7644"/>
          <a:stretch>
            <a:fillRect/>
          </a:stretch>
        </p:blipFill>
        <p:spPr>
          <a:xfrm>
            <a:off x="255624" y="1447800"/>
            <a:ext cx="8888376" cy="4533900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s-IS" dirty="0" smtClean="0"/>
              <a:t>Jan 5, 2017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IAT 355</a:t>
            </a:r>
            <a:endParaRPr lang="en-US">
              <a:latin typeface="Comic Sans MS" pitchFamily="66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82A2D-A04F-4057-A8D0-180D7D989504}" type="slidenum">
              <a:rPr lang="en-US" smtClean="0"/>
              <a:pPr/>
              <a:t>8</a:t>
            </a:fld>
            <a:endParaRPr lang="en-US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80122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Unemployment rates</a:t>
            </a:r>
          </a:p>
        </p:txBody>
      </p:sp>
      <p:sp>
        <p:nvSpPr>
          <p:cNvPr id="1044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s-IS" dirty="0" smtClean="0"/>
              <a:t>Jan 5, 2017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IAT 355</a:t>
            </a:r>
            <a:endParaRPr lang="en-US">
              <a:latin typeface="Comic Sans MS" pitchFamily="66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42C88-320E-4FE1-8F3B-59C61FA2D104}" type="slidenum">
              <a:rPr lang="en-US"/>
              <a:pPr/>
              <a:t>9</a:t>
            </a:fld>
            <a:endParaRPr lang="en-US">
              <a:latin typeface="Comic Sans MS" pitchFamily="66" charset="0"/>
            </a:endParaRPr>
          </a:p>
        </p:txBody>
      </p:sp>
      <p:pic>
        <p:nvPicPr>
          <p:cNvPr id="104452" name="Picture 4" descr="Unemployment_rate_world_from_CIA_figures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2667000"/>
            <a:ext cx="8686800" cy="36925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IAT410">
  <a:themeElements>
    <a:clrScheme name="IAT410 2">
      <a:dk1>
        <a:srgbClr val="000000"/>
      </a:dk1>
      <a:lt1>
        <a:srgbClr val="FFFFFF"/>
      </a:lt1>
      <a:dk2>
        <a:srgbClr val="000000"/>
      </a:dk2>
      <a:lt2>
        <a:srgbClr val="5E574E"/>
      </a:lt2>
      <a:accent1>
        <a:srgbClr val="FF6600"/>
      </a:accent1>
      <a:accent2>
        <a:srgbClr val="FFCC00"/>
      </a:accent2>
      <a:accent3>
        <a:srgbClr val="FFFFFF"/>
      </a:accent3>
      <a:accent4>
        <a:srgbClr val="000000"/>
      </a:accent4>
      <a:accent5>
        <a:srgbClr val="FFB8AA"/>
      </a:accent5>
      <a:accent6>
        <a:srgbClr val="E7B900"/>
      </a:accent6>
      <a:hlink>
        <a:srgbClr val="996633"/>
      </a:hlink>
      <a:folHlink>
        <a:srgbClr val="808000"/>
      </a:folHlink>
    </a:clrScheme>
    <a:fontScheme name="IAT410">
      <a:majorFont>
        <a:latin typeface="Arial Black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IAT410 1">
        <a:dk1>
          <a:srgbClr val="5E574E"/>
        </a:dk1>
        <a:lt1>
          <a:srgbClr val="FFFFCC"/>
        </a:lt1>
        <a:dk2>
          <a:srgbClr val="000000"/>
        </a:dk2>
        <a:lt2>
          <a:srgbClr val="FFCC00"/>
        </a:lt2>
        <a:accent1>
          <a:srgbClr val="CC9900"/>
        </a:accent1>
        <a:accent2>
          <a:srgbClr val="FF6600"/>
        </a:accent2>
        <a:accent3>
          <a:srgbClr val="AAAAAA"/>
        </a:accent3>
        <a:accent4>
          <a:srgbClr val="DADAAE"/>
        </a:accent4>
        <a:accent5>
          <a:srgbClr val="E2CAAA"/>
        </a:accent5>
        <a:accent6>
          <a:srgbClr val="E75C00"/>
        </a:accent6>
        <a:hlink>
          <a:srgbClr val="FF00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AT410 2">
        <a:dk1>
          <a:srgbClr val="000000"/>
        </a:dk1>
        <a:lt1>
          <a:srgbClr val="FFFFFF"/>
        </a:lt1>
        <a:dk2>
          <a:srgbClr val="000000"/>
        </a:dk2>
        <a:lt2>
          <a:srgbClr val="5E574E"/>
        </a:lt2>
        <a:accent1>
          <a:srgbClr val="FF66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B900"/>
        </a:accent6>
        <a:hlink>
          <a:srgbClr val="996633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AT410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AT410 4">
        <a:dk1>
          <a:srgbClr val="000000"/>
        </a:dk1>
        <a:lt1>
          <a:srgbClr val="FFFFFF"/>
        </a:lt1>
        <a:dk2>
          <a:srgbClr val="800000"/>
        </a:dk2>
        <a:lt2>
          <a:srgbClr val="5E574E"/>
        </a:lt2>
        <a:accent1>
          <a:srgbClr val="FF66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B900"/>
        </a:accent6>
        <a:hlink>
          <a:srgbClr val="FF0000"/>
        </a:hlink>
        <a:folHlink>
          <a:srgbClr val="FF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AT410 5">
        <a:dk1>
          <a:srgbClr val="000066"/>
        </a:dk1>
        <a:lt1>
          <a:srgbClr val="FFFFFF"/>
        </a:lt1>
        <a:dk2>
          <a:srgbClr val="0000FF"/>
        </a:dk2>
        <a:lt2>
          <a:srgbClr val="000000"/>
        </a:lt2>
        <a:accent1>
          <a:srgbClr val="0066FF"/>
        </a:accent1>
        <a:accent2>
          <a:srgbClr val="33CCCC"/>
        </a:accent2>
        <a:accent3>
          <a:srgbClr val="FFFFFF"/>
        </a:accent3>
        <a:accent4>
          <a:srgbClr val="000056"/>
        </a:accent4>
        <a:accent5>
          <a:srgbClr val="AAB8FF"/>
        </a:accent5>
        <a:accent6>
          <a:srgbClr val="2DB9B9"/>
        </a:accent6>
        <a:hlink>
          <a:srgbClr val="FF00FF"/>
        </a:hlink>
        <a:folHlink>
          <a:srgbClr val="99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AT410 6">
        <a:dk1>
          <a:srgbClr val="000000"/>
        </a:dk1>
        <a:lt1>
          <a:srgbClr val="FFFFFF"/>
        </a:lt1>
        <a:dk2>
          <a:srgbClr val="000066"/>
        </a:dk2>
        <a:lt2>
          <a:srgbClr val="FFCC00"/>
        </a:lt2>
        <a:accent1>
          <a:srgbClr val="0066FF"/>
        </a:accent1>
        <a:accent2>
          <a:srgbClr val="33CCCC"/>
        </a:accent2>
        <a:accent3>
          <a:srgbClr val="AAAAB8"/>
        </a:accent3>
        <a:accent4>
          <a:srgbClr val="DADADA"/>
        </a:accent4>
        <a:accent5>
          <a:srgbClr val="AAB8FF"/>
        </a:accent5>
        <a:accent6>
          <a:srgbClr val="2DB9B9"/>
        </a:accent6>
        <a:hlink>
          <a:srgbClr val="FF00FF"/>
        </a:hlink>
        <a:folHlink>
          <a:srgbClr val="9933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AT410 7">
        <a:dk1>
          <a:srgbClr val="5E574E"/>
        </a:dk1>
        <a:lt1>
          <a:srgbClr val="FFFFCC"/>
        </a:lt1>
        <a:dk2>
          <a:srgbClr val="800000"/>
        </a:dk2>
        <a:lt2>
          <a:srgbClr val="FFCC00"/>
        </a:lt2>
        <a:accent1>
          <a:srgbClr val="CC9900"/>
        </a:accent1>
        <a:accent2>
          <a:srgbClr val="FF6600"/>
        </a:accent2>
        <a:accent3>
          <a:srgbClr val="C0AAAA"/>
        </a:accent3>
        <a:accent4>
          <a:srgbClr val="DADAAE"/>
        </a:accent4>
        <a:accent5>
          <a:srgbClr val="E2CAAA"/>
        </a:accent5>
        <a:accent6>
          <a:srgbClr val="E75C00"/>
        </a:accent6>
        <a:hlink>
          <a:srgbClr val="FF00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AT410 8">
        <a:dk1>
          <a:srgbClr val="000000"/>
        </a:dk1>
        <a:lt1>
          <a:srgbClr val="FFFFFF"/>
        </a:lt1>
        <a:dk2>
          <a:srgbClr val="000066"/>
        </a:dk2>
        <a:lt2>
          <a:srgbClr val="FFFF00"/>
        </a:lt2>
        <a:accent1>
          <a:srgbClr val="0066FF"/>
        </a:accent1>
        <a:accent2>
          <a:srgbClr val="33CCCC"/>
        </a:accent2>
        <a:accent3>
          <a:srgbClr val="AAAAB8"/>
        </a:accent3>
        <a:accent4>
          <a:srgbClr val="DADADA"/>
        </a:accent4>
        <a:accent5>
          <a:srgbClr val="AAB8FF"/>
        </a:accent5>
        <a:accent6>
          <a:srgbClr val="2DB9B9"/>
        </a:accent6>
        <a:hlink>
          <a:srgbClr val="FF00FF"/>
        </a:hlink>
        <a:folHlink>
          <a:srgbClr val="9933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IAT355-Lec01-template</Template>
  <TotalTime>10450</TotalTime>
  <Words>879</Words>
  <Application>Microsoft Macintosh PowerPoint</Application>
  <PresentationFormat>On-screen Show (4:3)</PresentationFormat>
  <Paragraphs>216</Paragraphs>
  <Slides>29</Slides>
  <Notes>28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1" baseType="lpstr">
      <vt:lpstr>IAT410</vt:lpstr>
      <vt:lpstr>Chart</vt:lpstr>
      <vt:lpstr>IAT 355 Introduction to Visual Analytics</vt:lpstr>
      <vt:lpstr>Example Visualizations</vt:lpstr>
      <vt:lpstr>Excel</vt:lpstr>
      <vt:lpstr>USA Today Graphics</vt:lpstr>
      <vt:lpstr>Train Schedule</vt:lpstr>
      <vt:lpstr>News Stories</vt:lpstr>
      <vt:lpstr>YVR</vt:lpstr>
      <vt:lpstr>YVR Now</vt:lpstr>
      <vt:lpstr>Unemployment rates</vt:lpstr>
      <vt:lpstr>Power Costs</vt:lpstr>
      <vt:lpstr>Ancient Europe</vt:lpstr>
      <vt:lpstr>Ancient Europe</vt:lpstr>
      <vt:lpstr>London Underground</vt:lpstr>
      <vt:lpstr>Actual Geography</vt:lpstr>
      <vt:lpstr>SARS 2002</vt:lpstr>
      <vt:lpstr>Napoleon’s Invasion of Russia</vt:lpstr>
      <vt:lpstr>PowerPoint Presentation</vt:lpstr>
      <vt:lpstr>PowerPoint Presentation</vt:lpstr>
      <vt:lpstr>PowerPoint Presentation</vt:lpstr>
      <vt:lpstr>SmartMoney MarketMap</vt:lpstr>
      <vt:lpstr>Inxight StarTree</vt:lpstr>
      <vt:lpstr>Sunburst File Browser</vt:lpstr>
      <vt:lpstr>HomeFinder HCIL U Maryland</vt:lpstr>
      <vt:lpstr>Data too large for paper &amp; pencil</vt:lpstr>
      <vt:lpstr>Knowledge Seeking Tasks</vt:lpstr>
      <vt:lpstr>Tasks in InfoVis</vt:lpstr>
      <vt:lpstr>Other goal Taxonomies</vt:lpstr>
      <vt:lpstr>Another way to approach it</vt:lpstr>
      <vt:lpstr>Homework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Chris Shaw</cp:lastModifiedBy>
  <cp:revision>18</cp:revision>
  <cp:lastPrinted>1601-01-01T00:00:00Z</cp:lastPrinted>
  <dcterms:created xsi:type="dcterms:W3CDTF">1601-01-01T00:00:00Z</dcterms:created>
  <dcterms:modified xsi:type="dcterms:W3CDTF">2017-01-13T00:16:13Z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