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notesSlides/notesSlide15.xml" ContentType="application/vnd.openxmlformats-officedocument.presentationml.notesSlide+xml"/>
  <Override PartName="/ppt/embeddings/oleObject2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63"/>
  </p:notesMasterIdLst>
  <p:sldIdLst>
    <p:sldId id="256" r:id="rId3"/>
    <p:sldId id="257" r:id="rId4"/>
    <p:sldId id="258" r:id="rId5"/>
    <p:sldId id="259" r:id="rId6"/>
    <p:sldId id="260" r:id="rId7"/>
    <p:sldId id="318" r:id="rId8"/>
    <p:sldId id="31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79C7"/>
    <a:srgbClr val="ECC3B2"/>
    <a:srgbClr val="212121"/>
    <a:srgbClr val="9A9A9A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18" autoAdjust="0"/>
  </p:normalViewPr>
  <p:slideViewPr>
    <p:cSldViewPr>
      <p:cViewPr varScale="1">
        <p:scale>
          <a:sx n="94" d="100"/>
          <a:sy n="94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CDD3D5-F806-400B-BA49-55FFD49088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67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F1845-D1A7-48A6-A95A-2DD61BFCCF6C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	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B7E4C-ED82-4E7B-9EA8-6A26E61000FD}" type="slidenum">
              <a:rPr lang="en-US"/>
              <a:pPr/>
              <a:t>10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396B9-5D13-4CD3-B7C5-E701A366A9C1}" type="slidenum">
              <a:rPr lang="en-US"/>
              <a:pPr/>
              <a:t>11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483F7-3963-40C4-8D70-03D80D14EB0A}" type="slidenum">
              <a:rPr lang="en-US"/>
              <a:pPr/>
              <a:t>12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70F3E-9796-41B1-80FA-1E82E183EB71}" type="slidenum">
              <a:rPr lang="en-US"/>
              <a:pPr/>
              <a:t>13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0C661-286D-4B59-A4FF-733F3B466912}" type="slidenum">
              <a:rPr lang="en-US"/>
              <a:pPr/>
              <a:t>14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ADFD7-A62A-4E21-BF5E-EA6A00246FBA}" type="slidenum">
              <a:rPr lang="en-US"/>
              <a:pPr/>
              <a:t>15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19071-ABA2-4B8B-AF17-884EC45E4B47}" type="slidenum">
              <a:rPr lang="en-US"/>
              <a:pPr/>
              <a:t>16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408ED6-F0B4-4660-B21D-4C1B2CCAAF9D}" type="slidenum">
              <a:rPr lang="en-US"/>
              <a:pPr/>
              <a:t>17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605C1-5F44-4656-910C-D5402654991C}" type="slidenum">
              <a:rPr lang="en-US"/>
              <a:pPr/>
              <a:t>18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1F61F8-DC77-4BCB-97A0-C9BED734D0BC}" type="slidenum">
              <a:rPr lang="en-US"/>
              <a:pPr/>
              <a:t>19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A0F58-B4F0-49AA-9C17-573EB7B6D9C9}" type="slidenum">
              <a:rPr lang="en-US"/>
              <a:pPr/>
              <a:t>2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A763A1-90A4-4A9F-B08C-D52317836385}" type="slidenum">
              <a:rPr lang="en-US"/>
              <a:pPr/>
              <a:t>20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14866-7AF6-43E1-B292-4312541291CE}" type="slidenum">
              <a:rPr lang="en-US"/>
              <a:pPr/>
              <a:t>21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ECCB3F-8E13-4BD8-BEF1-407E26BDEAA6}" type="slidenum">
              <a:rPr lang="en-US"/>
              <a:pPr/>
              <a:t>22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92688-A667-4B33-9964-39091247504D}" type="slidenum">
              <a:rPr lang="en-US"/>
              <a:pPr/>
              <a:t>23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E1A8A-8AF5-49B4-B80B-9C60BC26E751}" type="slidenum">
              <a:rPr lang="en-US"/>
              <a:pPr/>
              <a:t>24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1988E-315D-4AC8-9B52-597FA2F7F185}" type="slidenum">
              <a:rPr lang="en-US"/>
              <a:pPr/>
              <a:t>25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A3157-67C8-4542-A492-0CDF5FE717AF}" type="slidenum">
              <a:rPr lang="en-US"/>
              <a:pPr/>
              <a:t>26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7AAC4-FDA9-4467-A9B6-1E1432725FA1}" type="slidenum">
              <a:rPr lang="en-US"/>
              <a:pPr/>
              <a:t>27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A7BA83-1611-4D3C-BF33-9B1B3EE49AD1}" type="slidenum">
              <a:rPr lang="en-US"/>
              <a:pPr/>
              <a:t>28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E6297-1D2F-460F-9A2D-1F3815DBEBF1}" type="slidenum">
              <a:rPr lang="en-US"/>
              <a:pPr/>
              <a:t>29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9ED6C-8E1B-4583-9BC7-05C618D2E7B7}" type="slidenum">
              <a:rPr lang="en-US"/>
              <a:pPr/>
              <a:t>3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633A9-E001-4609-8925-460C1AA15C2E}" type="slidenum">
              <a:rPr lang="en-US"/>
              <a:pPr/>
              <a:t>30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0EC7D-3E78-4073-9969-08561475B3A6}" type="slidenum">
              <a:rPr lang="en-US"/>
              <a:pPr/>
              <a:t>31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0BDA4-0B94-4E05-B10E-13DC2CB828E3}" type="slidenum">
              <a:rPr lang="en-US"/>
              <a:pPr/>
              <a:t>32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266793-E67B-43F8-A911-3F7571F3C94A}" type="slidenum">
              <a:rPr lang="en-US"/>
              <a:pPr/>
              <a:t>33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22662-F8FE-457D-A004-4E8007378563}" type="slidenum">
              <a:rPr lang="en-US"/>
              <a:pPr/>
              <a:t>34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39EA6-FA61-48F1-B354-93CB4A64B111}" type="slidenum">
              <a:rPr lang="en-US"/>
              <a:pPr/>
              <a:t>35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79480-5709-415C-A384-9883BBD73517}" type="slidenum">
              <a:rPr lang="en-US"/>
              <a:pPr/>
              <a:t>36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06DB58-B58F-425F-A55D-94A922800E95}" type="slidenum">
              <a:rPr lang="en-US"/>
              <a:pPr/>
              <a:t>37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88A4A-38F4-4AF4-BDFF-2DD0C121B16B}" type="slidenum">
              <a:rPr lang="en-US"/>
              <a:pPr/>
              <a:t>38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60AD0D-61E3-4412-B1EC-5F4F42790707}" type="slidenum">
              <a:rPr lang="en-US"/>
              <a:pPr/>
              <a:t>39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7E080-8314-4008-A48E-D5F62E466956}" type="slidenum">
              <a:rPr lang="en-US"/>
              <a:pPr/>
              <a:t>4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26BA3-582D-41FF-82E1-024489967B18}" type="slidenum">
              <a:rPr lang="en-US"/>
              <a:pPr/>
              <a:t>40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A4DD7-2618-44AF-A8AB-1B3453413CE7}" type="slidenum">
              <a:rPr lang="en-US"/>
              <a:pPr/>
              <a:t>41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C63CB-AF3A-4045-9EF6-CD6035B2DA32}" type="slidenum">
              <a:rPr lang="en-US"/>
              <a:pPr/>
              <a:t>42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819C6-D613-42C7-9F2F-23C3C8A8C7EC}" type="slidenum">
              <a:rPr lang="en-US"/>
              <a:pPr/>
              <a:t>43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8A0CB-897C-44BF-A4FA-5FBB972BF334}" type="slidenum">
              <a:rPr lang="en-US"/>
              <a:pPr/>
              <a:t>44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A2C250-C64D-45E7-B743-A8E35CE1836D}" type="slidenum">
              <a:rPr lang="en-US"/>
              <a:pPr/>
              <a:t>45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BBECA-6580-43B5-93AA-D0334ECC8FE0}" type="slidenum">
              <a:rPr lang="en-US"/>
              <a:pPr/>
              <a:t>46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6CB2C-B36C-4A0C-9458-B99051A18176}" type="slidenum">
              <a:rPr lang="en-US"/>
              <a:pPr/>
              <a:t>47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4EDAF-CFEF-4538-9601-0838F0101FE5}" type="slidenum">
              <a:rPr lang="en-US"/>
              <a:pPr/>
              <a:t>48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08BAB-5A95-4011-B2F6-227B0D935E0F}" type="slidenum">
              <a:rPr lang="en-US"/>
              <a:pPr/>
              <a:t>49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29099-9B21-4E41-8353-F78C17223A03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6F4E9-7E36-4D1B-8A91-5251F113A22A}" type="slidenum">
              <a:rPr lang="en-US"/>
              <a:pPr/>
              <a:t>50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B0435-D18E-4696-BA24-FE705A769D45}" type="slidenum">
              <a:rPr lang="en-US"/>
              <a:pPr/>
              <a:t>51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D1FE7-A7DF-4B8D-9C67-3515A8EBCA38}" type="slidenum">
              <a:rPr lang="en-US"/>
              <a:pPr/>
              <a:t>52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A8681-5F1D-4319-9791-6B4984B90199}" type="slidenum">
              <a:rPr lang="en-US"/>
              <a:pPr/>
              <a:t>53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F7F930-EDA8-42CC-8A5F-D5F217686EF3}" type="slidenum">
              <a:rPr lang="en-US"/>
              <a:pPr/>
              <a:t>54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3C010-2562-4626-8C99-333683A4A7D4}" type="slidenum">
              <a:rPr lang="en-US"/>
              <a:pPr/>
              <a:t>55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C2346-95EE-42DF-AE18-380A2AE54CF7}" type="slidenum">
              <a:rPr lang="en-US"/>
              <a:pPr/>
              <a:t>56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DAA2F-BEB2-4E4B-AAC3-361E791FC512}" type="slidenum">
              <a:rPr lang="en-US"/>
              <a:pPr/>
              <a:t>57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C5AB7-11AA-4817-A6B7-0F8D00F826C9}" type="slidenum">
              <a:rPr lang="en-US"/>
              <a:pPr/>
              <a:t>58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D4DA8-2502-416C-BA29-B2C976E4DBBF}" type="slidenum">
              <a:rPr lang="en-US"/>
              <a:pPr/>
              <a:t>59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858B2B-68CA-49FD-B8EC-FB8ADE9DAC91}" type="slidenum">
              <a:rPr lang="en-US"/>
              <a:pPr/>
              <a:t>6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67AC8-80F4-41A6-B712-E26AC43A1B2A}" type="slidenum">
              <a:rPr lang="en-US"/>
              <a:pPr/>
              <a:t>60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F38A9-BB0D-4A6D-B1C2-2BBCDBC25D59}" type="slidenum">
              <a:rPr lang="en-US"/>
              <a:pPr/>
              <a:t>7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8E62B-B425-4385-95F0-A85BA41C1F06}" type="slidenum">
              <a:rPr lang="en-US"/>
              <a:pPr/>
              <a:t>8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EF367-108C-4BC2-B13A-422B53189EFB}" type="slidenum">
              <a:rPr lang="en-US"/>
              <a:pPr/>
              <a:t>9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A82E9-AB13-48CF-A9D0-4917D14EE5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49412-1E09-4026-8A52-6CB74ABA1F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F8561-1AA2-4B67-8F83-EC9775055A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2372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DC853F-F9F3-48F6-B0B5-EB7F80702F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2372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0532C88-243B-44BF-8861-FE4D631D62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2372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B58695-9501-4634-845D-81D7A32566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2372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AB5D9A-D4BE-43EC-AD9B-EBE436F35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E8178-9660-45B0-B749-74C8295E7D13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6E1BC-3159-416B-8B71-2D1D79AFCDDF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8DA9C-3C08-4004-8672-FB842AA4CF52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1C5C0-DF2A-46F1-B86A-6B1FD27EABBF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6D30C-920A-4677-BD29-D0280D0E4E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7CFA0-D280-4193-A2EC-3493364C25DB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521F5-6247-43FA-B3F2-23AC70A4CF12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4D6F9-996E-4F8A-862E-13DE785BF413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D77CC-2A36-4B67-A66C-D9E2A5E7F2AD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45B73-A12C-4E2E-869A-EEA95EF64F36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07DB7-6155-4855-852D-4FDD97A68E7F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8BA3B-1100-47D2-A8A0-740BC187A29C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88AAF-243C-4087-9744-CE2E8DF2C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89D78-3323-41A6-90B0-79FE49EBE3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98F4C-48CC-48BF-89F7-C99C6393C2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1F736-5D50-47FA-9360-D2142A8DC7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E9FA8-201D-42B8-8299-122A303772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001A1-A6F2-47DB-85C8-8ECD266EE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41AF9-F8B7-42EB-8155-A41B0E73CF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2D344C-6452-4ABA-AFAC-77016C418B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246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Jan 6,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IAT 355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40713C47-A6EC-4D0A-B085-22512E7D6815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7300"/>
        </a:buClr>
        <a:buSzPct val="70000"/>
        <a:buFont typeface="Marlett" pitchFamily="2" charset="2"/>
        <a:buChar char="g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7300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CD66-4968-4AEC-96EB-4BDE45BEC1BA}" type="slidenum">
              <a:rPr lang="en-US"/>
              <a:pPr/>
              <a:t>1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28800"/>
            <a:ext cx="6400800" cy="1447800"/>
          </a:xfrm>
        </p:spPr>
        <p:txBody>
          <a:bodyPr/>
          <a:lstStyle/>
          <a:p>
            <a:r>
              <a:rPr lang="en-US" dirty="0" smtClean="0">
                <a:solidFill>
                  <a:srgbClr val="212121"/>
                </a:solidFill>
              </a:rPr>
              <a:t>IAT 355</a:t>
            </a:r>
            <a:endParaRPr lang="en-US" dirty="0">
              <a:solidFill>
                <a:srgbClr val="212121"/>
              </a:solidFill>
            </a:endParaRPr>
          </a:p>
          <a:p>
            <a:endParaRPr lang="en-US" dirty="0">
              <a:solidFill>
                <a:srgbClr val="212121"/>
              </a:solidFill>
            </a:endParaRPr>
          </a:p>
          <a:p>
            <a:r>
              <a:rPr lang="en-US" dirty="0" smtClean="0">
                <a:solidFill>
                  <a:srgbClr val="212121"/>
                </a:solidFill>
              </a:rPr>
              <a:t>Data + Multivariate Visualization</a:t>
            </a:r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8600" y="55626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solidFill>
                  <a:srgbClr val="464646"/>
                </a:solidFill>
              </a:rPr>
              <a:t>______________________________________________________________________________________</a:t>
            </a:r>
            <a:br>
              <a:rPr lang="en-US" sz="1400">
                <a:solidFill>
                  <a:srgbClr val="464646"/>
                </a:solidFill>
              </a:rPr>
            </a:br>
            <a:r>
              <a:rPr lang="en-US" sz="1400">
                <a:solidFill>
                  <a:srgbClr val="464646"/>
                </a:solidFill>
              </a:rPr>
              <a:t/>
            </a:r>
            <a:br>
              <a:rPr lang="en-US" sz="1400">
                <a:solidFill>
                  <a:srgbClr val="464646"/>
                </a:solidFill>
              </a:rPr>
            </a:br>
            <a:r>
              <a:rPr lang="en-US" sz="1400">
                <a:solidFill>
                  <a:srgbClr val="464646"/>
                </a:solidFill>
              </a:rPr>
              <a:t>                                                     </a:t>
            </a:r>
            <a:r>
              <a:rPr lang="en-US" sz="1200">
                <a:solidFill>
                  <a:srgbClr val="212121"/>
                </a:solidFill>
              </a:rPr>
              <a:t>SCHOOL OF INTERACTIVE ARTS + TECHNOLOGY [SIAT]  |  WWW.SIAT.SFU.CA</a:t>
            </a:r>
            <a:endParaRPr lang="en-US" sz="1400">
              <a:solidFill>
                <a:srgbClr val="464646"/>
              </a:solidFill>
            </a:endParaRPr>
          </a:p>
        </p:txBody>
      </p:sp>
      <p:pic>
        <p:nvPicPr>
          <p:cNvPr id="2056" name="Picture 8" descr="siat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867400"/>
            <a:ext cx="2514600" cy="57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C6EF-EB12-4184-A80F-B16F111E49E4}" type="slidenum">
              <a:rPr lang="en-US"/>
              <a:pPr/>
              <a:t>10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 Variables?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sets of dimensions 1, 2, 3 are common</a:t>
            </a:r>
          </a:p>
          <a:p>
            <a:r>
              <a:rPr lang="en-US"/>
              <a:t>Number of variables per class</a:t>
            </a:r>
          </a:p>
          <a:p>
            <a:pPr lvl="1"/>
            <a:r>
              <a:rPr lang="en-US"/>
              <a:t>1 - Univariate data</a:t>
            </a:r>
          </a:p>
          <a:p>
            <a:pPr lvl="1"/>
            <a:r>
              <a:rPr lang="en-US"/>
              <a:t>2 - Bivariate data</a:t>
            </a:r>
          </a:p>
          <a:p>
            <a:pPr lvl="1"/>
            <a:r>
              <a:rPr lang="en-US"/>
              <a:t>3 - Trivariate data</a:t>
            </a:r>
          </a:p>
          <a:p>
            <a:pPr lvl="1"/>
            <a:r>
              <a:rPr lang="en-US"/>
              <a:t>&gt;3 - Hypervariate data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4967-708C-4E73-865B-8AEB30D77A6A}" type="slidenum">
              <a:rPr lang="en-US"/>
              <a:pPr/>
              <a:t>11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What’s a common way of visually representing multivariate data sets?</a:t>
            </a:r>
          </a:p>
          <a:p>
            <a:r>
              <a:rPr lang="en-US"/>
              <a:t>Graphs! (not the vertex-edge ones)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508F-959B-4516-A1EB-0465A0574E1A}" type="slidenum">
              <a:rPr lang="en-US"/>
              <a:pPr/>
              <a:t>12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Symbolic Displays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Graphs</a:t>
            </a:r>
            <a:r>
              <a:rPr lang="en-US"/>
              <a:t> </a:t>
            </a:r>
          </a:p>
          <a:p>
            <a:r>
              <a:rPr lang="en-US"/>
              <a:t>Charts</a:t>
            </a:r>
          </a:p>
          <a:p>
            <a:r>
              <a:rPr lang="en-US"/>
              <a:t>Maps</a:t>
            </a:r>
          </a:p>
          <a:p>
            <a:r>
              <a:rPr lang="en-US"/>
              <a:t>Diagrams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D92A-928C-4B02-9B15-784CBFF56AF5}" type="slidenum">
              <a:rPr lang="en-US"/>
              <a:pPr/>
              <a:t>13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Graphs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chart" idx="1"/>
          </p:nvPr>
        </p:nvSpPr>
        <p:spPr/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3654-DF4F-4163-BBA3-B505F1F7B7BC}" type="slidenum">
              <a:rPr lang="en-US"/>
              <a:pPr/>
              <a:t>14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Visual display that illustrates one or more relationships among entities</a:t>
            </a:r>
          </a:p>
          <a:p>
            <a:r>
              <a:rPr lang="en-US" sz="2400"/>
              <a:t>Shorthand way to present information</a:t>
            </a:r>
          </a:p>
          <a:p>
            <a:r>
              <a:rPr lang="en-US" sz="2400"/>
              <a:t>Allows a trend, pattern or comparison to be easily comprehended</a:t>
            </a:r>
          </a:p>
          <a:p>
            <a:endParaRPr lang="en-US" sz="2400"/>
          </a:p>
        </p:txBody>
      </p:sp>
      <p:graphicFrame>
        <p:nvGraphicFramePr>
          <p:cNvPr id="3994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2767013"/>
          <a:ext cx="3810000" cy="254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Chart" r:id="rId4" imgW="6095947" imgH="4067175" progId="MSGraph.Chart.8">
                  <p:embed followColorScheme="full"/>
                </p:oleObj>
              </mc:Choice>
              <mc:Fallback>
                <p:oleObj name="Chart" r:id="rId4" imgW="6095947" imgH="4067175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767013"/>
                        <a:ext cx="3810000" cy="254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D50B-DE97-45EC-B13E-24C506BEF15F}" type="slidenum">
              <a:rPr lang="en-US"/>
              <a:pPr/>
              <a:t>15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749800" cy="4114800"/>
          </a:xfrm>
        </p:spPr>
        <p:txBody>
          <a:bodyPr/>
          <a:lstStyle/>
          <a:p>
            <a:r>
              <a:rPr lang="en-US" sz="2800"/>
              <a:t>Critical to focus on task</a:t>
            </a:r>
          </a:p>
          <a:p>
            <a:pPr lvl="1"/>
            <a:r>
              <a:rPr lang="en-US" sz="2400"/>
              <a:t>Why do you need a graph?</a:t>
            </a:r>
          </a:p>
          <a:p>
            <a:pPr lvl="1"/>
            <a:r>
              <a:rPr lang="en-US" sz="2400"/>
              <a:t>What questions are being answered?</a:t>
            </a:r>
          </a:p>
          <a:p>
            <a:pPr lvl="1"/>
            <a:r>
              <a:rPr lang="en-US" sz="2400"/>
              <a:t>What data is needed to answer those questions?</a:t>
            </a:r>
          </a:p>
          <a:p>
            <a:pPr lvl="1"/>
            <a:r>
              <a:rPr lang="en-US" sz="2400"/>
              <a:t>Who is the audience?</a:t>
            </a:r>
          </a:p>
          <a:p>
            <a:endParaRPr lang="en-US" sz="2800"/>
          </a:p>
        </p:txBody>
      </p:sp>
      <p:graphicFrame>
        <p:nvGraphicFramePr>
          <p:cNvPr id="4301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364163" y="2768600"/>
          <a:ext cx="309245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Chart" r:id="rId4" imgW="6095947" imgH="4067175" progId="MSGraph.Chart.8">
                  <p:embed followColorScheme="full"/>
                </p:oleObj>
              </mc:Choice>
              <mc:Fallback>
                <p:oleObj name="Chart" r:id="rId4" imgW="6095947" imgH="4067175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768600"/>
                        <a:ext cx="3092450" cy="25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7A03-3A97-4D17-8897-5628605336B9}" type="slidenum">
              <a:rPr lang="en-US"/>
              <a:pPr/>
              <a:t>16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Components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Framework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Measurement types, scale</a:t>
            </a:r>
          </a:p>
          <a:p>
            <a:pPr lvl="1">
              <a:lnSpc>
                <a:spcPct val="90000"/>
              </a:lnSpc>
            </a:pPr>
            <a:r>
              <a:rPr lang="en-US" sz="2400" i="1"/>
              <a:t>Geometric Metadata</a:t>
            </a:r>
          </a:p>
          <a:p>
            <a:pPr>
              <a:lnSpc>
                <a:spcPct val="90000"/>
              </a:lnSpc>
            </a:pPr>
            <a:r>
              <a:rPr lang="en-US" sz="2800"/>
              <a:t>Content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Marks, lines, points</a:t>
            </a:r>
          </a:p>
          <a:p>
            <a:pPr lvl="1">
              <a:lnSpc>
                <a:spcPct val="90000"/>
              </a:lnSpc>
            </a:pPr>
            <a:r>
              <a:rPr lang="en-US" sz="2400" i="1"/>
              <a:t>Data</a:t>
            </a:r>
          </a:p>
          <a:p>
            <a:pPr>
              <a:lnSpc>
                <a:spcPct val="90000"/>
              </a:lnSpc>
            </a:pPr>
            <a:r>
              <a:rPr lang="en-US" sz="2800"/>
              <a:t>Labels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Title, axes, ticks</a:t>
            </a:r>
          </a:p>
          <a:p>
            <a:pPr lvl="1">
              <a:lnSpc>
                <a:spcPct val="90000"/>
              </a:lnSpc>
            </a:pPr>
            <a:r>
              <a:rPr lang="en-US" sz="2400" i="1"/>
              <a:t>Nominal Metadata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D135-16B1-4B2C-8D56-FF37F29D7CB3}" type="slidenum">
              <a:rPr lang="en-US"/>
              <a:pPr/>
              <a:t>17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is important, relates entities to each other</a:t>
            </a:r>
          </a:p>
          <a:p>
            <a:r>
              <a:rPr lang="en-US"/>
              <a:t>Primarily uses lines, enclosure, position to link entities</a:t>
            </a:r>
          </a:p>
          <a:p>
            <a:r>
              <a:rPr lang="en-US"/>
              <a:t>Flow charts, family tree, organization chart</a:t>
            </a:r>
          </a:p>
          <a:p>
            <a:endParaRPr lang="en-US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4572000" y="4797425"/>
            <a:ext cx="865188" cy="7207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6372225" y="4725988"/>
            <a:ext cx="936625" cy="863600"/>
          </a:xfrm>
          <a:prstGeom prst="flowChartManualIn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cxnSp>
        <p:nvCxnSpPr>
          <p:cNvPr id="48134" name="AutoShape 6"/>
          <p:cNvCxnSpPr>
            <a:cxnSpLocks noChangeShapeType="1"/>
            <a:stCxn id="48132" idx="3"/>
            <a:endCxn id="48133" idx="1"/>
          </p:cNvCxnSpPr>
          <p:nvPr/>
        </p:nvCxnSpPr>
        <p:spPr bwMode="auto">
          <a:xfrm>
            <a:off x="5437188" y="5157788"/>
            <a:ext cx="935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6372225" y="6021388"/>
            <a:ext cx="1439863" cy="72072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cxnSp>
        <p:nvCxnSpPr>
          <p:cNvPr id="48136" name="AutoShape 8"/>
          <p:cNvCxnSpPr>
            <a:cxnSpLocks noChangeShapeType="1"/>
            <a:stCxn id="48132" idx="3"/>
            <a:endCxn id="48135" idx="1"/>
          </p:cNvCxnSpPr>
          <p:nvPr/>
        </p:nvCxnSpPr>
        <p:spPr bwMode="auto">
          <a:xfrm>
            <a:off x="5437188" y="5157788"/>
            <a:ext cx="935037" cy="1223962"/>
          </a:xfrm>
          <a:prstGeom prst="curvedConnector3">
            <a:avLst>
              <a:gd name="adj1" fmla="val 4991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73A8-1166-4F7C-B81B-5B0E58B727D9}" type="slidenum">
              <a:rPr lang="en-US"/>
              <a:pPr/>
              <a:t>18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Represents spatial relations</a:t>
            </a:r>
          </a:p>
          <a:p>
            <a:r>
              <a:rPr lang="en-US" dirty="0"/>
              <a:t>Locations identified by labels</a:t>
            </a:r>
          </a:p>
          <a:p>
            <a:pPr lvl="1"/>
            <a:r>
              <a:rPr lang="en-US" dirty="0"/>
              <a:t>Nominal metadata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357563"/>
            <a:ext cx="39211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C77E-862E-4A61-B746-567657758CA2}" type="slidenum">
              <a:rPr lang="en-US"/>
              <a:pPr/>
              <a:t>19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Choropleth Map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Areas are filled and colored differently to indicate some attribute of that region</a:t>
            </a:r>
          </a:p>
          <a:p>
            <a:endParaRPr lang="en-US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3068638"/>
            <a:ext cx="554355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6946-ED9F-4BC0-A968-1C7A92AF5369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forms and representations</a:t>
            </a:r>
          </a:p>
          <a:p>
            <a:r>
              <a:rPr lang="en-US"/>
              <a:t>Basic representation techniques</a:t>
            </a:r>
          </a:p>
          <a:p>
            <a:r>
              <a:rPr lang="en-US"/>
              <a:t>Multivariate (&gt;3) techniques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9731-5E0B-4828-A70F-9825E03E1B0E}" type="slidenum">
              <a:rPr lang="en-US"/>
              <a:pPr/>
              <a:t>20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Cartography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Cartographers and map-makers have a wealth of knowledge about the design and creation of visual information artifacts</a:t>
            </a:r>
          </a:p>
          <a:p>
            <a:pPr lvl="1"/>
            <a:r>
              <a:rPr lang="en-US"/>
              <a:t>Labeling, color, layout, …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DB09-716A-4A08-B6B5-92F6503DC150}" type="slidenum">
              <a:rPr lang="en-US"/>
              <a:pPr/>
              <a:t>21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Diagram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830888" cy="4114800"/>
          </a:xfrm>
        </p:spPr>
        <p:txBody>
          <a:bodyPr/>
          <a:lstStyle/>
          <a:p>
            <a:r>
              <a:rPr lang="en-US"/>
              <a:t>Schematic picture of object or entity</a:t>
            </a:r>
          </a:p>
          <a:p>
            <a:r>
              <a:rPr lang="en-US"/>
              <a:t>Parts are symbolic</a:t>
            </a:r>
          </a:p>
          <a:p>
            <a:pPr lvl="1"/>
            <a:r>
              <a:rPr lang="en-US"/>
              <a:t>Examples: figures, steps in a manual, illustrations …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844675"/>
            <a:ext cx="27051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9117-A238-4B2D-B074-5F68BE5079B2}" type="slidenum">
              <a:rPr lang="en-US"/>
              <a:pPr/>
              <a:t>22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are the constituent pieces of these four symbolic displays?</a:t>
            </a:r>
          </a:p>
          <a:p>
            <a:r>
              <a:rPr lang="en-US"/>
              <a:t>What are the building blocks?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3783-B3E6-4AD8-8E23-348B005C617D}" type="slidenum">
              <a:rPr lang="en-US"/>
              <a:pPr/>
              <a:t>23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Structures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Composed of</a:t>
            </a:r>
          </a:p>
          <a:p>
            <a:pPr lvl="1"/>
            <a:r>
              <a:rPr lang="en-US"/>
              <a:t>Spatial substrate</a:t>
            </a:r>
          </a:p>
          <a:p>
            <a:pPr lvl="1"/>
            <a:r>
              <a:rPr lang="en-US"/>
              <a:t>Marks</a:t>
            </a:r>
          </a:p>
          <a:p>
            <a:pPr lvl="1"/>
            <a:r>
              <a:rPr lang="en-US"/>
              <a:t>Graphical properties of marks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BE58-A023-4492-A11A-111BD957CDC4}" type="slidenum">
              <a:rPr lang="en-US"/>
              <a:pPr/>
              <a:t>24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Often </a:t>
            </a:r>
            <a:r>
              <a:rPr lang="en-US" dirty="0"/>
              <a:t>put axes on space to assist perception of space</a:t>
            </a:r>
          </a:p>
          <a:p>
            <a:pPr>
              <a:lnSpc>
                <a:spcPct val="90000"/>
              </a:lnSpc>
            </a:pPr>
            <a:r>
              <a:rPr lang="en-US" dirty="0"/>
              <a:t>Use techniques of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composition, alignment, folding, recursion, overloading to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1) increase use of space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2) do data encodings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718A-86D6-4D76-9A5A-CE6E1010F26A}" type="slidenum">
              <a:rPr lang="en-US"/>
              <a:pPr/>
              <a:t>25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Things that occur in space</a:t>
            </a:r>
          </a:p>
          <a:p>
            <a:pPr lvl="1"/>
            <a:r>
              <a:rPr lang="en-US"/>
              <a:t>Points</a:t>
            </a:r>
          </a:p>
          <a:p>
            <a:pPr lvl="1"/>
            <a:r>
              <a:rPr lang="en-US"/>
              <a:t>Lines</a:t>
            </a:r>
          </a:p>
          <a:p>
            <a:pPr lvl="1"/>
            <a:r>
              <a:rPr lang="en-US"/>
              <a:t>Areas</a:t>
            </a:r>
          </a:p>
          <a:p>
            <a:pPr lvl="1"/>
            <a:r>
              <a:rPr lang="en-US"/>
              <a:t>Volumes</a:t>
            </a:r>
          </a:p>
          <a:p>
            <a:endParaRPr lang="en-US"/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7380288" y="4149725"/>
            <a:ext cx="215900" cy="288925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5940425" y="3284538"/>
            <a:ext cx="431800" cy="720725"/>
          </a:xfrm>
          <a:prstGeom prst="can">
            <a:avLst>
              <a:gd name="adj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 flipV="1">
            <a:off x="5364163" y="4221163"/>
            <a:ext cx="13684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6948488" y="2997200"/>
            <a:ext cx="719137" cy="71913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252A-75AF-465E-9D88-78D4EA14530F}" type="slidenum">
              <a:rPr lang="en-US"/>
              <a:pPr/>
              <a:t>26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Graphical Properties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Size, shape, color, orientation...</a:t>
            </a:r>
          </a:p>
          <a:p>
            <a:endParaRPr lang="en-US" sz="2800"/>
          </a:p>
        </p:txBody>
      </p:sp>
      <p:graphicFrame>
        <p:nvGraphicFramePr>
          <p:cNvPr id="66634" name="Group 74"/>
          <p:cNvGraphicFramePr>
            <a:graphicFrameLocks noGrp="1"/>
          </p:cNvGraphicFramePr>
          <p:nvPr>
            <p:ph sz="half" idx="2"/>
          </p:nvPr>
        </p:nvGraphicFramePr>
        <p:xfrm>
          <a:off x="1187450" y="3213100"/>
          <a:ext cx="4316413" cy="2954338"/>
        </p:xfrm>
        <a:graphic>
          <a:graphicData uri="http://schemas.openxmlformats.org/drawingml/2006/table">
            <a:tbl>
              <a:tblPr/>
              <a:tblGrid>
                <a:gridCol w="1652588"/>
                <a:gridCol w="1366837"/>
                <a:gridCol w="1296988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Spatial Properties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Object Properties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Expressing Extent</a:t>
                      </a: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Position, Size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Greyscale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Differentiating Marks</a:t>
                      </a: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Orientation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Color, Shape, Texture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CA0C-9947-4E73-9B51-20DD5B6D01C5}" type="slidenum">
              <a:rPr lang="en-US"/>
              <a:pPr/>
              <a:t>27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Number of variables per class</a:t>
            </a:r>
          </a:p>
          <a:p>
            <a:pPr lvl="1">
              <a:buFontTx/>
              <a:buNone/>
            </a:pPr>
            <a:r>
              <a:rPr lang="en-US"/>
              <a:t>1 - Univariate data</a:t>
            </a:r>
          </a:p>
          <a:p>
            <a:pPr lvl="1">
              <a:buFontTx/>
              <a:buNone/>
            </a:pPr>
            <a:r>
              <a:rPr lang="en-US"/>
              <a:t>2 - Bivariate data</a:t>
            </a:r>
          </a:p>
          <a:p>
            <a:pPr lvl="1">
              <a:buFontTx/>
              <a:buNone/>
            </a:pPr>
            <a:r>
              <a:rPr lang="en-US"/>
              <a:t>3 - Trivariate data</a:t>
            </a:r>
          </a:p>
          <a:p>
            <a:pPr lvl="1">
              <a:buFontTx/>
              <a:buNone/>
            </a:pPr>
            <a:r>
              <a:rPr lang="en-US"/>
              <a:t>&gt;3 - Hypervariate data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6389-5912-4258-8520-F6E018996AFB}" type="slidenum">
              <a:rPr lang="en-US"/>
              <a:pPr/>
              <a:t>28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Univariate Data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133600"/>
            <a:ext cx="84391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B333-743D-45A6-8BF7-943C1D0AE408}" type="slidenum">
              <a:rPr lang="en-US"/>
              <a:pPr/>
              <a:t>29</a:t>
            </a:fld>
            <a:endParaRPr lang="en-US"/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2987675" y="6092825"/>
            <a:ext cx="18716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goes where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univariate representations, we often think of the data case as being shown along one dimension, and the value in another</a:t>
            </a:r>
          </a:p>
          <a:p>
            <a:endParaRPr lang="en-US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3078163" y="36449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3078163" y="5013325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59" name="Freeform 7"/>
          <p:cNvSpPr>
            <a:spLocks/>
          </p:cNvSpPr>
          <p:nvPr/>
        </p:nvSpPr>
        <p:spPr bwMode="auto">
          <a:xfrm>
            <a:off x="3367088" y="4127500"/>
            <a:ext cx="1317625" cy="596900"/>
          </a:xfrm>
          <a:custGeom>
            <a:avLst/>
            <a:gdLst/>
            <a:ahLst/>
            <a:cxnLst>
              <a:cxn ang="0">
                <a:pos x="0" y="376"/>
              </a:cxn>
              <a:cxn ang="0">
                <a:pos x="263" y="104"/>
              </a:cxn>
              <a:cxn ang="0">
                <a:pos x="452" y="59"/>
              </a:cxn>
              <a:cxn ang="0">
                <a:pos x="641" y="285"/>
              </a:cxn>
              <a:cxn ang="0">
                <a:pos x="791" y="59"/>
              </a:cxn>
              <a:cxn ang="0">
                <a:pos x="830" y="0"/>
              </a:cxn>
            </a:cxnLst>
            <a:rect l="0" t="0" r="r" b="b"/>
            <a:pathLst>
              <a:path w="830" h="376">
                <a:moveTo>
                  <a:pt x="0" y="376"/>
                </a:moveTo>
                <a:cubicBezTo>
                  <a:pt x="94" y="266"/>
                  <a:pt x="188" y="157"/>
                  <a:pt x="263" y="104"/>
                </a:cubicBezTo>
                <a:cubicBezTo>
                  <a:pt x="339" y="51"/>
                  <a:pt x="389" y="29"/>
                  <a:pt x="452" y="59"/>
                </a:cubicBezTo>
                <a:cubicBezTo>
                  <a:pt x="515" y="89"/>
                  <a:pt x="584" y="285"/>
                  <a:pt x="641" y="285"/>
                </a:cubicBezTo>
                <a:cubicBezTo>
                  <a:pt x="697" y="285"/>
                  <a:pt x="760" y="106"/>
                  <a:pt x="791" y="59"/>
                </a:cubicBezTo>
                <a:cubicBezTo>
                  <a:pt x="822" y="12"/>
                  <a:pt x="822" y="12"/>
                  <a:pt x="83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5867400" y="36449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5867400" y="5013325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6156325" y="4076700"/>
            <a:ext cx="21590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6467475" y="3860800"/>
            <a:ext cx="21590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6780213" y="4364038"/>
            <a:ext cx="215900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7092950" y="4148138"/>
            <a:ext cx="215900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3059113" y="5073650"/>
            <a:ext cx="2179637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Y Axis is quantitative</a:t>
            </a:r>
          </a:p>
          <a:p>
            <a:endParaRPr lang="en-US" sz="1800"/>
          </a:p>
          <a:p>
            <a:r>
              <a:rPr lang="en-US" sz="1800"/>
              <a:t>Graph shows change in Y over continuous range X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5776913" y="5118100"/>
            <a:ext cx="21796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Y Axis is quantitative</a:t>
            </a:r>
          </a:p>
          <a:p>
            <a:endParaRPr lang="en-US" sz="1800"/>
          </a:p>
          <a:p>
            <a:r>
              <a:rPr lang="en-US" sz="1800"/>
              <a:t>Graph shows value of Y for 4 cases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9F9-0228-4623-9281-A56B9D188DE7}" type="slidenum">
              <a:rPr lang="en-US"/>
              <a:pPr/>
              <a:t>3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Sets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comes in many different forms</a:t>
            </a:r>
          </a:p>
          <a:p>
            <a:r>
              <a:rPr lang="en-US"/>
              <a:t>Typically, not in the way you want it</a:t>
            </a:r>
          </a:p>
          <a:p>
            <a:endParaRPr lang="en-US"/>
          </a:p>
          <a:p>
            <a:r>
              <a:rPr lang="en-US"/>
              <a:t>How is stored (in the raw)?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E23B-A9DA-4F54-AC96-361A7184471B}" type="slidenum">
              <a:rPr lang="en-US"/>
              <a:pPr/>
              <a:t>30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Or…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may think of graph as representing </a:t>
            </a:r>
            <a:r>
              <a:rPr lang="en-US" i="1"/>
              <a:t>independent</a:t>
            </a:r>
            <a:r>
              <a:rPr lang="en-US"/>
              <a:t> (data case) and </a:t>
            </a:r>
            <a:r>
              <a:rPr lang="en-US" i="1"/>
              <a:t>dependent</a:t>
            </a:r>
            <a:r>
              <a:rPr lang="en-US"/>
              <a:t> (value) variables</a:t>
            </a:r>
          </a:p>
          <a:p>
            <a:r>
              <a:rPr lang="en-US"/>
              <a:t>Guideline:</a:t>
            </a:r>
          </a:p>
          <a:p>
            <a:pPr lvl="1"/>
            <a:r>
              <a:rPr lang="en-US"/>
              <a:t>Independent vs. dependent variables</a:t>
            </a:r>
          </a:p>
          <a:p>
            <a:pPr lvl="2"/>
            <a:r>
              <a:rPr lang="en-US"/>
              <a:t>Put independent on x-axis</a:t>
            </a:r>
          </a:p>
          <a:p>
            <a:pPr lvl="2"/>
            <a:r>
              <a:rPr lang="en-US"/>
              <a:t>See resultant dependent variables along y-axis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0546-E38C-4614-881F-44AC0FA1D0DD}" type="slidenum">
              <a:rPr lang="en-US"/>
              <a:pPr/>
              <a:t>31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Bivariate Data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Representations</a:t>
            </a:r>
          </a:p>
          <a:p>
            <a:pPr lvl="1"/>
            <a:r>
              <a:rPr lang="en-US"/>
              <a:t>Scatter plot</a:t>
            </a:r>
          </a:p>
          <a:p>
            <a:pPr lvl="1"/>
            <a:r>
              <a:rPr lang="en-US"/>
              <a:t>Each mark is a data case</a:t>
            </a:r>
          </a:p>
          <a:p>
            <a:pPr lvl="1"/>
            <a:r>
              <a:rPr lang="en-US"/>
              <a:t>Want to see relationship between two variables</a:t>
            </a:r>
          </a:p>
          <a:p>
            <a:pPr lvl="1"/>
            <a:r>
              <a:rPr lang="en-US"/>
              <a:t>What is the pattern?</a:t>
            </a: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6678613" y="112395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>
            <a:off x="6678613" y="2492375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6948488" y="141287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7308850" y="177323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7451725" y="155575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7812088" y="184467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7451725" y="2060575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5724525" y="133985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Price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6804025" y="2492375"/>
            <a:ext cx="1254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Mileage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2274-89EA-4ED9-95FD-8BF9D1046042}" type="slidenum">
              <a:rPr lang="en-US"/>
              <a:pPr/>
              <a:t>32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Trivariate Data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3D scatter plot may work</a:t>
            </a:r>
          </a:p>
          <a:p>
            <a:pPr lvl="1"/>
            <a:r>
              <a:rPr lang="en-US"/>
              <a:t>Must have 3D cues</a:t>
            </a:r>
          </a:p>
          <a:p>
            <a:pPr lvl="2"/>
            <a:r>
              <a:rPr lang="en-US"/>
              <a:t>3D blobs</a:t>
            </a:r>
          </a:p>
          <a:p>
            <a:pPr lvl="2"/>
            <a:r>
              <a:rPr lang="en-US"/>
              <a:t>motion parallax</a:t>
            </a:r>
          </a:p>
          <a:p>
            <a:pPr lvl="2"/>
            <a:r>
              <a:rPr lang="en-US"/>
              <a:t>stereoscopy</a:t>
            </a: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6659563" y="1989138"/>
            <a:ext cx="15113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flipV="1">
            <a:off x="6659563" y="765175"/>
            <a:ext cx="1512887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 flipV="1">
            <a:off x="6659563" y="62071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03" name="Oval 7"/>
          <p:cNvSpPr>
            <a:spLocks noChangeArrowheads="1"/>
          </p:cNvSpPr>
          <p:nvPr/>
        </p:nvSpPr>
        <p:spPr bwMode="auto">
          <a:xfrm>
            <a:off x="7091363" y="1125538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Oval 8"/>
          <p:cNvSpPr>
            <a:spLocks noChangeArrowheads="1"/>
          </p:cNvSpPr>
          <p:nvPr/>
        </p:nvSpPr>
        <p:spPr bwMode="auto">
          <a:xfrm>
            <a:off x="7451725" y="14859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Oval 9"/>
          <p:cNvSpPr>
            <a:spLocks noChangeArrowheads="1"/>
          </p:cNvSpPr>
          <p:nvPr/>
        </p:nvSpPr>
        <p:spPr bwMode="auto">
          <a:xfrm>
            <a:off x="7594600" y="126841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Oval 10"/>
          <p:cNvSpPr>
            <a:spLocks noChangeArrowheads="1"/>
          </p:cNvSpPr>
          <p:nvPr/>
        </p:nvSpPr>
        <p:spPr bwMode="auto">
          <a:xfrm>
            <a:off x="7954963" y="1557338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Oval 11"/>
          <p:cNvSpPr>
            <a:spLocks noChangeArrowheads="1"/>
          </p:cNvSpPr>
          <p:nvPr/>
        </p:nvSpPr>
        <p:spPr bwMode="auto">
          <a:xfrm>
            <a:off x="7594600" y="177323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5724525" y="133985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Price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6443663" y="2781300"/>
            <a:ext cx="1254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Mileage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7164388" y="333375"/>
            <a:ext cx="183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Horsepower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981E-4EBC-4F45-B601-D42938BCD927}" type="slidenum">
              <a:rPr lang="en-US"/>
              <a:pPr/>
              <a:t>33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Scatter Plot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smtClean="0"/>
              <a:t>mark attribute </a:t>
            </a:r>
            <a:r>
              <a:rPr lang="en-US" dirty="0"/>
              <a:t>for another variable</a:t>
            </a: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1566863" y="32131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1566863" y="4581525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1836738" y="3502025"/>
            <a:ext cx="71437" cy="714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2197100" y="386238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Oval 8"/>
          <p:cNvSpPr>
            <a:spLocks noChangeArrowheads="1"/>
          </p:cNvSpPr>
          <p:nvPr/>
        </p:nvSpPr>
        <p:spPr bwMode="auto">
          <a:xfrm>
            <a:off x="2339975" y="3644900"/>
            <a:ext cx="71438" cy="7143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2700338" y="3933825"/>
            <a:ext cx="71437" cy="714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auto">
          <a:xfrm>
            <a:off x="2339975" y="4149725"/>
            <a:ext cx="71438" cy="714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612775" y="34290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Price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1692275" y="4581525"/>
            <a:ext cx="1254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Mileage</a:t>
            </a:r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>
            <a:off x="5022850" y="314007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>
            <a:off x="5022850" y="4508500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9" name="Oval 15"/>
          <p:cNvSpPr>
            <a:spLocks noChangeArrowheads="1"/>
          </p:cNvSpPr>
          <p:nvPr/>
        </p:nvSpPr>
        <p:spPr bwMode="auto">
          <a:xfrm>
            <a:off x="5292725" y="3429000"/>
            <a:ext cx="100013" cy="100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Oval 16"/>
          <p:cNvSpPr>
            <a:spLocks noChangeArrowheads="1"/>
          </p:cNvSpPr>
          <p:nvPr/>
        </p:nvSpPr>
        <p:spPr bwMode="auto">
          <a:xfrm>
            <a:off x="5653088" y="378936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Oval 17"/>
          <p:cNvSpPr>
            <a:spLocks noChangeArrowheads="1"/>
          </p:cNvSpPr>
          <p:nvPr/>
        </p:nvSpPr>
        <p:spPr bwMode="auto">
          <a:xfrm>
            <a:off x="5795963" y="35718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Oval 18"/>
          <p:cNvSpPr>
            <a:spLocks noChangeArrowheads="1"/>
          </p:cNvSpPr>
          <p:nvPr/>
        </p:nvSpPr>
        <p:spPr bwMode="auto">
          <a:xfrm>
            <a:off x="6156325" y="38608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Oval 19"/>
          <p:cNvSpPr>
            <a:spLocks noChangeArrowheads="1"/>
          </p:cNvSpPr>
          <p:nvPr/>
        </p:nvSpPr>
        <p:spPr bwMode="auto">
          <a:xfrm>
            <a:off x="5795963" y="4076700"/>
            <a:ext cx="355600" cy="355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4068763" y="3355975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Price</a:t>
            </a:r>
          </a:p>
        </p:txBody>
      </p: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5148263" y="4508500"/>
            <a:ext cx="1254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Mileage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CE32-2D52-4BDD-8848-0BA5924DA0A8}" type="slidenum">
              <a:rPr lang="en-US"/>
              <a:pPr/>
              <a:t>34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3D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Represent each variable on its own line</a:t>
            </a:r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1524000" y="3357563"/>
            <a:ext cx="158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1524000" y="4149725"/>
            <a:ext cx="16573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812925" y="3500438"/>
            <a:ext cx="238125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2124075" y="3284538"/>
            <a:ext cx="215900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436813" y="3500438"/>
            <a:ext cx="215900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2749550" y="3284538"/>
            <a:ext cx="215900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>
            <a:off x="1524000" y="4413250"/>
            <a:ext cx="1588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>
            <a:off x="1524000" y="5086350"/>
            <a:ext cx="16573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1812925" y="4652963"/>
            <a:ext cx="238125" cy="4333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2124075" y="4508500"/>
            <a:ext cx="215900" cy="5778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2436813" y="4652963"/>
            <a:ext cx="215900" cy="4333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2749550" y="4508500"/>
            <a:ext cx="215900" cy="5778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>
            <a:off x="1524000" y="5349875"/>
            <a:ext cx="1588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57" name="Line 17"/>
          <p:cNvSpPr>
            <a:spLocks noChangeShapeType="1"/>
          </p:cNvSpPr>
          <p:nvPr/>
        </p:nvSpPr>
        <p:spPr bwMode="auto">
          <a:xfrm>
            <a:off x="1524000" y="6022975"/>
            <a:ext cx="16573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124075" y="5589588"/>
            <a:ext cx="238125" cy="433387"/>
          </a:xfrm>
          <a:prstGeom prst="rect">
            <a:avLst/>
          </a:prstGeom>
          <a:solidFill>
            <a:srgbClr val="ECC3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1801813" y="5445125"/>
            <a:ext cx="215900" cy="577850"/>
          </a:xfrm>
          <a:prstGeom prst="rect">
            <a:avLst/>
          </a:prstGeom>
          <a:solidFill>
            <a:srgbClr val="ECC3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60" name="Rectangle 20"/>
          <p:cNvSpPr>
            <a:spLocks noChangeArrowheads="1"/>
          </p:cNvSpPr>
          <p:nvPr/>
        </p:nvSpPr>
        <p:spPr bwMode="auto">
          <a:xfrm>
            <a:off x="2436813" y="5589588"/>
            <a:ext cx="215900" cy="433387"/>
          </a:xfrm>
          <a:prstGeom prst="rect">
            <a:avLst/>
          </a:prstGeom>
          <a:solidFill>
            <a:srgbClr val="ECC3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61" name="Rectangle 21"/>
          <p:cNvSpPr>
            <a:spLocks noChangeArrowheads="1"/>
          </p:cNvSpPr>
          <p:nvPr/>
        </p:nvSpPr>
        <p:spPr bwMode="auto">
          <a:xfrm>
            <a:off x="2749550" y="5445125"/>
            <a:ext cx="215900" cy="577850"/>
          </a:xfrm>
          <a:prstGeom prst="rect">
            <a:avLst/>
          </a:prstGeom>
          <a:solidFill>
            <a:srgbClr val="ECC3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CBC2-2D77-4868-A01B-9E561C823872}" type="slidenum">
              <a:rPr lang="en-US"/>
              <a:pPr/>
              <a:t>35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Hypervariate Data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Number of well-known visualization techniques exist for data sets of 1-3 dimensions</a:t>
            </a:r>
          </a:p>
          <a:p>
            <a:pPr lvl="1">
              <a:lnSpc>
                <a:spcPct val="90000"/>
              </a:lnSpc>
            </a:pPr>
            <a:r>
              <a:rPr lang="en-US"/>
              <a:t>line graphs, bar graphs, scatter plots OK</a:t>
            </a:r>
          </a:p>
          <a:p>
            <a:pPr lvl="1">
              <a:lnSpc>
                <a:spcPct val="90000"/>
              </a:lnSpc>
            </a:pPr>
            <a:r>
              <a:rPr lang="en-US"/>
              <a:t>We see a 3-D world (4-D with time)</a:t>
            </a:r>
          </a:p>
          <a:p>
            <a:pPr>
              <a:lnSpc>
                <a:spcPct val="90000"/>
              </a:lnSpc>
            </a:pPr>
            <a:r>
              <a:rPr lang="en-US"/>
              <a:t>What about data sets with more than 3 variables?</a:t>
            </a:r>
          </a:p>
          <a:p>
            <a:pPr lvl="1">
              <a:lnSpc>
                <a:spcPct val="90000"/>
              </a:lnSpc>
            </a:pPr>
            <a:r>
              <a:rPr lang="en-US"/>
              <a:t>Often the interesting, challenging ones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8A0F-F32C-47E6-BB6D-F5EB038B0C3D}" type="slidenum">
              <a:rPr lang="en-US"/>
              <a:pPr/>
              <a:t>36</a:t>
            </a:fld>
            <a:endParaRPr lang="en-US"/>
          </a:p>
        </p:txBody>
      </p:sp>
      <p:sp>
        <p:nvSpPr>
          <p:cNvPr id="91238" name="Rectangle 10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Views</a:t>
            </a:r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5772150" y="3067050"/>
            <a:ext cx="15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5772150" y="3859213"/>
            <a:ext cx="1657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6061075" y="3209925"/>
            <a:ext cx="238125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6372225" y="2994025"/>
            <a:ext cx="215900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6684963" y="3209925"/>
            <a:ext cx="215900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6997700" y="2994025"/>
            <a:ext cx="215900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5772150" y="4122738"/>
            <a:ext cx="1588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5772150" y="4795838"/>
            <a:ext cx="1657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6061075" y="4362450"/>
            <a:ext cx="238125" cy="4333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6372225" y="4217988"/>
            <a:ext cx="215900" cy="5778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6684963" y="4362450"/>
            <a:ext cx="215900" cy="4333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6997700" y="4217988"/>
            <a:ext cx="215900" cy="5778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Line 16"/>
          <p:cNvSpPr>
            <a:spLocks noChangeShapeType="1"/>
          </p:cNvSpPr>
          <p:nvPr/>
        </p:nvSpPr>
        <p:spPr bwMode="auto">
          <a:xfrm>
            <a:off x="5772150" y="5059363"/>
            <a:ext cx="1588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>
            <a:off x="5772150" y="5732463"/>
            <a:ext cx="1657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6372225" y="5299075"/>
            <a:ext cx="238125" cy="433388"/>
          </a:xfrm>
          <a:prstGeom prst="rect">
            <a:avLst/>
          </a:prstGeom>
          <a:solidFill>
            <a:srgbClr val="ECC3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6049963" y="5154613"/>
            <a:ext cx="215900" cy="577850"/>
          </a:xfrm>
          <a:prstGeom prst="rect">
            <a:avLst/>
          </a:prstGeom>
          <a:solidFill>
            <a:srgbClr val="ECC3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auto">
          <a:xfrm>
            <a:off x="6684963" y="5299075"/>
            <a:ext cx="215900" cy="433388"/>
          </a:xfrm>
          <a:prstGeom prst="rect">
            <a:avLst/>
          </a:prstGeom>
          <a:solidFill>
            <a:srgbClr val="ECC3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6997700" y="5154613"/>
            <a:ext cx="215900" cy="577850"/>
          </a:xfrm>
          <a:prstGeom prst="rect">
            <a:avLst/>
          </a:prstGeom>
          <a:solidFill>
            <a:srgbClr val="ECC3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>
            <a:off x="5795963" y="2060575"/>
            <a:ext cx="158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>
            <a:off x="5795963" y="2852738"/>
            <a:ext cx="1657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60" name="Rectangle 24"/>
          <p:cNvSpPr>
            <a:spLocks noChangeArrowheads="1"/>
          </p:cNvSpPr>
          <p:nvPr/>
        </p:nvSpPr>
        <p:spPr bwMode="auto">
          <a:xfrm>
            <a:off x="6084888" y="2786063"/>
            <a:ext cx="238125" cy="65087"/>
          </a:xfrm>
          <a:prstGeom prst="rect">
            <a:avLst/>
          </a:prstGeom>
          <a:solidFill>
            <a:srgbClr val="D979C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Rectangle 25"/>
          <p:cNvSpPr>
            <a:spLocks noChangeArrowheads="1"/>
          </p:cNvSpPr>
          <p:nvPr/>
        </p:nvSpPr>
        <p:spPr bwMode="auto">
          <a:xfrm>
            <a:off x="6396038" y="2408238"/>
            <a:ext cx="215900" cy="442912"/>
          </a:xfrm>
          <a:prstGeom prst="rect">
            <a:avLst/>
          </a:prstGeom>
          <a:solidFill>
            <a:srgbClr val="D979C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Rectangle 26"/>
          <p:cNvSpPr>
            <a:spLocks noChangeArrowheads="1"/>
          </p:cNvSpPr>
          <p:nvPr/>
        </p:nvSpPr>
        <p:spPr bwMode="auto">
          <a:xfrm>
            <a:off x="6708775" y="2336800"/>
            <a:ext cx="215900" cy="514350"/>
          </a:xfrm>
          <a:prstGeom prst="rect">
            <a:avLst/>
          </a:prstGeom>
          <a:solidFill>
            <a:srgbClr val="D979C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1163" name="Rectangle 27"/>
          <p:cNvSpPr>
            <a:spLocks noChangeArrowheads="1"/>
          </p:cNvSpPr>
          <p:nvPr/>
        </p:nvSpPr>
        <p:spPr bwMode="auto">
          <a:xfrm>
            <a:off x="7021513" y="2203450"/>
            <a:ext cx="214312" cy="649288"/>
          </a:xfrm>
          <a:prstGeom prst="rect">
            <a:avLst/>
          </a:prstGeom>
          <a:solidFill>
            <a:srgbClr val="D979C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1317" name="Group 181"/>
          <p:cNvGraphicFramePr>
            <a:graphicFrameLocks noGrp="1"/>
          </p:cNvGraphicFramePr>
          <p:nvPr>
            <p:ph idx="1"/>
          </p:nvPr>
        </p:nvGraphicFramePr>
        <p:xfrm>
          <a:off x="2411413" y="3068638"/>
          <a:ext cx="2881312" cy="2590799"/>
        </p:xfrm>
        <a:graphic>
          <a:graphicData uri="http://schemas.openxmlformats.org/drawingml/2006/table">
            <a:tbl>
              <a:tblPr/>
              <a:tblGrid>
                <a:gridCol w="454025"/>
                <a:gridCol w="531812"/>
                <a:gridCol w="742950"/>
                <a:gridCol w="469900"/>
                <a:gridCol w="682625"/>
              </a:tblGrid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318" name="Text Box 182"/>
          <p:cNvSpPr txBox="1">
            <a:spLocks noChangeArrowheads="1"/>
          </p:cNvSpPr>
          <p:nvPr/>
        </p:nvSpPr>
        <p:spPr bwMode="auto">
          <a:xfrm>
            <a:off x="7575550" y="22225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91319" name="Text Box 183"/>
          <p:cNvSpPr txBox="1">
            <a:spLocks noChangeArrowheads="1"/>
          </p:cNvSpPr>
          <p:nvPr/>
        </p:nvSpPr>
        <p:spPr bwMode="auto">
          <a:xfrm>
            <a:off x="7575550" y="32115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91320" name="Text Box 184"/>
          <p:cNvSpPr txBox="1">
            <a:spLocks noChangeArrowheads="1"/>
          </p:cNvSpPr>
          <p:nvPr/>
        </p:nvSpPr>
        <p:spPr bwMode="auto">
          <a:xfrm>
            <a:off x="7575550" y="42195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91321" name="Text Box 185"/>
          <p:cNvSpPr txBox="1">
            <a:spLocks noChangeArrowheads="1"/>
          </p:cNvSpPr>
          <p:nvPr/>
        </p:nvSpPr>
        <p:spPr bwMode="auto">
          <a:xfrm>
            <a:off x="7575550" y="5156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91322" name="Text Box 186"/>
          <p:cNvSpPr txBox="1">
            <a:spLocks noChangeArrowheads="1"/>
          </p:cNvSpPr>
          <p:nvPr/>
        </p:nvSpPr>
        <p:spPr bwMode="auto">
          <a:xfrm>
            <a:off x="5940425" y="58229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1323" name="Text Box 187"/>
          <p:cNvSpPr txBox="1">
            <a:spLocks noChangeArrowheads="1"/>
          </p:cNvSpPr>
          <p:nvPr/>
        </p:nvSpPr>
        <p:spPr bwMode="auto">
          <a:xfrm>
            <a:off x="6227763" y="58229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1324" name="Text Box 188"/>
          <p:cNvSpPr txBox="1">
            <a:spLocks noChangeArrowheads="1"/>
          </p:cNvSpPr>
          <p:nvPr/>
        </p:nvSpPr>
        <p:spPr bwMode="auto">
          <a:xfrm>
            <a:off x="6543675" y="582295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91325" name="Text Box 189"/>
          <p:cNvSpPr txBox="1">
            <a:spLocks noChangeArrowheads="1"/>
          </p:cNvSpPr>
          <p:nvPr/>
        </p:nvSpPr>
        <p:spPr bwMode="auto">
          <a:xfrm>
            <a:off x="6904038" y="582295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91326" name="Text Box 190"/>
          <p:cNvSpPr txBox="1">
            <a:spLocks noChangeArrowheads="1"/>
          </p:cNvSpPr>
          <p:nvPr/>
        </p:nvSpPr>
        <p:spPr bwMode="auto">
          <a:xfrm>
            <a:off x="684213" y="2133600"/>
            <a:ext cx="4248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Each variable on its own 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D1A2-7D83-4286-8510-3F2BB1A2DE35}" type="slidenum">
              <a:rPr lang="en-US"/>
              <a:pPr/>
              <a:t>37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Scatterplot Matrix aka  </a:t>
            </a:r>
            <a:r>
              <a:rPr lang="en-US" dirty="0" err="1"/>
              <a:t>Splom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381375" cy="4114800"/>
          </a:xfrm>
        </p:spPr>
        <p:txBody>
          <a:bodyPr/>
          <a:lstStyle/>
          <a:p>
            <a:r>
              <a:rPr lang="en-US" sz="2800"/>
              <a:t>Represent each possible pair of variables in their own 2-D scatterplot</a:t>
            </a:r>
          </a:p>
          <a:p>
            <a:endParaRPr lang="en-US" sz="2800"/>
          </a:p>
          <a:p>
            <a:r>
              <a:rPr lang="en-US" sz="2800"/>
              <a:t>Useful for what?</a:t>
            </a:r>
          </a:p>
          <a:p>
            <a:r>
              <a:rPr lang="en-US" sz="2800"/>
              <a:t>Misses what?</a:t>
            </a:r>
          </a:p>
          <a:p>
            <a:endParaRPr lang="en-US" sz="2800"/>
          </a:p>
        </p:txBody>
      </p:sp>
      <p:pic>
        <p:nvPicPr>
          <p:cNvPr id="95236" name="Picture 4" descr="scatterMatrixXmd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628775"/>
            <a:ext cx="5715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32F823-06F0-4E09-B815-FEA1E2F2BFA8}" type="slidenum">
              <a:rPr lang="en-US"/>
              <a:pPr/>
              <a:t>38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Much More than 3D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Fundamentally, we have 2 display dimensions</a:t>
            </a:r>
          </a:p>
          <a:p>
            <a:pPr eaLnBrk="1" hangingPunct="1"/>
            <a:r>
              <a:rPr lang="en-US" dirty="0" smtClean="0"/>
              <a:t>For data sets with &gt;2 variables, we must project data down to 2D</a:t>
            </a:r>
          </a:p>
          <a:p>
            <a:pPr eaLnBrk="1" hangingPunct="1"/>
            <a:r>
              <a:rPr lang="en-US" dirty="0" smtClean="0"/>
              <a:t>Come up with visual mapping that locates each dimension into 2D plane</a:t>
            </a:r>
          </a:p>
          <a:p>
            <a:pPr eaLnBrk="1" hangingPunct="1"/>
            <a:r>
              <a:rPr lang="en-US" dirty="0" smtClean="0"/>
              <a:t>Computer graphics 3D-&gt;2D projections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DD29D6-A2F5-45BD-9C4A-9FB0BE6FFF9E}" type="slidenum">
              <a:rPr lang="en-US"/>
              <a:pPr/>
              <a:t>39</a:t>
            </a:fld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Spreadsheets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Tables allocate a unique space per value</a:t>
            </a:r>
          </a:p>
          <a:p>
            <a:pPr lvl="1" eaLnBrk="1" hangingPunct="1"/>
            <a:r>
              <a:rPr lang="en-US" smtClean="0"/>
              <a:t>Case + Variable</a:t>
            </a:r>
          </a:p>
          <a:p>
            <a:pPr lvl="1" eaLnBrk="1" hangingPunct="1"/>
            <a:r>
              <a:rPr lang="en-US" smtClean="0"/>
              <a:t>1 case per row</a:t>
            </a:r>
          </a:p>
          <a:p>
            <a:pPr lvl="1" eaLnBrk="1" hangingPunct="1"/>
            <a:r>
              <a:rPr lang="en-US" smtClean="0"/>
              <a:t>1 variable per column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1021-1D8F-451A-954A-D1356F15A61B}" type="slidenum">
              <a:rPr lang="en-US"/>
              <a:pPr/>
              <a:t>4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Cars</a:t>
            </a:r>
          </a:p>
          <a:p>
            <a:pPr lvl="1"/>
            <a:r>
              <a:rPr lang="en-US" sz="2400"/>
              <a:t>make</a:t>
            </a:r>
          </a:p>
          <a:p>
            <a:pPr lvl="1"/>
            <a:r>
              <a:rPr lang="en-US" sz="2400"/>
              <a:t>model</a:t>
            </a:r>
          </a:p>
          <a:p>
            <a:pPr lvl="1"/>
            <a:r>
              <a:rPr lang="en-US" sz="2400"/>
              <a:t>year</a:t>
            </a:r>
          </a:p>
          <a:p>
            <a:pPr lvl="1"/>
            <a:r>
              <a:rPr lang="en-US" sz="2400"/>
              <a:t>miles per gallon</a:t>
            </a:r>
          </a:p>
          <a:p>
            <a:pPr lvl="1"/>
            <a:r>
              <a:rPr lang="en-US" sz="2400"/>
              <a:t>cost</a:t>
            </a:r>
          </a:p>
          <a:p>
            <a:pPr lvl="1"/>
            <a:r>
              <a:rPr lang="en-US" sz="2400"/>
              <a:t>number of cylinders</a:t>
            </a:r>
          </a:p>
          <a:p>
            <a:pPr lvl="1"/>
            <a:r>
              <a:rPr lang="en-US" sz="2400"/>
              <a:t>weights</a:t>
            </a:r>
          </a:p>
          <a:p>
            <a:pPr lvl="1"/>
            <a:r>
              <a:rPr lang="en-US" sz="2400"/>
              <a:t>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E4F1D1-BC74-4D28-8384-DD78811B5954}" type="slidenum">
              <a:rPr lang="en-US"/>
              <a:pPr/>
              <a:t>40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Parallel Coordinates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981200"/>
            <a:ext cx="3957637" cy="4114800"/>
          </a:xfrm>
        </p:spPr>
        <p:txBody>
          <a:bodyPr/>
          <a:lstStyle/>
          <a:p>
            <a:pPr eaLnBrk="1" hangingPunct="1"/>
            <a:r>
              <a:rPr lang="en-US" smtClean="0"/>
              <a:t>Case 1</a:t>
            </a:r>
          </a:p>
          <a:p>
            <a:pPr eaLnBrk="1" hangingPunct="1"/>
            <a:endParaRPr lang="en-US" smtClean="0"/>
          </a:p>
        </p:txBody>
      </p:sp>
      <p:sp>
        <p:nvSpPr>
          <p:cNvPr id="8199" name="Line 4"/>
          <p:cNvSpPr>
            <a:spLocks noChangeShapeType="1"/>
          </p:cNvSpPr>
          <p:nvPr/>
        </p:nvSpPr>
        <p:spPr bwMode="auto">
          <a:xfrm>
            <a:off x="971550" y="1916113"/>
            <a:ext cx="0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323850" y="1916113"/>
            <a:ext cx="790575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10</a:t>
            </a:r>
          </a:p>
          <a:p>
            <a:pPr>
              <a:spcBef>
                <a:spcPct val="50000"/>
              </a:spcBef>
            </a:pPr>
            <a:r>
              <a:rPr lang="en-US" sz="1800"/>
              <a:t>9</a:t>
            </a:r>
          </a:p>
          <a:p>
            <a:pPr>
              <a:spcBef>
                <a:spcPct val="50000"/>
              </a:spcBef>
            </a:pPr>
            <a:r>
              <a:rPr lang="en-US" sz="1800"/>
              <a:t>8</a:t>
            </a:r>
          </a:p>
          <a:p>
            <a:pPr>
              <a:spcBef>
                <a:spcPct val="50000"/>
              </a:spcBef>
            </a:pPr>
            <a:r>
              <a:rPr lang="en-US" sz="1800"/>
              <a:t>7</a:t>
            </a:r>
          </a:p>
          <a:p>
            <a:pPr>
              <a:spcBef>
                <a:spcPct val="50000"/>
              </a:spcBef>
            </a:pPr>
            <a:r>
              <a:rPr lang="en-US" sz="1800"/>
              <a:t>6</a:t>
            </a:r>
          </a:p>
          <a:p>
            <a:pPr>
              <a:spcBef>
                <a:spcPct val="50000"/>
              </a:spcBef>
            </a:pPr>
            <a:r>
              <a:rPr lang="en-US" sz="1800"/>
              <a:t>5</a:t>
            </a:r>
          </a:p>
          <a:p>
            <a:pPr>
              <a:spcBef>
                <a:spcPct val="50000"/>
              </a:spcBef>
            </a:pPr>
            <a:r>
              <a:rPr lang="en-US" sz="1800"/>
              <a:t>4</a:t>
            </a:r>
          </a:p>
          <a:p>
            <a:pPr>
              <a:spcBef>
                <a:spcPct val="50000"/>
              </a:spcBef>
            </a:pPr>
            <a:r>
              <a:rPr lang="en-US" sz="1800"/>
              <a:t>3</a:t>
            </a:r>
          </a:p>
          <a:p>
            <a:pPr>
              <a:spcBef>
                <a:spcPct val="50000"/>
              </a:spcBef>
            </a:pPr>
            <a:r>
              <a:rPr lang="en-US" sz="1800"/>
              <a:t>2</a:t>
            </a:r>
          </a:p>
          <a:p>
            <a:pPr>
              <a:spcBef>
                <a:spcPct val="50000"/>
              </a:spcBef>
            </a:pPr>
            <a:r>
              <a:rPr lang="en-US" sz="1800"/>
              <a:t>1</a:t>
            </a:r>
          </a:p>
        </p:txBody>
      </p:sp>
      <p:sp>
        <p:nvSpPr>
          <p:cNvPr id="8201" name="Text Box 6"/>
          <p:cNvSpPr txBox="1">
            <a:spLocks noChangeArrowheads="1"/>
          </p:cNvSpPr>
          <p:nvPr/>
        </p:nvSpPr>
        <p:spPr bwMode="auto">
          <a:xfrm>
            <a:off x="735013" y="1431925"/>
            <a:ext cx="373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V1     V2     V3     V4     V5</a:t>
            </a:r>
          </a:p>
        </p:txBody>
      </p:sp>
      <p:sp>
        <p:nvSpPr>
          <p:cNvPr id="8202" name="Line 7"/>
          <p:cNvSpPr>
            <a:spLocks noChangeShapeType="1"/>
          </p:cNvSpPr>
          <p:nvPr/>
        </p:nvSpPr>
        <p:spPr bwMode="auto">
          <a:xfrm>
            <a:off x="1781175" y="1916113"/>
            <a:ext cx="0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8"/>
          <p:cNvSpPr>
            <a:spLocks noChangeShapeType="1"/>
          </p:cNvSpPr>
          <p:nvPr/>
        </p:nvSpPr>
        <p:spPr bwMode="auto">
          <a:xfrm>
            <a:off x="2590800" y="1916113"/>
            <a:ext cx="0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9"/>
          <p:cNvSpPr>
            <a:spLocks noChangeShapeType="1"/>
          </p:cNvSpPr>
          <p:nvPr/>
        </p:nvSpPr>
        <p:spPr bwMode="auto">
          <a:xfrm>
            <a:off x="3400425" y="1916113"/>
            <a:ext cx="0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0"/>
          <p:cNvSpPr>
            <a:spLocks noChangeShapeType="1"/>
          </p:cNvSpPr>
          <p:nvPr/>
        </p:nvSpPr>
        <p:spPr bwMode="auto">
          <a:xfrm>
            <a:off x="4211638" y="1916113"/>
            <a:ext cx="0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971550" y="2565400"/>
            <a:ext cx="792163" cy="1295400"/>
          </a:xfrm>
          <a:prstGeom prst="line">
            <a:avLst/>
          </a:prstGeom>
          <a:noFill/>
          <a:ln w="19050">
            <a:solidFill>
              <a:srgbClr val="D979C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 flipV="1">
            <a:off x="1763713" y="3357563"/>
            <a:ext cx="792162" cy="503237"/>
          </a:xfrm>
          <a:prstGeom prst="line">
            <a:avLst/>
          </a:prstGeom>
          <a:noFill/>
          <a:ln w="19050">
            <a:solidFill>
              <a:srgbClr val="D979C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2555875" y="3357563"/>
            <a:ext cx="863600" cy="1727200"/>
          </a:xfrm>
          <a:prstGeom prst="line">
            <a:avLst/>
          </a:prstGeom>
          <a:noFill/>
          <a:ln w="19050">
            <a:solidFill>
              <a:srgbClr val="D979C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 flipV="1">
            <a:off x="3419475" y="4076700"/>
            <a:ext cx="792163" cy="1008063"/>
          </a:xfrm>
          <a:prstGeom prst="line">
            <a:avLst/>
          </a:prstGeom>
          <a:noFill/>
          <a:ln w="19050">
            <a:solidFill>
              <a:srgbClr val="D979C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Oval 16"/>
          <p:cNvSpPr>
            <a:spLocks noChangeArrowheads="1"/>
          </p:cNvSpPr>
          <p:nvPr/>
        </p:nvSpPr>
        <p:spPr bwMode="auto">
          <a:xfrm>
            <a:off x="900113" y="2492375"/>
            <a:ext cx="144462" cy="144463"/>
          </a:xfrm>
          <a:prstGeom prst="ellipse">
            <a:avLst/>
          </a:prstGeom>
          <a:solidFill>
            <a:srgbClr val="D979C7"/>
          </a:solidFill>
          <a:ln w="9525">
            <a:solidFill>
              <a:srgbClr val="D979C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Oval 17"/>
          <p:cNvSpPr>
            <a:spLocks noChangeArrowheads="1"/>
          </p:cNvSpPr>
          <p:nvPr/>
        </p:nvSpPr>
        <p:spPr bwMode="auto">
          <a:xfrm>
            <a:off x="1704975" y="3776663"/>
            <a:ext cx="144463" cy="144462"/>
          </a:xfrm>
          <a:prstGeom prst="ellipse">
            <a:avLst/>
          </a:prstGeom>
          <a:solidFill>
            <a:srgbClr val="D979C7"/>
          </a:solidFill>
          <a:ln w="9525">
            <a:solidFill>
              <a:srgbClr val="D979C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Oval 18"/>
          <p:cNvSpPr>
            <a:spLocks noChangeArrowheads="1"/>
          </p:cNvSpPr>
          <p:nvPr/>
        </p:nvSpPr>
        <p:spPr bwMode="auto">
          <a:xfrm>
            <a:off x="2516188" y="3303588"/>
            <a:ext cx="144462" cy="144462"/>
          </a:xfrm>
          <a:prstGeom prst="ellipse">
            <a:avLst/>
          </a:prstGeom>
          <a:solidFill>
            <a:srgbClr val="D979C7"/>
          </a:solidFill>
          <a:ln w="9525">
            <a:solidFill>
              <a:srgbClr val="D979C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Oval 19"/>
          <p:cNvSpPr>
            <a:spLocks noChangeArrowheads="1"/>
          </p:cNvSpPr>
          <p:nvPr/>
        </p:nvSpPr>
        <p:spPr bwMode="auto">
          <a:xfrm>
            <a:off x="3322638" y="4979988"/>
            <a:ext cx="144462" cy="144462"/>
          </a:xfrm>
          <a:prstGeom prst="ellipse">
            <a:avLst/>
          </a:prstGeom>
          <a:solidFill>
            <a:srgbClr val="D979C7"/>
          </a:solidFill>
          <a:ln w="9525">
            <a:solidFill>
              <a:srgbClr val="D979C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Oval 20"/>
          <p:cNvSpPr>
            <a:spLocks noChangeArrowheads="1"/>
          </p:cNvSpPr>
          <p:nvPr/>
        </p:nvSpPr>
        <p:spPr bwMode="auto">
          <a:xfrm>
            <a:off x="4140200" y="4005263"/>
            <a:ext cx="144463" cy="144462"/>
          </a:xfrm>
          <a:prstGeom prst="ellipse">
            <a:avLst/>
          </a:prstGeom>
          <a:solidFill>
            <a:srgbClr val="D979C7"/>
          </a:solidFill>
          <a:ln w="9525">
            <a:solidFill>
              <a:srgbClr val="D979C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Text Box 21"/>
          <p:cNvSpPr txBox="1">
            <a:spLocks noChangeArrowheads="1"/>
          </p:cNvSpPr>
          <p:nvPr/>
        </p:nvSpPr>
        <p:spPr bwMode="auto">
          <a:xfrm>
            <a:off x="4643438" y="2565400"/>
            <a:ext cx="3732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V1     V2     V3     V4     V5</a:t>
            </a:r>
          </a:p>
          <a:p>
            <a:r>
              <a:rPr lang="en-US"/>
              <a:t>9         6       7        3       5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AEF20F-1730-4B27-9ED7-EBF005225D65}" type="slidenum">
              <a:rPr lang="en-US"/>
              <a:pPr/>
              <a:t>41</a:t>
            </a:fld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Parallel Coordinates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981200"/>
            <a:ext cx="3957637" cy="4114800"/>
          </a:xfrm>
        </p:spPr>
        <p:txBody>
          <a:bodyPr/>
          <a:lstStyle/>
          <a:p>
            <a:pPr eaLnBrk="1" hangingPunct="1"/>
            <a:r>
              <a:rPr lang="en-US" smtClean="0"/>
              <a:t>Case 2</a:t>
            </a:r>
          </a:p>
          <a:p>
            <a:pPr eaLnBrk="1" hangingPunct="1"/>
            <a:endParaRPr lang="en-US" smtClean="0"/>
          </a:p>
        </p:txBody>
      </p:sp>
      <p:sp>
        <p:nvSpPr>
          <p:cNvPr id="9223" name="Line 4"/>
          <p:cNvSpPr>
            <a:spLocks noChangeShapeType="1"/>
          </p:cNvSpPr>
          <p:nvPr/>
        </p:nvSpPr>
        <p:spPr bwMode="auto">
          <a:xfrm>
            <a:off x="971550" y="1916113"/>
            <a:ext cx="0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323850" y="1916113"/>
            <a:ext cx="790575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10</a:t>
            </a:r>
          </a:p>
          <a:p>
            <a:pPr>
              <a:spcBef>
                <a:spcPct val="50000"/>
              </a:spcBef>
            </a:pPr>
            <a:r>
              <a:rPr lang="en-US" sz="1800"/>
              <a:t>9</a:t>
            </a:r>
          </a:p>
          <a:p>
            <a:pPr>
              <a:spcBef>
                <a:spcPct val="50000"/>
              </a:spcBef>
            </a:pPr>
            <a:r>
              <a:rPr lang="en-US" sz="1800"/>
              <a:t>8</a:t>
            </a:r>
          </a:p>
          <a:p>
            <a:pPr>
              <a:spcBef>
                <a:spcPct val="50000"/>
              </a:spcBef>
            </a:pPr>
            <a:r>
              <a:rPr lang="en-US" sz="1800"/>
              <a:t>7</a:t>
            </a:r>
          </a:p>
          <a:p>
            <a:pPr>
              <a:spcBef>
                <a:spcPct val="50000"/>
              </a:spcBef>
            </a:pPr>
            <a:r>
              <a:rPr lang="en-US" sz="1800"/>
              <a:t>6</a:t>
            </a:r>
          </a:p>
          <a:p>
            <a:pPr>
              <a:spcBef>
                <a:spcPct val="50000"/>
              </a:spcBef>
            </a:pPr>
            <a:r>
              <a:rPr lang="en-US" sz="1800"/>
              <a:t>5</a:t>
            </a:r>
          </a:p>
          <a:p>
            <a:pPr>
              <a:spcBef>
                <a:spcPct val="50000"/>
              </a:spcBef>
            </a:pPr>
            <a:r>
              <a:rPr lang="en-US" sz="1800"/>
              <a:t>4</a:t>
            </a:r>
          </a:p>
          <a:p>
            <a:pPr>
              <a:spcBef>
                <a:spcPct val="50000"/>
              </a:spcBef>
            </a:pPr>
            <a:r>
              <a:rPr lang="en-US" sz="1800"/>
              <a:t>3</a:t>
            </a:r>
          </a:p>
          <a:p>
            <a:pPr>
              <a:spcBef>
                <a:spcPct val="50000"/>
              </a:spcBef>
            </a:pPr>
            <a:r>
              <a:rPr lang="en-US" sz="1800"/>
              <a:t>2</a:t>
            </a:r>
          </a:p>
          <a:p>
            <a:pPr>
              <a:spcBef>
                <a:spcPct val="50000"/>
              </a:spcBef>
            </a:pPr>
            <a:r>
              <a:rPr lang="en-US" sz="1800"/>
              <a:t>1</a:t>
            </a:r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735013" y="1431925"/>
            <a:ext cx="373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V1     V2     V3     V4     V5</a:t>
            </a:r>
          </a:p>
        </p:txBody>
      </p:sp>
      <p:sp>
        <p:nvSpPr>
          <p:cNvPr id="9226" name="Line 7"/>
          <p:cNvSpPr>
            <a:spLocks noChangeShapeType="1"/>
          </p:cNvSpPr>
          <p:nvPr/>
        </p:nvSpPr>
        <p:spPr bwMode="auto">
          <a:xfrm>
            <a:off x="1781175" y="1916113"/>
            <a:ext cx="0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8"/>
          <p:cNvSpPr>
            <a:spLocks noChangeShapeType="1"/>
          </p:cNvSpPr>
          <p:nvPr/>
        </p:nvSpPr>
        <p:spPr bwMode="auto">
          <a:xfrm>
            <a:off x="2590800" y="1916113"/>
            <a:ext cx="0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9"/>
          <p:cNvSpPr>
            <a:spLocks noChangeShapeType="1"/>
          </p:cNvSpPr>
          <p:nvPr/>
        </p:nvSpPr>
        <p:spPr bwMode="auto">
          <a:xfrm>
            <a:off x="3400425" y="1916113"/>
            <a:ext cx="0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Line 10"/>
          <p:cNvSpPr>
            <a:spLocks noChangeShapeType="1"/>
          </p:cNvSpPr>
          <p:nvPr/>
        </p:nvSpPr>
        <p:spPr bwMode="auto">
          <a:xfrm>
            <a:off x="4211638" y="1916113"/>
            <a:ext cx="0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Line 11"/>
          <p:cNvSpPr>
            <a:spLocks noChangeShapeType="1"/>
          </p:cNvSpPr>
          <p:nvPr/>
        </p:nvSpPr>
        <p:spPr bwMode="auto">
          <a:xfrm>
            <a:off x="971550" y="2565400"/>
            <a:ext cx="792163" cy="1295400"/>
          </a:xfrm>
          <a:prstGeom prst="line">
            <a:avLst/>
          </a:prstGeom>
          <a:noFill/>
          <a:ln w="19050">
            <a:solidFill>
              <a:srgbClr val="D979C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Line 12"/>
          <p:cNvSpPr>
            <a:spLocks noChangeShapeType="1"/>
          </p:cNvSpPr>
          <p:nvPr/>
        </p:nvSpPr>
        <p:spPr bwMode="auto">
          <a:xfrm flipV="1">
            <a:off x="1763713" y="3357563"/>
            <a:ext cx="792162" cy="503237"/>
          </a:xfrm>
          <a:prstGeom prst="line">
            <a:avLst/>
          </a:prstGeom>
          <a:noFill/>
          <a:ln w="19050">
            <a:solidFill>
              <a:srgbClr val="D979C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2" name="Line 13"/>
          <p:cNvSpPr>
            <a:spLocks noChangeShapeType="1"/>
          </p:cNvSpPr>
          <p:nvPr/>
        </p:nvSpPr>
        <p:spPr bwMode="auto">
          <a:xfrm>
            <a:off x="2555875" y="3357563"/>
            <a:ext cx="863600" cy="1727200"/>
          </a:xfrm>
          <a:prstGeom prst="line">
            <a:avLst/>
          </a:prstGeom>
          <a:noFill/>
          <a:ln w="19050">
            <a:solidFill>
              <a:srgbClr val="D979C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3" name="Line 14"/>
          <p:cNvSpPr>
            <a:spLocks noChangeShapeType="1"/>
          </p:cNvSpPr>
          <p:nvPr/>
        </p:nvSpPr>
        <p:spPr bwMode="auto">
          <a:xfrm flipV="1">
            <a:off x="3419475" y="4076700"/>
            <a:ext cx="792163" cy="1008063"/>
          </a:xfrm>
          <a:prstGeom prst="line">
            <a:avLst/>
          </a:prstGeom>
          <a:noFill/>
          <a:ln w="19050">
            <a:solidFill>
              <a:srgbClr val="D979C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Oval 15"/>
          <p:cNvSpPr>
            <a:spLocks noChangeArrowheads="1"/>
          </p:cNvSpPr>
          <p:nvPr/>
        </p:nvSpPr>
        <p:spPr bwMode="auto">
          <a:xfrm>
            <a:off x="900113" y="2492375"/>
            <a:ext cx="144462" cy="144463"/>
          </a:xfrm>
          <a:prstGeom prst="ellipse">
            <a:avLst/>
          </a:prstGeom>
          <a:solidFill>
            <a:srgbClr val="D979C7"/>
          </a:solidFill>
          <a:ln w="9525">
            <a:solidFill>
              <a:srgbClr val="D979C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Oval 16"/>
          <p:cNvSpPr>
            <a:spLocks noChangeArrowheads="1"/>
          </p:cNvSpPr>
          <p:nvPr/>
        </p:nvSpPr>
        <p:spPr bwMode="auto">
          <a:xfrm>
            <a:off x="1704975" y="3776663"/>
            <a:ext cx="144463" cy="144462"/>
          </a:xfrm>
          <a:prstGeom prst="ellipse">
            <a:avLst/>
          </a:prstGeom>
          <a:solidFill>
            <a:srgbClr val="D979C7"/>
          </a:solidFill>
          <a:ln w="9525">
            <a:solidFill>
              <a:srgbClr val="D979C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Oval 17"/>
          <p:cNvSpPr>
            <a:spLocks noChangeArrowheads="1"/>
          </p:cNvSpPr>
          <p:nvPr/>
        </p:nvSpPr>
        <p:spPr bwMode="auto">
          <a:xfrm>
            <a:off x="2516188" y="3303588"/>
            <a:ext cx="144462" cy="144462"/>
          </a:xfrm>
          <a:prstGeom prst="ellipse">
            <a:avLst/>
          </a:prstGeom>
          <a:solidFill>
            <a:srgbClr val="D979C7"/>
          </a:solidFill>
          <a:ln w="9525">
            <a:solidFill>
              <a:srgbClr val="D979C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Oval 18"/>
          <p:cNvSpPr>
            <a:spLocks noChangeArrowheads="1"/>
          </p:cNvSpPr>
          <p:nvPr/>
        </p:nvSpPr>
        <p:spPr bwMode="auto">
          <a:xfrm>
            <a:off x="3322638" y="4979988"/>
            <a:ext cx="144462" cy="144462"/>
          </a:xfrm>
          <a:prstGeom prst="ellipse">
            <a:avLst/>
          </a:prstGeom>
          <a:solidFill>
            <a:srgbClr val="D979C7"/>
          </a:solidFill>
          <a:ln w="9525">
            <a:solidFill>
              <a:srgbClr val="D979C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Oval 19"/>
          <p:cNvSpPr>
            <a:spLocks noChangeArrowheads="1"/>
          </p:cNvSpPr>
          <p:nvPr/>
        </p:nvSpPr>
        <p:spPr bwMode="auto">
          <a:xfrm>
            <a:off x="4140200" y="4005263"/>
            <a:ext cx="144463" cy="144462"/>
          </a:xfrm>
          <a:prstGeom prst="ellipse">
            <a:avLst/>
          </a:prstGeom>
          <a:solidFill>
            <a:srgbClr val="D979C7"/>
          </a:solidFill>
          <a:ln w="9525">
            <a:solidFill>
              <a:srgbClr val="D979C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0"/>
          <p:cNvSpPr txBox="1">
            <a:spLocks noChangeArrowheads="1"/>
          </p:cNvSpPr>
          <p:nvPr/>
        </p:nvSpPr>
        <p:spPr bwMode="auto">
          <a:xfrm>
            <a:off x="4643438" y="2565400"/>
            <a:ext cx="3732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V1     V2     V3     V4     V5</a:t>
            </a:r>
          </a:p>
          <a:p>
            <a:r>
              <a:rPr lang="en-US"/>
              <a:t>7         8       9        7       3</a:t>
            </a:r>
          </a:p>
        </p:txBody>
      </p:sp>
      <p:sp>
        <p:nvSpPr>
          <p:cNvPr id="9240" name="Line 21"/>
          <p:cNvSpPr>
            <a:spLocks noChangeShapeType="1"/>
          </p:cNvSpPr>
          <p:nvPr/>
        </p:nvSpPr>
        <p:spPr bwMode="auto">
          <a:xfrm flipV="1">
            <a:off x="958850" y="2924175"/>
            <a:ext cx="804863" cy="446088"/>
          </a:xfrm>
          <a:prstGeom prst="line">
            <a:avLst/>
          </a:prstGeom>
          <a:noFill/>
          <a:ln w="19050">
            <a:solidFill>
              <a:srgbClr val="D979C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1" name="Line 22"/>
          <p:cNvSpPr>
            <a:spLocks noChangeShapeType="1"/>
          </p:cNvSpPr>
          <p:nvPr/>
        </p:nvSpPr>
        <p:spPr bwMode="auto">
          <a:xfrm flipV="1">
            <a:off x="1763713" y="2565400"/>
            <a:ext cx="792162" cy="358775"/>
          </a:xfrm>
          <a:prstGeom prst="line">
            <a:avLst/>
          </a:prstGeom>
          <a:noFill/>
          <a:ln w="19050">
            <a:solidFill>
              <a:srgbClr val="D979C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2" name="Line 23"/>
          <p:cNvSpPr>
            <a:spLocks noChangeShapeType="1"/>
          </p:cNvSpPr>
          <p:nvPr/>
        </p:nvSpPr>
        <p:spPr bwMode="auto">
          <a:xfrm>
            <a:off x="2555875" y="2565400"/>
            <a:ext cx="863600" cy="792163"/>
          </a:xfrm>
          <a:prstGeom prst="line">
            <a:avLst/>
          </a:prstGeom>
          <a:noFill/>
          <a:ln w="19050">
            <a:solidFill>
              <a:srgbClr val="D979C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3" name="Line 24"/>
          <p:cNvSpPr>
            <a:spLocks noChangeShapeType="1"/>
          </p:cNvSpPr>
          <p:nvPr/>
        </p:nvSpPr>
        <p:spPr bwMode="auto">
          <a:xfrm>
            <a:off x="3419475" y="3357563"/>
            <a:ext cx="779463" cy="1524000"/>
          </a:xfrm>
          <a:prstGeom prst="line">
            <a:avLst/>
          </a:prstGeom>
          <a:noFill/>
          <a:ln w="19050">
            <a:solidFill>
              <a:srgbClr val="D979C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4" name="Oval 25"/>
          <p:cNvSpPr>
            <a:spLocks noChangeArrowheads="1"/>
          </p:cNvSpPr>
          <p:nvPr/>
        </p:nvSpPr>
        <p:spPr bwMode="auto">
          <a:xfrm>
            <a:off x="887413" y="3297238"/>
            <a:ext cx="144462" cy="144462"/>
          </a:xfrm>
          <a:prstGeom prst="ellipse">
            <a:avLst/>
          </a:prstGeom>
          <a:solidFill>
            <a:srgbClr val="D979C7"/>
          </a:solidFill>
          <a:ln w="9525">
            <a:solidFill>
              <a:srgbClr val="D979C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Oval 27"/>
          <p:cNvSpPr>
            <a:spLocks noChangeArrowheads="1"/>
          </p:cNvSpPr>
          <p:nvPr/>
        </p:nvSpPr>
        <p:spPr bwMode="auto">
          <a:xfrm>
            <a:off x="2516188" y="2492375"/>
            <a:ext cx="144462" cy="144463"/>
          </a:xfrm>
          <a:prstGeom prst="ellipse">
            <a:avLst/>
          </a:prstGeom>
          <a:solidFill>
            <a:srgbClr val="D979C7"/>
          </a:solidFill>
          <a:ln w="9525">
            <a:solidFill>
              <a:srgbClr val="D979C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Oval 28"/>
          <p:cNvSpPr>
            <a:spLocks noChangeArrowheads="1"/>
          </p:cNvSpPr>
          <p:nvPr/>
        </p:nvSpPr>
        <p:spPr bwMode="auto">
          <a:xfrm>
            <a:off x="3321050" y="3297238"/>
            <a:ext cx="144463" cy="144462"/>
          </a:xfrm>
          <a:prstGeom prst="ellipse">
            <a:avLst/>
          </a:prstGeom>
          <a:solidFill>
            <a:srgbClr val="D979C7"/>
          </a:solidFill>
          <a:ln w="9525">
            <a:solidFill>
              <a:srgbClr val="D979C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Oval 29"/>
          <p:cNvSpPr>
            <a:spLocks noChangeArrowheads="1"/>
          </p:cNvSpPr>
          <p:nvPr/>
        </p:nvSpPr>
        <p:spPr bwMode="auto">
          <a:xfrm>
            <a:off x="4127500" y="4810125"/>
            <a:ext cx="144463" cy="144463"/>
          </a:xfrm>
          <a:prstGeom prst="ellipse">
            <a:avLst/>
          </a:prstGeom>
          <a:solidFill>
            <a:srgbClr val="D979C7"/>
          </a:solidFill>
          <a:ln w="9525">
            <a:solidFill>
              <a:srgbClr val="D979C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Oval 30"/>
          <p:cNvSpPr>
            <a:spLocks noChangeArrowheads="1"/>
          </p:cNvSpPr>
          <p:nvPr/>
        </p:nvSpPr>
        <p:spPr bwMode="auto">
          <a:xfrm>
            <a:off x="1704975" y="2852738"/>
            <a:ext cx="144463" cy="144462"/>
          </a:xfrm>
          <a:prstGeom prst="ellipse">
            <a:avLst/>
          </a:prstGeom>
          <a:solidFill>
            <a:srgbClr val="D979C7"/>
          </a:solidFill>
          <a:ln w="9525">
            <a:solidFill>
              <a:srgbClr val="D979C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71A9A5-EDAA-4E11-80B2-1329DBF4D38A}" type="slidenum">
              <a:rPr lang="en-US"/>
              <a:pPr/>
              <a:t>42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Parallel Coordinates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Each column of space is assigned a variable</a:t>
            </a:r>
          </a:p>
          <a:p>
            <a:pPr eaLnBrk="1" hangingPunct="1"/>
            <a:r>
              <a:rPr lang="en-US" smtClean="0"/>
              <a:t>Vertical Scale to left</a:t>
            </a:r>
          </a:p>
          <a:p>
            <a:pPr eaLnBrk="1" hangingPunct="1"/>
            <a:r>
              <a:rPr lang="en-US" smtClean="0"/>
              <a:t>Each data case is a polyline that puts a vertex on each column at its corresponding data value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016F62-B6D4-42A7-95A1-CC15BCB5E4B7}" type="slidenum">
              <a:rPr lang="en-US"/>
              <a:pPr/>
              <a:t>43</a:t>
            </a:fld>
            <a:endParaRPr 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Parallel Coords Example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71" name="Picture 4" descr="ParalleCoordsCa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495425"/>
            <a:ext cx="61912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F3A4A9-5EA2-431F-9982-F2D889F8B938}" type="slidenum">
              <a:rPr lang="en-US"/>
              <a:pPr/>
              <a:t>44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Issues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range of each variable can be different:</a:t>
            </a:r>
          </a:p>
          <a:p>
            <a:pPr lvl="1" eaLnBrk="1" hangingPunct="1"/>
            <a:r>
              <a:rPr lang="en-US" smtClean="0"/>
              <a:t>Must </a:t>
            </a:r>
            <a:r>
              <a:rPr lang="en-US" b="1" smtClean="0"/>
              <a:t>rescale</a:t>
            </a:r>
            <a:r>
              <a:rPr lang="en-US" smtClean="0"/>
              <a:t> to the vertical space available</a:t>
            </a:r>
          </a:p>
          <a:p>
            <a:pPr lvl="1" eaLnBrk="1" hangingPunct="1"/>
            <a:r>
              <a:rPr lang="en-US" smtClean="0"/>
              <a:t>Each variable rescales independently</a:t>
            </a:r>
          </a:p>
          <a:p>
            <a:pPr eaLnBrk="1" hangingPunct="1"/>
            <a:r>
              <a:rPr lang="en-US" smtClean="0"/>
              <a:t>Hard to read parallel coord plot as a static picture</a:t>
            </a:r>
          </a:p>
          <a:p>
            <a:pPr lvl="1" eaLnBrk="1" hangingPunct="1"/>
            <a:r>
              <a:rPr lang="en-US" smtClean="0"/>
              <a:t>Interaction required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040B26-64BA-4052-B466-0EF0604BF816}" type="slidenum">
              <a:rPr lang="en-US"/>
              <a:pPr/>
              <a:t>45</a:t>
            </a:fld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Problem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VLSI chip manufacture</a:t>
            </a:r>
          </a:p>
          <a:p>
            <a:pPr eaLnBrk="1" hangingPunct="1"/>
            <a:r>
              <a:rPr lang="en-US" sz="2800" smtClean="0"/>
              <a:t>Want high quality chips (high speed) and a high yield batch (% of useful chips)</a:t>
            </a:r>
          </a:p>
          <a:p>
            <a:pPr eaLnBrk="1" hangingPunct="1"/>
            <a:r>
              <a:rPr lang="en-US" sz="2800" smtClean="0"/>
              <a:t>Able to track defects</a:t>
            </a:r>
          </a:p>
          <a:p>
            <a:pPr eaLnBrk="1" hangingPunct="1"/>
            <a:r>
              <a:rPr lang="en-US" sz="2800" smtClean="0"/>
              <a:t>Hypothesis: No defects gives desired chip types</a:t>
            </a:r>
          </a:p>
          <a:p>
            <a:pPr eaLnBrk="1" hangingPunct="1"/>
            <a:r>
              <a:rPr lang="en-US" sz="2800" smtClean="0"/>
              <a:t>473 batches of data</a:t>
            </a:r>
          </a:p>
          <a:p>
            <a:pPr lvl="1" eaLnBrk="1" hangingPunct="1"/>
            <a:r>
              <a:rPr lang="en-US" sz="1600" smtClean="0"/>
              <a:t>A. Inselberg, “Multidimensional Detective” InfoVis 1997.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07C00B-D29B-467D-818A-10F465DEB8FA}" type="slidenum">
              <a:rPr lang="en-US"/>
              <a:pPr/>
              <a:t>46</a:t>
            </a:fld>
            <a:endParaRPr 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Data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16 variables</a:t>
            </a:r>
          </a:p>
          <a:p>
            <a:pPr lvl="1" eaLnBrk="1" hangingPunct="1"/>
            <a:r>
              <a:rPr lang="en-US" smtClean="0"/>
              <a:t>X1 - yield</a:t>
            </a:r>
          </a:p>
          <a:p>
            <a:pPr lvl="1" eaLnBrk="1" hangingPunct="1"/>
            <a:r>
              <a:rPr lang="en-US" smtClean="0"/>
              <a:t>X2 - quality</a:t>
            </a:r>
          </a:p>
          <a:p>
            <a:pPr lvl="1" eaLnBrk="1" hangingPunct="1"/>
            <a:r>
              <a:rPr lang="en-US" smtClean="0"/>
              <a:t>X3-X12 - # defects (inverted)</a:t>
            </a:r>
          </a:p>
          <a:p>
            <a:pPr lvl="1" eaLnBrk="1" hangingPunct="1"/>
            <a:r>
              <a:rPr lang="en-US" smtClean="0"/>
              <a:t>X13-X16 - physical parameters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9FF42A-895F-4108-8B1F-6DC9AF882ECE}" type="slidenum">
              <a:rPr lang="en-US"/>
              <a:pPr/>
              <a:t>47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082800"/>
            <a:ext cx="7234237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1619250" y="1408113"/>
            <a:ext cx="7204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Yield</a:t>
            </a:r>
          </a:p>
          <a:p>
            <a:r>
              <a:rPr lang="en-US" sz="1600"/>
              <a:t>       Quality                                 Defects                                  Parameters</a:t>
            </a:r>
          </a:p>
        </p:txBody>
      </p:sp>
      <p:sp>
        <p:nvSpPr>
          <p:cNvPr id="15369" name="Line 6"/>
          <p:cNvSpPr>
            <a:spLocks noChangeShapeType="1"/>
          </p:cNvSpPr>
          <p:nvPr/>
        </p:nvSpPr>
        <p:spPr bwMode="auto">
          <a:xfrm flipH="1">
            <a:off x="2843213" y="1989138"/>
            <a:ext cx="4033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Line 7"/>
          <p:cNvSpPr>
            <a:spLocks noChangeShapeType="1"/>
          </p:cNvSpPr>
          <p:nvPr/>
        </p:nvSpPr>
        <p:spPr bwMode="auto">
          <a:xfrm flipH="1">
            <a:off x="7164388" y="1989138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Line 8"/>
          <p:cNvSpPr>
            <a:spLocks noChangeShapeType="1"/>
          </p:cNvSpPr>
          <p:nvPr/>
        </p:nvSpPr>
        <p:spPr bwMode="auto">
          <a:xfrm flipV="1">
            <a:off x="2411413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Line 9"/>
          <p:cNvSpPr>
            <a:spLocks noChangeShapeType="1"/>
          </p:cNvSpPr>
          <p:nvPr/>
        </p:nvSpPr>
        <p:spPr bwMode="auto">
          <a:xfrm flipV="1">
            <a:off x="1960563" y="17002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Text Box 10"/>
          <p:cNvSpPr txBox="1">
            <a:spLocks noChangeArrowheads="1"/>
          </p:cNvSpPr>
          <p:nvPr/>
        </p:nvSpPr>
        <p:spPr bwMode="auto">
          <a:xfrm>
            <a:off x="158750" y="4479925"/>
            <a:ext cx="16621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Distributions</a:t>
            </a:r>
          </a:p>
          <a:p>
            <a:r>
              <a:rPr lang="en-US" sz="1600"/>
              <a:t>Yield: Normal</a:t>
            </a:r>
          </a:p>
          <a:p>
            <a:r>
              <a:rPr lang="en-US" sz="1600"/>
              <a:t>Quality: Bimodal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DC2696-BD7A-4EF1-AC41-16C3B841881A}" type="slidenum">
              <a:rPr lang="en-US"/>
              <a:pPr/>
              <a:t>48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 Yield &amp; Quality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Split in parameters</a:t>
            </a:r>
          </a:p>
        </p:txBody>
      </p:sp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2708275"/>
            <a:ext cx="35147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Line 5"/>
          <p:cNvSpPr>
            <a:spLocks noChangeShapeType="1"/>
          </p:cNvSpPr>
          <p:nvPr/>
        </p:nvSpPr>
        <p:spPr bwMode="auto">
          <a:xfrm flipH="1">
            <a:off x="7019925" y="3500438"/>
            <a:ext cx="720725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6"/>
          <p:cNvSpPr>
            <a:spLocks noChangeShapeType="1"/>
          </p:cNvSpPr>
          <p:nvPr/>
        </p:nvSpPr>
        <p:spPr bwMode="auto">
          <a:xfrm flipH="1">
            <a:off x="7019925" y="3284538"/>
            <a:ext cx="720725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Text Box 7"/>
          <p:cNvSpPr txBox="1">
            <a:spLocks noChangeArrowheads="1"/>
          </p:cNvSpPr>
          <p:nvPr/>
        </p:nvSpPr>
        <p:spPr bwMode="auto">
          <a:xfrm>
            <a:off x="7740650" y="3141663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Split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F2B734-683A-4461-BC1F-906ECB4F7A05}" type="slidenum">
              <a:rPr lang="en-US"/>
              <a:pPr/>
              <a:t>49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Minimal Defects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3600450" cy="4114800"/>
          </a:xfrm>
        </p:spPr>
        <p:txBody>
          <a:bodyPr/>
          <a:lstStyle/>
          <a:p>
            <a:pPr eaLnBrk="1" hangingPunct="1"/>
            <a:r>
              <a:rPr lang="en-US" smtClean="0"/>
              <a:t>Not best yield &amp; quality</a:t>
            </a:r>
          </a:p>
        </p:txBody>
      </p:sp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2688" y="1998663"/>
            <a:ext cx="54578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24DE-D8B6-4368-9501-31F7AC19D440}" type="slidenum">
              <a:rPr lang="en-US"/>
              <a:pPr/>
              <a:t>5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Tables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Often, we take raw data and transform it into a form that is more workable</a:t>
            </a:r>
          </a:p>
          <a:p>
            <a:r>
              <a:rPr lang="en-US"/>
              <a:t>Main idea:</a:t>
            </a:r>
          </a:p>
          <a:p>
            <a:pPr lvl="1"/>
            <a:r>
              <a:rPr lang="en-US"/>
              <a:t>Individual items are called cases</a:t>
            </a:r>
          </a:p>
          <a:p>
            <a:pPr lvl="1"/>
            <a:r>
              <a:rPr lang="en-US"/>
              <a:t>Cases have variables(attributes)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A7141D-9BEF-41EC-9AE0-C3D58EAD6221}" type="slidenum">
              <a:rPr lang="en-US"/>
              <a:pPr/>
              <a:t>50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Best Yields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1200"/>
            <a:ext cx="3165475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Parameters that give best yields cause 2 types of defects</a:t>
            </a:r>
          </a:p>
        </p:txBody>
      </p: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8075" y="2162175"/>
            <a:ext cx="54959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C21636-B21E-438C-9078-41777BC28584}" type="slidenum">
              <a:rPr lang="en-US"/>
              <a:pPr/>
              <a:t>51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XmdvTool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165475" cy="4114800"/>
          </a:xfrm>
        </p:spPr>
        <p:txBody>
          <a:bodyPr/>
          <a:lstStyle/>
          <a:p>
            <a:pPr eaLnBrk="1" hangingPunct="1"/>
            <a:r>
              <a:rPr lang="en-US" smtClean="0"/>
              <a:t>Matt Ward, WPI</a:t>
            </a:r>
          </a:p>
          <a:p>
            <a:pPr eaLnBrk="1" hangingPunct="1"/>
            <a:r>
              <a:rPr lang="en-US" smtClean="0"/>
              <a:t>Does Parallel Coords</a:t>
            </a:r>
          </a:p>
        </p:txBody>
      </p:sp>
      <p:pic>
        <p:nvPicPr>
          <p:cNvPr id="19463" name="Picture 4" descr="Xmdv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341438"/>
            <a:ext cx="5364162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343BE7-C53C-46F1-87ED-8C3483ADAE7D}" type="slidenum">
              <a:rPr lang="en-US"/>
              <a:pPr/>
              <a:t>52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 Reordering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Which Dimensions are most alike?</a:t>
            </a:r>
          </a:p>
          <a:p>
            <a:pPr eaLnBrk="1" hangingPunct="1"/>
            <a:r>
              <a:rPr lang="en-US" smtClean="0"/>
              <a:t>Sort dimensions according to similarity</a:t>
            </a:r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113088"/>
            <a:ext cx="8748712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34D351-6788-4C48-9426-221E8AC14384}" type="slidenum">
              <a:rPr lang="en-US"/>
              <a:pPr/>
              <a:t>53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Advanced Graphics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Johanson et al InfoVis 2005</a:t>
            </a:r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473325"/>
            <a:ext cx="864235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808479-08AA-4F69-B0C0-2D99134AF280}" type="slidenum">
              <a:rPr lang="en-US"/>
              <a:pPr/>
              <a:t>54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4713"/>
          </a:xfrm>
        </p:spPr>
        <p:txBody>
          <a:bodyPr/>
          <a:lstStyle/>
          <a:p>
            <a:pPr eaLnBrk="1" hangingPunct="1"/>
            <a:r>
              <a:rPr lang="en-US" smtClean="0"/>
              <a:t>Use texture mapping </a:t>
            </a:r>
          </a:p>
        </p:txBody>
      </p:sp>
      <p:sp>
        <p:nvSpPr>
          <p:cNvPr id="22534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685800" y="1557338"/>
            <a:ext cx="7772400" cy="4538662"/>
          </a:xfrm>
        </p:spPr>
        <p:txBody>
          <a:bodyPr/>
          <a:lstStyle/>
          <a:p>
            <a:pPr eaLnBrk="1" hangingPunct="1"/>
            <a:r>
              <a:rPr lang="en-US" dirty="0" smtClean="0"/>
              <a:t>Pre-process data into clusters</a:t>
            </a:r>
          </a:p>
          <a:p>
            <a:pPr eaLnBrk="1" hangingPunct="1"/>
            <a:r>
              <a:rPr lang="en-US" dirty="0" smtClean="0"/>
              <a:t>Render each cluster to texture</a:t>
            </a:r>
          </a:p>
          <a:p>
            <a:pPr eaLnBrk="1" hangingPunct="1"/>
            <a:r>
              <a:rPr lang="en-US" dirty="0" smtClean="0"/>
              <a:t>Blend textures</a:t>
            </a:r>
          </a:p>
        </p:txBody>
      </p:sp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913313"/>
            <a:ext cx="60674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9050" y="3255963"/>
            <a:ext cx="6019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ED5AFB-5997-4F66-B0AE-D4738B04394A}" type="slidenum">
              <a:rPr lang="en-US"/>
              <a:pPr/>
              <a:t>55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Interaction with Parallel Coords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1200"/>
            <a:ext cx="3238500" cy="4111625"/>
          </a:xfrm>
        </p:spPr>
        <p:txBody>
          <a:bodyPr/>
          <a:lstStyle/>
          <a:p>
            <a:pPr eaLnBrk="1" hangingPunct="1"/>
            <a:r>
              <a:rPr lang="en-US" smtClean="0"/>
              <a:t>Angular Query</a:t>
            </a:r>
          </a:p>
          <a:p>
            <a:pPr eaLnBrk="1" hangingPunct="1"/>
            <a:r>
              <a:rPr lang="en-US" smtClean="0"/>
              <a:t>Query the difference</a:t>
            </a:r>
          </a:p>
          <a:p>
            <a:pPr eaLnBrk="1" hangingPunct="1"/>
            <a:r>
              <a:rPr lang="en-US" sz="1800" smtClean="0"/>
              <a:t>Hauser et al InfoVis 2002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25" y="1844675"/>
            <a:ext cx="54768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5B2C21-C322-49C6-AD01-E7E951BE3B33}" type="slidenum">
              <a:rPr lang="en-US"/>
              <a:pPr/>
              <a:t>56</a:t>
            </a:fld>
            <a:endParaRPr lang="en-US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Further elaboration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Brush individual ranges</a:t>
            </a:r>
          </a:p>
          <a:p>
            <a:pPr eaLnBrk="1" hangingPunct="1"/>
            <a:r>
              <a:rPr lang="en-US" smtClean="0"/>
              <a:t>Display histogram per dimension</a:t>
            </a:r>
          </a:p>
        </p:txBody>
      </p:sp>
      <p:pic>
        <p:nvPicPr>
          <p:cNvPr id="245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92488"/>
            <a:ext cx="8424862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20885-13C0-4FF6-9349-1BE4FA5F9CE8}" type="slidenum">
              <a:rPr lang="en-US"/>
              <a:pPr/>
              <a:t>57</a:t>
            </a:fld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Visualizing Categories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030663" cy="4114800"/>
          </a:xfrm>
        </p:spPr>
        <p:txBody>
          <a:bodyPr/>
          <a:lstStyle/>
          <a:p>
            <a:pPr eaLnBrk="1" hangingPunct="1"/>
            <a:r>
              <a:rPr lang="en-US" smtClean="0"/>
              <a:t>Titanic Disaster</a:t>
            </a:r>
          </a:p>
          <a:p>
            <a:pPr eaLnBrk="1" hangingPunct="1"/>
            <a:r>
              <a:rPr lang="en-US" sz="2000" smtClean="0"/>
              <a:t>Bendix et al InfoVis 2005</a:t>
            </a:r>
          </a:p>
        </p:txBody>
      </p:sp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16113"/>
            <a:ext cx="37242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847398-E926-4AD4-8F6F-E0FDF404A9AA}" type="slidenum">
              <a:rPr lang="en-US"/>
              <a:pPr/>
              <a:t>58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Parallel coordinates layout </a:t>
            </a:r>
          </a:p>
          <a:p>
            <a:pPr lvl="1" eaLnBrk="1" hangingPunct="1"/>
            <a:r>
              <a:rPr lang="en-US" smtClean="0"/>
              <a:t>Continuous axes replaced with boxes</a:t>
            </a:r>
          </a:p>
          <a:p>
            <a:pPr eaLnBrk="1" hangingPunct="1"/>
            <a:r>
              <a:rPr lang="en-US" smtClean="0"/>
              <a:t>Uses frequency based representation</a:t>
            </a:r>
          </a:p>
          <a:p>
            <a:pPr eaLnBrk="1" hangingPunct="1"/>
            <a:endParaRPr lang="en-US" smtClean="0"/>
          </a:p>
        </p:txBody>
      </p:sp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3644900"/>
            <a:ext cx="56896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6E12C2-F3D2-4FAF-8A3F-2B19251F8F72}" type="slidenum">
              <a:rPr lang="en-US"/>
              <a:pPr/>
              <a:t>59</a:t>
            </a:fld>
            <a:endParaRPr lang="en-US"/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49275"/>
            <a:ext cx="38671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Star Plots</a:t>
            </a:r>
          </a:p>
        </p:txBody>
      </p:sp>
      <p:sp>
        <p:nvSpPr>
          <p:cNvPr id="276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110163" cy="4114800"/>
          </a:xfrm>
        </p:spPr>
        <p:txBody>
          <a:bodyPr/>
          <a:lstStyle/>
          <a:p>
            <a:pPr eaLnBrk="1" hangingPunct="1"/>
            <a:r>
              <a:rPr lang="en-US" smtClean="0"/>
              <a:t>Space out the n variables at equal angles around a circle</a:t>
            </a:r>
          </a:p>
          <a:p>
            <a:pPr eaLnBrk="1" hangingPunct="1"/>
            <a:r>
              <a:rPr lang="en-US" smtClean="0"/>
              <a:t>Each “spoke” encodes a variable’s value</a:t>
            </a:r>
          </a:p>
          <a:p>
            <a:pPr eaLnBrk="1" hangingPunct="1"/>
            <a:r>
              <a:rPr lang="en-US" smtClean="0"/>
              <a:t>Data point is now a “shape”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DD9F-B454-4147-BB4D-32863ACB8F9B}" type="slidenum">
              <a:rPr lang="en-US"/>
              <a:pPr/>
              <a:t>6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Table Format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941888"/>
            <a:ext cx="7270750" cy="1154112"/>
          </a:xfrm>
        </p:spPr>
        <p:txBody>
          <a:bodyPr/>
          <a:lstStyle/>
          <a:p>
            <a:r>
              <a:rPr lang="en-US" sz="2800" dirty="0"/>
              <a:t>Think </a:t>
            </a:r>
            <a:r>
              <a:rPr lang="en-US" sz="2800" dirty="0" smtClean="0"/>
              <a:t>of it </a:t>
            </a:r>
            <a:r>
              <a:rPr lang="en-US" sz="2800" dirty="0"/>
              <a:t>as a function</a:t>
            </a:r>
          </a:p>
          <a:p>
            <a:pPr marL="457200" lvl="1" indent="0">
              <a:buNone/>
            </a:pPr>
            <a:r>
              <a:rPr lang="en-US" sz="2400" dirty="0" smtClean="0"/>
              <a:t>F(Case1</a:t>
            </a:r>
            <a:r>
              <a:rPr lang="en-US" sz="2400" dirty="0"/>
              <a:t>) = &lt;Val11, Val12,…&gt;</a:t>
            </a:r>
          </a:p>
          <a:p>
            <a:endParaRPr lang="en-US" sz="2800" dirty="0"/>
          </a:p>
        </p:txBody>
      </p:sp>
      <p:graphicFrame>
        <p:nvGraphicFramePr>
          <p:cNvPr id="19509" name="Group 5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7449429"/>
              </p:ext>
            </p:extLst>
          </p:nvPr>
        </p:nvGraphicFramePr>
        <p:xfrm>
          <a:off x="2339975" y="1981200"/>
          <a:ext cx="6118225" cy="2455864"/>
        </p:xfrm>
        <a:graphic>
          <a:graphicData uri="http://schemas.openxmlformats.org/drawingml/2006/table">
            <a:tbl>
              <a:tblPr/>
              <a:tblGrid>
                <a:gridCol w="1530350"/>
                <a:gridCol w="1528763"/>
                <a:gridCol w="1530350"/>
                <a:gridCol w="1528762"/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Variable1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Variable2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Variable3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Case1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Value11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Value12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Value13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Case2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Value21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Value22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Value23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Case3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Value31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Value32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Value33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79912" y="155679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1256BB-B2C6-4E81-ADCE-CAD958DE00B3}" type="slidenum">
              <a:rPr lang="en-US"/>
              <a:pPr/>
              <a:t>60</a:t>
            </a:fld>
            <a:endParaRPr lang="en-US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Star Plot Examples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060575"/>
            <a:ext cx="77152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0D5B-45FC-4681-BC8F-4CF07A24390A}" type="slidenum">
              <a:rPr lang="en-US"/>
              <a:pPr/>
              <a:t>7</a:t>
            </a:fld>
            <a:endParaRPr lang="en-US"/>
          </a:p>
        </p:txBody>
      </p:sp>
      <p:sp>
        <p:nvSpPr>
          <p:cNvPr id="22559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student data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136435"/>
              </p:ext>
            </p:extLst>
          </p:nvPr>
        </p:nvGraphicFramePr>
        <p:xfrm>
          <a:off x="685800" y="1981200"/>
          <a:ext cx="6982543" cy="2596516"/>
        </p:xfrm>
        <a:graphic>
          <a:graphicData uri="http://schemas.openxmlformats.org/drawingml/2006/table">
            <a:tbl>
              <a:tblPr/>
              <a:tblGrid>
                <a:gridCol w="1483332"/>
                <a:gridCol w="1682788"/>
                <a:gridCol w="1027931"/>
                <a:gridCol w="1394246"/>
                <a:gridCol w="1394246"/>
              </a:tblGrid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Name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Student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Num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Entered SFU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GPA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Mary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65432101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Sep 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Tom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98765651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Sep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Louise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89846251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Jan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03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66B5-FDB3-438D-BB15-D7B25D885198}" type="slidenum">
              <a:rPr lang="en-US"/>
              <a:pPr/>
              <a:t>8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Variable Types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Three main types of variables</a:t>
            </a:r>
          </a:p>
          <a:p>
            <a:pPr lvl="1"/>
            <a:r>
              <a:rPr lang="en-US"/>
              <a:t>N - Nominal (equal or not equal to other values)</a:t>
            </a:r>
          </a:p>
          <a:p>
            <a:pPr lvl="2"/>
            <a:r>
              <a:rPr lang="en-US"/>
              <a:t>Example: gender</a:t>
            </a:r>
          </a:p>
          <a:p>
            <a:pPr lvl="1"/>
            <a:r>
              <a:rPr lang="en-US"/>
              <a:t>O - Ordinal (obeys &lt; relation, ordered set)</a:t>
            </a:r>
          </a:p>
          <a:p>
            <a:pPr lvl="2"/>
            <a:r>
              <a:rPr lang="en-US"/>
              <a:t>Example: mild, medium, hot, suicide</a:t>
            </a:r>
          </a:p>
          <a:p>
            <a:pPr lvl="1"/>
            <a:r>
              <a:rPr lang="en-US"/>
              <a:t>Q - Quantitative (can do math on them)</a:t>
            </a:r>
          </a:p>
          <a:p>
            <a:pPr lvl="2"/>
            <a:r>
              <a:rPr lang="en-US"/>
              <a:t>Example: age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6, 2017</a:t>
            </a:r>
            <a:endParaRPr lang="en-US" dirty="0"/>
          </a:p>
        </p:txBody>
      </p:sp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IAT 355</a:t>
            </a:r>
            <a:endParaRPr lang="en-US" dirty="0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7FFF-D4FE-45B0-BD16-D3D33AC960D6}" type="slidenum">
              <a:rPr lang="en-US"/>
              <a:pPr/>
              <a:t>9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3988" cy="4114800"/>
          </a:xfrm>
        </p:spPr>
        <p:txBody>
          <a:bodyPr/>
          <a:lstStyle/>
          <a:p>
            <a:r>
              <a:rPr lang="en-US" sz="2800"/>
              <a:t>Descriptive information about the data</a:t>
            </a:r>
          </a:p>
          <a:p>
            <a:pPr lvl="1"/>
            <a:r>
              <a:rPr lang="en-US" sz="2400"/>
              <a:t>Might be something as simple as the type of a variable, or could be more complex</a:t>
            </a:r>
          </a:p>
          <a:p>
            <a:pPr lvl="1"/>
            <a:r>
              <a:rPr lang="en-US" sz="2400"/>
              <a:t>For times when the table itself just isn’t enough</a:t>
            </a:r>
          </a:p>
          <a:p>
            <a:pPr lvl="1"/>
            <a:r>
              <a:rPr lang="en-US" sz="2400"/>
              <a:t>Example: if variable1 is “l”, then variable3 can only be 3, 7 or 16</a:t>
            </a:r>
          </a:p>
          <a:p>
            <a:endParaRPr lang="en-US" sz="2800"/>
          </a:p>
        </p:txBody>
      </p:sp>
      <p:graphicFrame>
        <p:nvGraphicFramePr>
          <p:cNvPr id="8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993890"/>
              </p:ext>
            </p:extLst>
          </p:nvPr>
        </p:nvGraphicFramePr>
        <p:xfrm>
          <a:off x="4067944" y="4789733"/>
          <a:ext cx="4349903" cy="1159547"/>
        </p:xfrm>
        <a:graphic>
          <a:graphicData uri="http://schemas.openxmlformats.org/drawingml/2006/table">
            <a:tbl>
              <a:tblPr/>
              <a:tblGrid>
                <a:gridCol w="917344"/>
                <a:gridCol w="1072351"/>
                <a:gridCol w="635708"/>
                <a:gridCol w="862250"/>
                <a:gridCol w="862250"/>
              </a:tblGrid>
              <a:tr h="38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Mary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65432101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Sep 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Tom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98765651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Sep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Louise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89846251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Jan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AT410">
  <a:themeElements>
    <a:clrScheme name="IAT410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IAT410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IAT410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8">
        <a:dk1>
          <a:srgbClr val="000000"/>
        </a:dk1>
        <a:lt1>
          <a:srgbClr val="FFFFFF"/>
        </a:lt1>
        <a:dk2>
          <a:srgbClr val="000066"/>
        </a:dk2>
        <a:lt2>
          <a:srgbClr val="FFFF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39808</TotalTime>
  <Words>1830</Words>
  <Application>Microsoft Macintosh PowerPoint</Application>
  <PresentationFormat>On-screen Show (4:3)</PresentationFormat>
  <Paragraphs>620</Paragraphs>
  <Slides>60</Slides>
  <Notes>60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Blank Presentation</vt:lpstr>
      <vt:lpstr>IAT410</vt:lpstr>
      <vt:lpstr>Chart</vt:lpstr>
      <vt:lpstr>PowerPoint Presentation</vt:lpstr>
      <vt:lpstr>Agenda</vt:lpstr>
      <vt:lpstr>Data Sets</vt:lpstr>
      <vt:lpstr>Example</vt:lpstr>
      <vt:lpstr>Data Tables</vt:lpstr>
      <vt:lpstr>Data Table Format</vt:lpstr>
      <vt:lpstr>Example student data</vt:lpstr>
      <vt:lpstr>Variable Types</vt:lpstr>
      <vt:lpstr>Metadata</vt:lpstr>
      <vt:lpstr>How Many Variables?</vt:lpstr>
      <vt:lpstr>Representation</vt:lpstr>
      <vt:lpstr>Basic Symbolic Displays</vt:lpstr>
      <vt:lpstr>Graphs</vt:lpstr>
      <vt:lpstr>Graphs</vt:lpstr>
      <vt:lpstr>Issues</vt:lpstr>
      <vt:lpstr>Graph Components</vt:lpstr>
      <vt:lpstr>Chart</vt:lpstr>
      <vt:lpstr>Map</vt:lpstr>
      <vt:lpstr>Choropleth Map</vt:lpstr>
      <vt:lpstr>Cartography</vt:lpstr>
      <vt:lpstr>Diagram</vt:lpstr>
      <vt:lpstr>Details</vt:lpstr>
      <vt:lpstr>Visual Structures</vt:lpstr>
      <vt:lpstr>Space</vt:lpstr>
      <vt:lpstr>Marks</vt:lpstr>
      <vt:lpstr>Graphical Properties</vt:lpstr>
      <vt:lpstr>Data</vt:lpstr>
      <vt:lpstr>Univariate Data</vt:lpstr>
      <vt:lpstr>What goes where</vt:lpstr>
      <vt:lpstr>Or…</vt:lpstr>
      <vt:lpstr>Bivariate Data</vt:lpstr>
      <vt:lpstr>Trivariate Data</vt:lpstr>
      <vt:lpstr>Scatter Plot</vt:lpstr>
      <vt:lpstr>Alternative 3D</vt:lpstr>
      <vt:lpstr>Hypervariate Data</vt:lpstr>
      <vt:lpstr>Multiple Views</vt:lpstr>
      <vt:lpstr>Scatterplot Matrix aka  Splom</vt:lpstr>
      <vt:lpstr>Much More than 3D</vt:lpstr>
      <vt:lpstr>Spreadsheets</vt:lpstr>
      <vt:lpstr>Parallel Coordinates</vt:lpstr>
      <vt:lpstr>Parallel Coordinates</vt:lpstr>
      <vt:lpstr>Parallel Coordinates</vt:lpstr>
      <vt:lpstr>Parallel Coords Example</vt:lpstr>
      <vt:lpstr>Issues</vt:lpstr>
      <vt:lpstr>Example Problem</vt:lpstr>
      <vt:lpstr>The Data</vt:lpstr>
      <vt:lpstr>PowerPoint Presentation</vt:lpstr>
      <vt:lpstr>Top Yield &amp; Quality</vt:lpstr>
      <vt:lpstr>Minimal Defects</vt:lpstr>
      <vt:lpstr>Best Yields</vt:lpstr>
      <vt:lpstr>XmdvTool</vt:lpstr>
      <vt:lpstr>Dimensional Reordering</vt:lpstr>
      <vt:lpstr>Advanced Graphics</vt:lpstr>
      <vt:lpstr>Use texture mapping </vt:lpstr>
      <vt:lpstr>Interaction with Parallel Coords</vt:lpstr>
      <vt:lpstr>Further elaboration</vt:lpstr>
      <vt:lpstr>Visualizing Categories</vt:lpstr>
      <vt:lpstr>PowerPoint Presentation</vt:lpstr>
      <vt:lpstr>Star Plots</vt:lpstr>
      <vt:lpstr>Star Plot Examples</vt:lpstr>
    </vt:vector>
  </TitlesOfParts>
  <Company>ACS @ SFU Surrey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ACS @ SFU Surrey</dc:creator>
  <cp:lastModifiedBy>Chris Shaw</cp:lastModifiedBy>
  <cp:revision>22</cp:revision>
  <dcterms:created xsi:type="dcterms:W3CDTF">2007-09-04T16:51:29Z</dcterms:created>
  <dcterms:modified xsi:type="dcterms:W3CDTF">2017-01-13T00:15:29Z</dcterms:modified>
</cp:coreProperties>
</file>