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3"/>
  </p:notesMasterIdLst>
  <p:sldIdLst>
    <p:sldId id="256" r:id="rId2"/>
    <p:sldId id="292" r:id="rId3"/>
    <p:sldId id="257" r:id="rId4"/>
    <p:sldId id="258" r:id="rId5"/>
    <p:sldId id="259" r:id="rId6"/>
    <p:sldId id="260" r:id="rId7"/>
    <p:sldId id="271" r:id="rId8"/>
    <p:sldId id="272" r:id="rId9"/>
    <p:sldId id="273" r:id="rId10"/>
    <p:sldId id="261" r:id="rId11"/>
    <p:sldId id="291" r:id="rId12"/>
    <p:sldId id="262" r:id="rId13"/>
    <p:sldId id="274" r:id="rId14"/>
    <p:sldId id="263" r:id="rId15"/>
    <p:sldId id="264" r:id="rId16"/>
    <p:sldId id="265" r:id="rId17"/>
    <p:sldId id="293" r:id="rId18"/>
    <p:sldId id="294" r:id="rId19"/>
    <p:sldId id="297" r:id="rId20"/>
    <p:sldId id="266" r:id="rId21"/>
    <p:sldId id="267" r:id="rId22"/>
    <p:sldId id="270" r:id="rId23"/>
    <p:sldId id="268" r:id="rId24"/>
    <p:sldId id="269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8" r:id="rId38"/>
    <p:sldId id="287" r:id="rId39"/>
    <p:sldId id="289" r:id="rId40"/>
    <p:sldId id="290" r:id="rId41"/>
    <p:sldId id="296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FFFF66"/>
    <a:srgbClr val="EBEBEB"/>
    <a:srgbClr val="F0F0F0"/>
    <a:srgbClr val="F9F9F9"/>
    <a:srgbClr val="99FF66"/>
    <a:srgbClr val="66FF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94" autoAdjust="0"/>
    <p:restoredTop sz="94660"/>
  </p:normalViewPr>
  <p:slideViewPr>
    <p:cSldViewPr>
      <p:cViewPr>
        <p:scale>
          <a:sx n="100" d="100"/>
          <a:sy n="100" d="100"/>
        </p:scale>
        <p:origin x="-976" y="-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9C204F6-E1F0-48AC-97B4-4F5E36542C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09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952A79-7C45-4740-97E5-37CBB816B7E5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BA4BFD-8AFB-48F3-8471-273E82A6E5A7}" type="slidenum">
              <a:rPr lang="en-US"/>
              <a:pPr/>
              <a:t>10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6E9FCC-CC05-4014-AAB7-7E9D88131C0C}" type="slidenum">
              <a:rPr lang="en-US"/>
              <a:pPr/>
              <a:t>11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4A36F-092A-4FEE-A703-34C70A0E2722}" type="slidenum">
              <a:rPr lang="en-US"/>
              <a:pPr/>
              <a:t>12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8053B0-839A-4148-B92F-5CB03C1F8614}" type="slidenum">
              <a:rPr lang="en-US"/>
              <a:pPr/>
              <a:t>13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95868-B3DF-4759-A7EF-638B04C76561}" type="slidenum">
              <a:rPr lang="en-US"/>
              <a:pPr/>
              <a:t>14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74CA25-5C14-4C84-AFF7-A22EAEAAA625}" type="slidenum">
              <a:rPr lang="en-US"/>
              <a:pPr/>
              <a:t>15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1B9DE-04FA-40E3-8D7C-6EB018EF40CB}" type="slidenum">
              <a:rPr lang="en-US"/>
              <a:pPr/>
              <a:t>16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D6BE6-0965-4AAE-B2C1-70968FD6E642}" type="slidenum">
              <a:rPr lang="en-US"/>
              <a:pPr/>
              <a:t>17</a:t>
            </a:fld>
            <a:endParaRPr lang="en-US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AE2FC7-332D-4BDF-98C6-25C9DF76EE16}" type="slidenum">
              <a:rPr lang="en-US"/>
              <a:pPr/>
              <a:t>18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9929E-76D4-4EAD-B3FB-CACD6348C617}" type="slidenum">
              <a:rPr lang="en-US"/>
              <a:pPr/>
              <a:t>19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ED65F4-8F6C-4F84-86A7-705D272512F3}" type="slidenum">
              <a:rPr lang="en-US"/>
              <a:pPr/>
              <a:t>2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C5414-2B9F-408A-ABC3-3667F2844160}" type="slidenum">
              <a:rPr lang="en-US"/>
              <a:pPr/>
              <a:t>20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311F85-3FE6-4317-977A-8ED8F354772E}" type="slidenum">
              <a:rPr lang="en-US"/>
              <a:pPr/>
              <a:t>21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251C3F-A2EC-4D5E-AE57-35824932D86B}" type="slidenum">
              <a:rPr lang="en-US"/>
              <a:pPr/>
              <a:t>22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2D0054-0E0A-41D6-91E7-7D4E4A68D926}" type="slidenum">
              <a:rPr lang="en-US"/>
              <a:pPr/>
              <a:t>23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DEFBB-0234-4515-85BF-E9B7E7BBB908}" type="slidenum">
              <a:rPr lang="en-US"/>
              <a:pPr/>
              <a:t>24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871286-06E9-45C7-86AC-E6B4EC280EE8}" type="slidenum">
              <a:rPr lang="en-US"/>
              <a:pPr/>
              <a:t>25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C387B8-5096-4E31-BEBD-6F2B6CCB4639}" type="slidenum">
              <a:rPr lang="en-US"/>
              <a:pPr/>
              <a:t>26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465E32-7EA7-44AA-B5C3-765920BF2CAA}" type="slidenum">
              <a:rPr lang="en-US"/>
              <a:pPr/>
              <a:t>27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997C90-62BE-401D-A796-9C7645918638}" type="slidenum">
              <a:rPr lang="en-US"/>
              <a:pPr/>
              <a:t>28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A4A7A3-58B8-4A85-B44A-FA9E1AB6CCBD}" type="slidenum">
              <a:rPr lang="en-US"/>
              <a:pPr/>
              <a:t>29</a:t>
            </a:fld>
            <a:endParaRPr lang="en-US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EFE7F-6754-4C29-8945-BB02FC488051}" type="slidenum">
              <a:rPr lang="en-US"/>
              <a:pPr/>
              <a:t>3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A6EF0F-059E-4D46-844B-07520401D791}" type="slidenum">
              <a:rPr lang="en-US"/>
              <a:pPr/>
              <a:t>30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06EEFA-13D2-4AF5-A93A-C08E26E34507}" type="slidenum">
              <a:rPr lang="en-US"/>
              <a:pPr/>
              <a:t>31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4C4B3-BF7C-4704-9916-BEAAEF37FE3F}" type="slidenum">
              <a:rPr lang="en-US"/>
              <a:pPr/>
              <a:t>32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4AE4F1-4BDF-4E5B-A761-A8F104DE966A}" type="slidenum">
              <a:rPr lang="en-US"/>
              <a:pPr/>
              <a:t>33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1A4768-6D80-451F-9F75-4A274679F9CE}" type="slidenum">
              <a:rPr lang="en-US"/>
              <a:pPr/>
              <a:t>34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1D3E46-0504-4B3E-BA55-2AC18A4B2FB0}" type="slidenum">
              <a:rPr lang="en-US"/>
              <a:pPr/>
              <a:t>35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2E61D3-477C-4AF3-A7F1-BCC7D598CE5B}" type="slidenum">
              <a:rPr lang="en-US"/>
              <a:pPr/>
              <a:t>36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634C9-21EB-4855-8385-06FC85FA40EB}" type="slidenum">
              <a:rPr lang="en-US"/>
              <a:pPr/>
              <a:t>37</a:t>
            </a:fld>
            <a:endParaRPr lang="en-US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E8C76-4DAE-440C-A7D5-3E59076FEA19}" type="slidenum">
              <a:rPr lang="en-US"/>
              <a:pPr/>
              <a:t>38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E94DCB-0117-4338-968F-A94AAEA8F96C}" type="slidenum">
              <a:rPr lang="en-US"/>
              <a:pPr/>
              <a:t>39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A83A6E-A7E9-4EFE-B7E8-913FF3C558EB}" type="slidenum">
              <a:rPr lang="en-US"/>
              <a:pPr/>
              <a:t>4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4A61A-EEE0-481B-ABFA-90379B1AD429}" type="slidenum">
              <a:rPr lang="en-US"/>
              <a:pPr/>
              <a:t>40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B6C8BB-20C8-42B6-AD76-B763DFB6295E}" type="slidenum">
              <a:rPr lang="en-US"/>
              <a:pPr/>
              <a:t>41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43E15-2DC3-4D8B-97F3-7F3A59D44632}" type="slidenum">
              <a:rPr lang="en-US"/>
              <a:pPr/>
              <a:t>5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4B199-5123-4E74-9667-9EF8209864B8}" type="slidenum">
              <a:rPr lang="en-US"/>
              <a:pPr/>
              <a:t>6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8C914-02D2-43F1-9207-E2009BBB1E93}" type="slidenum">
              <a:rPr lang="en-US"/>
              <a:pPr/>
              <a:t>7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3163B7-BDFA-4190-A6DE-F83684A44950}" type="slidenum">
              <a:rPr lang="en-US"/>
              <a:pPr/>
              <a:t>8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6100B-54F5-40EB-A2FD-1754AC72053B}" type="slidenum">
              <a:rPr lang="en-US"/>
              <a:pPr/>
              <a:t>9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arlett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24892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is-IS" dirty="0" smtClean="0"/>
              <a:t>Jan 13, 2017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8C28ABB0-B2EB-43FE-A932-0E10D35976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28600" y="5562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827300"/>
              </a:buClr>
              <a:buSzPct val="70000"/>
              <a:buFont typeface="Marlett" pitchFamily="2" charset="2"/>
              <a:buNone/>
            </a:pP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______________________________________________________________________________________</a:t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/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                                                     </a:t>
            </a:r>
            <a:r>
              <a:rPr kumimoji="1" lang="en-US" sz="1200">
                <a:solidFill>
                  <a:srgbClr val="212121"/>
                </a:solidFill>
                <a:latin typeface="Tahoma" pitchFamily="34" charset="0"/>
              </a:rPr>
              <a:t>SCHOOL OF INTERACTIVE ARTS + TECHNOLOGY [SIAT]  |  WWW.SIAT.SFU.CA</a:t>
            </a:r>
            <a:endParaRPr kumimoji="1" lang="en-US" sz="1400">
              <a:solidFill>
                <a:srgbClr val="464646"/>
              </a:solidFill>
              <a:latin typeface="Tahoma" pitchFamily="34" charset="0"/>
            </a:endParaRPr>
          </a:p>
        </p:txBody>
      </p:sp>
      <p:pic>
        <p:nvPicPr>
          <p:cNvPr id="10" name="Picture 4" descr="siat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867400"/>
            <a:ext cx="2514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DE3AE-3B50-4AD7-8F23-8954A0D4523D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11580-4A5B-456A-B5A4-B2DD6E23B17D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20539-0FAD-483D-85F0-5A12DAF27D4A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6F7F6-62F3-44A9-B443-A9B7B728AE36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8C75A-D72C-4ED6-94BC-57B1C9D34AA0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F6C12-6465-4B84-89EF-133B94865A4C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62CAE-EEA4-48C2-95A1-48990C751411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C9BCF-19AE-44DE-BD02-C1E8545989D6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D6187-F956-47E2-85CF-482291495E4C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5739F-8361-4BE8-AE0B-BB088FEDEA10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5B3D1CA6-0E64-42B9-8D94-6575C9A38709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SzPct val="70000"/>
        <a:buFont typeface="Marlett" pitchFamily="2" charset="2"/>
        <a:buChar char="g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IAT 355 </a:t>
            </a:r>
            <a:endParaRPr lang="en-US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Cognition Models</a:t>
            </a:r>
          </a:p>
          <a:p>
            <a:r>
              <a:rPr lang="en-US" dirty="0" smtClean="0"/>
              <a:t>Task Models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BE03CE0-A654-40AF-B45E-3B15701EA448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Cognitive Map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Just don’t have one big one</a:t>
            </a:r>
          </a:p>
          <a:p>
            <a:r>
              <a:rPr lang="en-US"/>
              <a:t>Have large number of these for all different kinds of things</a:t>
            </a:r>
          </a:p>
          <a:p>
            <a:r>
              <a:rPr lang="en-US"/>
              <a:t>Collection of cognitive maps --&gt; </a:t>
            </a:r>
          </a:p>
          <a:p>
            <a:pPr lvl="1"/>
            <a:r>
              <a:rPr lang="en-US" b="1"/>
              <a:t>Cognitive collage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021E-215E-4C14-83CE-5206B34B3DB4}" type="slidenum">
              <a:rPr lang="en-US"/>
              <a:pPr/>
              <a:t>10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Cognitive Collage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visualization system should clarify a part of your cognitive map of the world</a:t>
            </a:r>
          </a:p>
          <a:p>
            <a:r>
              <a:rPr lang="en-US"/>
              <a:t>Correct and re-establish details when necessary</a:t>
            </a:r>
          </a:p>
          <a:p>
            <a:r>
              <a:rPr lang="en-US"/>
              <a:t>Details on demand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1DB6-EAAF-4846-9BB7-DA90F3B024D0}" type="slidenum">
              <a:rPr lang="en-US"/>
              <a:pPr/>
              <a:t>11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Models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Process by which a person looks at a graphic and makes some use of it</a:t>
            </a:r>
          </a:p>
          <a:p>
            <a:r>
              <a:rPr lang="en-US"/>
              <a:t>A number of substeps probably exist</a:t>
            </a:r>
          </a:p>
          <a:p>
            <a:pPr lvl="1"/>
            <a:r>
              <a:rPr lang="en-US"/>
              <a:t>Can you describe process?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5B42A-AC28-4BDA-B3EE-03B488D9131B}" type="slidenum">
              <a:rPr lang="en-US"/>
              <a:pPr/>
              <a:t>12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Don Norman’s Action Cycle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4419600" cy="4514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Two “Gulfs” to be bridged by cognitive activity</a:t>
            </a:r>
          </a:p>
          <a:p>
            <a:pPr>
              <a:lnSpc>
                <a:spcPct val="90000"/>
              </a:lnSpc>
            </a:pPr>
            <a:r>
              <a:rPr lang="en-US"/>
              <a:t>Gulf of Execution</a:t>
            </a:r>
          </a:p>
          <a:p>
            <a:pPr lvl="1">
              <a:lnSpc>
                <a:spcPct val="90000"/>
              </a:lnSpc>
            </a:pPr>
            <a:r>
              <a:rPr lang="en-US"/>
              <a:t>What do I do to change the display?</a:t>
            </a:r>
          </a:p>
          <a:p>
            <a:pPr>
              <a:lnSpc>
                <a:spcPct val="90000"/>
              </a:lnSpc>
            </a:pPr>
            <a:r>
              <a:rPr lang="en-US"/>
              <a:t>Gulf of Evaluation</a:t>
            </a:r>
          </a:p>
          <a:p>
            <a:pPr lvl="1">
              <a:lnSpc>
                <a:spcPct val="90000"/>
              </a:lnSpc>
            </a:pPr>
            <a:r>
              <a:rPr lang="en-US"/>
              <a:t>How do I interpret the display?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FD36-2DE3-4188-A1D4-DDF5656B90A6}" type="slidenum">
              <a:rPr lang="en-US"/>
              <a:pPr/>
              <a:t>13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3010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5675" y="1447800"/>
            <a:ext cx="4378325" cy="517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Model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Robert Spence</a:t>
            </a:r>
          </a:p>
          <a:p>
            <a:r>
              <a:rPr lang="en-US"/>
              <a:t>Navigation- Creation and interpretation of an internal mental model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272E6-861F-48A5-9745-11251E727389}" type="slidenum">
              <a:rPr lang="en-US"/>
              <a:pPr/>
              <a:t>14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Navigation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43AF-2EFE-4232-9A0B-B0CC84FA2EA9}" type="slidenum">
              <a:rPr lang="en-US"/>
              <a:pPr/>
              <a:t>15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280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0"/>
            <a:ext cx="8353425" cy="481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Content is the display on screen</a:t>
            </a:r>
          </a:p>
          <a:p>
            <a:pPr lvl="1"/>
            <a:r>
              <a:rPr lang="en-US"/>
              <a:t>Modeling of that pattern results in cognitive map</a:t>
            </a:r>
          </a:p>
          <a:p>
            <a:pPr lvl="1"/>
            <a:r>
              <a:rPr lang="en-US"/>
              <a:t>Interpretation (ah, variables x and y are related) leads to new view, that generates an idea for a new browsing strategy</a:t>
            </a:r>
          </a:p>
          <a:p>
            <a:pPr lvl="1"/>
            <a:r>
              <a:rPr lang="en-US"/>
              <a:t>Look at the display again with that idea in mind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43E0-5935-471D-B4AD-5F4CF62812EA}" type="slidenum">
              <a:rPr lang="en-US"/>
              <a:pPr/>
              <a:t>16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9C7D-B087-40BB-B320-D825D8E83BA0}" type="slidenum">
              <a:rPr lang="en-US"/>
              <a:pPr/>
              <a:t>17</a:t>
            </a:fld>
            <a:endParaRPr lang="en-US">
              <a:latin typeface="Comic Sans MS" pitchFamily="66" charset="0"/>
            </a:endParaRP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92100" y="5334000"/>
            <a:ext cx="8394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Figure 5.15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 As the range of S4 is moved to higher values, the corresponding values of S3 move to lower values, indicating a trade-off</a:t>
            </a:r>
          </a:p>
        </p:txBody>
      </p:sp>
      <p:pic>
        <p:nvPicPr>
          <p:cNvPr id="3440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100" y="2286000"/>
            <a:ext cx="2044700" cy="2336800"/>
          </a:xfrm>
          <a:prstGeom prst="rect">
            <a:avLst/>
          </a:prstGeom>
          <a:noFill/>
        </p:spPr>
      </p:pic>
      <p:pic>
        <p:nvPicPr>
          <p:cNvPr id="3440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2286000"/>
            <a:ext cx="2044700" cy="2438400"/>
          </a:xfrm>
          <a:prstGeom prst="rect">
            <a:avLst/>
          </a:prstGeom>
          <a:noFill/>
        </p:spPr>
      </p:pic>
      <p:pic>
        <p:nvPicPr>
          <p:cNvPr id="34407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11900" y="2286000"/>
            <a:ext cx="2070100" cy="2362200"/>
          </a:xfrm>
          <a:prstGeom prst="rect">
            <a:avLst/>
          </a:prstGeom>
          <a:noFill/>
        </p:spPr>
      </p:pic>
      <p:sp>
        <p:nvSpPr>
          <p:cNvPr id="344072" name="Text Box 8"/>
          <p:cNvSpPr txBox="1">
            <a:spLocks noChangeArrowheads="1"/>
          </p:cNvSpPr>
          <p:nvPr/>
        </p:nvSpPr>
        <p:spPr bwMode="auto">
          <a:xfrm>
            <a:off x="1371600" y="4814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(a)</a:t>
            </a:r>
          </a:p>
        </p:txBody>
      </p:sp>
      <p:sp>
        <p:nvSpPr>
          <p:cNvPr id="344073" name="Text Box 9"/>
          <p:cNvSpPr txBox="1">
            <a:spLocks noChangeArrowheads="1"/>
          </p:cNvSpPr>
          <p:nvPr/>
        </p:nvSpPr>
        <p:spPr bwMode="auto">
          <a:xfrm>
            <a:off x="4229100" y="4814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(b)</a:t>
            </a:r>
          </a:p>
        </p:txBody>
      </p:sp>
      <p:sp>
        <p:nvSpPr>
          <p:cNvPr id="344074" name="Text Box 10"/>
          <p:cNvSpPr txBox="1">
            <a:spLocks noChangeArrowheads="1"/>
          </p:cNvSpPr>
          <p:nvPr/>
        </p:nvSpPr>
        <p:spPr bwMode="auto">
          <a:xfrm>
            <a:off x="7099300" y="4814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(c)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Video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v5attributeexplorer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1056-CC8F-4039-8DF4-2CCA394EE048}" type="slidenum">
              <a:rPr lang="en-US"/>
              <a:pPr/>
              <a:t>18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2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89B1-8CB1-4497-98FB-C3AD0C70933D}" type="slidenum">
              <a:rPr lang="en-US"/>
              <a:pPr/>
              <a:t>19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352260" name="Picture 4"/>
          <p:cNvPicPr>
            <a:picLocks noChangeAspect="1" noChangeArrowheads="1"/>
          </p:cNvPicPr>
          <p:nvPr/>
        </p:nvPicPr>
        <p:blipFill>
          <a:blip r:embed="rId3" cstate="print"/>
          <a:srcRect r="45644" b="45455"/>
          <a:stretch>
            <a:fillRect/>
          </a:stretch>
        </p:blipFill>
        <p:spPr bwMode="auto">
          <a:xfrm>
            <a:off x="533400" y="1905000"/>
            <a:ext cx="8686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Cognition Summary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Visualization Helps Cognition</a:t>
            </a:r>
          </a:p>
          <a:p>
            <a:r>
              <a:rPr lang="en-US"/>
              <a:t>Aids the user by:</a:t>
            </a:r>
          </a:p>
          <a:p>
            <a:pPr lvl="1"/>
            <a:r>
              <a:rPr lang="en-US"/>
              <a:t>Helping Knowledge creation </a:t>
            </a:r>
            <a:r>
              <a:rPr lang="en-US" b="1"/>
              <a:t>process</a:t>
            </a:r>
          </a:p>
          <a:p>
            <a:pPr lvl="1"/>
            <a:r>
              <a:rPr lang="en-US"/>
              <a:t>Helping with knowledge seeking </a:t>
            </a:r>
            <a:r>
              <a:rPr lang="en-US" b="1"/>
              <a:t>tasks</a:t>
            </a:r>
          </a:p>
          <a:p>
            <a:r>
              <a:rPr lang="en-US"/>
              <a:t>Models:</a:t>
            </a:r>
          </a:p>
          <a:p>
            <a:pPr lvl="1"/>
            <a:r>
              <a:rPr lang="en-US"/>
              <a:t>Process models</a:t>
            </a:r>
          </a:p>
          <a:p>
            <a:pPr lvl="1"/>
            <a:r>
              <a:rPr lang="en-US"/>
              <a:t>Task taxonomies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A55D7-ED6A-49A3-A1E4-0FB597FDC62B}" type="slidenum">
              <a:rPr lang="en-US"/>
              <a:pPr/>
              <a:t>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Model 2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Card, Mackinlay, Shneiderman book</a:t>
            </a:r>
          </a:p>
          <a:p>
            <a:r>
              <a:rPr lang="en-US"/>
              <a:t>Knowledge crystallization task</a:t>
            </a:r>
          </a:p>
          <a:p>
            <a:pPr lvl="1"/>
            <a:r>
              <a:rPr lang="en-US"/>
              <a:t>Gather info for some purpose, make sense of it by constructing a representational framework, and package it into a form for communication or action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59E7-4763-4CF5-A3E7-9FD9AA14B2A0}" type="slidenum">
              <a:rPr lang="en-US"/>
              <a:pPr/>
              <a:t>20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Crystallization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Information foraging</a:t>
            </a:r>
          </a:p>
          <a:p>
            <a:pPr>
              <a:lnSpc>
                <a:spcPct val="90000"/>
              </a:lnSpc>
            </a:pPr>
            <a:r>
              <a:rPr lang="en-US"/>
              <a:t>Search for schema (representation)</a:t>
            </a:r>
          </a:p>
          <a:p>
            <a:pPr>
              <a:lnSpc>
                <a:spcPct val="90000"/>
              </a:lnSpc>
            </a:pPr>
            <a:r>
              <a:rPr lang="en-US"/>
              <a:t>Instantiate schema</a:t>
            </a:r>
          </a:p>
          <a:p>
            <a:pPr>
              <a:lnSpc>
                <a:spcPct val="90000"/>
              </a:lnSpc>
            </a:pPr>
            <a:r>
              <a:rPr lang="en-US"/>
              <a:t>Problem solve to trade off features</a:t>
            </a:r>
          </a:p>
          <a:p>
            <a:pPr>
              <a:lnSpc>
                <a:spcPct val="90000"/>
              </a:lnSpc>
            </a:pPr>
            <a:r>
              <a:rPr lang="en-US"/>
              <a:t>Search for a new schema that reduces problem to a simple trade-off</a:t>
            </a:r>
          </a:p>
          <a:p>
            <a:pPr>
              <a:lnSpc>
                <a:spcPct val="90000"/>
              </a:lnSpc>
            </a:pPr>
            <a:r>
              <a:rPr lang="en-US"/>
              <a:t>Package the patterns found in some output product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2121-9CD2-48B1-A886-918D70FB27F2}" type="slidenum">
              <a:rPr lang="en-US"/>
              <a:pPr/>
              <a:t>21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Knowledge Crystallization – Cognitive Process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6604B-5131-47B4-8843-ADFD2374CA4E}" type="slidenum">
              <a:rPr lang="en-US"/>
              <a:pPr/>
              <a:t>22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2928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95400"/>
            <a:ext cx="7800975" cy="5162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Vis Amplifies Cognition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Increasing memory and processing resources available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External cognition. More room to work with</a:t>
            </a:r>
          </a:p>
          <a:p>
            <a:pPr>
              <a:lnSpc>
                <a:spcPct val="90000"/>
              </a:lnSpc>
            </a:pPr>
            <a:r>
              <a:rPr lang="en-US" sz="2400"/>
              <a:t>Reducing Data – dimensions or observations</a:t>
            </a:r>
          </a:p>
          <a:p>
            <a:pPr>
              <a:lnSpc>
                <a:spcPct val="90000"/>
              </a:lnSpc>
            </a:pPr>
            <a:r>
              <a:rPr lang="en-US" sz="2400"/>
              <a:t>Reducing search for information</a:t>
            </a:r>
          </a:p>
          <a:p>
            <a:pPr>
              <a:lnSpc>
                <a:spcPct val="90000"/>
              </a:lnSpc>
            </a:pPr>
            <a:r>
              <a:rPr lang="en-US" sz="2400"/>
              <a:t>Enhancing the recognition of patterns (pattern understanding, matching, differentiation)</a:t>
            </a:r>
          </a:p>
          <a:p>
            <a:pPr>
              <a:lnSpc>
                <a:spcPct val="90000"/>
              </a:lnSpc>
            </a:pPr>
            <a:r>
              <a:rPr lang="en-US" sz="2400"/>
              <a:t>Enabling perceptual inference operations</a:t>
            </a:r>
          </a:p>
          <a:p>
            <a:pPr>
              <a:lnSpc>
                <a:spcPct val="90000"/>
              </a:lnSpc>
            </a:pPr>
            <a:r>
              <a:rPr lang="en-US" sz="2400"/>
              <a:t>Using perceptual attention mechanisms for monitoring</a:t>
            </a:r>
          </a:p>
          <a:p>
            <a:pPr>
              <a:lnSpc>
                <a:spcPct val="90000"/>
              </a:lnSpc>
            </a:pPr>
            <a:r>
              <a:rPr lang="en-US" sz="2400"/>
              <a:t>Encoding info in a manipulable medium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B2F5-5BEE-4DE2-8E8C-2DE6EB988E0A}" type="slidenum">
              <a:rPr lang="en-US"/>
              <a:pPr/>
              <a:t>23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3D17-408E-41D0-A84A-9BF8A0CCFE2F}" type="slidenum">
              <a:rPr lang="en-US"/>
              <a:pPr/>
              <a:t>24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124200"/>
            <a:ext cx="7115175" cy="299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90821" name="AutoShape 5"/>
          <p:cNvSpPr>
            <a:spLocks noChangeArrowheads="1"/>
          </p:cNvSpPr>
          <p:nvPr/>
        </p:nvSpPr>
        <p:spPr bwMode="auto">
          <a:xfrm>
            <a:off x="7772400" y="2133600"/>
            <a:ext cx="1219200" cy="914400"/>
          </a:xfrm>
          <a:prstGeom prst="cloudCallout">
            <a:avLst>
              <a:gd name="adj1" fmla="val -20310"/>
              <a:gd name="adj2" fmla="val 9496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Task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User Tasks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305800" cy="4171950"/>
          </a:xfrm>
        </p:spPr>
        <p:txBody>
          <a:bodyPr/>
          <a:lstStyle/>
          <a:p>
            <a:r>
              <a:rPr lang="en-US"/>
              <a:t>What things will people want to accomplish using information visualizations?</a:t>
            </a:r>
          </a:p>
          <a:p>
            <a:r>
              <a:rPr lang="en-US"/>
              <a:t>Search vs. Browsing</a:t>
            </a:r>
          </a:p>
          <a:p>
            <a:pPr lvl="1"/>
            <a:r>
              <a:rPr lang="en-US"/>
              <a:t>Appears that information visualization may have more to offer to browsing</a:t>
            </a:r>
          </a:p>
          <a:p>
            <a:pPr lvl="1"/>
            <a:r>
              <a:rPr lang="en-US"/>
              <a:t>But…browsing is a softer, fuzzier activity</a:t>
            </a:r>
          </a:p>
          <a:p>
            <a:pPr lvl="1"/>
            <a:r>
              <a:rPr lang="en-US"/>
              <a:t>When is browsing useful?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14FA1-BE3C-4B8C-B3A4-F53815FC91DD}" type="slidenum">
              <a:rPr lang="en-US"/>
              <a:pPr/>
              <a:t>25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Browsing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Useful when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Good underlying structure so that items close to one another can be inferred to be similar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Search engine results, library shelves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Users are unfamiliar with collection contents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Users have limited understanding of how system is organized and prefer less cognitively loaded method of exploration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Users have difficulty verbalizing underlying information need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Information is easier to recognize than describe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725D-35D3-4B01-B5ED-7130926CC663}" type="slidenum">
              <a:rPr lang="en-US"/>
              <a:pPr/>
              <a:t>26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Tasks in More Detail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There are a number of Task Taxonomies</a:t>
            </a:r>
          </a:p>
          <a:p>
            <a:r>
              <a:rPr lang="en-US"/>
              <a:t>Each focuses on a different aspect of InfoVis</a:t>
            </a:r>
          </a:p>
          <a:p>
            <a:pPr lvl="1"/>
            <a:r>
              <a:rPr lang="en-US"/>
              <a:t>Creating an artifact</a:t>
            </a:r>
          </a:p>
          <a:p>
            <a:pPr lvl="1"/>
            <a:r>
              <a:rPr lang="en-US"/>
              <a:t>Human tasks</a:t>
            </a:r>
          </a:p>
          <a:p>
            <a:pPr lvl="1"/>
            <a:r>
              <a:rPr lang="en-US"/>
              <a:t>Tasks using visualization system</a:t>
            </a:r>
          </a:p>
          <a:p>
            <a:pPr lvl="1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4C805-CAF0-47BE-ADCD-6DEB61CAFA14}" type="slidenum">
              <a:rPr lang="en-US"/>
              <a:pPr/>
              <a:t>27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User Tasks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Amar &amp; Stasko created a taxonomy of user tasks in visualization environments</a:t>
            </a:r>
          </a:p>
          <a:p>
            <a:r>
              <a:rPr lang="en-US"/>
              <a:t>10 basic actions</a:t>
            </a:r>
          </a:p>
          <a:p>
            <a:r>
              <a:rPr lang="en-US"/>
              <a:t>Retrieve Value, Filter, Compute Derived Value, Find Extremum, Sort, Determine Range, Characterize Distribution, Find Anomalies, Cluster, Correlate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1EEC-5F3E-4498-A8E4-25AA80891393}" type="slidenum">
              <a:rPr lang="en-US"/>
              <a:pPr/>
              <a:t>28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Retrieve Value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General Description:</a:t>
            </a:r>
          </a:p>
          <a:p>
            <a:pPr lvl="1"/>
            <a:r>
              <a:rPr lang="en-US"/>
              <a:t>Given a set of specific cases, find attributes of those cases.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What is the mileage per gallon of the Audi TT? </a:t>
            </a:r>
          </a:p>
          <a:p>
            <a:pPr lvl="1"/>
            <a:r>
              <a:rPr lang="en-US"/>
              <a:t>How long is the movie Gone with the Wind?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FC10-B1B1-4D16-8164-32E931800E44}" type="slidenum">
              <a:rPr lang="en-US"/>
              <a:pPr/>
              <a:t>29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Premise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Understanding (the cognitive aspects) is the crucial part of InfoVis</a:t>
            </a:r>
          </a:p>
          <a:p>
            <a:r>
              <a:rPr lang="en-US"/>
              <a:t>Visualization is simply a tool useful for aiding comprehension and understanding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90A03-F5A8-4BA5-AEC3-FD37794B8DB9}" type="slidenum">
              <a:rPr lang="en-US"/>
              <a:pPr/>
              <a:t>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Filter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General Description:</a:t>
            </a:r>
          </a:p>
          <a:p>
            <a:pPr lvl="1"/>
            <a:r>
              <a:rPr lang="en-US"/>
              <a:t>Given some concrete conditions on attribute values, find data cases satisfying those conditions.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What Kellogg's cereals have high fiber?</a:t>
            </a:r>
          </a:p>
          <a:p>
            <a:pPr lvl="1"/>
            <a:r>
              <a:rPr lang="en-US"/>
              <a:t>What comedies have won awards? </a:t>
            </a:r>
          </a:p>
          <a:p>
            <a:pPr lvl="1"/>
            <a:r>
              <a:rPr lang="en-US"/>
              <a:t>Which funds underperformed the S&amp;P-500?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9910-5E07-4057-B288-819DE37842F1}" type="slidenum">
              <a:rPr lang="en-US"/>
              <a:pPr/>
              <a:t>30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Compute Derived Value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General Description:</a:t>
            </a:r>
          </a:p>
          <a:p>
            <a:pPr lvl="1"/>
            <a:r>
              <a:rPr lang="en-US" sz="2400"/>
              <a:t>Given a set of data cases, compute an aggregate numeric representation of those data cases.</a:t>
            </a:r>
          </a:p>
          <a:p>
            <a:r>
              <a:rPr lang="en-US" sz="2800"/>
              <a:t>Examples: </a:t>
            </a:r>
          </a:p>
          <a:p>
            <a:pPr lvl="1"/>
            <a:r>
              <a:rPr lang="en-US" sz="2400"/>
              <a:t>What is the gross income of all stores combined?</a:t>
            </a:r>
          </a:p>
          <a:p>
            <a:pPr lvl="1"/>
            <a:r>
              <a:rPr lang="en-US" sz="2400"/>
              <a:t>How many manufacturers of cars are there? </a:t>
            </a:r>
          </a:p>
          <a:p>
            <a:pPr lvl="1"/>
            <a:r>
              <a:rPr lang="en-US" sz="2400"/>
              <a:t>What is the average calorie content of Post cereals?</a:t>
            </a:r>
          </a:p>
          <a:p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0E2AA-0D58-4FE6-8ADF-3F58280F2F12}" type="slidenum">
              <a:rPr lang="en-US"/>
              <a:pPr/>
              <a:t>31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Find Extremum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General Description: </a:t>
            </a:r>
          </a:p>
          <a:p>
            <a:pPr lvl="1">
              <a:lnSpc>
                <a:spcPct val="90000"/>
              </a:lnSpc>
            </a:pPr>
            <a:r>
              <a:rPr lang="en-US"/>
              <a:t>Find data cases possessing an extreme value of an attribute over its range within the data set.</a:t>
            </a:r>
          </a:p>
          <a:p>
            <a:pPr>
              <a:lnSpc>
                <a:spcPct val="90000"/>
              </a:lnSpc>
            </a:pPr>
            <a:r>
              <a:rPr lang="en-US"/>
              <a:t>Examples: </a:t>
            </a:r>
          </a:p>
          <a:p>
            <a:pPr lvl="1">
              <a:lnSpc>
                <a:spcPct val="90000"/>
              </a:lnSpc>
            </a:pPr>
            <a:r>
              <a:rPr lang="en-US"/>
              <a:t>What is the car with the highest MPG?</a:t>
            </a:r>
          </a:p>
          <a:p>
            <a:pPr lvl="1">
              <a:lnSpc>
                <a:spcPct val="90000"/>
              </a:lnSpc>
            </a:pPr>
            <a:r>
              <a:rPr lang="en-US"/>
              <a:t>What director/film has won the most awards? </a:t>
            </a:r>
          </a:p>
          <a:p>
            <a:pPr lvl="1">
              <a:lnSpc>
                <a:spcPct val="90000"/>
              </a:lnSpc>
            </a:pPr>
            <a:r>
              <a:rPr lang="en-US"/>
              <a:t>What Robin Williams film has the most recent release date?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047B-F8F8-4765-B5CF-9412566AF84F}" type="slidenum">
              <a:rPr lang="en-US"/>
              <a:pPr/>
              <a:t>32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 Sort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General Description: </a:t>
            </a:r>
          </a:p>
          <a:p>
            <a:pPr lvl="1"/>
            <a:r>
              <a:rPr lang="en-US"/>
              <a:t>Given a set of data cases, rank them according to some ordinal metric.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Order the cars by weight.</a:t>
            </a:r>
          </a:p>
          <a:p>
            <a:pPr lvl="1"/>
            <a:r>
              <a:rPr lang="en-US"/>
              <a:t>Rank the cereals by calories.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9BAB-57C3-479D-8768-2192F0B8DE37}" type="slidenum">
              <a:rPr lang="en-US"/>
              <a:pPr/>
              <a:t>33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6. Determine Range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General Description: </a:t>
            </a:r>
          </a:p>
          <a:p>
            <a:pPr lvl="1"/>
            <a:r>
              <a:rPr lang="en-US"/>
              <a:t>Given a set of data cases and an attribute of interest, find the span of values within the set. 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What is the range of film lengths? </a:t>
            </a:r>
          </a:p>
          <a:p>
            <a:pPr lvl="1"/>
            <a:r>
              <a:rPr lang="en-US"/>
              <a:t>What is the range of car horsepowers?</a:t>
            </a:r>
          </a:p>
          <a:p>
            <a:pPr lvl="1"/>
            <a:r>
              <a:rPr lang="en-US"/>
              <a:t>What actresses are in the data set?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CA54-D526-47AF-909C-128EA81C2137}" type="slidenum">
              <a:rPr lang="en-US"/>
              <a:pPr/>
              <a:t>34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7. Characterize Distribution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General Description: </a:t>
            </a:r>
          </a:p>
          <a:p>
            <a:pPr lvl="1">
              <a:lnSpc>
                <a:spcPct val="90000"/>
              </a:lnSpc>
            </a:pPr>
            <a:r>
              <a:rPr lang="en-US"/>
              <a:t>Given a set of data cases and a quantitative attribute of interest, characterize the distribution of that attribute values over the set.</a:t>
            </a:r>
          </a:p>
          <a:p>
            <a:pPr>
              <a:lnSpc>
                <a:spcPct val="90000"/>
              </a:lnSpc>
            </a:pPr>
            <a:r>
              <a:rPr lang="en-US" b="1"/>
              <a:t>Examples: </a:t>
            </a:r>
          </a:p>
          <a:p>
            <a:pPr lvl="1">
              <a:lnSpc>
                <a:spcPct val="90000"/>
              </a:lnSpc>
            </a:pPr>
            <a:r>
              <a:rPr lang="en-US"/>
              <a:t>What is the distribution of carbohydrates in cereals?</a:t>
            </a:r>
          </a:p>
          <a:p>
            <a:pPr lvl="1">
              <a:lnSpc>
                <a:spcPct val="90000"/>
              </a:lnSpc>
            </a:pPr>
            <a:r>
              <a:rPr lang="en-US"/>
              <a:t>What is the age distribution of shoppers?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BB78-4084-47C6-B34C-69490CF0B430}" type="slidenum">
              <a:rPr lang="en-US"/>
              <a:pPr/>
              <a:t>35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8. Find Anomalies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/>
              <a:t>General Description: </a:t>
            </a:r>
          </a:p>
          <a:p>
            <a:pPr lvl="1"/>
            <a:r>
              <a:rPr lang="en-US" sz="2400"/>
              <a:t>Identify any anomalies within a given set of data cases with respect to a given relationship or expectation, e.g. statistical outliers.</a:t>
            </a:r>
          </a:p>
          <a:p>
            <a:r>
              <a:rPr lang="en-US" sz="2800" b="1"/>
              <a:t>Examples: </a:t>
            </a:r>
          </a:p>
          <a:p>
            <a:pPr lvl="1"/>
            <a:r>
              <a:rPr lang="en-US" sz="2400"/>
              <a:t>Are there any cereals that have high calories but low sugar?</a:t>
            </a:r>
          </a:p>
          <a:p>
            <a:pPr lvl="1"/>
            <a:r>
              <a:rPr lang="en-US" sz="2400"/>
              <a:t>Are there exceptions to the </a:t>
            </a:r>
            <a:r>
              <a:rPr lang="en-US" sz="2400" b="1"/>
              <a:t>relationship</a:t>
            </a:r>
            <a:r>
              <a:rPr lang="en-US" sz="2400"/>
              <a:t> between horsepower and acceleration?</a:t>
            </a:r>
          </a:p>
          <a:p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BA0D-38BF-4ADF-95E3-1B1583A21DCE}" type="slidenum">
              <a:rPr lang="en-US"/>
              <a:pPr/>
              <a:t>36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9. Cluster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General Description: </a:t>
            </a:r>
          </a:p>
          <a:p>
            <a:pPr lvl="1"/>
            <a:r>
              <a:rPr lang="en-US"/>
              <a:t>Given a set of data cases, find clusters of similar attribute values. </a:t>
            </a:r>
          </a:p>
          <a:p>
            <a:r>
              <a:rPr lang="en-US" b="1"/>
              <a:t>Examples:</a:t>
            </a:r>
          </a:p>
          <a:p>
            <a:pPr lvl="1"/>
            <a:r>
              <a:rPr lang="en-US"/>
              <a:t>Are there groups of cereals w/ similar fat/calories/sugar? </a:t>
            </a:r>
          </a:p>
          <a:p>
            <a:pPr lvl="1"/>
            <a:r>
              <a:rPr lang="en-US"/>
              <a:t>Are all comedies the same length?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FFF2-9EFC-4C8D-80DA-ED6C8543C1CF}" type="slidenum">
              <a:rPr lang="en-US"/>
              <a:pPr/>
              <a:t>37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10. Correlate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General Description: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Given a set of data cases and two attributes, determine useful relationships between the values of those attributes. </a:t>
            </a:r>
          </a:p>
          <a:p>
            <a:pPr>
              <a:lnSpc>
                <a:spcPct val="90000"/>
              </a:lnSpc>
            </a:pPr>
            <a:r>
              <a:rPr lang="en-US" sz="2400"/>
              <a:t> Examples: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Is there a correlation between carbohydrates and fat?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Is there a correlation between country of origin and MPG?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Do different genders have a preferred payment method?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Is there a trend of increasing film length over the years?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8A6B-76EE-4E45-9BB2-E4078035259F}" type="slidenum">
              <a:rPr lang="en-US"/>
              <a:pPr/>
              <a:t>38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Compound tasks</a:t>
            </a:r>
          </a:p>
          <a:p>
            <a:pPr lvl="1"/>
            <a:r>
              <a:rPr lang="en-US"/>
              <a:t>“Sort the cereal manufacturers by average fat content”</a:t>
            </a:r>
          </a:p>
          <a:p>
            <a:pPr lvl="2"/>
            <a:r>
              <a:rPr lang="en-US"/>
              <a:t>Compute derived value; Sort</a:t>
            </a:r>
          </a:p>
          <a:p>
            <a:pPr lvl="1"/>
            <a:r>
              <a:rPr lang="en-US"/>
              <a:t>“Which actors have co-starred with Julia Roberts?”</a:t>
            </a:r>
          </a:p>
          <a:p>
            <a:pPr lvl="2"/>
            <a:r>
              <a:rPr lang="en-US"/>
              <a:t>Filter; Retrieve value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015B-4884-4A5C-A2BD-CC34D0B744FB}" type="slidenum">
              <a:rPr lang="en-US"/>
              <a:pPr/>
              <a:t>39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Are Graphics Used?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Larkin &amp; Simon ‘87 investigated usefulness of graphical displays</a:t>
            </a:r>
          </a:p>
          <a:p>
            <a:r>
              <a:rPr lang="en-US" sz="2800"/>
              <a:t>Graphical visualization could support more efficient task performance by:</a:t>
            </a:r>
          </a:p>
          <a:p>
            <a:pPr lvl="1"/>
            <a:r>
              <a:rPr lang="en-US" sz="2400"/>
              <a:t>Allowing substitution of rapid perceptual influences for difficult logical inferences</a:t>
            </a:r>
          </a:p>
          <a:p>
            <a:pPr lvl="1"/>
            <a:r>
              <a:rPr lang="en-US" sz="2400"/>
              <a:t>Reducing search for information required for task completion</a:t>
            </a:r>
          </a:p>
          <a:p>
            <a:r>
              <a:rPr lang="en-US" sz="2800"/>
              <a:t>(Sometimes text is better, however)</a:t>
            </a:r>
          </a:p>
          <a:p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C9C7-7198-456D-8583-D3BF717FB83D}" type="slidenum">
              <a:rPr lang="en-US"/>
              <a:pPr/>
              <a:t>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was left out?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Basic math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“Which cereal has more sugar, Cheerios or Special K?”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“Compare the average MPG of American and Japanese cars.”</a:t>
            </a:r>
          </a:p>
          <a:p>
            <a:pPr>
              <a:lnSpc>
                <a:spcPct val="80000"/>
              </a:lnSpc>
            </a:pPr>
            <a:r>
              <a:rPr lang="en-US" sz="2400"/>
              <a:t>Uncertain criteria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“Does cereal (X, Y, Z…) sound tasty?”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“What are the characteristics of the most valued customers?”</a:t>
            </a:r>
          </a:p>
          <a:p>
            <a:pPr>
              <a:lnSpc>
                <a:spcPct val="80000"/>
              </a:lnSpc>
            </a:pPr>
            <a:r>
              <a:rPr lang="en-US" sz="2400"/>
              <a:t>Higher-level tasks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“How do mutual funds get rated?”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“Are there car aspects that Toyota has concentrated on?”</a:t>
            </a:r>
          </a:p>
          <a:p>
            <a:pPr>
              <a:lnSpc>
                <a:spcPct val="80000"/>
              </a:lnSpc>
            </a:pPr>
            <a:r>
              <a:rPr lang="en-US" sz="2400"/>
              <a:t>More qualitative comparison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“How does the Toyota RAV4 compare to the Honda CRV?”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“What other cereals are most similar to Trix?”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1F4B-F51D-432C-BEA4-2DB5C57ADDE0}" type="slidenum">
              <a:rPr lang="en-US"/>
              <a:pPr/>
              <a:t>40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Cognition Summary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Visualization Helps Cognition</a:t>
            </a:r>
          </a:p>
          <a:p>
            <a:r>
              <a:rPr lang="en-US"/>
              <a:t>Aids the user by:</a:t>
            </a:r>
          </a:p>
          <a:p>
            <a:pPr lvl="1"/>
            <a:r>
              <a:rPr lang="en-US"/>
              <a:t>Helping Knowledge creation </a:t>
            </a:r>
            <a:r>
              <a:rPr lang="en-US" b="1"/>
              <a:t>process</a:t>
            </a:r>
          </a:p>
          <a:p>
            <a:pPr lvl="1"/>
            <a:r>
              <a:rPr lang="en-US"/>
              <a:t>Helping with knowledge seeking </a:t>
            </a:r>
            <a:r>
              <a:rPr lang="en-US" b="1"/>
              <a:t>tasks</a:t>
            </a:r>
          </a:p>
          <a:p>
            <a:r>
              <a:rPr lang="en-US"/>
              <a:t>Models:</a:t>
            </a:r>
          </a:p>
          <a:p>
            <a:pPr lvl="1"/>
            <a:r>
              <a:rPr lang="en-US"/>
              <a:t>Process models</a:t>
            </a:r>
          </a:p>
          <a:p>
            <a:pPr lvl="1"/>
            <a:r>
              <a:rPr lang="en-US"/>
              <a:t>Task taxonomies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4661B-C1E7-45B9-A0EC-8FD5530A257E}" type="slidenum">
              <a:rPr lang="en-US"/>
              <a:pPr/>
              <a:t>41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People utilize an internal model that is generated based on what is observed</a:t>
            </a:r>
          </a:p>
          <a:p>
            <a:r>
              <a:rPr lang="en-US"/>
              <a:t>B. Tversky calls the internal model a cognitive map</a:t>
            </a:r>
          </a:p>
          <a:p>
            <a:pPr lvl="1"/>
            <a:r>
              <a:rPr lang="en-US"/>
              <a:t>Think about that term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77C4-556F-451C-B3F4-85057A4165AF}" type="slidenum">
              <a:rPr lang="en-US"/>
              <a:pPr/>
              <a:t>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</a:t>
            </a:r>
            <a:br>
              <a:rPr lang="en-US" sz="3600"/>
            </a:br>
            <a:endParaRPr lang="en-US" sz="3600"/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You’re taking the SkyTrain to get to ScienceWorld </a:t>
            </a:r>
          </a:p>
          <a:p>
            <a:pPr>
              <a:lnSpc>
                <a:spcPct val="90000"/>
              </a:lnSpc>
            </a:pPr>
            <a:r>
              <a:rPr lang="en-US"/>
              <a:t>You have some existing internal model of the system, stops, how to get there</a:t>
            </a:r>
          </a:p>
          <a:p>
            <a:pPr lvl="1">
              <a:lnSpc>
                <a:spcPct val="90000"/>
              </a:lnSpc>
            </a:pPr>
            <a:r>
              <a:rPr lang="en-US"/>
              <a:t>On train, you glance at map for help</a:t>
            </a:r>
          </a:p>
          <a:p>
            <a:pPr lvl="1">
              <a:lnSpc>
                <a:spcPct val="90000"/>
              </a:lnSpc>
            </a:pPr>
            <a:r>
              <a:rPr lang="en-US"/>
              <a:t>Refines your internal model, clarifying items and extending it</a:t>
            </a:r>
          </a:p>
          <a:p>
            <a:pPr lvl="1">
              <a:lnSpc>
                <a:spcPct val="90000"/>
              </a:lnSpc>
            </a:pPr>
            <a:r>
              <a:rPr lang="en-US"/>
              <a:t>Note that it’s still not perfect, no internal model ever is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974B-2BC1-4DE0-A51D-2F9A6FF93B31}" type="slidenum">
              <a:rPr lang="en-US"/>
              <a:pPr/>
              <a:t>6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Which direction do you drive to get from Windsor, Ontario to Detroit, Michigan?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27BD-3EA7-46A5-93A1-032CEA43A288}" type="slidenum">
              <a:rPr lang="en-US"/>
              <a:pPr/>
              <a:t>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Answer: North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Which direction do you drive to get from Windsor, Ontario to Detroit, Michigan?</a:t>
            </a:r>
          </a:p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1C26-61A2-438E-B6B2-3BE7EA53F584}" type="slidenum">
              <a:rPr lang="en-US"/>
              <a:pPr/>
              <a:t>8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296964" name="Picture 4" descr="WindsorDetro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895600"/>
            <a:ext cx="6896100" cy="458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Windsor/Detroit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895600"/>
            <a:ext cx="8178800" cy="3505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 you answered West, you likely used this mental map:</a:t>
            </a:r>
          </a:p>
          <a:p>
            <a:pPr lvl="1">
              <a:lnSpc>
                <a:spcPct val="90000"/>
              </a:lnSpc>
            </a:pPr>
            <a:r>
              <a:rPr lang="en-US"/>
              <a:t>“Michigan is West of Ontario, thus               Detroit is west of Windsor”</a:t>
            </a:r>
          </a:p>
          <a:p>
            <a:pPr>
              <a:lnSpc>
                <a:spcPct val="90000"/>
              </a:lnSpc>
            </a:pPr>
            <a:r>
              <a:rPr lang="en-US"/>
              <a:t>If you answered South, likely you reasoned that Ontario/Canada is North of Michigan/USA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13,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3FC7-F070-4667-9D64-C5D2928EFDA0}" type="slidenum">
              <a:rPr lang="en-US"/>
              <a:pPr/>
              <a:t>9</a:t>
            </a:fld>
            <a:endParaRPr lang="en-US">
              <a:latin typeface="Comic Sans MS" pitchFamily="66" charset="0"/>
            </a:endParaRPr>
          </a:p>
        </p:txBody>
      </p:sp>
      <p:pic>
        <p:nvPicPr>
          <p:cNvPr id="299012" name="Picture 4" descr="Ontario"/>
          <p:cNvPicPr>
            <a:picLocks noChangeAspect="1" noChangeArrowheads="1"/>
          </p:cNvPicPr>
          <p:nvPr/>
        </p:nvPicPr>
        <p:blipFill>
          <a:blip r:embed="rId3" cstate="print"/>
          <a:srcRect l="33788" t="59184" b="6892"/>
          <a:stretch>
            <a:fillRect/>
          </a:stretch>
        </p:blipFill>
        <p:spPr bwMode="auto">
          <a:xfrm>
            <a:off x="4545013" y="457200"/>
            <a:ext cx="4598987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AT355Slides">
  <a:themeElements>
    <a:clrScheme name="IAT410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IAT410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IAT410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IAT355Slides</Template>
  <TotalTime>12225</TotalTime>
  <Words>1825</Words>
  <Application>Microsoft Macintosh PowerPoint</Application>
  <PresentationFormat>On-screen Show (4:3)</PresentationFormat>
  <Paragraphs>377</Paragraphs>
  <Slides>41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IAT355Slides</vt:lpstr>
      <vt:lpstr>IAT 355 </vt:lpstr>
      <vt:lpstr>Cognition Summary</vt:lpstr>
      <vt:lpstr>Basic Premise</vt:lpstr>
      <vt:lpstr>How Are Graphics Used?</vt:lpstr>
      <vt:lpstr>Understanding</vt:lpstr>
      <vt:lpstr>Example </vt:lpstr>
      <vt:lpstr>Question</vt:lpstr>
      <vt:lpstr>Answer: North</vt:lpstr>
      <vt:lpstr>Windsor/Detroit</vt:lpstr>
      <vt:lpstr>Cognitive Map</vt:lpstr>
      <vt:lpstr>Cognitive Collage</vt:lpstr>
      <vt:lpstr>Process Models</vt:lpstr>
      <vt:lpstr>Don Norman’s Action Cycle</vt:lpstr>
      <vt:lpstr>Process Model</vt:lpstr>
      <vt:lpstr>Navigation</vt:lpstr>
      <vt:lpstr>Interpretation</vt:lpstr>
      <vt:lpstr>Example</vt:lpstr>
      <vt:lpstr>Example Video</vt:lpstr>
      <vt:lpstr>PowerPoint Presentation</vt:lpstr>
      <vt:lpstr>Process Model 2</vt:lpstr>
      <vt:lpstr>Knowledge Crystallization</vt:lpstr>
      <vt:lpstr>Knowledge Crystallization – Cognitive Process</vt:lpstr>
      <vt:lpstr>How Vis Amplifies Cognition</vt:lpstr>
      <vt:lpstr>Process</vt:lpstr>
      <vt:lpstr>User Tasks</vt:lpstr>
      <vt:lpstr>Browsing</vt:lpstr>
      <vt:lpstr>Tasks in More Detail</vt:lpstr>
      <vt:lpstr>User Tasks</vt:lpstr>
      <vt:lpstr>1. Retrieve Value</vt:lpstr>
      <vt:lpstr>2. Filter</vt:lpstr>
      <vt:lpstr>3. Compute Derived Value</vt:lpstr>
      <vt:lpstr>4. Find Extremum</vt:lpstr>
      <vt:lpstr>5. Sort</vt:lpstr>
      <vt:lpstr>6. Determine Range</vt:lpstr>
      <vt:lpstr>7. Characterize Distribution</vt:lpstr>
      <vt:lpstr>8. Find Anomalies</vt:lpstr>
      <vt:lpstr>9. Cluster</vt:lpstr>
      <vt:lpstr>10. Correlate</vt:lpstr>
      <vt:lpstr>Discussion</vt:lpstr>
      <vt:lpstr>What was left out?</vt:lpstr>
      <vt:lpstr>Cognition 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Chris Shaw</cp:lastModifiedBy>
  <cp:revision>26</cp:revision>
  <cp:lastPrinted>1601-01-01T00:00:00Z</cp:lastPrinted>
  <dcterms:created xsi:type="dcterms:W3CDTF">2012-09-21T00:17:13Z</dcterms:created>
  <dcterms:modified xsi:type="dcterms:W3CDTF">2017-01-20T22:19:27Z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