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30"/>
  </p:notesMasterIdLst>
  <p:sldIdLst>
    <p:sldId id="256" r:id="rId3"/>
    <p:sldId id="261" r:id="rId4"/>
    <p:sldId id="260" r:id="rId5"/>
    <p:sldId id="280" r:id="rId6"/>
    <p:sldId id="262" r:id="rId7"/>
    <p:sldId id="263" r:id="rId8"/>
    <p:sldId id="282" r:id="rId9"/>
    <p:sldId id="281" r:id="rId10"/>
    <p:sldId id="264" r:id="rId11"/>
    <p:sldId id="279" r:id="rId12"/>
    <p:sldId id="265" r:id="rId13"/>
    <p:sldId id="266" r:id="rId14"/>
    <p:sldId id="267" r:id="rId15"/>
    <p:sldId id="268" r:id="rId16"/>
    <p:sldId id="283" r:id="rId17"/>
    <p:sldId id="270" r:id="rId18"/>
    <p:sldId id="284" r:id="rId19"/>
    <p:sldId id="271" r:id="rId20"/>
    <p:sldId id="285" r:id="rId21"/>
    <p:sldId id="272" r:id="rId22"/>
    <p:sldId id="276" r:id="rId23"/>
    <p:sldId id="277" r:id="rId24"/>
    <p:sldId id="278" r:id="rId25"/>
    <p:sldId id="286" r:id="rId26"/>
    <p:sldId id="287" r:id="rId27"/>
    <p:sldId id="274" r:id="rId28"/>
    <p:sldId id="28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5"/>
    <a:srgbClr val="FF9900"/>
    <a:srgbClr val="FF0000"/>
    <a:srgbClr val="D979C7"/>
    <a:srgbClr val="ECC3B2"/>
    <a:srgbClr val="DDDDDD"/>
    <a:srgbClr val="00FF00"/>
    <a:srgbClr val="FFF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81434" autoAdjust="0"/>
  </p:normalViewPr>
  <p:slideViewPr>
    <p:cSldViewPr>
      <p:cViewPr>
        <p:scale>
          <a:sx n="75" d="100"/>
          <a:sy n="75" d="100"/>
        </p:scale>
        <p:origin x="-2184" y="-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B7545-6044-0143-96BE-9D740D0B28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A47FA-D2DB-9E48-A5E7-9023B6C5041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E01C1-AE20-1D47-81ED-CF53BB128D3F}" type="slidenum">
              <a:rPr lang="en-US"/>
              <a:pPr/>
              <a:t>10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51A54-DFEC-C245-9568-70F572F393A2}" type="slidenum">
              <a:rPr lang="en-US"/>
              <a:pPr/>
              <a:t>11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dot represents a data case (an individual car)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2C4EF-2700-9240-A834-52568EFAA4D4}" type="slidenum">
              <a:rPr lang="en-US"/>
              <a:pPr/>
              <a:t>12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individual item (car) is highlighted. Distinct color indicates linked item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408C0-0A44-7346-90E5-8AC4AC49EE0A}" type="slidenum">
              <a:rPr lang="en-US"/>
              <a:pPr/>
              <a:t>13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Retrieve more than one numerical value per item.</a:t>
            </a:r>
          </a:p>
          <a:p>
            <a:r>
              <a:rPr lang="en-US"/>
              <a:t>Dot icons are evenly spaced in these graphics because </a:t>
            </a:r>
          </a:p>
          <a:p>
            <a:r>
              <a:rPr lang="en-US"/>
              <a:t>there is not a consistent scale.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4296C-2D2E-5F4F-B698-EC05A804A2C9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7D453-07C1-3744-B371-0B827A852900}" type="slidenum">
              <a:rPr lang="en-US"/>
              <a:pPr/>
              <a:t>15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5802D-5DA4-6B40-8BC0-ADDE109B912F}" type="slidenum">
              <a:rPr lang="en-US"/>
              <a:pPr/>
              <a:t>16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Orange dots correspond to selected cars. 4 cars on the MPG row, the Price row, and the Picture row.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26583-9430-7343-B12B-1BB8E2B66005}" type="slidenum">
              <a:rPr lang="en-US"/>
              <a:pPr/>
              <a:t>17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8B4F8-8753-4F41-BCB0-3CBDA359CDC7}" type="slidenum">
              <a:rPr lang="en-US"/>
              <a:pPr/>
              <a:t>18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6C765-52C1-7D4F-B858-462256429E09}" type="slidenum">
              <a:rPr lang="en-US"/>
              <a:pPr/>
              <a:t>19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6E48-09A6-5F4A-8CD3-38D2E13D9372}" type="slidenum">
              <a:rPr lang="en-US"/>
              <a:pPr/>
              <a:t>2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B1C94-5BF3-3544-918A-A5CD2C4FF103}" type="slidenum">
              <a:rPr lang="en-US"/>
              <a:pPr/>
              <a:t>20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17307-43A1-A347-BF89-B2426DDC23C4}" type="slidenum">
              <a:rPr lang="en-US"/>
              <a:pPr/>
              <a:t>21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DBF60-BE45-924E-8A84-F2FFC45CE09F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EA516-B7AC-8B45-AA87-C553BBFD1E6F}" type="slidenum">
              <a:rPr lang="en-US"/>
              <a:pPr/>
              <a:t>23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BCA11-6D36-9544-806F-5C6CBC7EF6ED}" type="slidenum">
              <a:rPr lang="en-US"/>
              <a:pPr/>
              <a:t>24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46899-499E-EA4A-882A-6F895270BA51}" type="slidenum">
              <a:rPr lang="en-US"/>
              <a:pPr/>
              <a:t>25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25AE8-B1DF-644A-ADD0-A7C3955E689D}" type="slidenum">
              <a:rPr lang="en-US"/>
              <a:pPr/>
              <a:t>26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8FBAE-C7EB-D340-8121-E587043B3859}" type="slidenum">
              <a:rPr lang="en-US"/>
              <a:pPr/>
              <a:t>27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purple dotted arrows show hollow car icons.</a:t>
            </a:r>
          </a:p>
          <a:p>
            <a:r>
              <a:rPr lang="en-US"/>
              <a:t>Hollow icons are only shown when 2 or more filter attributes are selected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6A40E-6B7B-B842-A689-A0F0FF36397D}" type="slidenum">
              <a:rPr lang="en-US"/>
              <a:pPr/>
              <a:t>3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69AE5-D6BF-6E49-A972-EE7FFD48FD54}" type="slidenum">
              <a:rPr lang="en-US"/>
              <a:pPr/>
              <a:t>4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FDC69-EE95-844B-9EB4-519355191BD6}" type="slidenum">
              <a:rPr lang="en-US"/>
              <a:pPr/>
              <a:t>5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2ABB2-FFD9-0E43-8D3E-2371A040B332}" type="slidenum">
              <a:rPr lang="en-US"/>
              <a:pPr/>
              <a:t>6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C44F9-CD58-8C41-AD2D-CC58AB1829FC}" type="slidenum">
              <a:rPr lang="en-US"/>
              <a:pPr/>
              <a:t>7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83AE0-D38E-CA47-AC1D-81ED1926A4FF}" type="slidenum">
              <a:rPr lang="en-US"/>
              <a:pPr/>
              <a:t>8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A8BD1-E750-CF47-94AA-F35FD027EEFC}" type="slidenum">
              <a:rPr lang="en-US"/>
              <a:pPr/>
              <a:t>9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Sometimes, the user is interested in information that cannot be objectively measured.</a:t>
            </a:r>
          </a:p>
          <a:p>
            <a:r>
              <a:rPr lang="en-US"/>
              <a:t>One could subjectively survey what people generally think is “sporty”, and report that average</a:t>
            </a:r>
          </a:p>
          <a:p>
            <a:r>
              <a:rPr lang="en-US"/>
              <a:t>“sportiness” value. In this example, we show a picture.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A35E41-E83C-7C4F-AF7D-D7CEB44F6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08BD20-4380-2D4B-8634-344D762C2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2D39F6-3964-6A44-9144-046ADE1AB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3C62471-74B2-014E-B872-FD50809CD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B302C2-41F2-A24F-AA66-58E152439BDD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9A8660-3111-F845-977D-DCC8A1355DBA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9BD4FD-0C4A-0E42-A98F-888B8C7AD0DD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F90B38-396F-704C-9E39-DA811925732F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D4AF90-6BEC-DD4F-B7F4-E5C297075802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B25FCA-E1FC-2142-B4B6-79B5DDC063B1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0BC7B0-6FE3-EF40-9F1A-C4072557DF33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48F3F5-99C8-E342-98CC-24192D4E2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A1A722-A0D8-144A-AC31-0AC95414BA7E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4734BA-1980-6944-AA6E-D429CA746EAC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B50578-7498-1D48-9140-7B086226FB85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31775B-DD70-9E45-B95B-C3DF636A8806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204E4F-F250-354B-A2FA-91D15DB5D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D96F03-1BDA-B948-AD1C-389BCA9B1A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5E8E89-F3F5-EF4A-8D43-E7682EFCE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90BF14D-8B47-9447-8FEC-F6790E82D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D69773-A141-E84A-B81D-07261966C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6BFCEC-EFEF-E44C-BED6-05287B96F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751DB1-3C3B-654E-858C-FC051480D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IAT 355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64DCB8-6CB7-1548-B6B9-52969C9307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is-IS" dirty="0" smtClean="0"/>
              <a:t>Jan 20, 2017</a:t>
            </a:r>
            <a:endParaRPr lang="en-US" dirty="0">
              <a:latin typeface="Comic Sans MS" pitchFamily="-110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IAT 355</a:t>
            </a:r>
            <a:endParaRPr lang="en-US">
              <a:latin typeface="Comic Sans MS" pitchFamily="-110" charset="0"/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2BAB59D7-F34B-F941-8ED2-FE12BFC70299}" type="slidenum">
              <a:rPr lang="en-US"/>
              <a:pPr/>
              <a:t>‹#›</a:t>
            </a:fld>
            <a:endParaRPr lang="en-US">
              <a:latin typeface="Comic Sans MS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-110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27300"/>
        </a:buClr>
        <a:buSzPct val="70000"/>
        <a:buFont typeface="Marlett" pitchFamily="-110" charset="0"/>
        <a:buChar char="g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828800"/>
            <a:ext cx="7343775" cy="1447800"/>
          </a:xfrm>
        </p:spPr>
        <p:txBody>
          <a:bodyPr/>
          <a:lstStyle/>
          <a:p>
            <a:r>
              <a:rPr lang="en-US" dirty="0">
                <a:solidFill>
                  <a:srgbClr val="212121"/>
                </a:solidFill>
              </a:rPr>
              <a:t>IAT 355</a:t>
            </a:r>
          </a:p>
          <a:p>
            <a:endParaRPr lang="en-US" dirty="0">
              <a:solidFill>
                <a:srgbClr val="212121"/>
              </a:solidFill>
            </a:endParaRPr>
          </a:p>
          <a:p>
            <a:r>
              <a:rPr lang="en-US" dirty="0">
                <a:solidFill>
                  <a:srgbClr val="212121"/>
                </a:solidFill>
              </a:rPr>
              <a:t>Basic Tasks with Interactive </a:t>
            </a:r>
            <a:r>
              <a:rPr lang="en-US" dirty="0" smtClean="0">
                <a:solidFill>
                  <a:srgbClr val="212121"/>
                </a:solidFill>
              </a:rPr>
              <a:t>Example</a:t>
            </a:r>
            <a:endParaRPr lang="en-US" dirty="0">
              <a:solidFill>
                <a:srgbClr val="21212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5562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400">
                <a:solidFill>
                  <a:srgbClr val="464646"/>
                </a:solidFill>
              </a:rPr>
              <a:t>______________________________________________________________________________________</a:t>
            </a:r>
            <a:br>
              <a:rPr lang="en-US" sz="1400">
                <a:solidFill>
                  <a:srgbClr val="464646"/>
                </a:solidFill>
              </a:rPr>
            </a:br>
            <a:r>
              <a:rPr lang="en-US" sz="1400">
                <a:solidFill>
                  <a:srgbClr val="464646"/>
                </a:solidFill>
              </a:rPr>
              <a:t/>
            </a:r>
            <a:br>
              <a:rPr lang="en-US" sz="1400">
                <a:solidFill>
                  <a:srgbClr val="464646"/>
                </a:solidFill>
              </a:rPr>
            </a:br>
            <a:r>
              <a:rPr lang="en-US" sz="1400">
                <a:solidFill>
                  <a:srgbClr val="464646"/>
                </a:solidFill>
              </a:rPr>
              <a:t>                                                     </a:t>
            </a:r>
            <a:r>
              <a:rPr lang="en-US" sz="1200">
                <a:solidFill>
                  <a:srgbClr val="212121"/>
                </a:solidFill>
              </a:rPr>
              <a:t>SCHOOL OF INTERACTIVE ARTS + TECHNOLOGY [SIAT]  |  WWW.SIAT.SFU.CA</a:t>
            </a:r>
            <a:endParaRPr lang="en-US" sz="1400">
              <a:solidFill>
                <a:srgbClr val="464646"/>
              </a:solidFill>
            </a:endParaRPr>
          </a:p>
        </p:txBody>
      </p:sp>
      <p:pic>
        <p:nvPicPr>
          <p:cNvPr id="2056" name="Picture 8" descr="siat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867400"/>
            <a:ext cx="2514600" cy="57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DA24E-890C-4C4D-8690-1D1FA6B92F74}" type="slidenum">
              <a:rPr lang="en-US"/>
              <a:pPr/>
              <a:t>10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Retrieve value for more than one case:</a:t>
            </a:r>
          </a:p>
          <a:p>
            <a:pPr lvl="1"/>
            <a:r>
              <a:rPr lang="en-US"/>
              <a:t>Next slide shows each data case on the Bargram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2E2E-E88A-0349-B27D-A8E7EC705B01}" type="slidenum">
              <a:rPr lang="en-US"/>
              <a:pPr/>
              <a:t>11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Icons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Little icons above Bargram represent individual items (Cars)</a:t>
            </a:r>
          </a:p>
          <a:p>
            <a:endParaRPr lang="en-US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12-14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66921" name="Oval 9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2" name="Oval 10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3" name="Oval 11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6" name="Oval 14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7" name="Oval 15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8" name="Oval 16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9" name="Oval 17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0" name="Oval 18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1" name="Oval 19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AD61-15B6-A64A-9185-5321326B3DA3}" type="slidenum">
              <a:rPr lang="en-US"/>
              <a:pPr/>
              <a:t>12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Brushing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 a car picture, and highlight its corresponding Icon</a:t>
            </a:r>
          </a:p>
        </p:txBody>
      </p:sp>
      <p:pic>
        <p:nvPicPr>
          <p:cNvPr id="168964" name="Picture 4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84763"/>
            <a:ext cx="8382000" cy="754062"/>
          </a:xfrm>
          <a:prstGeom prst="rect">
            <a:avLst/>
          </a:prstGeom>
          <a:noFill/>
        </p:spPr>
      </p:pic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2673350" y="519906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68988" name="Rectangle 28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68989" name="Rectangle 29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12-14</a:t>
            </a:r>
          </a:p>
        </p:txBody>
      </p:sp>
      <p:sp>
        <p:nvSpPr>
          <p:cNvPr id="168990" name="Rectangle 30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68991" name="Oval 31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2" name="Oval 32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3" name="Oval 33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4" name="Oval 34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5" name="Oval 35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6" name="Oval 36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7" name="Oval 37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8" name="Oval 38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99" name="Oval 39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0" name="Oval 40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1" name="Oval 41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07929-E851-D64E-93C8-D6D16640BD14}" type="slidenum">
              <a:rPr lang="en-US"/>
              <a:pPr/>
              <a:t>13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en-US"/>
              <a:t>Brushing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r>
              <a:rPr lang="en-US"/>
              <a:t>Indicate selected car on all Bargrams by color</a:t>
            </a:r>
          </a:p>
        </p:txBody>
      </p:sp>
      <p:pic>
        <p:nvPicPr>
          <p:cNvPr id="171012" name="Picture 4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84763"/>
            <a:ext cx="8382000" cy="754062"/>
          </a:xfrm>
          <a:prstGeom prst="rect">
            <a:avLst/>
          </a:prstGeom>
          <a:noFill/>
        </p:spPr>
      </p:pic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2673350" y="519906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1016" name="Group 8"/>
          <p:cNvGrpSpPr>
            <a:grpSpLocks/>
          </p:cNvGrpSpPr>
          <p:nvPr/>
        </p:nvGrpSpPr>
        <p:grpSpPr bwMode="auto">
          <a:xfrm>
            <a:off x="447675" y="3141663"/>
            <a:ext cx="8228013" cy="730250"/>
            <a:chOff x="282" y="1979"/>
            <a:chExt cx="5183" cy="460"/>
          </a:xfrm>
        </p:grpSpPr>
        <p:sp>
          <p:nvSpPr>
            <p:cNvPr id="171017" name="Text Box 9"/>
            <p:cNvSpPr txBox="1">
              <a:spLocks noChangeArrowheads="1"/>
            </p:cNvSpPr>
            <p:nvPr/>
          </p:nvSpPr>
          <p:spPr bwMode="auto">
            <a:xfrm>
              <a:off x="282" y="2112"/>
              <a:ext cx="6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MPG</a:t>
              </a:r>
            </a:p>
          </p:txBody>
        </p:sp>
        <p:sp>
          <p:nvSpPr>
            <p:cNvPr id="171018" name="Rectangle 10"/>
            <p:cNvSpPr>
              <a:spLocks noChangeArrowheads="1"/>
            </p:cNvSpPr>
            <p:nvPr/>
          </p:nvSpPr>
          <p:spPr bwMode="auto">
            <a:xfrm>
              <a:off x="1383" y="2160"/>
              <a:ext cx="1724" cy="272"/>
            </a:xfrm>
            <a:prstGeom prst="rect">
              <a:avLst/>
            </a:prstGeom>
            <a:solidFill>
              <a:srgbClr val="FFFF6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/>
                <a:t>30</a:t>
              </a:r>
            </a:p>
          </p:txBody>
        </p:sp>
        <p:sp>
          <p:nvSpPr>
            <p:cNvPr id="171019" name="Rectangle 11"/>
            <p:cNvSpPr>
              <a:spLocks noChangeArrowheads="1"/>
            </p:cNvSpPr>
            <p:nvPr/>
          </p:nvSpPr>
          <p:spPr bwMode="auto">
            <a:xfrm>
              <a:off x="3176" y="2160"/>
              <a:ext cx="1043" cy="272"/>
            </a:xfrm>
            <a:prstGeom prst="rect">
              <a:avLst/>
            </a:prstGeom>
            <a:solidFill>
              <a:srgbClr val="FFFF6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/>
                <a:t>35</a:t>
              </a:r>
            </a:p>
          </p:txBody>
        </p:sp>
        <p:sp>
          <p:nvSpPr>
            <p:cNvPr id="171020" name="Rectangle 12"/>
            <p:cNvSpPr>
              <a:spLocks noChangeArrowheads="1"/>
            </p:cNvSpPr>
            <p:nvPr/>
          </p:nvSpPr>
          <p:spPr bwMode="auto">
            <a:xfrm>
              <a:off x="4286" y="2160"/>
              <a:ext cx="1179" cy="272"/>
            </a:xfrm>
            <a:prstGeom prst="rect">
              <a:avLst/>
            </a:prstGeom>
            <a:solidFill>
              <a:srgbClr val="FFFF6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/>
                <a:t>40</a:t>
              </a:r>
            </a:p>
          </p:txBody>
        </p:sp>
        <p:sp>
          <p:nvSpPr>
            <p:cNvPr id="171021" name="Oval 13"/>
            <p:cNvSpPr>
              <a:spLocks noChangeArrowheads="1"/>
            </p:cNvSpPr>
            <p:nvPr/>
          </p:nvSpPr>
          <p:spPr bwMode="auto">
            <a:xfrm>
              <a:off x="1519" y="1979"/>
              <a:ext cx="122" cy="95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2" name="Oval 14"/>
            <p:cNvSpPr>
              <a:spLocks noChangeArrowheads="1"/>
            </p:cNvSpPr>
            <p:nvPr/>
          </p:nvSpPr>
          <p:spPr bwMode="auto">
            <a:xfrm>
              <a:off x="1882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3" name="Oval 15"/>
            <p:cNvSpPr>
              <a:spLocks noChangeArrowheads="1"/>
            </p:cNvSpPr>
            <p:nvPr/>
          </p:nvSpPr>
          <p:spPr bwMode="auto">
            <a:xfrm>
              <a:off x="2245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4" name="Oval 16"/>
            <p:cNvSpPr>
              <a:spLocks noChangeArrowheads="1"/>
            </p:cNvSpPr>
            <p:nvPr/>
          </p:nvSpPr>
          <p:spPr bwMode="auto">
            <a:xfrm>
              <a:off x="2582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5" name="Oval 17"/>
            <p:cNvSpPr>
              <a:spLocks noChangeArrowheads="1"/>
            </p:cNvSpPr>
            <p:nvPr/>
          </p:nvSpPr>
          <p:spPr bwMode="auto">
            <a:xfrm>
              <a:off x="2925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6" name="Oval 18"/>
            <p:cNvSpPr>
              <a:spLocks noChangeArrowheads="1"/>
            </p:cNvSpPr>
            <p:nvPr/>
          </p:nvSpPr>
          <p:spPr bwMode="auto">
            <a:xfrm>
              <a:off x="3318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7" name="Oval 19"/>
            <p:cNvSpPr>
              <a:spLocks noChangeArrowheads="1"/>
            </p:cNvSpPr>
            <p:nvPr/>
          </p:nvSpPr>
          <p:spPr bwMode="auto">
            <a:xfrm>
              <a:off x="3679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8" name="Oval 20"/>
            <p:cNvSpPr>
              <a:spLocks noChangeArrowheads="1"/>
            </p:cNvSpPr>
            <p:nvPr/>
          </p:nvSpPr>
          <p:spPr bwMode="auto">
            <a:xfrm>
              <a:off x="4040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29" name="Oval 21"/>
            <p:cNvSpPr>
              <a:spLocks noChangeArrowheads="1"/>
            </p:cNvSpPr>
            <p:nvPr/>
          </p:nvSpPr>
          <p:spPr bwMode="auto">
            <a:xfrm>
              <a:off x="4447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30" name="Oval 22"/>
            <p:cNvSpPr>
              <a:spLocks noChangeArrowheads="1"/>
            </p:cNvSpPr>
            <p:nvPr/>
          </p:nvSpPr>
          <p:spPr bwMode="auto">
            <a:xfrm>
              <a:off x="4820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031" name="Oval 23"/>
            <p:cNvSpPr>
              <a:spLocks noChangeArrowheads="1"/>
            </p:cNvSpPr>
            <p:nvPr/>
          </p:nvSpPr>
          <p:spPr bwMode="auto">
            <a:xfrm>
              <a:off x="5193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71033" name="Rectangle 25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71034" name="Rectangle 26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12-14</a:t>
            </a:r>
          </a:p>
        </p:txBody>
      </p:sp>
      <p:sp>
        <p:nvSpPr>
          <p:cNvPr id="171035" name="Rectangle 27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71036" name="Oval 28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7" name="Oval 29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8" name="Oval 30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39" name="Oval 31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0" name="Oval 32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1" name="Oval 33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2" name="Oval 34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3" name="Oval 35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4" name="Oval 36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5" name="Oval 37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046" name="Oval 38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1065-A180-E346-9F1C-34950D0C9D24}" type="slidenum">
              <a:rPr lang="en-US"/>
              <a:pPr/>
              <a:t>14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n-US"/>
              <a:t>Brushing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r>
              <a:rPr lang="en-US"/>
              <a:t>Tag a selected car with a red highlight</a:t>
            </a:r>
          </a:p>
        </p:txBody>
      </p:sp>
      <p:pic>
        <p:nvPicPr>
          <p:cNvPr id="173060" name="Picture 4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84763"/>
            <a:ext cx="8382000" cy="754062"/>
          </a:xfrm>
          <a:prstGeom prst="rect">
            <a:avLst/>
          </a:prstGeom>
          <a:noFill/>
        </p:spPr>
      </p:pic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2673350" y="519906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3064" name="Group 8"/>
          <p:cNvGrpSpPr>
            <a:grpSpLocks/>
          </p:cNvGrpSpPr>
          <p:nvPr/>
        </p:nvGrpSpPr>
        <p:grpSpPr bwMode="auto">
          <a:xfrm>
            <a:off x="447675" y="3141663"/>
            <a:ext cx="8228013" cy="730250"/>
            <a:chOff x="282" y="1979"/>
            <a:chExt cx="5183" cy="460"/>
          </a:xfrm>
        </p:grpSpPr>
        <p:sp>
          <p:nvSpPr>
            <p:cNvPr id="173065" name="Text Box 9"/>
            <p:cNvSpPr txBox="1">
              <a:spLocks noChangeArrowheads="1"/>
            </p:cNvSpPr>
            <p:nvPr/>
          </p:nvSpPr>
          <p:spPr bwMode="auto">
            <a:xfrm>
              <a:off x="282" y="2112"/>
              <a:ext cx="6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MPG</a:t>
              </a:r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>
              <a:off x="1383" y="2160"/>
              <a:ext cx="1724" cy="272"/>
            </a:xfrm>
            <a:prstGeom prst="rect">
              <a:avLst/>
            </a:prstGeom>
            <a:solidFill>
              <a:srgbClr val="FFFF6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/>
                <a:t>30</a:t>
              </a:r>
            </a:p>
          </p:txBody>
        </p:sp>
        <p:sp>
          <p:nvSpPr>
            <p:cNvPr id="173067" name="Rectangle 11"/>
            <p:cNvSpPr>
              <a:spLocks noChangeArrowheads="1"/>
            </p:cNvSpPr>
            <p:nvPr/>
          </p:nvSpPr>
          <p:spPr bwMode="auto">
            <a:xfrm>
              <a:off x="3176" y="2160"/>
              <a:ext cx="1043" cy="272"/>
            </a:xfrm>
            <a:prstGeom prst="rect">
              <a:avLst/>
            </a:prstGeom>
            <a:solidFill>
              <a:srgbClr val="FFFF6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/>
                <a:t>35</a:t>
              </a:r>
            </a:p>
          </p:txBody>
        </p:sp>
        <p:sp>
          <p:nvSpPr>
            <p:cNvPr id="173068" name="Rectangle 12"/>
            <p:cNvSpPr>
              <a:spLocks noChangeArrowheads="1"/>
            </p:cNvSpPr>
            <p:nvPr/>
          </p:nvSpPr>
          <p:spPr bwMode="auto">
            <a:xfrm>
              <a:off x="4286" y="2160"/>
              <a:ext cx="1179" cy="272"/>
            </a:xfrm>
            <a:prstGeom prst="rect">
              <a:avLst/>
            </a:prstGeom>
            <a:solidFill>
              <a:srgbClr val="FFFF65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/>
                <a:t>40</a:t>
              </a:r>
            </a:p>
          </p:txBody>
        </p:sp>
        <p:sp>
          <p:nvSpPr>
            <p:cNvPr id="173069" name="Oval 13"/>
            <p:cNvSpPr>
              <a:spLocks noChangeArrowheads="1"/>
            </p:cNvSpPr>
            <p:nvPr/>
          </p:nvSpPr>
          <p:spPr bwMode="auto">
            <a:xfrm>
              <a:off x="1519" y="1979"/>
              <a:ext cx="122" cy="95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0" name="Oval 14"/>
            <p:cNvSpPr>
              <a:spLocks noChangeArrowheads="1"/>
            </p:cNvSpPr>
            <p:nvPr/>
          </p:nvSpPr>
          <p:spPr bwMode="auto">
            <a:xfrm>
              <a:off x="1882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1" name="Oval 15"/>
            <p:cNvSpPr>
              <a:spLocks noChangeArrowheads="1"/>
            </p:cNvSpPr>
            <p:nvPr/>
          </p:nvSpPr>
          <p:spPr bwMode="auto">
            <a:xfrm>
              <a:off x="2245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2" name="Oval 16"/>
            <p:cNvSpPr>
              <a:spLocks noChangeArrowheads="1"/>
            </p:cNvSpPr>
            <p:nvPr/>
          </p:nvSpPr>
          <p:spPr bwMode="auto">
            <a:xfrm>
              <a:off x="2582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3" name="Oval 17"/>
            <p:cNvSpPr>
              <a:spLocks noChangeArrowheads="1"/>
            </p:cNvSpPr>
            <p:nvPr/>
          </p:nvSpPr>
          <p:spPr bwMode="auto">
            <a:xfrm>
              <a:off x="2925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4" name="Oval 18"/>
            <p:cNvSpPr>
              <a:spLocks noChangeArrowheads="1"/>
            </p:cNvSpPr>
            <p:nvPr/>
          </p:nvSpPr>
          <p:spPr bwMode="auto">
            <a:xfrm>
              <a:off x="3318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5" name="Oval 19"/>
            <p:cNvSpPr>
              <a:spLocks noChangeArrowheads="1"/>
            </p:cNvSpPr>
            <p:nvPr/>
          </p:nvSpPr>
          <p:spPr bwMode="auto">
            <a:xfrm>
              <a:off x="3679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6" name="Oval 20"/>
            <p:cNvSpPr>
              <a:spLocks noChangeArrowheads="1"/>
            </p:cNvSpPr>
            <p:nvPr/>
          </p:nvSpPr>
          <p:spPr bwMode="auto">
            <a:xfrm>
              <a:off x="4040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7" name="Oval 21"/>
            <p:cNvSpPr>
              <a:spLocks noChangeArrowheads="1"/>
            </p:cNvSpPr>
            <p:nvPr/>
          </p:nvSpPr>
          <p:spPr bwMode="auto">
            <a:xfrm>
              <a:off x="4447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8" name="Oval 22"/>
            <p:cNvSpPr>
              <a:spLocks noChangeArrowheads="1"/>
            </p:cNvSpPr>
            <p:nvPr/>
          </p:nvSpPr>
          <p:spPr bwMode="auto">
            <a:xfrm>
              <a:off x="4820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079" name="Oval 23"/>
            <p:cNvSpPr>
              <a:spLocks noChangeArrowheads="1"/>
            </p:cNvSpPr>
            <p:nvPr/>
          </p:nvSpPr>
          <p:spPr bwMode="auto">
            <a:xfrm>
              <a:off x="5193" y="1979"/>
              <a:ext cx="122" cy="95"/>
            </a:xfrm>
            <a:prstGeom prst="ellipse">
              <a:avLst/>
            </a:prstGeom>
            <a:solidFill>
              <a:srgbClr val="00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5253038" y="3124200"/>
            <a:ext cx="236537" cy="1809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6389688" y="5202238"/>
            <a:ext cx="720725" cy="541337"/>
          </a:xfrm>
          <a:prstGeom prst="rect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73084" name="Rectangle 28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73085" name="Rectangle 29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12-14</a:t>
            </a:r>
          </a:p>
        </p:txBody>
      </p:sp>
      <p:sp>
        <p:nvSpPr>
          <p:cNvPr id="173086" name="Rectangle 30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73087" name="Oval 31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88" name="Oval 32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89" name="Oval 33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0" name="Oval 34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1" name="Oval 35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2" name="Oval 36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3" name="Oval 37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4" name="Oval 38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5" name="Oval 39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6" name="Oval 40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97" name="Oval 41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81" name="Rectangle 25"/>
          <p:cNvSpPr>
            <a:spLocks noChangeArrowheads="1"/>
          </p:cNvSpPr>
          <p:nvPr/>
        </p:nvSpPr>
        <p:spPr bwMode="auto">
          <a:xfrm>
            <a:off x="5834063" y="4159250"/>
            <a:ext cx="236537" cy="18097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11994-1D73-6E44-9BC1-88BD96098DEC}" type="slidenum">
              <a:rPr lang="en-US"/>
              <a:pPr/>
              <a:t>15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Filter out cases that you are not interested in</a:t>
            </a:r>
          </a:p>
          <a:p>
            <a:r>
              <a:rPr lang="en-US"/>
              <a:t>Conversely, select the interesting items</a:t>
            </a:r>
          </a:p>
          <a:p>
            <a:r>
              <a:rPr lang="en-US"/>
              <a:t>The next slide shows filtering on 1 attribute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F1F7A-249E-2B47-BA52-D3FAEB81B336}" type="slidenum">
              <a:rPr lang="en-US"/>
              <a:pPr/>
              <a:t>16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n-US"/>
              <a:t>Brushing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en-US"/>
              <a:t>Highlighting the 12-14K Bargram segment highlights the corresponding icons + pictures</a:t>
            </a:r>
          </a:p>
        </p:txBody>
      </p:sp>
      <p:pic>
        <p:nvPicPr>
          <p:cNvPr id="177156" name="Picture 4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84763"/>
            <a:ext cx="8382000" cy="754062"/>
          </a:xfrm>
          <a:prstGeom prst="rect">
            <a:avLst/>
          </a:prstGeom>
          <a:noFill/>
        </p:spPr>
      </p:pic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2673350" y="518636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447675" y="33528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MPG</a:t>
            </a: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2195513" y="3429000"/>
            <a:ext cx="2736850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30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5041900" y="3429000"/>
            <a:ext cx="16557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6804025" y="3429000"/>
            <a:ext cx="18716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177165" name="Oval 13"/>
          <p:cNvSpPr>
            <a:spLocks noChangeArrowheads="1"/>
          </p:cNvSpPr>
          <p:nvPr/>
        </p:nvSpPr>
        <p:spPr bwMode="auto">
          <a:xfrm>
            <a:off x="2411413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6" name="Oval 14"/>
          <p:cNvSpPr>
            <a:spLocks noChangeArrowheads="1"/>
          </p:cNvSpPr>
          <p:nvPr/>
        </p:nvSpPr>
        <p:spPr bwMode="auto">
          <a:xfrm>
            <a:off x="2987675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7" name="Oval 15"/>
          <p:cNvSpPr>
            <a:spLocks noChangeArrowheads="1"/>
          </p:cNvSpPr>
          <p:nvPr/>
        </p:nvSpPr>
        <p:spPr bwMode="auto">
          <a:xfrm>
            <a:off x="35639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8" name="Oval 16"/>
          <p:cNvSpPr>
            <a:spLocks noChangeArrowheads="1"/>
          </p:cNvSpPr>
          <p:nvPr/>
        </p:nvSpPr>
        <p:spPr bwMode="auto">
          <a:xfrm>
            <a:off x="4098925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69" name="Oval 17"/>
          <p:cNvSpPr>
            <a:spLocks noChangeArrowheads="1"/>
          </p:cNvSpPr>
          <p:nvPr/>
        </p:nvSpPr>
        <p:spPr bwMode="auto">
          <a:xfrm>
            <a:off x="46434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0" name="Oval 18"/>
          <p:cNvSpPr>
            <a:spLocks noChangeArrowheads="1"/>
          </p:cNvSpPr>
          <p:nvPr/>
        </p:nvSpPr>
        <p:spPr bwMode="auto">
          <a:xfrm>
            <a:off x="5267325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1" name="Oval 19"/>
          <p:cNvSpPr>
            <a:spLocks noChangeArrowheads="1"/>
          </p:cNvSpPr>
          <p:nvPr/>
        </p:nvSpPr>
        <p:spPr bwMode="auto">
          <a:xfrm>
            <a:off x="5840413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2" name="Oval 20"/>
          <p:cNvSpPr>
            <a:spLocks noChangeArrowheads="1"/>
          </p:cNvSpPr>
          <p:nvPr/>
        </p:nvSpPr>
        <p:spPr bwMode="auto">
          <a:xfrm>
            <a:off x="641350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7059613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765175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75" name="Oval 23"/>
          <p:cNvSpPr>
            <a:spLocks noChangeArrowheads="1"/>
          </p:cNvSpPr>
          <p:nvPr/>
        </p:nvSpPr>
        <p:spPr bwMode="auto">
          <a:xfrm>
            <a:off x="824388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80" name="Text Box 28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77181" name="Rectangle 29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77182" name="Rectangle 30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12-14</a:t>
            </a:r>
          </a:p>
        </p:txBody>
      </p:sp>
      <p:sp>
        <p:nvSpPr>
          <p:cNvPr id="177183" name="Rectangle 31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77184" name="Oval 32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85" name="Oval 33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86" name="Oval 34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87" name="Oval 35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88" name="Oval 36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89" name="Oval 37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0" name="Oval 38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1" name="Oval 39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2" name="Oval 40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3" name="Oval 41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4" name="Oval 42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5" name="Rectangle 43"/>
          <p:cNvSpPr>
            <a:spLocks noChangeArrowheads="1"/>
          </p:cNvSpPr>
          <p:nvPr/>
        </p:nvSpPr>
        <p:spPr bwMode="auto">
          <a:xfrm>
            <a:off x="3419475" y="518636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6" name="Rectangle 44"/>
          <p:cNvSpPr>
            <a:spLocks noChangeArrowheads="1"/>
          </p:cNvSpPr>
          <p:nvPr/>
        </p:nvSpPr>
        <p:spPr bwMode="auto">
          <a:xfrm>
            <a:off x="5632450" y="5176838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197" name="Rectangle 45"/>
          <p:cNvSpPr>
            <a:spLocks noChangeArrowheads="1"/>
          </p:cNvSpPr>
          <p:nvPr/>
        </p:nvSpPr>
        <p:spPr bwMode="auto">
          <a:xfrm>
            <a:off x="1163638" y="518636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51B6-A390-2541-ADE5-CF4CF1B31A06}" type="slidenum">
              <a:rPr lang="en-US"/>
              <a:pPr/>
              <a:t>17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Compound Filtering</a:t>
            </a:r>
          </a:p>
          <a:p>
            <a:r>
              <a:rPr lang="en-US"/>
              <a:t>The next slide shows filtering on two attribute ranges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FE92-F932-2F4F-9ACC-E93EB26C3EAB}" type="slidenum">
              <a:rPr lang="en-US"/>
              <a:pPr/>
              <a:t>18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n-US"/>
              <a:t>Brushing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en-US"/>
              <a:t>Selecting the 30 MPG bar highlights  only those cars that satisfy both requirements</a:t>
            </a:r>
          </a:p>
        </p:txBody>
      </p:sp>
      <p:pic>
        <p:nvPicPr>
          <p:cNvPr id="181252" name="Picture 4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84763"/>
            <a:ext cx="8382000" cy="754062"/>
          </a:xfrm>
          <a:prstGeom prst="rect">
            <a:avLst/>
          </a:prstGeom>
          <a:noFill/>
        </p:spPr>
      </p:pic>
      <p:sp>
        <p:nvSpPr>
          <p:cNvPr id="181253" name="Rectangle 5"/>
          <p:cNvSpPr>
            <a:spLocks noChangeArrowheads="1"/>
          </p:cNvSpPr>
          <p:nvPr/>
        </p:nvSpPr>
        <p:spPr bwMode="auto">
          <a:xfrm>
            <a:off x="2673350" y="518636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447675" y="33528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MPG</a:t>
            </a:r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2195513" y="3429000"/>
            <a:ext cx="2736850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30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5041900" y="3429000"/>
            <a:ext cx="16557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6804025" y="3429000"/>
            <a:ext cx="18716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181258" name="Oval 10"/>
          <p:cNvSpPr>
            <a:spLocks noChangeArrowheads="1"/>
          </p:cNvSpPr>
          <p:nvPr/>
        </p:nvSpPr>
        <p:spPr bwMode="auto">
          <a:xfrm>
            <a:off x="2411413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59" name="Oval 11"/>
          <p:cNvSpPr>
            <a:spLocks noChangeArrowheads="1"/>
          </p:cNvSpPr>
          <p:nvPr/>
        </p:nvSpPr>
        <p:spPr bwMode="auto">
          <a:xfrm>
            <a:off x="2987675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0" name="Oval 12"/>
          <p:cNvSpPr>
            <a:spLocks noChangeArrowheads="1"/>
          </p:cNvSpPr>
          <p:nvPr/>
        </p:nvSpPr>
        <p:spPr bwMode="auto">
          <a:xfrm>
            <a:off x="35639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1" name="Oval 13"/>
          <p:cNvSpPr>
            <a:spLocks noChangeArrowheads="1"/>
          </p:cNvSpPr>
          <p:nvPr/>
        </p:nvSpPr>
        <p:spPr bwMode="auto">
          <a:xfrm>
            <a:off x="4098925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2" name="Oval 14"/>
          <p:cNvSpPr>
            <a:spLocks noChangeArrowheads="1"/>
          </p:cNvSpPr>
          <p:nvPr/>
        </p:nvSpPr>
        <p:spPr bwMode="auto">
          <a:xfrm>
            <a:off x="46434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3" name="Oval 15"/>
          <p:cNvSpPr>
            <a:spLocks noChangeArrowheads="1"/>
          </p:cNvSpPr>
          <p:nvPr/>
        </p:nvSpPr>
        <p:spPr bwMode="auto">
          <a:xfrm>
            <a:off x="5267325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4" name="Oval 16"/>
          <p:cNvSpPr>
            <a:spLocks noChangeArrowheads="1"/>
          </p:cNvSpPr>
          <p:nvPr/>
        </p:nvSpPr>
        <p:spPr bwMode="auto">
          <a:xfrm>
            <a:off x="5840413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5" name="Oval 17"/>
          <p:cNvSpPr>
            <a:spLocks noChangeArrowheads="1"/>
          </p:cNvSpPr>
          <p:nvPr/>
        </p:nvSpPr>
        <p:spPr bwMode="auto">
          <a:xfrm>
            <a:off x="641350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6" name="Oval 18"/>
          <p:cNvSpPr>
            <a:spLocks noChangeArrowheads="1"/>
          </p:cNvSpPr>
          <p:nvPr/>
        </p:nvSpPr>
        <p:spPr bwMode="auto">
          <a:xfrm>
            <a:off x="7059613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7" name="Oval 19"/>
          <p:cNvSpPr>
            <a:spLocks noChangeArrowheads="1"/>
          </p:cNvSpPr>
          <p:nvPr/>
        </p:nvSpPr>
        <p:spPr bwMode="auto">
          <a:xfrm>
            <a:off x="765175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8" name="Oval 20"/>
          <p:cNvSpPr>
            <a:spLocks noChangeArrowheads="1"/>
          </p:cNvSpPr>
          <p:nvPr/>
        </p:nvSpPr>
        <p:spPr bwMode="auto">
          <a:xfrm>
            <a:off x="824388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69" name="Text Box 21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81270" name="Rectangle 22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81271" name="Rectangle 23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12-14</a:t>
            </a:r>
          </a:p>
        </p:txBody>
      </p:sp>
      <p:sp>
        <p:nvSpPr>
          <p:cNvPr id="181272" name="Rectangle 24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81273" name="Oval 25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74" name="Oval 26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75" name="Oval 27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76" name="Oval 28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77" name="Oval 29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78" name="Oval 30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79" name="Oval 31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80" name="Oval 32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81" name="Oval 33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82" name="Oval 34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83" name="Oval 35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84" name="Rectangle 36"/>
          <p:cNvSpPr>
            <a:spLocks noChangeArrowheads="1"/>
          </p:cNvSpPr>
          <p:nvPr/>
        </p:nvSpPr>
        <p:spPr bwMode="auto">
          <a:xfrm>
            <a:off x="5632450" y="5176838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D6586-E3EC-AB4E-8DF4-C82E2F382B30}" type="slidenum">
              <a:rPr lang="en-US"/>
              <a:pPr/>
              <a:t>19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next slide shows the filtered data</a:t>
            </a:r>
          </a:p>
          <a:p>
            <a:r>
              <a:rPr lang="en-US"/>
              <a:t>All ranges are shown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9A08-43C6-B646-A7CC-2C6E164571F0}" type="slidenum">
              <a:rPr lang="en-US"/>
              <a:pPr/>
              <a:t>2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r>
              <a:rPr lang="en-US" sz="2800"/>
              <a:t>Gaining insight about cars in marketplace</a:t>
            </a:r>
          </a:p>
          <a:p>
            <a:r>
              <a:rPr lang="en-US" sz="2800"/>
              <a:t>Balancing criteria:</a:t>
            </a:r>
          </a:p>
          <a:p>
            <a:pPr lvl="1"/>
            <a:r>
              <a:rPr lang="en-US" sz="2400"/>
              <a:t>Problem is formulated as it is being solved</a:t>
            </a:r>
          </a:p>
          <a:p>
            <a:pPr lvl="2"/>
            <a:r>
              <a:rPr lang="en-US" sz="2000"/>
              <a:t>Schon, 1983</a:t>
            </a:r>
          </a:p>
          <a:p>
            <a:r>
              <a:rPr lang="en-US" sz="2800"/>
              <a:t>Tasks</a:t>
            </a:r>
          </a:p>
          <a:p>
            <a:pPr lvl="1"/>
            <a:r>
              <a:rPr lang="en-US" sz="2400"/>
              <a:t>Buying a car</a:t>
            </a:r>
          </a:p>
          <a:p>
            <a:pPr lvl="1"/>
            <a:r>
              <a:rPr lang="en-US" sz="2400"/>
              <a:t>Selling own car of an earlier model year</a:t>
            </a:r>
          </a:p>
          <a:p>
            <a:pPr lvl="1"/>
            <a:r>
              <a:rPr lang="en-US" sz="2400"/>
              <a:t>Analyzing competition’s cars</a:t>
            </a:r>
          </a:p>
          <a:p>
            <a:pPr lvl="1"/>
            <a:r>
              <a:rPr lang="en-US" sz="2400"/>
              <a:t>Analyzing market trends</a:t>
            </a:r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1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B6330-D292-5749-A2BE-6EF9BC79A9C6}" type="slidenum">
              <a:rPr lang="en-US"/>
              <a:pPr/>
              <a:t>20</a:t>
            </a:fld>
            <a:endParaRPr lang="en-US"/>
          </a:p>
        </p:txBody>
      </p:sp>
      <p:sp>
        <p:nvSpPr>
          <p:cNvPr id="183428" name="Rectangle 132"/>
          <p:cNvSpPr>
            <a:spLocks noChangeArrowheads="1"/>
          </p:cNvSpPr>
          <p:nvPr/>
        </p:nvSpPr>
        <p:spPr bwMode="auto">
          <a:xfrm>
            <a:off x="323850" y="1484313"/>
            <a:ext cx="8496300" cy="46085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27" name="Rectangle 131"/>
          <p:cNvSpPr>
            <a:spLocks noChangeArrowheads="1"/>
          </p:cNvSpPr>
          <p:nvPr/>
        </p:nvSpPr>
        <p:spPr bwMode="auto">
          <a:xfrm>
            <a:off x="3362325" y="5126038"/>
            <a:ext cx="1081088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 Room for More!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447675" y="33528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MPG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2195513" y="3429000"/>
            <a:ext cx="2736850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30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5041900" y="3429000"/>
            <a:ext cx="16557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6804025" y="3429000"/>
            <a:ext cx="18716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183304" name="Oval 8"/>
          <p:cNvSpPr>
            <a:spLocks noChangeArrowheads="1"/>
          </p:cNvSpPr>
          <p:nvPr/>
        </p:nvSpPr>
        <p:spPr bwMode="auto">
          <a:xfrm>
            <a:off x="2411413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5" name="Oval 9"/>
          <p:cNvSpPr>
            <a:spLocks noChangeArrowheads="1"/>
          </p:cNvSpPr>
          <p:nvPr/>
        </p:nvSpPr>
        <p:spPr bwMode="auto">
          <a:xfrm>
            <a:off x="2987675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6" name="Oval 10"/>
          <p:cNvSpPr>
            <a:spLocks noChangeArrowheads="1"/>
          </p:cNvSpPr>
          <p:nvPr/>
        </p:nvSpPr>
        <p:spPr bwMode="auto">
          <a:xfrm>
            <a:off x="35639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7" name="Oval 11"/>
          <p:cNvSpPr>
            <a:spLocks noChangeArrowheads="1"/>
          </p:cNvSpPr>
          <p:nvPr/>
        </p:nvSpPr>
        <p:spPr bwMode="auto">
          <a:xfrm>
            <a:off x="4098925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8" name="Oval 12"/>
          <p:cNvSpPr>
            <a:spLocks noChangeArrowheads="1"/>
          </p:cNvSpPr>
          <p:nvPr/>
        </p:nvSpPr>
        <p:spPr bwMode="auto">
          <a:xfrm>
            <a:off x="46434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09" name="Oval 13"/>
          <p:cNvSpPr>
            <a:spLocks noChangeArrowheads="1"/>
          </p:cNvSpPr>
          <p:nvPr/>
        </p:nvSpPr>
        <p:spPr bwMode="auto">
          <a:xfrm>
            <a:off x="5267325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0" name="Oval 14"/>
          <p:cNvSpPr>
            <a:spLocks noChangeArrowheads="1"/>
          </p:cNvSpPr>
          <p:nvPr/>
        </p:nvSpPr>
        <p:spPr bwMode="auto">
          <a:xfrm>
            <a:off x="5840413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1" name="Oval 15"/>
          <p:cNvSpPr>
            <a:spLocks noChangeArrowheads="1"/>
          </p:cNvSpPr>
          <p:nvPr/>
        </p:nvSpPr>
        <p:spPr bwMode="auto">
          <a:xfrm>
            <a:off x="641350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2" name="Oval 16"/>
          <p:cNvSpPr>
            <a:spLocks noChangeArrowheads="1"/>
          </p:cNvSpPr>
          <p:nvPr/>
        </p:nvSpPr>
        <p:spPr bwMode="auto">
          <a:xfrm>
            <a:off x="7059613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3" name="Oval 17"/>
          <p:cNvSpPr>
            <a:spLocks noChangeArrowheads="1"/>
          </p:cNvSpPr>
          <p:nvPr/>
        </p:nvSpPr>
        <p:spPr bwMode="auto">
          <a:xfrm>
            <a:off x="765175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4" name="Oval 18"/>
          <p:cNvSpPr>
            <a:spLocks noChangeArrowheads="1"/>
          </p:cNvSpPr>
          <p:nvPr/>
        </p:nvSpPr>
        <p:spPr bwMode="auto">
          <a:xfrm>
            <a:off x="824388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83316" name="Rectangle 20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83317" name="Rectangle 21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12-14</a:t>
            </a:r>
          </a:p>
        </p:txBody>
      </p:sp>
      <p:sp>
        <p:nvSpPr>
          <p:cNvPr id="183318" name="Rectangle 22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83319" name="Oval 23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0" name="Oval 24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1" name="Oval 25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3" name="Oval 27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4" name="Oval 28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5" name="Oval 29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6" name="Oval 30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7" name="Oval 31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8" name="Oval 32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29" name="Oval 33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30" name="Text Box 34"/>
          <p:cNvSpPr txBox="1">
            <a:spLocks noChangeArrowheads="1"/>
          </p:cNvSpPr>
          <p:nvPr/>
        </p:nvSpPr>
        <p:spPr bwMode="auto">
          <a:xfrm>
            <a:off x="447675" y="5081588"/>
            <a:ext cx="563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Make</a:t>
            </a:r>
          </a:p>
        </p:txBody>
      </p:sp>
      <p:sp>
        <p:nvSpPr>
          <p:cNvPr id="183331" name="Rectangle 35"/>
          <p:cNvSpPr>
            <a:spLocks noChangeArrowheads="1"/>
          </p:cNvSpPr>
          <p:nvPr/>
        </p:nvSpPr>
        <p:spPr bwMode="auto">
          <a:xfrm>
            <a:off x="2195513" y="5113338"/>
            <a:ext cx="1081087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4532313" y="5113338"/>
            <a:ext cx="1655762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33" name="Rectangle 37"/>
          <p:cNvSpPr>
            <a:spLocks noChangeArrowheads="1"/>
          </p:cNvSpPr>
          <p:nvPr/>
        </p:nvSpPr>
        <p:spPr bwMode="auto">
          <a:xfrm>
            <a:off x="6300788" y="5113338"/>
            <a:ext cx="237490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34" name="Oval 38"/>
          <p:cNvSpPr>
            <a:spLocks noChangeArrowheads="1"/>
          </p:cNvSpPr>
          <p:nvPr/>
        </p:nvSpPr>
        <p:spPr bwMode="auto">
          <a:xfrm>
            <a:off x="2411413" y="514350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35" name="Oval 39"/>
          <p:cNvSpPr>
            <a:spLocks noChangeArrowheads="1"/>
          </p:cNvSpPr>
          <p:nvPr/>
        </p:nvSpPr>
        <p:spPr bwMode="auto">
          <a:xfrm>
            <a:off x="2987675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36" name="Oval 40"/>
          <p:cNvSpPr>
            <a:spLocks noChangeArrowheads="1"/>
          </p:cNvSpPr>
          <p:nvPr/>
        </p:nvSpPr>
        <p:spPr bwMode="auto">
          <a:xfrm>
            <a:off x="3563938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37" name="Oval 41"/>
          <p:cNvSpPr>
            <a:spLocks noChangeArrowheads="1"/>
          </p:cNvSpPr>
          <p:nvPr/>
        </p:nvSpPr>
        <p:spPr bwMode="auto">
          <a:xfrm>
            <a:off x="4098925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38" name="Oval 42"/>
          <p:cNvSpPr>
            <a:spLocks noChangeArrowheads="1"/>
          </p:cNvSpPr>
          <p:nvPr/>
        </p:nvSpPr>
        <p:spPr bwMode="auto">
          <a:xfrm>
            <a:off x="4643438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39" name="Oval 43"/>
          <p:cNvSpPr>
            <a:spLocks noChangeArrowheads="1"/>
          </p:cNvSpPr>
          <p:nvPr/>
        </p:nvSpPr>
        <p:spPr bwMode="auto">
          <a:xfrm>
            <a:off x="5267325" y="514350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40" name="Oval 44"/>
          <p:cNvSpPr>
            <a:spLocks noChangeArrowheads="1"/>
          </p:cNvSpPr>
          <p:nvPr/>
        </p:nvSpPr>
        <p:spPr bwMode="auto">
          <a:xfrm>
            <a:off x="5840413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41" name="Oval 45"/>
          <p:cNvSpPr>
            <a:spLocks noChangeArrowheads="1"/>
          </p:cNvSpPr>
          <p:nvPr/>
        </p:nvSpPr>
        <p:spPr bwMode="auto">
          <a:xfrm>
            <a:off x="6413500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42" name="Oval 46"/>
          <p:cNvSpPr>
            <a:spLocks noChangeArrowheads="1"/>
          </p:cNvSpPr>
          <p:nvPr/>
        </p:nvSpPr>
        <p:spPr bwMode="auto">
          <a:xfrm>
            <a:off x="7059613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43" name="Oval 47"/>
          <p:cNvSpPr>
            <a:spLocks noChangeArrowheads="1"/>
          </p:cNvSpPr>
          <p:nvPr/>
        </p:nvSpPr>
        <p:spPr bwMode="auto">
          <a:xfrm>
            <a:off x="7651750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44" name="Oval 48"/>
          <p:cNvSpPr>
            <a:spLocks noChangeArrowheads="1"/>
          </p:cNvSpPr>
          <p:nvPr/>
        </p:nvSpPr>
        <p:spPr bwMode="auto">
          <a:xfrm>
            <a:off x="8243888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62" name="Text Box 66"/>
          <p:cNvSpPr txBox="1">
            <a:spLocks noChangeArrowheads="1"/>
          </p:cNvSpPr>
          <p:nvPr/>
        </p:nvSpPr>
        <p:spPr bwMode="auto">
          <a:xfrm>
            <a:off x="447675" y="5530850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Color</a:t>
            </a:r>
          </a:p>
        </p:txBody>
      </p:sp>
      <p:sp>
        <p:nvSpPr>
          <p:cNvPr id="183363" name="Rectangle 67"/>
          <p:cNvSpPr>
            <a:spLocks noChangeArrowheads="1"/>
          </p:cNvSpPr>
          <p:nvPr/>
        </p:nvSpPr>
        <p:spPr bwMode="auto">
          <a:xfrm>
            <a:off x="2195513" y="5562600"/>
            <a:ext cx="2736850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83364" name="Rectangle 68"/>
          <p:cNvSpPr>
            <a:spLocks noChangeArrowheads="1"/>
          </p:cNvSpPr>
          <p:nvPr/>
        </p:nvSpPr>
        <p:spPr bwMode="auto">
          <a:xfrm>
            <a:off x="5041900" y="5562600"/>
            <a:ext cx="16557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65" name="Rectangle 69"/>
          <p:cNvSpPr>
            <a:spLocks noChangeArrowheads="1"/>
          </p:cNvSpPr>
          <p:nvPr/>
        </p:nvSpPr>
        <p:spPr bwMode="auto">
          <a:xfrm>
            <a:off x="6804025" y="5562600"/>
            <a:ext cx="18716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66" name="Oval 70"/>
          <p:cNvSpPr>
            <a:spLocks noChangeArrowheads="1"/>
          </p:cNvSpPr>
          <p:nvPr/>
        </p:nvSpPr>
        <p:spPr bwMode="auto">
          <a:xfrm>
            <a:off x="2411413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67" name="Oval 71"/>
          <p:cNvSpPr>
            <a:spLocks noChangeArrowheads="1"/>
          </p:cNvSpPr>
          <p:nvPr/>
        </p:nvSpPr>
        <p:spPr bwMode="auto">
          <a:xfrm>
            <a:off x="2987675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68" name="Oval 72"/>
          <p:cNvSpPr>
            <a:spLocks noChangeArrowheads="1"/>
          </p:cNvSpPr>
          <p:nvPr/>
        </p:nvSpPr>
        <p:spPr bwMode="auto">
          <a:xfrm>
            <a:off x="3563938" y="55927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69" name="Oval 73"/>
          <p:cNvSpPr>
            <a:spLocks noChangeArrowheads="1"/>
          </p:cNvSpPr>
          <p:nvPr/>
        </p:nvSpPr>
        <p:spPr bwMode="auto">
          <a:xfrm>
            <a:off x="4098925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0" name="Oval 74"/>
          <p:cNvSpPr>
            <a:spLocks noChangeArrowheads="1"/>
          </p:cNvSpPr>
          <p:nvPr/>
        </p:nvSpPr>
        <p:spPr bwMode="auto">
          <a:xfrm>
            <a:off x="4643438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1" name="Oval 75"/>
          <p:cNvSpPr>
            <a:spLocks noChangeArrowheads="1"/>
          </p:cNvSpPr>
          <p:nvPr/>
        </p:nvSpPr>
        <p:spPr bwMode="auto">
          <a:xfrm>
            <a:off x="5267325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2" name="Oval 76"/>
          <p:cNvSpPr>
            <a:spLocks noChangeArrowheads="1"/>
          </p:cNvSpPr>
          <p:nvPr/>
        </p:nvSpPr>
        <p:spPr bwMode="auto">
          <a:xfrm>
            <a:off x="5840413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3" name="Oval 77"/>
          <p:cNvSpPr>
            <a:spLocks noChangeArrowheads="1"/>
          </p:cNvSpPr>
          <p:nvPr/>
        </p:nvSpPr>
        <p:spPr bwMode="auto">
          <a:xfrm>
            <a:off x="6413500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4" name="Oval 78"/>
          <p:cNvSpPr>
            <a:spLocks noChangeArrowheads="1"/>
          </p:cNvSpPr>
          <p:nvPr/>
        </p:nvSpPr>
        <p:spPr bwMode="auto">
          <a:xfrm>
            <a:off x="7059613" y="55927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5" name="Oval 79"/>
          <p:cNvSpPr>
            <a:spLocks noChangeArrowheads="1"/>
          </p:cNvSpPr>
          <p:nvPr/>
        </p:nvSpPr>
        <p:spPr bwMode="auto">
          <a:xfrm>
            <a:off x="7651750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6" name="Oval 80"/>
          <p:cNvSpPr>
            <a:spLocks noChangeArrowheads="1"/>
          </p:cNvSpPr>
          <p:nvPr/>
        </p:nvSpPr>
        <p:spPr bwMode="auto">
          <a:xfrm>
            <a:off x="8243888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78" name="Text Box 82"/>
          <p:cNvSpPr txBox="1">
            <a:spLocks noChangeArrowheads="1"/>
          </p:cNvSpPr>
          <p:nvPr/>
        </p:nvSpPr>
        <p:spPr bwMode="auto">
          <a:xfrm>
            <a:off x="447675" y="1773238"/>
            <a:ext cx="1063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Horsepower</a:t>
            </a:r>
          </a:p>
        </p:txBody>
      </p:sp>
      <p:sp>
        <p:nvSpPr>
          <p:cNvPr id="183379" name="Rectangle 83"/>
          <p:cNvSpPr>
            <a:spLocks noChangeArrowheads="1"/>
          </p:cNvSpPr>
          <p:nvPr/>
        </p:nvSpPr>
        <p:spPr bwMode="auto">
          <a:xfrm>
            <a:off x="2195513" y="1804988"/>
            <a:ext cx="1655762" cy="184150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83380" name="Rectangle 84"/>
          <p:cNvSpPr>
            <a:spLocks noChangeArrowheads="1"/>
          </p:cNvSpPr>
          <p:nvPr/>
        </p:nvSpPr>
        <p:spPr bwMode="auto">
          <a:xfrm>
            <a:off x="3995738" y="1804988"/>
            <a:ext cx="1584325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81" name="Rectangle 85"/>
          <p:cNvSpPr>
            <a:spLocks noChangeArrowheads="1"/>
          </p:cNvSpPr>
          <p:nvPr/>
        </p:nvSpPr>
        <p:spPr bwMode="auto">
          <a:xfrm>
            <a:off x="5724525" y="1804988"/>
            <a:ext cx="2951163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82" name="Oval 86"/>
          <p:cNvSpPr>
            <a:spLocks noChangeArrowheads="1"/>
          </p:cNvSpPr>
          <p:nvPr/>
        </p:nvSpPr>
        <p:spPr bwMode="auto">
          <a:xfrm>
            <a:off x="2411413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83" name="Oval 87"/>
          <p:cNvSpPr>
            <a:spLocks noChangeArrowheads="1"/>
          </p:cNvSpPr>
          <p:nvPr/>
        </p:nvSpPr>
        <p:spPr bwMode="auto">
          <a:xfrm>
            <a:off x="2987675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84" name="Oval 88"/>
          <p:cNvSpPr>
            <a:spLocks noChangeArrowheads="1"/>
          </p:cNvSpPr>
          <p:nvPr/>
        </p:nvSpPr>
        <p:spPr bwMode="auto">
          <a:xfrm>
            <a:off x="3563938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85" name="Oval 89"/>
          <p:cNvSpPr>
            <a:spLocks noChangeArrowheads="1"/>
          </p:cNvSpPr>
          <p:nvPr/>
        </p:nvSpPr>
        <p:spPr bwMode="auto">
          <a:xfrm>
            <a:off x="4098925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86" name="Oval 90"/>
          <p:cNvSpPr>
            <a:spLocks noChangeArrowheads="1"/>
          </p:cNvSpPr>
          <p:nvPr/>
        </p:nvSpPr>
        <p:spPr bwMode="auto">
          <a:xfrm>
            <a:off x="4643438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87" name="Oval 91"/>
          <p:cNvSpPr>
            <a:spLocks noChangeArrowheads="1"/>
          </p:cNvSpPr>
          <p:nvPr/>
        </p:nvSpPr>
        <p:spPr bwMode="auto">
          <a:xfrm>
            <a:off x="5267325" y="18351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88" name="Oval 92"/>
          <p:cNvSpPr>
            <a:spLocks noChangeArrowheads="1"/>
          </p:cNvSpPr>
          <p:nvPr/>
        </p:nvSpPr>
        <p:spPr bwMode="auto">
          <a:xfrm>
            <a:off x="5840413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89" name="Oval 93"/>
          <p:cNvSpPr>
            <a:spLocks noChangeArrowheads="1"/>
          </p:cNvSpPr>
          <p:nvPr/>
        </p:nvSpPr>
        <p:spPr bwMode="auto">
          <a:xfrm>
            <a:off x="6413500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90" name="Oval 94"/>
          <p:cNvSpPr>
            <a:spLocks noChangeArrowheads="1"/>
          </p:cNvSpPr>
          <p:nvPr/>
        </p:nvSpPr>
        <p:spPr bwMode="auto">
          <a:xfrm>
            <a:off x="7059613" y="18351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91" name="Oval 95"/>
          <p:cNvSpPr>
            <a:spLocks noChangeArrowheads="1"/>
          </p:cNvSpPr>
          <p:nvPr/>
        </p:nvSpPr>
        <p:spPr bwMode="auto">
          <a:xfrm>
            <a:off x="7651750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92" name="Oval 96"/>
          <p:cNvSpPr>
            <a:spLocks noChangeArrowheads="1"/>
          </p:cNvSpPr>
          <p:nvPr/>
        </p:nvSpPr>
        <p:spPr bwMode="auto">
          <a:xfrm>
            <a:off x="8243888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94" name="Text Box 98"/>
          <p:cNvSpPr txBox="1">
            <a:spLocks noChangeArrowheads="1"/>
          </p:cNvSpPr>
          <p:nvPr/>
        </p:nvSpPr>
        <p:spPr bwMode="auto">
          <a:xfrm>
            <a:off x="447675" y="2206625"/>
            <a:ext cx="471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Age</a:t>
            </a:r>
          </a:p>
        </p:txBody>
      </p:sp>
      <p:sp>
        <p:nvSpPr>
          <p:cNvPr id="183395" name="Rectangle 99"/>
          <p:cNvSpPr>
            <a:spLocks noChangeArrowheads="1"/>
          </p:cNvSpPr>
          <p:nvPr/>
        </p:nvSpPr>
        <p:spPr bwMode="auto">
          <a:xfrm>
            <a:off x="2195513" y="2238375"/>
            <a:ext cx="2736850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83396" name="Rectangle 100"/>
          <p:cNvSpPr>
            <a:spLocks noChangeArrowheads="1"/>
          </p:cNvSpPr>
          <p:nvPr/>
        </p:nvSpPr>
        <p:spPr bwMode="auto">
          <a:xfrm>
            <a:off x="5041900" y="2238375"/>
            <a:ext cx="16557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97" name="Rectangle 101"/>
          <p:cNvSpPr>
            <a:spLocks noChangeArrowheads="1"/>
          </p:cNvSpPr>
          <p:nvPr/>
        </p:nvSpPr>
        <p:spPr bwMode="auto">
          <a:xfrm>
            <a:off x="6804025" y="2238375"/>
            <a:ext cx="18716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398" name="Oval 102"/>
          <p:cNvSpPr>
            <a:spLocks noChangeArrowheads="1"/>
          </p:cNvSpPr>
          <p:nvPr/>
        </p:nvSpPr>
        <p:spPr bwMode="auto">
          <a:xfrm>
            <a:off x="2411413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399" name="Oval 103"/>
          <p:cNvSpPr>
            <a:spLocks noChangeArrowheads="1"/>
          </p:cNvSpPr>
          <p:nvPr/>
        </p:nvSpPr>
        <p:spPr bwMode="auto">
          <a:xfrm>
            <a:off x="2987675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0" name="Oval 104"/>
          <p:cNvSpPr>
            <a:spLocks noChangeArrowheads="1"/>
          </p:cNvSpPr>
          <p:nvPr/>
        </p:nvSpPr>
        <p:spPr bwMode="auto">
          <a:xfrm>
            <a:off x="3563938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1" name="Oval 105"/>
          <p:cNvSpPr>
            <a:spLocks noChangeArrowheads="1"/>
          </p:cNvSpPr>
          <p:nvPr/>
        </p:nvSpPr>
        <p:spPr bwMode="auto">
          <a:xfrm>
            <a:off x="4098925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2" name="Oval 106"/>
          <p:cNvSpPr>
            <a:spLocks noChangeArrowheads="1"/>
          </p:cNvSpPr>
          <p:nvPr/>
        </p:nvSpPr>
        <p:spPr bwMode="auto">
          <a:xfrm>
            <a:off x="4643438" y="22685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3" name="Oval 107"/>
          <p:cNvSpPr>
            <a:spLocks noChangeArrowheads="1"/>
          </p:cNvSpPr>
          <p:nvPr/>
        </p:nvSpPr>
        <p:spPr bwMode="auto">
          <a:xfrm>
            <a:off x="5267325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4" name="Oval 108"/>
          <p:cNvSpPr>
            <a:spLocks noChangeArrowheads="1"/>
          </p:cNvSpPr>
          <p:nvPr/>
        </p:nvSpPr>
        <p:spPr bwMode="auto">
          <a:xfrm>
            <a:off x="5840413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5" name="Oval 109"/>
          <p:cNvSpPr>
            <a:spLocks noChangeArrowheads="1"/>
          </p:cNvSpPr>
          <p:nvPr/>
        </p:nvSpPr>
        <p:spPr bwMode="auto">
          <a:xfrm>
            <a:off x="6413500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6" name="Oval 110"/>
          <p:cNvSpPr>
            <a:spLocks noChangeArrowheads="1"/>
          </p:cNvSpPr>
          <p:nvPr/>
        </p:nvSpPr>
        <p:spPr bwMode="auto">
          <a:xfrm>
            <a:off x="7059613" y="22685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7" name="Oval 111"/>
          <p:cNvSpPr>
            <a:spLocks noChangeArrowheads="1"/>
          </p:cNvSpPr>
          <p:nvPr/>
        </p:nvSpPr>
        <p:spPr bwMode="auto">
          <a:xfrm>
            <a:off x="7651750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08" name="Oval 112"/>
          <p:cNvSpPr>
            <a:spLocks noChangeArrowheads="1"/>
          </p:cNvSpPr>
          <p:nvPr/>
        </p:nvSpPr>
        <p:spPr bwMode="auto">
          <a:xfrm>
            <a:off x="8243888" y="22685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10" name="Text Box 114"/>
          <p:cNvSpPr txBox="1">
            <a:spLocks noChangeArrowheads="1"/>
          </p:cNvSpPr>
          <p:nvPr/>
        </p:nvSpPr>
        <p:spPr bwMode="auto">
          <a:xfrm>
            <a:off x="447675" y="2636838"/>
            <a:ext cx="898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Condition</a:t>
            </a:r>
          </a:p>
        </p:txBody>
      </p:sp>
      <p:sp>
        <p:nvSpPr>
          <p:cNvPr id="183411" name="Rectangle 115"/>
          <p:cNvSpPr>
            <a:spLocks noChangeArrowheads="1"/>
          </p:cNvSpPr>
          <p:nvPr/>
        </p:nvSpPr>
        <p:spPr bwMode="auto">
          <a:xfrm>
            <a:off x="2195513" y="2668588"/>
            <a:ext cx="1081087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83412" name="Rectangle 116"/>
          <p:cNvSpPr>
            <a:spLocks noChangeArrowheads="1"/>
          </p:cNvSpPr>
          <p:nvPr/>
        </p:nvSpPr>
        <p:spPr bwMode="auto">
          <a:xfrm>
            <a:off x="3419475" y="2668588"/>
            <a:ext cx="273685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413" name="Rectangle 117"/>
          <p:cNvSpPr>
            <a:spLocks noChangeArrowheads="1"/>
          </p:cNvSpPr>
          <p:nvPr/>
        </p:nvSpPr>
        <p:spPr bwMode="auto">
          <a:xfrm>
            <a:off x="6300788" y="2668588"/>
            <a:ext cx="237490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83414" name="Oval 118"/>
          <p:cNvSpPr>
            <a:spLocks noChangeArrowheads="1"/>
          </p:cNvSpPr>
          <p:nvPr/>
        </p:nvSpPr>
        <p:spPr bwMode="auto">
          <a:xfrm>
            <a:off x="2411413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15" name="Oval 119"/>
          <p:cNvSpPr>
            <a:spLocks noChangeArrowheads="1"/>
          </p:cNvSpPr>
          <p:nvPr/>
        </p:nvSpPr>
        <p:spPr bwMode="auto">
          <a:xfrm>
            <a:off x="2987675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16" name="Oval 120"/>
          <p:cNvSpPr>
            <a:spLocks noChangeArrowheads="1"/>
          </p:cNvSpPr>
          <p:nvPr/>
        </p:nvSpPr>
        <p:spPr bwMode="auto">
          <a:xfrm>
            <a:off x="3563938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17" name="Oval 121"/>
          <p:cNvSpPr>
            <a:spLocks noChangeArrowheads="1"/>
          </p:cNvSpPr>
          <p:nvPr/>
        </p:nvSpPr>
        <p:spPr bwMode="auto">
          <a:xfrm>
            <a:off x="4098925" y="26987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18" name="Oval 122"/>
          <p:cNvSpPr>
            <a:spLocks noChangeArrowheads="1"/>
          </p:cNvSpPr>
          <p:nvPr/>
        </p:nvSpPr>
        <p:spPr bwMode="auto">
          <a:xfrm>
            <a:off x="4643438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19" name="Oval 123"/>
          <p:cNvSpPr>
            <a:spLocks noChangeArrowheads="1"/>
          </p:cNvSpPr>
          <p:nvPr/>
        </p:nvSpPr>
        <p:spPr bwMode="auto">
          <a:xfrm>
            <a:off x="5267325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20" name="Oval 124"/>
          <p:cNvSpPr>
            <a:spLocks noChangeArrowheads="1"/>
          </p:cNvSpPr>
          <p:nvPr/>
        </p:nvSpPr>
        <p:spPr bwMode="auto">
          <a:xfrm>
            <a:off x="5840413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21" name="Oval 125"/>
          <p:cNvSpPr>
            <a:spLocks noChangeArrowheads="1"/>
          </p:cNvSpPr>
          <p:nvPr/>
        </p:nvSpPr>
        <p:spPr bwMode="auto">
          <a:xfrm>
            <a:off x="6413500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22" name="Oval 126"/>
          <p:cNvSpPr>
            <a:spLocks noChangeArrowheads="1"/>
          </p:cNvSpPr>
          <p:nvPr/>
        </p:nvSpPr>
        <p:spPr bwMode="auto">
          <a:xfrm>
            <a:off x="7059613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23" name="Oval 127"/>
          <p:cNvSpPr>
            <a:spLocks noChangeArrowheads="1"/>
          </p:cNvSpPr>
          <p:nvPr/>
        </p:nvSpPr>
        <p:spPr bwMode="auto">
          <a:xfrm>
            <a:off x="7651750" y="26987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24" name="Oval 128"/>
          <p:cNvSpPr>
            <a:spLocks noChangeArrowheads="1"/>
          </p:cNvSpPr>
          <p:nvPr/>
        </p:nvSpPr>
        <p:spPr bwMode="auto">
          <a:xfrm>
            <a:off x="8243888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3429" name="Picture 133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915025"/>
            <a:ext cx="8382000" cy="754063"/>
          </a:xfrm>
          <a:prstGeom prst="rect">
            <a:avLst/>
          </a:prstGeom>
          <a:noFill/>
        </p:spPr>
      </p:pic>
      <p:sp>
        <p:nvSpPr>
          <p:cNvPr id="183430" name="Rectangle 134"/>
          <p:cNvSpPr>
            <a:spLocks noChangeArrowheads="1"/>
          </p:cNvSpPr>
          <p:nvPr/>
        </p:nvSpPr>
        <p:spPr bwMode="auto">
          <a:xfrm>
            <a:off x="2673350" y="603091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431" name="Rectangle 135"/>
          <p:cNvSpPr>
            <a:spLocks noChangeArrowheads="1"/>
          </p:cNvSpPr>
          <p:nvPr/>
        </p:nvSpPr>
        <p:spPr bwMode="auto">
          <a:xfrm>
            <a:off x="5634038" y="6021388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A50E-6144-D345-974D-C173AF977CE3}" type="slidenum">
              <a:rPr lang="en-US"/>
              <a:pPr/>
              <a:t>21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Putting an icon for every item on every row adds visual clutter</a:t>
            </a:r>
          </a:p>
          <a:p>
            <a:r>
              <a:rPr lang="en-US"/>
              <a:t>Turn on all icons when starting to visualize</a:t>
            </a:r>
          </a:p>
          <a:p>
            <a:pPr lvl="1"/>
            <a:r>
              <a:rPr lang="en-US"/>
              <a:t>Give user sense of number of data items</a:t>
            </a:r>
          </a:p>
          <a:p>
            <a:r>
              <a:rPr lang="en-US" b="1"/>
              <a:t>Filter Out </a:t>
            </a:r>
            <a:r>
              <a:rPr lang="en-US"/>
              <a:t>those that do not satisfy</a:t>
            </a:r>
          </a:p>
          <a:p>
            <a:pPr lvl="1"/>
            <a:r>
              <a:rPr lang="en-US"/>
              <a:t>Compare the next two slides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1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E775-4478-9242-9D27-A8AF294067A7}" type="slidenum">
              <a:rPr lang="en-US"/>
              <a:pPr/>
              <a:t>22</a:t>
            </a:fld>
            <a:endParaRPr lang="en-US"/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323850" y="1484313"/>
            <a:ext cx="8496300" cy="46085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3362325" y="5126038"/>
            <a:ext cx="1081088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Clutter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447675" y="33528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MPG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2195513" y="3429000"/>
            <a:ext cx="2736850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30</a:t>
            </a:r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5041900" y="3429000"/>
            <a:ext cx="16557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6804025" y="3429000"/>
            <a:ext cx="18716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193545" name="Oval 9"/>
          <p:cNvSpPr>
            <a:spLocks noChangeArrowheads="1"/>
          </p:cNvSpPr>
          <p:nvPr/>
        </p:nvSpPr>
        <p:spPr bwMode="auto">
          <a:xfrm>
            <a:off x="2411413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46" name="Oval 10"/>
          <p:cNvSpPr>
            <a:spLocks noChangeArrowheads="1"/>
          </p:cNvSpPr>
          <p:nvPr/>
        </p:nvSpPr>
        <p:spPr bwMode="auto">
          <a:xfrm>
            <a:off x="2987675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47" name="Oval 11"/>
          <p:cNvSpPr>
            <a:spLocks noChangeArrowheads="1"/>
          </p:cNvSpPr>
          <p:nvPr/>
        </p:nvSpPr>
        <p:spPr bwMode="auto">
          <a:xfrm>
            <a:off x="35639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48" name="Oval 12"/>
          <p:cNvSpPr>
            <a:spLocks noChangeArrowheads="1"/>
          </p:cNvSpPr>
          <p:nvPr/>
        </p:nvSpPr>
        <p:spPr bwMode="auto">
          <a:xfrm>
            <a:off x="4098925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49" name="Oval 13"/>
          <p:cNvSpPr>
            <a:spLocks noChangeArrowheads="1"/>
          </p:cNvSpPr>
          <p:nvPr/>
        </p:nvSpPr>
        <p:spPr bwMode="auto">
          <a:xfrm>
            <a:off x="464343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50" name="Oval 14"/>
          <p:cNvSpPr>
            <a:spLocks noChangeArrowheads="1"/>
          </p:cNvSpPr>
          <p:nvPr/>
        </p:nvSpPr>
        <p:spPr bwMode="auto">
          <a:xfrm>
            <a:off x="5267325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51" name="Oval 15"/>
          <p:cNvSpPr>
            <a:spLocks noChangeArrowheads="1"/>
          </p:cNvSpPr>
          <p:nvPr/>
        </p:nvSpPr>
        <p:spPr bwMode="auto">
          <a:xfrm>
            <a:off x="5840413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52" name="Oval 16"/>
          <p:cNvSpPr>
            <a:spLocks noChangeArrowheads="1"/>
          </p:cNvSpPr>
          <p:nvPr/>
        </p:nvSpPr>
        <p:spPr bwMode="auto">
          <a:xfrm>
            <a:off x="641350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53" name="Oval 17"/>
          <p:cNvSpPr>
            <a:spLocks noChangeArrowheads="1"/>
          </p:cNvSpPr>
          <p:nvPr/>
        </p:nvSpPr>
        <p:spPr bwMode="auto">
          <a:xfrm>
            <a:off x="7059613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54" name="Oval 18"/>
          <p:cNvSpPr>
            <a:spLocks noChangeArrowheads="1"/>
          </p:cNvSpPr>
          <p:nvPr/>
        </p:nvSpPr>
        <p:spPr bwMode="auto">
          <a:xfrm>
            <a:off x="7651750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55" name="Oval 19"/>
          <p:cNvSpPr>
            <a:spLocks noChangeArrowheads="1"/>
          </p:cNvSpPr>
          <p:nvPr/>
        </p:nvSpPr>
        <p:spPr bwMode="auto">
          <a:xfrm>
            <a:off x="8243888" y="31416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56" name="Text Box 20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93557" name="Rectangle 21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93558" name="Rectangle 22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12-14</a:t>
            </a:r>
          </a:p>
        </p:txBody>
      </p:sp>
      <p:sp>
        <p:nvSpPr>
          <p:cNvPr id="193559" name="Rectangle 23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93560" name="Oval 24"/>
          <p:cNvSpPr>
            <a:spLocks noChangeArrowheads="1"/>
          </p:cNvSpPr>
          <p:nvPr/>
        </p:nvSpPr>
        <p:spPr bwMode="auto">
          <a:xfrm>
            <a:off x="2411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1" name="Oval 25"/>
          <p:cNvSpPr>
            <a:spLocks noChangeArrowheads="1"/>
          </p:cNvSpPr>
          <p:nvPr/>
        </p:nvSpPr>
        <p:spPr bwMode="auto">
          <a:xfrm>
            <a:off x="298767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2" name="Oval 26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3" name="Oval 27"/>
          <p:cNvSpPr>
            <a:spLocks noChangeArrowheads="1"/>
          </p:cNvSpPr>
          <p:nvPr/>
        </p:nvSpPr>
        <p:spPr bwMode="auto">
          <a:xfrm>
            <a:off x="40989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4" name="Oval 28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5" name="Oval 29"/>
          <p:cNvSpPr>
            <a:spLocks noChangeArrowheads="1"/>
          </p:cNvSpPr>
          <p:nvPr/>
        </p:nvSpPr>
        <p:spPr bwMode="auto">
          <a:xfrm>
            <a:off x="5267325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6" name="Oval 30"/>
          <p:cNvSpPr>
            <a:spLocks noChangeArrowheads="1"/>
          </p:cNvSpPr>
          <p:nvPr/>
        </p:nvSpPr>
        <p:spPr bwMode="auto">
          <a:xfrm>
            <a:off x="58404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7" name="Oval 31"/>
          <p:cNvSpPr>
            <a:spLocks noChangeArrowheads="1"/>
          </p:cNvSpPr>
          <p:nvPr/>
        </p:nvSpPr>
        <p:spPr bwMode="auto">
          <a:xfrm>
            <a:off x="641350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8" name="Oval 32"/>
          <p:cNvSpPr>
            <a:spLocks noChangeArrowheads="1"/>
          </p:cNvSpPr>
          <p:nvPr/>
        </p:nvSpPr>
        <p:spPr bwMode="auto">
          <a:xfrm>
            <a:off x="7059613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69" name="Oval 33"/>
          <p:cNvSpPr>
            <a:spLocks noChangeArrowheads="1"/>
          </p:cNvSpPr>
          <p:nvPr/>
        </p:nvSpPr>
        <p:spPr bwMode="auto">
          <a:xfrm>
            <a:off x="7651750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70" name="Oval 34"/>
          <p:cNvSpPr>
            <a:spLocks noChangeArrowheads="1"/>
          </p:cNvSpPr>
          <p:nvPr/>
        </p:nvSpPr>
        <p:spPr bwMode="auto">
          <a:xfrm>
            <a:off x="8243888" y="4149725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71" name="Text Box 35"/>
          <p:cNvSpPr txBox="1">
            <a:spLocks noChangeArrowheads="1"/>
          </p:cNvSpPr>
          <p:nvPr/>
        </p:nvSpPr>
        <p:spPr bwMode="auto">
          <a:xfrm>
            <a:off x="447675" y="5081588"/>
            <a:ext cx="563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Make</a:t>
            </a:r>
          </a:p>
        </p:txBody>
      </p:sp>
      <p:sp>
        <p:nvSpPr>
          <p:cNvPr id="193572" name="Rectangle 36"/>
          <p:cNvSpPr>
            <a:spLocks noChangeArrowheads="1"/>
          </p:cNvSpPr>
          <p:nvPr/>
        </p:nvSpPr>
        <p:spPr bwMode="auto">
          <a:xfrm>
            <a:off x="2195513" y="5113338"/>
            <a:ext cx="1081087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3573" name="Rectangle 37"/>
          <p:cNvSpPr>
            <a:spLocks noChangeArrowheads="1"/>
          </p:cNvSpPr>
          <p:nvPr/>
        </p:nvSpPr>
        <p:spPr bwMode="auto">
          <a:xfrm>
            <a:off x="4532313" y="5113338"/>
            <a:ext cx="1655762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574" name="Rectangle 38"/>
          <p:cNvSpPr>
            <a:spLocks noChangeArrowheads="1"/>
          </p:cNvSpPr>
          <p:nvPr/>
        </p:nvSpPr>
        <p:spPr bwMode="auto">
          <a:xfrm>
            <a:off x="6300788" y="5113338"/>
            <a:ext cx="237490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575" name="Oval 39"/>
          <p:cNvSpPr>
            <a:spLocks noChangeArrowheads="1"/>
          </p:cNvSpPr>
          <p:nvPr/>
        </p:nvSpPr>
        <p:spPr bwMode="auto">
          <a:xfrm>
            <a:off x="2411413" y="514350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76" name="Oval 40"/>
          <p:cNvSpPr>
            <a:spLocks noChangeArrowheads="1"/>
          </p:cNvSpPr>
          <p:nvPr/>
        </p:nvSpPr>
        <p:spPr bwMode="auto">
          <a:xfrm>
            <a:off x="2987675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77" name="Oval 41"/>
          <p:cNvSpPr>
            <a:spLocks noChangeArrowheads="1"/>
          </p:cNvSpPr>
          <p:nvPr/>
        </p:nvSpPr>
        <p:spPr bwMode="auto">
          <a:xfrm>
            <a:off x="3563938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78" name="Oval 42"/>
          <p:cNvSpPr>
            <a:spLocks noChangeArrowheads="1"/>
          </p:cNvSpPr>
          <p:nvPr/>
        </p:nvSpPr>
        <p:spPr bwMode="auto">
          <a:xfrm>
            <a:off x="4098925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79" name="Oval 43"/>
          <p:cNvSpPr>
            <a:spLocks noChangeArrowheads="1"/>
          </p:cNvSpPr>
          <p:nvPr/>
        </p:nvSpPr>
        <p:spPr bwMode="auto">
          <a:xfrm>
            <a:off x="4643438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80" name="Oval 44"/>
          <p:cNvSpPr>
            <a:spLocks noChangeArrowheads="1"/>
          </p:cNvSpPr>
          <p:nvPr/>
        </p:nvSpPr>
        <p:spPr bwMode="auto">
          <a:xfrm>
            <a:off x="5267325" y="514350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81" name="Oval 45"/>
          <p:cNvSpPr>
            <a:spLocks noChangeArrowheads="1"/>
          </p:cNvSpPr>
          <p:nvPr/>
        </p:nvSpPr>
        <p:spPr bwMode="auto">
          <a:xfrm>
            <a:off x="5840413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82" name="Oval 46"/>
          <p:cNvSpPr>
            <a:spLocks noChangeArrowheads="1"/>
          </p:cNvSpPr>
          <p:nvPr/>
        </p:nvSpPr>
        <p:spPr bwMode="auto">
          <a:xfrm>
            <a:off x="6413500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83" name="Oval 47"/>
          <p:cNvSpPr>
            <a:spLocks noChangeArrowheads="1"/>
          </p:cNvSpPr>
          <p:nvPr/>
        </p:nvSpPr>
        <p:spPr bwMode="auto">
          <a:xfrm>
            <a:off x="7059613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84" name="Oval 48"/>
          <p:cNvSpPr>
            <a:spLocks noChangeArrowheads="1"/>
          </p:cNvSpPr>
          <p:nvPr/>
        </p:nvSpPr>
        <p:spPr bwMode="auto">
          <a:xfrm>
            <a:off x="7651750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85" name="Oval 49"/>
          <p:cNvSpPr>
            <a:spLocks noChangeArrowheads="1"/>
          </p:cNvSpPr>
          <p:nvPr/>
        </p:nvSpPr>
        <p:spPr bwMode="auto">
          <a:xfrm>
            <a:off x="8243888" y="514350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86" name="Text Box 50"/>
          <p:cNvSpPr txBox="1">
            <a:spLocks noChangeArrowheads="1"/>
          </p:cNvSpPr>
          <p:nvPr/>
        </p:nvSpPr>
        <p:spPr bwMode="auto">
          <a:xfrm>
            <a:off x="447675" y="5530850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Color</a:t>
            </a:r>
          </a:p>
        </p:txBody>
      </p:sp>
      <p:sp>
        <p:nvSpPr>
          <p:cNvPr id="193587" name="Rectangle 51"/>
          <p:cNvSpPr>
            <a:spLocks noChangeArrowheads="1"/>
          </p:cNvSpPr>
          <p:nvPr/>
        </p:nvSpPr>
        <p:spPr bwMode="auto">
          <a:xfrm>
            <a:off x="2195513" y="5562600"/>
            <a:ext cx="2736850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3588" name="Rectangle 52"/>
          <p:cNvSpPr>
            <a:spLocks noChangeArrowheads="1"/>
          </p:cNvSpPr>
          <p:nvPr/>
        </p:nvSpPr>
        <p:spPr bwMode="auto">
          <a:xfrm>
            <a:off x="5041900" y="5562600"/>
            <a:ext cx="16557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589" name="Rectangle 53"/>
          <p:cNvSpPr>
            <a:spLocks noChangeArrowheads="1"/>
          </p:cNvSpPr>
          <p:nvPr/>
        </p:nvSpPr>
        <p:spPr bwMode="auto">
          <a:xfrm>
            <a:off x="6804025" y="5562600"/>
            <a:ext cx="18716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590" name="Oval 54"/>
          <p:cNvSpPr>
            <a:spLocks noChangeArrowheads="1"/>
          </p:cNvSpPr>
          <p:nvPr/>
        </p:nvSpPr>
        <p:spPr bwMode="auto">
          <a:xfrm>
            <a:off x="2411413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1" name="Oval 55"/>
          <p:cNvSpPr>
            <a:spLocks noChangeArrowheads="1"/>
          </p:cNvSpPr>
          <p:nvPr/>
        </p:nvSpPr>
        <p:spPr bwMode="auto">
          <a:xfrm>
            <a:off x="2987675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2" name="Oval 56"/>
          <p:cNvSpPr>
            <a:spLocks noChangeArrowheads="1"/>
          </p:cNvSpPr>
          <p:nvPr/>
        </p:nvSpPr>
        <p:spPr bwMode="auto">
          <a:xfrm>
            <a:off x="3563938" y="55927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3" name="Oval 57"/>
          <p:cNvSpPr>
            <a:spLocks noChangeArrowheads="1"/>
          </p:cNvSpPr>
          <p:nvPr/>
        </p:nvSpPr>
        <p:spPr bwMode="auto">
          <a:xfrm>
            <a:off x="4098925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4" name="Oval 58"/>
          <p:cNvSpPr>
            <a:spLocks noChangeArrowheads="1"/>
          </p:cNvSpPr>
          <p:nvPr/>
        </p:nvSpPr>
        <p:spPr bwMode="auto">
          <a:xfrm>
            <a:off x="4643438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5" name="Oval 59"/>
          <p:cNvSpPr>
            <a:spLocks noChangeArrowheads="1"/>
          </p:cNvSpPr>
          <p:nvPr/>
        </p:nvSpPr>
        <p:spPr bwMode="auto">
          <a:xfrm>
            <a:off x="5267325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6" name="Oval 60"/>
          <p:cNvSpPr>
            <a:spLocks noChangeArrowheads="1"/>
          </p:cNvSpPr>
          <p:nvPr/>
        </p:nvSpPr>
        <p:spPr bwMode="auto">
          <a:xfrm>
            <a:off x="5840413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7" name="Oval 61"/>
          <p:cNvSpPr>
            <a:spLocks noChangeArrowheads="1"/>
          </p:cNvSpPr>
          <p:nvPr/>
        </p:nvSpPr>
        <p:spPr bwMode="auto">
          <a:xfrm>
            <a:off x="6413500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8" name="Oval 62"/>
          <p:cNvSpPr>
            <a:spLocks noChangeArrowheads="1"/>
          </p:cNvSpPr>
          <p:nvPr/>
        </p:nvSpPr>
        <p:spPr bwMode="auto">
          <a:xfrm>
            <a:off x="7059613" y="55927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599" name="Oval 63"/>
          <p:cNvSpPr>
            <a:spLocks noChangeArrowheads="1"/>
          </p:cNvSpPr>
          <p:nvPr/>
        </p:nvSpPr>
        <p:spPr bwMode="auto">
          <a:xfrm>
            <a:off x="7651750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00" name="Oval 64"/>
          <p:cNvSpPr>
            <a:spLocks noChangeArrowheads="1"/>
          </p:cNvSpPr>
          <p:nvPr/>
        </p:nvSpPr>
        <p:spPr bwMode="auto">
          <a:xfrm>
            <a:off x="8243888" y="5592763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01" name="Text Box 65"/>
          <p:cNvSpPr txBox="1">
            <a:spLocks noChangeArrowheads="1"/>
          </p:cNvSpPr>
          <p:nvPr/>
        </p:nvSpPr>
        <p:spPr bwMode="auto">
          <a:xfrm>
            <a:off x="447675" y="1773238"/>
            <a:ext cx="1063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Horsepower</a:t>
            </a:r>
          </a:p>
        </p:txBody>
      </p:sp>
      <p:sp>
        <p:nvSpPr>
          <p:cNvPr id="193602" name="Rectangle 66"/>
          <p:cNvSpPr>
            <a:spLocks noChangeArrowheads="1"/>
          </p:cNvSpPr>
          <p:nvPr/>
        </p:nvSpPr>
        <p:spPr bwMode="auto">
          <a:xfrm>
            <a:off x="2195513" y="1804988"/>
            <a:ext cx="1655762" cy="184150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3603" name="Rectangle 67"/>
          <p:cNvSpPr>
            <a:spLocks noChangeArrowheads="1"/>
          </p:cNvSpPr>
          <p:nvPr/>
        </p:nvSpPr>
        <p:spPr bwMode="auto">
          <a:xfrm>
            <a:off x="3995738" y="1804988"/>
            <a:ext cx="1584325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604" name="Rectangle 68"/>
          <p:cNvSpPr>
            <a:spLocks noChangeArrowheads="1"/>
          </p:cNvSpPr>
          <p:nvPr/>
        </p:nvSpPr>
        <p:spPr bwMode="auto">
          <a:xfrm>
            <a:off x="5724525" y="1804988"/>
            <a:ext cx="2951163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605" name="Oval 69"/>
          <p:cNvSpPr>
            <a:spLocks noChangeArrowheads="1"/>
          </p:cNvSpPr>
          <p:nvPr/>
        </p:nvSpPr>
        <p:spPr bwMode="auto">
          <a:xfrm>
            <a:off x="2411413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06" name="Oval 70"/>
          <p:cNvSpPr>
            <a:spLocks noChangeArrowheads="1"/>
          </p:cNvSpPr>
          <p:nvPr/>
        </p:nvSpPr>
        <p:spPr bwMode="auto">
          <a:xfrm>
            <a:off x="2987675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07" name="Oval 71"/>
          <p:cNvSpPr>
            <a:spLocks noChangeArrowheads="1"/>
          </p:cNvSpPr>
          <p:nvPr/>
        </p:nvSpPr>
        <p:spPr bwMode="auto">
          <a:xfrm>
            <a:off x="3563938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08" name="Oval 72"/>
          <p:cNvSpPr>
            <a:spLocks noChangeArrowheads="1"/>
          </p:cNvSpPr>
          <p:nvPr/>
        </p:nvSpPr>
        <p:spPr bwMode="auto">
          <a:xfrm>
            <a:off x="4098925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09" name="Oval 73"/>
          <p:cNvSpPr>
            <a:spLocks noChangeArrowheads="1"/>
          </p:cNvSpPr>
          <p:nvPr/>
        </p:nvSpPr>
        <p:spPr bwMode="auto">
          <a:xfrm>
            <a:off x="4643438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10" name="Oval 74"/>
          <p:cNvSpPr>
            <a:spLocks noChangeArrowheads="1"/>
          </p:cNvSpPr>
          <p:nvPr/>
        </p:nvSpPr>
        <p:spPr bwMode="auto">
          <a:xfrm>
            <a:off x="5267325" y="18351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11" name="Oval 75"/>
          <p:cNvSpPr>
            <a:spLocks noChangeArrowheads="1"/>
          </p:cNvSpPr>
          <p:nvPr/>
        </p:nvSpPr>
        <p:spPr bwMode="auto">
          <a:xfrm>
            <a:off x="5840413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12" name="Oval 76"/>
          <p:cNvSpPr>
            <a:spLocks noChangeArrowheads="1"/>
          </p:cNvSpPr>
          <p:nvPr/>
        </p:nvSpPr>
        <p:spPr bwMode="auto">
          <a:xfrm>
            <a:off x="6413500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13" name="Oval 77"/>
          <p:cNvSpPr>
            <a:spLocks noChangeArrowheads="1"/>
          </p:cNvSpPr>
          <p:nvPr/>
        </p:nvSpPr>
        <p:spPr bwMode="auto">
          <a:xfrm>
            <a:off x="7059613" y="18351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14" name="Oval 78"/>
          <p:cNvSpPr>
            <a:spLocks noChangeArrowheads="1"/>
          </p:cNvSpPr>
          <p:nvPr/>
        </p:nvSpPr>
        <p:spPr bwMode="auto">
          <a:xfrm>
            <a:off x="7651750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15" name="Oval 79"/>
          <p:cNvSpPr>
            <a:spLocks noChangeArrowheads="1"/>
          </p:cNvSpPr>
          <p:nvPr/>
        </p:nvSpPr>
        <p:spPr bwMode="auto">
          <a:xfrm>
            <a:off x="8243888" y="18351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16" name="Text Box 80"/>
          <p:cNvSpPr txBox="1">
            <a:spLocks noChangeArrowheads="1"/>
          </p:cNvSpPr>
          <p:nvPr/>
        </p:nvSpPr>
        <p:spPr bwMode="auto">
          <a:xfrm>
            <a:off x="447675" y="2206625"/>
            <a:ext cx="471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Age</a:t>
            </a:r>
          </a:p>
        </p:txBody>
      </p:sp>
      <p:sp>
        <p:nvSpPr>
          <p:cNvPr id="193617" name="Rectangle 81"/>
          <p:cNvSpPr>
            <a:spLocks noChangeArrowheads="1"/>
          </p:cNvSpPr>
          <p:nvPr/>
        </p:nvSpPr>
        <p:spPr bwMode="auto">
          <a:xfrm>
            <a:off x="2195513" y="2238375"/>
            <a:ext cx="2736850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3618" name="Rectangle 82"/>
          <p:cNvSpPr>
            <a:spLocks noChangeArrowheads="1"/>
          </p:cNvSpPr>
          <p:nvPr/>
        </p:nvSpPr>
        <p:spPr bwMode="auto">
          <a:xfrm>
            <a:off x="5041900" y="2238375"/>
            <a:ext cx="16557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619" name="Rectangle 83"/>
          <p:cNvSpPr>
            <a:spLocks noChangeArrowheads="1"/>
          </p:cNvSpPr>
          <p:nvPr/>
        </p:nvSpPr>
        <p:spPr bwMode="auto">
          <a:xfrm>
            <a:off x="6804025" y="2238375"/>
            <a:ext cx="18716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620" name="Oval 84"/>
          <p:cNvSpPr>
            <a:spLocks noChangeArrowheads="1"/>
          </p:cNvSpPr>
          <p:nvPr/>
        </p:nvSpPr>
        <p:spPr bwMode="auto">
          <a:xfrm>
            <a:off x="2411413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1" name="Oval 85"/>
          <p:cNvSpPr>
            <a:spLocks noChangeArrowheads="1"/>
          </p:cNvSpPr>
          <p:nvPr/>
        </p:nvSpPr>
        <p:spPr bwMode="auto">
          <a:xfrm>
            <a:off x="2987675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2" name="Oval 86"/>
          <p:cNvSpPr>
            <a:spLocks noChangeArrowheads="1"/>
          </p:cNvSpPr>
          <p:nvPr/>
        </p:nvSpPr>
        <p:spPr bwMode="auto">
          <a:xfrm>
            <a:off x="3563938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3" name="Oval 87"/>
          <p:cNvSpPr>
            <a:spLocks noChangeArrowheads="1"/>
          </p:cNvSpPr>
          <p:nvPr/>
        </p:nvSpPr>
        <p:spPr bwMode="auto">
          <a:xfrm>
            <a:off x="4098925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4" name="Oval 88"/>
          <p:cNvSpPr>
            <a:spLocks noChangeArrowheads="1"/>
          </p:cNvSpPr>
          <p:nvPr/>
        </p:nvSpPr>
        <p:spPr bwMode="auto">
          <a:xfrm>
            <a:off x="4643438" y="22685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5" name="Oval 89"/>
          <p:cNvSpPr>
            <a:spLocks noChangeArrowheads="1"/>
          </p:cNvSpPr>
          <p:nvPr/>
        </p:nvSpPr>
        <p:spPr bwMode="auto">
          <a:xfrm>
            <a:off x="5267325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6" name="Oval 90"/>
          <p:cNvSpPr>
            <a:spLocks noChangeArrowheads="1"/>
          </p:cNvSpPr>
          <p:nvPr/>
        </p:nvSpPr>
        <p:spPr bwMode="auto">
          <a:xfrm>
            <a:off x="5840413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7" name="Oval 91"/>
          <p:cNvSpPr>
            <a:spLocks noChangeArrowheads="1"/>
          </p:cNvSpPr>
          <p:nvPr/>
        </p:nvSpPr>
        <p:spPr bwMode="auto">
          <a:xfrm>
            <a:off x="6413500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8" name="Oval 92"/>
          <p:cNvSpPr>
            <a:spLocks noChangeArrowheads="1"/>
          </p:cNvSpPr>
          <p:nvPr/>
        </p:nvSpPr>
        <p:spPr bwMode="auto">
          <a:xfrm>
            <a:off x="7059613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29" name="Oval 93"/>
          <p:cNvSpPr>
            <a:spLocks noChangeArrowheads="1"/>
          </p:cNvSpPr>
          <p:nvPr/>
        </p:nvSpPr>
        <p:spPr bwMode="auto">
          <a:xfrm>
            <a:off x="7651750" y="2268538"/>
            <a:ext cx="193675" cy="150812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0" name="Oval 94"/>
          <p:cNvSpPr>
            <a:spLocks noChangeArrowheads="1"/>
          </p:cNvSpPr>
          <p:nvPr/>
        </p:nvSpPr>
        <p:spPr bwMode="auto">
          <a:xfrm>
            <a:off x="8243888" y="22685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1" name="Text Box 95"/>
          <p:cNvSpPr txBox="1">
            <a:spLocks noChangeArrowheads="1"/>
          </p:cNvSpPr>
          <p:nvPr/>
        </p:nvSpPr>
        <p:spPr bwMode="auto">
          <a:xfrm>
            <a:off x="447675" y="2636838"/>
            <a:ext cx="898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Condition</a:t>
            </a:r>
          </a:p>
        </p:txBody>
      </p:sp>
      <p:sp>
        <p:nvSpPr>
          <p:cNvPr id="193632" name="Rectangle 96"/>
          <p:cNvSpPr>
            <a:spLocks noChangeArrowheads="1"/>
          </p:cNvSpPr>
          <p:nvPr/>
        </p:nvSpPr>
        <p:spPr bwMode="auto">
          <a:xfrm>
            <a:off x="2195513" y="2668588"/>
            <a:ext cx="1081087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3633" name="Rectangle 97"/>
          <p:cNvSpPr>
            <a:spLocks noChangeArrowheads="1"/>
          </p:cNvSpPr>
          <p:nvPr/>
        </p:nvSpPr>
        <p:spPr bwMode="auto">
          <a:xfrm>
            <a:off x="3419475" y="2668588"/>
            <a:ext cx="273685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634" name="Rectangle 98"/>
          <p:cNvSpPr>
            <a:spLocks noChangeArrowheads="1"/>
          </p:cNvSpPr>
          <p:nvPr/>
        </p:nvSpPr>
        <p:spPr bwMode="auto">
          <a:xfrm>
            <a:off x="6300788" y="2668588"/>
            <a:ext cx="237490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3635" name="Oval 99"/>
          <p:cNvSpPr>
            <a:spLocks noChangeArrowheads="1"/>
          </p:cNvSpPr>
          <p:nvPr/>
        </p:nvSpPr>
        <p:spPr bwMode="auto">
          <a:xfrm>
            <a:off x="2411413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6" name="Oval 100"/>
          <p:cNvSpPr>
            <a:spLocks noChangeArrowheads="1"/>
          </p:cNvSpPr>
          <p:nvPr/>
        </p:nvSpPr>
        <p:spPr bwMode="auto">
          <a:xfrm>
            <a:off x="2987675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7" name="Oval 101"/>
          <p:cNvSpPr>
            <a:spLocks noChangeArrowheads="1"/>
          </p:cNvSpPr>
          <p:nvPr/>
        </p:nvSpPr>
        <p:spPr bwMode="auto">
          <a:xfrm>
            <a:off x="3563938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8" name="Oval 102"/>
          <p:cNvSpPr>
            <a:spLocks noChangeArrowheads="1"/>
          </p:cNvSpPr>
          <p:nvPr/>
        </p:nvSpPr>
        <p:spPr bwMode="auto">
          <a:xfrm>
            <a:off x="4098925" y="26987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39" name="Oval 103"/>
          <p:cNvSpPr>
            <a:spLocks noChangeArrowheads="1"/>
          </p:cNvSpPr>
          <p:nvPr/>
        </p:nvSpPr>
        <p:spPr bwMode="auto">
          <a:xfrm>
            <a:off x="4643438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40" name="Oval 104"/>
          <p:cNvSpPr>
            <a:spLocks noChangeArrowheads="1"/>
          </p:cNvSpPr>
          <p:nvPr/>
        </p:nvSpPr>
        <p:spPr bwMode="auto">
          <a:xfrm>
            <a:off x="5267325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41" name="Oval 105"/>
          <p:cNvSpPr>
            <a:spLocks noChangeArrowheads="1"/>
          </p:cNvSpPr>
          <p:nvPr/>
        </p:nvSpPr>
        <p:spPr bwMode="auto">
          <a:xfrm>
            <a:off x="5840413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42" name="Oval 106"/>
          <p:cNvSpPr>
            <a:spLocks noChangeArrowheads="1"/>
          </p:cNvSpPr>
          <p:nvPr/>
        </p:nvSpPr>
        <p:spPr bwMode="auto">
          <a:xfrm>
            <a:off x="6413500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43" name="Oval 107"/>
          <p:cNvSpPr>
            <a:spLocks noChangeArrowheads="1"/>
          </p:cNvSpPr>
          <p:nvPr/>
        </p:nvSpPr>
        <p:spPr bwMode="auto">
          <a:xfrm>
            <a:off x="7059613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44" name="Oval 108"/>
          <p:cNvSpPr>
            <a:spLocks noChangeArrowheads="1"/>
          </p:cNvSpPr>
          <p:nvPr/>
        </p:nvSpPr>
        <p:spPr bwMode="auto">
          <a:xfrm>
            <a:off x="7651750" y="26987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45" name="Oval 109"/>
          <p:cNvSpPr>
            <a:spLocks noChangeArrowheads="1"/>
          </p:cNvSpPr>
          <p:nvPr/>
        </p:nvSpPr>
        <p:spPr bwMode="auto">
          <a:xfrm>
            <a:off x="8243888" y="2698750"/>
            <a:ext cx="193675" cy="150813"/>
          </a:xfrm>
          <a:prstGeom prst="ellipse">
            <a:avLst/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3646" name="Picture 110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915025"/>
            <a:ext cx="8382000" cy="754063"/>
          </a:xfrm>
          <a:prstGeom prst="rect">
            <a:avLst/>
          </a:prstGeom>
          <a:noFill/>
        </p:spPr>
      </p:pic>
      <p:sp>
        <p:nvSpPr>
          <p:cNvPr id="193647" name="Rectangle 111"/>
          <p:cNvSpPr>
            <a:spLocks noChangeArrowheads="1"/>
          </p:cNvSpPr>
          <p:nvPr/>
        </p:nvSpPr>
        <p:spPr bwMode="auto">
          <a:xfrm>
            <a:off x="2673350" y="603091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648" name="Rectangle 112"/>
          <p:cNvSpPr>
            <a:spLocks noChangeArrowheads="1"/>
          </p:cNvSpPr>
          <p:nvPr/>
        </p:nvSpPr>
        <p:spPr bwMode="auto">
          <a:xfrm>
            <a:off x="5634038" y="6021388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4118-88FE-904F-A027-8D759AC2DC9C}" type="slidenum">
              <a:rPr lang="en-US"/>
              <a:pPr/>
              <a:t>23</a:t>
            </a:fld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323850" y="1484313"/>
            <a:ext cx="8496300" cy="46085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3362325" y="5126038"/>
            <a:ext cx="1081088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5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Clutter Less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447675" y="3352800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MPG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195513" y="3429000"/>
            <a:ext cx="2736850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30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5041900" y="3429000"/>
            <a:ext cx="16557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6804025" y="3429000"/>
            <a:ext cx="18716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195593" name="Oval 9"/>
          <p:cNvSpPr>
            <a:spLocks noChangeArrowheads="1"/>
          </p:cNvSpPr>
          <p:nvPr/>
        </p:nvSpPr>
        <p:spPr bwMode="auto">
          <a:xfrm>
            <a:off x="2411413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596" name="Oval 12"/>
          <p:cNvSpPr>
            <a:spLocks noChangeArrowheads="1"/>
          </p:cNvSpPr>
          <p:nvPr/>
        </p:nvSpPr>
        <p:spPr bwMode="auto">
          <a:xfrm>
            <a:off x="4098925" y="31416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04" name="Text Box 20"/>
          <p:cNvSpPr txBox="1">
            <a:spLocks noChangeArrowheads="1"/>
          </p:cNvSpPr>
          <p:nvPr/>
        </p:nvSpPr>
        <p:spPr bwMode="auto">
          <a:xfrm>
            <a:off x="447675" y="436086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95605" name="Rectangle 21"/>
          <p:cNvSpPr>
            <a:spLocks noChangeArrowheads="1"/>
          </p:cNvSpPr>
          <p:nvPr/>
        </p:nvSpPr>
        <p:spPr bwMode="auto">
          <a:xfrm>
            <a:off x="2195513" y="443706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95606" name="Rectangle 22"/>
          <p:cNvSpPr>
            <a:spLocks noChangeArrowheads="1"/>
          </p:cNvSpPr>
          <p:nvPr/>
        </p:nvSpPr>
        <p:spPr bwMode="auto">
          <a:xfrm>
            <a:off x="3492500" y="4437063"/>
            <a:ext cx="2087563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9900"/>
                </a:solidFill>
              </a:rPr>
              <a:t>12-14</a:t>
            </a:r>
          </a:p>
        </p:txBody>
      </p:sp>
      <p:sp>
        <p:nvSpPr>
          <p:cNvPr id="195607" name="Rectangle 23"/>
          <p:cNvSpPr>
            <a:spLocks noChangeArrowheads="1"/>
          </p:cNvSpPr>
          <p:nvPr/>
        </p:nvSpPr>
        <p:spPr bwMode="auto">
          <a:xfrm>
            <a:off x="5724525" y="443706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  <p:sp>
        <p:nvSpPr>
          <p:cNvPr id="195610" name="Oval 26"/>
          <p:cNvSpPr>
            <a:spLocks noChangeArrowheads="1"/>
          </p:cNvSpPr>
          <p:nvPr/>
        </p:nvSpPr>
        <p:spPr bwMode="auto">
          <a:xfrm>
            <a:off x="35639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12" name="Oval 28"/>
          <p:cNvSpPr>
            <a:spLocks noChangeArrowheads="1"/>
          </p:cNvSpPr>
          <p:nvPr/>
        </p:nvSpPr>
        <p:spPr bwMode="auto">
          <a:xfrm>
            <a:off x="4643438" y="4149725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19" name="Text Box 35"/>
          <p:cNvSpPr txBox="1">
            <a:spLocks noChangeArrowheads="1"/>
          </p:cNvSpPr>
          <p:nvPr/>
        </p:nvSpPr>
        <p:spPr bwMode="auto">
          <a:xfrm>
            <a:off x="447675" y="5081588"/>
            <a:ext cx="563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Make</a:t>
            </a:r>
          </a:p>
        </p:txBody>
      </p:sp>
      <p:sp>
        <p:nvSpPr>
          <p:cNvPr id="195620" name="Rectangle 36"/>
          <p:cNvSpPr>
            <a:spLocks noChangeArrowheads="1"/>
          </p:cNvSpPr>
          <p:nvPr/>
        </p:nvSpPr>
        <p:spPr bwMode="auto">
          <a:xfrm>
            <a:off x="2195513" y="5113338"/>
            <a:ext cx="1081087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5621" name="Rectangle 37"/>
          <p:cNvSpPr>
            <a:spLocks noChangeArrowheads="1"/>
          </p:cNvSpPr>
          <p:nvPr/>
        </p:nvSpPr>
        <p:spPr bwMode="auto">
          <a:xfrm>
            <a:off x="4532313" y="5113338"/>
            <a:ext cx="1655762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22" name="Rectangle 38"/>
          <p:cNvSpPr>
            <a:spLocks noChangeArrowheads="1"/>
          </p:cNvSpPr>
          <p:nvPr/>
        </p:nvSpPr>
        <p:spPr bwMode="auto">
          <a:xfrm>
            <a:off x="6300788" y="5113338"/>
            <a:ext cx="237490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23" name="Oval 39"/>
          <p:cNvSpPr>
            <a:spLocks noChangeArrowheads="1"/>
          </p:cNvSpPr>
          <p:nvPr/>
        </p:nvSpPr>
        <p:spPr bwMode="auto">
          <a:xfrm>
            <a:off x="2411413" y="514350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28" name="Oval 44"/>
          <p:cNvSpPr>
            <a:spLocks noChangeArrowheads="1"/>
          </p:cNvSpPr>
          <p:nvPr/>
        </p:nvSpPr>
        <p:spPr bwMode="auto">
          <a:xfrm>
            <a:off x="5267325" y="514350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34" name="Text Box 50"/>
          <p:cNvSpPr txBox="1">
            <a:spLocks noChangeArrowheads="1"/>
          </p:cNvSpPr>
          <p:nvPr/>
        </p:nvSpPr>
        <p:spPr bwMode="auto">
          <a:xfrm>
            <a:off x="447675" y="5530850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Color</a:t>
            </a:r>
          </a:p>
        </p:txBody>
      </p:sp>
      <p:sp>
        <p:nvSpPr>
          <p:cNvPr id="195635" name="Rectangle 51"/>
          <p:cNvSpPr>
            <a:spLocks noChangeArrowheads="1"/>
          </p:cNvSpPr>
          <p:nvPr/>
        </p:nvSpPr>
        <p:spPr bwMode="auto">
          <a:xfrm>
            <a:off x="2195513" y="5562600"/>
            <a:ext cx="2736850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5636" name="Rectangle 52"/>
          <p:cNvSpPr>
            <a:spLocks noChangeArrowheads="1"/>
          </p:cNvSpPr>
          <p:nvPr/>
        </p:nvSpPr>
        <p:spPr bwMode="auto">
          <a:xfrm>
            <a:off x="5041900" y="5562600"/>
            <a:ext cx="16557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37" name="Rectangle 53"/>
          <p:cNvSpPr>
            <a:spLocks noChangeArrowheads="1"/>
          </p:cNvSpPr>
          <p:nvPr/>
        </p:nvSpPr>
        <p:spPr bwMode="auto">
          <a:xfrm>
            <a:off x="6804025" y="5562600"/>
            <a:ext cx="18716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40" name="Oval 56"/>
          <p:cNvSpPr>
            <a:spLocks noChangeArrowheads="1"/>
          </p:cNvSpPr>
          <p:nvPr/>
        </p:nvSpPr>
        <p:spPr bwMode="auto">
          <a:xfrm>
            <a:off x="3563938" y="55927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46" name="Oval 62"/>
          <p:cNvSpPr>
            <a:spLocks noChangeArrowheads="1"/>
          </p:cNvSpPr>
          <p:nvPr/>
        </p:nvSpPr>
        <p:spPr bwMode="auto">
          <a:xfrm>
            <a:off x="7059613" y="5592763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49" name="Text Box 65"/>
          <p:cNvSpPr txBox="1">
            <a:spLocks noChangeArrowheads="1"/>
          </p:cNvSpPr>
          <p:nvPr/>
        </p:nvSpPr>
        <p:spPr bwMode="auto">
          <a:xfrm>
            <a:off x="447675" y="1773238"/>
            <a:ext cx="1063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Horsepower</a:t>
            </a:r>
          </a:p>
        </p:txBody>
      </p:sp>
      <p:sp>
        <p:nvSpPr>
          <p:cNvPr id="195650" name="Rectangle 66"/>
          <p:cNvSpPr>
            <a:spLocks noChangeArrowheads="1"/>
          </p:cNvSpPr>
          <p:nvPr/>
        </p:nvSpPr>
        <p:spPr bwMode="auto">
          <a:xfrm>
            <a:off x="2195513" y="1804988"/>
            <a:ext cx="1655762" cy="184150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5651" name="Rectangle 67"/>
          <p:cNvSpPr>
            <a:spLocks noChangeArrowheads="1"/>
          </p:cNvSpPr>
          <p:nvPr/>
        </p:nvSpPr>
        <p:spPr bwMode="auto">
          <a:xfrm>
            <a:off x="3995738" y="1804988"/>
            <a:ext cx="1584325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52" name="Rectangle 68"/>
          <p:cNvSpPr>
            <a:spLocks noChangeArrowheads="1"/>
          </p:cNvSpPr>
          <p:nvPr/>
        </p:nvSpPr>
        <p:spPr bwMode="auto">
          <a:xfrm>
            <a:off x="5724525" y="1804988"/>
            <a:ext cx="2951163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58" name="Oval 74"/>
          <p:cNvSpPr>
            <a:spLocks noChangeArrowheads="1"/>
          </p:cNvSpPr>
          <p:nvPr/>
        </p:nvSpPr>
        <p:spPr bwMode="auto">
          <a:xfrm>
            <a:off x="5267325" y="18351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61" name="Oval 77"/>
          <p:cNvSpPr>
            <a:spLocks noChangeArrowheads="1"/>
          </p:cNvSpPr>
          <p:nvPr/>
        </p:nvSpPr>
        <p:spPr bwMode="auto">
          <a:xfrm>
            <a:off x="7059613" y="18351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64" name="Text Box 80"/>
          <p:cNvSpPr txBox="1">
            <a:spLocks noChangeArrowheads="1"/>
          </p:cNvSpPr>
          <p:nvPr/>
        </p:nvSpPr>
        <p:spPr bwMode="auto">
          <a:xfrm>
            <a:off x="447675" y="2206625"/>
            <a:ext cx="471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Age</a:t>
            </a:r>
          </a:p>
        </p:txBody>
      </p:sp>
      <p:sp>
        <p:nvSpPr>
          <p:cNvPr id="195665" name="Rectangle 81"/>
          <p:cNvSpPr>
            <a:spLocks noChangeArrowheads="1"/>
          </p:cNvSpPr>
          <p:nvPr/>
        </p:nvSpPr>
        <p:spPr bwMode="auto">
          <a:xfrm>
            <a:off x="2195513" y="2238375"/>
            <a:ext cx="2736850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5666" name="Rectangle 82"/>
          <p:cNvSpPr>
            <a:spLocks noChangeArrowheads="1"/>
          </p:cNvSpPr>
          <p:nvPr/>
        </p:nvSpPr>
        <p:spPr bwMode="auto">
          <a:xfrm>
            <a:off x="5041900" y="2238375"/>
            <a:ext cx="16557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67" name="Rectangle 83"/>
          <p:cNvSpPr>
            <a:spLocks noChangeArrowheads="1"/>
          </p:cNvSpPr>
          <p:nvPr/>
        </p:nvSpPr>
        <p:spPr bwMode="auto">
          <a:xfrm>
            <a:off x="6804025" y="2238375"/>
            <a:ext cx="1871663" cy="211138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72" name="Oval 88"/>
          <p:cNvSpPr>
            <a:spLocks noChangeArrowheads="1"/>
          </p:cNvSpPr>
          <p:nvPr/>
        </p:nvSpPr>
        <p:spPr bwMode="auto">
          <a:xfrm>
            <a:off x="4643438" y="22685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78" name="Oval 94"/>
          <p:cNvSpPr>
            <a:spLocks noChangeArrowheads="1"/>
          </p:cNvSpPr>
          <p:nvPr/>
        </p:nvSpPr>
        <p:spPr bwMode="auto">
          <a:xfrm>
            <a:off x="8243888" y="22685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79" name="Text Box 95"/>
          <p:cNvSpPr txBox="1">
            <a:spLocks noChangeArrowheads="1"/>
          </p:cNvSpPr>
          <p:nvPr/>
        </p:nvSpPr>
        <p:spPr bwMode="auto">
          <a:xfrm>
            <a:off x="447675" y="2636838"/>
            <a:ext cx="898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/>
              <a:t>Condition</a:t>
            </a:r>
          </a:p>
        </p:txBody>
      </p:sp>
      <p:sp>
        <p:nvSpPr>
          <p:cNvPr id="195680" name="Rectangle 96"/>
          <p:cNvSpPr>
            <a:spLocks noChangeArrowheads="1"/>
          </p:cNvSpPr>
          <p:nvPr/>
        </p:nvSpPr>
        <p:spPr bwMode="auto">
          <a:xfrm>
            <a:off x="2195513" y="2668588"/>
            <a:ext cx="1081087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FF9900"/>
              </a:solidFill>
            </a:endParaRPr>
          </a:p>
        </p:txBody>
      </p:sp>
      <p:sp>
        <p:nvSpPr>
          <p:cNvPr id="195681" name="Rectangle 97"/>
          <p:cNvSpPr>
            <a:spLocks noChangeArrowheads="1"/>
          </p:cNvSpPr>
          <p:nvPr/>
        </p:nvSpPr>
        <p:spPr bwMode="auto">
          <a:xfrm>
            <a:off x="3419475" y="2668588"/>
            <a:ext cx="273685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82" name="Rectangle 98"/>
          <p:cNvSpPr>
            <a:spLocks noChangeArrowheads="1"/>
          </p:cNvSpPr>
          <p:nvPr/>
        </p:nvSpPr>
        <p:spPr bwMode="auto">
          <a:xfrm>
            <a:off x="6300788" y="2668588"/>
            <a:ext cx="2374900" cy="211137"/>
          </a:xfrm>
          <a:prstGeom prst="rect">
            <a:avLst/>
          </a:prstGeom>
          <a:solidFill>
            <a:srgbClr val="FFFF65"/>
          </a:solidFill>
          <a:ln w="38100">
            <a:solidFill>
              <a:srgbClr val="FFFF6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</p:txBody>
      </p:sp>
      <p:sp>
        <p:nvSpPr>
          <p:cNvPr id="195686" name="Oval 102"/>
          <p:cNvSpPr>
            <a:spLocks noChangeArrowheads="1"/>
          </p:cNvSpPr>
          <p:nvPr/>
        </p:nvSpPr>
        <p:spPr bwMode="auto">
          <a:xfrm>
            <a:off x="4098925" y="26987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92" name="Oval 108"/>
          <p:cNvSpPr>
            <a:spLocks noChangeArrowheads="1"/>
          </p:cNvSpPr>
          <p:nvPr/>
        </p:nvSpPr>
        <p:spPr bwMode="auto">
          <a:xfrm>
            <a:off x="7651750" y="2698750"/>
            <a:ext cx="193675" cy="150813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5694" name="Picture 110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915025"/>
            <a:ext cx="8382000" cy="754063"/>
          </a:xfrm>
          <a:prstGeom prst="rect">
            <a:avLst/>
          </a:prstGeom>
          <a:noFill/>
        </p:spPr>
      </p:pic>
      <p:sp>
        <p:nvSpPr>
          <p:cNvPr id="195695" name="Rectangle 111"/>
          <p:cNvSpPr>
            <a:spLocks noChangeArrowheads="1"/>
          </p:cNvSpPr>
          <p:nvPr/>
        </p:nvSpPr>
        <p:spPr bwMode="auto">
          <a:xfrm>
            <a:off x="2673350" y="6030913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696" name="Rectangle 112"/>
          <p:cNvSpPr>
            <a:spLocks noChangeArrowheads="1"/>
          </p:cNvSpPr>
          <p:nvPr/>
        </p:nvSpPr>
        <p:spPr bwMode="auto">
          <a:xfrm>
            <a:off x="5634038" y="6021388"/>
            <a:ext cx="746125" cy="527050"/>
          </a:xfrm>
          <a:prstGeom prst="rect">
            <a:avLst/>
          </a:prstGeom>
          <a:noFill/>
          <a:ln w="1016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EA653-8D7B-FF4D-A446-E9072103231A}" type="slidenum">
              <a:rPr lang="en-US"/>
              <a:pPr/>
              <a:t>24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preceding 2 slides compared clutter</a:t>
            </a:r>
          </a:p>
          <a:p>
            <a:r>
              <a:rPr lang="en-US"/>
              <a:t>If the overall task is to select a few good alternatives from many, reducing clutter is good</a:t>
            </a:r>
          </a:p>
          <a:p>
            <a:r>
              <a:rPr lang="en-US"/>
              <a:t>If the overall task is to make correlations</a:t>
            </a:r>
          </a:p>
          <a:p>
            <a:pPr lvl="1"/>
            <a:r>
              <a:rPr lang="en-US"/>
              <a:t>You may possibly want more clutter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DB50A-F9B3-0743-A89C-27EBAB3882CA}" type="slidenum">
              <a:rPr lang="en-US"/>
              <a:pPr/>
              <a:t>25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Identifying a car to buy is a </a:t>
            </a:r>
            <a:r>
              <a:rPr lang="en-US" b="1"/>
              <a:t>Search</a:t>
            </a:r>
            <a:r>
              <a:rPr lang="en-US"/>
              <a:t> task</a:t>
            </a:r>
          </a:p>
          <a:p>
            <a:r>
              <a:rPr lang="en-US"/>
              <a:t>Sometimes you need to browse first!</a:t>
            </a:r>
          </a:p>
          <a:p>
            <a:pPr lvl="1"/>
            <a:r>
              <a:rPr lang="en-US"/>
              <a:t>Learn the market</a:t>
            </a:r>
          </a:p>
          <a:p>
            <a:pPr lvl="1"/>
            <a:r>
              <a:rPr lang="en-US"/>
              <a:t>Learn the trade-offs</a:t>
            </a:r>
          </a:p>
          <a:p>
            <a:r>
              <a:rPr lang="en-US"/>
              <a:t>Filtering on the previous slides was    all-or-nothing</a:t>
            </a:r>
          </a:p>
          <a:p>
            <a:r>
              <a:rPr lang="en-US"/>
              <a:t>May want indicator for “pretty close”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2E1C1-1495-AC40-9F4F-10E45FB0CD41}" type="slidenum">
              <a:rPr lang="en-US"/>
              <a:pPr/>
              <a:t>26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r>
              <a:rPr lang="en-US"/>
              <a:t>Show “Close items”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r>
              <a:rPr lang="en-US"/>
              <a:t>Use hollow icon to indicate close items</a:t>
            </a:r>
          </a:p>
          <a:p>
            <a:pPr lvl="1"/>
            <a:r>
              <a:rPr lang="en-US"/>
              <a:t>The hollow items are OK on all other attributes but not MPG</a:t>
            </a:r>
          </a:p>
          <a:p>
            <a:pPr lvl="1"/>
            <a:r>
              <a:rPr lang="en-US"/>
              <a:t>Selecting 35 MPG will accept 2 other cars</a:t>
            </a: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447675" y="4422775"/>
            <a:ext cx="993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MPG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2195513" y="4498975"/>
            <a:ext cx="2736850" cy="4318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FF65"/>
                </a:solidFill>
              </a:rPr>
              <a:t>30</a:t>
            </a:r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5041900" y="4498975"/>
            <a:ext cx="16557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6804025" y="4498975"/>
            <a:ext cx="18716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187403" name="Oval 11"/>
          <p:cNvSpPr>
            <a:spLocks noChangeArrowheads="1"/>
          </p:cNvSpPr>
          <p:nvPr/>
        </p:nvSpPr>
        <p:spPr bwMode="auto">
          <a:xfrm>
            <a:off x="2411413" y="42116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6" name="Oval 14"/>
          <p:cNvSpPr>
            <a:spLocks noChangeArrowheads="1"/>
          </p:cNvSpPr>
          <p:nvPr/>
        </p:nvSpPr>
        <p:spPr bwMode="auto">
          <a:xfrm>
            <a:off x="4098925" y="4211638"/>
            <a:ext cx="193675" cy="150812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08" name="Oval 16"/>
          <p:cNvSpPr>
            <a:spLocks noChangeArrowheads="1"/>
          </p:cNvSpPr>
          <p:nvPr/>
        </p:nvSpPr>
        <p:spPr bwMode="auto">
          <a:xfrm>
            <a:off x="5267325" y="4211638"/>
            <a:ext cx="193675" cy="1508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410" name="Oval 18"/>
          <p:cNvSpPr>
            <a:spLocks noChangeArrowheads="1"/>
          </p:cNvSpPr>
          <p:nvPr/>
        </p:nvSpPr>
        <p:spPr bwMode="auto">
          <a:xfrm>
            <a:off x="6413500" y="4211638"/>
            <a:ext cx="193675" cy="1508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58D8-3073-D142-88F1-99E7E4B4CD21}" type="slidenum">
              <a:rPr lang="en-US"/>
              <a:pPr/>
              <a:t>27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EZ Chooser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r>
              <a:rPr lang="en-US"/>
              <a:t>Sensitivity Information is shown as hollow icons</a:t>
            </a:r>
          </a:p>
        </p:txBody>
      </p:sp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998788"/>
            <a:ext cx="83677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8117" name="Line 5"/>
          <p:cNvSpPr>
            <a:spLocks noChangeShapeType="1"/>
          </p:cNvSpPr>
          <p:nvPr/>
        </p:nvSpPr>
        <p:spPr bwMode="auto">
          <a:xfrm>
            <a:off x="1547813" y="2852738"/>
            <a:ext cx="576262" cy="2159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18" name="Line 6"/>
          <p:cNvSpPr>
            <a:spLocks noChangeShapeType="1"/>
          </p:cNvSpPr>
          <p:nvPr/>
        </p:nvSpPr>
        <p:spPr bwMode="auto">
          <a:xfrm>
            <a:off x="1547813" y="2852738"/>
            <a:ext cx="1008062" cy="144462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19" name="Line 7"/>
          <p:cNvSpPr>
            <a:spLocks noChangeShapeType="1"/>
          </p:cNvSpPr>
          <p:nvPr/>
        </p:nvSpPr>
        <p:spPr bwMode="auto">
          <a:xfrm>
            <a:off x="1476375" y="2852738"/>
            <a:ext cx="647700" cy="6477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121" name="Line 9"/>
          <p:cNvSpPr>
            <a:spLocks noChangeShapeType="1"/>
          </p:cNvSpPr>
          <p:nvPr/>
        </p:nvSpPr>
        <p:spPr bwMode="auto">
          <a:xfrm flipH="1">
            <a:off x="8316913" y="2349500"/>
            <a:ext cx="287337" cy="6477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56C5-126F-564C-BDD3-50F7EF229582}" type="slidenum">
              <a:rPr lang="en-US"/>
              <a:pPr/>
              <a:t>3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 Table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2233612"/>
          </a:xfrm>
        </p:spPr>
        <p:txBody>
          <a:bodyPr/>
          <a:lstStyle/>
          <a:p>
            <a:r>
              <a:rPr lang="en-US"/>
              <a:t>One Case per row</a:t>
            </a:r>
          </a:p>
          <a:p>
            <a:pPr lvl="1"/>
            <a:r>
              <a:rPr lang="en-US"/>
              <a:t>Categorical: Make</a:t>
            </a:r>
          </a:p>
          <a:p>
            <a:pPr lvl="1"/>
            <a:r>
              <a:rPr lang="en-US"/>
              <a:t>Ordinal: Rating</a:t>
            </a:r>
          </a:p>
          <a:p>
            <a:pPr lvl="1"/>
            <a:r>
              <a:rPr lang="en-US"/>
              <a:t>Numerical: Price, MPG, Age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485775" y="3856038"/>
            <a:ext cx="8262938" cy="2381250"/>
            <a:chOff x="264" y="1408"/>
            <a:chExt cx="5205" cy="1500"/>
          </a:xfrm>
        </p:grpSpPr>
        <p:sp>
          <p:nvSpPr>
            <p:cNvPr id="152581" name="Rectangle 5"/>
            <p:cNvSpPr>
              <a:spLocks noChangeArrowheads="1"/>
            </p:cNvSpPr>
            <p:nvPr/>
          </p:nvSpPr>
          <p:spPr bwMode="auto">
            <a:xfrm>
              <a:off x="264" y="1408"/>
              <a:ext cx="5205" cy="15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82" name="Rectangle 6"/>
            <p:cNvSpPr>
              <a:spLocks noChangeArrowheads="1"/>
            </p:cNvSpPr>
            <p:nvPr/>
          </p:nvSpPr>
          <p:spPr bwMode="auto">
            <a:xfrm>
              <a:off x="463" y="1526"/>
              <a:ext cx="43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Make</a:t>
              </a:r>
              <a:endParaRPr lang="en-US" sz="2200"/>
            </a:p>
          </p:txBody>
        </p:sp>
        <p:sp>
          <p:nvSpPr>
            <p:cNvPr id="152583" name="Rectangle 7"/>
            <p:cNvSpPr>
              <a:spLocks noChangeArrowheads="1"/>
            </p:cNvSpPr>
            <p:nvPr/>
          </p:nvSpPr>
          <p:spPr bwMode="auto">
            <a:xfrm>
              <a:off x="1361" y="1514"/>
              <a:ext cx="40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Price</a:t>
              </a:r>
              <a:endParaRPr lang="en-US" sz="2200"/>
            </a:p>
          </p:txBody>
        </p:sp>
        <p:sp>
          <p:nvSpPr>
            <p:cNvPr id="152584" name="Rectangle 8"/>
            <p:cNvSpPr>
              <a:spLocks noChangeArrowheads="1"/>
            </p:cNvSpPr>
            <p:nvPr/>
          </p:nvSpPr>
          <p:spPr bwMode="auto">
            <a:xfrm>
              <a:off x="1804" y="1514"/>
              <a:ext cx="2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(£)</a:t>
              </a:r>
              <a:endParaRPr lang="en-US" sz="2200"/>
            </a:p>
          </p:txBody>
        </p:sp>
        <p:sp>
          <p:nvSpPr>
            <p:cNvPr id="152585" name="Rectangle 9"/>
            <p:cNvSpPr>
              <a:spLocks noChangeArrowheads="1"/>
            </p:cNvSpPr>
            <p:nvPr/>
          </p:nvSpPr>
          <p:spPr bwMode="auto">
            <a:xfrm>
              <a:off x="2586" y="1520"/>
              <a:ext cx="40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MPG</a:t>
              </a:r>
              <a:endParaRPr lang="en-US" sz="2200"/>
            </a:p>
          </p:txBody>
        </p:sp>
        <p:sp>
          <p:nvSpPr>
            <p:cNvPr id="152586" name="Rectangle 10"/>
            <p:cNvSpPr>
              <a:spLocks noChangeArrowheads="1"/>
            </p:cNvSpPr>
            <p:nvPr/>
          </p:nvSpPr>
          <p:spPr bwMode="auto">
            <a:xfrm>
              <a:off x="3498" y="1508"/>
              <a:ext cx="510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Rating</a:t>
              </a:r>
              <a:endParaRPr lang="en-US" sz="2200"/>
            </a:p>
          </p:txBody>
        </p:sp>
        <p:sp>
          <p:nvSpPr>
            <p:cNvPr id="152587" name="Rectangle 11"/>
            <p:cNvSpPr>
              <a:spLocks noChangeArrowheads="1"/>
            </p:cNvSpPr>
            <p:nvPr/>
          </p:nvSpPr>
          <p:spPr bwMode="auto">
            <a:xfrm>
              <a:off x="460" y="1984"/>
              <a:ext cx="3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Ford</a:t>
              </a:r>
              <a:endParaRPr lang="en-US" sz="2000"/>
            </a:p>
          </p:txBody>
        </p:sp>
        <p:sp>
          <p:nvSpPr>
            <p:cNvPr id="152588" name="Rectangle 12"/>
            <p:cNvSpPr>
              <a:spLocks noChangeArrowheads="1"/>
            </p:cNvSpPr>
            <p:nvPr/>
          </p:nvSpPr>
          <p:spPr bwMode="auto">
            <a:xfrm>
              <a:off x="404" y="2542"/>
              <a:ext cx="4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Chevy</a:t>
              </a:r>
              <a:endParaRPr lang="en-US" sz="2000"/>
            </a:p>
          </p:txBody>
        </p:sp>
        <p:sp>
          <p:nvSpPr>
            <p:cNvPr id="152589" name="Rectangle 13"/>
            <p:cNvSpPr>
              <a:spLocks noChangeArrowheads="1"/>
            </p:cNvSpPr>
            <p:nvPr/>
          </p:nvSpPr>
          <p:spPr bwMode="auto">
            <a:xfrm>
              <a:off x="1362" y="2005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15,450</a:t>
              </a:r>
              <a:endParaRPr lang="en-US" sz="2000"/>
            </a:p>
          </p:txBody>
        </p:sp>
        <p:sp>
          <p:nvSpPr>
            <p:cNvPr id="152590" name="Rectangle 14"/>
            <p:cNvSpPr>
              <a:spLocks noChangeArrowheads="1"/>
            </p:cNvSpPr>
            <p:nvPr/>
          </p:nvSpPr>
          <p:spPr bwMode="auto">
            <a:xfrm>
              <a:off x="1362" y="2508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12,450</a:t>
              </a:r>
              <a:endParaRPr lang="en-US" sz="2000"/>
            </a:p>
          </p:txBody>
        </p:sp>
        <p:sp>
          <p:nvSpPr>
            <p:cNvPr id="152591" name="Rectangle 15"/>
            <p:cNvSpPr>
              <a:spLocks noChangeArrowheads="1"/>
            </p:cNvSpPr>
            <p:nvPr/>
          </p:nvSpPr>
          <p:spPr bwMode="auto">
            <a:xfrm>
              <a:off x="2697" y="1993"/>
              <a:ext cx="19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31</a:t>
              </a:r>
              <a:endParaRPr lang="en-US" sz="1800"/>
            </a:p>
          </p:txBody>
        </p:sp>
        <p:sp>
          <p:nvSpPr>
            <p:cNvPr id="152592" name="Rectangle 16"/>
            <p:cNvSpPr>
              <a:spLocks noChangeArrowheads="1"/>
            </p:cNvSpPr>
            <p:nvPr/>
          </p:nvSpPr>
          <p:spPr bwMode="auto">
            <a:xfrm>
              <a:off x="2701" y="2491"/>
              <a:ext cx="1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27</a:t>
              </a:r>
              <a:endParaRPr lang="en-US" sz="1800"/>
            </a:p>
          </p:txBody>
        </p:sp>
        <p:sp>
          <p:nvSpPr>
            <p:cNvPr id="152593" name="Rectangle 17"/>
            <p:cNvSpPr>
              <a:spLocks noChangeArrowheads="1"/>
            </p:cNvSpPr>
            <p:nvPr/>
          </p:nvSpPr>
          <p:spPr bwMode="auto">
            <a:xfrm>
              <a:off x="4564" y="1508"/>
              <a:ext cx="7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Age (yrs)</a:t>
              </a:r>
              <a:endParaRPr lang="en-US" sz="2200"/>
            </a:p>
          </p:txBody>
        </p:sp>
        <p:sp>
          <p:nvSpPr>
            <p:cNvPr id="152594" name="Rectangle 18"/>
            <p:cNvSpPr>
              <a:spLocks noChangeArrowheads="1"/>
            </p:cNvSpPr>
            <p:nvPr/>
          </p:nvSpPr>
          <p:spPr bwMode="auto">
            <a:xfrm>
              <a:off x="3546" y="2034"/>
              <a:ext cx="34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 i="1">
                  <a:solidFill>
                    <a:srgbClr val="000000"/>
                  </a:solidFill>
                </a:rPr>
                <a:t>*****</a:t>
              </a:r>
              <a:endParaRPr lang="en-US" sz="1800"/>
            </a:p>
          </p:txBody>
        </p:sp>
        <p:sp>
          <p:nvSpPr>
            <p:cNvPr id="152595" name="Rectangle 19"/>
            <p:cNvSpPr>
              <a:spLocks noChangeArrowheads="1"/>
            </p:cNvSpPr>
            <p:nvPr/>
          </p:nvSpPr>
          <p:spPr bwMode="auto">
            <a:xfrm>
              <a:off x="3633" y="2545"/>
              <a:ext cx="20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 i="1">
                  <a:solidFill>
                    <a:srgbClr val="000000"/>
                  </a:solidFill>
                </a:rPr>
                <a:t>***</a:t>
              </a:r>
              <a:endParaRPr lang="en-US" sz="1800"/>
            </a:p>
          </p:txBody>
        </p:sp>
        <p:sp>
          <p:nvSpPr>
            <p:cNvPr id="152596" name="Rectangle 20"/>
            <p:cNvSpPr>
              <a:spLocks noChangeArrowheads="1"/>
            </p:cNvSpPr>
            <p:nvPr/>
          </p:nvSpPr>
          <p:spPr bwMode="auto">
            <a:xfrm>
              <a:off x="4860" y="1977"/>
              <a:ext cx="9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3</a:t>
              </a:r>
              <a:endParaRPr lang="en-US" sz="1800"/>
            </a:p>
          </p:txBody>
        </p:sp>
        <p:sp>
          <p:nvSpPr>
            <p:cNvPr id="152597" name="Rectangle 21"/>
            <p:cNvSpPr>
              <a:spLocks noChangeArrowheads="1"/>
            </p:cNvSpPr>
            <p:nvPr/>
          </p:nvSpPr>
          <p:spPr bwMode="auto">
            <a:xfrm>
              <a:off x="4856" y="2523"/>
              <a:ext cx="9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4</a:t>
              </a:r>
              <a:endParaRPr lang="en-US" sz="1800"/>
            </a:p>
          </p:txBody>
        </p:sp>
        <p:sp>
          <p:nvSpPr>
            <p:cNvPr id="152598" name="Line 22"/>
            <p:cNvSpPr>
              <a:spLocks noChangeShapeType="1"/>
            </p:cNvSpPr>
            <p:nvPr/>
          </p:nvSpPr>
          <p:spPr bwMode="auto">
            <a:xfrm>
              <a:off x="264" y="1896"/>
              <a:ext cx="52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99" name="Line 23"/>
            <p:cNvSpPr>
              <a:spLocks noChangeShapeType="1"/>
            </p:cNvSpPr>
            <p:nvPr/>
          </p:nvSpPr>
          <p:spPr bwMode="auto">
            <a:xfrm>
              <a:off x="264" y="2396"/>
              <a:ext cx="52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00" name="Line 24"/>
            <p:cNvSpPr>
              <a:spLocks noChangeShapeType="1"/>
            </p:cNvSpPr>
            <p:nvPr/>
          </p:nvSpPr>
          <p:spPr bwMode="auto">
            <a:xfrm>
              <a:off x="1112" y="1408"/>
              <a:ext cx="0" cy="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01" name="Line 25"/>
            <p:cNvSpPr>
              <a:spLocks noChangeShapeType="1"/>
            </p:cNvSpPr>
            <p:nvPr/>
          </p:nvSpPr>
          <p:spPr bwMode="auto">
            <a:xfrm>
              <a:off x="2288" y="1408"/>
              <a:ext cx="0" cy="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02" name="Line 26"/>
            <p:cNvSpPr>
              <a:spLocks noChangeShapeType="1"/>
            </p:cNvSpPr>
            <p:nvPr/>
          </p:nvSpPr>
          <p:spPr bwMode="auto">
            <a:xfrm>
              <a:off x="3271" y="1408"/>
              <a:ext cx="0" cy="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03" name="Line 27"/>
            <p:cNvSpPr>
              <a:spLocks noChangeShapeType="1"/>
            </p:cNvSpPr>
            <p:nvPr/>
          </p:nvSpPr>
          <p:spPr bwMode="auto">
            <a:xfrm>
              <a:off x="4312" y="1408"/>
              <a:ext cx="0" cy="1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674F-CB56-AB44-923C-7871E5FD4376}" type="slidenum">
              <a:rPr lang="en-US"/>
              <a:pPr/>
              <a:t>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 distribution</a:t>
            </a:r>
          </a:p>
          <a:p>
            <a:pPr lvl="1"/>
            <a:r>
              <a:rPr lang="en-US"/>
              <a:t>Next slide shows distribution with bargram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A60D-DB0C-2343-B23D-C68DD22701AC}" type="slidenum">
              <a:rPr lang="en-US"/>
              <a:pPr/>
              <a:t>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Bargrams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Represent </a:t>
            </a:r>
            <a:r>
              <a:rPr lang="en-US" i="1"/>
              <a:t>range</a:t>
            </a:r>
            <a:r>
              <a:rPr lang="en-US"/>
              <a:t> of items in the dataset</a:t>
            </a:r>
          </a:p>
          <a:p>
            <a:r>
              <a:rPr lang="en-US"/>
              <a:t>Similar to histogram, except items are stacked horizontally</a:t>
            </a:r>
          </a:p>
          <a:p>
            <a:pPr lvl="1"/>
            <a:r>
              <a:rPr lang="en-US"/>
              <a:t>Width of bar indicates number of items</a:t>
            </a:r>
          </a:p>
          <a:p>
            <a:pPr lvl="1"/>
            <a:r>
              <a:rPr lang="en-US"/>
              <a:t>Label in bar indicates range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447675" y="4926013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2195513" y="5002213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3492500" y="5002213"/>
            <a:ext cx="20875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12-14</a:t>
            </a: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5724525" y="5002213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98C0-B087-F649-996A-D5AE7A02742D}" type="slidenum">
              <a:rPr lang="en-US"/>
              <a:pPr/>
              <a:t>6</a:t>
            </a:fld>
            <a:endParaRPr lang="en-US"/>
          </a:p>
        </p:txBody>
      </p:sp>
      <p:sp>
        <p:nvSpPr>
          <p:cNvPr id="159755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4391025" cy="1379538"/>
          </a:xfrm>
        </p:spPr>
        <p:txBody>
          <a:bodyPr/>
          <a:lstStyle/>
          <a:p>
            <a:r>
              <a:rPr lang="en-US" sz="4000"/>
              <a:t>Bargram vs Histogram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462463" cy="4114800"/>
          </a:xfrm>
        </p:spPr>
        <p:txBody>
          <a:bodyPr/>
          <a:lstStyle/>
          <a:p>
            <a:r>
              <a:rPr lang="en-US" sz="2800"/>
              <a:t>Note that the Bargram hides the fact that there are no cars in the 14-16K range</a:t>
            </a:r>
          </a:p>
        </p:txBody>
      </p:sp>
      <p:graphicFrame>
        <p:nvGraphicFramePr>
          <p:cNvPr id="159754" name="Object 10"/>
          <p:cNvGraphicFramePr>
            <a:graphicFrameLocks noGrp="1" noChangeAspect="1"/>
          </p:cNvGraphicFramePr>
          <p:nvPr>
            <p:ph sz="half" idx="2"/>
          </p:nvPr>
        </p:nvGraphicFramePr>
        <p:xfrm>
          <a:off x="4859338" y="692150"/>
          <a:ext cx="4543425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1" name="Chart" r:id="rId4" imgW="5905500" imgH="5575300" progId="MSGraph.Chart.8">
                  <p:embed followColorScheme="full"/>
                </p:oleObj>
              </mc:Choice>
              <mc:Fallback>
                <p:oleObj name="Chart" r:id="rId4" imgW="5905500" imgH="5575300" progId="MSGraph.Chart.8">
                  <p:embed followColorScheme="full"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692150"/>
                        <a:ext cx="4543425" cy="427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447675" y="5214938"/>
            <a:ext cx="1054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/>
              <a:t>Price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2195513" y="5291138"/>
            <a:ext cx="1152525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10-12</a:t>
            </a:r>
          </a:p>
        </p:txBody>
      </p:sp>
      <p:sp>
        <p:nvSpPr>
          <p:cNvPr id="159760" name="Rectangle 16"/>
          <p:cNvSpPr>
            <a:spLocks noChangeArrowheads="1"/>
          </p:cNvSpPr>
          <p:nvPr/>
        </p:nvSpPr>
        <p:spPr bwMode="auto">
          <a:xfrm>
            <a:off x="3492500" y="5291138"/>
            <a:ext cx="20875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12-14</a:t>
            </a: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5724525" y="5291138"/>
            <a:ext cx="2951163" cy="431800"/>
          </a:xfrm>
          <a:prstGeom prst="rect">
            <a:avLst/>
          </a:prstGeom>
          <a:solidFill>
            <a:srgbClr val="FFFF65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16-18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7EAD-7CC7-A04B-86E8-E9091B84B026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Unpopulated subrange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are buying a car, you have to buy what is available</a:t>
            </a:r>
          </a:p>
          <a:p>
            <a:pPr lvl="1"/>
            <a:r>
              <a:rPr lang="en-US"/>
              <a:t>The fact that there are no cars in the 14-16K range is not really important</a:t>
            </a:r>
          </a:p>
          <a:p>
            <a:r>
              <a:rPr lang="en-US"/>
              <a:t>If you are selling cars, empty price ranges may be important</a:t>
            </a:r>
          </a:p>
          <a:p>
            <a:pPr lvl="1"/>
            <a:r>
              <a:rPr lang="en-US"/>
              <a:t>You may want to fill that niche with a new product!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88C7-C3DD-A149-BD4C-3EB38D1F3600}" type="slidenum">
              <a:rPr lang="en-US"/>
              <a:pPr/>
              <a:t>8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Tasks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Show individual data value</a:t>
            </a:r>
          </a:p>
          <a:p>
            <a:pPr lvl="1"/>
            <a:r>
              <a:rPr lang="en-US"/>
              <a:t>Car images in next slide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20,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331C-25E2-774F-9BC0-42DCF33A0C36}" type="slidenum">
              <a:rPr lang="en-US"/>
              <a:pPr/>
              <a:t>9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Unquantifiable Attributes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 appearance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Not really a data attribute</a:t>
            </a:r>
          </a:p>
          <a:p>
            <a:r>
              <a:rPr lang="en-US"/>
              <a:t>Show a picture of each car in dataset</a:t>
            </a:r>
          </a:p>
          <a:p>
            <a:r>
              <a:rPr lang="en-US"/>
              <a:t>Could report survey of terms like</a:t>
            </a:r>
          </a:p>
          <a:p>
            <a:pPr lvl="1"/>
            <a:r>
              <a:rPr lang="en-US"/>
              <a:t>“attractiveness” “sporty” “luxurious”</a:t>
            </a:r>
          </a:p>
        </p:txBody>
      </p:sp>
      <p:pic>
        <p:nvPicPr>
          <p:cNvPr id="164868" name="Picture 4" descr="C02NF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74938"/>
            <a:ext cx="8382000" cy="754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AT410">
  <a:themeElements>
    <a:clrScheme name="IAT410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IAT410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IAT410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4082</TotalTime>
  <Words>1072</Words>
  <Application>Microsoft Macintosh PowerPoint</Application>
  <PresentationFormat>On-screen Show (4:3)</PresentationFormat>
  <Paragraphs>321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Blank Presentation</vt:lpstr>
      <vt:lpstr>IAT410</vt:lpstr>
      <vt:lpstr>Chart</vt:lpstr>
      <vt:lpstr>PowerPoint Presentation</vt:lpstr>
      <vt:lpstr>Problem</vt:lpstr>
      <vt:lpstr>Car Table</vt:lpstr>
      <vt:lpstr>Basic Tasks</vt:lpstr>
      <vt:lpstr>Bargrams</vt:lpstr>
      <vt:lpstr>Bargram vs Histogram</vt:lpstr>
      <vt:lpstr>Unpopulated subrange</vt:lpstr>
      <vt:lpstr>Basic Tasks</vt:lpstr>
      <vt:lpstr>Unquantifiable Attributes</vt:lpstr>
      <vt:lpstr>Basic Tasks</vt:lpstr>
      <vt:lpstr>Icons</vt:lpstr>
      <vt:lpstr>Brushing</vt:lpstr>
      <vt:lpstr>Brushing</vt:lpstr>
      <vt:lpstr>Brushing</vt:lpstr>
      <vt:lpstr>Basic Tasks</vt:lpstr>
      <vt:lpstr>Brushing</vt:lpstr>
      <vt:lpstr>Basic Tasks</vt:lpstr>
      <vt:lpstr>Brushing</vt:lpstr>
      <vt:lpstr>Basic Tasks</vt:lpstr>
      <vt:lpstr>Make Room for More!</vt:lpstr>
      <vt:lpstr>Icons</vt:lpstr>
      <vt:lpstr>Clutter</vt:lpstr>
      <vt:lpstr>Clutter Less</vt:lpstr>
      <vt:lpstr>Basic Tasks</vt:lpstr>
      <vt:lpstr>Basic Task</vt:lpstr>
      <vt:lpstr>Show “Close items”</vt:lpstr>
      <vt:lpstr>EZ Chooser</vt:lpstr>
    </vt:vector>
  </TitlesOfParts>
  <Company>ACS @ SFU Surrey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ACS @ SFU Surrey</dc:creator>
  <cp:lastModifiedBy>Chris Shaw</cp:lastModifiedBy>
  <cp:revision>16</cp:revision>
  <dcterms:created xsi:type="dcterms:W3CDTF">2011-02-07T16:39:00Z</dcterms:created>
  <dcterms:modified xsi:type="dcterms:W3CDTF">2017-01-20T22:29:54Z</dcterms:modified>
</cp:coreProperties>
</file>