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F9900"/>
    <a:srgbClr val="FF0000"/>
    <a:srgbClr val="D979C7"/>
    <a:srgbClr val="ECC3B2"/>
    <a:srgbClr val="DDDDDD"/>
    <a:srgbClr val="00FF00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811" autoAdjust="0"/>
  </p:normalViewPr>
  <p:slideViewPr>
    <p:cSldViewPr>
      <p:cViewPr>
        <p:scale>
          <a:sx n="94" d="100"/>
          <a:sy n="94" d="100"/>
        </p:scale>
        <p:origin x="-1536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F82A4E-8582-4BCC-8D76-4BE6F33417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5C5B5-4DD8-4F7B-AC9D-7B86FAC5A9E3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407F2-7269-4CE7-BE80-26A5E815FF8A}" type="slidenum">
              <a:rPr lang="en-US"/>
              <a:pPr/>
              <a:t>10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4991E-55DF-44C1-9915-E7348FA8D901}" type="slidenum">
              <a:rPr lang="en-US"/>
              <a:pPr/>
              <a:t>11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F2991-47C3-4085-83CB-AB7D95BC4B68}" type="slidenum">
              <a:rPr lang="en-US"/>
              <a:pPr/>
              <a:t>12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B3C9F-3370-4B3E-A1AE-ED2CE215B55E}" type="slidenum">
              <a:rPr lang="en-US"/>
              <a:pPr/>
              <a:t>13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549F5-2D29-4B96-96F3-0D323405234E}" type="slidenum">
              <a:rPr lang="en-US"/>
              <a:pPr/>
              <a:t>14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1248E-2907-4D65-BEB9-820F74C7E5E5}" type="slidenum">
              <a:rPr lang="en-US"/>
              <a:pPr/>
              <a:t>15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DBF3B-2C41-4AAC-9DF3-4ADF118B1B44}" type="slidenum">
              <a:rPr lang="en-US"/>
              <a:pPr/>
              <a:t>16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B9915-1648-4316-9912-CD4097B1D9C7}" type="slidenum">
              <a:rPr lang="en-US"/>
              <a:pPr/>
              <a:t>17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58BD0-0FC8-471B-8D06-27E3C222F24D}" type="slidenum">
              <a:rPr lang="en-US"/>
              <a:pPr/>
              <a:t>18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C135D-4AEA-4E9B-82FE-DFF44F98C121}" type="slidenum">
              <a:rPr lang="en-US"/>
              <a:pPr/>
              <a:t>19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BCF5B-B1E8-4E5E-B743-DF69E9F47019}" type="slidenum">
              <a:rPr lang="en-US"/>
              <a:pPr/>
              <a:t>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280AF-02B6-44F1-A4F8-D3C6403C2F20}" type="slidenum">
              <a:rPr lang="en-US"/>
              <a:pPr/>
              <a:t>20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37683-022E-477B-9CFA-3616B13BBF03}" type="slidenum">
              <a:rPr lang="en-US"/>
              <a:pPr/>
              <a:t>21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C795C-28A7-4416-9C07-A327E5A1B95C}" type="slidenum">
              <a:rPr lang="en-US"/>
              <a:pPr/>
              <a:t>22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6F429-963B-415F-B34A-4B4E57AC7C9C}" type="slidenum">
              <a:rPr lang="en-US"/>
              <a:pPr/>
              <a:t>23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36221-42E8-4452-B1FE-A154DCBE0DFA}" type="slidenum">
              <a:rPr lang="en-US"/>
              <a:pPr/>
              <a:t>24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CFDDE-5E9C-488B-A560-397D0C8E2AF5}" type="slidenum">
              <a:rPr lang="en-US"/>
              <a:pPr/>
              <a:t>3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75D65-81F8-4338-A1D3-C7FD2CDC676F}" type="slidenum">
              <a:rPr lang="en-US"/>
              <a:pPr/>
              <a:t>4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4B398-69D2-4C3F-88CE-1ECFC10B1383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3AC53-9496-48CC-8B7D-8E415FA5F051}" type="slidenum">
              <a:rPr lang="en-US"/>
              <a:pPr/>
              <a:t>6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01993-CB0E-41B3-BE74-95FE4F3159E7}" type="slidenum">
              <a:rPr lang="en-US"/>
              <a:pPr/>
              <a:t>7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75FB-2790-4437-B80C-ABDEC5FB48D3}" type="slidenum">
              <a:rPr lang="en-US"/>
              <a:pPr/>
              <a:t>8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F2926-D2C0-424C-87EF-5A0D07108A2E}" type="slidenum">
              <a:rPr lang="en-US"/>
              <a:pPr/>
              <a:t>9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AAB51-E729-4FDE-8215-BDDB5A89F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8EE62-A455-4117-988B-40810888C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E6F01-E846-492B-BF3B-A053104F8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FA1F2-A31B-4494-8D72-101B275D4D3D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528E9-EFCE-4116-9E5A-FD7FB9E12E62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6FE3-504A-4F38-B171-45053E975312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3DC7-2A46-4FAB-BCCF-0EF21675B07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B77CB-C811-4ADB-9B8F-AACA4B4ABA6E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E9C29-C43B-42B0-9806-57B67F0B203D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68A5C-7D57-4D18-9102-FC7B606A5489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8C03-7EC6-4716-8C27-5B4A31515949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511AB-A5D8-4C20-83E3-AF777721F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B063D-AE6C-4F35-B0EF-7C742EDEA62C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B31B5-EEF6-48A6-B765-374BDE7BFAE8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423BE-AFFC-424E-B2C5-5E2FBF58C472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2B5E-19F1-4F85-93EB-6496B103D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B9773-62A9-4299-ACB7-E41BD6B26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C34D-1FE8-48CB-B15A-2CE574815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371F0-CAE3-4024-8C3E-AEA27625C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DFB9-357F-4F62-BF80-68D21BE5B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E725F-AFF2-4D61-ACE6-8AD5676D0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409DE-200D-40C6-B312-5CEB21A83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E80425-80F8-43D7-8428-BC9EEB4B14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is-IS" dirty="0" smtClean="0"/>
              <a:t>Jan 26,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166F8B9C-6DC8-454E-93F6-70A2FAF6867F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7300"/>
        </a:buClr>
        <a:buSzPct val="70000"/>
        <a:buFont typeface="Marlett" pitchFamily="2" charset="2"/>
        <a:buChar char="g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28800"/>
            <a:ext cx="7343775" cy="1447800"/>
          </a:xfrm>
        </p:spPr>
        <p:txBody>
          <a:bodyPr/>
          <a:lstStyle/>
          <a:p>
            <a:r>
              <a:rPr lang="en-US" dirty="0">
                <a:solidFill>
                  <a:srgbClr val="212121"/>
                </a:solidFill>
              </a:rPr>
              <a:t>IAT 355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 smtClean="0">
                <a:solidFill>
                  <a:srgbClr val="212121"/>
                </a:solidFill>
              </a:rPr>
              <a:t>Trees</a:t>
            </a:r>
            <a:endParaRPr lang="en-US" dirty="0">
              <a:solidFill>
                <a:srgbClr val="21212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562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464646"/>
                </a:solidFill>
              </a:rPr>
              <a:t>______________________________________________________________________________________</a:t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/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>                                                     </a:t>
            </a:r>
            <a:r>
              <a:rPr lang="en-US" sz="1200">
                <a:solidFill>
                  <a:srgbClr val="212121"/>
                </a:solidFill>
              </a:rPr>
              <a:t>SCHOOL OF INTERACTIVE ARTS + TECHNOLOGY [SIAT]  |  WWW.SIAT.SFU.CA</a:t>
            </a:r>
            <a:endParaRPr lang="en-US" sz="1400">
              <a:solidFill>
                <a:srgbClr val="464646"/>
              </a:solidFill>
            </a:endParaRPr>
          </a:p>
        </p:txBody>
      </p:sp>
      <p:pic>
        <p:nvPicPr>
          <p:cNvPr id="2056" name="Picture 8" descr="sia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7400"/>
            <a:ext cx="2514600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ADD-E3CA-42E2-A5C1-7F888E5E21E8}" type="slidenum">
              <a:rPr lang="en-US"/>
              <a:pPr/>
              <a:t>10</a:t>
            </a:fld>
            <a:endParaRPr lang="en-US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917950"/>
            <a:ext cx="6772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Tree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2303462"/>
          </a:xfrm>
        </p:spPr>
        <p:txBody>
          <a:bodyPr/>
          <a:lstStyle/>
          <a:p>
            <a:r>
              <a:rPr lang="en-US"/>
              <a:t>Show more structure by allocating space differently</a:t>
            </a:r>
          </a:p>
          <a:p>
            <a:pPr lvl="1"/>
            <a:r>
              <a:rPr lang="en-US"/>
              <a:t>1 horizontal slice per level</a:t>
            </a:r>
          </a:p>
          <a:p>
            <a:pPr lvl="1"/>
            <a:r>
              <a:rPr lang="en-US"/>
              <a:t>How wide should it be?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BF-1892-4430-8D2E-397815A2F375}" type="slidenum">
              <a:rPr lang="en-US"/>
              <a:pPr/>
              <a:t>11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Tree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draw this?</a:t>
            </a:r>
          </a:p>
          <a:p>
            <a:pPr lvl="1"/>
            <a:r>
              <a:rPr lang="en-US"/>
              <a:t>Depth-First Search</a:t>
            </a:r>
          </a:p>
          <a:p>
            <a:pPr lvl="1"/>
            <a:r>
              <a:rPr lang="en-US"/>
              <a:t>Propagate size requirements upward from leaves</a:t>
            </a:r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917950"/>
            <a:ext cx="6772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4B8-AAA1-4E19-B7CD-D7F46D3B470B}" type="slidenum">
              <a:rPr lang="en-US"/>
              <a:pPr/>
              <a:t>12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Problems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top-down, width of fan-out uses up horizontal real estate very quickly</a:t>
            </a:r>
          </a:p>
          <a:p>
            <a:pPr lvl="1"/>
            <a:r>
              <a:rPr lang="en-US"/>
              <a:t>At level n, there are 2n nodes</a:t>
            </a:r>
          </a:p>
          <a:p>
            <a:r>
              <a:rPr lang="en-US"/>
              <a:t>Tree might grow a lot along one particular branch</a:t>
            </a:r>
          </a:p>
          <a:p>
            <a:pPr lvl="1"/>
            <a:r>
              <a:rPr lang="en-US"/>
              <a:t>Hard to draw it well in view without knowing how it will branch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A766-32EC-41B4-B4C6-69885F27B708}" type="slidenum">
              <a:rPr lang="en-US"/>
              <a:pPr/>
              <a:t>13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InfoVis Solutions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Techniques developed in Information Visualization largely try to assist the problems identified in the last slide</a:t>
            </a:r>
          </a:p>
          <a:p>
            <a:r>
              <a:rPr lang="en-US"/>
              <a:t>Alternatively, Information Visualization techniques attempt to show more attributes of data cases in hierarchy or focus on particular applications of trees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852D-6CA4-4CD9-B419-0AE8AF34DAD5}" type="slidenum">
              <a:rPr lang="en-US"/>
              <a:pPr/>
              <a:t>14</a:t>
            </a:fld>
            <a:endParaRPr lang="en-US"/>
          </a:p>
        </p:txBody>
      </p:sp>
      <p:pic>
        <p:nvPicPr>
          <p:cNvPr id="246788" name="Picture 4" descr="SpaceTreeOrgchar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9144000" cy="3944938"/>
          </a:xfrm>
          <a:prstGeom prst="rect">
            <a:avLst/>
          </a:prstGeom>
          <a:noFill/>
        </p:spPr>
      </p:pic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SpaceTree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en-US"/>
              <a:t>Uses conventional 2D layout techniques</a:t>
            </a:r>
          </a:p>
          <a:p>
            <a:r>
              <a:rPr lang="en-US"/>
              <a:t>What are its unique features?</a:t>
            </a:r>
          </a:p>
          <a:p>
            <a:pPr lvl="1"/>
            <a:r>
              <a:rPr lang="en-US" sz="2400"/>
              <a:t>Grosjean, Plaisant, Bederson InfoVis ‘02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D765-98E7-46AF-9804-94D9AD7DDB47}" type="slidenum">
              <a:rPr lang="en-US"/>
              <a:pPr/>
              <a:t>15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SpaceTree Characteristics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Vertical or horizontal</a:t>
            </a:r>
          </a:p>
          <a:p>
            <a:r>
              <a:rPr lang="en-US" dirty="0" err="1"/>
              <a:t>Subtrees</a:t>
            </a:r>
            <a:r>
              <a:rPr lang="en-US" dirty="0"/>
              <a:t> are triangles</a:t>
            </a:r>
          </a:p>
          <a:p>
            <a:pPr lvl="1"/>
            <a:r>
              <a:rPr lang="en-US" dirty="0"/>
              <a:t>Size indicates depth</a:t>
            </a:r>
          </a:p>
          <a:p>
            <a:pPr lvl="1"/>
            <a:r>
              <a:rPr lang="en-US" dirty="0"/>
              <a:t>Shading indicates number of nodes inside</a:t>
            </a:r>
          </a:p>
          <a:p>
            <a:r>
              <a:rPr lang="en-US" dirty="0"/>
              <a:t>Navigate by clicking on nodes</a:t>
            </a:r>
          </a:p>
          <a:p>
            <a:pPr lvl="1"/>
            <a:r>
              <a:rPr lang="en-US" dirty="0"/>
              <a:t>Strongly restrict zooming</a:t>
            </a:r>
          </a:p>
          <a:p>
            <a:r>
              <a:rPr lang="en-US" sz="1800" dirty="0" smtClean="0"/>
              <a:t>Lectures/SpaceTreeOrgchart.avi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FFB2-ABE9-4485-BBC7-34722E3F0322}" type="slidenum">
              <a:rPr lang="en-US"/>
              <a:pPr/>
              <a:t>16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SpaceTree Design Features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labels readable</a:t>
            </a:r>
          </a:p>
          <a:p>
            <a:r>
              <a:rPr lang="en-US"/>
              <a:t>Maximize number of levels opened</a:t>
            </a:r>
          </a:p>
          <a:p>
            <a:r>
              <a:rPr lang="en-US"/>
              <a:t>Decompose tree animation</a:t>
            </a:r>
          </a:p>
          <a:p>
            <a:r>
              <a:rPr lang="en-US"/>
              <a:t>Use landmarks</a:t>
            </a:r>
          </a:p>
          <a:p>
            <a:r>
              <a:rPr lang="en-US"/>
              <a:t>Use overview and dynamic filtering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B359-9D3E-4182-BB10-C311490A23E9}" type="slidenum">
              <a:rPr lang="en-US"/>
              <a:pPr/>
              <a:t>17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Approaches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 third dimension into which layout can go</a:t>
            </a:r>
          </a:p>
          <a:p>
            <a:r>
              <a:rPr lang="en-US"/>
              <a:t>Compromise of top-down and centered techniques mentioned earlier</a:t>
            </a:r>
          </a:p>
          <a:p>
            <a:r>
              <a:rPr lang="en-US"/>
              <a:t>Children of a node are laid out in a cylinder “below” the parent</a:t>
            </a:r>
          </a:p>
          <a:p>
            <a:pPr lvl="1"/>
            <a:r>
              <a:rPr lang="en-US"/>
              <a:t>Siblings live in one of the 2D planes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F297-5957-49CB-BEC9-D4E1472C58AF}" type="slidenum">
              <a:rPr lang="en-US"/>
              <a:pPr/>
              <a:t>18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ConeTree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563938" cy="4114800"/>
          </a:xfrm>
        </p:spPr>
        <p:txBody>
          <a:bodyPr/>
          <a:lstStyle/>
          <a:p>
            <a:r>
              <a:rPr lang="en-US" dirty="0"/>
              <a:t>Interactive tree viewer</a:t>
            </a:r>
          </a:p>
          <a:p>
            <a:r>
              <a:rPr lang="en-US" dirty="0"/>
              <a:t>Clicking on node rotates it to front</a:t>
            </a:r>
          </a:p>
          <a:p>
            <a:r>
              <a:rPr lang="en-US" dirty="0"/>
              <a:t>Occlusion makes stuff hard to </a:t>
            </a:r>
            <a:r>
              <a:rPr lang="en-US" dirty="0" smtClean="0"/>
              <a:t>pick</a:t>
            </a:r>
          </a:p>
          <a:p>
            <a:r>
              <a:rPr lang="en-US" sz="1800" dirty="0" smtClean="0"/>
              <a:t>Lectures/v9conetree.mov</a:t>
            </a:r>
            <a:endParaRPr lang="en-US" sz="1800" dirty="0"/>
          </a:p>
        </p:txBody>
      </p:sp>
      <p:pic>
        <p:nvPicPr>
          <p:cNvPr id="254980" name="Picture 4" descr="C03NF090"/>
          <p:cNvPicPr>
            <a:picLocks noChangeAspect="1" noChangeArrowheads="1"/>
          </p:cNvPicPr>
          <p:nvPr/>
        </p:nvPicPr>
        <p:blipFill>
          <a:blip r:embed="rId3" cstate="print"/>
          <a:srcRect l="1988" t="2635" r="1857" b="3046"/>
          <a:stretch>
            <a:fillRect/>
          </a:stretch>
        </p:blipFill>
        <p:spPr bwMode="auto">
          <a:xfrm>
            <a:off x="3490913" y="1771650"/>
            <a:ext cx="6985000" cy="511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083C-2C5B-403C-8821-1586273CCAD2}" type="slidenum">
              <a:rPr lang="en-US"/>
              <a:pPr/>
              <a:t>19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View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57338"/>
            <a:ext cx="74326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6F33-A400-4754-AD9B-ED59ED1B2A5C}" type="slidenum">
              <a:rPr lang="en-US"/>
              <a:pPr/>
              <a:t>2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Definition</a:t>
            </a:r>
          </a:p>
          <a:p>
            <a:pPr lvl="1"/>
            <a:r>
              <a:rPr lang="en-US"/>
              <a:t>Data repository in which cases are related to subcases</a:t>
            </a:r>
          </a:p>
          <a:p>
            <a:pPr lvl="1"/>
            <a:r>
              <a:rPr lang="en-US"/>
              <a:t>Can be thought of as imposing an ordering in which cases are parents or ancestors of other cases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2191-6033-4769-B022-413AB25F33EF}" type="slidenum">
              <a:rPr lang="en-US"/>
              <a:pPr/>
              <a:t>20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 Trees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Positive</a:t>
            </a:r>
          </a:p>
          <a:p>
            <a:pPr lvl="1">
              <a:lnSpc>
                <a:spcPct val="90000"/>
              </a:lnSpc>
            </a:pPr>
            <a:r>
              <a:rPr lang="en-US"/>
              <a:t>More effective area (volume) to lay out tree</a:t>
            </a:r>
          </a:p>
          <a:p>
            <a:pPr lvl="1">
              <a:lnSpc>
                <a:spcPct val="90000"/>
              </a:lnSpc>
            </a:pPr>
            <a:r>
              <a:rPr lang="en-US"/>
              <a:t>Use of smooth animation to help person track updates</a:t>
            </a:r>
          </a:p>
          <a:p>
            <a:pPr lvl="1">
              <a:lnSpc>
                <a:spcPct val="90000"/>
              </a:lnSpc>
            </a:pPr>
            <a:r>
              <a:rPr lang="en-US"/>
              <a:t>Aesthetically pleasing</a:t>
            </a:r>
          </a:p>
          <a:p>
            <a:pPr>
              <a:lnSpc>
                <a:spcPct val="90000"/>
              </a:lnSpc>
            </a:pPr>
            <a:r>
              <a:rPr lang="en-US"/>
              <a:t>Negative</a:t>
            </a:r>
          </a:p>
          <a:p>
            <a:pPr lvl="1">
              <a:lnSpc>
                <a:spcPct val="90000"/>
              </a:lnSpc>
            </a:pPr>
            <a:r>
              <a:rPr lang="en-US"/>
              <a:t>Occlusion obscures some nodes</a:t>
            </a:r>
          </a:p>
          <a:p>
            <a:pPr lvl="1">
              <a:lnSpc>
                <a:spcPct val="90000"/>
              </a:lnSpc>
            </a:pPr>
            <a:r>
              <a:rPr lang="en-US"/>
              <a:t>Requires some graphics horsepower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5B0E-1480-4D4E-A4F1-41AD8B476FE7}" type="slidenum">
              <a:rPr lang="en-US"/>
              <a:pPr/>
              <a:t>21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Solutions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Change the geometry</a:t>
            </a:r>
          </a:p>
          <a:p>
            <a:pPr>
              <a:lnSpc>
                <a:spcPct val="90000"/>
              </a:lnSpc>
            </a:pPr>
            <a:r>
              <a:rPr lang="en-US"/>
              <a:t>Apply a hyperbolic transformation to the space</a:t>
            </a:r>
          </a:p>
          <a:p>
            <a:pPr>
              <a:lnSpc>
                <a:spcPct val="90000"/>
              </a:lnSpc>
            </a:pPr>
            <a:r>
              <a:rPr lang="en-US"/>
              <a:t>Root is at center, subordinates around</a:t>
            </a:r>
          </a:p>
          <a:p>
            <a:pPr>
              <a:lnSpc>
                <a:spcPct val="90000"/>
              </a:lnSpc>
            </a:pPr>
            <a:r>
              <a:rPr lang="en-US"/>
              <a:t>Apply idea recursively, distance decreases between parent and child as you move farther from center, children go in wedge rather than circle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3E75-A4C5-4A56-A274-31E3178B0850}" type="slidenum">
              <a:rPr lang="en-US"/>
              <a:pPr/>
              <a:t>22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Hyperbolic Browser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Focus + Context Technique</a:t>
            </a:r>
          </a:p>
          <a:p>
            <a:pPr lvl="1">
              <a:lnSpc>
                <a:spcPct val="90000"/>
              </a:lnSpc>
            </a:pPr>
            <a:r>
              <a:rPr lang="en-US"/>
              <a:t>Detailed view blended with a global view</a:t>
            </a:r>
          </a:p>
          <a:p>
            <a:pPr>
              <a:lnSpc>
                <a:spcPct val="90000"/>
              </a:lnSpc>
            </a:pPr>
            <a:r>
              <a:rPr lang="en-US"/>
              <a:t>First lay out the hierarchy on the hyperbolic plane</a:t>
            </a:r>
          </a:p>
          <a:p>
            <a:pPr>
              <a:lnSpc>
                <a:spcPct val="90000"/>
              </a:lnSpc>
            </a:pPr>
            <a:r>
              <a:rPr lang="en-US"/>
              <a:t>Then map this plane to a disk</a:t>
            </a:r>
          </a:p>
          <a:p>
            <a:pPr>
              <a:lnSpc>
                <a:spcPct val="90000"/>
              </a:lnSpc>
            </a:pPr>
            <a:r>
              <a:rPr lang="en-US"/>
              <a:t>Start with the tree’s root at the center</a:t>
            </a:r>
          </a:p>
          <a:p>
            <a:pPr>
              <a:lnSpc>
                <a:spcPct val="90000"/>
              </a:lnSpc>
            </a:pPr>
            <a:r>
              <a:rPr lang="en-US"/>
              <a:t>Use animation to navigate along this representation of the plane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4F3C-D4D9-4992-825E-3FE38A8AA869}" type="slidenum">
              <a:rPr lang="en-US"/>
              <a:pPr/>
              <a:t>23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Hyperbolic Browser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1981200"/>
            <a:ext cx="3960813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Approach:</a:t>
            </a:r>
            <a:r>
              <a:rPr lang="en-US" sz="2400" b="1" dirty="0"/>
              <a:t> </a:t>
            </a:r>
            <a:r>
              <a:rPr lang="en-US" sz="2400" dirty="0"/>
              <a:t>Lay out the hierarchy on the hyperbolic plane and map this plane onto a display region.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Comparison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standard 2D browser: 100 nodes (w/3 character text strings)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Hyperbolic browser: 1000 nodes, about 50 nearest the focus can show from 3 to dozens of characters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YouTube User “</a:t>
            </a:r>
            <a:r>
              <a:rPr lang="en-US" sz="2400" b="1" dirty="0" err="1"/>
              <a:t>Treerao</a:t>
            </a:r>
            <a:r>
              <a:rPr lang="en-US" sz="2400" dirty="0"/>
              <a:t>”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4589462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2E6-C83F-43CF-941C-35CADE831BAC}" type="slidenum">
              <a:rPr lang="en-US"/>
              <a:pPr/>
              <a:t>24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Hyperbolic Key Attributes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Natural magnification (fisheye) in center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Layout depends only on 2-3 generations from current node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Smooth animation for change in focus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Don’t draw objects when far enough from root (simplify rendering)</a:t>
            </a:r>
          </a:p>
          <a:p>
            <a:pPr>
              <a:lnSpc>
                <a:spcPct val="90000"/>
              </a:lnSpc>
            </a:pPr>
            <a:r>
              <a:rPr lang="en-US" sz="2400"/>
              <a:t>Problems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Watching the view can be disorienting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a node is moved, its children don’t keep their relative orientation to it as in Euclidean plane, they rotate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Not as symmetric and regular as Euclidean techniques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Makes visual search more difficult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83E-F63B-4BCF-B794-207627717CD4}" type="slidenum">
              <a:rPr lang="en-US"/>
              <a:pPr/>
              <a:t>3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Hierarchies in the World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</a:t>
            </a:r>
          </a:p>
          <a:p>
            <a:pPr lvl="1"/>
            <a:r>
              <a:rPr lang="en-US"/>
              <a:t>Family histories, ancestries</a:t>
            </a:r>
          </a:p>
          <a:p>
            <a:pPr lvl="1"/>
            <a:r>
              <a:rPr lang="en-US"/>
              <a:t>File/directory systems on computers</a:t>
            </a:r>
          </a:p>
          <a:p>
            <a:pPr lvl="1"/>
            <a:r>
              <a:rPr lang="en-US"/>
              <a:t>Organization charts</a:t>
            </a:r>
          </a:p>
          <a:p>
            <a:pPr lvl="1"/>
            <a:r>
              <a:rPr lang="en-US"/>
              <a:t>Animal kingdom: Phylum,…, genus,…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3B06-AF7D-47F2-9249-EF94AB45394F}" type="slidenum">
              <a:rPr lang="en-US"/>
              <a:pPr/>
              <a:t>4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Hierarchies often represented as trees</a:t>
            </a:r>
          </a:p>
          <a:p>
            <a:pPr lvl="1"/>
            <a:r>
              <a:rPr lang="en-US"/>
              <a:t>Directed, acyclic graph</a:t>
            </a:r>
          </a:p>
          <a:p>
            <a:r>
              <a:rPr lang="en-US"/>
              <a:t>Two main representation schemes</a:t>
            </a:r>
          </a:p>
          <a:p>
            <a:pPr lvl="1"/>
            <a:r>
              <a:rPr lang="en-US"/>
              <a:t>Node-link </a:t>
            </a:r>
          </a:p>
          <a:p>
            <a:pPr lvl="1"/>
            <a:r>
              <a:rPr lang="en-US"/>
              <a:t>Space-filling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94A-24AB-4959-9069-3BEAB912D4EA}" type="slidenum">
              <a:rPr lang="en-US"/>
              <a:pPr/>
              <a:t>5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Learn the structure of the hierarchy</a:t>
            </a:r>
          </a:p>
          <a:p>
            <a:r>
              <a:rPr lang="en-US"/>
              <a:t>Example Structure questions</a:t>
            </a:r>
          </a:p>
          <a:p>
            <a:pPr lvl="1"/>
            <a:r>
              <a:rPr lang="en-US"/>
              <a:t>Who has the most descendants?</a:t>
            </a:r>
          </a:p>
          <a:p>
            <a:pPr lvl="1"/>
            <a:r>
              <a:rPr lang="en-US"/>
              <a:t>What family tends to have the most children?</a:t>
            </a:r>
          </a:p>
          <a:p>
            <a:r>
              <a:rPr lang="en-US"/>
              <a:t>Example Search question</a:t>
            </a:r>
          </a:p>
          <a:p>
            <a:pPr lvl="1"/>
            <a:r>
              <a:rPr lang="en-US"/>
              <a:t>Who is Bob’s paternal grandfather?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4B46-EDD6-40D0-8C8C-B9A67F046453}" type="slidenum">
              <a:rPr lang="en-US"/>
              <a:pPr/>
              <a:t>6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Node-Link Diagrams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Root at top, leaves at bottom is very common</a:t>
            </a:r>
          </a:p>
          <a:p>
            <a:endParaRPr lang="en-US"/>
          </a:p>
        </p:txBody>
      </p:sp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3429000"/>
            <a:ext cx="595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E1AE-4E7D-4C71-A226-2EE1C10A3C90}" type="slidenum">
              <a:rPr lang="en-US"/>
              <a:pPr/>
              <a:t>7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Representation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852738"/>
            <a:ext cx="5857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4984750" y="5681663"/>
            <a:ext cx="379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 Johnson &amp;Shneiderman 1991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D46A-E07D-40A7-B0D9-56D6DC4EC0A1}" type="slidenum">
              <a:rPr lang="en-US"/>
              <a:pPr/>
              <a:t>8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57863" cy="4327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Layout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Tree level indicated by X</a:t>
            </a:r>
            <a:r>
              <a:rPr lang="en-US" sz="2400">
                <a:sym typeface="Wingdings" pitchFamily="2" charset="2"/>
              </a:rPr>
              <a:t>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Unique item per Y slot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Takes advantage of reading order</a:t>
            </a:r>
          </a:p>
          <a:p>
            <a:pPr>
              <a:lnSpc>
                <a:spcPct val="90000"/>
              </a:lnSpc>
            </a:pPr>
            <a:r>
              <a:rPr lang="en-US" sz="2800"/>
              <a:t>Good for?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Search</a:t>
            </a:r>
          </a:p>
          <a:p>
            <a:pPr>
              <a:lnSpc>
                <a:spcPct val="90000"/>
              </a:lnSpc>
            </a:pPr>
            <a:r>
              <a:rPr lang="en-US" sz="2800"/>
              <a:t>Bad for?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Understanding Structure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 folder per row pushes large structures away</a:t>
            </a:r>
          </a:p>
        </p:txBody>
      </p:sp>
      <p:pic>
        <p:nvPicPr>
          <p:cNvPr id="232452" name="Picture 4" descr="folderTree"/>
          <p:cNvPicPr>
            <a:picLocks noChangeAspect="1" noChangeArrowheads="1"/>
          </p:cNvPicPr>
          <p:nvPr/>
        </p:nvPicPr>
        <p:blipFill>
          <a:blip r:embed="rId3" cstate="print"/>
          <a:srcRect b="25250"/>
          <a:stretch>
            <a:fillRect/>
          </a:stretch>
        </p:blipFill>
        <p:spPr bwMode="auto">
          <a:xfrm>
            <a:off x="6448425" y="0"/>
            <a:ext cx="2695575" cy="616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B644-9FA9-42B1-B86F-F6102C1C30F7}" type="slidenum">
              <a:rPr lang="en-US"/>
              <a:pPr/>
              <a:t>9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Put Root at Top?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Root can be at center with levels growing outward too</a:t>
            </a:r>
          </a:p>
          <a:p>
            <a:r>
              <a:rPr lang="en-US"/>
              <a:t>Can any node be the root?</a:t>
            </a:r>
          </a:p>
          <a:p>
            <a:endParaRPr lang="en-US"/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44900"/>
            <a:ext cx="2952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T410">
  <a:themeElements>
    <a:clrScheme name="IAT410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IAT410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IAT410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907</Words>
  <Application>Microsoft Macintosh PowerPoint</Application>
  <PresentationFormat>On-screen Show (4:3)</PresentationFormat>
  <Paragraphs>219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 Presentation</vt:lpstr>
      <vt:lpstr>IAT410</vt:lpstr>
      <vt:lpstr>PowerPoint Presentation</vt:lpstr>
      <vt:lpstr>Hierarchies</vt:lpstr>
      <vt:lpstr>Hierarchies in the World</vt:lpstr>
      <vt:lpstr>Trees</vt:lpstr>
      <vt:lpstr>Task</vt:lpstr>
      <vt:lpstr>Node-Link Diagrams</vt:lpstr>
      <vt:lpstr>Sample Representation</vt:lpstr>
      <vt:lpstr>Example</vt:lpstr>
      <vt:lpstr>Why Put Root at Top?</vt:lpstr>
      <vt:lpstr>Drawing a Tree</vt:lpstr>
      <vt:lpstr>Drawing a Tree</vt:lpstr>
      <vt:lpstr>Potential Problems</vt:lpstr>
      <vt:lpstr>InfoVis Solutions</vt:lpstr>
      <vt:lpstr>SpaceTree</vt:lpstr>
      <vt:lpstr>SpaceTree Characteristics</vt:lpstr>
      <vt:lpstr>SpaceTree Design Features</vt:lpstr>
      <vt:lpstr>3D Approaches</vt:lpstr>
      <vt:lpstr>ConeTree</vt:lpstr>
      <vt:lpstr>Alternative View</vt:lpstr>
      <vt:lpstr>Cone Trees</vt:lpstr>
      <vt:lpstr>Alternative Solutions</vt:lpstr>
      <vt:lpstr>Hyperbolic Browser</vt:lpstr>
      <vt:lpstr>2D Hyperbolic Browser</vt:lpstr>
      <vt:lpstr>Hyperbolic Key Attributes</vt:lpstr>
    </vt:vector>
  </TitlesOfParts>
  <Company>ACS @ SFU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 @ SFU Surrey</dc:creator>
  <cp:lastModifiedBy>Chris Shaw</cp:lastModifiedBy>
  <cp:revision>21</cp:revision>
  <dcterms:created xsi:type="dcterms:W3CDTF">2011-02-07T18:06:33Z</dcterms:created>
  <dcterms:modified xsi:type="dcterms:W3CDTF">2017-01-27T00:02:51Z</dcterms:modified>
</cp:coreProperties>
</file>