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4"/>
  </p:notesMasterIdLst>
  <p:sldIdLst>
    <p:sldId id="256" r:id="rId3"/>
    <p:sldId id="257" r:id="rId4"/>
    <p:sldId id="259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305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8" r:id="rId37"/>
    <p:sldId id="299" r:id="rId38"/>
    <p:sldId id="301" r:id="rId39"/>
    <p:sldId id="302" r:id="rId40"/>
    <p:sldId id="303" r:id="rId41"/>
    <p:sldId id="306" r:id="rId42"/>
    <p:sldId id="304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5"/>
    <a:srgbClr val="FF9900"/>
    <a:srgbClr val="FF0000"/>
    <a:srgbClr val="D979C7"/>
    <a:srgbClr val="ECC3B2"/>
    <a:srgbClr val="DDDDDD"/>
    <a:srgbClr val="00FF00"/>
    <a:srgbClr val="FFF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7" autoAdjust="0"/>
    <p:restoredTop sz="92832" autoAdjust="0"/>
  </p:normalViewPr>
  <p:slideViewPr>
    <p:cSldViewPr>
      <p:cViewPr varScale="1">
        <p:scale>
          <a:sx n="103" d="100"/>
          <a:sy n="103" d="100"/>
        </p:scale>
        <p:origin x="-11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5D6111-0430-488E-9506-81037430E5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24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34DF8-01E7-432B-89A9-800F738772E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		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60BEDE-021D-4DF1-B53B-03BB7BDD0199}" type="slidenum">
              <a:rPr lang="en-US"/>
              <a:pPr/>
              <a:t>10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94D4C-CF27-4D1F-8920-8FA31E8745E1}" type="slidenum">
              <a:rPr lang="en-US"/>
              <a:pPr/>
              <a:t>11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7DA88-D5D8-4468-8735-3E7CDF8C9013}" type="slidenum">
              <a:rPr lang="en-US"/>
              <a:pPr/>
              <a:t>12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1B0E51-8D82-45D8-A7BB-1D41143D5B8E}" type="slidenum">
              <a:rPr lang="en-US"/>
              <a:pPr/>
              <a:t>13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1C4564-AE7E-4A21-86A2-01903ABAF196}" type="slidenum">
              <a:rPr lang="en-US"/>
              <a:pPr/>
              <a:t>14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D0CA3-3DC9-405D-8C10-465256AD7C1A}" type="slidenum">
              <a:rPr lang="en-US"/>
              <a:pPr/>
              <a:t>15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4BD9D-4431-478A-9785-3DCD5E213762}" type="slidenum">
              <a:rPr lang="en-US"/>
              <a:pPr/>
              <a:t>16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A4C5A8-01B6-459D-9CC4-9CB0E2F90952}" type="slidenum">
              <a:rPr lang="en-US"/>
              <a:pPr/>
              <a:t>17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C2AD7-3CE4-439D-B40E-68D1696DA888}" type="slidenum">
              <a:rPr lang="en-US"/>
              <a:pPr/>
              <a:t>18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F238EF-613D-4A9F-A2FE-7AB8E41E44D3}" type="slidenum">
              <a:rPr lang="en-US"/>
              <a:pPr/>
              <a:t>19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2D5D08-E813-4258-8AB8-924BB41F150E}" type="slidenum">
              <a:rPr lang="en-US"/>
              <a:pPr/>
              <a:t>2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84AB7-751E-446B-AD40-71D887B26170}" type="slidenum">
              <a:rPr lang="en-US"/>
              <a:pPr/>
              <a:t>20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9CD168-99AF-4508-84D2-11B7F65ABED5}" type="slidenum">
              <a:rPr lang="en-US"/>
              <a:pPr/>
              <a:t>22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E8496-B498-4CC4-AF9E-08DC3CF67FBD}" type="slidenum">
              <a:rPr lang="en-US"/>
              <a:pPr/>
              <a:t>23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06340-18D8-4902-9160-5B40BE657B07}" type="slidenum">
              <a:rPr lang="en-US"/>
              <a:pPr/>
              <a:t>24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66F6D2-F0EE-40C4-86BF-5792CB305729}" type="slidenum">
              <a:rPr lang="en-US"/>
              <a:pPr/>
              <a:t>25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73777D-3513-4B18-9D76-3CFFC0AFECC5}" type="slidenum">
              <a:rPr lang="en-US"/>
              <a:pPr/>
              <a:t>26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E7F31-C9AD-46EB-B451-BB48F824560D}" type="slidenum">
              <a:rPr lang="en-US"/>
              <a:pPr/>
              <a:t>27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63477-8A5A-43A2-87B3-3FEF49952F83}" type="slidenum">
              <a:rPr lang="en-US"/>
              <a:pPr/>
              <a:t>28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57205-CB85-4A71-8E40-EF838C7D5A20}" type="slidenum">
              <a:rPr lang="en-US"/>
              <a:pPr/>
              <a:t>29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323F28-E2E2-4004-A52F-F5B5F3FFFBB9}" type="slidenum">
              <a:rPr lang="en-US"/>
              <a:pPr/>
              <a:t>30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D725BD-20F7-4660-A405-4ADBAA213AC4}" type="slidenum">
              <a:rPr lang="en-US"/>
              <a:pPr/>
              <a:t>3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CBEF37-CCB5-4327-A4B8-816DC0FF92CD}" type="slidenum">
              <a:rPr lang="en-US"/>
              <a:pPr/>
              <a:t>31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47E060-7891-488E-8E2A-A5BC42802458}" type="slidenum">
              <a:rPr lang="en-US"/>
              <a:pPr/>
              <a:t>32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3A9E24-7788-4F05-A0F4-1354F7E80EF4}" type="slidenum">
              <a:rPr lang="en-US"/>
              <a:pPr/>
              <a:t>33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2CE9EC-CF93-4C14-A8B7-2370C941EFBC}" type="slidenum">
              <a:rPr lang="en-US"/>
              <a:pPr/>
              <a:t>34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9A732-18FE-4DAB-AFE3-39867F59FA80}" type="slidenum">
              <a:rPr lang="en-US"/>
              <a:pPr/>
              <a:t>35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EA404-267C-4D66-9D6C-DAA3548B788B}" type="slidenum">
              <a:rPr lang="en-US"/>
              <a:pPr/>
              <a:t>36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D523C-CD2D-4FCF-B225-1CBFB014DA69}" type="slidenum">
              <a:rPr lang="en-US"/>
              <a:pPr/>
              <a:t>37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9CE242-CD22-48AE-A657-3A8E93434077}" type="slidenum">
              <a:rPr lang="en-US"/>
              <a:pPr/>
              <a:t>38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FD02E7-E846-4CD8-866D-5C4127DB7FB0}" type="slidenum">
              <a:rPr lang="en-US"/>
              <a:pPr/>
              <a:t>39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FD02E7-E846-4CD8-866D-5C4127DB7FB0}" type="slidenum">
              <a:rPr lang="en-US"/>
              <a:pPr/>
              <a:t>40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916AC8-6957-47E3-9916-1E39ECD3FF32}" type="slidenum">
              <a:rPr lang="en-US"/>
              <a:pPr/>
              <a:t>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BB76E-DC91-4E95-8646-CF554AF55286}" type="slidenum">
              <a:rPr lang="en-US"/>
              <a:pPr/>
              <a:t>41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62E30-E7D9-466C-8567-FD9CC9909F4D}" type="slidenum">
              <a:rPr lang="en-US"/>
              <a:pPr/>
              <a:t>5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920E8-EE8A-4E03-A4D5-831EFA4124AA}" type="slidenum">
              <a:rPr lang="en-US"/>
              <a:pPr/>
              <a:t>6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15F26-2843-4B03-8E14-530CB1EA8A2D}" type="slidenum">
              <a:rPr lang="en-US"/>
              <a:pPr/>
              <a:t>7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549223-D1F8-433F-A5F7-E849EDE59BC2}" type="slidenum">
              <a:rPr lang="en-US"/>
              <a:pPr/>
              <a:t>8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B5AB4-B799-4551-A876-53C6B6DB55C7}" type="slidenum">
              <a:rPr lang="en-US"/>
              <a:pPr/>
              <a:t>9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46437-F2C9-4C8A-AE15-99005B9D49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A32E7-30E0-48FF-AE57-F005A06D4B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BF0DD-7E00-4592-9A03-D60CD6809D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27,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6D0D5-A717-44C5-904D-FD2836FFE2E5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27,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CB61C-CE40-455F-A055-97F780C54EA4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27,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611B1-9132-42D4-B146-942D43EB7F1E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27,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0DABF-4C10-4C07-9277-A62228DDA831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27,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B0820-370F-4F7B-8634-E55FB92D85E1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27,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7332D-1FAC-4090-B667-80EFCAB25385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27,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DC486-E7AA-4426-9792-EE1A5C7F72A7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27,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B6A3C-F89B-4359-945A-D275BE7D9FBA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5A1CD-661B-4726-B863-033F7CC3A6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27,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0EC60-68A1-4965-8C22-6D7AF08D90DF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27,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05CFB-F76F-443C-91C0-C923C1A2ABBE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27,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858AB-9EB4-40E6-BD89-BC1CE5EBB2AA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A1137-15EE-4B02-8E8C-51915B5DE0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4E2D0-90FA-4A99-A33C-1C70D363B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4AEB4-9CB4-4609-AD65-7E3C3EF556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1A140-B2EA-49EF-B9C1-DEA9E54094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62E07-F2BB-4DA5-AC8D-652C7C9A71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F85B5-9DA0-43EB-9222-F94D4193A1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475DA-FF1C-482A-99AF-185DCE6B71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0C9B63-1000-4E3E-97F0-ED522410917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246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is-IS" dirty="0" smtClean="0"/>
              <a:t>Jan 27,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A8273FD4-1C1B-4404-8E37-ACD13D2E41D2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27300"/>
        </a:buClr>
        <a:buSzPct val="70000"/>
        <a:buFont typeface="Marlett" pitchFamily="2" charset="2"/>
        <a:buChar char="g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27300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17B-EBF3-4E0A-A87D-1FD799C6D06C}" type="slidenum">
              <a:rPr lang="en-US"/>
              <a:pPr/>
              <a:t>1</a:t>
            </a:fld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828800"/>
            <a:ext cx="7343775" cy="1447800"/>
          </a:xfrm>
        </p:spPr>
        <p:txBody>
          <a:bodyPr/>
          <a:lstStyle/>
          <a:p>
            <a:r>
              <a:rPr lang="en-US" dirty="0">
                <a:solidFill>
                  <a:srgbClr val="212121"/>
                </a:solidFill>
              </a:rPr>
              <a:t>IAT 355</a:t>
            </a:r>
          </a:p>
          <a:p>
            <a:endParaRPr lang="en-US" dirty="0">
              <a:solidFill>
                <a:srgbClr val="212121"/>
              </a:solidFill>
            </a:endParaRPr>
          </a:p>
          <a:p>
            <a:r>
              <a:rPr lang="en-US" dirty="0" smtClean="0">
                <a:solidFill>
                  <a:srgbClr val="212121"/>
                </a:solidFill>
              </a:rPr>
              <a:t>Trees2</a:t>
            </a:r>
            <a:endParaRPr lang="en-US" dirty="0">
              <a:solidFill>
                <a:srgbClr val="212121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28600" y="55626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solidFill>
                  <a:srgbClr val="464646"/>
                </a:solidFill>
              </a:rPr>
              <a:t>______________________________________________________________________________________</a:t>
            </a:r>
            <a:br>
              <a:rPr lang="en-US" sz="1400">
                <a:solidFill>
                  <a:srgbClr val="464646"/>
                </a:solidFill>
              </a:rPr>
            </a:br>
            <a:r>
              <a:rPr lang="en-US" sz="1400">
                <a:solidFill>
                  <a:srgbClr val="464646"/>
                </a:solidFill>
              </a:rPr>
              <a:t/>
            </a:r>
            <a:br>
              <a:rPr lang="en-US" sz="1400">
                <a:solidFill>
                  <a:srgbClr val="464646"/>
                </a:solidFill>
              </a:rPr>
            </a:br>
            <a:r>
              <a:rPr lang="en-US" sz="1400">
                <a:solidFill>
                  <a:srgbClr val="464646"/>
                </a:solidFill>
              </a:rPr>
              <a:t>                                                     </a:t>
            </a:r>
            <a:r>
              <a:rPr lang="en-US" sz="1200">
                <a:solidFill>
                  <a:srgbClr val="212121"/>
                </a:solidFill>
              </a:rPr>
              <a:t>SCHOOL OF INTERACTIVE ARTS + TECHNOLOGY [SIAT]  |  WWW.SIAT.SFU.CA</a:t>
            </a:r>
            <a:endParaRPr lang="en-US" sz="1400">
              <a:solidFill>
                <a:srgbClr val="464646"/>
              </a:solidFill>
            </a:endParaRPr>
          </a:p>
        </p:txBody>
      </p:sp>
      <p:pic>
        <p:nvPicPr>
          <p:cNvPr id="2056" name="Picture 8" descr="siat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867400"/>
            <a:ext cx="2514600" cy="57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5045-6494-48F7-B30E-BD84A7264C58}" type="slidenum">
              <a:rPr lang="en-US"/>
              <a:pPr/>
              <a:t>10</a:t>
            </a:fld>
            <a:endParaRPr lang="en-US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Treemap Algorithm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Draw()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{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Change orientation from parent (horiz/vert)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Read all files and directories at this level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Make rectangle for each, scaled to size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Draw rectangles using appropriate size and color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For each directory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	Make recursive call using its rectangle as focus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D913-1022-409D-9B23-DF17A7E74B9E}" type="slidenum">
              <a:rPr lang="en-US"/>
              <a:pPr/>
              <a:t>11</a:t>
            </a:fld>
            <a:endParaRPr lang="en-US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Nested vs. Non-nested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005263"/>
            <a:ext cx="7772400" cy="2090737"/>
          </a:xfrm>
        </p:spPr>
        <p:txBody>
          <a:bodyPr/>
          <a:lstStyle/>
          <a:p>
            <a:r>
              <a:rPr lang="en-US"/>
              <a:t>    Non-nested                  Nested</a:t>
            </a:r>
          </a:p>
        </p:txBody>
      </p:sp>
      <p:pic>
        <p:nvPicPr>
          <p:cNvPr id="285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133600"/>
            <a:ext cx="64865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830EF-E351-42B3-A637-C8BCDEDE42B5}" type="slidenum">
              <a:rPr lang="en-US"/>
              <a:pPr/>
              <a:t>12</a:t>
            </a:fld>
            <a:endParaRPr lang="en-US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use Treemap idea for a variety of domains</a:t>
            </a:r>
          </a:p>
          <a:p>
            <a:pPr lvl="1"/>
            <a:r>
              <a:rPr lang="en-US"/>
              <a:t>File/directory structures</a:t>
            </a:r>
          </a:p>
          <a:p>
            <a:pPr lvl="1"/>
            <a:r>
              <a:rPr lang="en-US"/>
              <a:t>Basketball statistics</a:t>
            </a:r>
          </a:p>
          <a:p>
            <a:pPr lvl="1"/>
            <a:r>
              <a:rPr lang="en-US"/>
              <a:t>Software diagrams</a:t>
            </a:r>
          </a:p>
          <a:p>
            <a:r>
              <a:rPr lang="en-US"/>
              <a:t>Useful where there is a size query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E597-1BBC-4434-8A80-6F7E1D6F94A5}" type="slidenum">
              <a:rPr lang="en-US"/>
              <a:pPr/>
              <a:t>13</a:t>
            </a:fld>
            <a:endParaRPr lang="en-US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Visualization App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/>
              <a:t>SeeSys</a:t>
            </a:r>
            <a:r>
              <a:rPr lang="en-US" sz="2800" dirty="0"/>
              <a:t>: Software Metrics Visualizing System</a:t>
            </a:r>
          </a:p>
          <a:p>
            <a:r>
              <a:rPr lang="en-US" sz="2800" dirty="0"/>
              <a:t>Uses </a:t>
            </a:r>
            <a:r>
              <a:rPr lang="en-US" sz="2800" dirty="0" err="1"/>
              <a:t>treemap</a:t>
            </a:r>
            <a:r>
              <a:rPr lang="en-US" sz="2800" dirty="0"/>
              <a:t>-like visualization to present different software metrics</a:t>
            </a:r>
          </a:p>
          <a:p>
            <a:r>
              <a:rPr lang="en-US" sz="2800" dirty="0"/>
              <a:t>Displays:</a:t>
            </a:r>
          </a:p>
          <a:p>
            <a:pPr lvl="1"/>
            <a:r>
              <a:rPr lang="en-US" sz="2400" dirty="0"/>
              <a:t>Size</a:t>
            </a:r>
          </a:p>
          <a:p>
            <a:pPr lvl="1"/>
            <a:r>
              <a:rPr lang="en-US" sz="2400" dirty="0"/>
              <a:t>Recent development</a:t>
            </a:r>
          </a:p>
          <a:p>
            <a:pPr lvl="1"/>
            <a:r>
              <a:rPr lang="en-US" sz="2400" dirty="0"/>
              <a:t>High fix-on-fix rates</a:t>
            </a:r>
          </a:p>
          <a:p>
            <a:pPr lvl="1"/>
            <a:r>
              <a:rPr lang="en-US" sz="2400" dirty="0"/>
              <a:t>History and growth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F660-2E23-4C44-8DEA-A9D3AAFC437C}" type="slidenum">
              <a:rPr lang="en-US"/>
              <a:pPr/>
              <a:t>14</a:t>
            </a:fld>
            <a:endParaRPr lang="en-US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SeeSys</a:t>
            </a:r>
            <a:r>
              <a:rPr lang="en-US" dirty="0"/>
              <a:t> </a:t>
            </a:r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4467225"/>
          </a:xfrm>
        </p:spPr>
        <p:txBody>
          <a:bodyPr/>
          <a:lstStyle/>
          <a:p>
            <a:r>
              <a:rPr lang="en-US" sz="2000"/>
              <a:t>Subsystems in a software system. Each rectangle represents the non-comment source code in a subsystem. Area means size</a:t>
            </a:r>
          </a:p>
          <a:p>
            <a:endParaRPr lang="en-US" sz="2000"/>
          </a:p>
        </p:txBody>
      </p:sp>
      <p:pic>
        <p:nvPicPr>
          <p:cNvPr id="291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276475"/>
            <a:ext cx="58578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7451725" y="4581525"/>
            <a:ext cx="1692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New Code in this release</a:t>
            </a:r>
          </a:p>
        </p:txBody>
      </p:sp>
      <p:sp>
        <p:nvSpPr>
          <p:cNvPr id="291846" name="Text Box 6"/>
          <p:cNvSpPr txBox="1">
            <a:spLocks noChangeArrowheads="1"/>
          </p:cNvSpPr>
          <p:nvPr/>
        </p:nvSpPr>
        <p:spPr bwMode="auto">
          <a:xfrm>
            <a:off x="5292725" y="6276975"/>
            <a:ext cx="169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Size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819C-7026-439B-8D24-E38642A57E1B}" type="slidenum">
              <a:rPr lang="en-US"/>
              <a:pPr/>
              <a:t>15</a:t>
            </a:fld>
            <a:endParaRPr lang="en-US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SeeSys sample 2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675"/>
            <a:ext cx="7772400" cy="4251325"/>
          </a:xfrm>
        </p:spPr>
        <p:txBody>
          <a:bodyPr/>
          <a:lstStyle/>
          <a:p>
            <a:r>
              <a:rPr lang="en-US"/>
              <a:t>Bug Rates by Subsystem and Directory</a:t>
            </a:r>
          </a:p>
          <a:p>
            <a:r>
              <a:rPr lang="en-US"/>
              <a:t>New Code in this release</a:t>
            </a:r>
          </a:p>
        </p:txBody>
      </p:sp>
      <p:pic>
        <p:nvPicPr>
          <p:cNvPr id="293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2916238"/>
            <a:ext cx="54197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3893" name="Text Box 5"/>
          <p:cNvSpPr txBox="1">
            <a:spLocks noChangeArrowheads="1"/>
          </p:cNvSpPr>
          <p:nvPr/>
        </p:nvSpPr>
        <p:spPr bwMode="auto">
          <a:xfrm>
            <a:off x="7524750" y="3060700"/>
            <a:ext cx="12207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Added </a:t>
            </a:r>
          </a:p>
          <a:p>
            <a:r>
              <a:rPr lang="en-US" sz="1600"/>
              <a:t>Funtionality</a:t>
            </a:r>
          </a:p>
        </p:txBody>
      </p:sp>
      <p:sp>
        <p:nvSpPr>
          <p:cNvPr id="293894" name="Text Box 6"/>
          <p:cNvSpPr txBox="1">
            <a:spLocks noChangeArrowheads="1"/>
          </p:cNvSpPr>
          <p:nvPr/>
        </p:nvSpPr>
        <p:spPr bwMode="auto">
          <a:xfrm>
            <a:off x="7524750" y="3852863"/>
            <a:ext cx="1085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Bug Fixes</a:t>
            </a:r>
          </a:p>
        </p:txBody>
      </p:sp>
      <p:sp>
        <p:nvSpPr>
          <p:cNvPr id="293895" name="Text Box 7"/>
          <p:cNvSpPr txBox="1">
            <a:spLocks noChangeArrowheads="1"/>
          </p:cNvSpPr>
          <p:nvPr/>
        </p:nvSpPr>
        <p:spPr bwMode="auto">
          <a:xfrm>
            <a:off x="179388" y="4941888"/>
            <a:ext cx="18002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Bars represent individual directories in the subsystem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07F-74ED-4819-9221-70413FC5E472}" type="slidenum">
              <a:rPr lang="en-US"/>
              <a:pPr/>
              <a:t>16</a:t>
            </a:fld>
            <a:endParaRPr lang="en-US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Internet News Groups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NetScan</a:t>
            </a:r>
          </a:p>
        </p:txBody>
      </p:sp>
      <p:pic>
        <p:nvPicPr>
          <p:cNvPr id="295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565400"/>
            <a:ext cx="65722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6429-C6B6-4CC8-B3D7-48062B747694}" type="slidenum">
              <a:rPr lang="en-US"/>
              <a:pPr/>
              <a:t>17</a:t>
            </a:fld>
            <a:endParaRPr lang="en-US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Treemap Affordances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Good representation of two attributes beyond node-link: color and area</a:t>
            </a:r>
          </a:p>
          <a:p>
            <a:r>
              <a:rPr lang="en-US"/>
              <a:t>Not as good at representing structure</a:t>
            </a:r>
          </a:p>
          <a:p>
            <a:pPr lvl="1"/>
            <a:r>
              <a:rPr lang="en-US"/>
              <a:t>What happens if it’s a perfectly balanced tree of items all the same size?</a:t>
            </a:r>
          </a:p>
          <a:p>
            <a:pPr lvl="1"/>
            <a:r>
              <a:rPr lang="en-US"/>
              <a:t>Also can get long-thin aspect ratios</a:t>
            </a:r>
          </a:p>
          <a:p>
            <a:pPr lvl="1"/>
            <a:r>
              <a:rPr lang="en-US"/>
              <a:t>Borders help on smaller trees, but take up too much area on large, deep ones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8CB3-0304-4A0C-BD40-50BF160707A6}" type="slidenum">
              <a:rPr lang="en-US"/>
              <a:pPr/>
              <a:t>18</a:t>
            </a:fld>
            <a:endParaRPr lang="en-US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Aspect ratios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Long thin rectangles hard to use</a:t>
            </a:r>
          </a:p>
          <a:p>
            <a:r>
              <a:rPr lang="en-US"/>
              <a:t>Hard to estimate area</a:t>
            </a:r>
          </a:p>
          <a:p>
            <a:endParaRPr lang="en-US"/>
          </a:p>
          <a:p>
            <a:r>
              <a:rPr lang="en-US"/>
              <a:t>Which one is bigger?</a:t>
            </a:r>
          </a:p>
        </p:txBody>
      </p:sp>
      <p:sp>
        <p:nvSpPr>
          <p:cNvPr id="300036" name="Rectangle 4"/>
          <p:cNvSpPr>
            <a:spLocks noChangeArrowheads="1"/>
          </p:cNvSpPr>
          <p:nvPr/>
        </p:nvSpPr>
        <p:spPr bwMode="auto">
          <a:xfrm>
            <a:off x="1187450" y="1771650"/>
            <a:ext cx="7488238" cy="144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37" name="Rectangle 5"/>
          <p:cNvSpPr>
            <a:spLocks noChangeArrowheads="1"/>
          </p:cNvSpPr>
          <p:nvPr/>
        </p:nvSpPr>
        <p:spPr bwMode="auto">
          <a:xfrm>
            <a:off x="468313" y="2205038"/>
            <a:ext cx="215900" cy="38893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38" name="Rectangle 6"/>
          <p:cNvSpPr>
            <a:spLocks noChangeArrowheads="1"/>
          </p:cNvSpPr>
          <p:nvPr/>
        </p:nvSpPr>
        <p:spPr bwMode="auto">
          <a:xfrm>
            <a:off x="5076825" y="4724400"/>
            <a:ext cx="107950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39" name="Rectangle 7"/>
          <p:cNvSpPr>
            <a:spLocks noChangeArrowheads="1"/>
          </p:cNvSpPr>
          <p:nvPr/>
        </p:nvSpPr>
        <p:spPr bwMode="auto">
          <a:xfrm>
            <a:off x="6804025" y="2565400"/>
            <a:ext cx="360363" cy="3238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40" name="Line 8"/>
          <p:cNvSpPr>
            <a:spLocks noChangeShapeType="1"/>
          </p:cNvSpPr>
          <p:nvPr/>
        </p:nvSpPr>
        <p:spPr bwMode="auto">
          <a:xfrm>
            <a:off x="5292725" y="4076700"/>
            <a:ext cx="35877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41" name="Line 9"/>
          <p:cNvSpPr>
            <a:spLocks noChangeShapeType="1"/>
          </p:cNvSpPr>
          <p:nvPr/>
        </p:nvSpPr>
        <p:spPr bwMode="auto">
          <a:xfrm>
            <a:off x="5292725" y="4076700"/>
            <a:ext cx="1366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F3C7-47F9-4442-A729-781D878D5922}" type="slidenum">
              <a:rPr lang="en-US"/>
              <a:pPr/>
              <a:t>19</a:t>
            </a:fld>
            <a:endParaRPr lang="en-US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squareness!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we force a rectangle to be “more square”?</a:t>
            </a:r>
          </a:p>
          <a:p>
            <a:r>
              <a:rPr lang="en-US"/>
              <a:t>Problem is that other rectangles have to change shape</a:t>
            </a:r>
          </a:p>
          <a:p>
            <a:r>
              <a:rPr lang="en-US"/>
              <a:t>NP Hard problem (Optimization, bin packing..)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5641-557D-4218-B82B-0BCB1986C3FD}" type="slidenum">
              <a:rPr lang="en-US"/>
              <a:pPr/>
              <a:t>2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Hierarchies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Definition</a:t>
            </a:r>
          </a:p>
          <a:p>
            <a:pPr lvl="1"/>
            <a:r>
              <a:rPr lang="en-US"/>
              <a:t>Data repository in which cases are related to subcases</a:t>
            </a:r>
          </a:p>
          <a:p>
            <a:pPr lvl="1"/>
            <a:r>
              <a:rPr lang="en-US"/>
              <a:t>Can be thought of as imposing an ordering in which cases are parents or ancestors of other cases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F3A5-0BB9-4A9C-81E0-49F1F42739CA}" type="slidenum">
              <a:rPr lang="en-US"/>
              <a:pPr/>
              <a:t>20</a:t>
            </a:fld>
            <a:endParaRPr lang="en-US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Variation: “Cluster” Treemap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Finviz</a:t>
            </a:r>
            <a:r>
              <a:rPr lang="en-US" dirty="0" smtClean="0"/>
              <a:t> </a:t>
            </a:r>
            <a:r>
              <a:rPr lang="en-US" dirty="0"/>
              <a:t>Map of the Market</a:t>
            </a:r>
          </a:p>
          <a:p>
            <a:pPr lvl="1"/>
            <a:r>
              <a:rPr lang="en-US" dirty="0"/>
              <a:t>Illustrates stock movements</a:t>
            </a:r>
          </a:p>
          <a:p>
            <a:pPr lvl="1"/>
            <a:r>
              <a:rPr lang="en-US" dirty="0"/>
              <a:t>“Compromises” </a:t>
            </a:r>
            <a:r>
              <a:rPr lang="en-US" dirty="0" err="1"/>
              <a:t>treemap</a:t>
            </a:r>
            <a:r>
              <a:rPr lang="en-US" dirty="0"/>
              <a:t> algorithm to avoid bad aspect ratios</a:t>
            </a:r>
          </a:p>
          <a:p>
            <a:pPr lvl="1"/>
            <a:r>
              <a:rPr lang="en-US" dirty="0"/>
              <a:t>Basic algorithm (divide and conquer) with some hand tweaking</a:t>
            </a:r>
          </a:p>
          <a:p>
            <a:pPr lvl="1"/>
            <a:r>
              <a:rPr lang="en-US" dirty="0"/>
              <a:t>Takes advantage of shallow hierarchy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finviz.com</a:t>
            </a:r>
            <a:r>
              <a:rPr lang="en-US" dirty="0"/>
              <a:t>/</a:t>
            </a:r>
            <a:r>
              <a:rPr lang="en-US" dirty="0" err="1"/>
              <a:t>map.ashx?t</a:t>
            </a:r>
            <a:r>
              <a:rPr lang="en-US" dirty="0"/>
              <a:t>=</a:t>
            </a:r>
            <a:r>
              <a:rPr lang="en-US" dirty="0" err="1"/>
              <a:t>sec_all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792088"/>
          </a:xfrm>
        </p:spPr>
        <p:txBody>
          <a:bodyPr/>
          <a:lstStyle/>
          <a:p>
            <a:r>
              <a:rPr lang="en-US" sz="4000" dirty="0" err="1" smtClean="0"/>
              <a:t>MarketWatch</a:t>
            </a:r>
            <a:r>
              <a:rPr lang="en-US" sz="4000" dirty="0" smtClean="0"/>
              <a:t> Map of the market</a:t>
            </a:r>
            <a:endParaRPr lang="en-US" sz="4000" dirty="0"/>
          </a:p>
        </p:txBody>
      </p:sp>
      <p:pic>
        <p:nvPicPr>
          <p:cNvPr id="7" name="Content Placeholder 6" descr="Screen Shot 2013-02-06 at 11.55.37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" t="16280" r="20307" b="2125"/>
          <a:stretch/>
        </p:blipFill>
        <p:spPr>
          <a:xfrm>
            <a:off x="611560" y="1196752"/>
            <a:ext cx="8218264" cy="554461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IAT 355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A1CD-661B-4726-B863-033F7CC3A6B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5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0075-5A1A-42DC-AE2A-AF51EC192460}" type="slidenum">
              <a:rPr lang="en-US"/>
              <a:pPr/>
              <a:t>22</a:t>
            </a:fld>
            <a:endParaRPr lang="en-US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dd</a:t>
            </a:r>
            <a:endParaRPr lang="en-US" dirty="0"/>
          </a:p>
        </p:txBody>
      </p:sp>
      <p:pic>
        <p:nvPicPr>
          <p:cNvPr id="2" name="Picture 1" descr="FinvizMarketTreemap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8" t="31851" r="21928" b="12274"/>
          <a:stretch/>
        </p:blipFill>
        <p:spPr>
          <a:xfrm>
            <a:off x="43325" y="476672"/>
            <a:ext cx="9065179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E71C-0738-4891-A7BF-853BABB4F276}" type="slidenum">
              <a:rPr lang="en-US"/>
              <a:pPr/>
              <a:t>23</a:t>
            </a:fld>
            <a:endParaRPr lang="en-US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Map </a:t>
            </a:r>
            <a:r>
              <a:rPr lang="en-US" dirty="0"/>
              <a:t>Review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Dynamic user interface operations add to impact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650-19E9-40D5-A379-773D80CC10BD}" type="slidenum">
              <a:rPr lang="en-US"/>
              <a:pPr/>
              <a:t>24</a:t>
            </a:fld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Square Algorithm Problems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Small changes in data values can cause dramatic changes in layout</a:t>
            </a:r>
          </a:p>
          <a:p>
            <a:r>
              <a:rPr lang="en-US"/>
              <a:t>Order of items in a group may be important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345E-67C6-4FD0-A666-C64160EBF0DE}" type="slidenum">
              <a:rPr lang="en-US"/>
              <a:pPr/>
              <a:t>25</a:t>
            </a:fld>
            <a:endParaRPr lang="en-US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Showing Structure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Regular borderless treemap makes it challenging to discern structure of hierarchy, particularly large ones</a:t>
            </a:r>
          </a:p>
          <a:p>
            <a:pPr lvl="1"/>
            <a:r>
              <a:rPr lang="en-US"/>
              <a:t>Supplement Treemap view</a:t>
            </a:r>
          </a:p>
          <a:p>
            <a:pPr lvl="1"/>
            <a:r>
              <a:rPr lang="en-US"/>
              <a:t>Change rectangles to other forms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CDBA-4FDC-464E-A52F-9DD55821C253}" type="slidenum">
              <a:rPr lang="en-US"/>
              <a:pPr/>
              <a:t>26</a:t>
            </a:fld>
            <a:endParaRPr lang="en-US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Variation: Cushion Treemap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shading and texture to convey structure of hierarchy</a:t>
            </a:r>
          </a:p>
        </p:txBody>
      </p:sp>
      <p:pic>
        <p:nvPicPr>
          <p:cNvPr id="314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500438"/>
            <a:ext cx="77724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180C-AB56-404B-8715-9D94EF3B08C8}" type="slidenum">
              <a:rPr lang="en-US"/>
              <a:pPr/>
              <a:t>27</a:t>
            </a:fld>
            <a:endParaRPr lang="en-US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720725"/>
          </a:xfrm>
        </p:spPr>
        <p:txBody>
          <a:bodyPr/>
          <a:lstStyle/>
          <a:p>
            <a:r>
              <a:rPr lang="en-US" sz="4000"/>
              <a:t>SequoiaView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513"/>
            <a:ext cx="7772400" cy="5043487"/>
          </a:xfrm>
        </p:spPr>
        <p:txBody>
          <a:bodyPr/>
          <a:lstStyle/>
          <a:p>
            <a:r>
              <a:rPr lang="en-US" dirty="0"/>
              <a:t>File </a:t>
            </a:r>
            <a:r>
              <a:rPr lang="en-US" dirty="0" err="1"/>
              <a:t>visualizer</a:t>
            </a:r>
            <a:r>
              <a:rPr lang="en-US" dirty="0"/>
              <a:t> using cushion </a:t>
            </a:r>
            <a:r>
              <a:rPr lang="en-US" dirty="0" err="1"/>
              <a:t>treemap</a:t>
            </a:r>
            <a:endParaRPr lang="en-US" dirty="0"/>
          </a:p>
          <a:p>
            <a:r>
              <a:rPr lang="en-US" dirty="0"/>
              <a:t>www.win.tue.nl/sequoiaview/</a:t>
            </a:r>
          </a:p>
          <a:p>
            <a:endParaRPr lang="en-US" dirty="0"/>
          </a:p>
        </p:txBody>
      </p:sp>
      <p:pic>
        <p:nvPicPr>
          <p:cNvPr id="3164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2247900"/>
            <a:ext cx="61531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673B-F28A-40B2-B07B-E46514D6FA64}" type="slidenum">
              <a:rPr lang="en-US"/>
              <a:pPr/>
              <a:t>28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News Stories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611687"/>
          </a:xfrm>
        </p:spPr>
        <p:txBody>
          <a:bodyPr/>
          <a:lstStyle/>
          <a:p>
            <a:r>
              <a:rPr lang="en-US" sz="2400" dirty="0" err="1" smtClean="0"/>
              <a:t>newsmap.jp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318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060575"/>
            <a:ext cx="653415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1AB7-7AF0-4DC8-96BF-1E23DC381271}" type="slidenum">
              <a:rPr lang="en-US"/>
              <a:pPr/>
              <a:t>29</a:t>
            </a:fld>
            <a:endParaRPr lang="en-US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Investment Portfolios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www.panopticon.com</a:t>
            </a:r>
          </a:p>
          <a:p>
            <a:endParaRPr lang="en-US" dirty="0"/>
          </a:p>
        </p:txBody>
      </p:sp>
      <p:pic>
        <p:nvPicPr>
          <p:cNvPr id="320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2552700"/>
            <a:ext cx="55626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685C4-776A-4B5B-A97E-7EA5938BAE8A}" type="slidenum">
              <a:rPr lang="en-US"/>
              <a:pPr/>
              <a:t>3</a:t>
            </a:fld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Hierarchies often represented as trees</a:t>
            </a:r>
          </a:p>
          <a:p>
            <a:pPr lvl="1"/>
            <a:r>
              <a:rPr lang="en-US"/>
              <a:t>Directed, acyclic graph</a:t>
            </a:r>
          </a:p>
          <a:p>
            <a:r>
              <a:rPr lang="en-US"/>
              <a:t>Two main representation schemes</a:t>
            </a:r>
          </a:p>
          <a:p>
            <a:pPr lvl="1"/>
            <a:r>
              <a:rPr lang="en-US"/>
              <a:t>Node-link </a:t>
            </a:r>
          </a:p>
          <a:p>
            <a:pPr lvl="1"/>
            <a:r>
              <a:rPr lang="en-US" b="1"/>
              <a:t>Space-filling</a:t>
            </a:r>
          </a:p>
          <a:p>
            <a:endParaRPr lang="en-US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CF58-CC5B-4A02-B765-A464E1E249EE}" type="slidenum">
              <a:rPr lang="en-US"/>
              <a:pPr/>
              <a:t>30</a:t>
            </a:fld>
            <a:endParaRPr lang="en-US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Problem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if nodes with zero value (mapped to area) are very important?</a:t>
            </a:r>
          </a:p>
          <a:p>
            <a:pPr lvl="1"/>
            <a:r>
              <a:rPr lang="en-US"/>
              <a:t>Example: Stock or mutual fund portfolios: Funds you don’t currently hold have zero value in your portfolio, but you want to see them to potentially buy them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013BF-67CA-45BF-8515-158C6FB9A5C9}" type="slidenum">
              <a:rPr lang="en-US"/>
              <a:pPr/>
              <a:t>31</a:t>
            </a:fld>
            <a:endParaRPr lang="en-US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FundExplorer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mutual fund portfolios, including funds not currently held</a:t>
            </a:r>
          </a:p>
          <a:p>
            <a:pPr lvl="1"/>
            <a:r>
              <a:rPr lang="en-US" dirty="0"/>
              <a:t>Area maps to your relative investment in fund </a:t>
            </a:r>
          </a:p>
          <a:p>
            <a:r>
              <a:rPr lang="en-US" dirty="0"/>
              <a:t>Want to help the user with portfolio diversification as well</a:t>
            </a:r>
          </a:p>
          <a:p>
            <a:pPr lvl="1"/>
            <a:r>
              <a:rPr lang="en-US" dirty="0"/>
              <a:t>If I add fund X, how does that overlap with my current fund holdings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86CD-C887-4542-B29B-EC223A6C4A9F}" type="slidenum">
              <a:rPr lang="en-US"/>
              <a:pPr/>
              <a:t>32</a:t>
            </a:fld>
            <a:endParaRPr lang="en-US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Context Treemap – Treemap with small distortion</a:t>
            </a:r>
          </a:p>
          <a:p>
            <a:pPr lvl="1"/>
            <a:r>
              <a:rPr lang="en-US"/>
              <a:t>Give zero-valued items (all together) some constant proportion of screen area</a:t>
            </a:r>
          </a:p>
          <a:p>
            <a:pPr lvl="1"/>
            <a:r>
              <a:rPr lang="en-US"/>
              <a:t>Provide dynamic query capabilities to enhance exploration leading to portfolio diversification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5015C-3C45-474F-8DAE-894E1D7DF03E}" type="slidenum">
              <a:rPr lang="en-US"/>
              <a:pPr/>
              <a:t>33</a:t>
            </a:fld>
            <a:endParaRPr lang="en-US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FundExplorer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8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16113"/>
            <a:ext cx="56959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321A-8659-4373-AB77-AE197A052D7E}" type="slidenum">
              <a:rPr lang="en-US"/>
              <a:pPr/>
              <a:t>34</a:t>
            </a:fld>
            <a:endParaRPr lang="en-US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about Radial Space filling?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we used a radial rather than a rectangular space-filling technique?</a:t>
            </a:r>
          </a:p>
          <a:p>
            <a:pPr lvl="1"/>
            <a:r>
              <a:rPr lang="en-US" dirty="0"/>
              <a:t>We saw node-link trees with root in center and growing outward already...</a:t>
            </a:r>
          </a:p>
          <a:p>
            <a:r>
              <a:rPr lang="en-US" dirty="0"/>
              <a:t>Make pie-tree with root in center and children growing outward</a:t>
            </a:r>
          </a:p>
          <a:p>
            <a:pPr lvl="1"/>
            <a:r>
              <a:rPr lang="en-US" dirty="0"/>
              <a:t>Radial angle now corresponds to a variables rather than </a:t>
            </a:r>
            <a:r>
              <a:rPr lang="en-US" dirty="0" smtClean="0"/>
              <a:t>area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A46-A6F9-4FE5-BB79-4A0131CD7555}" type="slidenum">
              <a:rPr lang="en-US"/>
              <a:pPr/>
              <a:t>35</a:t>
            </a:fld>
            <a:endParaRPr lang="en-US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SunBurst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611687"/>
          </a:xfrm>
        </p:spPr>
        <p:txBody>
          <a:bodyPr/>
          <a:lstStyle/>
          <a:p>
            <a:r>
              <a:rPr lang="en-US"/>
              <a:t>Stasko et al 2000</a:t>
            </a:r>
          </a:p>
        </p:txBody>
      </p:sp>
      <p:pic>
        <p:nvPicPr>
          <p:cNvPr id="3348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276475"/>
            <a:ext cx="74104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11B6-B8CF-4845-BE93-AB8FBFDC02C1}" type="slidenum">
              <a:rPr lang="en-US"/>
              <a:pPr/>
              <a:t>36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SunBurst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Root directory at center, each successive level drawn farther out from center</a:t>
            </a:r>
          </a:p>
          <a:p>
            <a:r>
              <a:rPr lang="en-US" sz="2800"/>
              <a:t>Sweep angle of item corresponds to size</a:t>
            </a:r>
          </a:p>
          <a:p>
            <a:r>
              <a:rPr lang="en-US" sz="2800"/>
              <a:t>Color maps to file type or age</a:t>
            </a:r>
          </a:p>
          <a:p>
            <a:r>
              <a:rPr lang="en-US" sz="2800"/>
              <a:t>Interactive controls for moving deeper in hierarchy, changing the root, etc.</a:t>
            </a:r>
          </a:p>
          <a:p>
            <a:r>
              <a:rPr lang="en-US" sz="2800"/>
              <a:t>Double-click on directory makes it new root</a:t>
            </a: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85C6-3190-46BD-BF34-FE463B53FED6}" type="slidenum">
              <a:rPr lang="en-US"/>
              <a:pPr/>
              <a:t>37</a:t>
            </a:fld>
            <a:endParaRPr 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SunBurst Negative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large hierarchies, files at the periphery are usually tiny and very difficult to distinguish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B99D-7B28-4810-AA69-026AA5CC90FF}" type="slidenum">
              <a:rPr lang="en-US"/>
              <a:pPr/>
              <a:t>38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Zoomology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165475" cy="4114800"/>
          </a:xfrm>
        </p:spPr>
        <p:txBody>
          <a:bodyPr/>
          <a:lstStyle/>
          <a:p>
            <a:r>
              <a:rPr lang="en-US"/>
              <a:t>Not quite space filling</a:t>
            </a:r>
          </a:p>
          <a:p>
            <a:pPr lvl="1"/>
            <a:r>
              <a:rPr lang="en-US"/>
              <a:t>Circles within circles</a:t>
            </a:r>
          </a:p>
          <a:p>
            <a:pPr lvl="1"/>
            <a:r>
              <a:rPr lang="en-US"/>
              <a:t>Alternative structure view</a:t>
            </a:r>
          </a:p>
          <a:p>
            <a:r>
              <a:rPr lang="en-US"/>
              <a:t>Highly Interactive</a:t>
            </a:r>
          </a:p>
          <a:p>
            <a:endParaRPr lang="en-US"/>
          </a:p>
        </p:txBody>
      </p:sp>
      <p:pic>
        <p:nvPicPr>
          <p:cNvPr id="343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3325" y="1989138"/>
            <a:ext cx="54006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A26E-6A6D-49A5-B617-62C12BD57390}" type="slidenum">
              <a:rPr lang="en-US"/>
              <a:pPr/>
              <a:t>39</a:t>
            </a:fld>
            <a:endParaRPr 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Zoomology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Coordinated structure views</a:t>
            </a:r>
          </a:p>
        </p:txBody>
      </p:sp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4588" y="2455863"/>
            <a:ext cx="54959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0BF3-26EC-45BC-B512-8A6E9D123FAB}" type="slidenum">
              <a:rPr lang="en-US"/>
              <a:pPr/>
              <a:t>4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Node-Link Examples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2692" name="Picture 4"/>
          <p:cNvPicPr>
            <a:picLocks noChangeAspect="1" noChangeArrowheads="1"/>
          </p:cNvPicPr>
          <p:nvPr/>
        </p:nvPicPr>
        <p:blipFill>
          <a:blip r:embed="rId3" cstate="print"/>
          <a:srcRect l="58054"/>
          <a:stretch>
            <a:fillRect/>
          </a:stretch>
        </p:blipFill>
        <p:spPr bwMode="auto">
          <a:xfrm>
            <a:off x="611188" y="1773238"/>
            <a:ext cx="24971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693" name="Picture 5" descr="SpaceTreeOrgchart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916113"/>
            <a:ext cx="4500563" cy="1941512"/>
          </a:xfrm>
          <a:prstGeom prst="rect">
            <a:avLst/>
          </a:prstGeom>
          <a:noFill/>
        </p:spPr>
      </p:pic>
      <p:sp>
        <p:nvSpPr>
          <p:cNvPr id="242694" name="Text Box 6"/>
          <p:cNvSpPr txBox="1">
            <a:spLocks noChangeArrowheads="1"/>
          </p:cNvSpPr>
          <p:nvPr/>
        </p:nvSpPr>
        <p:spPr bwMode="auto">
          <a:xfrm>
            <a:off x="3995738" y="3716338"/>
            <a:ext cx="130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SpaceTree</a:t>
            </a:r>
          </a:p>
        </p:txBody>
      </p:sp>
      <p:pic>
        <p:nvPicPr>
          <p:cNvPr id="24269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5500" y="4076700"/>
            <a:ext cx="2189163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2311400" y="6329363"/>
            <a:ext cx="179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Hyperbolic Tree</a:t>
            </a:r>
          </a:p>
        </p:txBody>
      </p:sp>
      <p:pic>
        <p:nvPicPr>
          <p:cNvPr id="24269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4159250"/>
            <a:ext cx="33274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2698" name="Text Box 10"/>
          <p:cNvSpPr txBox="1">
            <a:spLocks noChangeArrowheads="1"/>
          </p:cNvSpPr>
          <p:nvPr/>
        </p:nvSpPr>
        <p:spPr bwMode="auto">
          <a:xfrm>
            <a:off x="5795963" y="6308725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ConeTree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A26E-6A6D-49A5-B617-62C12BD57390}" type="slidenum">
              <a:rPr lang="en-US"/>
              <a:pPr/>
              <a:t>40</a:t>
            </a:fld>
            <a:endParaRPr 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Zoomology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700808"/>
            <a:ext cx="4104456" cy="4114800"/>
          </a:xfrm>
        </p:spPr>
        <p:txBody>
          <a:bodyPr/>
          <a:lstStyle/>
          <a:p>
            <a:r>
              <a:rPr lang="en-US" dirty="0" smtClean="0"/>
              <a:t>Allows comparison of a pair of trees</a:t>
            </a:r>
          </a:p>
          <a:p>
            <a:r>
              <a:rPr lang="en-US" dirty="0" smtClean="0"/>
              <a:t>This shows how the tree on the left has less stuff than the right</a:t>
            </a:r>
            <a:endParaRPr lang="en-US" dirty="0"/>
          </a:p>
        </p:txBody>
      </p:sp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-4869"/>
            <a:ext cx="54959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641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E633-99ED-4FE8-8A38-1834688538B3}" type="slidenum">
              <a:rPr lang="en-US"/>
              <a:pPr/>
              <a:t>41</a:t>
            </a:fld>
            <a:endParaRPr 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Space-Filling Representation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Good for trees with</a:t>
            </a:r>
          </a:p>
          <a:p>
            <a:pPr lvl="1"/>
            <a:r>
              <a:rPr lang="en-US"/>
              <a:t>Size attribute</a:t>
            </a:r>
          </a:p>
          <a:p>
            <a:pPr lvl="1"/>
            <a:r>
              <a:rPr lang="en-US"/>
              <a:t>Shallow hierarchy </a:t>
            </a:r>
          </a:p>
          <a:p>
            <a:r>
              <a:rPr lang="en-US"/>
              <a:t>Not so good</a:t>
            </a:r>
          </a:p>
          <a:p>
            <a:pPr lvl="1"/>
            <a:r>
              <a:rPr lang="en-US"/>
              <a:t>Showing structure</a:t>
            </a:r>
          </a:p>
          <a:p>
            <a:pPr lvl="1"/>
            <a:r>
              <a:rPr lang="en-US"/>
              <a:t>Showing links other than parent-child</a:t>
            </a:r>
          </a:p>
          <a:p>
            <a:pPr lvl="1"/>
            <a:r>
              <a:rPr lang="en-US"/>
              <a:t>Supporting visual search for a single item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53E-0886-41AA-86CC-453E92DFFB1D}" type="slidenum">
              <a:rPr lang="en-US"/>
              <a:pPr/>
              <a:t>5</a:t>
            </a:fld>
            <a:endParaRPr lang="en-US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Node-link Shortcoming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Difficult to encode more variables of data cases (nodes)</a:t>
            </a:r>
          </a:p>
          <a:p>
            <a:pPr lvl="1"/>
            <a:r>
              <a:rPr lang="en-US"/>
              <a:t>Shape</a:t>
            </a:r>
          </a:p>
          <a:p>
            <a:pPr lvl="1"/>
            <a:r>
              <a:rPr lang="en-US"/>
              <a:t>Color</a:t>
            </a:r>
          </a:p>
          <a:p>
            <a:pPr lvl="1"/>
            <a:r>
              <a:rPr lang="en-US"/>
              <a:t>Size</a:t>
            </a:r>
          </a:p>
          <a:p>
            <a:pPr lvl="1"/>
            <a:r>
              <a:rPr lang="en-US"/>
              <a:t>…but all quickly clash with basic node-link structure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1B10-883A-4091-BE25-AC2230AC3FC1}" type="slidenum">
              <a:rPr lang="en-US"/>
              <a:pPr/>
              <a:t>6</a:t>
            </a:fld>
            <a:endParaRPr lang="en-US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Space-Filling Representation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item occupies an area</a:t>
            </a:r>
          </a:p>
          <a:p>
            <a:r>
              <a:rPr lang="en-US"/>
              <a:t>Children are “contained” under parent</a:t>
            </a:r>
          </a:p>
          <a:p>
            <a:pPr lvl="1"/>
            <a:r>
              <a:rPr lang="en-US"/>
              <a:t>Example shows each horizontal slice corresponding to a tree level</a:t>
            </a:r>
          </a:p>
          <a:p>
            <a:pPr lvl="1"/>
            <a:r>
              <a:rPr lang="en-US"/>
              <a:t>Width of box displays node size</a:t>
            </a:r>
          </a:p>
        </p:txBody>
      </p:sp>
      <p:pic>
        <p:nvPicPr>
          <p:cNvPr id="275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797425"/>
            <a:ext cx="60102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08E3-334A-4601-867C-29B72EDDB235}" type="slidenum">
              <a:rPr lang="en-US"/>
              <a:pPr/>
              <a:t>7</a:t>
            </a:fld>
            <a:endParaRPr lang="en-US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Treemap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Space-filling representation developed by Shneiderman and Johnson, Vis ‘91</a:t>
            </a:r>
          </a:p>
          <a:p>
            <a:r>
              <a:rPr lang="en-US"/>
              <a:t>Children are drawn </a:t>
            </a:r>
            <a:r>
              <a:rPr lang="en-US" i="1"/>
              <a:t>inside</a:t>
            </a:r>
            <a:r>
              <a:rPr lang="en-US"/>
              <a:t> their parent</a:t>
            </a:r>
          </a:p>
          <a:p>
            <a:r>
              <a:rPr lang="en-US"/>
              <a:t>Alternate horizontal and vertical slicing at each successive level</a:t>
            </a:r>
          </a:p>
          <a:p>
            <a:r>
              <a:rPr lang="en-US"/>
              <a:t>Use area to encode other variable of data items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2FAD-DC24-493F-A02A-69120AB543FD}" type="slidenum">
              <a:rPr lang="en-US"/>
              <a:pPr/>
              <a:t>8</a:t>
            </a:fld>
            <a:endParaRPr lang="en-US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Treemap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pic>
        <p:nvPicPr>
          <p:cNvPr id="279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636838"/>
            <a:ext cx="35147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2627313" y="4076700"/>
            <a:ext cx="1201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Folders</a:t>
            </a:r>
          </a:p>
        </p:txBody>
      </p:sp>
      <p:sp>
        <p:nvSpPr>
          <p:cNvPr id="279558" name="Line 6"/>
          <p:cNvSpPr>
            <a:spLocks noChangeShapeType="1"/>
          </p:cNvSpPr>
          <p:nvPr/>
        </p:nvSpPr>
        <p:spPr bwMode="auto">
          <a:xfrm flipV="1">
            <a:off x="3779838" y="2852738"/>
            <a:ext cx="720725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59" name="Line 7"/>
          <p:cNvSpPr>
            <a:spLocks noChangeShapeType="1"/>
          </p:cNvSpPr>
          <p:nvPr/>
        </p:nvSpPr>
        <p:spPr bwMode="auto">
          <a:xfrm flipV="1">
            <a:off x="3851275" y="3284538"/>
            <a:ext cx="64928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60" name="Line 8"/>
          <p:cNvSpPr>
            <a:spLocks noChangeShapeType="1"/>
          </p:cNvSpPr>
          <p:nvPr/>
        </p:nvSpPr>
        <p:spPr bwMode="auto">
          <a:xfrm>
            <a:off x="3851275" y="4292600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61" name="Line 9"/>
          <p:cNvSpPr>
            <a:spLocks noChangeShapeType="1"/>
          </p:cNvSpPr>
          <p:nvPr/>
        </p:nvSpPr>
        <p:spPr bwMode="auto">
          <a:xfrm>
            <a:off x="3851275" y="4437063"/>
            <a:ext cx="649288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62" name="Line 10"/>
          <p:cNvSpPr>
            <a:spLocks noChangeShapeType="1"/>
          </p:cNvSpPr>
          <p:nvPr/>
        </p:nvSpPr>
        <p:spPr bwMode="auto">
          <a:xfrm>
            <a:off x="3779838" y="4437063"/>
            <a:ext cx="720725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 smtClean="0"/>
              <a:t>Jan 27,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228B-119B-48D9-B538-7F6106AA2F68}" type="slidenum">
              <a:rPr lang="en-US"/>
              <a:pPr/>
              <a:t>9</a:t>
            </a:fld>
            <a:endParaRPr lang="en-US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TreeMap Demo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AT410">
  <a:themeElements>
    <a:clrScheme name="IAT410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IAT410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IAT410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410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410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410 8">
        <a:dk1>
          <a:srgbClr val="000000"/>
        </a:dk1>
        <a:lt1>
          <a:srgbClr val="FFFFFF"/>
        </a:lt1>
        <a:dk2>
          <a:srgbClr val="000066"/>
        </a:dk2>
        <a:lt2>
          <a:srgbClr val="FFFF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6380</TotalTime>
  <Words>1250</Words>
  <Application>Microsoft Macintosh PowerPoint</Application>
  <PresentationFormat>On-screen Show (4:3)</PresentationFormat>
  <Paragraphs>329</Paragraphs>
  <Slides>41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Blank Presentation</vt:lpstr>
      <vt:lpstr>IAT410</vt:lpstr>
      <vt:lpstr>PowerPoint Presentation</vt:lpstr>
      <vt:lpstr>Hierarchies</vt:lpstr>
      <vt:lpstr>Trees</vt:lpstr>
      <vt:lpstr>Node-Link Examples</vt:lpstr>
      <vt:lpstr>Node-link Shortcoming</vt:lpstr>
      <vt:lpstr>Space-Filling Representation</vt:lpstr>
      <vt:lpstr>Treemap</vt:lpstr>
      <vt:lpstr>Treemap</vt:lpstr>
      <vt:lpstr>TreeMap Demo</vt:lpstr>
      <vt:lpstr>Treemap Algorithm</vt:lpstr>
      <vt:lpstr>Nested vs. Non-nested</vt:lpstr>
      <vt:lpstr>Applications</vt:lpstr>
      <vt:lpstr>Software Visualization App</vt:lpstr>
      <vt:lpstr>SeeSys sample</vt:lpstr>
      <vt:lpstr>SeeSys sample 2</vt:lpstr>
      <vt:lpstr>Internet News Groups</vt:lpstr>
      <vt:lpstr>Treemap Affordances</vt:lpstr>
      <vt:lpstr>Aspect ratios</vt:lpstr>
      <vt:lpstr>More squareness!</vt:lpstr>
      <vt:lpstr>Variation: “Cluster” Treemap</vt:lpstr>
      <vt:lpstr>MarketWatch Map of the market</vt:lpstr>
      <vt:lpstr>PowerPoint Presentation</vt:lpstr>
      <vt:lpstr>Market Map Review</vt:lpstr>
      <vt:lpstr>Square Algorithm Problems</vt:lpstr>
      <vt:lpstr>Showing Structure</vt:lpstr>
      <vt:lpstr>Variation: Cushion Treemap</vt:lpstr>
      <vt:lpstr>SequoiaView</vt:lpstr>
      <vt:lpstr>News Stories</vt:lpstr>
      <vt:lpstr>Investment Portfolios</vt:lpstr>
      <vt:lpstr>Another Problem</vt:lpstr>
      <vt:lpstr>FundExplorer</vt:lpstr>
      <vt:lpstr>Solution</vt:lpstr>
      <vt:lpstr>FundExplorer</vt:lpstr>
      <vt:lpstr>What about Radial Space filling?</vt:lpstr>
      <vt:lpstr>SunBurst</vt:lpstr>
      <vt:lpstr>SunBurst</vt:lpstr>
      <vt:lpstr>SunBurst Negative</vt:lpstr>
      <vt:lpstr>Zoomology</vt:lpstr>
      <vt:lpstr>Zoomology</vt:lpstr>
      <vt:lpstr>Zoomology</vt:lpstr>
      <vt:lpstr>Space-Filling Representation</vt:lpstr>
    </vt:vector>
  </TitlesOfParts>
  <Company>ACS @ SFU Surrey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ACS @ SFU Surrey</dc:creator>
  <cp:lastModifiedBy>Chris Shaw</cp:lastModifiedBy>
  <cp:revision>31</cp:revision>
  <dcterms:created xsi:type="dcterms:W3CDTF">2011-02-09T07:09:07Z</dcterms:created>
  <dcterms:modified xsi:type="dcterms:W3CDTF">2017-01-27T23:56:09Z</dcterms:modified>
</cp:coreProperties>
</file>