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7" r:id="rId29"/>
    <p:sldId id="282" r:id="rId30"/>
    <p:sldId id="283" r:id="rId31"/>
    <p:sldId id="284" r:id="rId32"/>
    <p:sldId id="285" r:id="rId33"/>
    <p:sldId id="286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5"/>
    <a:srgbClr val="FF9900"/>
    <a:srgbClr val="FF0000"/>
    <a:srgbClr val="D979C7"/>
    <a:srgbClr val="ECC3B2"/>
    <a:srgbClr val="DDDDDD"/>
    <a:srgbClr val="00FF00"/>
    <a:srgbClr val="FFF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5" autoAdjust="0"/>
    <p:restoredTop sz="92832" autoAdjust="0"/>
  </p:normalViewPr>
  <p:slideViewPr>
    <p:cSldViewPr>
      <p:cViewPr>
        <p:scale>
          <a:sx n="90" d="100"/>
          <a:sy n="90" d="100"/>
        </p:scale>
        <p:origin x="-968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D7A169-208A-4B04-8FDC-789CBA67AF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50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510C4-D2EF-4D08-B1A7-7121BE97C7AA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	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73D16-71D6-4032-BB75-8F342C8DD7FA}" type="slidenum">
              <a:rPr lang="en-US"/>
              <a:pPr/>
              <a:t>10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BE1AB-5FDD-4F6F-AB03-410A560F830B}" type="slidenum">
              <a:rPr lang="en-US"/>
              <a:pPr/>
              <a:t>11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EDBF5-C0CA-4883-9F3C-3FDC5E2259C5}" type="slidenum">
              <a:rPr lang="en-US"/>
              <a:pPr/>
              <a:t>12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3A854-F6A8-42C6-BD2D-8F57BCF2EA49}" type="slidenum">
              <a:rPr lang="en-US"/>
              <a:pPr/>
              <a:t>13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71C33-4980-414C-8072-DA2724540FB7}" type="slidenum">
              <a:rPr lang="en-US"/>
              <a:pPr/>
              <a:t>14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D72E2-7BCB-49ED-9299-23285185D295}" type="slidenum">
              <a:rPr lang="en-US"/>
              <a:pPr/>
              <a:t>15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AD3327-BE6F-4B04-B851-7C81C917914F}" type="slidenum">
              <a:rPr lang="en-US"/>
              <a:pPr/>
              <a:t>16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C4ABF-976E-435E-8A98-CCCD499C3C14}" type="slidenum">
              <a:rPr lang="en-US"/>
              <a:pPr/>
              <a:t>17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98E03-64C5-48F6-9DDD-3C1DF77D581E}" type="slidenum">
              <a:rPr lang="en-US"/>
              <a:pPr/>
              <a:t>18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DA4DB-E28A-4BFA-8FB5-C10FC19047BF}" type="slidenum">
              <a:rPr lang="en-US"/>
              <a:pPr/>
              <a:t>19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17341-CF3A-4201-BFC2-F5CEAD2544A3}" type="slidenum">
              <a:rPr lang="en-US"/>
              <a:pPr/>
              <a:t>2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9FB65-33EE-437D-9926-43245A863879}" type="slidenum">
              <a:rPr lang="en-US"/>
              <a:pPr/>
              <a:t>20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41483-3024-42AF-A489-3AE55E3F0B2C}" type="slidenum">
              <a:rPr lang="en-US"/>
              <a:pPr/>
              <a:t>21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CE8BD-8FF0-4385-8EBE-FD7CC698E047}" type="slidenum">
              <a:rPr lang="en-US"/>
              <a:pPr/>
              <a:t>22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36FE-52B8-4C20-AD6B-DBA1EB91AA0E}" type="slidenum">
              <a:rPr lang="en-US"/>
              <a:pPr/>
              <a:t>23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8B8F3D-8F4F-4C42-A901-67D708DD5B4B}" type="slidenum">
              <a:rPr lang="en-US"/>
              <a:pPr/>
              <a:t>24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06EFE-5E91-4AFE-BE8B-8BE1DF61015F}" type="slidenum">
              <a:rPr lang="en-US"/>
              <a:pPr/>
              <a:t>25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E3AE3-BE51-46F4-8CC6-89885ACA659A}" type="slidenum">
              <a:rPr lang="en-US"/>
              <a:pPr/>
              <a:t>26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6D345-1867-46F3-B14C-C5F98EB6C3B7}" type="slidenum">
              <a:rPr lang="en-US"/>
              <a:pPr/>
              <a:t>27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D5FE9-C20B-49AF-8CE1-CA6C57FFB8F3}" type="slidenum">
              <a:rPr lang="en-US"/>
              <a:pPr/>
              <a:t>28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D9C8C-E59B-4C7D-AAFA-CCFAA41BB50C}" type="slidenum">
              <a:rPr lang="en-US"/>
              <a:pPr/>
              <a:t>29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9F4946-B248-4E43-BCFF-618009400E93}" type="slidenum">
              <a:rPr lang="en-US"/>
              <a:pPr/>
              <a:t>3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D45F1-4899-4034-9E3B-F6E33CFFBDEE}" type="slidenum">
              <a:rPr lang="en-US"/>
              <a:pPr/>
              <a:t>30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98EB8-CF85-4EEB-AA64-FB066EF54E5F}" type="slidenum">
              <a:rPr lang="en-US"/>
              <a:pPr/>
              <a:t>31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3A54F-9B03-4223-A3B8-CC9E09BA01C1}" type="slidenum">
              <a:rPr lang="en-US"/>
              <a:pPr/>
              <a:t>32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62281-4FA9-48F5-B7BB-ACA7EBE25B36}" type="slidenum">
              <a:rPr lang="en-US"/>
              <a:pPr/>
              <a:t>33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61551-A945-486B-941D-BDF175376748}" type="slidenum">
              <a:rPr lang="en-US"/>
              <a:pPr/>
              <a:t>34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27D29A-64C2-46ED-BE3F-4297D3334F38}" type="slidenum">
              <a:rPr lang="en-US"/>
              <a:pPr/>
              <a:t>4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5F88E-2B3E-48E5-B122-7CFD7E3ECE1E}" type="slidenum">
              <a:rPr lang="en-US"/>
              <a:pPr/>
              <a:t>5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1C30EC-BCBA-48CE-915C-FC9F4D93954B}" type="slidenum">
              <a:rPr lang="en-US"/>
              <a:pPr/>
              <a:t>6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1548C7-6CFB-4249-A231-6DD681ADFC5A}" type="slidenum">
              <a:rPr lang="en-US"/>
              <a:pPr/>
              <a:t>7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A93FD-CBAE-480F-950F-C99F0EA48C00}" type="slidenum">
              <a:rPr lang="en-US"/>
              <a:pPr/>
              <a:t>8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55738-D24E-4D28-BB45-8001664D015D}" type="slidenum">
              <a:rPr lang="en-US"/>
              <a:pPr/>
              <a:t>9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9C2FE-806D-4AC2-BD12-D92645AEFA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74B4C-2A87-4447-9FB6-8D8C5B0878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BE138-02FC-4955-A551-29E784D043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99DE3-82AC-44FE-B212-6C2BECD5592F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1044C-795F-4660-B3F4-E9F12B16C5B8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621F9-382A-4109-AD5C-151EC8363DC7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A046C-05B4-480B-92DE-9214323CB772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D0128-C686-4ACD-A3C1-718EBE269361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B17D-9072-418C-A18B-0EC883ADF196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E34B9-9681-483C-B9B6-C0EC1BBE5B46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AC06F-C1E8-4741-BBEE-B1B98317D899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0ABE8-E3FD-4B43-9AE7-D34A557258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527C0-E291-453E-94D5-566D0D91FE44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4A2B6-E87F-4A1E-9F06-90E00035DF53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72F2E-4205-41F1-BC0D-0B14D3F6C1C8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5E206-498F-4FC9-AE7B-444FD6595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7E8DA-E43A-47F1-9A4E-804439168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F9A74-9D48-40D8-A32F-A070124A91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072EB-8B58-43E8-9D85-AA36B5B45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6EE09-0C60-4C76-8618-7F0754AAE0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FF35F-76BB-477A-8343-2B5DB2D144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70D1D-A41F-4D53-B8C9-38780934F9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C6AF6F-D0FE-4C37-B52B-E1A1FA1920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246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Feb 2,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9C6E5F2B-F966-42CB-BD68-CFF3923931D3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27300"/>
        </a:buClr>
        <a:buSzPct val="70000"/>
        <a:buFont typeface="Marlett" pitchFamily="2" charset="2"/>
        <a:buChar char="g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7300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BB56-F5FD-4490-8905-437A07D76B0D}" type="slidenum">
              <a:rPr lang="en-US"/>
              <a:pPr/>
              <a:t>1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828800"/>
            <a:ext cx="7343775" cy="1447800"/>
          </a:xfrm>
        </p:spPr>
        <p:txBody>
          <a:bodyPr/>
          <a:lstStyle/>
          <a:p>
            <a:r>
              <a:rPr lang="en-US">
                <a:solidFill>
                  <a:srgbClr val="212121"/>
                </a:solidFill>
              </a:rPr>
              <a:t>IAT 355</a:t>
            </a:r>
          </a:p>
          <a:p>
            <a:endParaRPr lang="en-US">
              <a:solidFill>
                <a:srgbClr val="212121"/>
              </a:solidFill>
            </a:endParaRPr>
          </a:p>
          <a:p>
            <a:r>
              <a:rPr lang="en-US">
                <a:solidFill>
                  <a:srgbClr val="212121"/>
                </a:solidFill>
              </a:rPr>
              <a:t>Interaction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8600" y="55626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solidFill>
                  <a:srgbClr val="464646"/>
                </a:solidFill>
              </a:rPr>
              <a:t>______________________________________________________________________________________</a:t>
            </a:r>
            <a:br>
              <a:rPr lang="en-US" sz="1400">
                <a:solidFill>
                  <a:srgbClr val="464646"/>
                </a:solidFill>
              </a:rPr>
            </a:br>
            <a:r>
              <a:rPr lang="en-US" sz="1400">
                <a:solidFill>
                  <a:srgbClr val="464646"/>
                </a:solidFill>
              </a:rPr>
              <a:t/>
            </a:r>
            <a:br>
              <a:rPr lang="en-US" sz="1400">
                <a:solidFill>
                  <a:srgbClr val="464646"/>
                </a:solidFill>
              </a:rPr>
            </a:br>
            <a:r>
              <a:rPr lang="en-US" sz="1400">
                <a:solidFill>
                  <a:srgbClr val="464646"/>
                </a:solidFill>
              </a:rPr>
              <a:t>                                                     </a:t>
            </a:r>
            <a:r>
              <a:rPr lang="en-US" sz="1200">
                <a:solidFill>
                  <a:srgbClr val="212121"/>
                </a:solidFill>
              </a:rPr>
              <a:t>SCHOOL OF INTERACTIVE ARTS + TECHNOLOGY [SIAT]  |  WWW.SIAT.SFU.CA</a:t>
            </a:r>
            <a:endParaRPr lang="en-US" sz="1400">
              <a:solidFill>
                <a:srgbClr val="464646"/>
              </a:solidFill>
            </a:endParaRPr>
          </a:p>
        </p:txBody>
      </p:sp>
      <p:pic>
        <p:nvPicPr>
          <p:cNvPr id="2056" name="Picture 8" descr="siat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867400"/>
            <a:ext cx="2514600" cy="57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A446-BDD5-459B-9F88-F75B0E3A2A6B}" type="slidenum">
              <a:rPr lang="en-US"/>
              <a:pPr/>
              <a:t>10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Selection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More details are displayed upon selection</a:t>
            </a:r>
          </a:p>
        </p:txBody>
      </p:sp>
      <p:pic>
        <p:nvPicPr>
          <p:cNvPr id="434180" name="Picture 4" descr="TableLensInxigh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357563"/>
            <a:ext cx="7000875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EA19-31FF-4BAC-8AF8-1C69C65B2A80}" type="slidenum">
              <a:rPr lang="en-US"/>
              <a:pPr/>
              <a:t>11</a:t>
            </a:fld>
            <a:endParaRPr lang="en-US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Details-on-Demand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Term used in infovis when providing viewer with more information/details about data case or cases</a:t>
            </a:r>
          </a:p>
          <a:p>
            <a:pPr>
              <a:lnSpc>
                <a:spcPct val="90000"/>
              </a:lnSpc>
            </a:pPr>
            <a:r>
              <a:rPr lang="en-US" sz="2400"/>
              <a:t>May just be more info about a case</a:t>
            </a:r>
          </a:p>
          <a:p>
            <a:pPr>
              <a:lnSpc>
                <a:spcPct val="90000"/>
              </a:lnSpc>
            </a:pPr>
            <a:r>
              <a:rPr lang="en-US" sz="2400"/>
              <a:t>May be moving from aggregation view to individual view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May not be showing all the data due to scale problem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May be showing some abstraction of groups of elements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Expand set of data to show more details, perhaps individual cases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718E-2D85-4A44-AE92-D70C540CB55F}" type="slidenum">
              <a:rPr lang="en-US"/>
              <a:pPr/>
              <a:t>12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Hyperlinks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Linkages between cases</a:t>
            </a:r>
          </a:p>
          <a:p>
            <a:r>
              <a:rPr lang="en-US"/>
              <a:t>Exploring one may lead to another case</a:t>
            </a:r>
          </a:p>
          <a:p>
            <a:r>
              <a:rPr lang="en-US"/>
              <a:t>Example:</a:t>
            </a:r>
          </a:p>
          <a:p>
            <a:pPr lvl="1"/>
            <a:r>
              <a:rPr lang="en-US"/>
              <a:t>Following hyperlinks on web pages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FC41-EB23-4A4A-B899-EA95D8920BD5}" type="slidenum">
              <a:rPr lang="en-US"/>
              <a:pPr/>
              <a:t>13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47738"/>
          </a:xfrm>
        </p:spPr>
        <p:txBody>
          <a:bodyPr/>
          <a:lstStyle/>
          <a:p>
            <a:r>
              <a:rPr lang="en-US"/>
              <a:t>Rearrange View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r>
              <a:rPr lang="en-US"/>
              <a:t>Keep same fundamental representation and what data is being shown, but rearrange elements</a:t>
            </a:r>
          </a:p>
          <a:p>
            <a:pPr lvl="1"/>
            <a:r>
              <a:rPr lang="en-US"/>
              <a:t>Alter positioning</a:t>
            </a:r>
          </a:p>
          <a:p>
            <a:pPr lvl="1"/>
            <a:r>
              <a:rPr lang="en-US"/>
              <a:t>Sort</a:t>
            </a:r>
          </a:p>
          <a:p>
            <a:endParaRPr lang="en-US"/>
          </a:p>
        </p:txBody>
      </p:sp>
      <p:pic>
        <p:nvPicPr>
          <p:cNvPr id="440324" name="Picture 4" descr="TableLensInxigh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006850"/>
            <a:ext cx="6991350" cy="2590800"/>
          </a:xfrm>
          <a:prstGeom prst="rect">
            <a:avLst/>
          </a:prstGeom>
          <a:noFill/>
        </p:spPr>
      </p:pic>
      <p:sp>
        <p:nvSpPr>
          <p:cNvPr id="440325" name="AutoShape 5"/>
          <p:cNvSpPr>
            <a:spLocks noChangeArrowheads="1"/>
          </p:cNvSpPr>
          <p:nvPr/>
        </p:nvSpPr>
        <p:spPr bwMode="auto">
          <a:xfrm>
            <a:off x="2916238" y="3789363"/>
            <a:ext cx="4895850" cy="504825"/>
          </a:xfrm>
          <a:prstGeom prst="curvedDownArrow">
            <a:avLst>
              <a:gd name="adj1" fmla="val 136941"/>
              <a:gd name="adj2" fmla="val 387925"/>
              <a:gd name="adj3" fmla="val 33333"/>
            </a:avLst>
          </a:prstGeom>
          <a:solidFill>
            <a:srgbClr val="FFFF6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07A6-CE6C-4352-BA8A-6348169BF6E8}" type="slidenum">
              <a:rPr lang="en-US"/>
              <a:pPr/>
              <a:t>14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Changing Representation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May interactively change entire data representation</a:t>
            </a:r>
          </a:p>
          <a:p>
            <a:pPr lvl="1"/>
            <a:r>
              <a:rPr lang="en-US"/>
              <a:t>Looking for new perspective</a:t>
            </a:r>
          </a:p>
          <a:p>
            <a:pPr lvl="1"/>
            <a:r>
              <a:rPr lang="en-US"/>
              <a:t>Limited screen real estate may force change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D5CA-38EE-4ABC-BFC0-58F4E90D5861}" type="slidenum">
              <a:rPr lang="en-US"/>
              <a:pPr/>
              <a:t>15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Selecting different representation from options at bottom</a:t>
            </a:r>
          </a:p>
        </p:txBody>
      </p:sp>
      <p:pic>
        <p:nvPicPr>
          <p:cNvPr id="444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3141663"/>
            <a:ext cx="9013825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9E1A-31DA-419A-AAF5-0CF6BEC9AF5B}" type="slidenum">
              <a:rPr lang="en-US"/>
              <a:pPr/>
              <a:t>16</a:t>
            </a:fld>
            <a:endParaRPr lang="en-US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Highlighting Connections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Viewer may wish to examine different attributes of a data case simultaneously</a:t>
            </a:r>
          </a:p>
          <a:p>
            <a:r>
              <a:rPr lang="en-US"/>
              <a:t>Alternatively, viewer may wish to view data case under different perspectives or representations</a:t>
            </a:r>
          </a:p>
          <a:p>
            <a:r>
              <a:rPr lang="en-US"/>
              <a:t>But need to keep straight where the data case is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B7B3-7512-4ECF-A182-DF7BB4A69C69}" type="slidenum">
              <a:rPr lang="en-US"/>
              <a:pPr/>
              <a:t>17</a:t>
            </a:fld>
            <a:endParaRPr lang="en-US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Brushing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Applies when you have multiple views of the same data</a:t>
            </a:r>
          </a:p>
          <a:p>
            <a:r>
              <a:rPr lang="en-US"/>
              <a:t>Selecting or highlighting a case in one view highlights the case in the other views</a:t>
            </a:r>
          </a:p>
          <a:p>
            <a:r>
              <a:rPr lang="en-US"/>
              <a:t>Very common technique in InfoVis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776C-01BD-4B8A-9DAF-39E665CDD858}" type="slidenum">
              <a:rPr lang="en-US"/>
              <a:pPr/>
              <a:t>18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Brushing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060575"/>
            <a:ext cx="641350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7D96-193B-4D3C-8C1E-78164C1B8831}" type="slidenum">
              <a:rPr lang="en-US"/>
              <a:pPr/>
              <a:t>19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Filtering/Limiting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Fundamental interactive operation in infovis is changing the set of data cases being presented</a:t>
            </a:r>
          </a:p>
          <a:p>
            <a:pPr lvl="1"/>
            <a:r>
              <a:rPr lang="en-US"/>
              <a:t>Focusing</a:t>
            </a:r>
          </a:p>
          <a:p>
            <a:pPr lvl="1"/>
            <a:r>
              <a:rPr lang="en-US"/>
              <a:t>Narrowing/widening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0DA9-A6B8-4D96-A71F-54C6ADFCBF9F}" type="slidenum">
              <a:rPr lang="en-US"/>
              <a:pPr/>
              <a:t>2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Interaction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main components in an infovis</a:t>
            </a:r>
          </a:p>
          <a:p>
            <a:pPr lvl="1"/>
            <a:r>
              <a:rPr lang="en-US"/>
              <a:t>Representation</a:t>
            </a:r>
          </a:p>
          <a:p>
            <a:pPr lvl="1"/>
            <a:r>
              <a:rPr lang="en-US"/>
              <a:t>Interaction</a:t>
            </a:r>
          </a:p>
          <a:p>
            <a:r>
              <a:rPr lang="en-US"/>
              <a:t>Representation gets all the attention</a:t>
            </a:r>
          </a:p>
          <a:p>
            <a:r>
              <a:rPr lang="en-US"/>
              <a:t>Interaction is where the action is (no pun intended)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3F90-6435-4F6C-B20C-21DD12330105}" type="slidenum">
              <a:rPr lang="en-US"/>
              <a:pPr/>
              <a:t>20</a:t>
            </a:fld>
            <a:endParaRPr 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Zooming/Panning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Many infovis systems provide zooming and panning capabilities on display</a:t>
            </a:r>
          </a:p>
          <a:p>
            <a:pPr lvl="1"/>
            <a:r>
              <a:rPr lang="en-US"/>
              <a:t>Pure geometric zoom</a:t>
            </a:r>
          </a:p>
          <a:p>
            <a:pPr lvl="1"/>
            <a:r>
              <a:rPr lang="en-US"/>
              <a:t>Semantic zoom</a:t>
            </a:r>
          </a:p>
          <a:p>
            <a:pPr lvl="1"/>
            <a:r>
              <a:rPr lang="en-US"/>
              <a:t>More in later lecture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4633-B375-453C-9DCE-43B45142160E}" type="slidenum">
              <a:rPr lang="en-US"/>
              <a:pPr/>
              <a:t>21</a:t>
            </a:fld>
            <a:endParaRPr lang="en-US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Query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Probably best-known and one of most useful infovis techniques</a:t>
            </a:r>
          </a:p>
          <a:p>
            <a:pPr>
              <a:lnSpc>
                <a:spcPct val="90000"/>
              </a:lnSpc>
            </a:pPr>
            <a:r>
              <a:rPr lang="en-US" sz="2800"/>
              <a:t>Compare: Database query</a:t>
            </a:r>
          </a:p>
          <a:p>
            <a:pPr>
              <a:lnSpc>
                <a:spcPct val="90000"/>
              </a:lnSpc>
            </a:pPr>
            <a:r>
              <a:rPr lang="en-US" sz="2800"/>
              <a:t>Query language</a:t>
            </a:r>
          </a:p>
          <a:p>
            <a:pPr lvl="1">
              <a:lnSpc>
                <a:spcPct val="90000"/>
              </a:lnSpc>
            </a:pPr>
            <a:r>
              <a:rPr lang="en-US" sz="2400" b="1"/>
              <a:t>Select </a:t>
            </a:r>
            <a:r>
              <a:rPr lang="en-US" sz="2400"/>
              <a:t>house-address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b="1"/>
              <a:t>From </a:t>
            </a:r>
            <a:r>
              <a:rPr lang="en-US" sz="2000"/>
              <a:t>van-realty-db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b="1"/>
              <a:t>Where </a:t>
            </a:r>
            <a:r>
              <a:rPr lang="en-US" sz="1800"/>
              <a:t>price &gt;= 400,000 </a:t>
            </a:r>
            <a:r>
              <a:rPr lang="en-US" sz="1800" b="1"/>
              <a:t>and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sz="1800"/>
              <a:t>price &lt;= 800,000 </a:t>
            </a:r>
            <a:r>
              <a:rPr lang="en-US" sz="1800" b="1"/>
              <a:t>and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sz="1800"/>
              <a:t>bathrooms &gt;= 3 </a:t>
            </a:r>
            <a:r>
              <a:rPr lang="en-US" sz="1800" b="1"/>
              <a:t>and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sz="1800"/>
              <a:t>garage == 2 </a:t>
            </a:r>
            <a:r>
              <a:rPr lang="en-US" sz="1800" b="1"/>
              <a:t>and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sz="1800"/>
              <a:t>bedrooms &gt;= 4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20B6-17E3-49B2-8EDC-4C9B39D968DF}" type="slidenum">
              <a:rPr lang="en-US"/>
              <a:pPr/>
              <a:t>22</a:t>
            </a:fld>
            <a:endParaRPr lang="en-U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Query Response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124 hits found</a:t>
            </a:r>
          </a:p>
          <a:p>
            <a:pPr lvl="1">
              <a:buFontTx/>
              <a:buNone/>
            </a:pPr>
            <a:r>
              <a:rPr lang="en-US"/>
              <a:t>1. 748 Oak St. - a beautiful …</a:t>
            </a:r>
          </a:p>
          <a:p>
            <a:pPr lvl="1">
              <a:buFontTx/>
              <a:buNone/>
            </a:pPr>
            <a:r>
              <a:rPr lang="en-US"/>
              <a:t>2. 623 Pine Ave. -</a:t>
            </a:r>
          </a:p>
          <a:p>
            <a:pPr lvl="1">
              <a:buFontTx/>
              <a:buNone/>
            </a:pPr>
            <a:r>
              <a:rPr lang="en-US"/>
              <a:t>…</a:t>
            </a:r>
          </a:p>
          <a:p>
            <a:r>
              <a:rPr lang="en-US"/>
              <a:t>0 hits found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39F0-4617-4871-B9E8-D38BAF5AABAD}" type="slidenum">
              <a:rPr lang="en-US"/>
              <a:pPr/>
              <a:t>23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Must learn language</a:t>
            </a:r>
          </a:p>
          <a:p>
            <a:r>
              <a:rPr lang="en-US"/>
              <a:t>Only shows exact matches</a:t>
            </a:r>
          </a:p>
          <a:p>
            <a:r>
              <a:rPr lang="en-US"/>
              <a:t>Don’t know magnitude of results</a:t>
            </a:r>
          </a:p>
          <a:p>
            <a:r>
              <a:rPr lang="en-US"/>
              <a:t>No helpful context is shown</a:t>
            </a:r>
          </a:p>
          <a:p>
            <a:r>
              <a:rPr lang="en-US"/>
              <a:t>Reformulating to a new query can be slow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012B-A0CA-42E3-BA23-6EE7764BAC74}" type="slidenum">
              <a:rPr lang="en-US"/>
              <a:pPr/>
              <a:t>24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Query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Specifying a query brings immediate display of results</a:t>
            </a:r>
          </a:p>
          <a:p>
            <a:pPr>
              <a:lnSpc>
                <a:spcPct val="90000"/>
              </a:lnSpc>
            </a:pPr>
            <a:r>
              <a:rPr lang="en-US"/>
              <a:t>Responsive interaction (&lt; .1 sec) with data, concurrent presentation of solution</a:t>
            </a:r>
          </a:p>
          <a:p>
            <a:pPr>
              <a:lnSpc>
                <a:spcPct val="90000"/>
              </a:lnSpc>
            </a:pPr>
            <a:r>
              <a:rPr lang="en-US"/>
              <a:t>“Fly through the data”, promote exploration, make it a much more “live” experience</a:t>
            </a:r>
          </a:p>
          <a:p>
            <a:pPr lvl="1">
              <a:lnSpc>
                <a:spcPct val="90000"/>
              </a:lnSpc>
            </a:pPr>
            <a:r>
              <a:rPr lang="en-US"/>
              <a:t>Change response time from 10s to 0.1s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E514-A66B-402E-B938-2A22F4EA4AAD}" type="slidenum">
              <a:rPr lang="en-US"/>
              <a:pPr/>
              <a:t>25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Query Constituents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Visual representation of world of action including both the objects and actions</a:t>
            </a:r>
          </a:p>
          <a:p>
            <a:r>
              <a:rPr lang="en-US"/>
              <a:t>Rapid, incremental and reversible actions</a:t>
            </a:r>
          </a:p>
          <a:p>
            <a:r>
              <a:rPr lang="en-US"/>
              <a:t>Selection by pointing (not typing)</a:t>
            </a:r>
          </a:p>
          <a:p>
            <a:r>
              <a:rPr lang="en-US"/>
              <a:t>Immediate and continuous display of results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245-1BB6-4CEF-B5C0-A085E6E79392}" type="slidenum">
              <a:rPr lang="en-US"/>
              <a:pPr/>
              <a:t>26</a:t>
            </a:fld>
            <a:endParaRPr lang="en-US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Imperfection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 at heart of Dynamic Query</a:t>
            </a:r>
          </a:p>
          <a:p>
            <a:pPr lvl="1"/>
            <a:r>
              <a:rPr lang="en-US" dirty="0"/>
              <a:t>There often simply isn’t one perfect response to a query</a:t>
            </a:r>
          </a:p>
          <a:p>
            <a:pPr lvl="1"/>
            <a:r>
              <a:rPr lang="en-US" dirty="0"/>
              <a:t>Want to understand a set of tradeoffs and choose some “best” compromise</a:t>
            </a:r>
          </a:p>
          <a:p>
            <a:pPr lvl="1"/>
            <a:r>
              <a:rPr lang="en-US" dirty="0"/>
              <a:t>You may learn more about your problem as you explore</a:t>
            </a:r>
          </a:p>
          <a:p>
            <a:pPr lvl="1"/>
            <a:r>
              <a:rPr lang="en-US" dirty="0"/>
              <a:t>Example: </a:t>
            </a:r>
            <a:r>
              <a:rPr lang="en-US" sz="2000" dirty="0"/>
              <a:t>https://www.padmapper.com/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1A4-B118-4C33-8657-1FA0C880BF18}" type="slidenum">
              <a:rPr lang="en-US"/>
              <a:pPr/>
              <a:t>27</a:t>
            </a:fld>
            <a:endParaRPr lang="en-US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7152"/>
          </a:xfrm>
        </p:spPr>
        <p:txBody>
          <a:bodyPr/>
          <a:lstStyle/>
          <a:p>
            <a:r>
              <a:rPr lang="en-US" dirty="0" smtClean="0"/>
              <a:t>Padmapper.com</a:t>
            </a:r>
            <a:endParaRPr lang="en-US" dirty="0"/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7314"/>
            <a:ext cx="730926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4CE1-4B61-47CD-ADD3-75F29FA2EE5E}" type="slidenum">
              <a:rPr lang="en-US"/>
              <a:pPr/>
              <a:t>28</a:t>
            </a:fld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Controls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Variable types</a:t>
            </a:r>
          </a:p>
          <a:p>
            <a:pPr lvl="1"/>
            <a:r>
              <a:rPr lang="en-US"/>
              <a:t>Binary nominal - Buttons</a:t>
            </a:r>
          </a:p>
          <a:p>
            <a:pPr lvl="1"/>
            <a:r>
              <a:rPr lang="en-US"/>
              <a:t>Nominal with low cardinality - Radio buttons</a:t>
            </a:r>
          </a:p>
          <a:p>
            <a:pPr lvl="1"/>
            <a:r>
              <a:rPr lang="en-US"/>
              <a:t>Sort columns</a:t>
            </a:r>
          </a:p>
          <a:p>
            <a:pPr lvl="1"/>
            <a:endParaRPr lang="en-US"/>
          </a:p>
          <a:p>
            <a:pPr lvl="1"/>
            <a:r>
              <a:rPr lang="en-US"/>
              <a:t>Missing: Ordinal, quantitative - sliders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40E8-0C60-4802-9DB9-FEDC5A462ED9}" type="slidenum">
              <a:rPr lang="en-US"/>
              <a:pPr/>
              <a:t>29</a:t>
            </a:fld>
            <a:endParaRPr lang="en-US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4713"/>
          </a:xfrm>
        </p:spPr>
        <p:txBody>
          <a:bodyPr/>
          <a:lstStyle/>
          <a:p>
            <a:r>
              <a:rPr lang="en-US"/>
              <a:t>Search for Diamonds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r>
              <a:rPr lang="en-US" sz="2000" b="1" dirty="0" smtClean="0"/>
              <a:t>www.bluenile.com/diamond-search</a:t>
            </a:r>
            <a:endParaRPr lang="en-US" sz="2000" b="1" dirty="0"/>
          </a:p>
        </p:txBody>
      </p:sp>
      <p:pic>
        <p:nvPicPr>
          <p:cNvPr id="8" name="Picture 7" descr="Screen shot 2012-10-05 at 12.45.27 PM.png"/>
          <p:cNvPicPr>
            <a:picLocks noChangeAspect="1"/>
          </p:cNvPicPr>
          <p:nvPr/>
        </p:nvPicPr>
        <p:blipFill>
          <a:blip r:embed="rId3"/>
          <a:srcRect l="16667" t="13333" r="14167" b="4000"/>
          <a:stretch>
            <a:fillRect/>
          </a:stretch>
        </p:blipFill>
        <p:spPr>
          <a:xfrm>
            <a:off x="457200" y="1772816"/>
            <a:ext cx="8686800" cy="6488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39C8-9910-4F9C-915A-EE718EF4BAF9}" type="slidenum">
              <a:rPr lang="en-US"/>
              <a:pPr/>
              <a:t>3</a:t>
            </a:fld>
            <a:endParaRPr lang="en-US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through Interaction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Very challenging to come up with innovative, new visual representations</a:t>
            </a:r>
          </a:p>
          <a:p>
            <a:pPr>
              <a:lnSpc>
                <a:spcPct val="90000"/>
              </a:lnSpc>
            </a:pPr>
            <a:r>
              <a:rPr lang="en-US"/>
              <a:t>But can do interesting work with how user interacts with the view or views</a:t>
            </a:r>
          </a:p>
          <a:p>
            <a:pPr lvl="1">
              <a:lnSpc>
                <a:spcPct val="90000"/>
              </a:lnSpc>
            </a:pPr>
            <a:r>
              <a:rPr lang="en-US"/>
              <a:t>It’s what distinguishes infovis from static visual representations on paper</a:t>
            </a:r>
          </a:p>
          <a:p>
            <a:pPr>
              <a:lnSpc>
                <a:spcPct val="90000"/>
              </a:lnSpc>
            </a:pPr>
            <a:r>
              <a:rPr lang="en-US"/>
              <a:t>Analysis is a process, often iterative with branches and side bars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2D81-18F9-4CD9-BE9E-C96DF27B040B}" type="slidenum">
              <a:rPr lang="en-US"/>
              <a:pPr/>
              <a:t>30</a:t>
            </a:fld>
            <a:endParaRPr lang="en-US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Query Qualities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467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Strengths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Work is faster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Promote reversing, undo, exploration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Very natural interaction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Shows the data</a:t>
            </a:r>
          </a:p>
          <a:p>
            <a:pPr>
              <a:lnSpc>
                <a:spcPct val="80000"/>
              </a:lnSpc>
            </a:pPr>
            <a:r>
              <a:rPr lang="en-US" sz="2800"/>
              <a:t>Weaknesses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Operations are fundamentally conjunctive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Can you formulate an arbitrary boolean expression?     !(A1 V A2) ^ A3 V (A4 V A5 ^ A6)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Controls are global in scope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Controls must be fixed in advance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Data must be prepared for instant access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85B1-78CE-48EE-84C5-93643A1EFA74}" type="slidenum">
              <a:rPr lang="en-US"/>
              <a:pPr/>
              <a:t>31</a:t>
            </a:fld>
            <a:endParaRPr lang="en-US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Query Weakness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Controls take space!</a:t>
            </a:r>
          </a:p>
          <a:p>
            <a:r>
              <a:rPr lang="en-US"/>
              <a:t>Put data in controls...</a:t>
            </a:r>
          </a:p>
          <a:p>
            <a:endParaRPr lang="en-US"/>
          </a:p>
        </p:txBody>
      </p:sp>
      <p:sp>
        <p:nvSpPr>
          <p:cNvPr id="475140" name="Rectangle 4"/>
          <p:cNvSpPr>
            <a:spLocks noChangeArrowheads="1"/>
          </p:cNvSpPr>
          <p:nvPr/>
        </p:nvSpPr>
        <p:spPr bwMode="auto">
          <a:xfrm>
            <a:off x="1476375" y="3429000"/>
            <a:ext cx="6696075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5141" name="Freeform 5"/>
          <p:cNvSpPr>
            <a:spLocks/>
          </p:cNvSpPr>
          <p:nvPr/>
        </p:nvSpPr>
        <p:spPr bwMode="auto">
          <a:xfrm>
            <a:off x="1476375" y="3508375"/>
            <a:ext cx="6694488" cy="496888"/>
          </a:xfrm>
          <a:custGeom>
            <a:avLst/>
            <a:gdLst/>
            <a:ahLst/>
            <a:cxnLst>
              <a:cxn ang="0">
                <a:pos x="0" y="313"/>
              </a:cxn>
              <a:cxn ang="0">
                <a:pos x="408" y="268"/>
              </a:cxn>
              <a:cxn ang="0">
                <a:pos x="861" y="131"/>
              </a:cxn>
              <a:cxn ang="0">
                <a:pos x="1648" y="149"/>
              </a:cxn>
              <a:cxn ang="0">
                <a:pos x="2105" y="12"/>
              </a:cxn>
              <a:cxn ang="0">
                <a:pos x="2517" y="76"/>
              </a:cxn>
              <a:cxn ang="0">
                <a:pos x="2857" y="41"/>
              </a:cxn>
              <a:cxn ang="0">
                <a:pos x="3321" y="222"/>
              </a:cxn>
              <a:cxn ang="0">
                <a:pos x="4217" y="268"/>
              </a:cxn>
            </a:cxnLst>
            <a:rect l="0" t="0" r="r" b="b"/>
            <a:pathLst>
              <a:path w="4217" h="313">
                <a:moveTo>
                  <a:pt x="0" y="313"/>
                </a:moveTo>
                <a:cubicBezTo>
                  <a:pt x="132" y="305"/>
                  <a:pt x="265" y="298"/>
                  <a:pt x="408" y="268"/>
                </a:cubicBezTo>
                <a:cubicBezTo>
                  <a:pt x="551" y="238"/>
                  <a:pt x="654" y="151"/>
                  <a:pt x="861" y="131"/>
                </a:cubicBezTo>
                <a:cubicBezTo>
                  <a:pt x="1068" y="111"/>
                  <a:pt x="1441" y="169"/>
                  <a:pt x="1648" y="149"/>
                </a:cubicBezTo>
                <a:cubicBezTo>
                  <a:pt x="1855" y="129"/>
                  <a:pt x="1960" y="24"/>
                  <a:pt x="2105" y="12"/>
                </a:cubicBezTo>
                <a:cubicBezTo>
                  <a:pt x="2250" y="0"/>
                  <a:pt x="2392" y="71"/>
                  <a:pt x="2517" y="76"/>
                </a:cubicBezTo>
                <a:cubicBezTo>
                  <a:pt x="2642" y="81"/>
                  <a:pt x="2723" y="17"/>
                  <a:pt x="2857" y="41"/>
                </a:cubicBezTo>
                <a:cubicBezTo>
                  <a:pt x="2991" y="65"/>
                  <a:pt x="3095" y="184"/>
                  <a:pt x="3321" y="222"/>
                </a:cubicBezTo>
                <a:cubicBezTo>
                  <a:pt x="3547" y="260"/>
                  <a:pt x="4030" y="259"/>
                  <a:pt x="4217" y="2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5142" name="Rectangle 6"/>
          <p:cNvSpPr>
            <a:spLocks noChangeArrowheads="1"/>
          </p:cNvSpPr>
          <p:nvPr/>
        </p:nvSpPr>
        <p:spPr bwMode="auto">
          <a:xfrm>
            <a:off x="2555875" y="3429000"/>
            <a:ext cx="21590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5143" name="Rectangle 7"/>
          <p:cNvSpPr>
            <a:spLocks noChangeArrowheads="1"/>
          </p:cNvSpPr>
          <p:nvPr/>
        </p:nvSpPr>
        <p:spPr bwMode="auto">
          <a:xfrm>
            <a:off x="6300788" y="3429000"/>
            <a:ext cx="21590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5144" name="AutoShape 8"/>
          <p:cNvSpPr>
            <a:spLocks noChangeArrowheads="1"/>
          </p:cNvSpPr>
          <p:nvPr/>
        </p:nvSpPr>
        <p:spPr bwMode="auto">
          <a:xfrm rot="5400000">
            <a:off x="2591594" y="3753644"/>
            <a:ext cx="144463" cy="73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5145" name="AutoShape 9"/>
          <p:cNvSpPr>
            <a:spLocks noChangeArrowheads="1"/>
          </p:cNvSpPr>
          <p:nvPr/>
        </p:nvSpPr>
        <p:spPr bwMode="auto">
          <a:xfrm rot="16200000" flipH="1">
            <a:off x="6336507" y="3752056"/>
            <a:ext cx="144462" cy="73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5146" name="Line 10"/>
          <p:cNvSpPr>
            <a:spLocks noChangeShapeType="1"/>
          </p:cNvSpPr>
          <p:nvPr/>
        </p:nvSpPr>
        <p:spPr bwMode="auto">
          <a:xfrm flipV="1">
            <a:off x="2195513" y="4076700"/>
            <a:ext cx="5048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5147" name="Text Box 11"/>
          <p:cNvSpPr txBox="1">
            <a:spLocks noChangeArrowheads="1"/>
          </p:cNvSpPr>
          <p:nvPr/>
        </p:nvSpPr>
        <p:spPr bwMode="auto">
          <a:xfrm>
            <a:off x="1116013" y="4527550"/>
            <a:ext cx="728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Lower Range                                                   Upper Range</a:t>
            </a:r>
          </a:p>
          <a:p>
            <a:r>
              <a:rPr lang="en-US" sz="2000"/>
              <a:t>Thumb                       Data Distribution            Thumb</a:t>
            </a:r>
          </a:p>
        </p:txBody>
      </p:sp>
      <p:sp>
        <p:nvSpPr>
          <p:cNvPr id="475148" name="Line 12"/>
          <p:cNvSpPr>
            <a:spLocks noChangeShapeType="1"/>
          </p:cNvSpPr>
          <p:nvPr/>
        </p:nvSpPr>
        <p:spPr bwMode="auto">
          <a:xfrm flipH="1" flipV="1">
            <a:off x="6372225" y="4076700"/>
            <a:ext cx="714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5149" name="Line 13"/>
          <p:cNvSpPr>
            <a:spLocks noChangeShapeType="1"/>
          </p:cNvSpPr>
          <p:nvPr/>
        </p:nvSpPr>
        <p:spPr bwMode="auto">
          <a:xfrm flipH="1" flipV="1">
            <a:off x="4067175" y="3789363"/>
            <a:ext cx="21748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2092-3900-47B6-8F84-7F55A23714C7}" type="slidenum">
              <a:rPr lang="en-US"/>
              <a:pPr/>
              <a:t>32</a:t>
            </a:fld>
            <a:endParaRPr lang="en-US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Query Problem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As data set gets larger, real-time interaction becomes increasingly difficult</a:t>
            </a:r>
          </a:p>
          <a:p>
            <a:pPr>
              <a:lnSpc>
                <a:spcPct val="90000"/>
              </a:lnSpc>
            </a:pPr>
            <a:r>
              <a:rPr lang="en-US"/>
              <a:t>Storage - Data structures</a:t>
            </a:r>
          </a:p>
          <a:p>
            <a:pPr lvl="1">
              <a:lnSpc>
                <a:spcPct val="90000"/>
              </a:lnSpc>
            </a:pPr>
            <a:r>
              <a:rPr lang="en-US"/>
              <a:t>linear array</a:t>
            </a:r>
          </a:p>
          <a:p>
            <a:pPr lvl="1">
              <a:lnSpc>
                <a:spcPct val="90000"/>
              </a:lnSpc>
            </a:pPr>
            <a:r>
              <a:rPr lang="en-US"/>
              <a:t>grid file</a:t>
            </a:r>
          </a:p>
          <a:p>
            <a:pPr lvl="1">
              <a:lnSpc>
                <a:spcPct val="90000"/>
              </a:lnSpc>
            </a:pPr>
            <a:r>
              <a:rPr lang="en-US"/>
              <a:t>quad, k-d trees</a:t>
            </a:r>
          </a:p>
          <a:p>
            <a:pPr lvl="1">
              <a:lnSpc>
                <a:spcPct val="90000"/>
              </a:lnSpc>
            </a:pPr>
            <a:r>
              <a:rPr lang="en-US"/>
              <a:t>bit vectors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883A-8688-46BC-A0BE-F9B0B037DCDC}" type="slidenum">
              <a:rPr lang="en-US"/>
              <a:pPr/>
              <a:t>33</a:t>
            </a:fld>
            <a:endParaRPr lang="en-US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 Exploration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Seen in Spence Chapter 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Change range to narrow query</a:t>
            </a:r>
          </a:p>
          <a:p>
            <a:r>
              <a:rPr lang="en-US"/>
              <a:t>Pick histogram colums to select non-contiguous ranges</a:t>
            </a:r>
          </a:p>
        </p:txBody>
      </p:sp>
      <p:pic>
        <p:nvPicPr>
          <p:cNvPr id="4812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492375"/>
            <a:ext cx="5545138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97B3-9A51-4122-9F99-CEB65996CAF0}" type="slidenum">
              <a:rPr lang="en-US"/>
              <a:pPr/>
              <a:t>34</a:t>
            </a:fld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Interactive Tasks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/>
              <a:t>Highlighting and focus</a:t>
            </a:r>
          </a:p>
          <a:p>
            <a:pPr lvl="1">
              <a:lnSpc>
                <a:spcPct val="90000"/>
              </a:lnSpc>
            </a:pPr>
            <a:r>
              <a:rPr lang="en-US"/>
              <a:t>Accessing extra info – drill down and hyperlinks</a:t>
            </a:r>
          </a:p>
          <a:p>
            <a:pPr lvl="1">
              <a:lnSpc>
                <a:spcPct val="90000"/>
              </a:lnSpc>
            </a:pPr>
            <a:r>
              <a:rPr lang="en-US"/>
              <a:t>Filtering</a:t>
            </a:r>
          </a:p>
          <a:p>
            <a:pPr lvl="1">
              <a:lnSpc>
                <a:spcPct val="90000"/>
              </a:lnSpc>
            </a:pPr>
            <a:r>
              <a:rPr lang="en-US"/>
              <a:t>Overview and context – zooming and fisheyes</a:t>
            </a:r>
          </a:p>
          <a:p>
            <a:pPr lvl="1">
              <a:lnSpc>
                <a:spcPct val="90000"/>
              </a:lnSpc>
            </a:pPr>
            <a:r>
              <a:rPr lang="en-US"/>
              <a:t>Same representation, changing parameters</a:t>
            </a:r>
          </a:p>
          <a:p>
            <a:pPr lvl="1">
              <a:lnSpc>
                <a:spcPct val="90000"/>
              </a:lnSpc>
            </a:pPr>
            <a:r>
              <a:rPr lang="en-US"/>
              <a:t>Linking representations – temporal fusion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0B70-75BD-4517-8C15-56698A61D13C}" type="slidenum">
              <a:rPr lang="en-US"/>
              <a:pPr/>
              <a:t>4</a:t>
            </a:fld>
            <a:endParaRPr lang="en-US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Interaction Levels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Response Time</a:t>
            </a:r>
          </a:p>
          <a:p>
            <a:pPr lvl="1">
              <a:buFontTx/>
              <a:buNone/>
            </a:pPr>
            <a:r>
              <a:rPr lang="en-US"/>
              <a:t>0.1 sec</a:t>
            </a:r>
          </a:p>
          <a:p>
            <a:pPr lvl="2"/>
            <a:r>
              <a:rPr lang="en-US"/>
              <a:t>animation, visual continuity, sliders</a:t>
            </a:r>
          </a:p>
          <a:p>
            <a:pPr lvl="1">
              <a:buFontTx/>
              <a:buNone/>
            </a:pPr>
            <a:r>
              <a:rPr lang="en-US"/>
              <a:t>1.0 sec</a:t>
            </a:r>
          </a:p>
          <a:p>
            <a:pPr lvl="2"/>
            <a:r>
              <a:rPr lang="en-US"/>
              <a:t>system response, conversation break</a:t>
            </a:r>
          </a:p>
          <a:p>
            <a:pPr lvl="1">
              <a:buFontTx/>
              <a:buNone/>
            </a:pPr>
            <a:r>
              <a:rPr lang="en-US"/>
              <a:t>10. sec</a:t>
            </a:r>
          </a:p>
          <a:p>
            <a:pPr lvl="2"/>
            <a:r>
              <a:rPr lang="en-US"/>
              <a:t>cognitive response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71CC2-7636-42F0-BC77-77FD89EFCC56}" type="slidenum">
              <a:rPr lang="en-US"/>
              <a:pPr/>
              <a:t>5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114800"/>
          </a:xfrm>
        </p:spPr>
        <p:txBody>
          <a:bodyPr/>
          <a:lstStyle/>
          <a:p>
            <a:r>
              <a:rPr lang="en-US" dirty="0"/>
              <a:t>Even simple interaction can be quite powerful</a:t>
            </a:r>
          </a:p>
          <a:p>
            <a:r>
              <a:rPr lang="en-US" dirty="0"/>
              <a:t>Stacked histogram</a:t>
            </a:r>
          </a:p>
          <a:p>
            <a:r>
              <a:rPr lang="en-US" sz="1800" dirty="0"/>
              <a:t>http://www.hiraeth.com/alan/topics/vis/hist.html</a:t>
            </a:r>
          </a:p>
          <a:p>
            <a:r>
              <a:rPr lang="en-US" sz="1600" dirty="0"/>
              <a:t>http://www.meandeviation.com/dancing-histograms/</a:t>
            </a:r>
            <a:endParaRPr lang="en-US" sz="1000" dirty="0"/>
          </a:p>
          <a:p>
            <a:endParaRPr lang="en-US" sz="2000" dirty="0"/>
          </a:p>
        </p:txBody>
      </p:sp>
      <p:pic>
        <p:nvPicPr>
          <p:cNvPr id="423940" name="Picture 4" descr="StackedHistHiare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005263"/>
            <a:ext cx="6248400" cy="223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10C6-2609-49EB-9BD7-EB0D064AC1A5}" type="slidenum">
              <a:rPr lang="en-US"/>
              <a:pPr/>
              <a:t>6</a:t>
            </a:fld>
            <a:endParaRPr lang="en-US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Interaction Types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Dix and Ellis (AVI ’98) propose</a:t>
            </a:r>
          </a:p>
          <a:p>
            <a:pPr lvl="1">
              <a:lnSpc>
                <a:spcPct val="90000"/>
              </a:lnSpc>
            </a:pPr>
            <a:r>
              <a:rPr lang="en-US"/>
              <a:t>Highlighting and focus</a:t>
            </a:r>
          </a:p>
          <a:p>
            <a:pPr lvl="1">
              <a:lnSpc>
                <a:spcPct val="90000"/>
              </a:lnSpc>
            </a:pPr>
            <a:r>
              <a:rPr lang="en-US"/>
              <a:t>Accessing extra info – drill down and hyperlinks</a:t>
            </a:r>
          </a:p>
          <a:p>
            <a:pPr lvl="1">
              <a:lnSpc>
                <a:spcPct val="90000"/>
              </a:lnSpc>
            </a:pPr>
            <a:r>
              <a:rPr lang="en-US"/>
              <a:t>Overview and context – zooming and fisheyes</a:t>
            </a:r>
          </a:p>
          <a:p>
            <a:pPr lvl="1">
              <a:lnSpc>
                <a:spcPct val="90000"/>
              </a:lnSpc>
            </a:pPr>
            <a:r>
              <a:rPr lang="en-US"/>
              <a:t>Same representation, changing parameters</a:t>
            </a:r>
          </a:p>
          <a:p>
            <a:pPr lvl="1">
              <a:lnSpc>
                <a:spcPct val="90000"/>
              </a:lnSpc>
            </a:pPr>
            <a:r>
              <a:rPr lang="en-US"/>
              <a:t>Linking representations – temporal fusion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BEA6-E9F6-49A8-95DD-C959713E6BF8}" type="slidenum">
              <a:rPr lang="en-US"/>
              <a:pPr/>
              <a:t>7</a:t>
            </a:fld>
            <a:endParaRPr 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Interaction Types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Daniel Keim’s taxonomy (IEEE TVCG 2002) includes</a:t>
            </a:r>
          </a:p>
          <a:p>
            <a:pPr lvl="1"/>
            <a:r>
              <a:rPr lang="en-US"/>
              <a:t>Projection</a:t>
            </a:r>
          </a:p>
          <a:p>
            <a:pPr lvl="1"/>
            <a:r>
              <a:rPr lang="en-US"/>
              <a:t>Filtering</a:t>
            </a:r>
          </a:p>
          <a:p>
            <a:pPr lvl="1"/>
            <a:r>
              <a:rPr lang="en-US"/>
              <a:t>Zooming</a:t>
            </a:r>
          </a:p>
          <a:p>
            <a:pPr lvl="1"/>
            <a:r>
              <a:rPr lang="en-US"/>
              <a:t>Distortion</a:t>
            </a:r>
          </a:p>
          <a:p>
            <a:pPr lvl="1"/>
            <a:r>
              <a:rPr lang="en-US"/>
              <a:t>Linking and brushing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117-2D06-4FB9-9499-F8BD282F5D5A}" type="slidenum">
              <a:rPr lang="en-US"/>
              <a:pPr/>
              <a:t>8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Selection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Using pointer (typically) to select or identify an element</a:t>
            </a:r>
          </a:p>
          <a:p>
            <a:pPr lvl="1"/>
            <a:r>
              <a:rPr lang="en-US"/>
              <a:t>Often leads to drill-down for more details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0B66-98E5-43B2-AA98-3735B8969647}" type="slidenum">
              <a:rPr lang="en-US"/>
              <a:pPr/>
              <a:t>9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Pop-up tooltips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114800"/>
          </a:xfrm>
        </p:spPr>
        <p:txBody>
          <a:bodyPr/>
          <a:lstStyle/>
          <a:p>
            <a:r>
              <a:rPr lang="en-US" dirty="0"/>
              <a:t>Hovering mouse cursor brings up details of item</a:t>
            </a:r>
          </a:p>
          <a:p>
            <a:r>
              <a:rPr lang="en-US" dirty="0" err="1"/>
              <a:t>TableLens</a:t>
            </a:r>
            <a:r>
              <a:rPr lang="en-US" dirty="0"/>
              <a:t> </a:t>
            </a:r>
            <a:r>
              <a:rPr lang="en-US" sz="2400" dirty="0"/>
              <a:t>www.inxight.com</a:t>
            </a:r>
          </a:p>
          <a:p>
            <a:r>
              <a:rPr lang="en-US" sz="2000" dirty="0"/>
              <a:t>http://www.youtube.com/watch?v=qWqTrRAC52U</a:t>
            </a:r>
          </a:p>
        </p:txBody>
      </p:sp>
      <p:pic>
        <p:nvPicPr>
          <p:cNvPr id="432132" name="Picture 4" descr="TableLensInx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660775"/>
            <a:ext cx="7048500" cy="264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AT410">
  <a:themeElements>
    <a:clrScheme name="IAT410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IAT410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IAT410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8">
        <a:dk1>
          <a:srgbClr val="000000"/>
        </a:dk1>
        <a:lt1>
          <a:srgbClr val="FFFFFF"/>
        </a:lt1>
        <a:dk2>
          <a:srgbClr val="000066"/>
        </a:dk2>
        <a:lt2>
          <a:srgbClr val="FFFF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1213</Words>
  <Application>Microsoft Macintosh PowerPoint</Application>
  <PresentationFormat>On-screen Show (4:3)</PresentationFormat>
  <Paragraphs>315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Blank Presentation</vt:lpstr>
      <vt:lpstr>IAT410</vt:lpstr>
      <vt:lpstr>PowerPoint Presentation</vt:lpstr>
      <vt:lpstr>Interaction</vt:lpstr>
      <vt:lpstr>Analysis through Interaction</vt:lpstr>
      <vt:lpstr>Interaction Levels</vt:lpstr>
      <vt:lpstr>Example</vt:lpstr>
      <vt:lpstr>Interaction Types</vt:lpstr>
      <vt:lpstr>Interaction Types</vt:lpstr>
      <vt:lpstr>Selection</vt:lpstr>
      <vt:lpstr>Pop-up tooltips</vt:lpstr>
      <vt:lpstr>Selection</vt:lpstr>
      <vt:lpstr>Details-on-Demand</vt:lpstr>
      <vt:lpstr>Hyperlinks</vt:lpstr>
      <vt:lpstr>Rearrange View</vt:lpstr>
      <vt:lpstr>Changing Representation</vt:lpstr>
      <vt:lpstr>Example</vt:lpstr>
      <vt:lpstr>Highlighting Connections</vt:lpstr>
      <vt:lpstr>Brushing</vt:lpstr>
      <vt:lpstr>Brushing</vt:lpstr>
      <vt:lpstr>Filtering/Limiting</vt:lpstr>
      <vt:lpstr>Zooming/Panning</vt:lpstr>
      <vt:lpstr>Dynamic Query</vt:lpstr>
      <vt:lpstr>Typical Query Response</vt:lpstr>
      <vt:lpstr>Problems</vt:lpstr>
      <vt:lpstr>Dynamic Query</vt:lpstr>
      <vt:lpstr>Dynamic Query Constituents</vt:lpstr>
      <vt:lpstr>Imperfection</vt:lpstr>
      <vt:lpstr>Padmapper.com</vt:lpstr>
      <vt:lpstr>Query Controls</vt:lpstr>
      <vt:lpstr>Search for Diamonds</vt:lpstr>
      <vt:lpstr>Dynamic Query Qualities</vt:lpstr>
      <vt:lpstr>Dynamic Query Weakness</vt:lpstr>
      <vt:lpstr>Dynamic Query Problem</vt:lpstr>
      <vt:lpstr>Attribute Exploration</vt:lpstr>
      <vt:lpstr>Summary Interactive Tasks</vt:lpstr>
    </vt:vector>
  </TitlesOfParts>
  <Company>ACS @ SFU Surrey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ACS @ SFU Surrey</dc:creator>
  <cp:lastModifiedBy>Chris Shaw</cp:lastModifiedBy>
  <cp:revision>28</cp:revision>
  <dcterms:created xsi:type="dcterms:W3CDTF">2011-02-21T08:54:39Z</dcterms:created>
  <dcterms:modified xsi:type="dcterms:W3CDTF">2017-02-02T17:04:25Z</dcterms:modified>
</cp:coreProperties>
</file>