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0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1" r:id="rId29"/>
    <p:sldId id="283" r:id="rId30"/>
    <p:sldId id="284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5"/>
    <a:srgbClr val="FF9900"/>
    <a:srgbClr val="FF0000"/>
    <a:srgbClr val="D979C7"/>
    <a:srgbClr val="ECC3B2"/>
    <a:srgbClr val="DDDDDD"/>
    <a:srgbClr val="00FF00"/>
    <a:srgbClr val="FFF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320" autoAdjust="0"/>
    <p:restoredTop sz="92832" autoAdjust="0"/>
  </p:normalViewPr>
  <p:slideViewPr>
    <p:cSldViewPr>
      <p:cViewPr varScale="1">
        <p:scale>
          <a:sx n="90" d="100"/>
          <a:sy n="90" d="100"/>
        </p:scale>
        <p:origin x="-2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5D6572-A086-4DD7-812C-7A49288220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64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E0687-89E8-46B2-A888-A65AE21DD2C1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		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B12BE-A625-4020-A724-808287160BBB}" type="slidenum">
              <a:rPr lang="en-US"/>
              <a:pPr/>
              <a:t>10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812F32-20AD-4DBD-9160-4D9B3C796C45}" type="slidenum">
              <a:rPr lang="en-US"/>
              <a:pPr/>
              <a:t>11</a:t>
            </a:fld>
            <a:endParaRPr lang="en-US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5D698-EDC7-4667-8F27-F95D44874D39}" type="slidenum">
              <a:rPr lang="en-US"/>
              <a:pPr/>
              <a:t>12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E5623C-166B-45F0-94D4-CFB30EABFCEB}" type="slidenum">
              <a:rPr lang="en-US"/>
              <a:pPr/>
              <a:t>13</a:t>
            </a:fld>
            <a:endParaRPr lang="en-US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2C6D7F-200D-4E43-975A-4B1A30CAE9DE}" type="slidenum">
              <a:rPr lang="en-US"/>
              <a:pPr/>
              <a:t>14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04DCF-7AF3-47FD-BD7D-089669F7F365}" type="slidenum">
              <a:rPr lang="en-US"/>
              <a:pPr/>
              <a:t>15</a:t>
            </a:fld>
            <a:endParaRPr lang="en-US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7EEFBE-4D01-4749-9FBF-9AC7AB01D782}" type="slidenum">
              <a:rPr lang="en-US"/>
              <a:pPr/>
              <a:t>16</a:t>
            </a:fld>
            <a:endParaRPr lang="en-US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0F0BB6-807B-481F-AA1D-61BB85CEBB05}" type="slidenum">
              <a:rPr lang="en-US"/>
              <a:pPr/>
              <a:t>17</a:t>
            </a:fld>
            <a:endParaRPr lang="en-US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C1DE6-73E7-4C62-BD47-6A25CD61E050}" type="slidenum">
              <a:rPr lang="en-US"/>
              <a:pPr/>
              <a:t>18</a:t>
            </a:fld>
            <a:endParaRPr 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A4A01-3650-45D6-A029-20015BC214A2}" type="slidenum">
              <a:rPr lang="en-US"/>
              <a:pPr/>
              <a:t>19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0B9DE4-A456-43EB-96DF-6D4576343DCD}" type="slidenum">
              <a:rPr lang="en-US"/>
              <a:pPr/>
              <a:t>2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4903E-53BC-47F4-A4BB-AA4A8982CD57}" type="slidenum">
              <a:rPr lang="en-US"/>
              <a:pPr/>
              <a:t>20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A0DD6D-D30E-4EF5-8ACE-B35DC46DFCD7}" type="slidenum">
              <a:rPr lang="en-US"/>
              <a:pPr/>
              <a:t>21</a:t>
            </a:fld>
            <a:endParaRPr lang="en-US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CF018-7BA0-4080-8692-12B9C036D1BA}" type="slidenum">
              <a:rPr lang="en-US"/>
              <a:pPr/>
              <a:t>22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F03A6A-B15F-4CE9-BD42-0FF02F60F74C}" type="slidenum">
              <a:rPr lang="en-US"/>
              <a:pPr/>
              <a:t>23</a:t>
            </a:fld>
            <a:endParaRPr lang="en-US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5D1A2-D73F-489A-A18C-DDDB860E22DD}" type="slidenum">
              <a:rPr lang="en-US"/>
              <a:pPr/>
              <a:t>24</a:t>
            </a:fld>
            <a:endParaRPr lang="en-US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D73ABA-D543-485A-BF1F-8DB9C2749B38}" type="slidenum">
              <a:rPr lang="en-US"/>
              <a:pPr/>
              <a:t>25</a:t>
            </a:fld>
            <a:endParaRPr lang="en-US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261541-E3F0-4DAA-AAC9-18B2B6F9FB57}" type="slidenum">
              <a:rPr lang="en-US"/>
              <a:pPr/>
              <a:t>26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C63B4-F9B9-421B-A1C5-58F0D76DF0C8}" type="slidenum">
              <a:rPr lang="en-US"/>
              <a:pPr/>
              <a:t>27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7B9401-7858-4B84-8163-0AB8201D317E}" type="slidenum">
              <a:rPr lang="en-US"/>
              <a:pPr/>
              <a:t>28</a:t>
            </a:fld>
            <a:endParaRPr lang="en-US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EF72B-19A7-471B-AA55-25FF025D129D}" type="slidenum">
              <a:rPr lang="en-US"/>
              <a:pPr/>
              <a:t>29</a:t>
            </a:fld>
            <a:endParaRPr lang="en-US"/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824EEC-EC6E-4D24-8721-838F36CF1BDE}" type="slidenum">
              <a:rPr lang="en-US"/>
              <a:pPr/>
              <a:t>3</a:t>
            </a:fld>
            <a:endParaRPr 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5A988D-31BB-483C-8CCC-7F964D7CEA0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5A988D-31BB-483C-8CCC-7F964D7CEA0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5A988D-31BB-483C-8CCC-7F964D7CEA0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5A988D-31BB-483C-8CCC-7F964D7CEA0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5A988D-31BB-483C-8CCC-7F964D7CEA0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5A988D-31BB-483C-8CCC-7F964D7CEA0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5A988D-31BB-483C-8CCC-7F964D7CEA0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5A988D-31BB-483C-8CCC-7F964D7CEA0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0DC066-C2F9-47A6-81E1-1DE6D1D6D1C8}" type="slidenum">
              <a:rPr lang="en-US"/>
              <a:pPr/>
              <a:t>4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9ED307-173F-47AA-AF4E-208D84082931}" type="slidenum">
              <a:rPr lang="en-US"/>
              <a:pPr/>
              <a:t>5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7F0E3-EBB9-4A3E-997C-518BD00B998C}" type="slidenum">
              <a:rPr lang="en-US"/>
              <a:pPr/>
              <a:t>6</a:t>
            </a:fld>
            <a:endParaRPr lang="en-US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84A2E9-B2AA-4E9B-B096-974C8C73CC76}" type="slidenum">
              <a:rPr lang="en-US"/>
              <a:pPr/>
              <a:t>7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C26D1-1880-4189-BA2B-B9FAEBE222F1}" type="slidenum">
              <a:rPr lang="en-US"/>
              <a:pPr/>
              <a:t>8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B2F06-9B47-44B0-9665-16F8CB569912}" type="slidenum">
              <a:rPr lang="en-US"/>
              <a:pPr/>
              <a:t>9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F5F7B-C6B5-48E9-A918-2F836ED1FC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E26F5-F540-43E2-8EA6-7B0A879DC8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CFC35-DAB2-457A-9EDC-19508C0FA6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3,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22C47-FA9D-4925-86C5-9FDC907F14CB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3,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6EC95-DC05-44B7-B9DA-24D4ABCD8049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3,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39E0D-A778-40B3-AFF8-2199E5E35CBF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3,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7E38D-664D-4106-A7D2-81CA5563664C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3,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93E96-229D-49B9-9902-09A068479765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3,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92E31-0EA5-431A-A3FB-A9872B052D56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3,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44C34-28A1-4024-962A-FF482F04112A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3,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D2925-EC99-4ED5-938A-9FC7921F5737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8B05F-CC15-413F-9E9E-C9B979F470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3,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F7618-C8B2-4F4D-AB37-80CA4BE677B4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3,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2DF8-E19A-4476-A53A-06CC92F9E41D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3,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6E282-BDF7-408E-9ED9-8D5B7C146182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77D3E-C327-43BD-8A34-CFB4E85891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9BA4F-433A-4BD8-9A29-A2B95BE9C4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8BB1C-9BCE-46C6-AD90-207C42BB5F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740DF-7376-4F83-BCEA-5F9D0E96C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7A32A-3E46-4565-8C8C-B1D73903ED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C6409-F3A8-4364-9A8D-75E87B60CC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73851-B19B-4916-9B8F-9BF1E9F375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372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D03E17-DBEE-49CF-882D-2B5C25373CF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246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Feb 3,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fld id="{3499141E-3E30-4B2B-8103-DBA8D3A570BB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27300"/>
        </a:buClr>
        <a:buSzPct val="70000"/>
        <a:buFont typeface="Marlett" pitchFamily="2" charset="2"/>
        <a:buChar char="g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27300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4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A358-AED8-41D8-A2AF-53B68FFC8E5C}" type="slidenum">
              <a:rPr lang="en-US"/>
              <a:pPr/>
              <a:t>1</a:t>
            </a:fld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828800"/>
            <a:ext cx="7343775" cy="1447800"/>
          </a:xfrm>
        </p:spPr>
        <p:txBody>
          <a:bodyPr/>
          <a:lstStyle/>
          <a:p>
            <a:r>
              <a:rPr lang="en-US">
                <a:solidFill>
                  <a:srgbClr val="212121"/>
                </a:solidFill>
              </a:rPr>
              <a:t>IAT 355</a:t>
            </a:r>
          </a:p>
          <a:p>
            <a:endParaRPr lang="en-US">
              <a:solidFill>
                <a:srgbClr val="212121"/>
              </a:solidFill>
            </a:endParaRPr>
          </a:p>
          <a:p>
            <a:r>
              <a:rPr lang="en-US">
                <a:solidFill>
                  <a:srgbClr val="212121"/>
                </a:solidFill>
              </a:rPr>
              <a:t>Overview + Detail</a:t>
            </a:r>
          </a:p>
          <a:p>
            <a:r>
              <a:rPr lang="en-US">
                <a:solidFill>
                  <a:srgbClr val="212121"/>
                </a:solidFill>
              </a:rPr>
              <a:t>Focus + Context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28600" y="55626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1400">
                <a:solidFill>
                  <a:srgbClr val="464646"/>
                </a:solidFill>
              </a:rPr>
              <a:t>______________________________________________________________________________________</a:t>
            </a:r>
            <a:br>
              <a:rPr lang="en-US" sz="1400">
                <a:solidFill>
                  <a:srgbClr val="464646"/>
                </a:solidFill>
              </a:rPr>
            </a:br>
            <a:r>
              <a:rPr lang="en-US" sz="1400">
                <a:solidFill>
                  <a:srgbClr val="464646"/>
                </a:solidFill>
              </a:rPr>
              <a:t/>
            </a:r>
            <a:br>
              <a:rPr lang="en-US" sz="1400">
                <a:solidFill>
                  <a:srgbClr val="464646"/>
                </a:solidFill>
              </a:rPr>
            </a:br>
            <a:r>
              <a:rPr lang="en-US" sz="1400">
                <a:solidFill>
                  <a:srgbClr val="464646"/>
                </a:solidFill>
              </a:rPr>
              <a:t>                                                     </a:t>
            </a:r>
            <a:r>
              <a:rPr lang="en-US" sz="1200">
                <a:solidFill>
                  <a:srgbClr val="212121"/>
                </a:solidFill>
              </a:rPr>
              <a:t>SCHOOL OF INTERACTIVE ARTS + TECHNOLOGY [SIAT]  |  WWW.SIAT.SFU.CA</a:t>
            </a:r>
            <a:endParaRPr lang="en-US" sz="1400">
              <a:solidFill>
                <a:srgbClr val="464646"/>
              </a:solidFill>
            </a:endParaRPr>
          </a:p>
        </p:txBody>
      </p:sp>
      <p:pic>
        <p:nvPicPr>
          <p:cNvPr id="2056" name="Picture 8" descr="siat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867400"/>
            <a:ext cx="2514600" cy="57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FC31-368E-4007-984C-22608168BFC2}" type="slidenum">
              <a:rPr lang="en-US"/>
              <a:pPr/>
              <a:t>10</a:t>
            </a:fld>
            <a:endParaRPr lang="en-US"/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Managing detail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Single window with horizontal and vertical panning</a:t>
            </a:r>
          </a:p>
          <a:p>
            <a:pPr lvl="1"/>
            <a:r>
              <a:rPr lang="en-US"/>
              <a:t>Works only when image/space is not too much larger than the window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49C5-5486-442E-BFA8-61C004F7DB7C}" type="slidenum">
              <a:rPr lang="en-US"/>
              <a:pPr/>
              <a:t>11</a:t>
            </a:fld>
            <a:endParaRPr lang="en-US"/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Window 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Single view with Selectable Zoom area</a:t>
            </a:r>
          </a:p>
          <a:p>
            <a:pPr lvl="1"/>
            <a:r>
              <a:rPr lang="en-US"/>
              <a:t>Selected zone is new view</a:t>
            </a:r>
          </a:p>
          <a:p>
            <a:pPr lvl="1"/>
            <a:r>
              <a:rPr lang="en-US"/>
              <a:t>Magnification and adjustment can follow</a:t>
            </a:r>
          </a:p>
          <a:p>
            <a:pPr lvl="1"/>
            <a:r>
              <a:rPr lang="en-US"/>
              <a:t>Context switch disorienting</a:t>
            </a:r>
          </a:p>
        </p:txBody>
      </p:sp>
      <p:pic>
        <p:nvPicPr>
          <p:cNvPr id="501764" name="Picture 4" descr="VancouverGoogle"/>
          <p:cNvPicPr>
            <a:picLocks noChangeAspect="1" noChangeArrowheads="1"/>
          </p:cNvPicPr>
          <p:nvPr/>
        </p:nvPicPr>
        <p:blipFill>
          <a:blip r:embed="rId3" cstate="print"/>
          <a:srcRect r="16144"/>
          <a:stretch>
            <a:fillRect/>
          </a:stretch>
        </p:blipFill>
        <p:spPr bwMode="auto">
          <a:xfrm>
            <a:off x="3492500" y="4149725"/>
            <a:ext cx="4032250" cy="2519363"/>
          </a:xfrm>
          <a:prstGeom prst="rect">
            <a:avLst/>
          </a:prstGeom>
          <a:noFill/>
        </p:spPr>
      </p:pic>
      <p:sp>
        <p:nvSpPr>
          <p:cNvPr id="501765" name="Rectangle 5"/>
          <p:cNvSpPr>
            <a:spLocks noChangeArrowheads="1"/>
          </p:cNvSpPr>
          <p:nvPr/>
        </p:nvSpPr>
        <p:spPr bwMode="auto">
          <a:xfrm>
            <a:off x="5724525" y="5013325"/>
            <a:ext cx="719138" cy="576263"/>
          </a:xfrm>
          <a:prstGeom prst="rect">
            <a:avLst/>
          </a:prstGeom>
          <a:solidFill>
            <a:schemeClr val="bg2">
              <a:alpha val="30000"/>
            </a:schemeClr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CBA2-81C3-4211-BD9C-1F20E1011DBA}" type="slidenum">
              <a:rPr lang="en-US"/>
              <a:pPr/>
              <a:t>12</a:t>
            </a:fld>
            <a:endParaRPr lang="en-US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Window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r>
              <a:rPr lang="en-US" sz="2800"/>
              <a:t>Main + mini-map</a:t>
            </a:r>
          </a:p>
          <a:p>
            <a:r>
              <a:rPr lang="en-US" sz="2800"/>
              <a:t>Sometimes the </a:t>
            </a:r>
            <a:r>
              <a:rPr lang="en-US" sz="2800" i="1"/>
              <a:t>Overview</a:t>
            </a:r>
            <a:r>
              <a:rPr lang="en-US" sz="2800"/>
              <a:t> gets the most space</a:t>
            </a:r>
          </a:p>
          <a:p>
            <a:pPr lvl="1"/>
            <a:r>
              <a:rPr lang="en-US" sz="2400"/>
              <a:t>Depends on the user’s familiarity with the object of interest</a:t>
            </a:r>
          </a:p>
          <a:p>
            <a:pPr lvl="1"/>
            <a:r>
              <a:rPr lang="en-US" sz="2400"/>
              <a:t>Panning in one affects the other</a:t>
            </a:r>
          </a:p>
          <a:p>
            <a:r>
              <a:rPr lang="en-US" sz="2800"/>
              <a:t>Could be extended to 3 or more levels</a:t>
            </a:r>
          </a:p>
          <a:p>
            <a:r>
              <a:rPr lang="en-US" sz="2800"/>
              <a:t>Issue: How big are different views and where do they go?</a:t>
            </a:r>
          </a:p>
          <a:p>
            <a:endParaRPr lang="en-US" sz="2800"/>
          </a:p>
        </p:txBody>
      </p:sp>
      <p:grpSp>
        <p:nvGrpSpPr>
          <p:cNvPr id="503814" name="Group 6"/>
          <p:cNvGrpSpPr>
            <a:grpSpLocks/>
          </p:cNvGrpSpPr>
          <p:nvPr/>
        </p:nvGrpSpPr>
        <p:grpSpPr bwMode="auto">
          <a:xfrm>
            <a:off x="4932363" y="0"/>
            <a:ext cx="4097337" cy="2652713"/>
            <a:chOff x="3107" y="0"/>
            <a:chExt cx="2581" cy="1671"/>
          </a:xfrm>
        </p:grpSpPr>
        <p:pic>
          <p:nvPicPr>
            <p:cNvPr id="503812" name="Picture 4" descr="VancouverGoogle"/>
            <p:cNvPicPr>
              <a:picLocks noChangeAspect="1" noChangeArrowheads="1"/>
            </p:cNvPicPr>
            <p:nvPr/>
          </p:nvPicPr>
          <p:blipFill>
            <a:blip r:embed="rId3" cstate="print"/>
            <a:srcRect l="45045" t="31572"/>
            <a:stretch>
              <a:fillRect/>
            </a:stretch>
          </p:blipFill>
          <p:spPr bwMode="auto">
            <a:xfrm>
              <a:off x="3107" y="0"/>
              <a:ext cx="2562" cy="1671"/>
            </a:xfrm>
            <a:prstGeom prst="rect">
              <a:avLst/>
            </a:prstGeom>
            <a:noFill/>
          </p:spPr>
        </p:pic>
        <p:pic>
          <p:nvPicPr>
            <p:cNvPr id="503813" name="Picture 5" descr="VancouverMin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44" y="219"/>
              <a:ext cx="744" cy="72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B8D1-2F28-4753-AA9C-C24007AA3B7A}" type="slidenum">
              <a:rPr lang="en-US"/>
              <a:pPr/>
              <a:t>13</a:t>
            </a:fld>
            <a:endParaRPr lang="en-US"/>
          </a:p>
        </p:txBody>
      </p:sp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Lens Technique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Enlarged image floats over the overview</a:t>
            </a:r>
          </a:p>
          <a:p>
            <a:r>
              <a:rPr lang="en-US"/>
              <a:t>Neighbor objects obscured by the detail view</a:t>
            </a:r>
          </a:p>
        </p:txBody>
      </p:sp>
      <p:grpSp>
        <p:nvGrpSpPr>
          <p:cNvPr id="505864" name="Group 8"/>
          <p:cNvGrpSpPr>
            <a:grpSpLocks/>
          </p:cNvGrpSpPr>
          <p:nvPr/>
        </p:nvGrpSpPr>
        <p:grpSpPr bwMode="auto">
          <a:xfrm>
            <a:off x="2555875" y="3429000"/>
            <a:ext cx="5616575" cy="2663825"/>
            <a:chOff x="1610" y="2160"/>
            <a:chExt cx="3538" cy="1678"/>
          </a:xfrm>
        </p:grpSpPr>
        <p:pic>
          <p:nvPicPr>
            <p:cNvPr id="505860" name="Picture 4" descr="VancouverGoogle"/>
            <p:cNvPicPr>
              <a:picLocks noChangeAspect="1" noChangeArrowheads="1"/>
            </p:cNvPicPr>
            <p:nvPr/>
          </p:nvPicPr>
          <p:blipFill>
            <a:blip r:embed="rId3" cstate="print"/>
            <a:srcRect r="24110" b="31285"/>
            <a:stretch>
              <a:fillRect/>
            </a:stretch>
          </p:blipFill>
          <p:spPr bwMode="auto">
            <a:xfrm>
              <a:off x="1610" y="2160"/>
              <a:ext cx="3538" cy="1678"/>
            </a:xfrm>
            <a:prstGeom prst="rect">
              <a:avLst/>
            </a:prstGeom>
            <a:noFill/>
          </p:spPr>
        </p:pic>
        <p:sp>
          <p:nvSpPr>
            <p:cNvPr id="505863" name="Rectangle 7"/>
            <p:cNvSpPr>
              <a:spLocks noChangeArrowheads="1"/>
            </p:cNvSpPr>
            <p:nvPr/>
          </p:nvSpPr>
          <p:spPr bwMode="auto">
            <a:xfrm>
              <a:off x="3470" y="2795"/>
              <a:ext cx="1315" cy="998"/>
            </a:xfrm>
            <a:prstGeom prst="rect">
              <a:avLst/>
            </a:prstGeom>
            <a:solidFill>
              <a:schemeClr val="tx1">
                <a:alpha val="59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05861" name="Picture 5" descr="VancouverNSurre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70" y="2795"/>
              <a:ext cx="1248" cy="936"/>
            </a:xfrm>
            <a:prstGeom prst="rect">
              <a:avLst/>
            </a:prstGeom>
            <a:noFill/>
            <a:ln w="5397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FB28-A615-42F2-B4BA-D84ECA88F65A}" type="slidenum">
              <a:rPr lang="en-US"/>
              <a:pPr/>
              <a:t>14</a:t>
            </a:fld>
            <a:endParaRPr lang="en-US"/>
          </a:p>
        </p:txBody>
      </p:sp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719138"/>
          </a:xfrm>
        </p:spPr>
        <p:txBody>
          <a:bodyPr/>
          <a:lstStyle/>
          <a:p>
            <a:r>
              <a:rPr lang="en-US" sz="4000"/>
              <a:t>Fish-eye view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7772400" cy="4895850"/>
          </a:xfrm>
        </p:spPr>
        <p:txBody>
          <a:bodyPr/>
          <a:lstStyle/>
          <a:p>
            <a:r>
              <a:rPr lang="en-US"/>
              <a:t>Focus is at high magnification, periphery at low magnification</a:t>
            </a:r>
          </a:p>
          <a:p>
            <a:pPr lvl="1"/>
            <a:r>
              <a:rPr lang="en-US"/>
              <a:t>All in one view</a:t>
            </a:r>
          </a:p>
          <a:p>
            <a:pPr lvl="1"/>
            <a:r>
              <a:rPr lang="en-US"/>
              <a:t>Distortion can be disorienting</a:t>
            </a:r>
          </a:p>
          <a:p>
            <a:endParaRPr lang="en-US"/>
          </a:p>
        </p:txBody>
      </p:sp>
      <p:pic>
        <p:nvPicPr>
          <p:cNvPr id="507908" name="Picture 4" descr="VancouverFishey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213100"/>
            <a:ext cx="7400925" cy="3876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C1F4-DAEF-47F2-A85F-38E52F325437}" type="slidenum">
              <a:rPr lang="en-US"/>
              <a:pPr/>
              <a:t>15</a:t>
            </a:fld>
            <a:endParaRPr lang="en-US"/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Tasks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/>
              <a:t>Image generation</a:t>
            </a:r>
            <a:r>
              <a:rPr lang="en-US" sz="2800" dirty="0"/>
              <a:t>: overview is important, but most of time is spent at detail level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Example: CAD</a:t>
            </a:r>
          </a:p>
          <a:p>
            <a:pPr>
              <a:lnSpc>
                <a:spcPct val="80000"/>
              </a:lnSpc>
            </a:pPr>
            <a:r>
              <a:rPr lang="en-US" sz="2800" b="1" dirty="0"/>
              <a:t>Open-ended exploration</a:t>
            </a:r>
            <a:r>
              <a:rPr lang="en-US" sz="2800" dirty="0"/>
              <a:t>: overview not always complete; navigation must be fluent and easily mastered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Example: Interactive Map</a:t>
            </a:r>
          </a:p>
          <a:p>
            <a:pPr>
              <a:lnSpc>
                <a:spcPct val="80000"/>
              </a:lnSpc>
            </a:pPr>
            <a:r>
              <a:rPr lang="en-US" sz="2800" b="1" dirty="0"/>
              <a:t>Diagnostic</a:t>
            </a:r>
            <a:r>
              <a:rPr lang="en-US" sz="2800" dirty="0"/>
              <a:t>: high detail, fluent panning and complete image coverage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Example: Circuit </a:t>
            </a:r>
            <a:r>
              <a:rPr lang="en-US" sz="2400" dirty="0" smtClean="0"/>
              <a:t>Design, Map directions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34F2-B3D9-4C55-B309-96DF795739EB}" type="slidenum">
              <a:rPr lang="en-US"/>
              <a:pPr/>
              <a:t>16</a:t>
            </a:fld>
            <a:endParaRPr lang="en-US"/>
          </a:p>
        </p:txBody>
      </p:sp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Tasks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Navigation</a:t>
            </a:r>
            <a:r>
              <a:rPr lang="en-US"/>
              <a:t>: global view with increased magnification detail areas; panning and zooming less important</a:t>
            </a:r>
          </a:p>
          <a:p>
            <a:pPr lvl="1">
              <a:lnSpc>
                <a:spcPct val="90000"/>
              </a:lnSpc>
            </a:pPr>
            <a:r>
              <a:rPr lang="en-US"/>
              <a:t>Example: Geographic Information System</a:t>
            </a:r>
          </a:p>
          <a:p>
            <a:pPr>
              <a:lnSpc>
                <a:spcPct val="90000"/>
              </a:lnSpc>
            </a:pPr>
            <a:r>
              <a:rPr lang="en-US" b="1"/>
              <a:t>Monitoring</a:t>
            </a:r>
            <a:r>
              <a:rPr lang="en-US"/>
              <a:t>: Global view with multiple detailed views for local troubleshooting; window management is critical</a:t>
            </a:r>
          </a:p>
          <a:p>
            <a:pPr lvl="1">
              <a:lnSpc>
                <a:spcPct val="90000"/>
              </a:lnSpc>
            </a:pPr>
            <a:r>
              <a:rPr lang="en-US"/>
              <a:t>Example: Network management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ADF2-439A-46D3-9AF0-29A8E1A141D2}" type="slidenum">
              <a:rPr lang="en-US"/>
              <a:pPr/>
              <a:t>17</a:t>
            </a:fld>
            <a:endParaRPr lang="en-US"/>
          </a:p>
        </p:txBody>
      </p:sp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Overviews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How to deal with approximate view?</a:t>
            </a:r>
          </a:p>
          <a:p>
            <a:pPr>
              <a:lnSpc>
                <a:spcPct val="90000"/>
              </a:lnSpc>
            </a:pPr>
            <a:r>
              <a:rPr lang="en-US"/>
              <a:t>Reduce the data elements</a:t>
            </a:r>
          </a:p>
          <a:p>
            <a:pPr lvl="1">
              <a:lnSpc>
                <a:spcPct val="90000"/>
              </a:lnSpc>
            </a:pPr>
            <a:r>
              <a:rPr lang="en-US"/>
              <a:t>Eliminate</a:t>
            </a:r>
          </a:p>
          <a:p>
            <a:pPr lvl="1">
              <a:lnSpc>
                <a:spcPct val="90000"/>
              </a:lnSpc>
            </a:pPr>
            <a:r>
              <a:rPr lang="en-US"/>
              <a:t>Sample </a:t>
            </a:r>
          </a:p>
          <a:p>
            <a:pPr lvl="1">
              <a:lnSpc>
                <a:spcPct val="90000"/>
              </a:lnSpc>
            </a:pPr>
            <a:r>
              <a:rPr lang="en-US"/>
              <a:t>Aggregate</a:t>
            </a:r>
          </a:p>
          <a:p>
            <a:pPr>
              <a:lnSpc>
                <a:spcPct val="90000"/>
              </a:lnSpc>
            </a:pPr>
            <a:r>
              <a:rPr lang="en-US"/>
              <a:t>Reduce the visual representation</a:t>
            </a:r>
          </a:p>
          <a:p>
            <a:pPr lvl="1">
              <a:lnSpc>
                <a:spcPct val="90000"/>
              </a:lnSpc>
            </a:pPr>
            <a:r>
              <a:rPr lang="en-US"/>
              <a:t>Need to render to sub-pixel resolution</a:t>
            </a:r>
          </a:p>
          <a:p>
            <a:pPr lvl="1">
              <a:lnSpc>
                <a:spcPct val="90000"/>
              </a:lnSpc>
            </a:pPr>
            <a:r>
              <a:rPr lang="en-US"/>
              <a:t>Accumulate visual contributions per pixel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6278-0844-4D5A-A44B-2751056E4338}" type="slidenum">
              <a:rPr lang="en-US"/>
              <a:pPr/>
              <a:t>18</a:t>
            </a:fld>
            <a:endParaRPr lang="en-US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Views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“Guidelines for Using Multiple Views in Information Visualization” </a:t>
            </a:r>
          </a:p>
          <a:p>
            <a:pPr lvl="1"/>
            <a:r>
              <a:rPr lang="en-US" dirty="0" err="1"/>
              <a:t>Baldonado</a:t>
            </a:r>
            <a:r>
              <a:rPr lang="en-US" dirty="0"/>
              <a:t>, Woodruff and </a:t>
            </a:r>
            <a:r>
              <a:rPr lang="en-US" dirty="0" err="1"/>
              <a:t>Kichinsky</a:t>
            </a:r>
            <a:r>
              <a:rPr lang="en-US" dirty="0"/>
              <a:t> AVI 00</a:t>
            </a:r>
          </a:p>
        </p:txBody>
      </p:sp>
      <p:pic>
        <p:nvPicPr>
          <p:cNvPr id="516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644900"/>
            <a:ext cx="6913563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9303-312F-42CE-91F5-256FF2B712A4}" type="slidenum">
              <a:rPr lang="en-US"/>
              <a:pPr/>
              <a:t>19</a:t>
            </a:fld>
            <a:endParaRPr lang="en-US"/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</a:t>
            </a:r>
            <a:r>
              <a:rPr lang="en-US" dirty="0" smtClean="0"/>
              <a:t>Views: 8 Guidelines</a:t>
            </a:r>
            <a:endParaRPr lang="en-US" dirty="0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1200"/>
            <a:ext cx="8424862" cy="4400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Rule of Diversity: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Use multiple views when there is a diversity of attributes</a:t>
            </a:r>
          </a:p>
          <a:p>
            <a:pPr>
              <a:lnSpc>
                <a:spcPct val="90000"/>
              </a:lnSpc>
            </a:pPr>
            <a:r>
              <a:rPr lang="en-US" sz="2800"/>
              <a:t>Rule of Complementarity: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Multiple views should bring out correlations and/or disparities</a:t>
            </a:r>
          </a:p>
          <a:p>
            <a:pPr>
              <a:lnSpc>
                <a:spcPct val="90000"/>
              </a:lnSpc>
            </a:pPr>
            <a:r>
              <a:rPr lang="en-US" sz="2800"/>
              <a:t>Rule of Decomposition: “Divide and conquer”.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Help users visualize relevant chunks of complex data</a:t>
            </a:r>
          </a:p>
          <a:p>
            <a:pPr>
              <a:lnSpc>
                <a:spcPct val="90000"/>
              </a:lnSpc>
            </a:pPr>
            <a:r>
              <a:rPr lang="en-US" sz="2800"/>
              <a:t>Rule of Parsimony: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Use multiple views minimally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3632-3E8D-4E6A-9CBB-5BBA91CABEB5}" type="slidenum">
              <a:rPr lang="en-US"/>
              <a:pPr/>
              <a:t>2</a:t>
            </a:fld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Fundamental Problem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Scale - Many data sets are too large to visualize on one screen</a:t>
            </a:r>
          </a:p>
          <a:p>
            <a:pPr lvl="1"/>
            <a:r>
              <a:rPr lang="en-US" dirty="0"/>
              <a:t>May simply be too many cases</a:t>
            </a:r>
          </a:p>
          <a:p>
            <a:pPr lvl="1"/>
            <a:r>
              <a:rPr lang="en-US" dirty="0"/>
              <a:t>May be too many variables</a:t>
            </a:r>
          </a:p>
          <a:p>
            <a:pPr lvl="1"/>
            <a:r>
              <a:rPr lang="en-US" dirty="0"/>
              <a:t>May only be able to highlight particular cases or particular variables, but viewer’s focus may change from time to time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5B74B-45BF-42F5-BA6A-AC604D4B2D0C}" type="slidenum">
              <a:rPr lang="en-US"/>
              <a:pPr/>
              <a:t>20</a:t>
            </a:fld>
            <a:endParaRPr lang="en-US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 Guidelines Cont’d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Rule of Space/Time Resource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Optimization: Balance spatial and temporal benefits of presenting and using the views</a:t>
            </a:r>
          </a:p>
          <a:p>
            <a:pPr>
              <a:lnSpc>
                <a:spcPct val="90000"/>
              </a:lnSpc>
            </a:pPr>
            <a:r>
              <a:rPr lang="en-US" sz="2800"/>
              <a:t>Rule of Self Evidence: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Use cues to make relationships apparent.</a:t>
            </a:r>
          </a:p>
          <a:p>
            <a:pPr>
              <a:lnSpc>
                <a:spcPct val="90000"/>
              </a:lnSpc>
            </a:pPr>
            <a:r>
              <a:rPr lang="en-US" sz="2800"/>
              <a:t>Rule of Consistency: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Keep views and state of multiple views consistent</a:t>
            </a:r>
          </a:p>
          <a:p>
            <a:pPr>
              <a:lnSpc>
                <a:spcPct val="90000"/>
              </a:lnSpc>
            </a:pPr>
            <a:r>
              <a:rPr lang="en-US" sz="2800"/>
              <a:t>Rule of attention management: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Use perceptual techniques to focus user attention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C0C38-5F00-4707-ACC3-622DFCE3A6BB}" type="slidenum">
              <a:rPr lang="en-US"/>
              <a:pPr/>
              <a:t>21</a:t>
            </a:fld>
            <a:endParaRPr lang="en-US"/>
          </a:p>
        </p:txBody>
      </p:sp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Focus + Context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is this different from Overview + Detail?</a:t>
            </a:r>
          </a:p>
          <a:p>
            <a:r>
              <a:rPr lang="en-US" b="1"/>
              <a:t>Focus + Context </a:t>
            </a:r>
            <a:r>
              <a:rPr lang="en-US"/>
              <a:t>is an InfoVis term:</a:t>
            </a:r>
          </a:p>
          <a:p>
            <a:pPr lvl="1"/>
            <a:r>
              <a:rPr lang="en-US" i="1"/>
              <a:t>Present the Detail and the overview in the same window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7115-3237-40FE-B1D0-E194BCF6ED7D}" type="slidenum">
              <a:rPr lang="en-US"/>
              <a:pPr/>
              <a:t>22</a:t>
            </a:fld>
            <a:endParaRPr lang="en-US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Focus + Context Methods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Filtering</a:t>
            </a:r>
          </a:p>
          <a:p>
            <a:r>
              <a:rPr lang="en-US"/>
              <a:t>Selective aggregation</a:t>
            </a:r>
          </a:p>
          <a:p>
            <a:r>
              <a:rPr lang="en-US"/>
              <a:t>Micro-macro readings</a:t>
            </a:r>
          </a:p>
          <a:p>
            <a:r>
              <a:rPr lang="en-US"/>
              <a:t>Highlighting</a:t>
            </a:r>
          </a:p>
          <a:p>
            <a:r>
              <a:rPr lang="en-US"/>
              <a:t>Distortion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F23D0-E472-4CFD-9C96-AA156C07AD63}" type="slidenum">
              <a:rPr lang="en-US"/>
              <a:pPr/>
              <a:t>23</a:t>
            </a:fld>
            <a:endParaRPr lang="en-US"/>
          </a:p>
        </p:txBody>
      </p:sp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Prototype example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318000" cy="4114800"/>
          </a:xfrm>
        </p:spPr>
        <p:txBody>
          <a:bodyPr/>
          <a:lstStyle/>
          <a:p>
            <a:r>
              <a:rPr lang="en-US" i="1"/>
              <a:t>Bifocal Display </a:t>
            </a:r>
            <a:r>
              <a:rPr lang="en-US"/>
              <a:t>– Spence &amp; Apperley, 1980</a:t>
            </a:r>
            <a:endParaRPr lang="en-US" i="1"/>
          </a:p>
          <a:p>
            <a:r>
              <a:rPr lang="en-US" i="1"/>
              <a:t>Fisheye View </a:t>
            </a:r>
            <a:r>
              <a:rPr lang="en-US"/>
              <a:t> - George Furnas, 1981</a:t>
            </a:r>
          </a:p>
          <a:p>
            <a:endParaRPr lang="en-US" i="1"/>
          </a:p>
        </p:txBody>
      </p:sp>
      <p:pic>
        <p:nvPicPr>
          <p:cNvPr id="526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4313" y="549275"/>
            <a:ext cx="3957637" cy="546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6E4A-2EA1-45BC-ABA7-47FCB3D22398}" type="slidenum">
              <a:rPr lang="en-US"/>
              <a:pPr/>
              <a:t>24</a:t>
            </a:fld>
            <a:endParaRPr lang="en-US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Fisheye View</a:t>
            </a:r>
          </a:p>
          <a:p>
            <a:pPr lvl="1"/>
            <a:r>
              <a:rPr lang="en-US"/>
              <a:t>Magnify an area of interest without obscuring its neighboring unmagnified imagery</a:t>
            </a:r>
          </a:p>
          <a:p>
            <a:r>
              <a:rPr lang="en-US"/>
              <a:t>Why fisheye?</a:t>
            </a:r>
          </a:p>
          <a:p>
            <a:pPr lvl="1"/>
            <a:r>
              <a:rPr lang="en-US"/>
              <a:t>The fisheye camera lens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B8C0-9170-42D1-88D1-9557DAA6D8C3}" type="slidenum">
              <a:rPr lang="en-US"/>
              <a:pPr/>
              <a:t>25</a:t>
            </a:fld>
            <a:endParaRPr lang="en-US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Fisheye Terminology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Focal point</a:t>
            </a:r>
          </a:p>
          <a:p>
            <a:r>
              <a:rPr lang="en-US"/>
              <a:t>Distance from focus</a:t>
            </a:r>
          </a:p>
          <a:p>
            <a:r>
              <a:rPr lang="en-US"/>
              <a:t>Level of detail</a:t>
            </a:r>
          </a:p>
          <a:p>
            <a:r>
              <a:rPr lang="en-US"/>
              <a:t>Degree of interest function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C5CF-2EE8-4448-951B-A7749F9311C9}" type="slidenum">
              <a:rPr lang="en-US"/>
              <a:pPr/>
              <a:t>26</a:t>
            </a:fld>
            <a:endParaRPr lang="en-US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008063"/>
          </a:xfrm>
        </p:spPr>
        <p:txBody>
          <a:bodyPr/>
          <a:lstStyle/>
          <a:p>
            <a:r>
              <a:rPr lang="en-US"/>
              <a:t>Level of Detail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5538"/>
            <a:ext cx="7772400" cy="4970462"/>
          </a:xfrm>
        </p:spPr>
        <p:txBody>
          <a:bodyPr/>
          <a:lstStyle/>
          <a:p>
            <a:r>
              <a:rPr lang="en-US"/>
              <a:t>A number the determines the quantity of visual info you are going to draw for one data element</a:t>
            </a:r>
          </a:p>
          <a:p>
            <a:r>
              <a:rPr lang="en-US"/>
              <a:t>In maps: The quantity of imagery that fits in X pixels</a:t>
            </a:r>
          </a:p>
        </p:txBody>
      </p:sp>
      <p:pic>
        <p:nvPicPr>
          <p:cNvPr id="534532" name="Picture 4" descr="VancouverNSurrey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1163" y="4692650"/>
            <a:ext cx="2663825" cy="2117725"/>
          </a:xfrm>
          <a:prstGeom prst="rect">
            <a:avLst/>
          </a:prstGeom>
          <a:noFill/>
        </p:spPr>
      </p:pic>
      <p:pic>
        <p:nvPicPr>
          <p:cNvPr id="534533" name="Picture 5" descr="VancouverNSurr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8375" y="4724400"/>
            <a:ext cx="2844800" cy="2133600"/>
          </a:xfrm>
          <a:prstGeom prst="rect">
            <a:avLst/>
          </a:prstGeom>
          <a:noFill/>
        </p:spPr>
      </p:pic>
      <p:pic>
        <p:nvPicPr>
          <p:cNvPr id="534534" name="Picture 6" descr="VancouverNSurreyTin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16463"/>
            <a:ext cx="2700338" cy="2141537"/>
          </a:xfrm>
          <a:prstGeom prst="rect">
            <a:avLst/>
          </a:prstGeom>
          <a:noFill/>
        </p:spPr>
      </p:pic>
      <p:pic>
        <p:nvPicPr>
          <p:cNvPr id="534535" name="Picture 7" descr="VancouverNSurreyTin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4437063"/>
            <a:ext cx="276225" cy="219075"/>
          </a:xfrm>
          <a:prstGeom prst="rect">
            <a:avLst/>
          </a:prstGeom>
          <a:noFill/>
        </p:spPr>
      </p:pic>
      <p:pic>
        <p:nvPicPr>
          <p:cNvPr id="534536" name="Picture 8" descr="VancouverNSurr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3213100"/>
            <a:ext cx="1981200" cy="1485900"/>
          </a:xfrm>
          <a:prstGeom prst="rect">
            <a:avLst/>
          </a:prstGeom>
          <a:noFill/>
        </p:spPr>
      </p:pic>
      <p:pic>
        <p:nvPicPr>
          <p:cNvPr id="534537" name="Picture 9" descr="VancouverNSurrey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60800"/>
            <a:ext cx="971550" cy="77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2392B-FDDE-4D2E-B060-16729D99E9D1}" type="slidenum">
              <a:rPr lang="en-US"/>
              <a:pPr/>
              <a:t>27</a:t>
            </a:fld>
            <a:endParaRPr lang="en-US"/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31838"/>
          </a:xfrm>
        </p:spPr>
        <p:txBody>
          <a:bodyPr/>
          <a:lstStyle/>
          <a:p>
            <a:r>
              <a:rPr lang="en-US" sz="4000"/>
              <a:t>Degree of Interest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683125"/>
          </a:xfrm>
        </p:spPr>
        <p:txBody>
          <a:bodyPr/>
          <a:lstStyle/>
          <a:p>
            <a:r>
              <a:rPr lang="en-US" dirty="0"/>
              <a:t>Function that determines how items in display are drawn</a:t>
            </a:r>
          </a:p>
          <a:p>
            <a:pPr lvl="1">
              <a:buNone/>
            </a:pPr>
            <a:r>
              <a:rPr lang="en-US" sz="2000" dirty="0"/>
              <a:t>DOI = Level of Detail – Distance From Focus</a:t>
            </a:r>
          </a:p>
          <a:p>
            <a:pPr lvl="1">
              <a:buNone/>
            </a:pPr>
            <a:r>
              <a:rPr lang="en-US" sz="2000" dirty="0"/>
              <a:t>DOI = Level of Detail / Distance From Focus</a:t>
            </a:r>
          </a:p>
          <a:p>
            <a:pPr lvl="1"/>
            <a:endParaRPr lang="en-US" sz="2000" dirty="0"/>
          </a:p>
        </p:txBody>
      </p:sp>
      <p:sp>
        <p:nvSpPr>
          <p:cNvPr id="532484" name="Rectangle 4"/>
          <p:cNvSpPr>
            <a:spLocks noChangeArrowheads="1"/>
          </p:cNvSpPr>
          <p:nvPr/>
        </p:nvSpPr>
        <p:spPr bwMode="auto">
          <a:xfrm>
            <a:off x="4859338" y="3284538"/>
            <a:ext cx="2303462" cy="230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485" name="Oval 5"/>
          <p:cNvSpPr>
            <a:spLocks noChangeArrowheads="1"/>
          </p:cNvSpPr>
          <p:nvPr/>
        </p:nvSpPr>
        <p:spPr bwMode="auto">
          <a:xfrm>
            <a:off x="6516688" y="5013325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486" name="Text Box 6"/>
          <p:cNvSpPr txBox="1">
            <a:spLocks noChangeArrowheads="1"/>
          </p:cNvSpPr>
          <p:nvPr/>
        </p:nvSpPr>
        <p:spPr bwMode="auto">
          <a:xfrm>
            <a:off x="6711950" y="4935538"/>
            <a:ext cx="1525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Focal Point </a:t>
            </a:r>
          </a:p>
          <a:p>
            <a:r>
              <a:rPr lang="en-US" sz="2000"/>
              <a:t>0.8, 0.1</a:t>
            </a:r>
          </a:p>
        </p:txBody>
      </p:sp>
      <p:sp>
        <p:nvSpPr>
          <p:cNvPr id="532487" name="Text Box 7"/>
          <p:cNvSpPr txBox="1">
            <a:spLocks noChangeArrowheads="1"/>
          </p:cNvSpPr>
          <p:nvPr/>
        </p:nvSpPr>
        <p:spPr bwMode="auto">
          <a:xfrm>
            <a:off x="7183438" y="2997200"/>
            <a:ext cx="120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1.0, 1.0</a:t>
            </a:r>
          </a:p>
        </p:txBody>
      </p:sp>
      <p:sp>
        <p:nvSpPr>
          <p:cNvPr id="532488" name="Oval 8"/>
          <p:cNvSpPr>
            <a:spLocks noChangeArrowheads="1"/>
          </p:cNvSpPr>
          <p:nvPr/>
        </p:nvSpPr>
        <p:spPr bwMode="auto">
          <a:xfrm>
            <a:off x="5600700" y="3914775"/>
            <a:ext cx="142875" cy="1444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489" name="Text Box 9"/>
          <p:cNvSpPr txBox="1">
            <a:spLocks noChangeArrowheads="1"/>
          </p:cNvSpPr>
          <p:nvPr/>
        </p:nvSpPr>
        <p:spPr bwMode="auto">
          <a:xfrm>
            <a:off x="5795963" y="3836988"/>
            <a:ext cx="1849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Query Position</a:t>
            </a:r>
          </a:p>
          <a:p>
            <a:r>
              <a:rPr lang="en-US" sz="2000"/>
              <a:t>0.4, 0.7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C9E7-CDDE-4297-A4D9-E086015D1C89}" type="slidenum">
              <a:rPr lang="en-US"/>
              <a:pPr/>
              <a:t>28</a:t>
            </a:fld>
            <a:endParaRPr lang="en-US"/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DoI Function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Can take on various forms</a:t>
            </a:r>
          </a:p>
          <a:p>
            <a:pPr lvl="1">
              <a:lnSpc>
                <a:spcPct val="90000"/>
              </a:lnSpc>
            </a:pPr>
            <a:r>
              <a:rPr lang="en-US"/>
              <a:t>Continuous - Smooth interpolation away from focus</a:t>
            </a:r>
          </a:p>
          <a:p>
            <a:pPr lvl="1">
              <a:lnSpc>
                <a:spcPct val="90000"/>
              </a:lnSpc>
            </a:pPr>
            <a:r>
              <a:rPr lang="en-US"/>
              <a:t>Filtering - Past a certain point, objects disappear</a:t>
            </a:r>
          </a:p>
          <a:p>
            <a:pPr lvl="1">
              <a:lnSpc>
                <a:spcPct val="90000"/>
              </a:lnSpc>
            </a:pPr>
            <a:r>
              <a:rPr lang="en-US"/>
              <a:t>Step - Levels or regions dictating rendering   0&lt;x&lt;.3 all same,    .3&lt;x&lt;.6 all same</a:t>
            </a:r>
          </a:p>
          <a:p>
            <a:pPr lvl="1">
              <a:lnSpc>
                <a:spcPct val="90000"/>
              </a:lnSpc>
            </a:pPr>
            <a:r>
              <a:rPr lang="en-US"/>
              <a:t>Semantic changes - Objects change rendering  at different levels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A0B8-5C65-4801-9031-6A46620D20D5}" type="slidenum">
              <a:rPr lang="en-US"/>
              <a:pPr/>
              <a:t>29</a:t>
            </a:fld>
            <a:endParaRPr lang="en-US"/>
          </a:p>
        </p:txBody>
      </p:sp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008063"/>
          </a:xfrm>
        </p:spPr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5538"/>
            <a:ext cx="5614988" cy="49704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Fisheye Menus – Bederson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Dynamically change size of menu item &amp; provide focus area around the pointer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Items near cursor displayed at full size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Items further away on either side are smaller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Uses a distortion function so items will always fill menu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Efficient mechanism for long menus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Need to “Lock Focus” to hit nearby targets (on right)</a:t>
            </a:r>
          </a:p>
        </p:txBody>
      </p:sp>
      <p:pic>
        <p:nvPicPr>
          <p:cNvPr id="538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9525"/>
            <a:ext cx="28956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8D60-479C-4E80-94A8-14CB11AC56BC}" type="slidenum">
              <a:rPr lang="en-US"/>
              <a:pPr/>
              <a:t>3</a:t>
            </a:fld>
            <a:endParaRPr lang="en-US"/>
          </a:p>
        </p:txBody>
      </p:sp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Scale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One of the fundamental challenges in information visualization</a:t>
            </a:r>
          </a:p>
          <a:p>
            <a:pPr lvl="1">
              <a:lnSpc>
                <a:spcPct val="90000"/>
              </a:lnSpc>
            </a:pPr>
            <a:r>
              <a:rPr lang="en-US"/>
              <a:t>How to allow user to navigate through, and analyze a data set that is too large to fit in the display</a:t>
            </a:r>
          </a:p>
          <a:p>
            <a:pPr lvl="1">
              <a:lnSpc>
                <a:spcPct val="90000"/>
              </a:lnSpc>
            </a:pPr>
            <a:r>
              <a:rPr lang="en-US"/>
              <a:t>Potential solutions lie in</a:t>
            </a:r>
          </a:p>
          <a:p>
            <a:pPr lvl="2">
              <a:lnSpc>
                <a:spcPct val="90000"/>
              </a:lnSpc>
            </a:pPr>
            <a:r>
              <a:rPr lang="en-US"/>
              <a:t>Representation</a:t>
            </a:r>
          </a:p>
          <a:p>
            <a:pPr lvl="2">
              <a:lnSpc>
                <a:spcPct val="90000"/>
              </a:lnSpc>
            </a:pPr>
            <a:r>
              <a:rPr lang="en-US"/>
              <a:t>Interaction</a:t>
            </a:r>
          </a:p>
          <a:p>
            <a:pPr lvl="1">
              <a:lnSpc>
                <a:spcPct val="90000"/>
              </a:lnSpc>
            </a:pPr>
            <a:r>
              <a:rPr lang="en-US"/>
              <a:t>Eventually you will run out of pixels!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Panning and Zooming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Panning</a:t>
            </a:r>
          </a:p>
          <a:p>
            <a:pPr lvl="1">
              <a:defRPr/>
            </a:pPr>
            <a:r>
              <a:rPr lang="en-CA" dirty="0" smtClean="0">
                <a:cs typeface="+mn-cs"/>
              </a:rPr>
              <a:t>Smooth movement of camera across scene (or scene moves and camera stays still)</a:t>
            </a:r>
          </a:p>
          <a:p>
            <a:pPr>
              <a:defRPr/>
            </a:pPr>
            <a:r>
              <a:rPr lang="en-CA" dirty="0" smtClean="0"/>
              <a:t>Zooming</a:t>
            </a:r>
          </a:p>
          <a:p>
            <a:pPr lvl="1">
              <a:defRPr/>
            </a:pPr>
            <a:r>
              <a:rPr lang="en-CA" dirty="0" smtClean="0">
                <a:cs typeface="+mn-cs"/>
              </a:rPr>
              <a:t>Increasing or decreasing the magnification of the objects in a scene</a:t>
            </a:r>
          </a:p>
          <a:p>
            <a:pPr>
              <a:defRPr/>
            </a:pPr>
            <a:r>
              <a:rPr lang="en-CA" dirty="0" smtClean="0"/>
              <a:t>Useful for changing focal point</a:t>
            </a:r>
            <a:endParaRPr lang="en-CA" dirty="0"/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IAT 355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557575-2499-462B-87EA-859585441DB6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Paper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“Space-Scale Diagrams: Understanding Multiscale Interfaces” George Furnas – Fisheye Benjamin Bederson - Pad ++ CHI 1995</a:t>
            </a:r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IAT 355</a:t>
            </a: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428221-E648-41C8-9908-9CFD34B769B1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Important Concepts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Portals</a:t>
            </a:r>
          </a:p>
          <a:p>
            <a:r>
              <a:rPr lang="en-CA" smtClean="0"/>
              <a:t>Lenses</a:t>
            </a:r>
          </a:p>
          <a:p>
            <a:r>
              <a:rPr lang="en-CA" smtClean="0"/>
              <a:t>Sticky objects</a:t>
            </a:r>
          </a:p>
          <a:p>
            <a:r>
              <a:rPr lang="en-CA" smtClean="0"/>
              <a:t>Semantic zooming</a:t>
            </a:r>
          </a:p>
        </p:txBody>
      </p:sp>
      <p:sp>
        <p:nvSpPr>
          <p:cNvPr id="717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IAT 355</a:t>
            </a: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A38522-3A6C-41E1-A5BA-08983863AE63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Portals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Views onto another place in the world</a:t>
            </a:r>
          </a:p>
          <a:p>
            <a:r>
              <a:rPr lang="en-CA" smtClean="0"/>
              <a:t>Implemented typically as separate rectangular region</a:t>
            </a:r>
          </a:p>
          <a:p>
            <a:r>
              <a:rPr lang="en-CA" smtClean="0"/>
              <a:t>Zooming, panning, I/O all work independently in there</a:t>
            </a:r>
          </a:p>
          <a:p>
            <a:r>
              <a:rPr lang="en-CA" smtClean="0"/>
              <a:t>Can be used to create overviews or focus regions</a:t>
            </a:r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IAT 355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10C7A1-E838-44A2-8355-14A78BDE5C8A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Lenses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Rectangular regions/objects that can be moved around on display</a:t>
            </a:r>
          </a:p>
          <a:p>
            <a:r>
              <a:rPr lang="en-CA" smtClean="0"/>
              <a:t>Objects that alter the appearance and behavior of objects seen through them</a:t>
            </a: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IAT 355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856E58-F551-4984-ABF8-FF9D7A3FFFCF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Sticky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Objects in the world that do not respond to the basic zoom/pan interface physics</a:t>
            </a:r>
          </a:p>
          <a:p>
            <a:pPr>
              <a:defRPr/>
            </a:pPr>
            <a:r>
              <a:rPr lang="en-CA" dirty="0" smtClean="0"/>
              <a:t>Objects are “stuck” to the display</a:t>
            </a:r>
          </a:p>
          <a:p>
            <a:pPr lvl="1">
              <a:defRPr/>
            </a:pPr>
            <a:r>
              <a:rPr lang="en-CA" dirty="0" smtClean="0">
                <a:cs typeface="+mn-cs"/>
              </a:rPr>
              <a:t>They never change position</a:t>
            </a:r>
          </a:p>
          <a:p>
            <a:pPr lvl="1">
              <a:defRPr/>
            </a:pPr>
            <a:r>
              <a:rPr lang="en-CA" dirty="0" smtClean="0">
                <a:cs typeface="+mn-cs"/>
              </a:rPr>
              <a:t>They never change size</a:t>
            </a:r>
            <a:endParaRPr lang="en-CA" dirty="0"/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IAT 355</a:t>
            </a: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84FA1C-2455-456B-9697-6B4774E50C2B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smtClean="0">
                <a:solidFill>
                  <a:schemeClr val="tx1"/>
                </a:solidFill>
              </a:rPr>
              <a:t>Semantic Zooming</a:t>
            </a:r>
            <a:endParaRPr lang="en-CA" sz="360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Zooming that is not simply a change in size or scale like simple magnification</a:t>
            </a:r>
          </a:p>
          <a:p>
            <a:r>
              <a:rPr lang="en-CA" smtClean="0"/>
              <a:t>Objects change fundamental appearance/presence at different zoom levels</a:t>
            </a:r>
          </a:p>
          <a:p>
            <a:r>
              <a:rPr lang="en-CA" smtClean="0"/>
              <a:t>Zooming is like step function with boundaries where a semantic transition takes place</a:t>
            </a:r>
          </a:p>
        </p:txBody>
      </p:sp>
      <p:sp>
        <p:nvSpPr>
          <p:cNvPr id="1126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IAT 355</a:t>
            </a: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AABD84-83D2-49AA-A5B1-6E4789FA5060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solidFill>
                  <a:schemeClr val="tx1"/>
                </a:solidFill>
              </a:rPr>
              <a:t>Efficiency Measures</a:t>
            </a:r>
            <a:endParaRPr lang="en-CA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sz="2800" dirty="0" smtClean="0"/>
              <a:t>Spatial indexing</a:t>
            </a:r>
          </a:p>
          <a:p>
            <a:pPr lvl="1">
              <a:defRPr/>
            </a:pPr>
            <a:r>
              <a:rPr lang="en-CA" sz="2400" dirty="0" smtClean="0">
                <a:cs typeface="+mn-cs"/>
              </a:rPr>
              <a:t>Hierarchy of objects based on bounding boxes</a:t>
            </a:r>
          </a:p>
          <a:p>
            <a:pPr>
              <a:defRPr/>
            </a:pPr>
            <a:r>
              <a:rPr lang="en-CA" sz="2800" dirty="0" smtClean="0"/>
              <a:t>Clustering</a:t>
            </a:r>
          </a:p>
          <a:p>
            <a:pPr lvl="1">
              <a:defRPr/>
            </a:pPr>
            <a:r>
              <a:rPr lang="en-CA" sz="2400" dirty="0" smtClean="0">
                <a:cs typeface="+mn-cs"/>
              </a:rPr>
              <a:t>Restructure hierarchy to maintain a balanced tree, speed for indexing</a:t>
            </a:r>
          </a:p>
          <a:p>
            <a:pPr>
              <a:defRPr/>
            </a:pPr>
            <a:r>
              <a:rPr lang="en-CA" sz="2800" dirty="0" smtClean="0"/>
              <a:t>Level of detail</a:t>
            </a:r>
          </a:p>
          <a:p>
            <a:pPr lvl="1">
              <a:defRPr/>
            </a:pPr>
            <a:r>
              <a:rPr lang="en-CA" sz="2400" dirty="0" smtClean="0">
                <a:cs typeface="+mn-cs"/>
              </a:rPr>
              <a:t>Render items depending on how large they are on screen, don’t draw small ones</a:t>
            </a:r>
            <a:endParaRPr lang="en-CA" sz="2400" dirty="0"/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IAT 355</a:t>
            </a: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F25AD6-7A7E-4ADE-9FF5-B94CC03510ED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23DF-BC0F-4121-A528-4590A312E15C}" type="slidenum">
              <a:rPr lang="en-US"/>
              <a:pPr/>
              <a:t>4</a:t>
            </a:fld>
            <a:endParaRPr lang="en-US"/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“Overview” Concept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Providing an overview of the data set can be extremely valuable</a:t>
            </a:r>
          </a:p>
          <a:p>
            <a:pPr lvl="1"/>
            <a:r>
              <a:rPr lang="en-US"/>
              <a:t>Helps present overall patterns</a:t>
            </a:r>
          </a:p>
          <a:p>
            <a:pPr lvl="1"/>
            <a:r>
              <a:rPr lang="en-US"/>
              <a:t>Assists user with navigation and search</a:t>
            </a:r>
          </a:p>
          <a:p>
            <a:pPr lvl="1"/>
            <a:r>
              <a:rPr lang="en-US"/>
              <a:t>Orients activities</a:t>
            </a:r>
          </a:p>
          <a:p>
            <a:r>
              <a:rPr lang="en-US"/>
              <a:t>Generally start with overview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4BA0-5D85-471C-AAF6-241924204F41}" type="slidenum">
              <a:rPr lang="en-US"/>
              <a:pPr/>
              <a:t>5</a:t>
            </a:fld>
            <a:endParaRPr lang="en-US"/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Details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Viewers also will want to examine details, individual cases and variables</a:t>
            </a:r>
          </a:p>
          <a:p>
            <a:r>
              <a:rPr lang="en-US"/>
              <a:t>How to allow user to find and focus on details of interest?</a:t>
            </a:r>
          </a:p>
          <a:p>
            <a:r>
              <a:rPr lang="en-US"/>
              <a:t>Generally provide details on demand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A9FF-B8B3-4FAB-9A8C-E921BB146735}" type="slidenum">
              <a:rPr lang="en-US"/>
              <a:pPr/>
              <a:t>6</a:t>
            </a:fld>
            <a:endParaRPr lang="en-US"/>
          </a:p>
        </p:txBody>
      </p:sp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+ Detail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 + Detail displays can be combined via either time or space</a:t>
            </a:r>
          </a:p>
          <a:p>
            <a:pPr lvl="1"/>
            <a:r>
              <a:rPr lang="en-US" dirty="0"/>
              <a:t>Time - Alternate between overview and details sequentially in same place</a:t>
            </a:r>
          </a:p>
          <a:p>
            <a:pPr lvl="1"/>
            <a:r>
              <a:rPr lang="en-US" dirty="0"/>
              <a:t>Space - Use different portions of screen to show overview and details</a:t>
            </a:r>
          </a:p>
          <a:p>
            <a:r>
              <a:rPr lang="en-US" dirty="0"/>
              <a:t>Develop visualization and interface techniques to allow flexible </a:t>
            </a:r>
            <a:r>
              <a:rPr lang="en-US" dirty="0" smtClean="0"/>
              <a:t>alternation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7844-E28C-4B0C-A233-3DE3FBDEF14F}" type="slidenum">
              <a:rPr lang="en-US"/>
              <a:pPr/>
              <a:t>7</a:t>
            </a:fld>
            <a:endParaRPr lang="en-US"/>
          </a:p>
        </p:txBody>
      </p:sp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Solution- Scroll/Pan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Provide a larger, virtual screen by allowing user to move to different areas</a:t>
            </a:r>
          </a:p>
          <a:p>
            <a:pPr lvl="1"/>
            <a:r>
              <a:rPr lang="en-US"/>
              <a:t>Requires one or more of </a:t>
            </a:r>
          </a:p>
          <a:p>
            <a:pPr lvl="2"/>
            <a:r>
              <a:rPr lang="en-US"/>
              <a:t>Dedicated mouse button/wheel</a:t>
            </a:r>
          </a:p>
          <a:p>
            <a:pPr lvl="2"/>
            <a:r>
              <a:rPr lang="en-US"/>
              <a:t>Peripheral scroll bars </a:t>
            </a:r>
          </a:p>
          <a:p>
            <a:pPr lvl="3"/>
            <a:r>
              <a:rPr lang="en-US"/>
              <a:t>Takes screen space</a:t>
            </a:r>
          </a:p>
          <a:p>
            <a:pPr lvl="3"/>
            <a:r>
              <a:rPr lang="en-US"/>
              <a:t>Requires mouse move</a:t>
            </a:r>
          </a:p>
          <a:p>
            <a:pPr lvl="1"/>
            <a:r>
              <a:rPr lang="en-US"/>
              <a:t>Only get to see one piece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DA82A-5DD2-4D3E-A2B2-F29A784CB2CB}" type="slidenum">
              <a:rPr lang="en-US"/>
              <a:pPr/>
              <a:t>8</a:t>
            </a:fld>
            <a:endParaRPr lang="en-US"/>
          </a:p>
        </p:txBody>
      </p:sp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Worthy Objective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Allow viewer to examine cases and/or variables in detail while still maintaining context of those details in the larger whole</a:t>
            </a:r>
          </a:p>
          <a:p>
            <a:r>
              <a:rPr lang="en-US" sz="2800"/>
              <a:t>Concession</a:t>
            </a:r>
          </a:p>
          <a:p>
            <a:pPr lvl="1"/>
            <a:r>
              <a:rPr lang="en-US" sz="2400"/>
              <a:t>You simply can’t show everything at once</a:t>
            </a:r>
          </a:p>
          <a:p>
            <a:r>
              <a:rPr lang="en-US" sz="2800"/>
              <a:t>Be flexible, facilitate a variety of user tasks</a:t>
            </a:r>
          </a:p>
          <a:p>
            <a:r>
              <a:rPr lang="en-US" sz="2800" b="1"/>
              <a:t>Visualization + Navigation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3,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6831-C4E0-44F8-B187-1071BE7F77E8}" type="slidenum">
              <a:rPr lang="en-US"/>
              <a:pPr/>
              <a:t>9</a:t>
            </a:fld>
            <a:endParaRPr lang="en-US"/>
          </a:p>
        </p:txBody>
      </p:sp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3573" name="Picture 5" descr="VancouverGoog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989138"/>
            <a:ext cx="7400925" cy="3876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AT410">
  <a:themeElements>
    <a:clrScheme name="IAT410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IAT410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IAT410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410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410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410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410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410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410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410 8">
        <a:dk1>
          <a:srgbClr val="000000"/>
        </a:dk1>
        <a:lt1>
          <a:srgbClr val="FFFFFF"/>
        </a:lt1>
        <a:dk2>
          <a:srgbClr val="000066"/>
        </a:dk2>
        <a:lt2>
          <a:srgbClr val="FFFF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11371</TotalTime>
  <Words>1525</Words>
  <Application>Microsoft Macintosh PowerPoint</Application>
  <PresentationFormat>On-screen Show (4:3)</PresentationFormat>
  <Paragraphs>345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Blank Presentation</vt:lpstr>
      <vt:lpstr>IAT410</vt:lpstr>
      <vt:lpstr>PowerPoint Presentation</vt:lpstr>
      <vt:lpstr>Fundamental Problem</vt:lpstr>
      <vt:lpstr>Large Scale</vt:lpstr>
      <vt:lpstr>The “Overview” Concept</vt:lpstr>
      <vt:lpstr>Details</vt:lpstr>
      <vt:lpstr>Overview + Detail</vt:lpstr>
      <vt:lpstr>Common Solution- Scroll/Pan</vt:lpstr>
      <vt:lpstr>Worthy Objective</vt:lpstr>
      <vt:lpstr>Example</vt:lpstr>
      <vt:lpstr>Managing detail</vt:lpstr>
      <vt:lpstr>Single Window </vt:lpstr>
      <vt:lpstr>Single Window</vt:lpstr>
      <vt:lpstr>Lens Technique</vt:lpstr>
      <vt:lpstr>Fish-eye view</vt:lpstr>
      <vt:lpstr>Tasks</vt:lpstr>
      <vt:lpstr>Tasks</vt:lpstr>
      <vt:lpstr>Overviews</vt:lpstr>
      <vt:lpstr>Multiple Views</vt:lpstr>
      <vt:lpstr>Multiple Views: 8 Guidelines</vt:lpstr>
      <vt:lpstr>8 Guidelines Cont’d</vt:lpstr>
      <vt:lpstr>Focus + Context</vt:lpstr>
      <vt:lpstr>Focus + Context Methods</vt:lpstr>
      <vt:lpstr>Prototype example</vt:lpstr>
      <vt:lpstr>Definition</vt:lpstr>
      <vt:lpstr>Fisheye Terminology</vt:lpstr>
      <vt:lpstr>Level of Detail</vt:lpstr>
      <vt:lpstr>Degree of Interest</vt:lpstr>
      <vt:lpstr>DoI Function</vt:lpstr>
      <vt:lpstr>Examples</vt:lpstr>
      <vt:lpstr>Panning and Zooming</vt:lpstr>
      <vt:lpstr>Paper</vt:lpstr>
      <vt:lpstr>Important Concepts</vt:lpstr>
      <vt:lpstr>Portals</vt:lpstr>
      <vt:lpstr>Lenses</vt:lpstr>
      <vt:lpstr>Sticky Objects</vt:lpstr>
      <vt:lpstr>Semantic Zooming</vt:lpstr>
      <vt:lpstr>Efficiency Measures</vt:lpstr>
    </vt:vector>
  </TitlesOfParts>
  <Company>ACS @ SFU Surrey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ACS @ SFU Surrey</dc:creator>
  <cp:lastModifiedBy>Chris Shaw</cp:lastModifiedBy>
  <cp:revision>33</cp:revision>
  <dcterms:created xsi:type="dcterms:W3CDTF">2011-02-27T22:42:33Z</dcterms:created>
  <dcterms:modified xsi:type="dcterms:W3CDTF">2017-02-03T17:55:19Z</dcterms:modified>
</cp:coreProperties>
</file>