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8"/>
  </p:notesMasterIdLst>
  <p:sldIdLst>
    <p:sldId id="256" r:id="rId3"/>
    <p:sldId id="25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28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9900"/>
    <a:srgbClr val="FF0000"/>
    <a:srgbClr val="D979C7"/>
    <a:srgbClr val="ECC3B2"/>
    <a:srgbClr val="DDDDDD"/>
    <a:srgbClr val="00FF00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3" autoAdjust="0"/>
    <p:restoredTop sz="92832" autoAdjust="0"/>
  </p:normalViewPr>
  <p:slideViewPr>
    <p:cSldViewPr>
      <p:cViewPr varScale="1">
        <p:scale>
          <a:sx n="107" d="100"/>
          <a:sy n="107" d="100"/>
        </p:scale>
        <p:origin x="-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9B275D-2013-48DE-ACC8-1AF24DF46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6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C4F3D-5FC2-40C1-86A3-D213A7BC16E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4DF37-B974-440A-A7AF-D7B8E6BAE381}" type="slidenum">
              <a:rPr lang="en-US"/>
              <a:pPr/>
              <a:t>10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A5FE4-54B9-4E77-86C8-18A346FAD790}" type="slidenum">
              <a:rPr lang="en-US"/>
              <a:pPr/>
              <a:t>11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D4F72-8A18-4219-A114-943DF0CC1FD1}" type="slidenum">
              <a:rPr lang="en-US"/>
              <a:pPr/>
              <a:t>12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F368F-427D-4740-A9F0-00395C2566DE}" type="slidenum">
              <a:rPr lang="en-US"/>
              <a:pPr/>
              <a:t>13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5794D-61C5-454F-88F1-186C6CAAE20F}" type="slidenum">
              <a:rPr lang="en-US"/>
              <a:pPr/>
              <a:t>14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42AA8-F227-4EAE-9FB7-1958A27DEE6B}" type="slidenum">
              <a:rPr lang="en-US"/>
              <a:pPr/>
              <a:t>15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1AFF6-1693-4A46-B33D-33B170B533D7}" type="slidenum">
              <a:rPr lang="en-US"/>
              <a:pPr/>
              <a:t>16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3DE1C-6452-4F9E-B647-5C5BCA0FC15F}" type="slidenum">
              <a:rPr lang="en-US"/>
              <a:pPr/>
              <a:t>17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9579E-DFE3-47E9-8E59-79BD9B8B5B8F}" type="slidenum">
              <a:rPr lang="en-US"/>
              <a:pPr/>
              <a:t>18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11087-3AB2-4CDD-B2E0-2BAD8FFB80DA}" type="slidenum">
              <a:rPr lang="en-US"/>
              <a:pPr/>
              <a:t>19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1A587-1B9E-48BA-B603-35552A169C93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BF2BE-F18A-4F99-8829-AE07ED6A1BC7}" type="slidenum">
              <a:rPr lang="en-US"/>
              <a:pPr/>
              <a:t>20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DB0C4-EB1F-44D7-B8FC-016893B86E75}" type="slidenum">
              <a:rPr lang="en-US"/>
              <a:pPr/>
              <a:t>21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80BC0-B35C-4634-ABF1-403E113420ED}" type="slidenum">
              <a:rPr lang="en-US"/>
              <a:pPr/>
              <a:t>22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1CD45-2414-408A-87DA-5D8BA0C5CC8E}" type="slidenum">
              <a:rPr lang="en-US"/>
              <a:pPr/>
              <a:t>23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7B9BE-68F1-4413-B877-D6015DCAE0AF}" type="slidenum">
              <a:rPr lang="en-US"/>
              <a:pPr/>
              <a:t>24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9EFF0-2CB5-4DF8-9751-E5CD43BDE0CF}" type="slidenum">
              <a:rPr lang="en-US"/>
              <a:pPr/>
              <a:t>25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869D7-458A-48B6-9A78-1286C5718903}" type="slidenum">
              <a:rPr lang="en-US"/>
              <a:pPr/>
              <a:t>26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D01B4-B100-447A-AED3-7F09CA62F2E4}" type="slidenum">
              <a:rPr lang="en-US"/>
              <a:pPr/>
              <a:t>27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A1B04-C121-4368-A8C0-2849EE835FC0}" type="slidenum">
              <a:rPr lang="en-US"/>
              <a:pPr/>
              <a:t>28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FD4A5-7271-417B-BEAB-73229D7753BE}" type="slidenum">
              <a:rPr lang="en-US"/>
              <a:pPr/>
              <a:t>29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FEFA2-058E-429A-AB5F-B4EFB9D825B0}" type="slidenum">
              <a:rPr lang="en-US"/>
              <a:pPr/>
              <a:t>3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0B0E9-7E5F-4AC1-80BA-9DCEBC144E9E}" type="slidenum">
              <a:rPr lang="en-US"/>
              <a:pPr/>
              <a:t>30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5A6E3-05FA-460A-BD11-8F16C58A3FD6}" type="slidenum">
              <a:rPr lang="en-US"/>
              <a:pPr/>
              <a:t>31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65E4C-1224-4AC3-A857-79A40DF8F476}" type="slidenum">
              <a:rPr lang="en-US"/>
              <a:pPr/>
              <a:t>32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43528-B638-40ED-B31D-C55A31222389}" type="slidenum">
              <a:rPr lang="en-US"/>
              <a:pPr/>
              <a:t>33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981FB-0714-4E97-ADB0-4C6A1CD6DAE1}" type="slidenum">
              <a:rPr lang="en-US"/>
              <a:pPr/>
              <a:t>34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13CE5-CAF8-4DB4-A5A4-7562F7BBD1D6}" type="slidenum">
              <a:rPr lang="en-US"/>
              <a:pPr/>
              <a:t>35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74CF3-897E-4916-A826-674658226407}" type="slidenum">
              <a:rPr lang="en-US"/>
              <a:pPr/>
              <a:t>36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67590-D3BB-43BA-8625-D451AD0A2B2A}" type="slidenum">
              <a:rPr lang="en-US"/>
              <a:pPr/>
              <a:t>37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1D6BA-05E9-49EB-A495-2EE1F34D3DF9}" type="slidenum">
              <a:rPr lang="en-US"/>
              <a:pPr/>
              <a:t>38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EBCC-865F-44E3-96D5-0C16227A93C9}" type="slidenum">
              <a:rPr lang="en-US"/>
              <a:pPr/>
              <a:t>39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2F591-3BB1-4F86-B5D1-0EF36D62FE3F}" type="slidenum">
              <a:rPr lang="en-US"/>
              <a:pPr/>
              <a:t>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B20D6-8511-4E38-B94B-88B1933A5470}" type="slidenum">
              <a:rPr lang="en-US"/>
              <a:pPr/>
              <a:t>40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7BEA1-BF86-4352-AF79-4DA97FA3D56E}" type="slidenum">
              <a:rPr lang="en-US"/>
              <a:pPr/>
              <a:t>41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A771D-B32B-4195-A906-8A89DB72B860}" type="slidenum">
              <a:rPr lang="en-US"/>
              <a:pPr/>
              <a:t>42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A9469-4B69-4E94-9FB1-BA54E0AE3B87}" type="slidenum">
              <a:rPr lang="en-US"/>
              <a:pPr/>
              <a:t>43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C2F8A-9ECB-47EF-BBDD-863F1E7A6529}" type="slidenum">
              <a:rPr lang="en-US"/>
              <a:pPr/>
              <a:t>44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EBAC-A728-4B04-80AC-2527D857C2EE}" type="slidenum">
              <a:rPr lang="en-US"/>
              <a:pPr/>
              <a:t>45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53CC7-B5E9-478D-91A9-32F9099C842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21791-2D32-4440-B3A2-DA047BB9AED4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C384E-F964-4C16-AB10-D7077D07ACFB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D246B-7202-4E96-BA66-5F889B5C7C3D}" type="slidenum">
              <a:rPr lang="en-US"/>
              <a:pPr/>
              <a:t>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83DBA-E660-41FF-97BA-6F8EEFC4FE9D}" type="slidenum">
              <a:rPr lang="en-US"/>
              <a:pPr/>
              <a:t>9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4E492-B865-4B83-B0FC-319C4D67A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C49A3-518F-4EFA-BB5D-EEEEFCF57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5F8FA-3137-425C-A67F-FF430BEC6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ADDA8-63D8-4585-95E5-9714ED8E0000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CB47-D45C-4E55-B4AB-E5B189C50E4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56A7C-1669-4A3C-A541-D332D3A149C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378C5-824E-43AB-8593-2962AC09F55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D1F51-F8CC-4B26-82A1-99611EAA4386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40497-D280-4845-92E8-5448D460DD90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4121-4691-41F8-AC15-438332D7E907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A100-1E1F-4BDC-94D6-7CB00ADD3C81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834E-5FA1-4003-97EF-06D22EA9A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37B20-9838-4CFD-9552-689B51BB036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8B90-24D1-44D3-BE70-7FFAA55A9A6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A8EB-FCF3-4268-A17E-232F672D6600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5641D-056D-4902-A7FD-4BD52592C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2D69B-79AF-4998-8AE5-843EF5D6C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1E46-ED9F-44FC-A074-1FDF9DF7B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4E5E1-FA68-4B23-9E07-E40524A4D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0FBB-24D1-4347-A287-C5498620F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20C6D-F660-4EFC-85C9-1552DE605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1A17-E74F-4B5B-8669-6D2063420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19A5BB-EC87-4B3E-8D90-879B031FC7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3EFD24B6-2DD1-44AA-8E65-668250ADFABB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jessekriss.com/projects/samplinghistory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143644"/>
            <a:ext cx="1905000" cy="457200"/>
          </a:xfrm>
        </p:spPr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D71E-166E-4E84-9C74-7CA1AD76B7A9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28800"/>
            <a:ext cx="7343775" cy="1447800"/>
          </a:xfrm>
        </p:spPr>
        <p:txBody>
          <a:bodyPr/>
          <a:lstStyle/>
          <a:p>
            <a:r>
              <a:rPr lang="en-US">
                <a:solidFill>
                  <a:srgbClr val="212121"/>
                </a:solidFill>
              </a:rPr>
              <a:t>IAT 355</a:t>
            </a:r>
          </a:p>
          <a:p>
            <a:endParaRPr lang="en-US">
              <a:solidFill>
                <a:srgbClr val="212121"/>
              </a:solidFill>
            </a:endParaRPr>
          </a:p>
          <a:p>
            <a:r>
              <a:rPr lang="en-US">
                <a:solidFill>
                  <a:srgbClr val="212121"/>
                </a:solidFill>
              </a:rPr>
              <a:t>Time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2056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ECCC-46A1-4563-AAE8-2F55B220ADF5}" type="slidenum">
              <a:rPr lang="en-US"/>
              <a:pPr/>
              <a:t>10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Presentation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 time data as a 2D line graph with time on x-axis and some other variable on y-axis</a:t>
            </a:r>
          </a:p>
          <a:p>
            <a:endParaRPr lang="en-US"/>
          </a:p>
        </p:txBody>
      </p:sp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89363"/>
            <a:ext cx="7067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CB4D-7E0D-4E89-8C22-B3A7B6DCD381}" type="slidenum">
              <a:rPr lang="en-US"/>
              <a:pPr/>
              <a:t>11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1157" name="Picture 5" descr="BigChartsDJ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770572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524D-8939-47ED-8FFC-7B520F31114D}" type="slidenum">
              <a:rPr lang="en-US"/>
              <a:pPr/>
              <a:t>12</a:t>
            </a:fld>
            <a:endParaRPr 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Focus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Examination of a number of case studies</a:t>
            </a:r>
          </a:p>
          <a:p>
            <a:r>
              <a:rPr lang="en-US"/>
              <a:t>Learn from some of the different visualization ideas that have been created</a:t>
            </a:r>
          </a:p>
          <a:p>
            <a:r>
              <a:rPr lang="en-US"/>
              <a:t>Can you generalize these techniques into classes or categories?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0F4E-0EF8-4570-B7DD-1401C03E82A1}" type="slidenum">
              <a:rPr lang="en-US"/>
              <a:pPr/>
              <a:t>13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Calendar visualization</a:t>
            </a:r>
          </a:p>
          <a:p>
            <a:r>
              <a:rPr lang="en-US"/>
              <a:t>Present series of events in context of calendar</a:t>
            </a:r>
          </a:p>
          <a:p>
            <a:r>
              <a:rPr lang="en-US"/>
              <a:t>Tasks</a:t>
            </a:r>
          </a:p>
          <a:p>
            <a:pPr lvl="1"/>
            <a:r>
              <a:rPr lang="en-US"/>
              <a:t>See commonly available times for group of people</a:t>
            </a:r>
          </a:p>
          <a:p>
            <a:pPr lvl="1"/>
            <a:r>
              <a:rPr lang="en-US"/>
              <a:t>Show both details and broader context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429A-7122-4A62-85D7-9835D4A65F7B}" type="slidenum">
              <a:rPr lang="en-US"/>
              <a:pPr/>
              <a:t>14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Spiral Calendar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7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0" y="1773238"/>
            <a:ext cx="697547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7301" name="Text Box 5"/>
          <p:cNvSpPr txBox="1">
            <a:spLocks noChangeArrowheads="1"/>
          </p:cNvSpPr>
          <p:nvPr/>
        </p:nvSpPr>
        <p:spPr bwMode="auto">
          <a:xfrm>
            <a:off x="5759450" y="836613"/>
            <a:ext cx="338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Mackinlay, Robertson &amp; DeLine</a:t>
            </a:r>
          </a:p>
          <a:p>
            <a:r>
              <a:rPr lang="en-US" sz="1800"/>
              <a:t>UIST ‘94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E793-7649-4E5A-91BD-D5EEAB95F325}" type="slidenum">
              <a:rPr lang="en-US"/>
              <a:pPr/>
              <a:t>15</a:t>
            </a:fld>
            <a:endParaRPr lang="en-US"/>
          </a:p>
        </p:txBody>
      </p:sp>
      <p:pic>
        <p:nvPicPr>
          <p:cNvPr id="569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680402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71475"/>
          </a:xfrm>
        </p:spPr>
        <p:txBody>
          <a:bodyPr/>
          <a:lstStyle/>
          <a:p>
            <a:r>
              <a:rPr lang="en-US" sz="4000"/>
              <a:t>Time Lattice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r>
              <a:rPr lang="en-US"/>
              <a:t>Project “Shadows” on walls</a:t>
            </a: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6927850" y="2511425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 - days</a:t>
            </a:r>
          </a:p>
          <a:p>
            <a:r>
              <a:rPr lang="en-US"/>
              <a:t>y - hours</a:t>
            </a:r>
          </a:p>
          <a:p>
            <a:r>
              <a:rPr lang="en-US"/>
              <a:t>z - people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FC4-4BAF-4133-9D43-D748462E1D94}" type="slidenum">
              <a:rPr lang="en-US"/>
              <a:pPr/>
              <a:t>16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Personal histories</a:t>
            </a:r>
          </a:p>
          <a:p>
            <a:pPr lvl="1">
              <a:lnSpc>
                <a:spcPct val="90000"/>
              </a:lnSpc>
            </a:pPr>
            <a:r>
              <a:rPr lang="en-US"/>
              <a:t>Consider a chronological series of events in someone’s life</a:t>
            </a:r>
          </a:p>
          <a:p>
            <a:pPr lvl="1">
              <a:lnSpc>
                <a:spcPct val="90000"/>
              </a:lnSpc>
            </a:pPr>
            <a:r>
              <a:rPr lang="en-US"/>
              <a:t>Present an overview of the events</a:t>
            </a:r>
          </a:p>
          <a:p>
            <a:pPr>
              <a:lnSpc>
                <a:spcPct val="90000"/>
              </a:lnSpc>
            </a:pPr>
            <a:r>
              <a:rPr lang="en-US"/>
              <a:t>Examples</a:t>
            </a:r>
          </a:p>
          <a:p>
            <a:pPr lvl="1">
              <a:lnSpc>
                <a:spcPct val="90000"/>
              </a:lnSpc>
            </a:pPr>
            <a:r>
              <a:rPr lang="en-US"/>
              <a:t>Medical history</a:t>
            </a:r>
          </a:p>
          <a:p>
            <a:pPr lvl="1">
              <a:lnSpc>
                <a:spcPct val="90000"/>
              </a:lnSpc>
            </a:pPr>
            <a:r>
              <a:rPr lang="en-US"/>
              <a:t>Educational background</a:t>
            </a:r>
          </a:p>
          <a:p>
            <a:pPr lvl="1">
              <a:lnSpc>
                <a:spcPct val="90000"/>
              </a:lnSpc>
            </a:pPr>
            <a:r>
              <a:rPr lang="en-US"/>
              <a:t>Criminal history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7AEB-B0D5-4685-8781-712D9E733783}" type="slidenum">
              <a:rPr lang="en-US"/>
              <a:pPr/>
              <a:t>17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together complete story</a:t>
            </a:r>
          </a:p>
          <a:p>
            <a:r>
              <a:rPr lang="en-US"/>
              <a:t>Garner information for decision-making</a:t>
            </a:r>
          </a:p>
          <a:p>
            <a:r>
              <a:rPr lang="en-US"/>
              <a:t>Notice trends</a:t>
            </a:r>
          </a:p>
          <a:p>
            <a:r>
              <a:rPr lang="en-US"/>
              <a:t>Gain an overview of the events to grasp the big picture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8BC6-EFAE-426A-8D36-051617F20902}" type="slidenum">
              <a:rPr lang="en-US"/>
              <a:pPr/>
              <a:t>18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Lifelines Project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6877050" y="1963738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Visualize personal</a:t>
            </a:r>
          </a:p>
          <a:p>
            <a:r>
              <a:rPr lang="en-US" sz="2000"/>
              <a:t>history in some</a:t>
            </a:r>
          </a:p>
          <a:p>
            <a:r>
              <a:rPr lang="en-US" sz="2000"/>
              <a:t>domain</a:t>
            </a:r>
          </a:p>
          <a:p>
            <a:r>
              <a:rPr lang="en-US" sz="2000"/>
              <a:t>Plaisant et al</a:t>
            </a:r>
          </a:p>
          <a:p>
            <a:r>
              <a:rPr lang="en-US" sz="2000"/>
              <a:t>CHI ‘96</a:t>
            </a:r>
          </a:p>
          <a:p>
            <a:endParaRPr lang="en-US" sz="2000"/>
          </a:p>
          <a:p>
            <a:endParaRPr lang="en-US"/>
          </a:p>
        </p:txBody>
      </p:sp>
      <p:pic>
        <p:nvPicPr>
          <p:cNvPr id="575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188"/>
            <a:ext cx="68040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7D1-6985-4B59-89DB-ABDE79E8E10E}" type="slidenum">
              <a:rPr lang="en-US"/>
              <a:pPr/>
              <a:t>19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7540" name="Picture 4" descr="LifelinesMedJan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950"/>
            <a:ext cx="7740650" cy="580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A935-9D43-449A-9223-A5B924B90E58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Series Data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Fundamental chronological component to the data set</a:t>
            </a:r>
          </a:p>
          <a:p>
            <a:r>
              <a:rPr lang="en-US"/>
              <a:t>Random sample of 4000 graphics from 15 of world’s newspapers and magazines from ’74-’80 found that 75% of graphics published were time series</a:t>
            </a:r>
          </a:p>
          <a:p>
            <a:pPr lvl="1"/>
            <a:r>
              <a:rPr lang="en-US"/>
              <a:t>Tufte, Vol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2D-775D-4EBB-A0C0-9237D32AFF2E}" type="slidenum">
              <a:rPr lang="en-US"/>
              <a:pPr/>
              <a:t>20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Lifelines Features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colors for different event types</a:t>
            </a:r>
          </a:p>
          <a:p>
            <a:r>
              <a:rPr lang="en-US"/>
              <a:t>Line thickness can correspond to another variable</a:t>
            </a:r>
          </a:p>
          <a:p>
            <a:r>
              <a:rPr lang="en-US"/>
              <a:t>Interaction: Clicking on an event produces more details</a:t>
            </a:r>
          </a:p>
          <a:p>
            <a:r>
              <a:rPr lang="en-US"/>
              <a:t>Certainly could also incorporate some dynamic query capabilities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4D11-7379-40F7-B0AC-D6673D20EBF2}" type="slidenum">
              <a:rPr lang="en-US"/>
              <a:pPr/>
              <a:t>21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+ Challenges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Benefits</a:t>
            </a:r>
          </a:p>
          <a:p>
            <a:pPr lvl="1"/>
            <a:r>
              <a:rPr lang="en-US" sz="2400"/>
              <a:t>Reduce chances of missing information</a:t>
            </a:r>
          </a:p>
          <a:p>
            <a:pPr lvl="1"/>
            <a:r>
              <a:rPr lang="en-US" sz="2400"/>
              <a:t>Facilitate spotting trends or anomalies</a:t>
            </a:r>
          </a:p>
          <a:p>
            <a:pPr lvl="1"/>
            <a:r>
              <a:rPr lang="en-US" sz="2400"/>
              <a:t>Streamline access to details</a:t>
            </a:r>
          </a:p>
          <a:p>
            <a:pPr lvl="1"/>
            <a:r>
              <a:rPr lang="en-US" sz="2400"/>
              <a:t>Remain simple and tailorable to various applications</a:t>
            </a:r>
          </a:p>
          <a:p>
            <a:r>
              <a:rPr lang="en-US" sz="2800"/>
              <a:t>Challenges</a:t>
            </a:r>
          </a:p>
          <a:p>
            <a:pPr lvl="1"/>
            <a:r>
              <a:rPr lang="en-US" sz="2400"/>
              <a:t>Scalability</a:t>
            </a:r>
          </a:p>
          <a:p>
            <a:pPr lvl="1"/>
            <a:r>
              <a:rPr lang="en-US" sz="2400"/>
              <a:t>Can multiple records be visualized in parallel well?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2B1F-ADEA-4201-8619-1C3383645913}" type="slidenum">
              <a:rPr lang="en-US"/>
              <a:pPr/>
              <a:t>22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People’s presence/movements in some space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Halo2 average health on a level</a:t>
            </a:r>
          </a:p>
          <a:p>
            <a:r>
              <a:rPr lang="en-US" dirty="0"/>
              <a:t>Situation:</a:t>
            </a:r>
          </a:p>
          <a:p>
            <a:pPr lvl="1"/>
            <a:r>
              <a:rPr lang="en-US" dirty="0"/>
              <a:t>Workers punch in and punch out of a factory</a:t>
            </a:r>
          </a:p>
          <a:p>
            <a:pPr lvl="1"/>
            <a:r>
              <a:rPr lang="en-US" dirty="0"/>
              <a:t>Want to understand the presence patterns over a calendar year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9F05-E1E7-4A3B-9997-51C44E84D32C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Plot of Time vs Power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6784975" y="2008188"/>
            <a:ext cx="23812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Good</a:t>
            </a:r>
          </a:p>
          <a:p>
            <a:r>
              <a:rPr lang="en-US" sz="1800" dirty="0"/>
              <a:t>Typical daily pattern</a:t>
            </a:r>
          </a:p>
          <a:p>
            <a:r>
              <a:rPr lang="en-US" sz="1800" dirty="0"/>
              <a:t>Seasonal trends</a:t>
            </a:r>
          </a:p>
          <a:p>
            <a:endParaRPr lang="en-US" sz="1800" dirty="0"/>
          </a:p>
          <a:p>
            <a:r>
              <a:rPr lang="en-US" sz="1800" dirty="0"/>
              <a:t>Bad</a:t>
            </a:r>
          </a:p>
          <a:p>
            <a:r>
              <a:rPr lang="en-US" sz="1800" dirty="0"/>
              <a:t>Weekly pattern</a:t>
            </a:r>
          </a:p>
          <a:p>
            <a:r>
              <a:rPr lang="en-US" sz="1800" dirty="0"/>
              <a:t>Details</a:t>
            </a:r>
          </a:p>
          <a:p>
            <a:endParaRPr lang="en-US" sz="1800" dirty="0"/>
          </a:p>
          <a:p>
            <a:r>
              <a:rPr lang="en-US" sz="1800" dirty="0"/>
              <a:t>van </a:t>
            </a:r>
            <a:r>
              <a:rPr lang="en-US" sz="1800" dirty="0" err="1"/>
              <a:t>Wijk</a:t>
            </a:r>
            <a:r>
              <a:rPr lang="en-US" sz="1800" dirty="0"/>
              <a:t> &amp; van </a:t>
            </a:r>
            <a:r>
              <a:rPr lang="en-US" sz="1800" dirty="0" err="1"/>
              <a:t>Selow</a:t>
            </a:r>
            <a:endParaRPr lang="en-US" sz="1800" dirty="0"/>
          </a:p>
          <a:p>
            <a:r>
              <a:rPr lang="en-US" sz="1800" dirty="0" err="1"/>
              <a:t>InfoVis</a:t>
            </a:r>
            <a:r>
              <a:rPr lang="en-US" sz="1800" dirty="0"/>
              <a:t> ‘99</a:t>
            </a:r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1"/>
            <a:ext cx="6816427" cy="5309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C82-7E9B-4079-811D-C4C1FFB3DFF5}" type="slidenum">
              <a:rPr lang="en-US"/>
              <a:pPr/>
              <a:t>24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Approach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 analysis</a:t>
            </a:r>
          </a:p>
          <a:p>
            <a:pPr lvl="1"/>
            <a:r>
              <a:rPr lang="en-US"/>
              <a:t>Find two most similar days, make into one new composite</a:t>
            </a:r>
          </a:p>
          <a:p>
            <a:pPr lvl="1"/>
            <a:r>
              <a:rPr lang="en-US"/>
              <a:t>Keep repeating until some preset number left or some condition met</a:t>
            </a:r>
          </a:p>
          <a:p>
            <a:r>
              <a:rPr lang="en-US"/>
              <a:t>How can this be visualized?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CE6-8E22-4087-8539-B1A6140D6F86}" type="slidenum">
              <a:rPr lang="en-US"/>
              <a:pPr/>
              <a:t>25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8316416" cy="504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34ED-C03E-44C2-9627-C051803E56E0}" type="slidenum">
              <a:rPr lang="en-US"/>
              <a:pPr/>
              <a:t>26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on day, see its graph</a:t>
            </a:r>
          </a:p>
          <a:p>
            <a:r>
              <a:rPr lang="en-US"/>
              <a:t>Select a day, see similar ones</a:t>
            </a:r>
          </a:p>
          <a:p>
            <a:r>
              <a:rPr lang="en-US"/>
              <a:t>Add/remove clusters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FF3-A407-47A7-BA19-7422D8824232}" type="slidenum">
              <a:rPr lang="en-US"/>
              <a:pPr/>
              <a:t>27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Insights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Traditional office hours followed</a:t>
            </a:r>
          </a:p>
          <a:p>
            <a:pPr>
              <a:lnSpc>
                <a:spcPct val="90000"/>
              </a:lnSpc>
            </a:pPr>
            <a:r>
              <a:rPr lang="en-US" sz="2800"/>
              <a:t>Most employees present in late morning</a:t>
            </a:r>
          </a:p>
          <a:p>
            <a:pPr>
              <a:lnSpc>
                <a:spcPct val="90000"/>
              </a:lnSpc>
            </a:pPr>
            <a:r>
              <a:rPr lang="en-US" sz="2800"/>
              <a:t>Fewer people are present on summer Fridays</a:t>
            </a:r>
          </a:p>
          <a:p>
            <a:pPr>
              <a:lnSpc>
                <a:spcPct val="90000"/>
              </a:lnSpc>
            </a:pPr>
            <a:r>
              <a:rPr lang="en-US" sz="2800"/>
              <a:t>Just a few people work holidays</a:t>
            </a:r>
          </a:p>
          <a:p>
            <a:pPr>
              <a:lnSpc>
                <a:spcPct val="90000"/>
              </a:lnSpc>
            </a:pPr>
            <a:r>
              <a:rPr lang="en-US" sz="2800"/>
              <a:t>When were the holidays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School vacations occurred May 3-11, Oct 11-19, Dec 21- 31</a:t>
            </a:r>
          </a:p>
          <a:p>
            <a:pPr>
              <a:lnSpc>
                <a:spcPct val="90000"/>
              </a:lnSpc>
            </a:pPr>
            <a:r>
              <a:rPr lang="en-US" sz="2800"/>
              <a:t>Many people take off day after holiday</a:t>
            </a:r>
          </a:p>
          <a:p>
            <a:pPr>
              <a:lnSpc>
                <a:spcPct val="90000"/>
              </a:lnSpc>
            </a:pPr>
            <a:r>
              <a:rPr lang="en-US" sz="2800"/>
              <a:t>Many people leave at 4pm on December 5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3520-7487-4548-A891-91BF27234122}" type="slidenum">
              <a:rPr lang="en-US"/>
              <a:pPr/>
              <a:t>28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set of speeches or documents over time</a:t>
            </a:r>
          </a:p>
          <a:p>
            <a:r>
              <a:rPr lang="en-US"/>
              <a:t>Can you represent the flow of ideas and concepts in such a collection?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0513-FAFD-45F5-AEF2-AC2FFE84AE0B}" type="slidenum">
              <a:rPr lang="en-US"/>
              <a:pPr/>
              <a:t>29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ThemeRiver </a:t>
            </a:r>
            <a:br>
              <a:rPr lang="en-US" sz="4000"/>
            </a:br>
            <a:endParaRPr lang="en-US" sz="400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43050"/>
            <a:ext cx="7858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7019925" y="549275"/>
            <a:ext cx="1658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Havre et al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InfoVis ‘00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F45D-BA66-45DF-A5AC-C9804662995F}" type="slidenum">
              <a:rPr lang="en-US"/>
              <a:pPr/>
              <a:t>3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data case is likely an event of some kind</a:t>
            </a:r>
          </a:p>
          <a:p>
            <a:r>
              <a:rPr lang="en-US"/>
              <a:t>One of the variables can be the date and time of the event</a:t>
            </a:r>
          </a:p>
          <a:p>
            <a:r>
              <a:rPr lang="en-US"/>
              <a:t>Ex: sunspot activity, hockey games, medicines taken, cities visited, stock prices, etc.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6424-48E2-4418-B3CE-2ECA902FF2FB}" type="slidenum">
              <a:rPr lang="en-US"/>
              <a:pPr/>
              <a:t>30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 5</a:t>
            </a:r>
            <a:br>
              <a:rPr lang="en-US" sz="4000"/>
            </a:br>
            <a:endParaRPr lang="en-US" sz="400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70" name="Picture 6" descr="islamWikiIBMHistory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7077075" cy="5199062"/>
          </a:xfrm>
          <a:prstGeom prst="rect">
            <a:avLst/>
          </a:prstGeom>
          <a:noFill/>
        </p:spPr>
      </p:pic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7432675" y="1647825"/>
            <a:ext cx="1676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Flow of</a:t>
            </a:r>
          </a:p>
          <a:p>
            <a:r>
              <a:rPr lang="en-US"/>
              <a:t>changes</a:t>
            </a:r>
          </a:p>
          <a:p>
            <a:r>
              <a:rPr lang="en-US"/>
              <a:t>across</a:t>
            </a:r>
          </a:p>
          <a:p>
            <a:r>
              <a:rPr lang="en-US"/>
              <a:t>electronic</a:t>
            </a:r>
          </a:p>
          <a:p>
            <a:r>
              <a:rPr lang="en-US"/>
              <a:t>documents</a:t>
            </a:r>
          </a:p>
          <a:p>
            <a:endParaRPr lang="en-US"/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4565650" y="974725"/>
            <a:ext cx="457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http://researchweb.watson.ibm.com/history/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5C7-5A88-4C56-9E22-F15859B1A250}" type="slidenum">
              <a:rPr lang="en-US"/>
              <a:pPr/>
              <a:t>31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2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42767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2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076700"/>
            <a:ext cx="4286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4911725" y="1792288"/>
            <a:ext cx="342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Length – how much text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6443663" y="4076700"/>
            <a:ext cx="1812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Make</a:t>
            </a:r>
          </a:p>
          <a:p>
            <a:r>
              <a:rPr lang="en-US"/>
              <a:t>connections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0CA5-4C6B-49C7-9D85-0CD3474A5C6A}" type="slidenum">
              <a:rPr lang="en-US"/>
              <a:pPr/>
              <a:t>32</a:t>
            </a:fld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4311650" y="549275"/>
            <a:ext cx="4832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hlinkClick r:id="rId3"/>
              </a:rPr>
              <a:t>http://jessekriss.com/projects/samplinghistory/</a:t>
            </a:r>
            <a:endParaRPr lang="en-US" sz="1800" dirty="0"/>
          </a:p>
          <a:p>
            <a:r>
              <a:rPr lang="en-US" sz="1800" dirty="0"/>
              <a:t>History of Sampling</a:t>
            </a:r>
          </a:p>
          <a:p>
            <a:endParaRPr lang="en-US" sz="1800" dirty="0"/>
          </a:p>
        </p:txBody>
      </p:sp>
      <p:pic>
        <p:nvPicPr>
          <p:cNvPr id="604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76676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578C-50EF-4EE6-95A2-21163B317AFB}" type="slidenum">
              <a:rPr lang="en-US"/>
              <a:pPr/>
              <a:t>33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key role interaction plays in previous example</a:t>
            </a:r>
          </a:p>
          <a:p>
            <a:r>
              <a:rPr lang="en-US"/>
              <a:t>Common theme in time-series visualization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A9B-397C-4407-8F19-3DE57B9EB247}" type="slidenum">
              <a:rPr lang="en-US"/>
              <a:pPr/>
              <a:t>34</a:t>
            </a:fld>
            <a:endParaRPr lang="en-US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Computer system logs</a:t>
            </a:r>
          </a:p>
          <a:p>
            <a:pPr>
              <a:lnSpc>
                <a:spcPct val="90000"/>
              </a:lnSpc>
            </a:pPr>
            <a:r>
              <a:rPr lang="en-US" sz="2800"/>
              <a:t>Potentially huge amount of data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Tedious to examine the text</a:t>
            </a:r>
          </a:p>
          <a:p>
            <a:pPr>
              <a:lnSpc>
                <a:spcPct val="90000"/>
              </a:lnSpc>
            </a:pPr>
            <a:r>
              <a:rPr lang="en-US" sz="2800"/>
              <a:t>Looking for unusual circumstances, patterns, etc.</a:t>
            </a:r>
          </a:p>
          <a:p>
            <a:pPr>
              <a:lnSpc>
                <a:spcPct val="90000"/>
              </a:lnSpc>
            </a:pPr>
            <a:r>
              <a:rPr lang="en-US" sz="2800" b="1"/>
              <a:t>MieLog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System to help computer systems administrators examine log files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Interesting characteristics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Takada &amp; Koike   LISA ‘02</a:t>
            </a:r>
          </a:p>
          <a:p>
            <a:pPr lvl="1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8BFE-B581-4FCB-A4E1-BC6D995A393A}" type="slidenum">
              <a:rPr lang="en-US"/>
              <a:pPr/>
              <a:t>35</a:t>
            </a:fld>
            <a:endParaRPr lang="en-US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20875"/>
            <a:ext cx="77724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12875"/>
            <a:ext cx="61595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2608263" y="825500"/>
            <a:ext cx="1878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Outline Area</a:t>
            </a:r>
          </a:p>
          <a:p>
            <a:r>
              <a:rPr lang="en-US" sz="1600"/>
              <a:t>Pixel per character</a:t>
            </a:r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7451725" y="2820988"/>
            <a:ext cx="17319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Message area</a:t>
            </a:r>
          </a:p>
          <a:p>
            <a:r>
              <a:rPr lang="en-US" sz="1600"/>
              <a:t>actual log</a:t>
            </a:r>
          </a:p>
          <a:p>
            <a:r>
              <a:rPr lang="en-US" sz="1600"/>
              <a:t>messages</a:t>
            </a:r>
          </a:p>
          <a:p>
            <a:r>
              <a:rPr lang="en-US" sz="1600"/>
              <a:t>(red – predefined</a:t>
            </a:r>
          </a:p>
          <a:p>
            <a:r>
              <a:rPr lang="en-US" sz="1600"/>
              <a:t>keywords</a:t>
            </a:r>
          </a:p>
          <a:p>
            <a:r>
              <a:rPr lang="en-US" sz="1600"/>
              <a:t>blue – low</a:t>
            </a:r>
          </a:p>
          <a:p>
            <a:r>
              <a:rPr lang="en-US" sz="1600"/>
              <a:t>frequency</a:t>
            </a:r>
          </a:p>
          <a:p>
            <a:r>
              <a:rPr lang="en-US" sz="1600"/>
              <a:t>words)</a:t>
            </a:r>
          </a:p>
        </p:txBody>
      </p:sp>
      <p:sp>
        <p:nvSpPr>
          <p:cNvPr id="610311" name="Text Box 7"/>
          <p:cNvSpPr txBox="1">
            <a:spLocks noChangeArrowheads="1"/>
          </p:cNvSpPr>
          <p:nvPr/>
        </p:nvSpPr>
        <p:spPr bwMode="auto">
          <a:xfrm>
            <a:off x="90488" y="2028825"/>
            <a:ext cx="131286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Tag area</a:t>
            </a:r>
          </a:p>
          <a:p>
            <a:r>
              <a:rPr lang="en-US" sz="1600"/>
              <a:t>block for</a:t>
            </a:r>
          </a:p>
          <a:p>
            <a:r>
              <a:rPr lang="en-US" sz="1600"/>
              <a:t>each unique</a:t>
            </a:r>
          </a:p>
          <a:p>
            <a:r>
              <a:rPr lang="en-US" sz="1600"/>
              <a:t>tag, with</a:t>
            </a:r>
          </a:p>
          <a:p>
            <a:r>
              <a:rPr lang="en-US" sz="1600"/>
              <a:t>color</a:t>
            </a:r>
          </a:p>
          <a:p>
            <a:r>
              <a:rPr lang="en-US" sz="1600"/>
              <a:t>representing</a:t>
            </a:r>
          </a:p>
          <a:p>
            <a:r>
              <a:rPr lang="en-US" sz="1600"/>
              <a:t>frequency</a:t>
            </a:r>
          </a:p>
          <a:p>
            <a:r>
              <a:rPr lang="en-US" sz="1600"/>
              <a:t>(blue-high,</a:t>
            </a:r>
          </a:p>
          <a:p>
            <a:r>
              <a:rPr lang="en-US" sz="1600"/>
              <a:t>red-low)</a:t>
            </a:r>
          </a:p>
          <a:p>
            <a:endParaRPr lang="en-US" sz="1200"/>
          </a:p>
        </p:txBody>
      </p:sp>
      <p:sp>
        <p:nvSpPr>
          <p:cNvPr id="610312" name="Line 8"/>
          <p:cNvSpPr>
            <a:spLocks noChangeShapeType="1"/>
          </p:cNvSpPr>
          <p:nvPr/>
        </p:nvSpPr>
        <p:spPr bwMode="auto">
          <a:xfrm>
            <a:off x="1042988" y="2195513"/>
            <a:ext cx="4206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13" name="Text Box 9"/>
          <p:cNvSpPr txBox="1">
            <a:spLocks noChangeArrowheads="1"/>
          </p:cNvSpPr>
          <p:nvPr/>
        </p:nvSpPr>
        <p:spPr bwMode="auto">
          <a:xfrm>
            <a:off x="1476375" y="5876925"/>
            <a:ext cx="25479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Time area  </a:t>
            </a:r>
            <a:r>
              <a:rPr lang="en-US" sz="1600"/>
              <a:t>days, hours, &amp;</a:t>
            </a:r>
          </a:p>
          <a:p>
            <a:r>
              <a:rPr lang="en-US" sz="1600"/>
              <a:t>frequency histogram</a:t>
            </a:r>
          </a:p>
          <a:p>
            <a:r>
              <a:rPr lang="en-US" sz="1600"/>
              <a:t>(grayscale, white-high)</a:t>
            </a:r>
          </a:p>
          <a:p>
            <a:endParaRPr lang="en-US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23-6189-4ADB-B518-523CEEF78EF7}" type="slidenum">
              <a:rPr lang="en-US"/>
              <a:pPr/>
              <a:t>36</a:t>
            </a:fld>
            <a:endParaRPr 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Tag area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Click on tag shows only those messages</a:t>
            </a:r>
          </a:p>
          <a:p>
            <a:pPr>
              <a:lnSpc>
                <a:spcPct val="90000"/>
              </a:lnSpc>
            </a:pPr>
            <a:r>
              <a:rPr lang="en-US" sz="2400"/>
              <a:t>Time area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Click on tiles to show those times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put line on histogram to filter on values above/below</a:t>
            </a:r>
          </a:p>
          <a:p>
            <a:pPr>
              <a:lnSpc>
                <a:spcPct val="90000"/>
              </a:lnSpc>
            </a:pPr>
            <a:r>
              <a:rPr lang="en-US" sz="2400"/>
              <a:t>Outline area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filter based on message length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Just highlight messages to show them in text</a:t>
            </a:r>
          </a:p>
          <a:p>
            <a:pPr>
              <a:lnSpc>
                <a:spcPct val="90000"/>
              </a:lnSpc>
            </a:pPr>
            <a:r>
              <a:rPr lang="en-US" sz="2400"/>
              <a:t>Message area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filter on specific words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BF38-54E7-49A1-8E63-411C94F527D3}" type="slidenum">
              <a:rPr lang="en-US"/>
              <a:pPr/>
              <a:t>37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TimeFinder</a:t>
            </a:r>
          </a:p>
          <a:p>
            <a:r>
              <a:rPr lang="en-US"/>
              <a:t>Dynamically query elements in the display</a:t>
            </a:r>
          </a:p>
          <a:p>
            <a:r>
              <a:rPr lang="en-US"/>
              <a:t>Create query rectangles that highlight items passing through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B9B-C22C-4880-89C0-55F801194ECF}" type="slidenum">
              <a:rPr lang="en-US"/>
              <a:pPr/>
              <a:t>38</a:t>
            </a:fld>
            <a:endParaRPr lang="en-US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TimeSearcher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89363"/>
            <a:ext cx="7772400" cy="2306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Light gray is all data’s extent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Darker grayed region is data envelope that shows extreme values of queries matching criteria</a:t>
            </a:r>
          </a:p>
          <a:p>
            <a:pPr lvl="4">
              <a:lnSpc>
                <a:spcPct val="80000"/>
              </a:lnSpc>
            </a:pPr>
            <a:r>
              <a:rPr lang="en-US" sz="1800" dirty="0" err="1"/>
              <a:t>Hochheiser</a:t>
            </a:r>
            <a:r>
              <a:rPr lang="en-US" sz="1800" dirty="0"/>
              <a:t> &amp; </a:t>
            </a:r>
            <a:r>
              <a:rPr lang="en-US" sz="1800" dirty="0" err="1"/>
              <a:t>Shneiderman</a:t>
            </a:r>
            <a:r>
              <a:rPr lang="en-US" sz="1800" dirty="0"/>
              <a:t>  Info Vis’04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http://</a:t>
            </a:r>
            <a:r>
              <a:rPr lang="en-US" sz="1800" dirty="0" err="1"/>
              <a:t>www.cs.umd.edu</a:t>
            </a:r>
            <a:r>
              <a:rPr lang="en-US" sz="1800" dirty="0"/>
              <a:t>/</a:t>
            </a:r>
            <a:r>
              <a:rPr lang="en-US" sz="1800" dirty="0" err="1"/>
              <a:t>hcil</a:t>
            </a:r>
            <a:r>
              <a:rPr lang="en-US" sz="1800" dirty="0"/>
              <a:t>/</a:t>
            </a:r>
            <a:r>
              <a:rPr lang="en-US" sz="1800" dirty="0" err="1"/>
              <a:t>timesearcher</a:t>
            </a:r>
            <a:r>
              <a:rPr lang="en-US" sz="1800" dirty="0"/>
              <a:t>/</a:t>
            </a:r>
          </a:p>
        </p:txBody>
      </p:sp>
      <p:pic>
        <p:nvPicPr>
          <p:cNvPr id="616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47879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47164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FB4B-7C6A-4AF5-B5C3-67C538C97DB5}" type="slidenum">
              <a:rPr lang="en-US"/>
              <a:pPr/>
              <a:t>39</a:t>
            </a:fld>
            <a:endParaRPr lang="en-US"/>
          </a:p>
        </p:txBody>
      </p:sp>
      <p:pic>
        <p:nvPicPr>
          <p:cNvPr id="618502" name="Picture 6" descr="timesearcher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060575"/>
            <a:ext cx="6838950" cy="5648325"/>
          </a:xfrm>
          <a:prstGeom prst="rect">
            <a:avLst/>
          </a:prstGeom>
          <a:noFill/>
        </p:spPr>
      </p:pic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TimeSearcher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1871663" y="1536700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Angular Queries</a:t>
            </a:r>
          </a:p>
        </p:txBody>
      </p:sp>
      <p:sp>
        <p:nvSpPr>
          <p:cNvPr id="618503" name="Line 7"/>
          <p:cNvSpPr>
            <a:spLocks noChangeShapeType="1"/>
          </p:cNvSpPr>
          <p:nvPr/>
        </p:nvSpPr>
        <p:spPr bwMode="auto">
          <a:xfrm>
            <a:off x="3238500" y="1916113"/>
            <a:ext cx="144463" cy="20891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E678-F1E3-4AE0-AD7F-F187E7D528A3}" type="slidenum">
              <a:rPr lang="en-US"/>
              <a:pPr/>
              <a:t>4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 Level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multiple stocks being examined</a:t>
            </a:r>
          </a:p>
          <a:p>
            <a:pPr>
              <a:lnSpc>
                <a:spcPct val="90000"/>
              </a:lnSpc>
            </a:pPr>
            <a:r>
              <a:rPr lang="en-US"/>
              <a:t>Is each stock a data case, or is a price on a particular day a case, with the stock name as one of the other variables?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Conflation of data </a:t>
            </a:r>
            <a:r>
              <a:rPr lang="en-US" i="1"/>
              <a:t>entity</a:t>
            </a:r>
            <a:r>
              <a:rPr lang="en-US"/>
              <a:t> with data </a:t>
            </a:r>
            <a:r>
              <a:rPr lang="en-US" i="1"/>
              <a:t>cases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67BA-BFEA-4E16-AEA8-5EA78BAC5C75}" type="slidenum">
              <a:rPr lang="en-US"/>
              <a:pPr/>
              <a:t>40</a:t>
            </a:fld>
            <a:endParaRPr lang="en-US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Periodic Data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Data that exhibits both serial and periodic properties</a:t>
            </a:r>
          </a:p>
          <a:p>
            <a:pPr>
              <a:lnSpc>
                <a:spcPct val="90000"/>
              </a:lnSpc>
            </a:pPr>
            <a:r>
              <a:rPr lang="en-US"/>
              <a:t>Time continues serially, but weeks, months, and years are periods that recur</a:t>
            </a:r>
          </a:p>
          <a:p>
            <a:pPr>
              <a:lnSpc>
                <a:spcPct val="90000"/>
              </a:lnSpc>
            </a:pPr>
            <a:r>
              <a:rPr lang="en-US"/>
              <a:t>Two types</a:t>
            </a:r>
          </a:p>
          <a:p>
            <a:pPr lvl="1">
              <a:lnSpc>
                <a:spcPct val="90000"/>
              </a:lnSpc>
            </a:pPr>
            <a:r>
              <a:rPr lang="en-US"/>
              <a:t>Pure serial periodic data</a:t>
            </a:r>
          </a:p>
          <a:p>
            <a:pPr lvl="1">
              <a:lnSpc>
                <a:spcPct val="90000"/>
              </a:lnSpc>
            </a:pPr>
            <a:r>
              <a:rPr lang="en-US"/>
              <a:t>Event-anchored serial periodic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BFE70-5B46-499D-8021-FBB7D9678C9B}" type="slidenum">
              <a:rPr lang="en-US"/>
              <a:pPr/>
              <a:t>41</a:t>
            </a:fld>
            <a:endParaRPr 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en-US"/>
              <a:t>Why A Spiral?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8278813" cy="4395787"/>
          </a:xfrm>
        </p:spPr>
        <p:txBody>
          <a:bodyPr/>
          <a:lstStyle/>
          <a:p>
            <a:r>
              <a:rPr lang="en-US"/>
              <a:t>Simultaneous exploration of the serial and periodic attributes of serial periodic data.</a:t>
            </a:r>
          </a:p>
          <a:p>
            <a:r>
              <a:rPr lang="en-US"/>
              <a:t>Allows for events to be shown over time.</a:t>
            </a:r>
          </a:p>
          <a:p>
            <a:pPr lvl="4"/>
            <a:r>
              <a:rPr lang="en-US"/>
              <a:t>Carlis, Konstan UIST ’98</a:t>
            </a:r>
          </a:p>
          <a:p>
            <a:endParaRPr lang="en-US"/>
          </a:p>
        </p:txBody>
      </p:sp>
      <p:pic>
        <p:nvPicPr>
          <p:cNvPr id="622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57600"/>
            <a:ext cx="820896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B59E-3562-48A6-822B-0183091BCCEF}" type="slidenum">
              <a:rPr lang="en-US"/>
              <a:pPr/>
              <a:t>42</a:t>
            </a:fld>
            <a:endParaRPr lang="en-US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GeoTime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Objective: visualize spatial interconnectedness of information over time and geography with interactive 3-D view</a:t>
            </a:r>
          </a:p>
          <a:p>
            <a:endParaRPr lang="en-US" sz="2400"/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4716017" y="784225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https://www-</a:t>
            </a:r>
            <a:r>
              <a:rPr lang="en-US" sz="1800" dirty="0" err="1"/>
              <a:t>prev.uncharted.software</a:t>
            </a:r>
            <a:r>
              <a:rPr lang="en-US" sz="1800" dirty="0"/>
              <a:t>//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246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59125"/>
            <a:ext cx="889317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365D-6BB8-478E-98AA-53F8A3033A43}" type="slidenum">
              <a:rPr lang="en-US"/>
              <a:pPr/>
              <a:t>43</a:t>
            </a:fld>
            <a:endParaRPr lang="en-US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1268413"/>
            <a:ext cx="3094037" cy="4827587"/>
          </a:xfrm>
        </p:spPr>
        <p:txBody>
          <a:bodyPr/>
          <a:lstStyle/>
          <a:p>
            <a:r>
              <a:rPr lang="en-US" sz="2400"/>
              <a:t>Spatial timelines</a:t>
            </a:r>
          </a:p>
          <a:p>
            <a:pPr lvl="1"/>
            <a:r>
              <a:rPr lang="en-US" sz="2000"/>
              <a:t>3-D Z-axis</a:t>
            </a:r>
          </a:p>
          <a:p>
            <a:pPr lvl="1"/>
            <a:r>
              <a:rPr lang="en-US" sz="2000"/>
              <a:t>3-D viewer facing</a:t>
            </a:r>
          </a:p>
          <a:p>
            <a:pPr lvl="1"/>
            <a:r>
              <a:rPr lang="en-US" sz="2000"/>
              <a:t>Linked time chart</a:t>
            </a:r>
          </a:p>
          <a:p>
            <a:endParaRPr lang="en-US" sz="2400"/>
          </a:p>
        </p:txBody>
      </p:sp>
      <p:pic>
        <p:nvPicPr>
          <p:cNvPr id="626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7686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6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37084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A9E2-AB81-4076-A6E9-0D142E5B946C}" type="slidenum">
              <a:rPr lang="en-US"/>
              <a:pPr/>
              <a:t>44</a:t>
            </a:fld>
            <a:endParaRPr lang="en-US"/>
          </a:p>
        </p:txBody>
      </p:sp>
      <p:pic>
        <p:nvPicPr>
          <p:cNvPr id="628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00463"/>
            <a:ext cx="85328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5938"/>
          </a:xfrm>
        </p:spPr>
        <p:txBody>
          <a:bodyPr/>
          <a:lstStyle/>
          <a:p>
            <a:r>
              <a:rPr lang="en-US" sz="4000"/>
              <a:t>GeoTime Information model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458200" cy="2881312"/>
          </a:xfrm>
        </p:spPr>
        <p:txBody>
          <a:bodyPr/>
          <a:lstStyle/>
          <a:p>
            <a:r>
              <a:rPr lang="en-US"/>
              <a:t>Entities (people or things)</a:t>
            </a:r>
          </a:p>
          <a:p>
            <a:r>
              <a:rPr lang="en-US"/>
              <a:t>Locations (geospatial or conceptual)</a:t>
            </a:r>
          </a:p>
          <a:p>
            <a:r>
              <a:rPr lang="en-US"/>
              <a:t>Events (occurrences or discovered facts)</a:t>
            </a:r>
          </a:p>
          <a:p>
            <a:pPr lvl="1"/>
            <a:r>
              <a:rPr lang="en-US"/>
              <a:t>Combined into groups using Associations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683F-EB4E-4AB8-AB19-DA331164D5EC}" type="slidenum">
              <a:rPr lang="en-US"/>
              <a:pPr/>
              <a:t>45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John Stasko, Georgia Tech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130-3D96-4FF1-8F29-D04D107E99DB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Mining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mining domain has techniques for algorithmically examining time series data, looking for patterns, etc.</a:t>
            </a:r>
          </a:p>
          <a:p>
            <a:r>
              <a:rPr lang="en-US"/>
              <a:t>Good when objective is known a priori</a:t>
            </a:r>
          </a:p>
          <a:p>
            <a:r>
              <a:rPr lang="en-US"/>
              <a:t>But what if not?</a:t>
            </a:r>
          </a:p>
          <a:p>
            <a:pPr lvl="1"/>
            <a:r>
              <a:rPr lang="en-US"/>
              <a:t>Which questions should I be asking?</a:t>
            </a:r>
          </a:p>
          <a:p>
            <a:pPr lvl="1"/>
            <a:r>
              <a:rPr lang="en-US"/>
              <a:t>InfoVis better for that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CF3E-49A4-4BE8-9702-D973D7174DB7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Series Tasks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</a:t>
            </a:r>
          </a:p>
          <a:p>
            <a:pPr lvl="1"/>
            <a:r>
              <a:rPr lang="en-US"/>
              <a:t>When was something greatest/least?</a:t>
            </a:r>
          </a:p>
          <a:p>
            <a:pPr lvl="1"/>
            <a:r>
              <a:rPr lang="en-US"/>
              <a:t>Is there a pattern?</a:t>
            </a:r>
          </a:p>
          <a:p>
            <a:pPr lvl="1"/>
            <a:r>
              <a:rPr lang="en-US"/>
              <a:t>Are two series similar?</a:t>
            </a:r>
          </a:p>
          <a:p>
            <a:pPr lvl="1"/>
            <a:r>
              <a:rPr lang="en-US"/>
              <a:t>Do any of the series match a pattern?</a:t>
            </a:r>
          </a:p>
          <a:p>
            <a:pPr lvl="1"/>
            <a:r>
              <a:rPr lang="en-US"/>
              <a:t>Provide simple, fast access to the series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62A7-BB9C-4583-B1A5-A593D7B0C261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Time Tasks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Does data element exist at time t ?</a:t>
            </a:r>
          </a:p>
          <a:p>
            <a:pPr>
              <a:lnSpc>
                <a:spcPct val="90000"/>
              </a:lnSpc>
            </a:pPr>
            <a:r>
              <a:rPr lang="en-US" dirty="0"/>
              <a:t>When does a data element exist?</a:t>
            </a:r>
          </a:p>
          <a:p>
            <a:pPr>
              <a:lnSpc>
                <a:spcPct val="90000"/>
              </a:lnSpc>
            </a:pPr>
            <a:r>
              <a:rPr lang="en-US" dirty="0"/>
              <a:t>How long does a data element exist?</a:t>
            </a:r>
          </a:p>
          <a:p>
            <a:pPr>
              <a:lnSpc>
                <a:spcPct val="90000"/>
              </a:lnSpc>
            </a:pPr>
            <a:r>
              <a:rPr lang="en-US" dirty="0"/>
              <a:t>How often does a data element occur?</a:t>
            </a:r>
          </a:p>
          <a:p>
            <a:pPr>
              <a:lnSpc>
                <a:spcPct val="90000"/>
              </a:lnSpc>
            </a:pPr>
            <a:r>
              <a:rPr lang="en-US" dirty="0"/>
              <a:t>How fast are data elements changing?</a:t>
            </a:r>
          </a:p>
          <a:p>
            <a:pPr>
              <a:lnSpc>
                <a:spcPct val="90000"/>
              </a:lnSpc>
            </a:pPr>
            <a:r>
              <a:rPr lang="en-US" dirty="0"/>
              <a:t>In what order do data elements appear?</a:t>
            </a:r>
          </a:p>
          <a:p>
            <a:pPr>
              <a:lnSpc>
                <a:spcPct val="90000"/>
              </a:lnSpc>
            </a:pPr>
            <a:r>
              <a:rPr lang="en-US" dirty="0"/>
              <a:t>Do data elements exist together?</a:t>
            </a:r>
          </a:p>
          <a:p>
            <a:pPr lvl="4">
              <a:lnSpc>
                <a:spcPct val="90000"/>
              </a:lnSpc>
            </a:pPr>
            <a:r>
              <a:rPr lang="en-US" dirty="0"/>
              <a:t>Muller &amp; Schumann 03, citing </a:t>
            </a:r>
            <a:r>
              <a:rPr lang="en-US" dirty="0" err="1"/>
              <a:t>MacEachern</a:t>
            </a:r>
            <a:r>
              <a:rPr lang="en-US" dirty="0"/>
              <a:t> ‘</a:t>
            </a:r>
            <a:r>
              <a:rPr lang="en-US" dirty="0" smtClean="0"/>
              <a:t>95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C5A-B2F8-46A4-A3D8-D6BD88AD0A0C}" type="slidenum">
              <a:rPr lang="en-US"/>
              <a:pPr/>
              <a:t>8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Discrete points vs. interval points</a:t>
            </a:r>
          </a:p>
          <a:p>
            <a:r>
              <a:rPr lang="en-US"/>
              <a:t>Linear time vs. cyclic time</a:t>
            </a:r>
          </a:p>
          <a:p>
            <a:r>
              <a:rPr lang="en-US"/>
              <a:t>Ordinal time vs. continuous time</a:t>
            </a:r>
          </a:p>
          <a:p>
            <a:r>
              <a:rPr lang="en-US"/>
              <a:t>Ordered time vs. branching time vs. time with multiple perspectives</a:t>
            </a:r>
          </a:p>
          <a:p>
            <a:endParaRPr lang="en-US"/>
          </a:p>
          <a:p>
            <a:pPr lvl="4"/>
            <a:r>
              <a:rPr lang="en-US"/>
              <a:t>Muller &amp; Schumann ’03 citing Frank ‘98</a:t>
            </a:r>
          </a:p>
          <a:p>
            <a:pPr lvl="4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Feb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8368-15FE-43D6-BA80-5642BEF6E7A6}" type="slidenum">
              <a:rPr lang="en-US"/>
              <a:pPr/>
              <a:t>9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Tradeoff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Is the visualization time-dependent, ie, changing over time (beyond just being interactive)</a:t>
            </a:r>
          </a:p>
          <a:p>
            <a:pPr lvl="1">
              <a:lnSpc>
                <a:spcPct val="90000"/>
              </a:lnSpc>
            </a:pPr>
            <a:r>
              <a:rPr lang="en-US"/>
              <a:t>Static</a:t>
            </a:r>
          </a:p>
          <a:p>
            <a:pPr lvl="2">
              <a:lnSpc>
                <a:spcPct val="90000"/>
              </a:lnSpc>
            </a:pPr>
            <a:r>
              <a:rPr lang="en-US"/>
              <a:t>Shows history, multiple perspectives, allows comparison</a:t>
            </a:r>
          </a:p>
          <a:p>
            <a:pPr lvl="1">
              <a:lnSpc>
                <a:spcPct val="90000"/>
              </a:lnSpc>
            </a:pPr>
            <a:r>
              <a:rPr lang="en-US"/>
              <a:t>Dynamic (animation)</a:t>
            </a:r>
          </a:p>
          <a:p>
            <a:pPr lvl="2">
              <a:lnSpc>
                <a:spcPct val="90000"/>
              </a:lnSpc>
            </a:pPr>
            <a:r>
              <a:rPr lang="en-US"/>
              <a:t>Gives feel for process &amp; changes over time, has more space to work with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1584</Words>
  <Application>Microsoft Macintosh PowerPoint</Application>
  <PresentationFormat>On-screen Show (4:3)</PresentationFormat>
  <Paragraphs>421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Blank Presentation</vt:lpstr>
      <vt:lpstr>IAT410</vt:lpstr>
      <vt:lpstr>PowerPoint Presentation</vt:lpstr>
      <vt:lpstr>Time Series Data</vt:lpstr>
      <vt:lpstr>Data Sets</vt:lpstr>
      <vt:lpstr>Meta Level</vt:lpstr>
      <vt:lpstr>Data Mining</vt:lpstr>
      <vt:lpstr>Time Series Tasks</vt:lpstr>
      <vt:lpstr>More Time Tasks</vt:lpstr>
      <vt:lpstr>Taxonomy</vt:lpstr>
      <vt:lpstr>Fundamental Tradeoff</vt:lpstr>
      <vt:lpstr>Standard Presentation</vt:lpstr>
      <vt:lpstr>PowerPoint Presentation</vt:lpstr>
      <vt:lpstr>Today’s Focus</vt:lpstr>
      <vt:lpstr>Example 1</vt:lpstr>
      <vt:lpstr>Spiral Calendar</vt:lpstr>
      <vt:lpstr>Time Lattice</vt:lpstr>
      <vt:lpstr>Example 2</vt:lpstr>
      <vt:lpstr>Tasks</vt:lpstr>
      <vt:lpstr>Lifelines Project</vt:lpstr>
      <vt:lpstr>PowerPoint Presentation</vt:lpstr>
      <vt:lpstr>Lifelines Features</vt:lpstr>
      <vt:lpstr>Benefits + Challenges</vt:lpstr>
      <vt:lpstr>Example 3</vt:lpstr>
      <vt:lpstr>3D Plot of Time vs Power</vt:lpstr>
      <vt:lpstr>Another Approach</vt:lpstr>
      <vt:lpstr>Display</vt:lpstr>
      <vt:lpstr>Interaction</vt:lpstr>
      <vt:lpstr>Insights</vt:lpstr>
      <vt:lpstr>Example 4</vt:lpstr>
      <vt:lpstr>ThemeRiver  </vt:lpstr>
      <vt:lpstr>Example 5 </vt:lpstr>
      <vt:lpstr>Technique</vt:lpstr>
      <vt:lpstr>Example 6</vt:lpstr>
      <vt:lpstr>Interaction</vt:lpstr>
      <vt:lpstr>Example 7</vt:lpstr>
      <vt:lpstr>PowerPoint Presentation</vt:lpstr>
      <vt:lpstr>Interactions</vt:lpstr>
      <vt:lpstr>Example 8</vt:lpstr>
      <vt:lpstr>TimeSearcher</vt:lpstr>
      <vt:lpstr>TimeSearcher</vt:lpstr>
      <vt:lpstr>Serial Periodic Data</vt:lpstr>
      <vt:lpstr>Why A Spiral?</vt:lpstr>
      <vt:lpstr>GeoTime</vt:lpstr>
      <vt:lpstr>PowerPoint Presentation</vt:lpstr>
      <vt:lpstr>GeoTime Information model</vt:lpstr>
      <vt:lpstr>Thanks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35</cp:revision>
  <dcterms:created xsi:type="dcterms:W3CDTF">2011-03-04T17:09:27Z</dcterms:created>
  <dcterms:modified xsi:type="dcterms:W3CDTF">2017-02-10T00:05:33Z</dcterms:modified>
</cp:coreProperties>
</file>