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9"/>
  </p:notesMasterIdLst>
  <p:sldIdLst>
    <p:sldId id="256" r:id="rId2"/>
    <p:sldId id="258" r:id="rId3"/>
    <p:sldId id="260" r:id="rId4"/>
    <p:sldId id="278" r:id="rId5"/>
    <p:sldId id="259" r:id="rId6"/>
    <p:sldId id="257" r:id="rId7"/>
    <p:sldId id="262" r:id="rId8"/>
    <p:sldId id="280" r:id="rId9"/>
    <p:sldId id="279" r:id="rId10"/>
    <p:sldId id="263" r:id="rId11"/>
    <p:sldId id="276" r:id="rId12"/>
    <p:sldId id="264" r:id="rId13"/>
    <p:sldId id="265" r:id="rId14"/>
    <p:sldId id="281" r:id="rId15"/>
    <p:sldId id="269" r:id="rId16"/>
    <p:sldId id="267" r:id="rId17"/>
    <p:sldId id="272" r:id="rId18"/>
    <p:sldId id="283" r:id="rId19"/>
    <p:sldId id="284" r:id="rId20"/>
    <p:sldId id="282" r:id="rId21"/>
    <p:sldId id="273" r:id="rId22"/>
    <p:sldId id="275" r:id="rId23"/>
    <p:sldId id="274" r:id="rId24"/>
    <p:sldId id="268" r:id="rId25"/>
    <p:sldId id="270" r:id="rId26"/>
    <p:sldId id="271" r:id="rId27"/>
    <p:sldId id="277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48" charset="-128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48" charset="-128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48" charset="-128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9900"/>
    <a:srgbClr val="FF0000"/>
    <a:srgbClr val="E5F8FF"/>
    <a:srgbClr val="81DEFF"/>
    <a:srgbClr val="29C7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35" autoAdjust="0"/>
    <p:restoredTop sz="94660"/>
  </p:normalViewPr>
  <p:slideViewPr>
    <p:cSldViewPr>
      <p:cViewPr varScale="1">
        <p:scale>
          <a:sx n="73" d="100"/>
          <a:sy n="73" d="100"/>
        </p:scale>
        <p:origin x="-1272" y="-112"/>
      </p:cViewPr>
      <p:guideLst>
        <p:guide orient="horz" pos="3744"/>
        <p:guide pos="3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157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Times New Roman" pitchFamily="18" charset="0"/>
              </a:defRPr>
            </a:lvl1pPr>
          </a:lstStyle>
          <a:p>
            <a:fld id="{7B28F32E-9699-4F04-AA26-3157C6D190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318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CE7D1-F48C-4F75-830E-20E206FE8083}" type="slidenum">
              <a:rPr lang="en-US"/>
              <a:pPr/>
              <a:t>1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D5C78A-B9EB-429B-A630-91831F0C5A92}" type="slidenum">
              <a:rPr lang="en-US"/>
              <a:pPr/>
              <a:t>10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F6A0D-D0DF-4AE3-B2C1-6BB510FD9797}" type="slidenum">
              <a:rPr lang="en-US"/>
              <a:pPr/>
              <a:t>11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651C3-62CF-48D5-8C79-A306FC612627}" type="slidenum">
              <a:rPr lang="en-US"/>
              <a:pPr/>
              <a:t>12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C0654C-0F92-4BDB-B41B-BF55C8526047}" type="slidenum">
              <a:rPr lang="en-US"/>
              <a:pPr/>
              <a:t>13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4B13C7-FB5A-4AEA-86AD-F437F5D99CA5}" type="slidenum">
              <a:rPr lang="en-US"/>
              <a:pPr/>
              <a:t>14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CE19FA-D02D-4180-85E8-9F7A499AD0F0}" type="slidenum">
              <a:rPr lang="en-US"/>
              <a:pPr/>
              <a:t>15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26B10-08AC-424E-9A55-F876A6E6CF4A}" type="slidenum">
              <a:rPr lang="en-US"/>
              <a:pPr/>
              <a:t>16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86B521-B6E3-47DC-A018-09C9419AE3AD}" type="slidenum">
              <a:rPr lang="en-US"/>
              <a:pPr/>
              <a:t>17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8F32E-9699-4F04-AA26-3157C6D1904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86B521-B6E3-47DC-A018-09C9419AE3AD}" type="slidenum">
              <a:rPr lang="en-US"/>
              <a:pPr/>
              <a:t>19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20159-7B1D-464E-8AE7-E0FD64A6FE67}" type="slidenum">
              <a:rPr lang="en-US"/>
              <a:pPr/>
              <a:t>2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24F133-2BA3-45F0-9C00-32444AE6F1FF}" type="slidenum">
              <a:rPr lang="en-US"/>
              <a:pPr/>
              <a:t>20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9D284A-94A3-41C3-8197-0CBC03528918}" type="slidenum">
              <a:rPr lang="en-US"/>
              <a:pPr/>
              <a:t>21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DA37B7-A76D-4AFF-BE22-328D40C3B03D}" type="slidenum">
              <a:rPr lang="en-US"/>
              <a:pPr/>
              <a:t>22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5397A3-8D0C-475B-8A91-3E11C0620AB1}" type="slidenum">
              <a:rPr lang="en-US"/>
              <a:pPr/>
              <a:t>23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C51B66-BB34-4691-92B9-E3AF9A88E46A}" type="slidenum">
              <a:rPr lang="en-US"/>
              <a:pPr/>
              <a:t>24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CCF33D-F997-47B0-918F-8B2BEA5A180D}" type="slidenum">
              <a:rPr lang="en-US"/>
              <a:pPr/>
              <a:t>25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98AA84-60D1-43DC-99C5-549B2122A249}" type="slidenum">
              <a:rPr lang="en-US"/>
              <a:pPr/>
              <a:t>26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E59079-765D-43C4-B411-548049FF656C}" type="slidenum">
              <a:rPr lang="en-US"/>
              <a:pPr/>
              <a:t>27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D75D0F-19AF-43C6-B541-18AED0CE4929}" type="slidenum">
              <a:rPr lang="en-US"/>
              <a:pPr/>
              <a:t>3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3DEE65-E495-4399-80AA-D1CE80D08F15}" type="slidenum">
              <a:rPr lang="en-US"/>
              <a:pPr/>
              <a:t>4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0A57C8-9272-4DF8-B6AE-008EAE443864}" type="slidenum">
              <a:rPr lang="en-US"/>
              <a:pPr/>
              <a:t>5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B62BD3-4997-4B76-B3C3-58522C1F9371}" type="slidenum">
              <a:rPr lang="en-US"/>
              <a:pPr/>
              <a:t>6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F9609F-D0FA-4172-A5AD-95B9F994D70E}" type="slidenum">
              <a:rPr lang="en-US"/>
              <a:pPr/>
              <a:t>7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531AD4-4AF1-4FCC-AB01-B1A570F33169}" type="slidenum">
              <a:rPr lang="en-US"/>
              <a:pPr/>
              <a:t>8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7FADB1-9B98-4D3B-9AA5-E2AB5C3952CE}" type="slidenum">
              <a:rPr lang="en-US"/>
              <a:pPr/>
              <a:t>9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85DA714-DD59-4125-8D48-72C72C612CA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99335" name="Picture 7" descr="siat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867400"/>
            <a:ext cx="2514600" cy="5746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1B4BF-F4A2-4724-8723-42119B08F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A3F33-3AA3-45D4-BA58-48126D96A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57E08-019C-463B-9C32-A3BB574240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FC1B6-4EBF-434E-9C15-4817930FD5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C931A0-3CBA-4CB6-9C32-5FAD12F0C0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07C6F-6B50-41CF-832B-370CA488D3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472D2-D637-468E-A396-073FB6BB6E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DC21F-681C-4F0F-BD5D-B69B29A19A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23106-3012-4758-9855-B06A301BB7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0E18A-1718-4FAF-8775-26E1838103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23728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9A6896EE-14F6-4B6A-9423-7724F8F6EE8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D06FE04-FBB1-472A-B614-0B0ACA727076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Computer Graphics Overview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200400"/>
            <a:ext cx="6400800" cy="3124200"/>
          </a:xfrm>
        </p:spPr>
        <p:txBody>
          <a:bodyPr/>
          <a:lstStyle/>
          <a:p>
            <a:r>
              <a:rPr lang="en-US"/>
              <a:t>Color</a:t>
            </a:r>
          </a:p>
          <a:p>
            <a:r>
              <a:rPr lang="en-US"/>
              <a:t>Displays</a:t>
            </a:r>
          </a:p>
          <a:p>
            <a:r>
              <a:rPr lang="en-US"/>
              <a:t>Drawing Pipeline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0349-B113-4D51-B337-56C6A9647E50}" type="slidenum">
              <a:rPr lang="en-US"/>
              <a:pPr/>
              <a:t>10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Drawing Pipeline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Standard drawing process uses a pipeline of computations </a:t>
            </a:r>
          </a:p>
          <a:p>
            <a:r>
              <a:rPr lang="en-US"/>
              <a:t>Starts with: Collection of polygons</a:t>
            </a:r>
          </a:p>
          <a:p>
            <a:r>
              <a:rPr lang="en-US"/>
              <a:t>Ends with: Image stored in frame buffer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438400" y="4419600"/>
            <a:ext cx="533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971800" y="48006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25146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31242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981200" y="5562600"/>
            <a:ext cx="2087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>
                <a:latin typeface="Times New Roman" pitchFamily="18" charset="0"/>
              </a:rPr>
              <a:t>(Desired result)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AA9D-B295-4EC8-967E-3D79C28CEEB4}" type="slidenum">
              <a:rPr lang="en-US"/>
              <a:pPr/>
              <a:t>11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Input device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Model traversal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Model transform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Viewing transform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Clipping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Project &amp; Map to Viewport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  Lighting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    Shading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      Rasterization -&gt;     Display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8D01-BEDE-44E6-9B58-9EEDEF4353BE}" type="slidenum">
              <a:rPr lang="en-US"/>
              <a:pPr/>
              <a:t>12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Pipeline:Model Traversal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structure of Polygons</a:t>
            </a:r>
          </a:p>
          <a:p>
            <a:r>
              <a:rPr lang="en-US"/>
              <a:t>Each polygon in own coordinate system</a:t>
            </a:r>
          </a:p>
          <a:p>
            <a:r>
              <a:rPr lang="en-US"/>
              <a:t>List:</a:t>
            </a:r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2209800" y="4267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Oval 9"/>
          <p:cNvSpPr>
            <a:spLocks noChangeArrowheads="1"/>
          </p:cNvSpPr>
          <p:nvPr/>
        </p:nvSpPr>
        <p:spPr bwMode="auto">
          <a:xfrm>
            <a:off x="2209800" y="3886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2209800" y="4572000"/>
            <a:ext cx="533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2209800" y="53340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828800" y="3886200"/>
            <a:ext cx="304800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aseline="0">
                <a:latin typeface="Times New Roman" pitchFamily="18" charset="0"/>
              </a:rPr>
              <a:t>0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aseline="0">
                <a:latin typeface="Times New Roman" pitchFamily="18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baseline="0">
                <a:latin typeface="Times New Roman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baseline="0"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F6C7F-0912-4E0D-82C3-220E4623FF31}" type="slidenum">
              <a:rPr lang="en-US"/>
              <a:pPr/>
              <a:t>13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Pipeline: Modeling Transform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76450"/>
            <a:ext cx="8178800" cy="4171950"/>
          </a:xfrm>
        </p:spPr>
        <p:txBody>
          <a:bodyPr/>
          <a:lstStyle/>
          <a:p>
            <a:r>
              <a:rPr lang="en-US"/>
              <a:t>Move each polygon to its desired location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Operations: Translate, Scale, Rotate</a:t>
            </a:r>
          </a:p>
        </p:txBody>
      </p:sp>
      <p:grpSp>
        <p:nvGrpSpPr>
          <p:cNvPr id="13339" name="Group 27"/>
          <p:cNvGrpSpPr>
            <a:grpSpLocks/>
          </p:cNvGrpSpPr>
          <p:nvPr/>
        </p:nvGrpSpPr>
        <p:grpSpPr bwMode="auto">
          <a:xfrm>
            <a:off x="1447800" y="2667000"/>
            <a:ext cx="5410200" cy="2351088"/>
            <a:chOff x="1152" y="1776"/>
            <a:chExt cx="3408" cy="1481"/>
          </a:xfrm>
        </p:grpSpPr>
        <p:sp>
          <p:nvSpPr>
            <p:cNvPr id="13316" name="Oval 4"/>
            <p:cNvSpPr>
              <a:spLocks noChangeArrowheads="1"/>
            </p:cNvSpPr>
            <p:nvPr/>
          </p:nvSpPr>
          <p:spPr bwMode="auto">
            <a:xfrm>
              <a:off x="1392" y="220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7" name="Oval 5"/>
            <p:cNvSpPr>
              <a:spLocks noChangeArrowheads="1"/>
            </p:cNvSpPr>
            <p:nvPr/>
          </p:nvSpPr>
          <p:spPr bwMode="auto">
            <a:xfrm>
              <a:off x="1392" y="196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8" name="Rectangle 6"/>
            <p:cNvSpPr>
              <a:spLocks noChangeArrowheads="1"/>
            </p:cNvSpPr>
            <p:nvPr/>
          </p:nvSpPr>
          <p:spPr bwMode="auto">
            <a:xfrm>
              <a:off x="1392" y="2400"/>
              <a:ext cx="336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9" name="Rectangle 7"/>
            <p:cNvSpPr>
              <a:spLocks noChangeArrowheads="1"/>
            </p:cNvSpPr>
            <p:nvPr/>
          </p:nvSpPr>
          <p:spPr bwMode="auto">
            <a:xfrm>
              <a:off x="1392" y="2880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1152" y="1968"/>
              <a:ext cx="192" cy="1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baseline="0">
                  <a:latin typeface="Times New Roman" pitchFamily="18" charset="0"/>
                </a:rPr>
                <a:t>0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baseline="0">
                  <a:latin typeface="Times New Roman" pitchFamily="18" charset="0"/>
                </a:rPr>
                <a:t>1</a:t>
              </a:r>
            </a:p>
            <a:p>
              <a:pPr>
                <a:spcBef>
                  <a:spcPct val="50000"/>
                </a:spcBef>
              </a:pPr>
              <a:r>
                <a:rPr lang="en-US" baseline="0">
                  <a:latin typeface="Times New Roman" pitchFamily="18" charset="0"/>
                </a:rPr>
                <a:t>2</a:t>
              </a:r>
            </a:p>
            <a:p>
              <a:pPr>
                <a:spcBef>
                  <a:spcPct val="50000"/>
                </a:spcBef>
              </a:pPr>
              <a:r>
                <a:rPr lang="en-US" baseline="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3325" name="Rectangle 13"/>
            <p:cNvSpPr>
              <a:spLocks noChangeArrowheads="1"/>
            </p:cNvSpPr>
            <p:nvPr/>
          </p:nvSpPr>
          <p:spPr bwMode="auto">
            <a:xfrm>
              <a:off x="3360" y="2304"/>
              <a:ext cx="336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6" name="Rectangle 14"/>
            <p:cNvSpPr>
              <a:spLocks noChangeArrowheads="1"/>
            </p:cNvSpPr>
            <p:nvPr/>
          </p:nvSpPr>
          <p:spPr bwMode="auto">
            <a:xfrm>
              <a:off x="3696" y="2544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Oval 15"/>
            <p:cNvSpPr>
              <a:spLocks noChangeArrowheads="1"/>
            </p:cNvSpPr>
            <p:nvPr/>
          </p:nvSpPr>
          <p:spPr bwMode="auto">
            <a:xfrm>
              <a:off x="3408" y="278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Oval 16"/>
            <p:cNvSpPr>
              <a:spLocks noChangeArrowheads="1"/>
            </p:cNvSpPr>
            <p:nvPr/>
          </p:nvSpPr>
          <p:spPr bwMode="auto">
            <a:xfrm>
              <a:off x="3792" y="278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>
              <a:off x="3360" y="2928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V="1">
              <a:off x="3360" y="2045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Text Box 19"/>
            <p:cNvSpPr txBox="1">
              <a:spLocks noChangeArrowheads="1"/>
            </p:cNvSpPr>
            <p:nvPr/>
          </p:nvSpPr>
          <p:spPr bwMode="auto">
            <a:xfrm>
              <a:off x="4368" y="2832"/>
              <a:ext cx="19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aseline="0">
                  <a:latin typeface="Times New Roman" pitchFamily="18" charset="0"/>
                </a:rPr>
                <a:t>x</a:t>
              </a:r>
              <a:endParaRPr lang="en-US" baseline="0">
                <a:latin typeface="Times New Roman" pitchFamily="18" charset="0"/>
              </a:endParaRPr>
            </a:p>
          </p:txBody>
        </p:sp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3264" y="1776"/>
              <a:ext cx="19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aseline="0">
                  <a:latin typeface="Times New Roman" pitchFamily="18" charset="0"/>
                </a:rPr>
                <a:t>y</a:t>
              </a:r>
              <a:endParaRPr lang="en-US" baseline="0">
                <a:latin typeface="Times New Roman" pitchFamily="18" charset="0"/>
              </a:endParaRPr>
            </a:p>
          </p:txBody>
        </p:sp>
        <p:sp>
          <p:nvSpPr>
            <p:cNvPr id="13335" name="Freeform 23"/>
            <p:cNvSpPr>
              <a:spLocks/>
            </p:cNvSpPr>
            <p:nvPr/>
          </p:nvSpPr>
          <p:spPr bwMode="auto">
            <a:xfrm>
              <a:off x="1824" y="2256"/>
              <a:ext cx="2041" cy="9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9" y="820"/>
                </a:cxn>
                <a:cxn ang="0">
                  <a:pos x="2041" y="624"/>
                </a:cxn>
              </a:cxnLst>
              <a:rect l="0" t="0" r="r" b="b"/>
              <a:pathLst>
                <a:path w="2041" h="924">
                  <a:moveTo>
                    <a:pt x="0" y="0"/>
                  </a:moveTo>
                  <a:cubicBezTo>
                    <a:pt x="206" y="137"/>
                    <a:pt x="899" y="716"/>
                    <a:pt x="1239" y="820"/>
                  </a:cubicBezTo>
                  <a:cubicBezTo>
                    <a:pt x="1579" y="924"/>
                    <a:pt x="1874" y="665"/>
                    <a:pt x="2041" y="62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6" name="Freeform 24"/>
            <p:cNvSpPr>
              <a:spLocks/>
            </p:cNvSpPr>
            <p:nvPr/>
          </p:nvSpPr>
          <p:spPr bwMode="auto">
            <a:xfrm>
              <a:off x="1824" y="2016"/>
              <a:ext cx="1656" cy="8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56" y="851"/>
                </a:cxn>
              </a:cxnLst>
              <a:rect l="0" t="0" r="r" b="b"/>
              <a:pathLst>
                <a:path w="1656" h="851">
                  <a:moveTo>
                    <a:pt x="0" y="0"/>
                  </a:moveTo>
                  <a:cubicBezTo>
                    <a:pt x="276" y="142"/>
                    <a:pt x="1311" y="674"/>
                    <a:pt x="1656" y="85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7" name="Freeform 25"/>
            <p:cNvSpPr>
              <a:spLocks/>
            </p:cNvSpPr>
            <p:nvPr/>
          </p:nvSpPr>
          <p:spPr bwMode="auto">
            <a:xfrm>
              <a:off x="1872" y="2506"/>
              <a:ext cx="1621" cy="86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888" y="14"/>
                </a:cxn>
                <a:cxn ang="0">
                  <a:pos x="1621" y="1"/>
                </a:cxn>
              </a:cxnLst>
              <a:rect l="0" t="0" r="r" b="b"/>
              <a:pathLst>
                <a:path w="1621" h="86">
                  <a:moveTo>
                    <a:pt x="0" y="86"/>
                  </a:moveTo>
                  <a:cubicBezTo>
                    <a:pt x="148" y="74"/>
                    <a:pt x="618" y="28"/>
                    <a:pt x="888" y="14"/>
                  </a:cubicBezTo>
                  <a:cubicBezTo>
                    <a:pt x="1158" y="0"/>
                    <a:pt x="1468" y="4"/>
                    <a:pt x="1621" y="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8" name="Freeform 26"/>
            <p:cNvSpPr>
              <a:spLocks/>
            </p:cNvSpPr>
            <p:nvPr/>
          </p:nvSpPr>
          <p:spPr bwMode="auto">
            <a:xfrm>
              <a:off x="1824" y="2684"/>
              <a:ext cx="2558" cy="573"/>
            </a:xfrm>
            <a:custGeom>
              <a:avLst/>
              <a:gdLst/>
              <a:ahLst/>
              <a:cxnLst>
                <a:cxn ang="0">
                  <a:pos x="0" y="292"/>
                </a:cxn>
                <a:cxn ang="0">
                  <a:pos x="2205" y="524"/>
                </a:cxn>
                <a:cxn ang="0">
                  <a:pos x="2117" y="0"/>
                </a:cxn>
              </a:cxnLst>
              <a:rect l="0" t="0" r="r" b="b"/>
              <a:pathLst>
                <a:path w="2558" h="573">
                  <a:moveTo>
                    <a:pt x="0" y="292"/>
                  </a:moveTo>
                  <a:cubicBezTo>
                    <a:pt x="367" y="331"/>
                    <a:pt x="1852" y="573"/>
                    <a:pt x="2205" y="524"/>
                  </a:cubicBezTo>
                  <a:cubicBezTo>
                    <a:pt x="2558" y="475"/>
                    <a:pt x="2135" y="109"/>
                    <a:pt x="2117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45C10-49D1-4B36-AE62-20BB8BAC860F}" type="slidenum">
              <a:rPr lang="en-US"/>
              <a:pPr/>
              <a:t>14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Pipeline: Viewing Transform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Transform the geometry of the scene into the coordinate space of the camera</a:t>
            </a:r>
          </a:p>
          <a:p>
            <a:pPr lvl="1"/>
            <a:r>
              <a:rPr lang="en-US"/>
              <a:t>The model truck going up a hill– the camera pans out</a:t>
            </a:r>
          </a:p>
        </p:txBody>
      </p:sp>
      <p:grpSp>
        <p:nvGrpSpPr>
          <p:cNvPr id="83990" name="Group 22"/>
          <p:cNvGrpSpPr>
            <a:grpSpLocks/>
          </p:cNvGrpSpPr>
          <p:nvPr/>
        </p:nvGrpSpPr>
        <p:grpSpPr bwMode="auto">
          <a:xfrm rot="-1784693">
            <a:off x="7086600" y="4800600"/>
            <a:ext cx="304800" cy="304800"/>
            <a:chOff x="3120" y="2208"/>
            <a:chExt cx="624" cy="624"/>
          </a:xfrm>
        </p:grpSpPr>
        <p:sp>
          <p:nvSpPr>
            <p:cNvPr id="83978" name="Rectangle 10"/>
            <p:cNvSpPr>
              <a:spLocks noChangeArrowheads="1"/>
            </p:cNvSpPr>
            <p:nvPr/>
          </p:nvSpPr>
          <p:spPr bwMode="auto">
            <a:xfrm>
              <a:off x="3120" y="2208"/>
              <a:ext cx="336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9" name="Rectangle 11"/>
            <p:cNvSpPr>
              <a:spLocks noChangeArrowheads="1"/>
            </p:cNvSpPr>
            <p:nvPr/>
          </p:nvSpPr>
          <p:spPr bwMode="auto">
            <a:xfrm>
              <a:off x="3456" y="2448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0" name="Oval 12"/>
            <p:cNvSpPr>
              <a:spLocks noChangeArrowheads="1"/>
            </p:cNvSpPr>
            <p:nvPr/>
          </p:nvSpPr>
          <p:spPr bwMode="auto">
            <a:xfrm>
              <a:off x="3168" y="26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1" name="Oval 13"/>
            <p:cNvSpPr>
              <a:spLocks noChangeArrowheads="1"/>
            </p:cNvSpPr>
            <p:nvPr/>
          </p:nvSpPr>
          <p:spPr bwMode="auto">
            <a:xfrm>
              <a:off x="3552" y="26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982" name="Line 14"/>
          <p:cNvSpPr>
            <a:spLocks noChangeShapeType="1"/>
          </p:cNvSpPr>
          <p:nvPr/>
        </p:nvSpPr>
        <p:spPr bwMode="auto">
          <a:xfrm>
            <a:off x="6172200" y="583565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3" name="Line 15"/>
          <p:cNvSpPr>
            <a:spLocks noChangeShapeType="1"/>
          </p:cNvSpPr>
          <p:nvPr/>
        </p:nvSpPr>
        <p:spPr bwMode="auto">
          <a:xfrm flipV="1">
            <a:off x="6172200" y="4211638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4" name="Text Box 16"/>
          <p:cNvSpPr txBox="1">
            <a:spLocks noChangeArrowheads="1"/>
          </p:cNvSpPr>
          <p:nvPr/>
        </p:nvSpPr>
        <p:spPr bwMode="auto">
          <a:xfrm>
            <a:off x="8839200" y="56388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latin typeface="Times New Roman" pitchFamily="18" charset="0"/>
              </a:rPr>
              <a:t>x</a:t>
            </a:r>
            <a:endParaRPr lang="en-US" baseline="0">
              <a:latin typeface="Times New Roman" pitchFamily="18" charset="0"/>
            </a:endParaRPr>
          </a:p>
        </p:txBody>
      </p:sp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6019800" y="38862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 dirty="0">
                <a:latin typeface="Times New Roman" pitchFamily="18" charset="0"/>
              </a:rPr>
              <a:t>y</a:t>
            </a:r>
            <a:endParaRPr lang="en-US" baseline="0" dirty="0">
              <a:latin typeface="Times New Roman" pitchFamily="18" charset="0"/>
            </a:endParaRPr>
          </a:p>
        </p:txBody>
      </p:sp>
      <p:sp>
        <p:nvSpPr>
          <p:cNvPr id="83992" name="Line 24"/>
          <p:cNvSpPr>
            <a:spLocks noChangeShapeType="1"/>
          </p:cNvSpPr>
          <p:nvPr/>
        </p:nvSpPr>
        <p:spPr bwMode="auto">
          <a:xfrm flipH="1">
            <a:off x="6934200" y="47244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3993" name="Line 25"/>
          <p:cNvSpPr>
            <a:spLocks noChangeShapeType="1"/>
          </p:cNvSpPr>
          <p:nvPr/>
        </p:nvSpPr>
        <p:spPr bwMode="auto">
          <a:xfrm flipH="1">
            <a:off x="6248400" y="5334000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3994" name="Line 26"/>
          <p:cNvSpPr>
            <a:spLocks noChangeShapeType="1"/>
          </p:cNvSpPr>
          <p:nvPr/>
        </p:nvSpPr>
        <p:spPr bwMode="auto">
          <a:xfrm>
            <a:off x="80010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45E50-B3A6-4DB3-8DD9-E4CA4D9D0EA2}" type="slidenum">
              <a:rPr lang="en-US"/>
              <a:pPr/>
              <a:t>15</a:t>
            </a:fld>
            <a:endParaRPr lang="en-US"/>
          </a:p>
        </p:txBody>
      </p:sp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Clipping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73163" y="1600200"/>
            <a:ext cx="7772400" cy="4495800"/>
          </a:xfrm>
        </p:spPr>
        <p:txBody>
          <a:bodyPr/>
          <a:lstStyle/>
          <a:p>
            <a:r>
              <a:rPr lang="en-US" b="1"/>
              <a:t>Viewport</a:t>
            </a:r>
            <a:r>
              <a:rPr lang="en-US"/>
              <a:t> is area of Frame Buffer where new image is to appear</a:t>
            </a:r>
          </a:p>
          <a:p>
            <a:r>
              <a:rPr lang="en-US"/>
              <a:t>Clipping eliminates geometry outside the viewport</a:t>
            </a:r>
          </a:p>
          <a:p>
            <a:endParaRPr lang="en-US"/>
          </a:p>
        </p:txBody>
      </p:sp>
      <p:sp>
        <p:nvSpPr>
          <p:cNvPr id="17412" name="Rectangle 1028"/>
          <p:cNvSpPr>
            <a:spLocks noChangeArrowheads="1"/>
          </p:cNvSpPr>
          <p:nvPr/>
        </p:nvSpPr>
        <p:spPr bwMode="auto">
          <a:xfrm>
            <a:off x="1752600" y="4343400"/>
            <a:ext cx="6858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1029"/>
          <p:cNvSpPr>
            <a:spLocks noChangeShapeType="1"/>
          </p:cNvSpPr>
          <p:nvPr/>
        </p:nvSpPr>
        <p:spPr bwMode="auto">
          <a:xfrm>
            <a:off x="1981200" y="38862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1030"/>
          <p:cNvSpPr>
            <a:spLocks noChangeShapeType="1"/>
          </p:cNvSpPr>
          <p:nvPr/>
        </p:nvSpPr>
        <p:spPr bwMode="auto">
          <a:xfrm>
            <a:off x="3657600" y="38862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Line 1031"/>
          <p:cNvSpPr>
            <a:spLocks noChangeShapeType="1"/>
          </p:cNvSpPr>
          <p:nvPr/>
        </p:nvSpPr>
        <p:spPr bwMode="auto">
          <a:xfrm>
            <a:off x="1981200" y="60198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Line 1032"/>
          <p:cNvSpPr>
            <a:spLocks noChangeShapeType="1"/>
          </p:cNvSpPr>
          <p:nvPr/>
        </p:nvSpPr>
        <p:spPr bwMode="auto">
          <a:xfrm>
            <a:off x="1981200" y="3886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Line 1033"/>
          <p:cNvSpPr>
            <a:spLocks noChangeShapeType="1"/>
          </p:cNvSpPr>
          <p:nvPr/>
        </p:nvSpPr>
        <p:spPr bwMode="auto">
          <a:xfrm>
            <a:off x="3810000" y="5029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Rectangle 1034"/>
          <p:cNvSpPr>
            <a:spLocks noChangeArrowheads="1"/>
          </p:cNvSpPr>
          <p:nvPr/>
        </p:nvSpPr>
        <p:spPr bwMode="auto">
          <a:xfrm>
            <a:off x="5943600" y="4343400"/>
            <a:ext cx="4572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035"/>
          <p:cNvSpPr>
            <a:spLocks noChangeShapeType="1"/>
          </p:cNvSpPr>
          <p:nvPr/>
        </p:nvSpPr>
        <p:spPr bwMode="auto">
          <a:xfrm>
            <a:off x="5943600" y="3886200"/>
            <a:ext cx="1588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036"/>
          <p:cNvSpPr>
            <a:spLocks noChangeShapeType="1"/>
          </p:cNvSpPr>
          <p:nvPr/>
        </p:nvSpPr>
        <p:spPr bwMode="auto">
          <a:xfrm>
            <a:off x="7620000" y="3886200"/>
            <a:ext cx="1588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037"/>
          <p:cNvSpPr>
            <a:spLocks noChangeShapeType="1"/>
          </p:cNvSpPr>
          <p:nvPr/>
        </p:nvSpPr>
        <p:spPr bwMode="auto">
          <a:xfrm>
            <a:off x="5943600" y="6019800"/>
            <a:ext cx="1676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038"/>
          <p:cNvSpPr>
            <a:spLocks noChangeShapeType="1"/>
          </p:cNvSpPr>
          <p:nvPr/>
        </p:nvSpPr>
        <p:spPr bwMode="auto">
          <a:xfrm>
            <a:off x="5943600" y="3886200"/>
            <a:ext cx="1676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Rectangle 1039" descr="5%"/>
          <p:cNvSpPr>
            <a:spLocks noChangeArrowheads="1"/>
          </p:cNvSpPr>
          <p:nvPr/>
        </p:nvSpPr>
        <p:spPr bwMode="auto">
          <a:xfrm>
            <a:off x="5715000" y="4343400"/>
            <a:ext cx="228600" cy="10668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Text Box 1040"/>
          <p:cNvSpPr txBox="1">
            <a:spLocks noChangeArrowheads="1"/>
          </p:cNvSpPr>
          <p:nvPr/>
        </p:nvSpPr>
        <p:spPr bwMode="auto">
          <a:xfrm>
            <a:off x="3146425" y="6172200"/>
            <a:ext cx="968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latin typeface="Times New Roman" pitchFamily="18" charset="0"/>
              </a:rPr>
              <a:t>Viewport</a:t>
            </a:r>
          </a:p>
        </p:txBody>
      </p:sp>
      <p:sp>
        <p:nvSpPr>
          <p:cNvPr id="17425" name="Freeform 1041"/>
          <p:cNvSpPr>
            <a:spLocks/>
          </p:cNvSpPr>
          <p:nvPr/>
        </p:nvSpPr>
        <p:spPr bwMode="auto">
          <a:xfrm>
            <a:off x="2667000" y="6019800"/>
            <a:ext cx="533400" cy="444500"/>
          </a:xfrm>
          <a:custGeom>
            <a:avLst/>
            <a:gdLst/>
            <a:ahLst/>
            <a:cxnLst>
              <a:cxn ang="0">
                <a:pos x="336" y="240"/>
              </a:cxn>
              <a:cxn ang="0">
                <a:pos x="144" y="240"/>
              </a:cxn>
              <a:cxn ang="0">
                <a:pos x="0" y="0"/>
              </a:cxn>
            </a:cxnLst>
            <a:rect l="0" t="0" r="r" b="b"/>
            <a:pathLst>
              <a:path w="336" h="280">
                <a:moveTo>
                  <a:pt x="336" y="240"/>
                </a:moveTo>
                <a:cubicBezTo>
                  <a:pt x="268" y="260"/>
                  <a:pt x="200" y="280"/>
                  <a:pt x="144" y="240"/>
                </a:cubicBezTo>
                <a:cubicBezTo>
                  <a:pt x="88" y="200"/>
                  <a:pt x="44" y="10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Text Box 1042"/>
          <p:cNvSpPr txBox="1">
            <a:spLocks noChangeArrowheads="1"/>
          </p:cNvSpPr>
          <p:nvPr/>
        </p:nvSpPr>
        <p:spPr bwMode="auto">
          <a:xfrm>
            <a:off x="4038600" y="4724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latin typeface="Times New Roman" pitchFamily="18" charset="0"/>
              </a:rPr>
              <a:t>Clipping</a:t>
            </a:r>
            <a:endParaRPr lang="en-US" baseline="0">
              <a:latin typeface="Times New Roman" pitchFamily="18" charset="0"/>
            </a:endParaRPr>
          </a:p>
        </p:txBody>
      </p:sp>
      <p:sp>
        <p:nvSpPr>
          <p:cNvPr id="17427" name="Text Box 1043"/>
          <p:cNvSpPr txBox="1">
            <a:spLocks noChangeArrowheads="1"/>
          </p:cNvSpPr>
          <p:nvPr/>
        </p:nvSpPr>
        <p:spPr bwMode="auto">
          <a:xfrm>
            <a:off x="6537325" y="4252913"/>
            <a:ext cx="965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aseline="0">
                <a:latin typeface="Times New Roman" pitchFamily="18" charset="0"/>
              </a:rPr>
              <a:t>Resulting</a:t>
            </a:r>
          </a:p>
          <a:p>
            <a:r>
              <a:rPr lang="en-US" sz="1600" baseline="0">
                <a:latin typeface="Times New Roman" pitchFamily="18" charset="0"/>
              </a:rPr>
              <a:t>Polygon</a:t>
            </a:r>
            <a:endParaRPr lang="en-US" baseline="0">
              <a:latin typeface="Times New Roman" pitchFamily="18" charset="0"/>
            </a:endParaRPr>
          </a:p>
        </p:txBody>
      </p:sp>
      <p:sp>
        <p:nvSpPr>
          <p:cNvPr id="17428" name="Line 1044"/>
          <p:cNvSpPr>
            <a:spLocks noChangeShapeType="1"/>
          </p:cNvSpPr>
          <p:nvPr/>
        </p:nvSpPr>
        <p:spPr bwMode="auto">
          <a:xfrm flipH="1">
            <a:off x="6324600" y="48768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CCC8-59D9-4D9C-9110-AB1D67A3CD55}" type="slidenum">
              <a:rPr lang="en-US"/>
              <a:pPr/>
              <a:t>16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/>
              <a:t>Rasterization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82000" cy="4953000"/>
          </a:xfrm>
        </p:spPr>
        <p:txBody>
          <a:bodyPr/>
          <a:lstStyle/>
          <a:p>
            <a:r>
              <a:rPr lang="en-US" sz="2800"/>
              <a:t>Find which pixels are covered by polygon: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Plane Sweep: For each polygon</a:t>
            </a:r>
          </a:p>
          <a:p>
            <a:pPr lvl="1"/>
            <a:r>
              <a:rPr lang="en-US" sz="2400"/>
              <a:t>go line-by-line from min to max</a:t>
            </a:r>
          </a:p>
          <a:p>
            <a:pPr lvl="2"/>
            <a:r>
              <a:rPr lang="en-US" sz="2000"/>
              <a:t>go from left boundary to right boundary pixel by pixel</a:t>
            </a:r>
          </a:p>
          <a:p>
            <a:pPr lvl="3"/>
            <a:r>
              <a:rPr lang="en-US" sz="1800"/>
              <a:t>Fill each pixel</a:t>
            </a:r>
          </a:p>
          <a:p>
            <a:r>
              <a:rPr lang="en-US" sz="2800"/>
              <a:t>2D Process</a:t>
            </a: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560638" y="2286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2865438" y="2286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3170238" y="2286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3475038" y="2286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3779838" y="2286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4084638" y="2286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4389438" y="2286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4694238" y="2286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2560638" y="2590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2865438" y="2590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3170238" y="2590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Oval 15"/>
          <p:cNvSpPr>
            <a:spLocks noChangeArrowheads="1"/>
          </p:cNvSpPr>
          <p:nvPr/>
        </p:nvSpPr>
        <p:spPr bwMode="auto">
          <a:xfrm>
            <a:off x="3475038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Oval 16"/>
          <p:cNvSpPr>
            <a:spLocks noChangeArrowheads="1"/>
          </p:cNvSpPr>
          <p:nvPr/>
        </p:nvSpPr>
        <p:spPr bwMode="auto">
          <a:xfrm>
            <a:off x="3779838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Oval 17"/>
          <p:cNvSpPr>
            <a:spLocks noChangeArrowheads="1"/>
          </p:cNvSpPr>
          <p:nvPr/>
        </p:nvSpPr>
        <p:spPr bwMode="auto">
          <a:xfrm>
            <a:off x="4084638" y="2590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Oval 18"/>
          <p:cNvSpPr>
            <a:spLocks noChangeArrowheads="1"/>
          </p:cNvSpPr>
          <p:nvPr/>
        </p:nvSpPr>
        <p:spPr bwMode="auto">
          <a:xfrm>
            <a:off x="4389438" y="2590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Oval 19"/>
          <p:cNvSpPr>
            <a:spLocks noChangeArrowheads="1"/>
          </p:cNvSpPr>
          <p:nvPr/>
        </p:nvSpPr>
        <p:spPr bwMode="auto">
          <a:xfrm>
            <a:off x="4694238" y="2590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Oval 20"/>
          <p:cNvSpPr>
            <a:spLocks noChangeArrowheads="1"/>
          </p:cNvSpPr>
          <p:nvPr/>
        </p:nvSpPr>
        <p:spPr bwMode="auto">
          <a:xfrm>
            <a:off x="2560638" y="2895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Oval 21"/>
          <p:cNvSpPr>
            <a:spLocks noChangeArrowheads="1"/>
          </p:cNvSpPr>
          <p:nvPr/>
        </p:nvSpPr>
        <p:spPr bwMode="auto">
          <a:xfrm>
            <a:off x="2865438" y="2895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Oval 22"/>
          <p:cNvSpPr>
            <a:spLocks noChangeArrowheads="1"/>
          </p:cNvSpPr>
          <p:nvPr/>
        </p:nvSpPr>
        <p:spPr bwMode="auto">
          <a:xfrm>
            <a:off x="3170238" y="2895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Oval 23"/>
          <p:cNvSpPr>
            <a:spLocks noChangeArrowheads="1"/>
          </p:cNvSpPr>
          <p:nvPr/>
        </p:nvSpPr>
        <p:spPr bwMode="auto">
          <a:xfrm>
            <a:off x="3475038" y="2895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Oval 24"/>
          <p:cNvSpPr>
            <a:spLocks noChangeArrowheads="1"/>
          </p:cNvSpPr>
          <p:nvPr/>
        </p:nvSpPr>
        <p:spPr bwMode="auto">
          <a:xfrm>
            <a:off x="3779838" y="2895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Oval 25"/>
          <p:cNvSpPr>
            <a:spLocks noChangeArrowheads="1"/>
          </p:cNvSpPr>
          <p:nvPr/>
        </p:nvSpPr>
        <p:spPr bwMode="auto">
          <a:xfrm>
            <a:off x="4084638" y="2895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Oval 26"/>
          <p:cNvSpPr>
            <a:spLocks noChangeArrowheads="1"/>
          </p:cNvSpPr>
          <p:nvPr/>
        </p:nvSpPr>
        <p:spPr bwMode="auto">
          <a:xfrm>
            <a:off x="4389438" y="2895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Oval 27"/>
          <p:cNvSpPr>
            <a:spLocks noChangeArrowheads="1"/>
          </p:cNvSpPr>
          <p:nvPr/>
        </p:nvSpPr>
        <p:spPr bwMode="auto">
          <a:xfrm>
            <a:off x="4694238" y="2895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Oval 28"/>
          <p:cNvSpPr>
            <a:spLocks noChangeArrowheads="1"/>
          </p:cNvSpPr>
          <p:nvPr/>
        </p:nvSpPr>
        <p:spPr bwMode="auto">
          <a:xfrm>
            <a:off x="2560638" y="3200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Oval 29"/>
          <p:cNvSpPr>
            <a:spLocks noChangeArrowheads="1"/>
          </p:cNvSpPr>
          <p:nvPr/>
        </p:nvSpPr>
        <p:spPr bwMode="auto">
          <a:xfrm>
            <a:off x="2865438" y="3200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Oval 30"/>
          <p:cNvSpPr>
            <a:spLocks noChangeArrowheads="1"/>
          </p:cNvSpPr>
          <p:nvPr/>
        </p:nvSpPr>
        <p:spPr bwMode="auto">
          <a:xfrm>
            <a:off x="3170238" y="3200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1" name="Oval 31"/>
          <p:cNvSpPr>
            <a:spLocks noChangeArrowheads="1"/>
          </p:cNvSpPr>
          <p:nvPr/>
        </p:nvSpPr>
        <p:spPr bwMode="auto">
          <a:xfrm>
            <a:off x="3475038" y="3200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2" name="Oval 32"/>
          <p:cNvSpPr>
            <a:spLocks noChangeArrowheads="1"/>
          </p:cNvSpPr>
          <p:nvPr/>
        </p:nvSpPr>
        <p:spPr bwMode="auto">
          <a:xfrm>
            <a:off x="3779838" y="3200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Oval 33"/>
          <p:cNvSpPr>
            <a:spLocks noChangeArrowheads="1"/>
          </p:cNvSpPr>
          <p:nvPr/>
        </p:nvSpPr>
        <p:spPr bwMode="auto">
          <a:xfrm>
            <a:off x="4084638" y="3200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Oval 34"/>
          <p:cNvSpPr>
            <a:spLocks noChangeArrowheads="1"/>
          </p:cNvSpPr>
          <p:nvPr/>
        </p:nvSpPr>
        <p:spPr bwMode="auto">
          <a:xfrm>
            <a:off x="4389438" y="3200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Oval 35"/>
          <p:cNvSpPr>
            <a:spLocks noChangeArrowheads="1"/>
          </p:cNvSpPr>
          <p:nvPr/>
        </p:nvSpPr>
        <p:spPr bwMode="auto">
          <a:xfrm>
            <a:off x="4694238" y="3200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 flipV="1">
            <a:off x="3170238" y="2286000"/>
            <a:ext cx="6096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>
            <a:off x="3779838" y="2286000"/>
            <a:ext cx="4572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3170238" y="33528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B0DA-5094-449E-8877-260A8DC11758}" type="slidenum">
              <a:rPr lang="en-US"/>
              <a:pPr/>
              <a:t>17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Representation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2D Objects: (x, y</a:t>
            </a:r>
            <a:r>
              <a:rPr lang="en-US" sz="2800" dirty="0" smtClean="0"/>
              <a:t>)	  a 2D  </a:t>
            </a:r>
            <a:r>
              <a:rPr lang="en-US" sz="2800" dirty="0" smtClean="0">
                <a:solidFill>
                  <a:srgbClr val="FF9900"/>
                </a:solidFill>
              </a:rPr>
              <a:t>Vector</a:t>
            </a:r>
            <a:endParaRPr lang="en-US" sz="2800" dirty="0">
              <a:solidFill>
                <a:srgbClr val="FF9900"/>
              </a:solidFill>
            </a:endParaRPr>
          </a:p>
          <a:p>
            <a:r>
              <a:rPr lang="en-US" sz="2800" dirty="0"/>
              <a:t>3D Objects: (x, y, z</a:t>
            </a:r>
            <a:r>
              <a:rPr lang="en-US" sz="2800" dirty="0" smtClean="0"/>
              <a:t>)	  a 3D  </a:t>
            </a:r>
            <a:r>
              <a:rPr lang="en-US" sz="2800" dirty="0" smtClean="0">
                <a:solidFill>
                  <a:srgbClr val="FF9900"/>
                </a:solidFill>
              </a:rPr>
              <a:t>Vector</a:t>
            </a:r>
            <a:endParaRPr lang="en-US" sz="2800" dirty="0">
              <a:solidFill>
                <a:srgbClr val="FF9900"/>
              </a:solidFill>
            </a:endParaRPr>
          </a:p>
          <a:p>
            <a:r>
              <a:rPr lang="en-US" sz="2800" dirty="0"/>
              <a:t>2D Scale: (</a:t>
            </a:r>
            <a:r>
              <a:rPr lang="en-US" sz="2800" dirty="0" err="1"/>
              <a:t>Sx</a:t>
            </a:r>
            <a:r>
              <a:rPr lang="en-US" sz="2800" dirty="0"/>
              <a:t>, </a:t>
            </a:r>
            <a:r>
              <a:rPr lang="en-US" sz="2800" dirty="0" err="1"/>
              <a:t>Sy</a:t>
            </a:r>
            <a:r>
              <a:rPr lang="en-US" sz="2800" dirty="0" smtClean="0"/>
              <a:t>)	  a 2x2 </a:t>
            </a:r>
            <a:r>
              <a:rPr lang="en-US" sz="2800" dirty="0" smtClean="0">
                <a:solidFill>
                  <a:srgbClr val="FF9900"/>
                </a:solidFill>
              </a:rPr>
              <a:t>Matrix</a:t>
            </a:r>
            <a:endParaRPr lang="en-US" sz="2800" dirty="0">
              <a:solidFill>
                <a:srgbClr val="FF9900"/>
              </a:solidFill>
            </a:endParaRP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2D Rotate (R theta)</a:t>
            </a:r>
          </a:p>
          <a:p>
            <a:r>
              <a:rPr lang="en-US" sz="2800" dirty="0"/>
              <a:t>2D Translate (</a:t>
            </a:r>
            <a:r>
              <a:rPr lang="en-US" sz="2800" dirty="0" err="1"/>
              <a:t>Tx</a:t>
            </a:r>
            <a:r>
              <a:rPr lang="en-US" sz="2800" dirty="0"/>
              <a:t>, Ty)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905000" y="3733800"/>
            <a:ext cx="5105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 dirty="0" err="1">
                <a:latin typeface="Times New Roman" pitchFamily="18" charset="0"/>
              </a:rPr>
              <a:t>Sx</a:t>
            </a:r>
            <a:r>
              <a:rPr lang="en-US" baseline="0" dirty="0">
                <a:latin typeface="Times New Roman" pitchFamily="18" charset="0"/>
              </a:rPr>
              <a:t>  0                2  0    </a:t>
            </a:r>
            <a:r>
              <a:rPr lang="en-US" baseline="0" dirty="0" smtClean="0">
                <a:latin typeface="Times New Roman" pitchFamily="18" charset="0"/>
              </a:rPr>
              <a:t>x    </a:t>
            </a:r>
            <a:r>
              <a:rPr lang="en-US" baseline="0" dirty="0">
                <a:latin typeface="Times New Roman" pitchFamily="18" charset="0"/>
              </a:rPr>
              <a:t>4    =   8</a:t>
            </a:r>
          </a:p>
          <a:p>
            <a:pPr>
              <a:spcBef>
                <a:spcPct val="50000"/>
              </a:spcBef>
            </a:pPr>
            <a:r>
              <a:rPr lang="en-US" baseline="0" dirty="0">
                <a:latin typeface="Times New Roman" pitchFamily="18" charset="0"/>
              </a:rPr>
              <a:t>0   </a:t>
            </a:r>
            <a:r>
              <a:rPr lang="en-US" baseline="0" dirty="0" err="1">
                <a:latin typeface="Times New Roman" pitchFamily="18" charset="0"/>
              </a:rPr>
              <a:t>Sy</a:t>
            </a:r>
            <a:r>
              <a:rPr lang="en-US" baseline="0" dirty="0">
                <a:latin typeface="Times New Roman" pitchFamily="18" charset="0"/>
              </a:rPr>
              <a:t>               0  3          </a:t>
            </a:r>
            <a:r>
              <a:rPr lang="en-US" baseline="0" dirty="0" smtClean="0">
                <a:latin typeface="Times New Roman" pitchFamily="18" charset="0"/>
              </a:rPr>
              <a:t>5        15</a:t>
            </a:r>
            <a:endParaRPr lang="en-US" baseline="0" dirty="0">
              <a:latin typeface="Times New Roman" pitchFamily="18" charset="0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600200" y="36576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(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422650" y="36576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>
                <a:latin typeface="Times New Roman" pitchFamily="18" charset="0"/>
              </a:rPr>
              <a:t>(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514600" y="36576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>
                <a:latin typeface="Times New Roman" pitchFamily="18" charset="0"/>
              </a:rPr>
              <a:t>)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4184650" y="36576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>
                <a:latin typeface="Times New Roman" pitchFamily="18" charset="0"/>
              </a:rPr>
              <a:t>)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4724400" y="36576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>
                <a:latin typeface="Times New Roman" pitchFamily="18" charset="0"/>
              </a:rPr>
              <a:t>(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5562600" y="36576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>
                <a:latin typeface="Times New Roman" pitchFamily="18" charset="0"/>
              </a:rPr>
              <a:t>(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099050" y="36576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>
                <a:latin typeface="Times New Roman" pitchFamily="18" charset="0"/>
              </a:rPr>
              <a:t>)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6019800" y="36576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Matrix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r>
              <a:rPr lang="en-CA" dirty="0" smtClean="0"/>
              <a:t>A Matrix is a rectangular array of numbers</a:t>
            </a:r>
          </a:p>
          <a:p>
            <a:r>
              <a:rPr lang="en-CA" dirty="0" smtClean="0"/>
              <a:t>A single Matrix can be labelled by a single variable</a:t>
            </a:r>
          </a:p>
          <a:p>
            <a:r>
              <a:rPr lang="en-CA" dirty="0" smtClean="0"/>
              <a:t>Geometric operations can be represented by a matrix:</a:t>
            </a:r>
          </a:p>
          <a:p>
            <a:pPr lvl="1"/>
            <a:r>
              <a:rPr lang="en-CA" dirty="0" smtClean="0"/>
              <a:t>Multiply the </a:t>
            </a:r>
            <a:r>
              <a:rPr lang="en-CA" dirty="0" smtClean="0">
                <a:solidFill>
                  <a:srgbClr val="FF9900"/>
                </a:solidFill>
              </a:rPr>
              <a:t>matrix</a:t>
            </a:r>
            <a:r>
              <a:rPr lang="en-CA" dirty="0" smtClean="0"/>
              <a:t> times </a:t>
            </a:r>
            <a:r>
              <a:rPr lang="en-CA" dirty="0" smtClean="0">
                <a:solidFill>
                  <a:srgbClr val="FF9900"/>
                </a:solidFill>
              </a:rPr>
              <a:t>vector</a:t>
            </a:r>
            <a:r>
              <a:rPr lang="en-CA" dirty="0" smtClean="0"/>
              <a:t> to get    </a:t>
            </a:r>
            <a:r>
              <a:rPr lang="en-CA" dirty="0" smtClean="0">
                <a:solidFill>
                  <a:srgbClr val="FF9900"/>
                </a:solidFill>
              </a:rPr>
              <a:t>new vector:</a:t>
            </a:r>
          </a:p>
          <a:p>
            <a:r>
              <a:rPr lang="en-CA" dirty="0" err="1" smtClean="0">
                <a:solidFill>
                  <a:srgbClr val="FF9900"/>
                </a:solidFill>
              </a:rPr>
              <a:t>V</a:t>
            </a:r>
            <a:r>
              <a:rPr lang="en-CA" sz="2400" dirty="0" err="1" smtClean="0">
                <a:solidFill>
                  <a:srgbClr val="FF9900"/>
                </a:solidFill>
              </a:rPr>
              <a:t>new</a:t>
            </a:r>
            <a:r>
              <a:rPr lang="en-CA" dirty="0" smtClean="0">
                <a:solidFill>
                  <a:srgbClr val="FF9900"/>
                </a:solidFill>
              </a:rPr>
              <a:t> = M x </a:t>
            </a:r>
            <a:r>
              <a:rPr lang="en-CA" dirty="0" err="1" smtClean="0">
                <a:solidFill>
                  <a:srgbClr val="FF9900"/>
                </a:solidFill>
              </a:rPr>
              <a:t>V</a:t>
            </a:r>
            <a:r>
              <a:rPr lang="en-CA" sz="2400" dirty="0" err="1" smtClean="0">
                <a:solidFill>
                  <a:srgbClr val="FF9900"/>
                </a:solidFill>
              </a:rPr>
              <a:t>old</a:t>
            </a:r>
            <a:r>
              <a:rPr lang="en-CA" dirty="0" smtClean="0">
                <a:solidFill>
                  <a:srgbClr val="FF9900"/>
                </a:solidFill>
              </a:rPr>
              <a:t> </a:t>
            </a:r>
            <a:endParaRPr lang="en-CA" dirty="0">
              <a:solidFill>
                <a:srgbClr val="FF99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7E08-019C-463B-9C32-A3BB574240B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B0DA-5094-449E-8877-260A8DC11758}" type="slidenum">
              <a:rPr lang="en-US"/>
              <a:pPr/>
              <a:t>19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143000" y="1981200"/>
            <a:ext cx="7772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 dirty="0" err="1">
                <a:latin typeface="Times New Roman" pitchFamily="18" charset="0"/>
              </a:rPr>
              <a:t>Sx</a:t>
            </a:r>
            <a:r>
              <a:rPr lang="en-US" baseline="0" dirty="0">
                <a:latin typeface="Times New Roman" pitchFamily="18" charset="0"/>
              </a:rPr>
              <a:t>  0                2  0    </a:t>
            </a:r>
            <a:r>
              <a:rPr lang="en-US" baseline="0" dirty="0" smtClean="0">
                <a:latin typeface="Times New Roman" pitchFamily="18" charset="0"/>
              </a:rPr>
              <a:t>x    </a:t>
            </a:r>
            <a:r>
              <a:rPr lang="en-US" baseline="0" dirty="0">
                <a:solidFill>
                  <a:srgbClr val="00FF00"/>
                </a:solidFill>
                <a:latin typeface="Times New Roman" pitchFamily="18" charset="0"/>
              </a:rPr>
              <a:t>4</a:t>
            </a:r>
            <a:r>
              <a:rPr lang="en-US" baseline="0" dirty="0">
                <a:latin typeface="Times New Roman" pitchFamily="18" charset="0"/>
              </a:rPr>
              <a:t>    =  </a:t>
            </a:r>
            <a:r>
              <a:rPr lang="en-US" baseline="0" dirty="0" smtClean="0">
                <a:latin typeface="Times New Roman" pitchFamily="18" charset="0"/>
              </a:rPr>
              <a:t>  2 x </a:t>
            </a:r>
            <a:r>
              <a:rPr lang="en-US" baseline="0" dirty="0" smtClean="0">
                <a:solidFill>
                  <a:srgbClr val="00FF00"/>
                </a:solidFill>
                <a:latin typeface="Times New Roman" pitchFamily="18" charset="0"/>
              </a:rPr>
              <a:t>4</a:t>
            </a:r>
            <a:r>
              <a:rPr lang="en-US" baseline="0" dirty="0" smtClean="0">
                <a:latin typeface="Times New Roman" pitchFamily="18" charset="0"/>
              </a:rPr>
              <a:t> + 0 x </a:t>
            </a:r>
            <a:r>
              <a:rPr lang="en-US" baseline="0" dirty="0" smtClean="0">
                <a:solidFill>
                  <a:srgbClr val="0000FF"/>
                </a:solidFill>
                <a:latin typeface="Times New Roman" pitchFamily="18" charset="0"/>
              </a:rPr>
              <a:t>5</a:t>
            </a:r>
            <a:r>
              <a:rPr lang="en-US" baseline="0" dirty="0" smtClean="0">
                <a:latin typeface="Times New Roman" pitchFamily="18" charset="0"/>
              </a:rPr>
              <a:t>    =     8</a:t>
            </a:r>
            <a:endParaRPr lang="en-US" baseline="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aseline="0" dirty="0">
                <a:latin typeface="Times New Roman" pitchFamily="18" charset="0"/>
              </a:rPr>
              <a:t>0   </a:t>
            </a:r>
            <a:r>
              <a:rPr lang="en-US" baseline="0" dirty="0" err="1">
                <a:latin typeface="Times New Roman" pitchFamily="18" charset="0"/>
              </a:rPr>
              <a:t>Sy</a:t>
            </a:r>
            <a:r>
              <a:rPr lang="en-US" baseline="0" dirty="0">
                <a:latin typeface="Times New Roman" pitchFamily="18" charset="0"/>
              </a:rPr>
              <a:t>               0  3          </a:t>
            </a:r>
            <a:r>
              <a:rPr lang="en-US" baseline="0" dirty="0" smtClean="0">
                <a:solidFill>
                  <a:srgbClr val="0000FF"/>
                </a:solidFill>
                <a:latin typeface="Times New Roman" pitchFamily="18" charset="0"/>
              </a:rPr>
              <a:t>5</a:t>
            </a:r>
            <a:r>
              <a:rPr lang="en-US" baseline="0" dirty="0" smtClean="0">
                <a:latin typeface="Times New Roman" pitchFamily="18" charset="0"/>
              </a:rPr>
              <a:t>          0 x </a:t>
            </a:r>
            <a:r>
              <a:rPr lang="en-US" baseline="0" dirty="0" smtClean="0">
                <a:solidFill>
                  <a:srgbClr val="00FF00"/>
                </a:solidFill>
                <a:latin typeface="Times New Roman" pitchFamily="18" charset="0"/>
              </a:rPr>
              <a:t>4</a:t>
            </a:r>
            <a:r>
              <a:rPr lang="en-US" baseline="0" dirty="0" smtClean="0">
                <a:latin typeface="Times New Roman" pitchFamily="18" charset="0"/>
              </a:rPr>
              <a:t> + 3 x </a:t>
            </a:r>
            <a:r>
              <a:rPr lang="en-US" baseline="0" dirty="0" smtClean="0">
                <a:solidFill>
                  <a:srgbClr val="0000FF"/>
                </a:solidFill>
                <a:latin typeface="Times New Roman" pitchFamily="18" charset="0"/>
              </a:rPr>
              <a:t>5</a:t>
            </a:r>
            <a:r>
              <a:rPr lang="en-US" baseline="0" dirty="0" smtClean="0">
                <a:latin typeface="Times New Roman" pitchFamily="18" charset="0"/>
              </a:rPr>
              <a:t>    =    </a:t>
            </a:r>
            <a:r>
              <a:rPr lang="en-US" baseline="0" dirty="0" smtClean="0">
                <a:solidFill>
                  <a:srgbClr val="0000FF"/>
                </a:solidFill>
                <a:latin typeface="Times New Roman" pitchFamily="18" charset="0"/>
              </a:rPr>
              <a:t>15</a:t>
            </a:r>
            <a:endParaRPr lang="en-US" baseline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838200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(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660650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(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822450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)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3422650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>
                <a:latin typeface="Times New Roman" pitchFamily="18" charset="0"/>
              </a:rPr>
              <a:t>)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3901190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(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7185285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(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4352040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)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7712335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)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4870450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(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6699250" y="1828800"/>
            <a:ext cx="4635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 baseline="0" dirty="0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BD81-EAF6-4B8F-9A37-3E144576428D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Light in range 400-780 nm</a:t>
            </a:r>
          </a:p>
          <a:p>
            <a:r>
              <a:rPr lang="en-US" b="1" dirty="0" err="1"/>
              <a:t>Tristimulus</a:t>
            </a:r>
            <a:r>
              <a:rPr lang="en-US" dirty="0"/>
              <a:t> theory allows color to be reproduced by 3 color components</a:t>
            </a:r>
          </a:p>
          <a:p>
            <a:r>
              <a:rPr lang="en-US" dirty="0"/>
              <a:t>Subtractive: Cyan, Magenta, Yellow </a:t>
            </a:r>
            <a:r>
              <a:rPr lang="en-US" b="1" dirty="0"/>
              <a:t>CMY</a:t>
            </a:r>
            <a:r>
              <a:rPr lang="en-US" dirty="0"/>
              <a:t> - Used in printing</a:t>
            </a:r>
          </a:p>
          <a:p>
            <a:r>
              <a:rPr lang="en-US" dirty="0"/>
              <a:t>Additive: Red, Green, Blue -- </a:t>
            </a:r>
            <a:r>
              <a:rPr lang="en-US" b="1" dirty="0"/>
              <a:t>RGB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780A-2A56-476A-99AD-991788F8951F}" type="slidenum">
              <a:rPr lang="en-US"/>
              <a:pPr/>
              <a:t>20</a:t>
            </a:fld>
            <a:endParaRPr lang="en-US"/>
          </a:p>
        </p:txBody>
      </p:sp>
      <p:sp>
        <p:nvSpPr>
          <p:cNvPr id="100409" name="Oval 57"/>
          <p:cNvSpPr>
            <a:spLocks noChangeArrowheads="1"/>
          </p:cNvSpPr>
          <p:nvPr/>
        </p:nvSpPr>
        <p:spPr bwMode="auto">
          <a:xfrm>
            <a:off x="3124200" y="3657600"/>
            <a:ext cx="2262188" cy="2262188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2D Rotation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371600"/>
          </a:xfrm>
        </p:spPr>
        <p:txBody>
          <a:bodyPr/>
          <a:lstStyle/>
          <a:p>
            <a:endParaRPr lang="en-US"/>
          </a:p>
        </p:txBody>
      </p:sp>
      <p:grpSp>
        <p:nvGrpSpPr>
          <p:cNvPr id="100365" name="Group 13"/>
          <p:cNvGrpSpPr>
            <a:grpSpLocks/>
          </p:cNvGrpSpPr>
          <p:nvPr/>
        </p:nvGrpSpPr>
        <p:grpSpPr bwMode="auto">
          <a:xfrm>
            <a:off x="914400" y="1981200"/>
            <a:ext cx="6400800" cy="1098550"/>
            <a:chOff x="1008" y="2304"/>
            <a:chExt cx="4032" cy="692"/>
          </a:xfrm>
        </p:grpSpPr>
        <p:sp>
          <p:nvSpPr>
            <p:cNvPr id="100356" name="Text Box 4"/>
            <p:cNvSpPr txBox="1">
              <a:spLocks noChangeArrowheads="1"/>
            </p:cNvSpPr>
            <p:nvPr/>
          </p:nvSpPr>
          <p:spPr bwMode="auto">
            <a:xfrm>
              <a:off x="1200" y="2352"/>
              <a:ext cx="3840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aseline="0">
                  <a:latin typeface="Times New Roman" pitchFamily="18" charset="0"/>
                </a:rPr>
                <a:t>cos </a:t>
              </a:r>
              <a:r>
                <a:rPr lang="el-GR" baseline="0">
                  <a:latin typeface="Times New Roman" pitchFamily="18" charset="0"/>
                  <a:cs typeface="Times New Roman" pitchFamily="18" charset="0"/>
                </a:rPr>
                <a:t>θ</a:t>
              </a:r>
              <a:r>
                <a:rPr lang="en-US" baseline="0">
                  <a:latin typeface="Times New Roman" pitchFamily="18" charset="0"/>
                  <a:cs typeface="Times New Roman" pitchFamily="18" charset="0"/>
                </a:rPr>
                <a:t>  -sin </a:t>
              </a:r>
              <a:r>
                <a:rPr lang="el-GR" baseline="0">
                  <a:latin typeface="Times New Roman" pitchFamily="18" charset="0"/>
                </a:rPr>
                <a:t>θ</a:t>
              </a:r>
              <a:r>
                <a:rPr lang="en-US" baseline="0">
                  <a:latin typeface="Times New Roman" pitchFamily="18" charset="0"/>
                </a:rPr>
                <a:t>                0 -1    x    3    =   -4</a:t>
              </a:r>
            </a:p>
            <a:p>
              <a:pPr>
                <a:spcBef>
                  <a:spcPct val="50000"/>
                </a:spcBef>
              </a:pPr>
              <a:r>
                <a:rPr lang="en-US" baseline="0">
                  <a:latin typeface="Times New Roman" pitchFamily="18" charset="0"/>
                </a:rPr>
                <a:t>sin </a:t>
              </a:r>
              <a:r>
                <a:rPr lang="el-GR" baseline="0">
                  <a:latin typeface="Times New Roman" pitchFamily="18" charset="0"/>
                </a:rPr>
                <a:t>θ</a:t>
              </a:r>
              <a:r>
                <a:rPr lang="en-US" baseline="0">
                  <a:latin typeface="Times New Roman" pitchFamily="18" charset="0"/>
                </a:rPr>
                <a:t>    cos </a:t>
              </a:r>
              <a:r>
                <a:rPr lang="el-GR" baseline="0">
                  <a:latin typeface="Times New Roman" pitchFamily="18" charset="0"/>
                </a:rPr>
                <a:t>θ</a:t>
              </a:r>
              <a:r>
                <a:rPr lang="en-US" baseline="0">
                  <a:latin typeface="Times New Roman" pitchFamily="18" charset="0"/>
                </a:rPr>
                <a:t>               1  0          4           3</a:t>
              </a:r>
            </a:p>
          </p:txBody>
        </p:sp>
        <p:sp>
          <p:nvSpPr>
            <p:cNvPr id="100357" name="Text Box 5"/>
            <p:cNvSpPr txBox="1">
              <a:spLocks noChangeArrowheads="1"/>
            </p:cNvSpPr>
            <p:nvPr/>
          </p:nvSpPr>
          <p:spPr bwMode="auto">
            <a:xfrm>
              <a:off x="1008" y="2304"/>
              <a:ext cx="292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baseline="0">
                  <a:latin typeface="Times New Roman" pitchFamily="18" charset="0"/>
                </a:rPr>
                <a:t>(</a:t>
              </a:r>
            </a:p>
          </p:txBody>
        </p:sp>
        <p:sp>
          <p:nvSpPr>
            <p:cNvPr id="100359" name="Text Box 7"/>
            <p:cNvSpPr txBox="1">
              <a:spLocks noChangeArrowheads="1"/>
            </p:cNvSpPr>
            <p:nvPr/>
          </p:nvSpPr>
          <p:spPr bwMode="auto">
            <a:xfrm>
              <a:off x="2160" y="2304"/>
              <a:ext cx="292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baseline="0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100361" name="Text Box 9"/>
            <p:cNvSpPr txBox="1">
              <a:spLocks noChangeArrowheads="1"/>
            </p:cNvSpPr>
            <p:nvPr/>
          </p:nvSpPr>
          <p:spPr bwMode="auto">
            <a:xfrm>
              <a:off x="2688" y="2304"/>
              <a:ext cx="292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baseline="0">
                  <a:latin typeface="Times New Roman" pitchFamily="18" charset="0"/>
                </a:rPr>
                <a:t>(</a:t>
              </a:r>
            </a:p>
          </p:txBody>
        </p:sp>
        <p:sp>
          <p:nvSpPr>
            <p:cNvPr id="100362" name="Text Box 10"/>
            <p:cNvSpPr txBox="1">
              <a:spLocks noChangeArrowheads="1"/>
            </p:cNvSpPr>
            <p:nvPr/>
          </p:nvSpPr>
          <p:spPr bwMode="auto">
            <a:xfrm>
              <a:off x="3504" y="2304"/>
              <a:ext cx="292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baseline="0">
                  <a:latin typeface="Times New Roman" pitchFamily="18" charset="0"/>
                </a:rPr>
                <a:t>(</a:t>
              </a:r>
            </a:p>
          </p:txBody>
        </p:sp>
        <p:sp>
          <p:nvSpPr>
            <p:cNvPr id="100363" name="Text Box 11"/>
            <p:cNvSpPr txBox="1">
              <a:spLocks noChangeArrowheads="1"/>
            </p:cNvSpPr>
            <p:nvPr/>
          </p:nvSpPr>
          <p:spPr bwMode="auto">
            <a:xfrm>
              <a:off x="3212" y="2304"/>
              <a:ext cx="292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baseline="0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100364" name="Text Box 12"/>
            <p:cNvSpPr txBox="1">
              <a:spLocks noChangeArrowheads="1"/>
            </p:cNvSpPr>
            <p:nvPr/>
          </p:nvSpPr>
          <p:spPr bwMode="auto">
            <a:xfrm>
              <a:off x="3792" y="2304"/>
              <a:ext cx="292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baseline="0">
                  <a:latin typeface="Times New Roman" pitchFamily="18" charset="0"/>
                </a:rPr>
                <a:t>)</a:t>
              </a:r>
            </a:p>
          </p:txBody>
        </p:sp>
      </p:grpSp>
      <p:sp>
        <p:nvSpPr>
          <p:cNvPr id="100371" name="Oval 19"/>
          <p:cNvSpPr>
            <a:spLocks noChangeArrowheads="1"/>
          </p:cNvSpPr>
          <p:nvPr/>
        </p:nvSpPr>
        <p:spPr bwMode="auto">
          <a:xfrm>
            <a:off x="1555750" y="3846513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0366" name="Line 14"/>
          <p:cNvSpPr>
            <a:spLocks noChangeShapeType="1"/>
          </p:cNvSpPr>
          <p:nvPr/>
        </p:nvSpPr>
        <p:spPr bwMode="auto">
          <a:xfrm>
            <a:off x="914400" y="36576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0385" name="Line 33"/>
          <p:cNvSpPr>
            <a:spLocks noChangeShapeType="1"/>
          </p:cNvSpPr>
          <p:nvPr/>
        </p:nvSpPr>
        <p:spPr bwMode="auto">
          <a:xfrm>
            <a:off x="4267200" y="34290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0367" name="Line 15"/>
          <p:cNvSpPr>
            <a:spLocks noChangeShapeType="1"/>
          </p:cNvSpPr>
          <p:nvPr/>
        </p:nvSpPr>
        <p:spPr bwMode="auto">
          <a:xfrm>
            <a:off x="914400" y="4800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0391" name="Text Box 39"/>
          <p:cNvSpPr txBox="1">
            <a:spLocks noChangeArrowheads="1"/>
          </p:cNvSpPr>
          <p:nvPr/>
        </p:nvSpPr>
        <p:spPr bwMode="auto">
          <a:xfrm>
            <a:off x="2041525" y="4535488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>
                <a:latin typeface="Times New Roman" pitchFamily="18" charset="0"/>
              </a:rPr>
              <a:t>x</a:t>
            </a:r>
          </a:p>
        </p:txBody>
      </p:sp>
      <p:sp>
        <p:nvSpPr>
          <p:cNvPr id="100394" name="Line 42"/>
          <p:cNvSpPr>
            <a:spLocks noChangeShapeType="1"/>
          </p:cNvSpPr>
          <p:nvPr/>
        </p:nvSpPr>
        <p:spPr bwMode="auto">
          <a:xfrm>
            <a:off x="4267200" y="4792663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0398" name="Text Box 46"/>
          <p:cNvSpPr txBox="1">
            <a:spLocks noChangeArrowheads="1"/>
          </p:cNvSpPr>
          <p:nvPr/>
        </p:nvSpPr>
        <p:spPr bwMode="auto">
          <a:xfrm>
            <a:off x="5562600" y="4527550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>
                <a:latin typeface="Times New Roman" pitchFamily="18" charset="0"/>
              </a:rPr>
              <a:t>x</a:t>
            </a:r>
          </a:p>
        </p:txBody>
      </p:sp>
      <p:sp>
        <p:nvSpPr>
          <p:cNvPr id="100399" name="Oval 47"/>
          <p:cNvSpPr>
            <a:spLocks noChangeArrowheads="1"/>
          </p:cNvSpPr>
          <p:nvPr/>
        </p:nvSpPr>
        <p:spPr bwMode="auto">
          <a:xfrm>
            <a:off x="3308350" y="4078288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0401" name="Line 49"/>
          <p:cNvSpPr>
            <a:spLocks noChangeShapeType="1"/>
          </p:cNvSpPr>
          <p:nvPr/>
        </p:nvSpPr>
        <p:spPr bwMode="auto">
          <a:xfrm>
            <a:off x="3124200" y="4792663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0406" name="Line 54"/>
          <p:cNvSpPr>
            <a:spLocks noChangeShapeType="1"/>
          </p:cNvSpPr>
          <p:nvPr/>
        </p:nvSpPr>
        <p:spPr bwMode="auto">
          <a:xfrm flipV="1">
            <a:off x="914400" y="3886200"/>
            <a:ext cx="685800" cy="9144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0407" name="Line 55"/>
          <p:cNvSpPr>
            <a:spLocks noChangeShapeType="1"/>
          </p:cNvSpPr>
          <p:nvPr/>
        </p:nvSpPr>
        <p:spPr bwMode="auto">
          <a:xfrm flipV="1">
            <a:off x="4267200" y="3886200"/>
            <a:ext cx="685800" cy="9144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0408" name="Line 56"/>
          <p:cNvSpPr>
            <a:spLocks noChangeShapeType="1"/>
          </p:cNvSpPr>
          <p:nvPr/>
        </p:nvSpPr>
        <p:spPr bwMode="auto">
          <a:xfrm>
            <a:off x="3352800" y="4114800"/>
            <a:ext cx="914400" cy="6858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100412" name="Group 60"/>
          <p:cNvGrpSpPr>
            <a:grpSpLocks/>
          </p:cNvGrpSpPr>
          <p:nvPr/>
        </p:nvGrpSpPr>
        <p:grpSpPr bwMode="auto">
          <a:xfrm>
            <a:off x="914400" y="4800600"/>
            <a:ext cx="914400" cy="152400"/>
            <a:chOff x="576" y="3024"/>
            <a:chExt cx="576" cy="96"/>
          </a:xfrm>
        </p:grpSpPr>
        <p:sp>
          <p:nvSpPr>
            <p:cNvPr id="100368" name="Line 16"/>
            <p:cNvSpPr>
              <a:spLocks noChangeShapeType="1"/>
            </p:cNvSpPr>
            <p:nvPr/>
          </p:nvSpPr>
          <p:spPr bwMode="auto">
            <a:xfrm>
              <a:off x="720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369" name="Line 17"/>
            <p:cNvSpPr>
              <a:spLocks noChangeShapeType="1"/>
            </p:cNvSpPr>
            <p:nvPr/>
          </p:nvSpPr>
          <p:spPr bwMode="auto">
            <a:xfrm>
              <a:off x="864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370" name="Line 18"/>
            <p:cNvSpPr>
              <a:spLocks noChangeShapeType="1"/>
            </p:cNvSpPr>
            <p:nvPr/>
          </p:nvSpPr>
          <p:spPr bwMode="auto">
            <a:xfrm>
              <a:off x="1008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10" name="Line 58"/>
            <p:cNvSpPr>
              <a:spLocks noChangeShapeType="1"/>
            </p:cNvSpPr>
            <p:nvPr/>
          </p:nvSpPr>
          <p:spPr bwMode="auto">
            <a:xfrm>
              <a:off x="576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11" name="Line 59"/>
            <p:cNvSpPr>
              <a:spLocks noChangeShapeType="1"/>
            </p:cNvSpPr>
            <p:nvPr/>
          </p:nvSpPr>
          <p:spPr bwMode="auto">
            <a:xfrm>
              <a:off x="1152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0413" name="Group 61"/>
          <p:cNvGrpSpPr>
            <a:grpSpLocks/>
          </p:cNvGrpSpPr>
          <p:nvPr/>
        </p:nvGrpSpPr>
        <p:grpSpPr bwMode="auto">
          <a:xfrm rot="-5400000">
            <a:off x="381000" y="4267200"/>
            <a:ext cx="914400" cy="152400"/>
            <a:chOff x="576" y="3024"/>
            <a:chExt cx="576" cy="96"/>
          </a:xfrm>
        </p:grpSpPr>
        <p:sp>
          <p:nvSpPr>
            <p:cNvPr id="100414" name="Line 62"/>
            <p:cNvSpPr>
              <a:spLocks noChangeShapeType="1"/>
            </p:cNvSpPr>
            <p:nvPr/>
          </p:nvSpPr>
          <p:spPr bwMode="auto">
            <a:xfrm>
              <a:off x="720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15" name="Line 63"/>
            <p:cNvSpPr>
              <a:spLocks noChangeShapeType="1"/>
            </p:cNvSpPr>
            <p:nvPr/>
          </p:nvSpPr>
          <p:spPr bwMode="auto">
            <a:xfrm>
              <a:off x="864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16" name="Line 64"/>
            <p:cNvSpPr>
              <a:spLocks noChangeShapeType="1"/>
            </p:cNvSpPr>
            <p:nvPr/>
          </p:nvSpPr>
          <p:spPr bwMode="auto">
            <a:xfrm>
              <a:off x="1008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17" name="Line 65"/>
            <p:cNvSpPr>
              <a:spLocks noChangeShapeType="1"/>
            </p:cNvSpPr>
            <p:nvPr/>
          </p:nvSpPr>
          <p:spPr bwMode="auto">
            <a:xfrm>
              <a:off x="576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18" name="Line 66"/>
            <p:cNvSpPr>
              <a:spLocks noChangeShapeType="1"/>
            </p:cNvSpPr>
            <p:nvPr/>
          </p:nvSpPr>
          <p:spPr bwMode="auto">
            <a:xfrm>
              <a:off x="1152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0419" name="Group 67"/>
          <p:cNvGrpSpPr>
            <a:grpSpLocks/>
          </p:cNvGrpSpPr>
          <p:nvPr/>
        </p:nvGrpSpPr>
        <p:grpSpPr bwMode="auto">
          <a:xfrm>
            <a:off x="4267200" y="4800600"/>
            <a:ext cx="914400" cy="152400"/>
            <a:chOff x="576" y="3024"/>
            <a:chExt cx="576" cy="96"/>
          </a:xfrm>
        </p:grpSpPr>
        <p:sp>
          <p:nvSpPr>
            <p:cNvPr id="100420" name="Line 68"/>
            <p:cNvSpPr>
              <a:spLocks noChangeShapeType="1"/>
            </p:cNvSpPr>
            <p:nvPr/>
          </p:nvSpPr>
          <p:spPr bwMode="auto">
            <a:xfrm>
              <a:off x="720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21" name="Line 69"/>
            <p:cNvSpPr>
              <a:spLocks noChangeShapeType="1"/>
            </p:cNvSpPr>
            <p:nvPr/>
          </p:nvSpPr>
          <p:spPr bwMode="auto">
            <a:xfrm>
              <a:off x="864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22" name="Line 70"/>
            <p:cNvSpPr>
              <a:spLocks noChangeShapeType="1"/>
            </p:cNvSpPr>
            <p:nvPr/>
          </p:nvSpPr>
          <p:spPr bwMode="auto">
            <a:xfrm>
              <a:off x="1008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23" name="Line 71"/>
            <p:cNvSpPr>
              <a:spLocks noChangeShapeType="1"/>
            </p:cNvSpPr>
            <p:nvPr/>
          </p:nvSpPr>
          <p:spPr bwMode="auto">
            <a:xfrm>
              <a:off x="576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24" name="Line 72"/>
            <p:cNvSpPr>
              <a:spLocks noChangeShapeType="1"/>
            </p:cNvSpPr>
            <p:nvPr/>
          </p:nvSpPr>
          <p:spPr bwMode="auto">
            <a:xfrm>
              <a:off x="1152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0425" name="Group 73"/>
          <p:cNvGrpSpPr>
            <a:grpSpLocks/>
          </p:cNvGrpSpPr>
          <p:nvPr/>
        </p:nvGrpSpPr>
        <p:grpSpPr bwMode="auto">
          <a:xfrm>
            <a:off x="3352800" y="4800600"/>
            <a:ext cx="914400" cy="152400"/>
            <a:chOff x="576" y="3024"/>
            <a:chExt cx="576" cy="96"/>
          </a:xfrm>
        </p:grpSpPr>
        <p:sp>
          <p:nvSpPr>
            <p:cNvPr id="100426" name="Line 74"/>
            <p:cNvSpPr>
              <a:spLocks noChangeShapeType="1"/>
            </p:cNvSpPr>
            <p:nvPr/>
          </p:nvSpPr>
          <p:spPr bwMode="auto">
            <a:xfrm>
              <a:off x="720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27" name="Line 75"/>
            <p:cNvSpPr>
              <a:spLocks noChangeShapeType="1"/>
            </p:cNvSpPr>
            <p:nvPr/>
          </p:nvSpPr>
          <p:spPr bwMode="auto">
            <a:xfrm>
              <a:off x="864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28" name="Line 76"/>
            <p:cNvSpPr>
              <a:spLocks noChangeShapeType="1"/>
            </p:cNvSpPr>
            <p:nvPr/>
          </p:nvSpPr>
          <p:spPr bwMode="auto">
            <a:xfrm>
              <a:off x="1008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29" name="Line 77"/>
            <p:cNvSpPr>
              <a:spLocks noChangeShapeType="1"/>
            </p:cNvSpPr>
            <p:nvPr/>
          </p:nvSpPr>
          <p:spPr bwMode="auto">
            <a:xfrm>
              <a:off x="576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0" name="Line 78"/>
            <p:cNvSpPr>
              <a:spLocks noChangeShapeType="1"/>
            </p:cNvSpPr>
            <p:nvPr/>
          </p:nvSpPr>
          <p:spPr bwMode="auto">
            <a:xfrm>
              <a:off x="1152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0431" name="Group 79"/>
          <p:cNvGrpSpPr>
            <a:grpSpLocks/>
          </p:cNvGrpSpPr>
          <p:nvPr/>
        </p:nvGrpSpPr>
        <p:grpSpPr bwMode="auto">
          <a:xfrm rot="-5400000">
            <a:off x="3733800" y="4259263"/>
            <a:ext cx="914400" cy="152400"/>
            <a:chOff x="576" y="3024"/>
            <a:chExt cx="576" cy="96"/>
          </a:xfrm>
        </p:grpSpPr>
        <p:sp>
          <p:nvSpPr>
            <p:cNvPr id="100432" name="Line 80"/>
            <p:cNvSpPr>
              <a:spLocks noChangeShapeType="1"/>
            </p:cNvSpPr>
            <p:nvPr/>
          </p:nvSpPr>
          <p:spPr bwMode="auto">
            <a:xfrm>
              <a:off x="720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3" name="Line 81"/>
            <p:cNvSpPr>
              <a:spLocks noChangeShapeType="1"/>
            </p:cNvSpPr>
            <p:nvPr/>
          </p:nvSpPr>
          <p:spPr bwMode="auto">
            <a:xfrm>
              <a:off x="864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4" name="Line 82"/>
            <p:cNvSpPr>
              <a:spLocks noChangeShapeType="1"/>
            </p:cNvSpPr>
            <p:nvPr/>
          </p:nvSpPr>
          <p:spPr bwMode="auto">
            <a:xfrm>
              <a:off x="1008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5" name="Line 83"/>
            <p:cNvSpPr>
              <a:spLocks noChangeShapeType="1"/>
            </p:cNvSpPr>
            <p:nvPr/>
          </p:nvSpPr>
          <p:spPr bwMode="auto">
            <a:xfrm>
              <a:off x="576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6" name="Line 84"/>
            <p:cNvSpPr>
              <a:spLocks noChangeShapeType="1"/>
            </p:cNvSpPr>
            <p:nvPr/>
          </p:nvSpPr>
          <p:spPr bwMode="auto">
            <a:xfrm>
              <a:off x="1152" y="30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00437" name="Oval 85"/>
          <p:cNvSpPr>
            <a:spLocks noChangeArrowheads="1"/>
          </p:cNvSpPr>
          <p:nvPr/>
        </p:nvSpPr>
        <p:spPr bwMode="auto">
          <a:xfrm>
            <a:off x="4913313" y="3849688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0441" name="Freeform 89"/>
          <p:cNvSpPr>
            <a:spLocks/>
          </p:cNvSpPr>
          <p:nvPr/>
        </p:nvSpPr>
        <p:spPr bwMode="auto">
          <a:xfrm>
            <a:off x="3367088" y="3656013"/>
            <a:ext cx="1538287" cy="420687"/>
          </a:xfrm>
          <a:custGeom>
            <a:avLst/>
            <a:gdLst/>
            <a:ahLst/>
            <a:cxnLst>
              <a:cxn ang="0">
                <a:pos x="951" y="145"/>
              </a:cxn>
              <a:cxn ang="0">
                <a:pos x="969" y="130"/>
              </a:cxn>
              <a:cxn ang="0">
                <a:pos x="777" y="31"/>
              </a:cxn>
              <a:cxn ang="0">
                <a:pos x="564" y="1"/>
              </a:cxn>
              <a:cxn ang="0">
                <a:pos x="324" y="37"/>
              </a:cxn>
              <a:cxn ang="0">
                <a:pos x="126" y="154"/>
              </a:cxn>
              <a:cxn ang="0">
                <a:pos x="0" y="265"/>
              </a:cxn>
            </a:cxnLst>
            <a:rect l="0" t="0" r="r" b="b"/>
            <a:pathLst>
              <a:path w="969" h="265">
                <a:moveTo>
                  <a:pt x="951" y="145"/>
                </a:moveTo>
                <a:lnTo>
                  <a:pt x="969" y="130"/>
                </a:lnTo>
                <a:cubicBezTo>
                  <a:pt x="940" y="111"/>
                  <a:pt x="844" y="52"/>
                  <a:pt x="777" y="31"/>
                </a:cubicBezTo>
                <a:cubicBezTo>
                  <a:pt x="710" y="10"/>
                  <a:pt x="639" y="0"/>
                  <a:pt x="564" y="1"/>
                </a:cubicBezTo>
                <a:cubicBezTo>
                  <a:pt x="489" y="2"/>
                  <a:pt x="397" y="12"/>
                  <a:pt x="324" y="37"/>
                </a:cubicBezTo>
                <a:cubicBezTo>
                  <a:pt x="251" y="62"/>
                  <a:pt x="180" y="116"/>
                  <a:pt x="126" y="154"/>
                </a:cubicBezTo>
                <a:cubicBezTo>
                  <a:pt x="72" y="192"/>
                  <a:pt x="36" y="228"/>
                  <a:pt x="0" y="265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0442" name="Rectangle 90"/>
          <p:cNvSpPr>
            <a:spLocks noChangeArrowheads="1"/>
          </p:cNvSpPr>
          <p:nvPr/>
        </p:nvSpPr>
        <p:spPr bwMode="auto">
          <a:xfrm>
            <a:off x="4419600" y="3276600"/>
            <a:ext cx="2968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θ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8E3E-5EAB-4DDE-A4AB-ACD5F57E6270}" type="slidenum">
              <a:rPr lang="en-US"/>
              <a:pPr/>
              <a:t>21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Homogeneous coordinates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Translate(Tx, Ty, Tz)</a:t>
            </a:r>
          </a:p>
          <a:p>
            <a:pPr lvl="1"/>
            <a:r>
              <a:rPr lang="en-US"/>
              <a:t>X’ = X + Tx</a:t>
            </a:r>
          </a:p>
          <a:p>
            <a:pPr lvl="1"/>
            <a:r>
              <a:rPr lang="en-US"/>
              <a:t>Y’ = Y + Ty</a:t>
            </a:r>
          </a:p>
          <a:p>
            <a:pPr lvl="1"/>
            <a:r>
              <a:rPr lang="en-US"/>
              <a:t>Z’ = Z + Tz</a:t>
            </a:r>
          </a:p>
          <a:p>
            <a:pPr lvl="1"/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990600" y="4876800"/>
            <a:ext cx="533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524000" y="52578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1066800" y="5638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1676400" y="5638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990600" y="58674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V="1">
            <a:off x="990600" y="4465638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2590800" y="57150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latin typeface="Times New Roman" pitchFamily="18" charset="0"/>
              </a:rPr>
              <a:t>x</a:t>
            </a:r>
            <a:endParaRPr lang="en-US" baseline="0">
              <a:latin typeface="Times New Roman" pitchFamily="18" charset="0"/>
            </a:endParaRP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838200" y="40386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latin typeface="Times New Roman" pitchFamily="18" charset="0"/>
              </a:rPr>
              <a:t>y</a:t>
            </a:r>
            <a:endParaRPr lang="en-US" baseline="0">
              <a:latin typeface="Times New Roman" pitchFamily="18" charset="0"/>
            </a:endParaRP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4572000" y="4495800"/>
            <a:ext cx="533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5105400" y="48768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Oval 25"/>
          <p:cNvSpPr>
            <a:spLocks noChangeArrowheads="1"/>
          </p:cNvSpPr>
          <p:nvPr/>
        </p:nvSpPr>
        <p:spPr bwMode="auto">
          <a:xfrm>
            <a:off x="46482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Oval 26"/>
          <p:cNvSpPr>
            <a:spLocks noChangeArrowheads="1"/>
          </p:cNvSpPr>
          <p:nvPr/>
        </p:nvSpPr>
        <p:spPr bwMode="auto">
          <a:xfrm>
            <a:off x="52578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3733800" y="5883275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 flipV="1">
            <a:off x="3733800" y="448151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5334000" y="5730875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latin typeface="Times New Roman" pitchFamily="18" charset="0"/>
              </a:rPr>
              <a:t>x</a:t>
            </a:r>
            <a:endParaRPr lang="en-US" baseline="0">
              <a:latin typeface="Times New Roman" pitchFamily="18" charset="0"/>
            </a:endParaRP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3581400" y="4054475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latin typeface="Times New Roman" pitchFamily="18" charset="0"/>
              </a:rPr>
              <a:t>y</a:t>
            </a:r>
            <a:endParaRPr lang="en-US" baseline="0">
              <a:latin typeface="Times New Roman" pitchFamily="18" charset="0"/>
            </a:endParaRP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6324600" y="4495800"/>
            <a:ext cx="22860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latin typeface="Times New Roman" pitchFamily="18" charset="0"/>
              </a:rPr>
              <a:t>x'  =  x + 3</a:t>
            </a:r>
          </a:p>
          <a:p>
            <a:pPr>
              <a:spcBef>
                <a:spcPct val="50000"/>
              </a:spcBef>
            </a:pPr>
            <a:r>
              <a:rPr lang="en-US" sz="1600" baseline="0">
                <a:latin typeface="Times New Roman" pitchFamily="18" charset="0"/>
              </a:rPr>
              <a:t>y'  =  y + 2</a:t>
            </a:r>
            <a:endParaRPr lang="en-US" baseline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6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DEF3-3C92-461F-8946-EE6FBAF50043}" type="slidenum">
              <a:rPr lang="en-US"/>
              <a:pPr/>
              <a:t>22</a:t>
            </a:fld>
            <a:endParaRPr lang="en-US"/>
          </a:p>
        </p:txBody>
      </p:sp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Homogeneous Coordinates</a:t>
            </a: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 a 4</a:t>
            </a:r>
            <a:r>
              <a:rPr lang="en-US" baseline="30000"/>
              <a:t>th</a:t>
            </a:r>
            <a:r>
              <a:rPr lang="en-US"/>
              <a:t> value to a 3D vector</a:t>
            </a:r>
          </a:p>
          <a:p>
            <a:r>
              <a:rPr lang="en-US"/>
              <a:t>(x/w, y/w, z/w) &lt;-&gt; (x, y, z, w)</a:t>
            </a:r>
          </a:p>
        </p:txBody>
      </p:sp>
      <p:graphicFrame>
        <p:nvGraphicFramePr>
          <p:cNvPr id="27924" name="Group 1300"/>
          <p:cNvGraphicFramePr>
            <a:graphicFrameLocks noGrp="1"/>
          </p:cNvGraphicFramePr>
          <p:nvPr/>
        </p:nvGraphicFramePr>
        <p:xfrm>
          <a:off x="990600" y="3200400"/>
          <a:ext cx="5105400" cy="1897063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622300"/>
                <a:gridCol w="558800"/>
                <a:gridCol w="638175"/>
                <a:gridCol w="558800"/>
                <a:gridCol w="1355725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Tx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48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48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X+Tx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Ty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Y+Tz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Tz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48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Z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48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Z+Tz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48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48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48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 bwMode="auto">
          <a:xfrm>
            <a:off x="866742" y="3276600"/>
            <a:ext cx="2209800" cy="457200"/>
          </a:xfrm>
          <a:prstGeom prst="roundRect">
            <a:avLst/>
          </a:prstGeom>
          <a:solidFill>
            <a:schemeClr val="accent1">
              <a:alpha val="22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457542" y="3276600"/>
            <a:ext cx="533400" cy="1981200"/>
          </a:xfrm>
          <a:prstGeom prst="roundRect">
            <a:avLst/>
          </a:prstGeom>
          <a:solidFill>
            <a:schemeClr val="accent1">
              <a:alpha val="22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695858" y="3276600"/>
            <a:ext cx="1038258" cy="457200"/>
          </a:xfrm>
          <a:prstGeom prst="roundRect">
            <a:avLst/>
          </a:prstGeom>
          <a:solidFill>
            <a:schemeClr val="accent1">
              <a:alpha val="22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A4CA-F4FF-4563-B7D6-13B5F41D6EE2}" type="slidenum">
              <a:rPr lang="en-US"/>
              <a:pPr/>
              <a:t>23</a:t>
            </a:fld>
            <a:endParaRPr lang="en-US"/>
          </a:p>
        </p:txBody>
      </p:sp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3D Graphics</a:t>
            </a:r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EBC20-A318-47C7-BA3B-5BA76F503B2A}" type="slidenum">
              <a:rPr lang="en-US"/>
              <a:pPr/>
              <a:t>24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&amp; Map to Viewport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Viewport</a:t>
            </a:r>
            <a:r>
              <a:rPr lang="en-US"/>
              <a:t> is area of Frame Buffer where new image is to appear</a:t>
            </a:r>
          </a:p>
          <a:p>
            <a:r>
              <a:rPr lang="en-US"/>
              <a:t>Projection takes 3D data and flattens it to 2D 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1981200" y="3962400"/>
            <a:ext cx="2133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1981200" y="5105400"/>
            <a:ext cx="2209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2743200" y="4191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3200400" y="5105400"/>
            <a:ext cx="381000" cy="304800"/>
          </a:xfrm>
          <a:prstGeom prst="pentag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3429000" y="4495800"/>
            <a:ext cx="304800" cy="2286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1981200" y="4648200"/>
            <a:ext cx="1371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 flipV="1">
            <a:off x="1981200" y="5105400"/>
            <a:ext cx="1219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431925" y="4914900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aseline="0">
                <a:latin typeface="Times New Roman" pitchFamily="18" charset="0"/>
              </a:rPr>
              <a:t>Eye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2057400" y="5791200"/>
            <a:ext cx="15255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aseline="0">
                <a:latin typeface="Times New Roman" pitchFamily="18" charset="0"/>
              </a:rPr>
              <a:t>Projection Plane</a:t>
            </a:r>
          </a:p>
          <a:p>
            <a:r>
              <a:rPr lang="en-US" sz="1600" baseline="0">
                <a:latin typeface="Times New Roman" pitchFamily="18" charset="0"/>
              </a:rPr>
              <a:t>(Screen)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F1574-1571-4F62-82D4-E217440F253A}" type="slidenum">
              <a:rPr lang="en-US"/>
              <a:pPr/>
              <a:t>25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Lighting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Simulate effects of light on surface of objects</a:t>
            </a:r>
          </a:p>
          <a:p>
            <a:r>
              <a:rPr lang="en-US"/>
              <a:t>Each polygon gets some light independent of other objects</a:t>
            </a:r>
          </a:p>
        </p:txBody>
      </p:sp>
      <p:grpSp>
        <p:nvGrpSpPr>
          <p:cNvPr id="18459" name="Group 27"/>
          <p:cNvGrpSpPr>
            <a:grpSpLocks/>
          </p:cNvGrpSpPr>
          <p:nvPr/>
        </p:nvGrpSpPr>
        <p:grpSpPr bwMode="auto">
          <a:xfrm>
            <a:off x="3543300" y="609600"/>
            <a:ext cx="2057400" cy="990600"/>
            <a:chOff x="960" y="3168"/>
            <a:chExt cx="1296" cy="624"/>
          </a:xfrm>
        </p:grpSpPr>
        <p:sp>
          <p:nvSpPr>
            <p:cNvPr id="18438" name="Line 6"/>
            <p:cNvSpPr>
              <a:spLocks noChangeShapeType="1"/>
            </p:cNvSpPr>
            <p:nvPr/>
          </p:nvSpPr>
          <p:spPr bwMode="auto">
            <a:xfrm flipH="1">
              <a:off x="1536" y="3168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" name="Line 7"/>
            <p:cNvSpPr>
              <a:spLocks noChangeShapeType="1"/>
            </p:cNvSpPr>
            <p:nvPr/>
          </p:nvSpPr>
          <p:spPr bwMode="auto">
            <a:xfrm>
              <a:off x="1536" y="3600"/>
              <a:ext cx="72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" name="Line 8"/>
            <p:cNvSpPr>
              <a:spLocks noChangeShapeType="1"/>
            </p:cNvSpPr>
            <p:nvPr/>
          </p:nvSpPr>
          <p:spPr bwMode="auto">
            <a:xfrm>
              <a:off x="1968" y="3168"/>
              <a:ext cx="288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" name="Oval 9"/>
            <p:cNvSpPr>
              <a:spLocks noChangeArrowheads="1"/>
            </p:cNvSpPr>
            <p:nvPr/>
          </p:nvSpPr>
          <p:spPr bwMode="auto">
            <a:xfrm>
              <a:off x="960" y="3168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Line 10"/>
            <p:cNvSpPr>
              <a:spLocks noChangeShapeType="1"/>
            </p:cNvSpPr>
            <p:nvPr/>
          </p:nvSpPr>
          <p:spPr bwMode="auto">
            <a:xfrm>
              <a:off x="1200" y="321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>
              <a:off x="1200" y="33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>
              <a:off x="1104" y="340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5410200" y="5943600"/>
            <a:ext cx="1333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>
                <a:latin typeface="Tahoma" pitchFamily="34" charset="0"/>
              </a:rPr>
              <a:t>Specular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255588" y="3962400"/>
            <a:ext cx="4316412" cy="2438400"/>
            <a:chOff x="255588" y="3962400"/>
            <a:chExt cx="4316412" cy="2438400"/>
          </a:xfrm>
        </p:grpSpPr>
        <p:grpSp>
          <p:nvGrpSpPr>
            <p:cNvPr id="18467" name="Group 35"/>
            <p:cNvGrpSpPr>
              <a:grpSpLocks/>
            </p:cNvGrpSpPr>
            <p:nvPr/>
          </p:nvGrpSpPr>
          <p:grpSpPr bwMode="auto">
            <a:xfrm>
              <a:off x="255588" y="3962400"/>
              <a:ext cx="4316412" cy="2438400"/>
              <a:chOff x="161" y="2784"/>
              <a:chExt cx="2719" cy="1536"/>
            </a:xfrm>
          </p:grpSpPr>
          <p:pic>
            <p:nvPicPr>
              <p:cNvPr id="18458" name="Picture 26" descr="img41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61" y="2784"/>
                <a:ext cx="2719" cy="1138"/>
              </a:xfrm>
              <a:prstGeom prst="rect">
                <a:avLst/>
              </a:prstGeom>
              <a:noFill/>
            </p:spPr>
          </p:pic>
          <p:sp>
            <p:nvSpPr>
              <p:cNvPr id="18465" name="Text Box 33"/>
              <p:cNvSpPr txBox="1">
                <a:spLocks noChangeArrowheads="1"/>
              </p:cNvSpPr>
              <p:nvPr/>
            </p:nvSpPr>
            <p:spPr bwMode="auto">
              <a:xfrm>
                <a:off x="768" y="4032"/>
                <a:ext cx="1864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aseline="0">
                    <a:latin typeface="Tahoma" pitchFamily="34" charset="0"/>
                  </a:rPr>
                  <a:t>Diffuse (Lambertian)</a:t>
                </a:r>
              </a:p>
            </p:txBody>
          </p:sp>
        </p:grpSp>
        <p:sp>
          <p:nvSpPr>
            <p:cNvPr id="28" name="Oval 9"/>
            <p:cNvSpPr>
              <a:spLocks noChangeArrowheads="1"/>
            </p:cNvSpPr>
            <p:nvPr/>
          </p:nvSpPr>
          <p:spPr bwMode="auto">
            <a:xfrm>
              <a:off x="873660" y="4042372"/>
              <a:ext cx="228600" cy="2286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558420" y="4232495"/>
            <a:ext cx="3916363" cy="1738674"/>
            <a:chOff x="4572000" y="4182701"/>
            <a:chExt cx="3916363" cy="1738674"/>
          </a:xfrm>
        </p:grpSpPr>
        <p:pic>
          <p:nvPicPr>
            <p:cNvPr id="18461" name="Picture 29" descr="img44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572000" y="4343400"/>
              <a:ext cx="3916363" cy="1577975"/>
            </a:xfrm>
            <a:prstGeom prst="rect">
              <a:avLst/>
            </a:prstGeom>
            <a:noFill/>
          </p:spPr>
        </p:pic>
        <p:sp>
          <p:nvSpPr>
            <p:cNvPr id="35" name="Oval 9"/>
            <p:cNvSpPr>
              <a:spLocks noChangeArrowheads="1"/>
            </p:cNvSpPr>
            <p:nvPr/>
          </p:nvSpPr>
          <p:spPr bwMode="auto">
            <a:xfrm>
              <a:off x="4953000" y="4581054"/>
              <a:ext cx="228600" cy="2286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9" name="Freeform 37"/>
            <p:cNvSpPr>
              <a:spLocks/>
            </p:cNvSpPr>
            <p:nvPr/>
          </p:nvSpPr>
          <p:spPr bwMode="auto">
            <a:xfrm>
              <a:off x="5204988" y="4182701"/>
              <a:ext cx="2362200" cy="1533525"/>
            </a:xfrm>
            <a:custGeom>
              <a:avLst/>
              <a:gdLst/>
              <a:ahLst/>
              <a:cxnLst>
                <a:cxn ang="0">
                  <a:pos x="0" y="966"/>
                </a:cxn>
                <a:cxn ang="0">
                  <a:pos x="15" y="900"/>
                </a:cxn>
                <a:cxn ang="0">
                  <a:pos x="21" y="840"/>
                </a:cxn>
                <a:cxn ang="0">
                  <a:pos x="42" y="762"/>
                </a:cxn>
                <a:cxn ang="0">
                  <a:pos x="69" y="684"/>
                </a:cxn>
                <a:cxn ang="0">
                  <a:pos x="114" y="603"/>
                </a:cxn>
                <a:cxn ang="0">
                  <a:pos x="168" y="528"/>
                </a:cxn>
                <a:cxn ang="0">
                  <a:pos x="288" y="444"/>
                </a:cxn>
                <a:cxn ang="0">
                  <a:pos x="306" y="429"/>
                </a:cxn>
                <a:cxn ang="0">
                  <a:pos x="390" y="393"/>
                </a:cxn>
                <a:cxn ang="0">
                  <a:pos x="408" y="381"/>
                </a:cxn>
                <a:cxn ang="0">
                  <a:pos x="423" y="378"/>
                </a:cxn>
                <a:cxn ang="0">
                  <a:pos x="594" y="354"/>
                </a:cxn>
                <a:cxn ang="0">
                  <a:pos x="849" y="342"/>
                </a:cxn>
                <a:cxn ang="0">
                  <a:pos x="981" y="234"/>
                </a:cxn>
                <a:cxn ang="0">
                  <a:pos x="1059" y="171"/>
                </a:cxn>
                <a:cxn ang="0">
                  <a:pos x="1128" y="102"/>
                </a:cxn>
                <a:cxn ang="0">
                  <a:pos x="1302" y="0"/>
                </a:cxn>
                <a:cxn ang="0">
                  <a:pos x="1428" y="12"/>
                </a:cxn>
                <a:cxn ang="0">
                  <a:pos x="1479" y="75"/>
                </a:cxn>
                <a:cxn ang="0">
                  <a:pos x="1431" y="258"/>
                </a:cxn>
                <a:cxn ang="0">
                  <a:pos x="1380" y="351"/>
                </a:cxn>
                <a:cxn ang="0">
                  <a:pos x="1353" y="387"/>
                </a:cxn>
                <a:cxn ang="0">
                  <a:pos x="1314" y="480"/>
                </a:cxn>
                <a:cxn ang="0">
                  <a:pos x="1299" y="519"/>
                </a:cxn>
                <a:cxn ang="0">
                  <a:pos x="1296" y="528"/>
                </a:cxn>
                <a:cxn ang="0">
                  <a:pos x="1317" y="609"/>
                </a:cxn>
                <a:cxn ang="0">
                  <a:pos x="1341" y="645"/>
                </a:cxn>
                <a:cxn ang="0">
                  <a:pos x="1356" y="684"/>
                </a:cxn>
                <a:cxn ang="0">
                  <a:pos x="1368" y="702"/>
                </a:cxn>
                <a:cxn ang="0">
                  <a:pos x="1380" y="741"/>
                </a:cxn>
                <a:cxn ang="0">
                  <a:pos x="1401" y="771"/>
                </a:cxn>
                <a:cxn ang="0">
                  <a:pos x="1413" y="804"/>
                </a:cxn>
                <a:cxn ang="0">
                  <a:pos x="1416" y="945"/>
                </a:cxn>
              </a:cxnLst>
              <a:rect l="0" t="0" r="r" b="b"/>
              <a:pathLst>
                <a:path w="1488" h="966">
                  <a:moveTo>
                    <a:pt x="0" y="966"/>
                  </a:moveTo>
                  <a:cubicBezTo>
                    <a:pt x="17" y="949"/>
                    <a:pt x="2" y="920"/>
                    <a:pt x="15" y="900"/>
                  </a:cubicBezTo>
                  <a:cubicBezTo>
                    <a:pt x="24" y="886"/>
                    <a:pt x="11" y="854"/>
                    <a:pt x="21" y="840"/>
                  </a:cubicBezTo>
                  <a:cubicBezTo>
                    <a:pt x="27" y="821"/>
                    <a:pt x="39" y="781"/>
                    <a:pt x="42" y="762"/>
                  </a:cubicBezTo>
                  <a:cubicBezTo>
                    <a:pt x="44" y="718"/>
                    <a:pt x="59" y="725"/>
                    <a:pt x="69" y="684"/>
                  </a:cubicBezTo>
                  <a:cubicBezTo>
                    <a:pt x="74" y="663"/>
                    <a:pt x="100" y="620"/>
                    <a:pt x="114" y="603"/>
                  </a:cubicBezTo>
                  <a:cubicBezTo>
                    <a:pt x="133" y="580"/>
                    <a:pt x="148" y="551"/>
                    <a:pt x="168" y="528"/>
                  </a:cubicBezTo>
                  <a:cubicBezTo>
                    <a:pt x="196" y="496"/>
                    <a:pt x="251" y="463"/>
                    <a:pt x="288" y="444"/>
                  </a:cubicBezTo>
                  <a:cubicBezTo>
                    <a:pt x="304" y="436"/>
                    <a:pt x="291" y="440"/>
                    <a:pt x="306" y="429"/>
                  </a:cubicBezTo>
                  <a:cubicBezTo>
                    <a:pt x="331" y="411"/>
                    <a:pt x="361" y="403"/>
                    <a:pt x="390" y="393"/>
                  </a:cubicBezTo>
                  <a:cubicBezTo>
                    <a:pt x="397" y="391"/>
                    <a:pt x="401" y="382"/>
                    <a:pt x="408" y="381"/>
                  </a:cubicBezTo>
                  <a:cubicBezTo>
                    <a:pt x="413" y="380"/>
                    <a:pt x="418" y="379"/>
                    <a:pt x="423" y="378"/>
                  </a:cubicBezTo>
                  <a:cubicBezTo>
                    <a:pt x="469" y="347"/>
                    <a:pt x="545" y="356"/>
                    <a:pt x="594" y="354"/>
                  </a:cubicBezTo>
                  <a:cubicBezTo>
                    <a:pt x="643" y="355"/>
                    <a:pt x="789" y="369"/>
                    <a:pt x="849" y="342"/>
                  </a:cubicBezTo>
                  <a:cubicBezTo>
                    <a:pt x="904" y="317"/>
                    <a:pt x="939" y="276"/>
                    <a:pt x="981" y="234"/>
                  </a:cubicBezTo>
                  <a:cubicBezTo>
                    <a:pt x="1005" y="210"/>
                    <a:pt x="1034" y="193"/>
                    <a:pt x="1059" y="171"/>
                  </a:cubicBezTo>
                  <a:cubicBezTo>
                    <a:pt x="1084" y="150"/>
                    <a:pt x="1105" y="125"/>
                    <a:pt x="1128" y="102"/>
                  </a:cubicBezTo>
                  <a:cubicBezTo>
                    <a:pt x="1187" y="43"/>
                    <a:pt x="1226" y="25"/>
                    <a:pt x="1302" y="0"/>
                  </a:cubicBezTo>
                  <a:cubicBezTo>
                    <a:pt x="1330" y="1"/>
                    <a:pt x="1399" y="2"/>
                    <a:pt x="1428" y="12"/>
                  </a:cubicBezTo>
                  <a:cubicBezTo>
                    <a:pt x="1442" y="33"/>
                    <a:pt x="1474" y="59"/>
                    <a:pt x="1479" y="75"/>
                  </a:cubicBezTo>
                  <a:cubicBezTo>
                    <a:pt x="1488" y="141"/>
                    <a:pt x="1484" y="205"/>
                    <a:pt x="1431" y="258"/>
                  </a:cubicBezTo>
                  <a:cubicBezTo>
                    <a:pt x="1420" y="292"/>
                    <a:pt x="1391" y="317"/>
                    <a:pt x="1380" y="351"/>
                  </a:cubicBezTo>
                  <a:cubicBezTo>
                    <a:pt x="1376" y="363"/>
                    <a:pt x="1358" y="373"/>
                    <a:pt x="1353" y="387"/>
                  </a:cubicBezTo>
                  <a:cubicBezTo>
                    <a:pt x="1343" y="417"/>
                    <a:pt x="1332" y="453"/>
                    <a:pt x="1314" y="480"/>
                  </a:cubicBezTo>
                  <a:cubicBezTo>
                    <a:pt x="1310" y="494"/>
                    <a:pt x="1304" y="505"/>
                    <a:pt x="1299" y="519"/>
                  </a:cubicBezTo>
                  <a:cubicBezTo>
                    <a:pt x="1298" y="522"/>
                    <a:pt x="1296" y="528"/>
                    <a:pt x="1296" y="528"/>
                  </a:cubicBezTo>
                  <a:cubicBezTo>
                    <a:pt x="1298" y="557"/>
                    <a:pt x="1296" y="588"/>
                    <a:pt x="1317" y="609"/>
                  </a:cubicBezTo>
                  <a:cubicBezTo>
                    <a:pt x="1322" y="624"/>
                    <a:pt x="1335" y="631"/>
                    <a:pt x="1341" y="645"/>
                  </a:cubicBezTo>
                  <a:cubicBezTo>
                    <a:pt x="1347" y="658"/>
                    <a:pt x="1348" y="671"/>
                    <a:pt x="1356" y="684"/>
                  </a:cubicBezTo>
                  <a:cubicBezTo>
                    <a:pt x="1360" y="690"/>
                    <a:pt x="1366" y="695"/>
                    <a:pt x="1368" y="702"/>
                  </a:cubicBezTo>
                  <a:cubicBezTo>
                    <a:pt x="1371" y="712"/>
                    <a:pt x="1375" y="731"/>
                    <a:pt x="1380" y="741"/>
                  </a:cubicBezTo>
                  <a:cubicBezTo>
                    <a:pt x="1387" y="755"/>
                    <a:pt x="1396" y="755"/>
                    <a:pt x="1401" y="771"/>
                  </a:cubicBezTo>
                  <a:cubicBezTo>
                    <a:pt x="1405" y="783"/>
                    <a:pt x="1407" y="793"/>
                    <a:pt x="1413" y="804"/>
                  </a:cubicBezTo>
                  <a:cubicBezTo>
                    <a:pt x="1419" y="851"/>
                    <a:pt x="1416" y="897"/>
                    <a:pt x="1416" y="945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54BD-2E21-4C2B-8A2E-312B346874D7}" type="slidenum">
              <a:rPr lang="en-US"/>
              <a:pPr/>
              <a:t>26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Shading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Lighting </a:t>
            </a:r>
            <a:r>
              <a:rPr lang="en-US" i="1"/>
              <a:t>could</a:t>
            </a:r>
            <a:r>
              <a:rPr lang="en-US"/>
              <a:t> be calculated for each pixel, but that’s expensive</a:t>
            </a:r>
          </a:p>
          <a:p>
            <a:r>
              <a:rPr lang="en-US"/>
              <a:t>Shading is an approximation:</a:t>
            </a:r>
          </a:p>
          <a:p>
            <a:pPr lvl="1"/>
            <a:r>
              <a:rPr lang="en-US"/>
              <a:t>Gouraud shading: Light each vertex</a:t>
            </a:r>
          </a:p>
          <a:p>
            <a:pPr lvl="1"/>
            <a:r>
              <a:rPr lang="en-US"/>
              <a:t>Interpolate color across pixels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3657600" y="4876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3962400" y="4876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4267200" y="4876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4572000" y="4876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4876800" y="4876800"/>
            <a:ext cx="228600" cy="228600"/>
          </a:xfrm>
          <a:prstGeom prst="ellipse">
            <a:avLst/>
          </a:prstGeom>
          <a:solidFill>
            <a:srgbClr val="E5F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5181600" y="4876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5486400" y="4876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5791200" y="4876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Oval 15"/>
          <p:cNvSpPr>
            <a:spLocks noChangeArrowheads="1"/>
          </p:cNvSpPr>
          <p:nvPr/>
        </p:nvSpPr>
        <p:spPr bwMode="auto">
          <a:xfrm>
            <a:off x="3657600" y="5181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Oval 16"/>
          <p:cNvSpPr>
            <a:spLocks noChangeArrowheads="1"/>
          </p:cNvSpPr>
          <p:nvPr/>
        </p:nvSpPr>
        <p:spPr bwMode="auto">
          <a:xfrm>
            <a:off x="3962400" y="5181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Oval 17"/>
          <p:cNvSpPr>
            <a:spLocks noChangeArrowheads="1"/>
          </p:cNvSpPr>
          <p:nvPr/>
        </p:nvSpPr>
        <p:spPr bwMode="auto">
          <a:xfrm>
            <a:off x="4267200" y="5181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4572000" y="5181600"/>
            <a:ext cx="228600" cy="228600"/>
          </a:xfrm>
          <a:prstGeom prst="ellipse">
            <a:avLst/>
          </a:prstGeom>
          <a:solidFill>
            <a:srgbClr val="81DE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4876800" y="5181600"/>
            <a:ext cx="228600" cy="228600"/>
          </a:xfrm>
          <a:prstGeom prst="ellipse">
            <a:avLst/>
          </a:prstGeom>
          <a:solidFill>
            <a:srgbClr val="81DE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5181600" y="5181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5486400" y="5181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Oval 22"/>
          <p:cNvSpPr>
            <a:spLocks noChangeArrowheads="1"/>
          </p:cNvSpPr>
          <p:nvPr/>
        </p:nvSpPr>
        <p:spPr bwMode="auto">
          <a:xfrm>
            <a:off x="5791200" y="5181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9" name="Oval 23"/>
          <p:cNvSpPr>
            <a:spLocks noChangeArrowheads="1"/>
          </p:cNvSpPr>
          <p:nvPr/>
        </p:nvSpPr>
        <p:spPr bwMode="auto">
          <a:xfrm>
            <a:off x="3657600" y="5486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0" name="Oval 24"/>
          <p:cNvSpPr>
            <a:spLocks noChangeArrowheads="1"/>
          </p:cNvSpPr>
          <p:nvPr/>
        </p:nvSpPr>
        <p:spPr bwMode="auto">
          <a:xfrm>
            <a:off x="3962400" y="5486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Oval 25"/>
          <p:cNvSpPr>
            <a:spLocks noChangeArrowheads="1"/>
          </p:cNvSpPr>
          <p:nvPr/>
        </p:nvSpPr>
        <p:spPr bwMode="auto">
          <a:xfrm>
            <a:off x="4267200" y="5486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Oval 26"/>
          <p:cNvSpPr>
            <a:spLocks noChangeArrowheads="1"/>
          </p:cNvSpPr>
          <p:nvPr/>
        </p:nvSpPr>
        <p:spPr bwMode="auto">
          <a:xfrm>
            <a:off x="4572000" y="5486400"/>
            <a:ext cx="228600" cy="228600"/>
          </a:xfrm>
          <a:prstGeom prst="ellipse">
            <a:avLst/>
          </a:prstGeom>
          <a:solidFill>
            <a:srgbClr val="29C7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Oval 27"/>
          <p:cNvSpPr>
            <a:spLocks noChangeArrowheads="1"/>
          </p:cNvSpPr>
          <p:nvPr/>
        </p:nvSpPr>
        <p:spPr bwMode="auto">
          <a:xfrm>
            <a:off x="4876800" y="5486400"/>
            <a:ext cx="228600" cy="228600"/>
          </a:xfrm>
          <a:prstGeom prst="ellipse">
            <a:avLst/>
          </a:prstGeom>
          <a:solidFill>
            <a:srgbClr val="29C7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Oval 28"/>
          <p:cNvSpPr>
            <a:spLocks noChangeArrowheads="1"/>
          </p:cNvSpPr>
          <p:nvPr/>
        </p:nvSpPr>
        <p:spPr bwMode="auto">
          <a:xfrm>
            <a:off x="5181600" y="5486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5" name="Oval 29"/>
          <p:cNvSpPr>
            <a:spLocks noChangeArrowheads="1"/>
          </p:cNvSpPr>
          <p:nvPr/>
        </p:nvSpPr>
        <p:spPr bwMode="auto">
          <a:xfrm>
            <a:off x="5486400" y="5486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6" name="Oval 30"/>
          <p:cNvSpPr>
            <a:spLocks noChangeArrowheads="1"/>
          </p:cNvSpPr>
          <p:nvPr/>
        </p:nvSpPr>
        <p:spPr bwMode="auto">
          <a:xfrm>
            <a:off x="5791200" y="5486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7" name="Oval 31"/>
          <p:cNvSpPr>
            <a:spLocks noChangeArrowheads="1"/>
          </p:cNvSpPr>
          <p:nvPr/>
        </p:nvSpPr>
        <p:spPr bwMode="auto">
          <a:xfrm>
            <a:off x="3657600" y="57912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8" name="Oval 32"/>
          <p:cNvSpPr>
            <a:spLocks noChangeArrowheads="1"/>
          </p:cNvSpPr>
          <p:nvPr/>
        </p:nvSpPr>
        <p:spPr bwMode="auto">
          <a:xfrm>
            <a:off x="3962400" y="57912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9" name="Oval 33"/>
          <p:cNvSpPr>
            <a:spLocks noChangeArrowheads="1"/>
          </p:cNvSpPr>
          <p:nvPr/>
        </p:nvSpPr>
        <p:spPr bwMode="auto">
          <a:xfrm>
            <a:off x="4267200" y="5791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0" name="Oval 34"/>
          <p:cNvSpPr>
            <a:spLocks noChangeArrowheads="1"/>
          </p:cNvSpPr>
          <p:nvPr/>
        </p:nvSpPr>
        <p:spPr bwMode="auto">
          <a:xfrm>
            <a:off x="4572000" y="5791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1" name="Oval 35"/>
          <p:cNvSpPr>
            <a:spLocks noChangeArrowheads="1"/>
          </p:cNvSpPr>
          <p:nvPr/>
        </p:nvSpPr>
        <p:spPr bwMode="auto">
          <a:xfrm>
            <a:off x="4876800" y="5791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2" name="Oval 36"/>
          <p:cNvSpPr>
            <a:spLocks noChangeArrowheads="1"/>
          </p:cNvSpPr>
          <p:nvPr/>
        </p:nvSpPr>
        <p:spPr bwMode="auto">
          <a:xfrm>
            <a:off x="5181600" y="5791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3" name="Oval 37"/>
          <p:cNvSpPr>
            <a:spLocks noChangeArrowheads="1"/>
          </p:cNvSpPr>
          <p:nvPr/>
        </p:nvSpPr>
        <p:spPr bwMode="auto">
          <a:xfrm>
            <a:off x="5486400" y="57912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4" name="Oval 38"/>
          <p:cNvSpPr>
            <a:spLocks noChangeArrowheads="1"/>
          </p:cNvSpPr>
          <p:nvPr/>
        </p:nvSpPr>
        <p:spPr bwMode="auto">
          <a:xfrm>
            <a:off x="5791200" y="57912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5" name="Line 39"/>
          <p:cNvSpPr>
            <a:spLocks noChangeShapeType="1"/>
          </p:cNvSpPr>
          <p:nvPr/>
        </p:nvSpPr>
        <p:spPr bwMode="auto">
          <a:xfrm flipV="1">
            <a:off x="4267200" y="4876800"/>
            <a:ext cx="6096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4876800" y="4876800"/>
            <a:ext cx="4572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7" name="Line 41"/>
          <p:cNvSpPr>
            <a:spLocks noChangeShapeType="1"/>
          </p:cNvSpPr>
          <p:nvPr/>
        </p:nvSpPr>
        <p:spPr bwMode="auto">
          <a:xfrm>
            <a:off x="4267200" y="59436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B686-8615-4730-9FC4-E2D247F76800}" type="slidenum">
              <a:rPr lang="en-US"/>
              <a:pPr/>
              <a:t>27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Rendering Pipeline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Input device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Model traversal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Model transform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Viewing transform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Clipping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Project &amp; Map to Viewport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  Lighting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    Shading -&gt;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      Rasterization -&gt;     Display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D45D-C345-4281-87A0-BF1924205B75}" type="slidenum">
              <a:rPr lang="en-US"/>
              <a:pPr/>
              <a:t>3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Perception</a:t>
            </a:r>
          </a:p>
        </p:txBody>
      </p:sp>
      <p:pic>
        <p:nvPicPr>
          <p:cNvPr id="8197" name="Picture 5" descr="g_fig20"/>
          <p:cNvPicPr>
            <a:picLocks noChangeAspect="1" noChangeArrowheads="1"/>
          </p:cNvPicPr>
          <p:nvPr/>
        </p:nvPicPr>
        <p:blipFill>
          <a:blip r:embed="rId3" cstate="print"/>
          <a:srcRect t="66725"/>
          <a:stretch>
            <a:fillRect/>
          </a:stretch>
        </p:blipFill>
        <p:spPr bwMode="auto">
          <a:xfrm>
            <a:off x="5105400" y="3875088"/>
            <a:ext cx="4267200" cy="2514600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604125" cy="4114800"/>
          </a:xfrm>
        </p:spPr>
        <p:txBody>
          <a:bodyPr/>
          <a:lstStyle/>
          <a:p>
            <a:r>
              <a:rPr lang="en-US"/>
              <a:t>Eye has light sensitive cells on the retina:</a:t>
            </a:r>
          </a:p>
          <a:p>
            <a:r>
              <a:rPr lang="en-US" b="1"/>
              <a:t>Cones</a:t>
            </a:r>
            <a:r>
              <a:rPr lang="en-US"/>
              <a:t> - 3 Types </a:t>
            </a:r>
          </a:p>
          <a:p>
            <a:pPr lvl="1"/>
            <a:r>
              <a:rPr lang="en-US"/>
              <a:t>“Red”, “Green”, and Blue </a:t>
            </a:r>
          </a:p>
          <a:p>
            <a:r>
              <a:rPr lang="en-US"/>
              <a:t>Spectral Response Curves</a:t>
            </a:r>
            <a:r>
              <a:rPr lang="en-US">
                <a:latin typeface="Verdana" pitchFamily="34" charset="0"/>
              </a:rPr>
              <a:t> </a:t>
            </a:r>
          </a:p>
          <a:p>
            <a:endParaRPr lang="en-US"/>
          </a:p>
          <a:p>
            <a:r>
              <a:rPr lang="en-US" b="1"/>
              <a:t>Rods</a:t>
            </a:r>
            <a:r>
              <a:rPr lang="en-US"/>
              <a:t> - “monochrome”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13C-211D-42FA-97E3-DB5711172C53}" type="slidenum">
              <a:rPr lang="en-US"/>
              <a:pPr/>
              <a:t>4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en-US"/>
              <a:t>Color Perception</a:t>
            </a:r>
          </a:p>
        </p:txBody>
      </p:sp>
      <p:pic>
        <p:nvPicPr>
          <p:cNvPr id="32771" name="Picture 3" descr="sensitivity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6200" y="1219200"/>
            <a:ext cx="4572000" cy="2914650"/>
          </a:xfrm>
          <a:prstGeom prst="rect">
            <a:avLst/>
          </a:prstGeom>
          <a:noFill/>
        </p:spPr>
      </p:pic>
      <p:pic>
        <p:nvPicPr>
          <p:cNvPr id="32772" name="Picture 4" descr="sensitivity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57700" y="1219200"/>
            <a:ext cx="4572000" cy="2914650"/>
          </a:xfrm>
          <a:prstGeom prst="rect">
            <a:avLst/>
          </a:prstGeom>
          <a:noFill/>
        </p:spPr>
      </p:pic>
      <p:pic>
        <p:nvPicPr>
          <p:cNvPr id="32774" name="Picture 6" descr="stimulu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4327525"/>
            <a:ext cx="7848600" cy="2530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>
            <a:grpSpLocks/>
          </p:cNvGrpSpPr>
          <p:nvPr/>
        </p:nvGrpSpPr>
        <p:grpSpPr>
          <a:xfrm>
            <a:off x="3141468" y="4343400"/>
            <a:ext cx="558208" cy="540000"/>
            <a:chOff x="4217723" y="4800600"/>
            <a:chExt cx="744277" cy="720000"/>
          </a:xfrm>
        </p:grpSpPr>
        <p:sp>
          <p:nvSpPr>
            <p:cNvPr id="26" name="Rectangle 25"/>
            <p:cNvSpPr/>
            <p:nvPr/>
          </p:nvSpPr>
          <p:spPr bwMode="auto">
            <a:xfrm>
              <a:off x="4217723" y="4800600"/>
              <a:ext cx="237600" cy="720000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471062" y="4800600"/>
              <a:ext cx="237600" cy="720000"/>
            </a:xfrm>
            <a:prstGeom prst="rect">
              <a:avLst/>
            </a:prstGeom>
            <a:solidFill>
              <a:srgbClr val="00FF00"/>
            </a:solidFill>
            <a:ln w="127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724400" y="4800600"/>
              <a:ext cx="237600" cy="720000"/>
            </a:xfrm>
            <a:prstGeom prst="rect">
              <a:avLst/>
            </a:prstGeom>
            <a:solidFill>
              <a:srgbClr val="0000FF"/>
            </a:solidFill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grpSp>
        <p:nvGrpSpPr>
          <p:cNvPr id="24" name="Group 23"/>
          <p:cNvGrpSpPr>
            <a:grpSpLocks/>
          </p:cNvGrpSpPr>
          <p:nvPr/>
        </p:nvGrpSpPr>
        <p:grpSpPr>
          <a:xfrm>
            <a:off x="2540791" y="4343400"/>
            <a:ext cx="558208" cy="540000"/>
            <a:chOff x="4217723" y="4800600"/>
            <a:chExt cx="744277" cy="7200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4217723" y="4800600"/>
              <a:ext cx="237600" cy="720000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471062" y="4800600"/>
              <a:ext cx="237600" cy="720000"/>
            </a:xfrm>
            <a:prstGeom prst="rect">
              <a:avLst/>
            </a:prstGeom>
            <a:solidFill>
              <a:srgbClr val="00FF00"/>
            </a:solidFill>
            <a:ln w="127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724400" y="4800600"/>
              <a:ext cx="237600" cy="720000"/>
            </a:xfrm>
            <a:prstGeom prst="rect">
              <a:avLst/>
            </a:prstGeom>
            <a:solidFill>
              <a:srgbClr val="0000FF"/>
            </a:solidFill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2F65-B540-4146-A508-6A7E89817E46}" type="slidenum">
              <a:rPr lang="en-US"/>
              <a:pPr/>
              <a:t>5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Additive Color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Additive: Red, Green, Blue -- </a:t>
            </a:r>
            <a:r>
              <a:rPr lang="en-US" b="1" dirty="0"/>
              <a:t>RGB</a:t>
            </a:r>
          </a:p>
          <a:p>
            <a:r>
              <a:rPr lang="en-US" dirty="0"/>
              <a:t>Red + Blue + Green light added together = </a:t>
            </a:r>
            <a:r>
              <a:rPr lang="en-US" b="1" dirty="0"/>
              <a:t>White</a:t>
            </a:r>
          </a:p>
          <a:p>
            <a:r>
              <a:rPr lang="en-US" dirty="0"/>
              <a:t>Basis of Color  </a:t>
            </a:r>
            <a:r>
              <a:rPr lang="en-US" dirty="0" smtClean="0"/>
              <a:t>LCD</a:t>
            </a:r>
            <a:endParaRPr lang="en-US" b="1" dirty="0"/>
          </a:p>
        </p:txBody>
      </p:sp>
      <p:sp>
        <p:nvSpPr>
          <p:cNvPr id="7200" name="WordArt 32"/>
          <p:cNvSpPr>
            <a:spLocks noChangeArrowheads="1" noChangeShapeType="1" noTextEdit="1"/>
          </p:cNvSpPr>
          <p:nvPr/>
        </p:nvSpPr>
        <p:spPr bwMode="auto">
          <a:xfrm>
            <a:off x="2743200" y="4495800"/>
            <a:ext cx="1524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7201" name="WordArt 33"/>
          <p:cNvSpPr>
            <a:spLocks noChangeArrowheads="1" noChangeShapeType="1" noTextEdit="1"/>
          </p:cNvSpPr>
          <p:nvPr/>
        </p:nvSpPr>
        <p:spPr bwMode="auto">
          <a:xfrm>
            <a:off x="3352010" y="4495800"/>
            <a:ext cx="1524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grpSp>
        <p:nvGrpSpPr>
          <p:cNvPr id="29" name="Group 28"/>
          <p:cNvGrpSpPr>
            <a:grpSpLocks/>
          </p:cNvGrpSpPr>
          <p:nvPr/>
        </p:nvGrpSpPr>
        <p:grpSpPr>
          <a:xfrm>
            <a:off x="3140069" y="4926019"/>
            <a:ext cx="558208" cy="540000"/>
            <a:chOff x="4217723" y="4800600"/>
            <a:chExt cx="744277" cy="720000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217723" y="4800600"/>
              <a:ext cx="237600" cy="720000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4471062" y="4800600"/>
              <a:ext cx="237600" cy="720000"/>
            </a:xfrm>
            <a:prstGeom prst="rect">
              <a:avLst/>
            </a:prstGeom>
            <a:solidFill>
              <a:srgbClr val="00FF00"/>
            </a:solidFill>
            <a:ln w="127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724400" y="4800600"/>
              <a:ext cx="237600" cy="720000"/>
            </a:xfrm>
            <a:prstGeom prst="rect">
              <a:avLst/>
            </a:prstGeom>
            <a:solidFill>
              <a:srgbClr val="0000FF"/>
            </a:solidFill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grpSp>
        <p:nvGrpSpPr>
          <p:cNvPr id="33" name="Group 32"/>
          <p:cNvGrpSpPr>
            <a:grpSpLocks/>
          </p:cNvGrpSpPr>
          <p:nvPr/>
        </p:nvGrpSpPr>
        <p:grpSpPr>
          <a:xfrm>
            <a:off x="2539392" y="4926019"/>
            <a:ext cx="558208" cy="540000"/>
            <a:chOff x="4217723" y="4800600"/>
            <a:chExt cx="744277" cy="720000"/>
          </a:xfrm>
        </p:grpSpPr>
        <p:sp>
          <p:nvSpPr>
            <p:cNvPr id="34" name="Rectangle 33"/>
            <p:cNvSpPr/>
            <p:nvPr/>
          </p:nvSpPr>
          <p:spPr bwMode="auto">
            <a:xfrm>
              <a:off x="4217723" y="4800600"/>
              <a:ext cx="237600" cy="720000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4471062" y="4800600"/>
              <a:ext cx="237600" cy="720000"/>
            </a:xfrm>
            <a:prstGeom prst="rect">
              <a:avLst/>
            </a:prstGeom>
            <a:solidFill>
              <a:srgbClr val="00FF00"/>
            </a:solidFill>
            <a:ln w="1270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4724400" y="4800600"/>
              <a:ext cx="237600" cy="720000"/>
            </a:xfrm>
            <a:prstGeom prst="rect">
              <a:avLst/>
            </a:prstGeom>
            <a:solidFill>
              <a:srgbClr val="0000FF"/>
            </a:solidFill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sp>
        <p:nvSpPr>
          <p:cNvPr id="37" name="WordArt 32"/>
          <p:cNvSpPr>
            <a:spLocks noChangeArrowheads="1" noChangeShapeType="1" noTextEdit="1"/>
          </p:cNvSpPr>
          <p:nvPr/>
        </p:nvSpPr>
        <p:spPr bwMode="auto">
          <a:xfrm>
            <a:off x="2741801" y="5053018"/>
            <a:ext cx="1524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  <a:endParaRPr lang="en-US" sz="1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38" name="WordArt 33"/>
          <p:cNvSpPr>
            <a:spLocks noChangeArrowheads="1" noChangeShapeType="1" noTextEdit="1"/>
          </p:cNvSpPr>
          <p:nvPr/>
        </p:nvSpPr>
        <p:spPr bwMode="auto">
          <a:xfrm>
            <a:off x="3350611" y="5053018"/>
            <a:ext cx="1524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  <a:endParaRPr lang="en-US" sz="1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B56F-4D2F-4D77-A603-843EE06E3E5B}" type="slidenum">
              <a:rPr lang="en-US"/>
              <a:pPr/>
              <a:t>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/>
              <a:t>Displays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412163" cy="4572000"/>
          </a:xfrm>
        </p:spPr>
        <p:txBody>
          <a:bodyPr/>
          <a:lstStyle/>
          <a:p>
            <a:r>
              <a:rPr lang="en-US" dirty="0"/>
              <a:t>Color </a:t>
            </a:r>
            <a:r>
              <a:rPr lang="en-US" dirty="0" smtClean="0"/>
              <a:t>LCD </a:t>
            </a:r>
            <a:r>
              <a:rPr lang="en-US" dirty="0"/>
              <a:t>contains rectangular array of colored dots - </a:t>
            </a:r>
            <a:r>
              <a:rPr lang="en-US" b="1" dirty="0"/>
              <a:t>Pixels</a:t>
            </a:r>
            <a:endParaRPr lang="en-US" dirty="0"/>
          </a:p>
          <a:p>
            <a:pPr lvl="1"/>
            <a:r>
              <a:rPr lang="en-US" dirty="0"/>
              <a:t>RGB Triads</a:t>
            </a:r>
          </a:p>
          <a:p>
            <a:pPr lvl="1"/>
            <a:r>
              <a:rPr lang="en-US" dirty="0"/>
              <a:t>R, G, and B controlled separately per pixel</a:t>
            </a:r>
          </a:p>
          <a:p>
            <a:pPr lvl="1"/>
            <a:r>
              <a:rPr lang="en-US" dirty="0"/>
              <a:t>8 bits for each R, G and </a:t>
            </a:r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91D34-39A7-4B66-A875-F384B623AB92}" type="slidenum">
              <a:rPr lang="en-US"/>
              <a:pPr/>
              <a:t>7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 Buffer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Stores image to be refreshed on Display</a:t>
            </a:r>
          </a:p>
          <a:p>
            <a:r>
              <a:rPr lang="en-US" dirty="0"/>
              <a:t>Dual port: 	Refresh port + 			</a:t>
            </a:r>
            <a:r>
              <a:rPr lang="en-US" dirty="0" smtClean="0"/>
              <a:t>  </a:t>
            </a:r>
            <a:r>
              <a:rPr lang="en-US" dirty="0"/>
              <a:t>		</a:t>
            </a:r>
            <a:r>
              <a:rPr lang="en-US" dirty="0" smtClean="0"/>
              <a:t>        Random</a:t>
            </a:r>
            <a:r>
              <a:rPr lang="en-US" dirty="0"/>
              <a:t>-access port</a:t>
            </a:r>
          </a:p>
          <a:p>
            <a:r>
              <a:rPr lang="en-US" dirty="0"/>
              <a:t>Video RAM</a:t>
            </a:r>
          </a:p>
          <a:p>
            <a:r>
              <a:rPr lang="en-US" dirty="0"/>
              <a:t>Random-Access port used to load frame buffer with images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282E-4F98-45AD-A9A8-35C98875E988}" type="slidenum">
              <a:rPr lang="en-US"/>
              <a:pPr/>
              <a:t>8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turn on pixels?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use the </a:t>
            </a:r>
            <a:r>
              <a:rPr lang="en-US" i="1"/>
              <a:t>Standard Graphics Pipeline</a:t>
            </a:r>
            <a:endParaRPr lang="en-US"/>
          </a:p>
          <a:p>
            <a:r>
              <a:rPr lang="en-US"/>
              <a:t>We start with geometric items to draw</a:t>
            </a:r>
          </a:p>
          <a:p>
            <a:r>
              <a:rPr lang="en-US"/>
              <a:t>Each item is passed down the pipeline to the frame buffer.</a:t>
            </a:r>
          </a:p>
          <a:p>
            <a:pPr lvl="1"/>
            <a:r>
              <a:rPr lang="en-US"/>
              <a:t>Start with polygons</a:t>
            </a:r>
          </a:p>
          <a:p>
            <a:pPr lvl="1"/>
            <a:r>
              <a:rPr lang="en-US"/>
              <a:t>End with filled pixels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99124-22DB-460B-A6AA-93E2082BB126}" type="slidenum">
              <a:rPr lang="en-US"/>
              <a:pPr/>
              <a:t>9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Programmer’s </a:t>
            </a:r>
            <a:r>
              <a:rPr lang="en-US" b="1" dirty="0"/>
              <a:t>Model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r>
              <a:rPr lang="en-US" dirty="0"/>
              <a:t>Data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Application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Graphics Library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Hardware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Screen </a:t>
            </a:r>
          </a:p>
          <a:p>
            <a:pPr lvl="1"/>
            <a:r>
              <a:rPr lang="en-US" dirty="0"/>
              <a:t>Data: Info you want to draw</a:t>
            </a:r>
          </a:p>
          <a:p>
            <a:pPr lvl="1"/>
            <a:r>
              <a:rPr lang="en-US" dirty="0"/>
              <a:t>Application: </a:t>
            </a:r>
            <a:r>
              <a:rPr lang="en-US" dirty="0" smtClean="0"/>
              <a:t>(Rockets + Asteroids)</a:t>
            </a:r>
            <a:endParaRPr lang="en-US" dirty="0"/>
          </a:p>
          <a:p>
            <a:pPr lvl="1"/>
            <a:r>
              <a:rPr lang="en-US" dirty="0"/>
              <a:t>Graphics Library: </a:t>
            </a:r>
            <a:r>
              <a:rPr lang="en-US" dirty="0" smtClean="0"/>
              <a:t>(Processing, OpenGL)</a:t>
            </a:r>
            <a:endParaRPr lang="en-US" dirty="0"/>
          </a:p>
          <a:p>
            <a:pPr lvl="1"/>
            <a:r>
              <a:rPr lang="en-US" dirty="0"/>
              <a:t>Hardware: GPU (ATI / </a:t>
            </a:r>
            <a:r>
              <a:rPr lang="en-US" dirty="0" err="1"/>
              <a:t>nVidia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Screen: GPU’s frame buffer memory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11979</TotalTime>
  <Words>1055</Words>
  <Application>Microsoft Macintosh PowerPoint</Application>
  <PresentationFormat>On-screen Show (4:3)</PresentationFormat>
  <Paragraphs>332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Blank Presentation</vt:lpstr>
      <vt:lpstr>Computer Graphics Overview</vt:lpstr>
      <vt:lpstr>Color</vt:lpstr>
      <vt:lpstr>Perception</vt:lpstr>
      <vt:lpstr>Color Perception</vt:lpstr>
      <vt:lpstr>Additive Color</vt:lpstr>
      <vt:lpstr>Displays</vt:lpstr>
      <vt:lpstr>Frame Buffer</vt:lpstr>
      <vt:lpstr>How do we turn on pixels?</vt:lpstr>
      <vt:lpstr>Programmer’s Model</vt:lpstr>
      <vt:lpstr>Drawing Pipeline</vt:lpstr>
      <vt:lpstr>Pipeline</vt:lpstr>
      <vt:lpstr>Pipeline:Model Traversal</vt:lpstr>
      <vt:lpstr>Pipeline: Modeling Transform</vt:lpstr>
      <vt:lpstr>Pipeline: Viewing Transform</vt:lpstr>
      <vt:lpstr>Clipping</vt:lpstr>
      <vt:lpstr>Rasterization</vt:lpstr>
      <vt:lpstr>Data Representation</vt:lpstr>
      <vt:lpstr>Matrix</vt:lpstr>
      <vt:lpstr>Scale</vt:lpstr>
      <vt:lpstr>2D Rotation</vt:lpstr>
      <vt:lpstr>Homogeneous coordinates</vt:lpstr>
      <vt:lpstr>Homogeneous Coordinates</vt:lpstr>
      <vt:lpstr>3D Graphics</vt:lpstr>
      <vt:lpstr>Project &amp; Map to Viewport</vt:lpstr>
      <vt:lpstr>Lighting</vt:lpstr>
      <vt:lpstr>Shading</vt:lpstr>
      <vt:lpstr>Rendering Pipeline</vt:lpstr>
    </vt:vector>
  </TitlesOfParts>
  <Company>University of Regina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IAT 265 Computer Graphics Overview</dc:title>
  <dc:creator>cdshaw</dc:creator>
  <cp:lastModifiedBy>Chris Shaw</cp:lastModifiedBy>
  <cp:revision>30</cp:revision>
  <dcterms:created xsi:type="dcterms:W3CDTF">2011-01-28T16:40:03Z</dcterms:created>
  <dcterms:modified xsi:type="dcterms:W3CDTF">2017-02-26T07:36:16Z</dcterms:modified>
</cp:coreProperties>
</file>