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3"/>
  </p:notesMasterIdLst>
  <p:sldIdLst>
    <p:sldId id="256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5" r:id="rId16"/>
    <p:sldId id="304" r:id="rId17"/>
    <p:sldId id="306" r:id="rId18"/>
    <p:sldId id="307" r:id="rId19"/>
    <p:sldId id="308" r:id="rId20"/>
    <p:sldId id="309" r:id="rId21"/>
    <p:sldId id="311" r:id="rId22"/>
  </p:sldIdLst>
  <p:sldSz cx="10080625" cy="7559675"/>
  <p:notesSz cx="7559675" cy="106918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27D"/>
    <a:srgbClr val="978E81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11" autoAdjust="0"/>
    <p:restoredTop sz="94618" autoAdjust="0"/>
  </p:normalViewPr>
  <p:slideViewPr>
    <p:cSldViewPr>
      <p:cViewPr>
        <p:scale>
          <a:sx n="85" d="100"/>
          <a:sy n="85" d="100"/>
        </p:scale>
        <p:origin x="-704" y="-27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018330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52413" y="6132513"/>
            <a:ext cx="9828212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50" tIns="50377" rIns="100750" bIns="50377"/>
          <a:lstStyle/>
          <a:p>
            <a:pPr defTabSz="912813">
              <a:defRPr/>
            </a:pPr>
            <a:endParaRPr lang="en-US" baseline="0">
              <a:latin typeface="Times New Roman" pitchFamily="18" charset="0"/>
            </a:endParaRPr>
          </a:p>
        </p:txBody>
      </p:sp>
      <p:pic>
        <p:nvPicPr>
          <p:cNvPr id="5" name="Picture 8" descr="siat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550" y="6467475"/>
            <a:ext cx="27717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8063" y="755650"/>
            <a:ext cx="85121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2675" y="4283075"/>
            <a:ext cx="7056438" cy="1954213"/>
          </a:xfrm>
        </p:spPr>
        <p:txBody>
          <a:bodyPr/>
          <a:lstStyle>
            <a:lvl1pPr marL="0" indent="0">
              <a:buFont typeface="Marlett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84225" y="6865938"/>
            <a:ext cx="2744788" cy="568325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71863" y="6865938"/>
            <a:ext cx="3136900" cy="568325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/>
              <a:t>IAT 355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80275" y="6865938"/>
            <a:ext cx="2016125" cy="568325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F05A529A-A2CC-43BD-8C59-3A68B1F55D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9D7AE-FCCD-4943-9D5A-52976313E2F4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3288" y="252413"/>
            <a:ext cx="2266950" cy="6424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675" y="252413"/>
            <a:ext cx="6653213" cy="6424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BD904-CACD-4ABB-B6F5-CD9906C19C21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52413"/>
            <a:ext cx="8569325" cy="12588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4825" y="2079625"/>
            <a:ext cx="4430713" cy="459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87938" y="2079625"/>
            <a:ext cx="4432300" cy="45974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4931B-C705-4CFB-B942-84946CA2A82B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E47E3-7CBB-448B-A9F0-88BD9A20A39F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B9626-68FF-4935-A6B4-DE40FB381A5C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2079625"/>
            <a:ext cx="4430713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7938" y="2079625"/>
            <a:ext cx="4432300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BC6EB-21D1-43E9-9087-B46C5F56ECB0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A3339-A1F4-468A-95CC-1CD326D60732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F60C5B-454F-4567-B516-870A19C96F0B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B68CA-EDE2-4D29-8A28-7BCE260DBC57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19DC24-857D-4180-B077-48C06600A8BB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7AE288-2F3B-4753-860E-3B6F1C579DAB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7675" y="252413"/>
            <a:ext cx="8569325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50" tIns="50377" rIns="100750" bIns="5037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2079625"/>
            <a:ext cx="9015413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50" tIns="50377" rIns="100750" bIns="503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6250" y="6865938"/>
            <a:ext cx="27162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50" tIns="50377" rIns="100750" bIns="5037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5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65938"/>
            <a:ext cx="31908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50" tIns="50377" rIns="100750" bIns="50377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5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19975" y="6865938"/>
            <a:ext cx="2100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50" tIns="50377" rIns="100750" bIns="5037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500" baseline="0">
                <a:solidFill>
                  <a:schemeClr val="bg2"/>
                </a:solidFill>
              </a:defRPr>
            </a:lvl1pPr>
          </a:lstStyle>
          <a:p>
            <a:fld id="{D01E53C0-ECA5-41A5-8A47-045A74B517AD}" type="slidenum">
              <a:rPr lang="en-US"/>
              <a:pPr/>
              <a:t>‹#›</a:t>
            </a:fld>
            <a:endParaRPr lang="en-US">
              <a:latin typeface="Comic Sans MS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/>
  <p:txStyles>
    <p:titleStyle>
      <a:lvl1pPr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2pPr>
      <a:lvl3pPr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3pPr>
      <a:lvl4pPr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4pPr>
      <a:lvl5pPr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5pPr>
      <a:lvl6pPr marL="457200"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6pPr>
      <a:lvl7pPr marL="914400"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7pPr>
      <a:lvl8pPr marL="1371600"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8pPr>
      <a:lvl9pPr marL="1828800" algn="l" defTabSz="1008063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pitchFamily="1" charset="0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SzPct val="70000"/>
        <a:buFont typeface="Marlett" pitchFamily="2" charset="2"/>
        <a:buChar char="g"/>
        <a:defRPr kumimoji="1" sz="35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3100">
          <a:solidFill>
            <a:schemeClr val="tx1"/>
          </a:solidFill>
          <a:latin typeface="+mn-lt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600">
          <a:solidFill>
            <a:schemeClr val="tx1"/>
          </a:solidFill>
          <a:latin typeface="+mn-lt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200">
          <a:solidFill>
            <a:schemeClr val="tx1"/>
          </a:solidFill>
          <a:latin typeface="+mn-lt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200">
          <a:solidFill>
            <a:schemeClr val="tx1"/>
          </a:solidFill>
          <a:latin typeface="+mn-lt"/>
        </a:defRPr>
      </a:lvl5pPr>
      <a:lvl6pPr marL="2725738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200">
          <a:solidFill>
            <a:schemeClr val="tx1"/>
          </a:solidFill>
          <a:latin typeface="+mn-lt"/>
        </a:defRPr>
      </a:lvl6pPr>
      <a:lvl7pPr marL="3182938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200">
          <a:solidFill>
            <a:schemeClr val="tx1"/>
          </a:solidFill>
          <a:latin typeface="+mn-lt"/>
        </a:defRPr>
      </a:lvl7pPr>
      <a:lvl8pPr marL="3640138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200">
          <a:solidFill>
            <a:schemeClr val="tx1"/>
          </a:solidFill>
          <a:latin typeface="+mn-lt"/>
        </a:defRPr>
      </a:lvl8pPr>
      <a:lvl9pPr marL="4097338" indent="-252413" algn="l" defTabSz="1008063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9FA8C42F-0B71-4A4E-B181-4043222A64D7}" type="slidenum">
              <a:rPr lang="en-US"/>
              <a:pPr defTabSz="1008063"/>
              <a:t>1</a:t>
            </a:fld>
            <a:endParaRPr lang="en-US"/>
          </a:p>
        </p:txBody>
      </p:sp>
      <p:sp>
        <p:nvSpPr>
          <p:cNvPr id="307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0988"/>
            <a:ext cx="8609012" cy="1265237"/>
          </a:xfrm>
        </p:spPr>
        <p:txBody>
          <a:bodyPr lIns="0" tIns="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</a:tabLst>
            </a:pPr>
            <a:r>
              <a:rPr lang="en-GB" smtClean="0"/>
              <a:t>IAT 355</a:t>
            </a:r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00225" y="3348038"/>
            <a:ext cx="7764463" cy="2879725"/>
          </a:xfrm>
        </p:spPr>
        <p:txBody>
          <a:bodyPr lIns="0" tIns="0" rIns="0" bIns="0" anchor="ctr"/>
          <a:lstStyle/>
          <a:p>
            <a:pPr marL="0" lvl="1" indent="0">
              <a:lnSpc>
                <a:spcPct val="95000"/>
              </a:lnSpc>
              <a:spcBef>
                <a:spcPct val="0"/>
              </a:spcBef>
              <a:buClr>
                <a:srgbClr val="E6E6E6"/>
              </a:buClr>
              <a:buSzPct val="7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9725" algn="l"/>
                <a:tab pos="8686800" algn="l"/>
              </a:tabLst>
            </a:pPr>
            <a:r>
              <a:rPr lang="en-GB" sz="3500" smtClean="0"/>
              <a:t>Scene Graphs</a:t>
            </a:r>
          </a:p>
        </p:txBody>
      </p:sp>
    </p:spTree>
  </p:cSld>
  <p:clrMapOvr>
    <a:masterClrMapping/>
  </p:clrMapOvr>
  <p:transition xmlns:p14="http://schemas.microsoft.com/office/powerpoint/2010/main" spd="med">
    <p:rand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Cube object functions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Also want common functions to act on the cube’s data:</a:t>
            </a:r>
          </a:p>
          <a:p>
            <a:pPr lvl="1">
              <a:buFontTx/>
              <a:buNone/>
            </a:pPr>
            <a:r>
              <a:rPr lang="en-CA" smtClean="0"/>
              <a:t>myCube.translate( tx, ty, tz );</a:t>
            </a:r>
          </a:p>
          <a:p>
            <a:pPr lvl="1">
              <a:buFontTx/>
              <a:buNone/>
            </a:pPr>
            <a:r>
              <a:rPr lang="en-CA" smtClean="0"/>
              <a:t>myCube.rotate( r, 1.0, 0.0, 0.0 );</a:t>
            </a:r>
          </a:p>
          <a:p>
            <a:pPr lvl="1">
              <a:buFontTx/>
              <a:buNone/>
            </a:pPr>
            <a:r>
              <a:rPr lang="en-CA" smtClean="0"/>
              <a:t>myCube.setColor( r, g, b);</a:t>
            </a:r>
          </a:p>
          <a:p>
            <a:r>
              <a:rPr lang="en-CA" smtClean="0"/>
              <a:t>Draw it!</a:t>
            </a:r>
          </a:p>
          <a:p>
            <a:pPr lvl="1">
              <a:buFontTx/>
              <a:buNone/>
            </a:pPr>
            <a:r>
              <a:rPr lang="en-CA" smtClean="0"/>
              <a:t>myCube.render();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8304A319-46D1-4609-A901-6D25CDEC9894}" type="slidenum">
              <a:rPr lang="en-US"/>
              <a:pPr defTabSz="1008063"/>
              <a:t>10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arlett" pitchFamily="2" charset="2"/>
              <a:buNone/>
            </a:pPr>
            <a:r>
              <a:rPr lang="en-CA" smtClean="0"/>
              <a:t>class cube {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public:</a:t>
            </a:r>
          </a:p>
          <a:p>
            <a:pPr lvl="1">
              <a:buFontTx/>
              <a:buNone/>
            </a:pPr>
            <a:r>
              <a:rPr lang="en-CA" smtClean="0"/>
              <a:t>float color [3] ;</a:t>
            </a:r>
          </a:p>
          <a:p>
            <a:pPr lvl="1">
              <a:buFontTx/>
              <a:buNone/>
            </a:pPr>
            <a:r>
              <a:rPr lang="en-CA" smtClean="0"/>
              <a:t>float matrix[4][4] ;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private:</a:t>
            </a:r>
          </a:p>
          <a:p>
            <a:pPr lvl="1">
              <a:buFontTx/>
              <a:buNone/>
            </a:pPr>
            <a:r>
              <a:rPr lang="en-CA" smtClean="0"/>
              <a:t>//implementation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}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FFAA2175-6F36-41FE-A4CA-A6B3EFCC583E}" type="slidenum">
              <a:rPr lang="en-US"/>
              <a:pPr defTabSz="1008063"/>
              <a:t>11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Implementation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Can choose any old way of representing the cube</a:t>
            </a:r>
          </a:p>
          <a:p>
            <a:pPr lvl="1"/>
            <a:r>
              <a:rPr lang="en-CA" smtClean="0"/>
              <a:t>Vertex list, polygons...</a:t>
            </a:r>
          </a:p>
          <a:p>
            <a:r>
              <a:rPr lang="en-CA" smtClean="0"/>
              <a:t>Private stuff accesses the public piece</a:t>
            </a:r>
          </a:p>
          <a:p>
            <a:r>
              <a:rPr lang="en-CA" smtClean="0"/>
              <a:t>Render method makes OpenGL calls</a:t>
            </a: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B073F49E-AC24-4C09-9A39-DB632B1E5CFF}" type="slidenum">
              <a:rPr lang="en-US"/>
              <a:pPr defTabSz="1008063"/>
              <a:t>12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Other Objects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Other types of objects are:</a:t>
            </a:r>
          </a:p>
          <a:p>
            <a:pPr lvl="1"/>
            <a:r>
              <a:rPr lang="en-CA" smtClean="0"/>
              <a:t>3D Cameras</a:t>
            </a:r>
          </a:p>
          <a:p>
            <a:pPr lvl="1"/>
            <a:r>
              <a:rPr lang="en-CA" smtClean="0"/>
              <a:t>3D Lights</a:t>
            </a:r>
          </a:p>
          <a:p>
            <a:r>
              <a:rPr lang="en-CA" smtClean="0"/>
              <a:t>Also non-geometric things</a:t>
            </a:r>
          </a:p>
          <a:p>
            <a:pPr lvl="1"/>
            <a:r>
              <a:rPr lang="en-CA" smtClean="0"/>
              <a:t>Materials, colors</a:t>
            </a:r>
          </a:p>
          <a:p>
            <a:pPr lvl="1"/>
            <a:r>
              <a:rPr lang="en-CA" smtClean="0"/>
              <a:t>Matrices (storing geometric transformations)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AFCC5857-2DAF-4A32-BCC9-3B1578429D1F}" type="slidenum">
              <a:rPr lang="en-US"/>
              <a:pPr defTabSz="1008063"/>
              <a:t>13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Application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arlett" pitchFamily="2" charset="2"/>
              <a:buNone/>
            </a:pPr>
            <a:r>
              <a:rPr lang="en-CA" smtClean="0"/>
              <a:t>cube myCube ;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material	plastic ;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myCube.setMaterial( plastic );</a:t>
            </a:r>
          </a:p>
          <a:p>
            <a:pPr>
              <a:buFont typeface="Marlett" pitchFamily="2" charset="2"/>
              <a:buNone/>
            </a:pPr>
            <a:endParaRPr lang="en-CA" smtClean="0"/>
          </a:p>
          <a:p>
            <a:pPr>
              <a:buFont typeface="Marlett" pitchFamily="2" charset="2"/>
              <a:buNone/>
            </a:pPr>
            <a:r>
              <a:rPr lang="en-CA" smtClean="0"/>
              <a:t>camera frontView;</a:t>
            </a:r>
          </a:p>
          <a:p>
            <a:pPr>
              <a:buFont typeface="Marlett" pitchFamily="2" charset="2"/>
              <a:buNone/>
            </a:pPr>
            <a:r>
              <a:rPr lang="en-CA" smtClean="0"/>
              <a:t>frontView.position( x, y, z );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AA476B5E-1D52-41C6-8E10-D7A988609659}" type="slidenum">
              <a:rPr lang="en-US"/>
              <a:pPr defTabSz="1008063"/>
              <a:t>14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Descriptions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If you can represent all scene elements as objects</a:t>
            </a:r>
          </a:p>
          <a:p>
            <a:pPr lvl="1"/>
            <a:r>
              <a:rPr lang="en-CA" dirty="0" smtClean="0"/>
              <a:t>Cameras</a:t>
            </a:r>
          </a:p>
          <a:p>
            <a:pPr lvl="1"/>
            <a:r>
              <a:rPr lang="en-CA" dirty="0" smtClean="0"/>
              <a:t>Lights</a:t>
            </a:r>
          </a:p>
          <a:p>
            <a:pPr lvl="1"/>
            <a:r>
              <a:rPr lang="en-CA" dirty="0" smtClean="0"/>
              <a:t>Material</a:t>
            </a:r>
          </a:p>
          <a:p>
            <a:pPr lvl="1"/>
            <a:r>
              <a:rPr lang="en-CA" dirty="0" smtClean="0"/>
              <a:t>Geometry</a:t>
            </a:r>
          </a:p>
          <a:p>
            <a:r>
              <a:rPr lang="en-CA" dirty="0" smtClean="0"/>
              <a:t>Put it all in a tree and traverse the tree</a:t>
            </a:r>
          </a:p>
          <a:p>
            <a:pPr lvl="1"/>
            <a:r>
              <a:rPr lang="en-CA" dirty="0" smtClean="0"/>
              <a:t>Render scene by traversal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416EB612-9581-4CDA-B8BE-9826A1D0D83F}" type="slidenum">
              <a:rPr lang="en-US"/>
              <a:pPr defTabSz="1008063"/>
              <a:t>15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smtClean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0B9F360D-DAAD-41FB-9099-51D9B213968B}" type="slidenum">
              <a:rPr lang="en-US"/>
              <a:pPr defTabSz="1008063"/>
              <a:t>16</a:t>
            </a:fld>
            <a:endParaRPr lang="en-US">
              <a:latin typeface="Comic Sans MS" pitchFamily="1" charset="0"/>
            </a:endParaRPr>
          </a:p>
        </p:txBody>
      </p:sp>
      <p:pic>
        <p:nvPicPr>
          <p:cNvPr id="18439" name="Picture 4" descr="C:\BOOK\OpenGL\Paul Final\jpeg_new\AN09F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459038"/>
            <a:ext cx="7696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arlett" pitchFamily="2" charset="2"/>
              <a:buNone/>
            </a:pPr>
            <a:r>
              <a:rPr lang="en-CA" sz="2400" smtClean="0"/>
              <a:t>glPushAttrib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glPushMatrix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glColor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glTranslate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glRotate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Object1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glTranslate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Object2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glPopMatrix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glPopAttrib</a:t>
            </a:r>
          </a:p>
          <a:p>
            <a:pPr>
              <a:buFont typeface="Marlett" pitchFamily="2" charset="2"/>
              <a:buNone/>
            </a:pPr>
            <a:r>
              <a:rPr lang="en-CA" sz="2400" smtClean="0"/>
              <a:t>...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A5257BB1-C7B7-4988-9177-6CFB25AFA688}" type="slidenum">
              <a:rPr lang="en-US"/>
              <a:pPr defTabSz="1008063"/>
              <a:t>17</a:t>
            </a:fld>
            <a:endParaRPr lang="en-US">
              <a:latin typeface="Comic Sans MS" pitchFamily="1" charset="0"/>
            </a:endParaRPr>
          </a:p>
        </p:txBody>
      </p:sp>
      <p:pic>
        <p:nvPicPr>
          <p:cNvPr id="19463" name="Picture 4" descr="C:\BOOK\OpenGL\Paul Final\jpeg_new\AN09F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41638" y="1851025"/>
            <a:ext cx="70389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 Traversal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Similar to preorder traversal of binary tree</a:t>
            </a:r>
          </a:p>
          <a:p>
            <a:pPr lvl="1"/>
            <a:r>
              <a:rPr lang="en-CA" smtClean="0"/>
              <a:t>Visit a node</a:t>
            </a:r>
          </a:p>
          <a:p>
            <a:pPr lvl="2"/>
            <a:r>
              <a:rPr lang="en-CA" smtClean="0"/>
              <a:t>“Activate” the node  -- pushMatrix/Attrib</a:t>
            </a:r>
          </a:p>
          <a:p>
            <a:pPr lvl="2"/>
            <a:r>
              <a:rPr lang="en-CA" smtClean="0"/>
              <a:t>Vist all children in child order</a:t>
            </a:r>
          </a:p>
          <a:p>
            <a:pPr lvl="2"/>
            <a:r>
              <a:rPr lang="en-CA" smtClean="0"/>
              <a:t>“UNActivate” node  -- popMatrix/Attrib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30454073-8666-4320-B697-069FAEA2CD0F}" type="slidenum">
              <a:rPr lang="en-US"/>
              <a:pPr defTabSz="1008063"/>
              <a:t>18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Separator nodes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Necessary to mark places where attribute changes take place</a:t>
            </a:r>
          </a:p>
          <a:p>
            <a:pPr lvl="1"/>
            <a:r>
              <a:rPr lang="en-CA" smtClean="0"/>
              <a:t>Where the OpenGL push/pop live</a:t>
            </a:r>
          </a:p>
          <a:p>
            <a:r>
              <a:rPr lang="en-CA" smtClean="0"/>
              <a:t>Advantage:</a:t>
            </a:r>
          </a:p>
          <a:p>
            <a:pPr lvl="1"/>
            <a:r>
              <a:rPr lang="en-CA" smtClean="0"/>
              <a:t>You can write a universal traversal algorithm</a:t>
            </a:r>
          </a:p>
          <a:p>
            <a:pPr lvl="1"/>
            <a:r>
              <a:rPr lang="en-CA" smtClean="0"/>
              <a:t>Traversal order must be predictable</a:t>
            </a:r>
          </a:p>
          <a:p>
            <a:pPr lvl="2"/>
            <a:r>
              <a:rPr lang="en-CA" smtClean="0"/>
              <a:t>In OpenGL, state changes stick around</a:t>
            </a:r>
          </a:p>
          <a:p>
            <a:pPr lvl="2"/>
            <a:r>
              <a:rPr lang="en-CA" smtClean="0"/>
              <a:t>Setting color sticks until the next color change</a:t>
            </a:r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E541486C-B097-4B54-BC01-39F229DE1169}" type="slidenum">
              <a:rPr lang="en-US"/>
              <a:pPr defTabSz="1008063"/>
              <a:t>19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A data structure that stores information about a graphics scene</a:t>
            </a:r>
          </a:p>
          <a:p>
            <a:pPr lvl="1"/>
            <a:r>
              <a:rPr lang="en-CA" smtClean="0"/>
              <a:t>Each node has information that structures the interpretation of child nodes</a:t>
            </a:r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653EF9C3-1CC8-4832-B478-1C007D5BBE62}" type="slidenum">
              <a:rPr lang="en-US"/>
              <a:pPr defTabSz="1008063"/>
              <a:t>2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There is a very important strategy:</a:t>
            </a:r>
          </a:p>
          <a:p>
            <a:pPr lvl="1"/>
            <a:r>
              <a:rPr lang="en-CA" b="1" smtClean="0"/>
              <a:t>Transform Code into a Data Structure</a:t>
            </a:r>
          </a:p>
          <a:p>
            <a:r>
              <a:rPr lang="en-CA" smtClean="0"/>
              <a:t>What was previously a bunch of OpenGL calls is now:</a:t>
            </a:r>
          </a:p>
          <a:p>
            <a:pPr lvl="1"/>
            <a:r>
              <a:rPr lang="en-CA" smtClean="0"/>
              <a:t>Graph nodes of various kinds</a:t>
            </a:r>
          </a:p>
          <a:p>
            <a:pPr lvl="1"/>
            <a:r>
              <a:rPr lang="en-CA" smtClean="0"/>
              <a:t>Each node type has well-defined rules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01050A9A-1F82-4E11-AE0E-D4C75BDF9193}" type="slidenum">
              <a:rPr lang="en-US"/>
              <a:pPr defTabSz="1008063"/>
              <a:t>20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Scene Graph Hierarchy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Changes to Parent nodes affect all children</a:t>
            </a:r>
          </a:p>
          <a:p>
            <a:pPr lvl="1"/>
            <a:r>
              <a:rPr lang="en-CA" smtClean="0"/>
              <a:t>Translate of a sub-tree moves all of its nodes</a:t>
            </a:r>
          </a:p>
          <a:p>
            <a:pPr lvl="1"/>
            <a:r>
              <a:rPr lang="en-CA" smtClean="0"/>
              <a:t>Specify this large-scale change in one place</a:t>
            </a:r>
          </a:p>
          <a:p>
            <a:pPr lvl="1"/>
            <a:r>
              <a:rPr lang="en-CA" smtClean="0"/>
              <a:t>The scene graph rules handle the rest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2C00334E-B872-4AF5-BE40-E3B431FEA5A2}" type="slidenum">
              <a:rPr lang="en-US"/>
              <a:pPr defTabSz="1008063"/>
              <a:t>21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Computer Graphics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 Processing we use </a:t>
            </a:r>
            <a:r>
              <a:rPr lang="en-CA" i="1" dirty="0" smtClean="0"/>
              <a:t>immediate mode</a:t>
            </a:r>
            <a:r>
              <a:rPr lang="en-CA" dirty="0" smtClean="0"/>
              <a:t> graphics</a:t>
            </a:r>
          </a:p>
          <a:p>
            <a:r>
              <a:rPr lang="en-CA" dirty="0" smtClean="0"/>
              <a:t>When we define a geometric object:</a:t>
            </a:r>
          </a:p>
          <a:p>
            <a:pPr lvl="1"/>
            <a:r>
              <a:rPr lang="en-CA" dirty="0" smtClean="0"/>
              <a:t>Call its drawing code</a:t>
            </a:r>
          </a:p>
          <a:p>
            <a:pPr lvl="2">
              <a:buFontTx/>
              <a:buNone/>
            </a:pPr>
            <a:r>
              <a:rPr lang="en-CA" dirty="0" err="1" smtClean="0"/>
              <a:t>glPushMatrix</a:t>
            </a:r>
            <a:r>
              <a:rPr lang="en-CA" dirty="0" smtClean="0"/>
              <a:t>()</a:t>
            </a:r>
          </a:p>
          <a:p>
            <a:pPr lvl="2">
              <a:buFontTx/>
              <a:buNone/>
            </a:pPr>
            <a:r>
              <a:rPr lang="en-CA" dirty="0" err="1" smtClean="0"/>
              <a:t>glBegin</a:t>
            </a:r>
            <a:r>
              <a:rPr lang="en-CA" dirty="0" smtClean="0"/>
              <a:t>( GL_TRIANGLES );</a:t>
            </a:r>
          </a:p>
          <a:p>
            <a:pPr lvl="2">
              <a:buFontTx/>
              <a:buNone/>
            </a:pPr>
            <a:r>
              <a:rPr lang="en-CA" dirty="0" smtClean="0"/>
              <a:t>glVertex3f( 1.0, 2.0, 3.0 );    ...</a:t>
            </a:r>
          </a:p>
          <a:p>
            <a:pPr lvl="2">
              <a:buFontTx/>
              <a:buNone/>
            </a:pPr>
            <a:r>
              <a:rPr lang="en-CA" dirty="0" err="1" smtClean="0"/>
              <a:t>glEnd</a:t>
            </a:r>
            <a:r>
              <a:rPr lang="en-CA" dirty="0" smtClean="0"/>
              <a:t>();</a:t>
            </a:r>
          </a:p>
          <a:p>
            <a:pPr lvl="2">
              <a:buFontTx/>
              <a:buNone/>
            </a:pPr>
            <a:r>
              <a:rPr lang="en-CA" dirty="0" err="1" smtClean="0"/>
              <a:t>glPopMatrix</a:t>
            </a:r>
            <a:r>
              <a:rPr lang="en-CA" dirty="0" smtClean="0"/>
              <a:t>();</a:t>
            </a: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512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A59E3B31-A5D9-4D1B-9369-8CA68FEC40A1}" type="slidenum">
              <a:rPr lang="en-US"/>
              <a:pPr defTabSz="1008063"/>
              <a:t>3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Immediate Mode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Graphics objects are not retained once they are drawn</a:t>
            </a:r>
          </a:p>
          <a:p>
            <a:r>
              <a:rPr lang="en-CA" smtClean="0"/>
              <a:t>To redraw the scene, must reexecute the code</a:t>
            </a:r>
          </a:p>
          <a:p>
            <a:r>
              <a:rPr lang="en-CA" smtClean="0"/>
              <a:t>Makes sense, because the screen needs redrawing when new info arrives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35835D16-2913-4A30-9CAC-4187E7DABACA}" type="slidenum">
              <a:rPr lang="en-US"/>
              <a:pPr defTabSz="1008063"/>
              <a:t>4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OpenGL and Objects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OpenGL has a weak notion of objects</a:t>
            </a:r>
          </a:p>
          <a:p>
            <a:r>
              <a:rPr lang="en-CA" smtClean="0"/>
              <a:t>Eg. Consider a red cube</a:t>
            </a:r>
          </a:p>
          <a:p>
            <a:pPr lvl="1"/>
            <a:r>
              <a:rPr lang="en-CA" smtClean="0"/>
              <a:t>Model the cube with squares</a:t>
            </a:r>
          </a:p>
          <a:p>
            <a:pPr lvl="1"/>
            <a:r>
              <a:rPr lang="en-CA" smtClean="0"/>
              <a:t>Color is determined by OpenGL state (current color, current lighting)</a:t>
            </a:r>
          </a:p>
          <a:p>
            <a:r>
              <a:rPr lang="en-CA" smtClean="0"/>
              <a:t>Not really an object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8CB6D12B-FA09-48D9-94D8-14BC252B87C7}" type="slidenum">
              <a:rPr lang="en-US"/>
              <a:pPr defTabSz="1008063"/>
              <a:t>5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Imperative Programming Model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Example: rotate the cube</a:t>
            </a:r>
          </a:p>
          <a:p>
            <a:pPr lvl="1"/>
            <a:r>
              <a:rPr lang="en-CA" smtClean="0"/>
              <a:t>Application sends cube data  to the graphics subsystem</a:t>
            </a:r>
          </a:p>
          <a:p>
            <a:pPr lvl="1"/>
            <a:r>
              <a:rPr lang="en-CA" smtClean="0"/>
              <a:t>The graphics subsystem maintains state</a:t>
            </a:r>
          </a:p>
          <a:p>
            <a:pPr lvl="2"/>
            <a:r>
              <a:rPr lang="en-CA" smtClean="0"/>
              <a:t>Current rotation, translation...</a:t>
            </a:r>
          </a:p>
          <a:p>
            <a:pPr lvl="1"/>
            <a:r>
              <a:rPr lang="en-CA" smtClean="0"/>
              <a:t>The rotate function must know how the cube us represented</a:t>
            </a:r>
          </a:p>
          <a:p>
            <a:pPr lvl="2"/>
            <a:r>
              <a:rPr lang="en-CA" smtClean="0"/>
              <a:t>Vertex list</a:t>
            </a:r>
          </a:p>
          <a:p>
            <a:pPr lvl="2"/>
            <a:r>
              <a:rPr lang="en-CA" smtClean="0"/>
              <a:t>Edge list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4C4DE45B-4C2C-42E1-82DA-986F385A3AC3}" type="slidenum">
              <a:rPr lang="en-US"/>
              <a:pPr defTabSz="1008063"/>
              <a:t>6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Object Oriented Graphics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In OO graphics, the representation is stored with the model</a:t>
            </a:r>
          </a:p>
          <a:p>
            <a:r>
              <a:rPr lang="en-CA" smtClean="0"/>
              <a:t>The application sends updates to the cube model, which stores state such as transformation, color</a:t>
            </a:r>
          </a:p>
          <a:p>
            <a:r>
              <a:rPr lang="en-CA" smtClean="0"/>
              <a:t>The object contains functions that allow it to transform itself</a:t>
            </a: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B27D6A86-E532-46FA-A8CD-288EDCF813D9}" type="slidenum">
              <a:rPr lang="en-US"/>
              <a:pPr defTabSz="1008063"/>
              <a:t>7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Java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The obvious means to do this is to store objects in instances of classes</a:t>
            </a:r>
          </a:p>
          <a:p>
            <a:pPr lvl="1"/>
            <a:r>
              <a:rPr lang="en-CA" smtClean="0"/>
              <a:t>Methods do transformation and trigger drawing calls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E80D0A11-E5AE-4CD4-B6ED-1F40893FA34A}" type="slidenum">
              <a:rPr lang="en-US"/>
              <a:pPr defTabSz="1008063"/>
              <a:t>8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Cube object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Create an object that allows us to store rotation, translation, color...</a:t>
            </a:r>
          </a:p>
          <a:p>
            <a:pPr>
              <a:buFont typeface="Marlett" pitchFamily="2" charset="2"/>
              <a:buNone/>
            </a:pPr>
            <a:r>
              <a:rPr lang="en-CA" sz="2800" smtClean="0"/>
              <a:t>Cube myCube ;</a:t>
            </a:r>
          </a:p>
          <a:p>
            <a:pPr>
              <a:buFont typeface="Marlett" pitchFamily="2" charset="2"/>
              <a:buNone/>
            </a:pPr>
            <a:r>
              <a:rPr lang="en-CA" sz="2800" smtClean="0"/>
              <a:t>myCube.color[0] = 1.0 ;</a:t>
            </a:r>
          </a:p>
          <a:p>
            <a:pPr>
              <a:buFont typeface="Marlett" pitchFamily="2" charset="2"/>
              <a:buNone/>
            </a:pPr>
            <a:r>
              <a:rPr lang="en-CA" sz="2800" smtClean="0"/>
              <a:t>myCube.color[1] = 0.0 ; ...</a:t>
            </a:r>
          </a:p>
          <a:p>
            <a:pPr>
              <a:buFont typeface="Marlett" pitchFamily="2" charset="2"/>
              <a:buNone/>
            </a:pPr>
            <a:r>
              <a:rPr lang="en-CA" sz="2800" smtClean="0"/>
              <a:t>myCube.matrix [0][0]  = 1.0 ; ....</a:t>
            </a:r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1008063"/>
            <a:r>
              <a:rPr lang="en-US" dirty="0" smtClean="0"/>
              <a:t>Feb 23, 2017</a:t>
            </a:r>
            <a:endParaRPr lang="en-US" dirty="0">
              <a:latin typeface="Comic Sans MS" pitchFamily="1" charset="0"/>
            </a:endParaRPr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defTabSz="1008063"/>
            <a:r>
              <a:rPr lang="en-US"/>
              <a:t>IAT 355</a:t>
            </a:r>
            <a:endParaRPr lang="en-US">
              <a:latin typeface="Comic Sans MS" pitchFamily="1" charset="0"/>
            </a:endParaRP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08063"/>
            <a:fld id="{943D8625-9AD5-488E-94A3-6FA756E8587A}" type="slidenum">
              <a:rPr lang="en-US"/>
              <a:pPr defTabSz="1008063"/>
              <a:t>9</a:t>
            </a:fld>
            <a:endParaRPr lang="en-US"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IAT800">
  <a:themeElements>
    <a:clrScheme name="1_IAT800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1_IAT800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28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IAT800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AT800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AT800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AT800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AT800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AT800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AT800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AT800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IAT800Lec02</Template>
  <TotalTime>6554</TotalTime>
  <Words>792</Words>
  <Application>Microsoft Macintosh PowerPoint</Application>
  <PresentationFormat>Custom</PresentationFormat>
  <Paragraphs>187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1_IAT800</vt:lpstr>
      <vt:lpstr>IAT 355</vt:lpstr>
      <vt:lpstr>Scene Graphs</vt:lpstr>
      <vt:lpstr>Computer Graphics</vt:lpstr>
      <vt:lpstr>Immediate Mode</vt:lpstr>
      <vt:lpstr>OpenGL and Objects</vt:lpstr>
      <vt:lpstr>Imperative Programming Model</vt:lpstr>
      <vt:lpstr>Object Oriented Graphics</vt:lpstr>
      <vt:lpstr>Java</vt:lpstr>
      <vt:lpstr>Cube object</vt:lpstr>
      <vt:lpstr>Cube object functions</vt:lpstr>
      <vt:lpstr>PowerPoint Presentation</vt:lpstr>
      <vt:lpstr>The Implementation</vt:lpstr>
      <vt:lpstr>Other Objects</vt:lpstr>
      <vt:lpstr>Application</vt:lpstr>
      <vt:lpstr>Scene Descriptions</vt:lpstr>
      <vt:lpstr>Scene Graph</vt:lpstr>
      <vt:lpstr>Scene Graph</vt:lpstr>
      <vt:lpstr>Scene Graph Traversal</vt:lpstr>
      <vt:lpstr>Separator nodes</vt:lpstr>
      <vt:lpstr>Scene Graphs</vt:lpstr>
      <vt:lpstr>Scene Graph Hierarchy</vt:lpstr>
    </vt:vector>
  </TitlesOfParts>
  <Company>Jason Alderman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Debugin' Java</dc:title>
  <dc:creator>shaw</dc:creator>
  <cp:lastModifiedBy>Chris Shaw</cp:lastModifiedBy>
  <cp:revision>21</cp:revision>
  <dcterms:created xsi:type="dcterms:W3CDTF">2011-03-25T16:01:51Z</dcterms:created>
  <dcterms:modified xsi:type="dcterms:W3CDTF">2017-02-26T07:43:19Z</dcterms:modified>
</cp:coreProperties>
</file>