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80" r:id="rId24"/>
    <p:sldId id="279" r:id="rId25"/>
    <p:sldId id="278" r:id="rId26"/>
    <p:sldId id="281" r:id="rId27"/>
    <p:sldId id="276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5"/>
    <a:srgbClr val="FF9900"/>
    <a:srgbClr val="FF0000"/>
    <a:srgbClr val="D979C7"/>
    <a:srgbClr val="ECC3B2"/>
    <a:srgbClr val="DDDDDD"/>
    <a:srgbClr val="00FF00"/>
    <a:srgbClr val="FFF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405" autoAdjust="0"/>
    <p:restoredTop sz="83135" autoAdjust="0"/>
  </p:normalViewPr>
  <p:slideViewPr>
    <p:cSldViewPr>
      <p:cViewPr varScale="1">
        <p:scale>
          <a:sx n="100" d="100"/>
          <a:sy n="100" d="100"/>
        </p:scale>
        <p:origin x="-62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48" charset="-128"/>
              </a:defRPr>
            </a:lvl1pPr>
          </a:lstStyle>
          <a:p>
            <a:pPr>
              <a:defRPr/>
            </a:pPr>
            <a:fld id="{42168954-8817-472A-AC1F-A4A693E56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5559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D986E-2B8C-4490-8C92-ADFC312F4C01}" type="slidenum">
              <a:rPr lang="en-US" smtClean="0">
                <a:ea typeface="ＭＳ Ｐゴシック" pitchFamily="1" charset="-128"/>
              </a:rPr>
              <a:pPr/>
              <a:t>1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1" charset="-128"/>
              </a:rPr>
              <a:t>		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B59D81-4626-462A-AED1-9702A7B1D6A7}" type="slidenum">
              <a:rPr lang="en-US" smtClean="0">
                <a:ea typeface="ＭＳ Ｐゴシック" pitchFamily="1" charset="-128"/>
              </a:rPr>
              <a:pPr/>
              <a:t>2</a:t>
            </a:fld>
            <a:endParaRPr lang="en-US" smtClean="0">
              <a:ea typeface="ＭＳ Ｐゴシック" pitchFamily="1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68954-8817-472A-AC1F-A4A693E568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68954-8817-472A-AC1F-A4A693E5681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68954-8817-472A-AC1F-A4A693E5681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68954-8817-472A-AC1F-A4A693E5681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68954-8817-472A-AC1F-A4A693E5681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smtClean="0">
                <a:ea typeface="ＭＳ Ｐゴシック" pitchFamily="1" charset="-128"/>
              </a:rPr>
              <a:t>Here are 3 example sentences. </a:t>
            </a:r>
          </a:p>
          <a:p>
            <a:r>
              <a:rPr lang="en-CA" smtClean="0">
                <a:ea typeface="ＭＳ Ｐゴシック" pitchFamily="1" charset="-128"/>
              </a:rPr>
              <a:t>The table shows the corresponding word vectors A, B, and C, plus the results</a:t>
            </a:r>
          </a:p>
          <a:p>
            <a:r>
              <a:rPr lang="en-CA" smtClean="0">
                <a:ea typeface="ＭＳ Ｐゴシック" pitchFamily="1" charset="-128"/>
              </a:rPr>
              <a:t>A.B and B.C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93B5D-FFEF-4370-AE49-DA22684BAB25}" type="slidenum">
              <a:rPr lang="en-US" smtClean="0">
                <a:ea typeface="ＭＳ Ｐゴシック" pitchFamily="1" charset="-128"/>
              </a:rPr>
              <a:pPr/>
              <a:t>8</a:t>
            </a:fld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1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7506F-E543-4E7D-AD00-D71876795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305C-9867-4423-9BCA-1A23BA125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3ECE-70CB-4150-89BF-C684619BD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17572-EB89-486D-9BA8-22F86D7FF5C0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9C5D-FEBA-443D-B07A-806E39F0FA39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05245-4D6B-49F7-A9F7-10C1B423D015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EA9E8-11F5-408E-834B-01F883952083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66001-4A0F-48C0-8961-64CC7411E613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F0939-901A-48F4-B92F-81AF7E861149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F921-9118-4A65-A2EA-449FEF1F12C0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C9BB0-CE2C-4794-8D66-AA9CEB722B7C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A49FE-FF66-4406-8B2F-7CE685051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EB36C-107D-4532-A1DB-6E7D5E7B8947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D880A-3E46-4B6F-A18C-098DEC3F88B9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03798-7B66-4362-9B1C-9E0886687A65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42C54-B533-49D3-B029-D9A537AE3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49985-93C7-4596-BCBF-42E7C522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70E87-07C2-44AA-B34A-EE83B792C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3859-4B64-4DD5-830E-545033E52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1E763-DAA6-4B63-A72D-DACC45870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D17C4-8D4C-48C0-AA6D-1FF4E0143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72A2-940E-4CCF-B32A-D702379F1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/>
              <a:t>IAT 355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48" charset="-128"/>
              </a:defRPr>
            </a:lvl1pPr>
          </a:lstStyle>
          <a:p>
            <a:pPr>
              <a:defRPr/>
            </a:pPr>
            <a:fld id="{7031C2C8-00A1-4694-8BF7-B73CAC8A2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246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bg2"/>
                </a:solidFill>
                <a:latin typeface="Tahoma" charset="0"/>
              </a:defRPr>
            </a:lvl1pPr>
          </a:lstStyle>
          <a:p>
            <a:r>
              <a:rPr lang="en-US"/>
              <a:t>Nov 12, Fall 2008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bg2"/>
                </a:solidFill>
                <a:latin typeface="Tahoma" charset="0"/>
              </a:defRPr>
            </a:lvl1pPr>
          </a:lstStyle>
          <a:p>
            <a:r>
              <a:rPr lang="en-US"/>
              <a:t>IAT 355</a:t>
            </a:r>
            <a:endParaRPr lang="en-US">
              <a:latin typeface="Comic Sans MS" pitchFamily="66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bg2"/>
                </a:solidFill>
                <a:latin typeface="+mn-lt"/>
                <a:ea typeface="ＭＳ Ｐゴシック" pitchFamily="48" charset="-128"/>
              </a:defRPr>
            </a:lvl1pPr>
          </a:lstStyle>
          <a:p>
            <a:pPr>
              <a:defRPr/>
            </a:pPr>
            <a:fld id="{8C1B98C4-DD1A-49DA-AE11-66F2DE885230}" type="slidenum">
              <a:rPr lang="en-US"/>
              <a:pPr>
                <a:defRPr/>
              </a:pPr>
              <a:t>‹#›</a:t>
            </a:fld>
            <a:endParaRPr lang="en-US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27300"/>
        </a:buClr>
        <a:buSzPct val="70000"/>
        <a:buFont typeface="Marlett" pitchFamily="2" charset="2"/>
        <a:buChar char="g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27300"/>
        </a:buClr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27300"/>
        </a:buClr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33A5405-0977-459A-84DC-68F835CD12D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074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3075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BFDD243-0450-4E99-9E10-E571DB7C70EB}" type="slidenum">
              <a:rPr lang="en-US" sz="1400"/>
              <a:pPr algn="r"/>
              <a:t>1</a:t>
            </a:fld>
            <a:endParaRPr lang="en-US" sz="140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00113" y="1828800"/>
            <a:ext cx="7343775" cy="1447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212121"/>
                </a:solidFill>
              </a:rPr>
              <a:t>IAT 355</a:t>
            </a:r>
          </a:p>
          <a:p>
            <a:pPr eaLnBrk="1" hangingPunct="1"/>
            <a:endParaRPr lang="en-US" smtClean="0">
              <a:solidFill>
                <a:srgbClr val="212121"/>
              </a:solidFill>
            </a:endParaRPr>
          </a:p>
          <a:p>
            <a:pPr eaLnBrk="1" hangingPunct="1"/>
            <a:r>
              <a:rPr lang="en-US" smtClean="0">
                <a:solidFill>
                  <a:srgbClr val="212121"/>
                </a:solidFill>
              </a:rPr>
              <a:t>Text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228600" y="55626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1400">
                <a:solidFill>
                  <a:srgbClr val="464646"/>
                </a:solidFill>
              </a:rPr>
              <a:t>______________________________________________________________________________________</a:t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/>
            </a:r>
            <a:br>
              <a:rPr lang="en-US" sz="1400">
                <a:solidFill>
                  <a:srgbClr val="464646"/>
                </a:solidFill>
              </a:rPr>
            </a:br>
            <a:r>
              <a:rPr lang="en-US" sz="1400">
                <a:solidFill>
                  <a:srgbClr val="464646"/>
                </a:solidFill>
              </a:rPr>
              <a:t>                                                     </a:t>
            </a:r>
            <a:r>
              <a:rPr lang="en-US" sz="1200">
                <a:solidFill>
                  <a:srgbClr val="212121"/>
                </a:solidFill>
              </a:rPr>
              <a:t>SCHOOL OF INTERACTIVE ARTS + TECHNOLOGY [SIAT]  |  WWW.SIAT.SFU.CA</a:t>
            </a:r>
            <a:endParaRPr lang="en-US" sz="1400">
              <a:solidFill>
                <a:srgbClr val="464646"/>
              </a:solidFill>
            </a:endParaRPr>
          </a:p>
        </p:txBody>
      </p:sp>
      <p:pic>
        <p:nvPicPr>
          <p:cNvPr id="3078" name="Picture 8" descr="siat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867400"/>
            <a:ext cx="2514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C38A152-C544-4040-A33E-7A1AA5B693F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Some adjustments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Not all terms or words are equally useful</a:t>
            </a:r>
          </a:p>
          <a:p>
            <a:pPr>
              <a:defRPr/>
            </a:pPr>
            <a:r>
              <a:rPr lang="en-CA" dirty="0" smtClean="0"/>
              <a:t>Often apply TF/IDF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Term Frequency / Inverse Document Frequency</a:t>
            </a:r>
          </a:p>
          <a:p>
            <a:pPr>
              <a:defRPr/>
            </a:pPr>
            <a:r>
              <a:rPr lang="en-CA" dirty="0" smtClean="0"/>
              <a:t>Weight of a word goes up if it appears often in a document, but not often in the collection</a:t>
            </a:r>
            <a:endParaRPr lang="en-CA" dirty="0"/>
          </a:p>
        </p:txBody>
      </p:sp>
      <p:sp>
        <p:nvSpPr>
          <p:cNvPr id="12293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229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58DC385-BC2B-49C7-8973-11DC20687131}" type="slidenum">
              <a:rPr lang="en-US" sz="1400"/>
              <a:pPr algn="r"/>
              <a:t>10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423E0D6-8A8B-4CCB-8210-A0EF9152F64A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Process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13317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331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120FFF-18D6-4338-B35E-2333DFF81B36}" type="slidenum">
              <a:rPr lang="en-US" sz="1400"/>
              <a:pPr algn="r"/>
              <a:t>11</a:t>
            </a:fld>
            <a:endParaRPr lang="en-US" sz="1400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111500"/>
            <a:ext cx="85010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2439D604-D777-457D-AAFF-6B74EC7613C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Smart System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Uses vector space model for documents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May break document into chapters and sections and deal with those as atoms</a:t>
            </a:r>
          </a:p>
          <a:p>
            <a:pPr>
              <a:defRPr/>
            </a:pPr>
            <a:r>
              <a:rPr lang="en-CA" dirty="0" smtClean="0"/>
              <a:t>Plot document atoms on circumference of circle</a:t>
            </a:r>
          </a:p>
          <a:p>
            <a:pPr>
              <a:defRPr/>
            </a:pPr>
            <a:r>
              <a:rPr lang="en-CA" dirty="0" smtClean="0"/>
              <a:t>Draw line between items if their similarity exceeds some threshold value</a:t>
            </a:r>
          </a:p>
          <a:p>
            <a:pPr lvl="4">
              <a:defRPr/>
            </a:pPr>
            <a:r>
              <a:rPr lang="en-CA" dirty="0" smtClean="0">
                <a:cs typeface="+mn-cs"/>
              </a:rPr>
              <a:t>Salton et al Science ‘95</a:t>
            </a:r>
            <a:endParaRPr lang="en-CA" dirty="0"/>
          </a:p>
        </p:txBody>
      </p:sp>
      <p:sp>
        <p:nvSpPr>
          <p:cNvPr id="14341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434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194E5B-609C-462A-8081-E400A7974FE1}" type="slidenum">
              <a:rPr lang="en-US" sz="1400"/>
              <a:pPr algn="r"/>
              <a:t>12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5249D56-4854-4915-A962-E817D2577C6F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16388" name="Date Placeholder 3"/>
          <p:cNvSpPr txBox="1">
            <a:spLocks noGrp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/>
              <a:t>Nov 20, Fall 2007</a:t>
            </a:r>
          </a:p>
        </p:txBody>
      </p:sp>
      <p:sp>
        <p:nvSpPr>
          <p:cNvPr id="16389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639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E643F87-E8AA-4A83-9003-5DA02A2D76E9}" type="slidenum">
              <a:rPr lang="en-US" sz="1400"/>
              <a:pPr algn="r"/>
              <a:t>13</a:t>
            </a:fld>
            <a:endParaRPr lang="en-US" sz="1400"/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214438"/>
            <a:ext cx="8929688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B096707-612C-4193-9CF3-E77864761DC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Text Relation Maps</a:t>
            </a:r>
            <a:endParaRPr lang="en-CA" sz="360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Label on line can indicate similarity value</a:t>
            </a:r>
          </a:p>
          <a:p>
            <a:r>
              <a:rPr lang="en-CA" smtClean="0"/>
              <a:t>Items spaced by length of section</a:t>
            </a:r>
          </a:p>
        </p:txBody>
      </p:sp>
      <p:sp>
        <p:nvSpPr>
          <p:cNvPr id="15365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536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56B2289-0D65-4CD2-9A56-76A264EBCE6C}" type="slidenum">
              <a:rPr lang="en-US" sz="1400"/>
              <a:pPr algn="r"/>
              <a:t>14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B2918D30-EF2F-48A5-91CA-70717D6E400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Text Themes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Look for sets of regions in a document (or sets of documents) that all have common theme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Closely related to each other, but different from rest</a:t>
            </a:r>
          </a:p>
          <a:p>
            <a:pPr>
              <a:defRPr/>
            </a:pPr>
            <a:r>
              <a:rPr lang="en-CA" dirty="0" smtClean="0"/>
              <a:t>Need to run clustering process</a:t>
            </a:r>
            <a:endParaRPr lang="en-CA" dirty="0"/>
          </a:p>
        </p:txBody>
      </p:sp>
      <p:sp>
        <p:nvSpPr>
          <p:cNvPr id="17413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741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FAF6836-F16C-4DD4-8937-29DEAD0EF315}" type="slidenum">
              <a:rPr lang="en-US" sz="1400"/>
              <a:pPr algn="r"/>
              <a:t>15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56D8FB77-1AE3-432E-BED5-D3362B7DFD8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VIBE System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Smaller sets of documents than whole library</a:t>
            </a:r>
          </a:p>
          <a:p>
            <a:pPr>
              <a:defRPr/>
            </a:pPr>
            <a:r>
              <a:rPr lang="en-CA" dirty="0" smtClean="0"/>
              <a:t>Example: Set of 100 documents retrieved from a web search</a:t>
            </a:r>
          </a:p>
          <a:p>
            <a:pPr>
              <a:defRPr/>
            </a:pPr>
            <a:r>
              <a:rPr lang="en-CA" dirty="0" smtClean="0"/>
              <a:t>Idea is to understand contents of documents relate to each other</a:t>
            </a:r>
          </a:p>
          <a:p>
            <a:pPr lvl="4">
              <a:defRPr/>
            </a:pPr>
            <a:r>
              <a:rPr lang="en-CA" dirty="0" smtClean="0">
                <a:cs typeface="+mn-cs"/>
              </a:rPr>
              <a:t>Olsen et al  Info Process &amp; Mgmt ‘93</a:t>
            </a:r>
            <a:endParaRPr lang="en-CA" dirty="0"/>
          </a:p>
        </p:txBody>
      </p:sp>
      <p:sp>
        <p:nvSpPr>
          <p:cNvPr id="18437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843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3A0021-9655-47B6-B763-DDADCD19B374}" type="slidenum">
              <a:rPr lang="en-US" sz="1400"/>
              <a:pPr algn="r"/>
              <a:t>16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E9ED94E-A097-4859-8147-5BD04B7C354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Focus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3063"/>
            <a:ext cx="7772400" cy="4452937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Points of Interest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Terms or keywords that are of interest to user</a:t>
            </a:r>
          </a:p>
          <a:p>
            <a:pPr lvl="2">
              <a:defRPr/>
            </a:pPr>
            <a:r>
              <a:rPr lang="en-CA" dirty="0" smtClean="0">
                <a:cs typeface="+mn-cs"/>
              </a:rPr>
              <a:t>Example: cooking, pies, apples</a:t>
            </a:r>
          </a:p>
          <a:p>
            <a:pPr>
              <a:defRPr/>
            </a:pPr>
            <a:r>
              <a:rPr lang="en-CA" dirty="0" smtClean="0"/>
              <a:t>Want to visualize a document collection where each document’s relation to points of interest is shown</a:t>
            </a:r>
          </a:p>
          <a:p>
            <a:pPr>
              <a:defRPr/>
            </a:pPr>
            <a:r>
              <a:rPr lang="en-CA" dirty="0" smtClean="0"/>
              <a:t>Also visualize how documents are similar or different</a:t>
            </a:r>
            <a:endParaRPr lang="en-CA" dirty="0"/>
          </a:p>
        </p:txBody>
      </p:sp>
      <p:sp>
        <p:nvSpPr>
          <p:cNvPr id="19461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946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9D43837-DDD6-4912-9B38-4FE3867F7992}" type="slidenum">
              <a:rPr lang="en-US" sz="1400"/>
              <a:pPr algn="r"/>
              <a:t>17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98E72454-E72D-41C9-B18D-5FD5ED605E45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19150"/>
          </a:xfrm>
        </p:spPr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Technique</a:t>
            </a:r>
            <a:endParaRPr lang="en-CA" sz="360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8172450" cy="4667250"/>
          </a:xfrm>
        </p:spPr>
        <p:txBody>
          <a:bodyPr/>
          <a:lstStyle/>
          <a:p>
            <a:r>
              <a:rPr lang="en-CA" sz="3000" smtClean="0"/>
              <a:t>Represent points of interest as vertices on convex polygon</a:t>
            </a:r>
          </a:p>
          <a:p>
            <a:r>
              <a:rPr lang="en-CA" sz="3000" smtClean="0"/>
              <a:t>Documents are small points inside the polygon</a:t>
            </a:r>
          </a:p>
          <a:p>
            <a:r>
              <a:rPr lang="en-CA" sz="3000" smtClean="0"/>
              <a:t>How close a point is to a vertex represents how strong that term is within the document</a:t>
            </a:r>
          </a:p>
        </p:txBody>
      </p:sp>
      <p:sp>
        <p:nvSpPr>
          <p:cNvPr id="20485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2048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2380F95-2423-4673-BCE8-D41B5F09E6AE}" type="slidenum">
              <a:rPr lang="en-US" sz="1400"/>
              <a:pPr algn="r"/>
              <a:t>18</a:t>
            </a:fld>
            <a:endParaRPr lang="en-US" sz="1400"/>
          </a:p>
        </p:txBody>
      </p:sp>
      <p:grpSp>
        <p:nvGrpSpPr>
          <p:cNvPr id="20487" name="Group 17"/>
          <p:cNvGrpSpPr>
            <a:grpSpLocks/>
          </p:cNvGrpSpPr>
          <p:nvPr/>
        </p:nvGrpSpPr>
        <p:grpSpPr bwMode="auto">
          <a:xfrm>
            <a:off x="4786313" y="4572000"/>
            <a:ext cx="3683000" cy="1630363"/>
            <a:chOff x="4786314" y="4857760"/>
            <a:chExt cx="3683427" cy="1630908"/>
          </a:xfrm>
        </p:grpSpPr>
        <p:sp>
          <p:nvSpPr>
            <p:cNvPr id="20488" name="Isosceles Triangle 6"/>
            <p:cNvSpPr>
              <a:spLocks noChangeArrowheads="1"/>
            </p:cNvSpPr>
            <p:nvPr/>
          </p:nvSpPr>
          <p:spPr bwMode="auto">
            <a:xfrm>
              <a:off x="5857884" y="4929198"/>
              <a:ext cx="1500198" cy="128588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89" name="TextBox 7"/>
            <p:cNvSpPr txBox="1">
              <a:spLocks noChangeArrowheads="1"/>
            </p:cNvSpPr>
            <p:nvPr/>
          </p:nvSpPr>
          <p:spPr bwMode="auto">
            <a:xfrm>
              <a:off x="5500694" y="4857760"/>
              <a:ext cx="14688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Term1</a:t>
              </a:r>
            </a:p>
          </p:txBody>
        </p:sp>
        <p:sp>
          <p:nvSpPr>
            <p:cNvPr id="20490" name="TextBox 8"/>
            <p:cNvSpPr txBox="1">
              <a:spLocks noChangeArrowheads="1"/>
            </p:cNvSpPr>
            <p:nvPr/>
          </p:nvSpPr>
          <p:spPr bwMode="auto">
            <a:xfrm>
              <a:off x="7429520" y="6027003"/>
              <a:ext cx="104022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/>
                <a:t>Term2</a:t>
              </a:r>
            </a:p>
          </p:txBody>
        </p:sp>
        <p:sp>
          <p:nvSpPr>
            <p:cNvPr id="20491" name="TextBox 9"/>
            <p:cNvSpPr txBox="1">
              <a:spLocks noChangeArrowheads="1"/>
            </p:cNvSpPr>
            <p:nvPr/>
          </p:nvSpPr>
          <p:spPr bwMode="auto">
            <a:xfrm>
              <a:off x="4786314" y="6027003"/>
              <a:ext cx="114300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CA"/>
                <a:t>Term3</a:t>
              </a:r>
            </a:p>
          </p:txBody>
        </p:sp>
        <p:sp>
          <p:nvSpPr>
            <p:cNvPr id="20492" name="Oval 10"/>
            <p:cNvSpPr>
              <a:spLocks noChangeArrowheads="1"/>
            </p:cNvSpPr>
            <p:nvPr/>
          </p:nvSpPr>
          <p:spPr bwMode="auto">
            <a:xfrm>
              <a:off x="6572264" y="5000636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93" name="Oval 11"/>
            <p:cNvSpPr>
              <a:spLocks noChangeArrowheads="1"/>
            </p:cNvSpPr>
            <p:nvPr/>
          </p:nvSpPr>
          <p:spPr bwMode="auto">
            <a:xfrm>
              <a:off x="6572264" y="5357826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94" name="Oval 12"/>
            <p:cNvSpPr>
              <a:spLocks noChangeArrowheads="1"/>
            </p:cNvSpPr>
            <p:nvPr/>
          </p:nvSpPr>
          <p:spPr bwMode="auto">
            <a:xfrm>
              <a:off x="7215206" y="6143644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95" name="Oval 13"/>
            <p:cNvSpPr>
              <a:spLocks noChangeArrowheads="1"/>
            </p:cNvSpPr>
            <p:nvPr/>
          </p:nvSpPr>
          <p:spPr bwMode="auto">
            <a:xfrm>
              <a:off x="6858016" y="5715016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96" name="Oval 14"/>
            <p:cNvSpPr>
              <a:spLocks noChangeArrowheads="1"/>
            </p:cNvSpPr>
            <p:nvPr/>
          </p:nvSpPr>
          <p:spPr bwMode="auto">
            <a:xfrm>
              <a:off x="7056472" y="609335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97" name="Oval 15"/>
            <p:cNvSpPr>
              <a:spLocks noChangeArrowheads="1"/>
            </p:cNvSpPr>
            <p:nvPr/>
          </p:nvSpPr>
          <p:spPr bwMode="auto">
            <a:xfrm>
              <a:off x="7072330" y="5929330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20498" name="Oval 16"/>
            <p:cNvSpPr>
              <a:spLocks noChangeArrowheads="1"/>
            </p:cNvSpPr>
            <p:nvPr/>
          </p:nvSpPr>
          <p:spPr bwMode="auto">
            <a:xfrm>
              <a:off x="6143636" y="6072206"/>
              <a:ext cx="71438" cy="71438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5240C0E-DB1B-4CB1-AF95-F7C0B328C39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Example Visualization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21509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2151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89989A-B468-463E-93F7-E7DC2EE6FECF}" type="slidenum">
              <a:rPr lang="en-US" sz="1400"/>
              <a:pPr algn="r"/>
              <a:t>19</a:t>
            </a:fld>
            <a:endParaRPr lang="en-US" sz="1400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071688"/>
            <a:ext cx="82962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0" y="2500306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laser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965472" y="2571744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43504" y="5857892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4B09C25C-A32B-4B82-8C79-42389540C81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099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410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844C3B7-DC52-485F-B564-4BBE66BBF3BD}" type="slidenum">
              <a:rPr lang="en-US" sz="1400"/>
              <a:pPr algn="r"/>
              <a:t>2</a:t>
            </a:fld>
            <a:endParaRPr lang="en-US" sz="14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Text is Everywhere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We use documents as primary information </a:t>
            </a:r>
            <a:r>
              <a:rPr lang="en-CA" dirty="0" err="1" smtClean="0"/>
              <a:t>artifact</a:t>
            </a:r>
            <a:r>
              <a:rPr lang="en-CA" dirty="0" smtClean="0"/>
              <a:t> in our lives</a:t>
            </a:r>
          </a:p>
          <a:p>
            <a:pPr>
              <a:defRPr/>
            </a:pPr>
            <a:r>
              <a:rPr lang="en-CA" dirty="0" smtClean="0"/>
              <a:t>Our access to documents has grown tremendously in recent years due to networking </a:t>
            </a:r>
            <a:r>
              <a:rPr lang="en-CA" dirty="0" smtClean="0"/>
              <a:t>infrastructure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5CC8FD9-D5E8-479F-BFE3-49DFDD5E007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VIBE Pro’s and Con’s</a:t>
            </a:r>
            <a:endParaRPr lang="en-CA" sz="3600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smtClean="0"/>
              <a:t>Effectively communicates relationships</a:t>
            </a:r>
          </a:p>
          <a:p>
            <a:r>
              <a:rPr lang="en-CA" sz="2800" smtClean="0"/>
              <a:t>Straightforward methodology and vis are easy to follow</a:t>
            </a:r>
          </a:p>
          <a:p>
            <a:r>
              <a:rPr lang="en-CA" sz="2800" smtClean="0"/>
              <a:t>Can show relatively large collections</a:t>
            </a:r>
          </a:p>
          <a:p>
            <a:r>
              <a:rPr lang="en-CA" sz="2800" smtClean="0"/>
              <a:t>Not showing much about a document</a:t>
            </a:r>
          </a:p>
          <a:p>
            <a:r>
              <a:rPr lang="en-CA" sz="2800" smtClean="0"/>
              <a:t>Single items lose “detail” in the presentation</a:t>
            </a:r>
          </a:p>
          <a:p>
            <a:r>
              <a:rPr lang="en-CA" sz="2800" smtClean="0"/>
              <a:t>Starts to break down with large number of terms (eg. 8 terms: octagon)</a:t>
            </a:r>
          </a:p>
        </p:txBody>
      </p:sp>
      <p:sp>
        <p:nvSpPr>
          <p:cNvPr id="22533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2253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3EBC1FC-CC9F-48FE-9652-AB332CE4318E}" type="slidenum">
              <a:rPr lang="en-US" sz="1400"/>
              <a:pPr algn="r"/>
              <a:t>20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4822"/>
          </a:xfrm>
        </p:spPr>
        <p:txBody>
          <a:bodyPr/>
          <a:lstStyle/>
          <a:p>
            <a:r>
              <a:rPr lang="en-US" dirty="0" err="1" smtClean="0"/>
              <a:t>InSpire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4422"/>
            <a:ext cx="7772400" cy="4881578"/>
          </a:xfrm>
        </p:spPr>
        <p:txBody>
          <a:bodyPr/>
          <a:lstStyle/>
          <a:p>
            <a:r>
              <a:rPr lang="en-US" dirty="0" smtClean="0"/>
              <a:t>Clusters Documents by word vectors</a:t>
            </a:r>
          </a:p>
          <a:p>
            <a:r>
              <a:rPr lang="en-US" dirty="0" smtClean="0"/>
              <a:t>K-means Clustering method: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Select K random docs (cluster centers)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For Each remaining document:</a:t>
            </a:r>
          </a:p>
          <a:p>
            <a:pPr marL="1371600" lvl="2" indent="-457200"/>
            <a:r>
              <a:rPr lang="en-US" dirty="0" smtClean="0"/>
              <a:t>Assign it to the closest of the above K docs</a:t>
            </a:r>
          </a:p>
          <a:p>
            <a:pPr marL="1371600" lvl="2" indent="-457200"/>
            <a:r>
              <a:rPr lang="en-US" dirty="0" smtClean="0"/>
              <a:t>(Creates K clusters)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 smtClean="0"/>
              <a:t>For each cluster, compute “average” cluster center</a:t>
            </a:r>
          </a:p>
          <a:p>
            <a:r>
              <a:rPr lang="en-US" dirty="0" smtClean="0"/>
              <a:t>Repeat 2 and 3 until every doc stops moving from cluster to cluster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49FE-FF66-4406-8B2F-7CE6850513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Thanks, Wikipedia!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49FE-FF66-4406-8B2F-7CE6850513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263" y="1905000"/>
            <a:ext cx="87518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19136"/>
          </a:xfrm>
        </p:spPr>
        <p:txBody>
          <a:bodyPr/>
          <a:lstStyle/>
          <a:p>
            <a:r>
              <a:rPr lang="en-US" dirty="0" err="1" smtClean="0"/>
              <a:t>InSpire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49FE-FF66-4406-8B2F-7CE68505134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1333500"/>
            <a:ext cx="72199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19136"/>
          </a:xfrm>
        </p:spPr>
        <p:txBody>
          <a:bodyPr/>
          <a:lstStyle/>
          <a:p>
            <a:r>
              <a:rPr lang="en-US" dirty="0" err="1" smtClean="0"/>
              <a:t>InSpire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49FE-FF66-4406-8B2F-7CE6850513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25" y="1790700"/>
            <a:ext cx="70008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172480" cy="4114800"/>
          </a:xfrm>
        </p:spPr>
        <p:txBody>
          <a:bodyPr/>
          <a:lstStyle/>
          <a:p>
            <a:r>
              <a:rPr lang="en-US" dirty="0" smtClean="0"/>
              <a:t>Clusters docs, then reports the most common TF/IDF words</a:t>
            </a:r>
          </a:p>
          <a:p>
            <a:r>
              <a:rPr lang="en-US" dirty="0" smtClean="0"/>
              <a:t>Presents docs in “Galaxy” display</a:t>
            </a:r>
          </a:p>
          <a:p>
            <a:pPr lvl="1"/>
            <a:r>
              <a:rPr lang="en-US" dirty="0" smtClean="0"/>
              <a:t>Projects from high-dimensional space to 2D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IAT 355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A49FE-FF66-4406-8B2F-7CE6850513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497A08E-24C2-40C7-B1EF-4FE6EB6A721C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Thanks: John Stasko</a:t>
            </a:r>
          </a:p>
        </p:txBody>
      </p:sp>
      <p:sp>
        <p:nvSpPr>
          <p:cNvPr id="23557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2355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00C9CE0-8CFB-4C66-94BE-9DA93C56FB5B}" type="slidenum">
              <a:rPr lang="en-US" sz="1400"/>
              <a:pPr algn="r"/>
              <a:t>26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D45098A2-2AD4-436A-8D41-4A6DF16DC73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75"/>
          </a:xfrm>
        </p:spPr>
        <p:txBody>
          <a:bodyPr/>
          <a:lstStyle/>
          <a:p>
            <a:r>
              <a:rPr lang="en-CA" smtClean="0">
                <a:solidFill>
                  <a:schemeClr val="tx1"/>
                </a:solidFill>
              </a:rPr>
              <a:t>How Can InfoVis Help?</a:t>
            </a:r>
            <a:endParaRPr lang="en-CA" sz="32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685800" y="1785938"/>
            <a:ext cx="7772400" cy="4310062"/>
          </a:xfrm>
        </p:spPr>
        <p:txBody>
          <a:bodyPr/>
          <a:lstStyle/>
          <a:p>
            <a:pPr>
              <a:buFontTx/>
              <a:buNone/>
            </a:pPr>
            <a:r>
              <a:rPr lang="en-CA" sz="2800" smtClean="0"/>
              <a:t>Example Specific Tasks</a:t>
            </a:r>
          </a:p>
          <a:p>
            <a:r>
              <a:rPr lang="en-CA" sz="2800" smtClean="0"/>
              <a:t>Which documents contain text on topic XYZ?</a:t>
            </a:r>
          </a:p>
          <a:p>
            <a:r>
              <a:rPr lang="en-CA" sz="2800" smtClean="0"/>
              <a:t>Which documents are of interest to me?</a:t>
            </a:r>
          </a:p>
          <a:p>
            <a:r>
              <a:rPr lang="en-CA" sz="2800" smtClean="0"/>
              <a:t>Are there other documents that might be close enough to be worthwhile?</a:t>
            </a:r>
          </a:p>
          <a:p>
            <a:r>
              <a:rPr lang="en-CA" sz="2800" smtClean="0"/>
              <a:t>What are the main themes of a document?</a:t>
            </a:r>
          </a:p>
          <a:p>
            <a:r>
              <a:rPr lang="en-CA" sz="2800" smtClean="0"/>
              <a:t>How are certain words or themes distributed through a document?</a:t>
            </a:r>
          </a:p>
        </p:txBody>
      </p:sp>
      <p:sp>
        <p:nvSpPr>
          <p:cNvPr id="5125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512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39D4D6D-BCFE-43D3-B853-3ECBD2C8C71C}" type="slidenum">
              <a:rPr lang="en-US" sz="1400"/>
              <a:pPr algn="r"/>
              <a:t>3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8028D556-06BC-46BD-880B-77C306E90B25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Related Fields</a:t>
            </a:r>
            <a:endParaRPr lang="en-CA" sz="4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029604" cy="411480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Information Retrieval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Active search process that brings back particular entities</a:t>
            </a:r>
          </a:p>
          <a:p>
            <a:pPr>
              <a:defRPr/>
            </a:pPr>
            <a:r>
              <a:rPr lang="en-CA" dirty="0" err="1" smtClean="0"/>
              <a:t>InfoVis</a:t>
            </a:r>
            <a:endParaRPr lang="en-CA" dirty="0" smtClean="0"/>
          </a:p>
          <a:p>
            <a:pPr lvl="1">
              <a:defRPr/>
            </a:pPr>
            <a:r>
              <a:rPr lang="en-CA" dirty="0" smtClean="0">
                <a:cs typeface="+mn-cs"/>
              </a:rPr>
              <a:t>Perhaps not sure precisely what you’re looking for</a:t>
            </a:r>
          </a:p>
          <a:p>
            <a:pPr lvl="1">
              <a:defRPr/>
            </a:pPr>
            <a:r>
              <a:rPr lang="en-CA" dirty="0">
                <a:cs typeface="+mn-cs"/>
              </a:rPr>
              <a:t>B</a:t>
            </a:r>
            <a:r>
              <a:rPr lang="en-CA" dirty="0" smtClean="0">
                <a:cs typeface="+mn-cs"/>
              </a:rPr>
              <a:t>rowsing task more than search</a:t>
            </a:r>
            <a:endParaRPr lang="en-CA" dirty="0"/>
          </a:p>
        </p:txBody>
      </p:sp>
      <p:sp>
        <p:nvSpPr>
          <p:cNvPr id="6149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615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DE6E640-6530-47DF-9F06-1CE6BAC47A78}" type="slidenum">
              <a:rPr lang="en-US" sz="1400"/>
              <a:pPr algn="r"/>
              <a:t>4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6BCF23B1-5351-4C64-8294-6834024996E1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Challenge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Text is nominal data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Does not seem to map to geometric presentation as easily as ordinal and quantitative data</a:t>
            </a:r>
          </a:p>
          <a:p>
            <a:pPr>
              <a:defRPr/>
            </a:pPr>
            <a:r>
              <a:rPr lang="en-CA" dirty="0" smtClean="0"/>
              <a:t>The “Raw data --&gt; Data Table” mapping now becomes more important</a:t>
            </a:r>
            <a:endParaRPr lang="en-CA" dirty="0"/>
          </a:p>
        </p:txBody>
      </p:sp>
      <p:sp>
        <p:nvSpPr>
          <p:cNvPr id="7173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7174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BDC75CA-2149-4E77-A71E-B77A530AC1B3}" type="slidenum">
              <a:rPr lang="en-US" sz="1400"/>
              <a:pPr algn="r"/>
              <a:t>5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EAA18EF7-AF6A-4A9E-87B8-40976FF57077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Document Collections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How to present document themes or contents without reading docs? </a:t>
            </a:r>
          </a:p>
          <a:p>
            <a:pPr>
              <a:defRPr/>
            </a:pPr>
            <a:r>
              <a:rPr lang="en-CA" dirty="0" smtClean="0"/>
              <a:t>Who cares?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Researchers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News people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CSIS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Market researchers</a:t>
            </a:r>
            <a:endParaRPr lang="en-CA" dirty="0"/>
          </a:p>
        </p:txBody>
      </p:sp>
      <p:sp>
        <p:nvSpPr>
          <p:cNvPr id="8197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8198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72D9842-7251-4A0F-96F6-F16781DB0AEC}" type="slidenum">
              <a:rPr lang="en-US" sz="1400"/>
              <a:pPr algn="r"/>
              <a:t>6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C7635203-D30A-49A4-AB54-FBC9036DA02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90588"/>
          </a:xfrm>
        </p:spPr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Vector Space Analysis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How does one compare the similarity of two documents?</a:t>
            </a:r>
          </a:p>
          <a:p>
            <a:pPr>
              <a:defRPr/>
            </a:pPr>
            <a:r>
              <a:rPr lang="en-CA" dirty="0" smtClean="0"/>
              <a:t>One model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Make list of each unique word in document</a:t>
            </a:r>
          </a:p>
          <a:p>
            <a:pPr lvl="2">
              <a:defRPr/>
            </a:pPr>
            <a:r>
              <a:rPr lang="en-CA" dirty="0" smtClean="0">
                <a:cs typeface="+mn-cs"/>
              </a:rPr>
              <a:t>Throw out common words (a, an, the, …)</a:t>
            </a:r>
          </a:p>
          <a:p>
            <a:pPr lvl="2">
              <a:defRPr/>
            </a:pPr>
            <a:r>
              <a:rPr lang="en-CA" dirty="0" smtClean="0">
                <a:cs typeface="+mn-cs"/>
              </a:rPr>
              <a:t>Make different forms the same (bake, bakes, baked)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Store count of how many times each word appeared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Alphabetize, make into a vector</a:t>
            </a:r>
            <a:endParaRPr lang="en-CA" dirty="0"/>
          </a:p>
        </p:txBody>
      </p:sp>
      <p:sp>
        <p:nvSpPr>
          <p:cNvPr id="9221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9222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39C145-4CEC-4677-864C-BF62254296A0}" type="slidenum">
              <a:rPr lang="en-US" sz="1400"/>
              <a:pPr algn="r"/>
              <a:t>7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7291F596-9B57-4D2D-901B-730A351286BE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47713"/>
          </a:xfrm>
        </p:spPr>
        <p:txBody>
          <a:bodyPr/>
          <a:lstStyle/>
          <a:p>
            <a:r>
              <a:rPr lang="en-CA" smtClean="0"/>
              <a:t>Vectors, Inner Products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85800" y="1428750"/>
            <a:ext cx="7772400" cy="4667250"/>
          </a:xfrm>
        </p:spPr>
        <p:txBody>
          <a:bodyPr/>
          <a:lstStyle/>
          <a:p>
            <a:pPr>
              <a:buFontTx/>
              <a:buNone/>
            </a:pPr>
            <a:r>
              <a:rPr lang="en-CA" sz="2400" dirty="0" smtClean="0">
                <a:solidFill>
                  <a:srgbClr val="FF0000"/>
                </a:solidFill>
              </a:rPr>
              <a:t>A The quick brown fox jumped over the lazy dog</a:t>
            </a:r>
          </a:p>
          <a:p>
            <a:pPr>
              <a:buFontTx/>
              <a:buNone/>
            </a:pPr>
            <a:r>
              <a:rPr lang="en-CA" sz="2400" dirty="0" smtClean="0">
                <a:solidFill>
                  <a:srgbClr val="0000FF"/>
                </a:solidFill>
              </a:rPr>
              <a:t>B The fox found his way into the henhouse</a:t>
            </a:r>
          </a:p>
          <a:p>
            <a:pPr>
              <a:buFontTx/>
              <a:buNone/>
            </a:pPr>
            <a:r>
              <a:rPr lang="en-CA" sz="2400" dirty="0" smtClean="0">
                <a:solidFill>
                  <a:srgbClr val="008000"/>
                </a:solidFill>
              </a:rPr>
              <a:t>C The fox and the henhouse are both words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>
                <a:solidFill>
                  <a:srgbClr val="FF0000"/>
                </a:solidFill>
              </a:rPr>
              <a:t>Vector A</a:t>
            </a:r>
            <a:r>
              <a:rPr lang="en-CA" sz="2400" dirty="0" smtClean="0"/>
              <a:t> </a:t>
            </a:r>
            <a:r>
              <a:rPr lang="en-CA" sz="1800" dirty="0" smtClean="0">
                <a:latin typeface="Wingdings" pitchFamily="2" charset="2"/>
              </a:rPr>
              <a:t>l</a:t>
            </a:r>
            <a:r>
              <a:rPr lang="en-CA" sz="2400" dirty="0" smtClean="0"/>
              <a:t> </a:t>
            </a:r>
            <a:r>
              <a:rPr lang="en-CA" sz="2400" dirty="0" smtClean="0">
                <a:solidFill>
                  <a:srgbClr val="0000FF"/>
                </a:solidFill>
              </a:rPr>
              <a:t>Vector B</a:t>
            </a:r>
            <a:r>
              <a:rPr lang="en-CA" sz="2400" dirty="0" smtClean="0"/>
              <a:t>  = 1     </a:t>
            </a:r>
            <a:r>
              <a:rPr lang="en-CA" sz="2400" dirty="0" err="1" smtClean="0">
                <a:solidFill>
                  <a:srgbClr val="0000FF"/>
                </a:solidFill>
              </a:rPr>
              <a:t>VectorB</a:t>
            </a:r>
            <a:r>
              <a:rPr lang="en-CA" sz="2400" dirty="0" smtClean="0"/>
              <a:t> </a:t>
            </a:r>
            <a:r>
              <a:rPr lang="en-CA" sz="1800" dirty="0" smtClean="0">
                <a:latin typeface="Wingdings" pitchFamily="2" charset="2"/>
              </a:rPr>
              <a:t>l</a:t>
            </a:r>
            <a:r>
              <a:rPr lang="en-CA" sz="2400" dirty="0" smtClean="0"/>
              <a:t> </a:t>
            </a:r>
            <a:r>
              <a:rPr lang="en-CA" sz="2400" dirty="0" err="1" smtClean="0">
                <a:solidFill>
                  <a:srgbClr val="008000"/>
                </a:solidFill>
              </a:rPr>
              <a:t>VectorC</a:t>
            </a:r>
            <a:r>
              <a:rPr lang="en-CA" sz="2400" dirty="0" smtClean="0"/>
              <a:t> = 2</a:t>
            </a:r>
          </a:p>
          <a:p>
            <a:r>
              <a:rPr lang="en-CA" sz="2400" dirty="0" smtClean="0"/>
              <a:t>Thus </a:t>
            </a:r>
            <a:r>
              <a:rPr lang="en-CA" sz="2400" dirty="0" smtClean="0">
                <a:solidFill>
                  <a:srgbClr val="0000FF"/>
                </a:solidFill>
              </a:rPr>
              <a:t>B</a:t>
            </a:r>
            <a:r>
              <a:rPr lang="en-CA" sz="2400" dirty="0" smtClean="0"/>
              <a:t>  and </a:t>
            </a:r>
            <a:r>
              <a:rPr lang="en-CA" sz="2400" dirty="0" smtClean="0">
                <a:solidFill>
                  <a:srgbClr val="008000"/>
                </a:solidFill>
              </a:rPr>
              <a:t>C</a:t>
            </a:r>
            <a:r>
              <a:rPr lang="en-CA" sz="2400" dirty="0" smtClean="0"/>
              <a:t> are most similar</a:t>
            </a:r>
          </a:p>
        </p:txBody>
      </p:sp>
      <p:sp>
        <p:nvSpPr>
          <p:cNvPr id="10245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0246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1BE450F-44D4-42DD-8D4D-3B54E5FA3E8D}" type="slidenum">
              <a:rPr lang="en-US" sz="1400"/>
              <a:pPr algn="r"/>
              <a:t>8</a:t>
            </a:fld>
            <a:endParaRPr lang="en-US" sz="140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91116"/>
              </p:ext>
            </p:extLst>
          </p:nvPr>
        </p:nvGraphicFramePr>
        <p:xfrm>
          <a:off x="785813" y="2786063"/>
          <a:ext cx="7500986" cy="2428891"/>
        </p:xfrm>
        <a:graphic>
          <a:graphicData uri="http://schemas.openxmlformats.org/drawingml/2006/table">
            <a:tbl>
              <a:tblPr/>
              <a:tblGrid>
                <a:gridCol w="496446"/>
                <a:gridCol w="589529"/>
                <a:gridCol w="641243"/>
                <a:gridCol w="382677"/>
                <a:gridCol w="579187"/>
                <a:gridCol w="455074"/>
                <a:gridCol w="496446"/>
                <a:gridCol w="455074"/>
                <a:gridCol w="341307"/>
                <a:gridCol w="496446"/>
                <a:gridCol w="954107"/>
                <a:gridCol w="496446"/>
                <a:gridCol w="548159"/>
                <a:gridCol w="568845"/>
              </a:tblGrid>
              <a:tr h="624573">
                <a:tc>
                  <a:txBody>
                    <a:bodyPr/>
                    <a:lstStyle/>
                    <a:p>
                      <a:pPr algn="l" fontAlgn="ctr"/>
                      <a:r>
                        <a:rPr lang="en-CA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quick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brown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fox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jump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lazy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dog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find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his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way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henhouse 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both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word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1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SUM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2715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A 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00FF"/>
                          </a:solidFill>
                          <a:latin typeface="Arial"/>
                        </a:rPr>
                        <a:t>B 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 smtClean="0">
                          <a:solidFill>
                            <a:srgbClr val="FF0000"/>
                          </a:solidFill>
                          <a:latin typeface="Arial"/>
                        </a:rPr>
                        <a:t>A</a:t>
                      </a:r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en-CA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</a:t>
                      </a:r>
                      <a:endParaRPr lang="en-CA" sz="1200" b="0" i="0" u="none" strike="noStrike" dirty="0">
                        <a:solidFill>
                          <a:srgbClr val="0000FF"/>
                        </a:solidFill>
                        <a:latin typeface="Arial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</a:tr>
              <a:tr h="208189">
                <a:tc>
                  <a:txBody>
                    <a:bodyPr/>
                    <a:lstStyle/>
                    <a:p>
                      <a:pPr algn="l" fontAlgn="ctr"/>
                      <a:endParaRPr lang="en-CA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CA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>
                          <a:solidFill>
                            <a:srgbClr val="008000"/>
                          </a:solidFill>
                          <a:latin typeface="Arial"/>
                        </a:rPr>
                        <a:t>C 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FF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72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1200" b="0" i="0" u="none" strike="noStrike" dirty="0" smtClean="0">
                          <a:solidFill>
                            <a:srgbClr val="0000FF"/>
                          </a:solidFill>
                          <a:latin typeface="Arial"/>
                        </a:rPr>
                        <a:t>B</a:t>
                      </a:r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.</a:t>
                      </a:r>
                      <a:r>
                        <a:rPr lang="en-CA" sz="1200" b="0" i="0" u="none" strike="noStrike" dirty="0" smtClean="0">
                          <a:solidFill>
                            <a:srgbClr val="008000"/>
                          </a:solidFill>
                          <a:latin typeface="Arial"/>
                        </a:rPr>
                        <a:t>C</a:t>
                      </a:r>
                      <a:r>
                        <a:rPr lang="en-CA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CA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CA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06" marR="6306" marT="630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12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6306" marR="6306" marT="630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/>
          <a:p>
            <a:r>
              <a:rPr lang="en-US" dirty="0" smtClean="0"/>
              <a:t>Feb 24, 2017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/>
          <a:p>
            <a:r>
              <a:rPr lang="en-US"/>
              <a:t>IAT 355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0D808B2F-7A10-450E-BFE6-45461B852787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smtClean="0">
                <a:solidFill>
                  <a:schemeClr val="tx1"/>
                </a:solidFill>
              </a:rPr>
              <a:t>Vector Space Analysis</a:t>
            </a:r>
            <a:endParaRPr lang="en-CA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3063"/>
            <a:ext cx="7772400" cy="4452937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Model (continued)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Want to see how closely two vectors go in same direction, inner product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Can get similarity of each document to every other one</a:t>
            </a:r>
          </a:p>
          <a:p>
            <a:pPr lvl="1">
              <a:defRPr/>
            </a:pPr>
            <a:r>
              <a:rPr lang="en-CA" dirty="0" smtClean="0">
                <a:cs typeface="+mn-cs"/>
              </a:rPr>
              <a:t>Use a mass-spring layout algorithm to position representations of each document</a:t>
            </a:r>
          </a:p>
          <a:p>
            <a:pPr>
              <a:defRPr/>
            </a:pPr>
            <a:r>
              <a:rPr lang="en-CA" dirty="0" smtClean="0"/>
              <a:t>Similar to how search engines work</a:t>
            </a:r>
            <a:endParaRPr lang="en-CA" dirty="0"/>
          </a:p>
        </p:txBody>
      </p:sp>
      <p:sp>
        <p:nvSpPr>
          <p:cNvPr id="11269" name="Footer Placeholder 4"/>
          <p:cNvSpPr txBox="1">
            <a:spLocks noGrp="1"/>
          </p:cNvSpPr>
          <p:nvPr/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/>
              <a:t>IAT 355</a:t>
            </a:r>
          </a:p>
        </p:txBody>
      </p:sp>
      <p:sp>
        <p:nvSpPr>
          <p:cNvPr id="11270" name="Slide Number Placeholder 5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EC6CB61-41C7-491E-A25B-31A379C12031}" type="slidenum">
              <a:rPr lang="en-US" sz="1400"/>
              <a:pPr algn="r"/>
              <a:t>9</a:t>
            </a:fld>
            <a:endParaRPr lang="en-US" sz="14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AT410">
  <a:themeElements>
    <a:clrScheme name="IAT410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IAT410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IAT410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T410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T410 8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36569</TotalTime>
  <Words>1074</Words>
  <Application>Microsoft Macintosh PowerPoint</Application>
  <PresentationFormat>On-screen Show (4:3)</PresentationFormat>
  <Paragraphs>345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Blank Presentation</vt:lpstr>
      <vt:lpstr>IAT410</vt:lpstr>
      <vt:lpstr>PowerPoint Presentation</vt:lpstr>
      <vt:lpstr>Text is Everywhere</vt:lpstr>
      <vt:lpstr>How Can InfoVis Help?</vt:lpstr>
      <vt:lpstr>Related Fields</vt:lpstr>
      <vt:lpstr>Challenge</vt:lpstr>
      <vt:lpstr>Document Collections</vt:lpstr>
      <vt:lpstr>Vector Space Analysis</vt:lpstr>
      <vt:lpstr>Vectors, Inner Products</vt:lpstr>
      <vt:lpstr>Vector Space Analysis</vt:lpstr>
      <vt:lpstr>Some adjustments</vt:lpstr>
      <vt:lpstr>Process</vt:lpstr>
      <vt:lpstr>Smart System</vt:lpstr>
      <vt:lpstr>PowerPoint Presentation</vt:lpstr>
      <vt:lpstr>Text Relation Maps</vt:lpstr>
      <vt:lpstr>Text Themes</vt:lpstr>
      <vt:lpstr>VIBE System</vt:lpstr>
      <vt:lpstr>Focus</vt:lpstr>
      <vt:lpstr>Technique</vt:lpstr>
      <vt:lpstr>Example Visualization</vt:lpstr>
      <vt:lpstr>VIBE Pro’s and Con’s</vt:lpstr>
      <vt:lpstr>InSpire</vt:lpstr>
      <vt:lpstr>K-means</vt:lpstr>
      <vt:lpstr>InSpire</vt:lpstr>
      <vt:lpstr>InSpire</vt:lpstr>
      <vt:lpstr>InSpire</vt:lpstr>
      <vt:lpstr>PowerPoint Presentation</vt:lpstr>
    </vt:vector>
  </TitlesOfParts>
  <Company>ACS @ SFU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 @ SFU Surrey</dc:creator>
  <cp:lastModifiedBy>Chris Shaw</cp:lastModifiedBy>
  <cp:revision>54</cp:revision>
  <dcterms:created xsi:type="dcterms:W3CDTF">2011-03-14T15:33:39Z</dcterms:created>
  <dcterms:modified xsi:type="dcterms:W3CDTF">2017-02-26T07:36:04Z</dcterms:modified>
</cp:coreProperties>
</file>