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2.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3.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4.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5.bin" ContentType="application/vnd.openxmlformats-officedocument.oleObject"/>
  <Override PartName="/ppt/notesSlides/notesSlide28.xml" ContentType="application/vnd.openxmlformats-officedocument.presentationml.notesSlide+xml"/>
  <Override PartName="/ppt/embeddings/oleObject6.bin" ContentType="application/vnd.openxmlformats-officedocument.oleObject"/>
  <Override PartName="/ppt/notesSlides/notesSlide29.xml" ContentType="application/vnd.openxmlformats-officedocument.presentationml.notesSlide+xml"/>
  <Override PartName="/ppt/embeddings/oleObject7.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8.bin" ContentType="application/vnd.openxmlformats-officedocument.oleObject"/>
  <Override PartName="/ppt/notesSlides/notesSlide33.xml" ContentType="application/vnd.openxmlformats-officedocument.presentationml.notesSlide+xml"/>
  <Override PartName="/ppt/embeddings/oleObject9.bin" ContentType="application/vnd.openxmlformats-officedocument.oleObject"/>
  <Override PartName="/ppt/notesSlides/notesSlide34.xml" ContentType="application/vnd.openxmlformats-officedocument.presentationml.notesSlide+xml"/>
  <Override PartName="/ppt/embeddings/oleObject10.bin" ContentType="application/vnd.openxmlformats-officedocument.oleObject"/>
  <Override PartName="/ppt/notesSlides/notesSlide35.xml" ContentType="application/vnd.openxmlformats-officedocument.presentationml.notesSlide+xml"/>
  <Override PartName="/ppt/embeddings/oleObject11.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45"/>
  </p:notesMasterIdLst>
  <p:handoutMasterIdLst>
    <p:handoutMasterId r:id="rId46"/>
  </p:handoutMasterIdLst>
  <p:sldIdLst>
    <p:sldId id="262" r:id="rId2"/>
    <p:sldId id="263" r:id="rId3"/>
    <p:sldId id="323" r:id="rId4"/>
    <p:sldId id="328" r:id="rId5"/>
    <p:sldId id="329" r:id="rId6"/>
    <p:sldId id="330" r:id="rId7"/>
    <p:sldId id="266" r:id="rId8"/>
    <p:sldId id="331" r:id="rId9"/>
    <p:sldId id="333" r:id="rId10"/>
    <p:sldId id="309" r:id="rId11"/>
    <p:sldId id="363" r:id="rId12"/>
    <p:sldId id="338" r:id="rId13"/>
    <p:sldId id="335" r:id="rId14"/>
    <p:sldId id="267" r:id="rId15"/>
    <p:sldId id="336" r:id="rId16"/>
    <p:sldId id="337" r:id="rId17"/>
    <p:sldId id="319" r:id="rId18"/>
    <p:sldId id="269" r:id="rId19"/>
    <p:sldId id="364" r:id="rId20"/>
    <p:sldId id="270" r:id="rId21"/>
    <p:sldId id="271" r:id="rId22"/>
    <p:sldId id="339" r:id="rId23"/>
    <p:sldId id="340" r:id="rId24"/>
    <p:sldId id="273" r:id="rId25"/>
    <p:sldId id="361" r:id="rId26"/>
    <p:sldId id="343" r:id="rId27"/>
    <p:sldId id="274" r:id="rId28"/>
    <p:sldId id="275" r:id="rId29"/>
    <p:sldId id="276" r:id="rId30"/>
    <p:sldId id="345" r:id="rId31"/>
    <p:sldId id="318" r:id="rId32"/>
    <p:sldId id="277" r:id="rId33"/>
    <p:sldId id="278" r:id="rId34"/>
    <p:sldId id="366" r:id="rId35"/>
    <p:sldId id="279" r:id="rId36"/>
    <p:sldId id="280" r:id="rId37"/>
    <p:sldId id="365" r:id="rId38"/>
    <p:sldId id="367" r:id="rId39"/>
    <p:sldId id="346" r:id="rId40"/>
    <p:sldId id="362" r:id="rId41"/>
    <p:sldId id="370" r:id="rId42"/>
    <p:sldId id="368" r:id="rId43"/>
    <p:sldId id="369"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C4C"/>
    <a:srgbClr val="0C5025"/>
    <a:srgbClr val="0C6B34"/>
    <a:srgbClr val="FFFFFF"/>
    <a:srgbClr val="0099CC"/>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54" autoAdjust="0"/>
    <p:restoredTop sz="92608" autoAdjust="0"/>
  </p:normalViewPr>
  <p:slideViewPr>
    <p:cSldViewPr>
      <p:cViewPr varScale="1">
        <p:scale>
          <a:sx n="78" d="100"/>
          <a:sy n="78" d="100"/>
        </p:scale>
        <p:origin x="-15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66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66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66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496E2D7-4FB2-4145-8E6A-1CFED255619A}" type="slidenum">
              <a:rPr lang="en-US"/>
              <a:pPr/>
              <a:t>‹#›</a:t>
            </a:fld>
            <a:endParaRPr lang="en-US"/>
          </a:p>
        </p:txBody>
      </p:sp>
    </p:spTree>
    <p:extLst>
      <p:ext uri="{BB962C8B-B14F-4D97-AF65-F5344CB8AC3E}">
        <p14:creationId xmlns:p14="http://schemas.microsoft.com/office/powerpoint/2010/main" val="3781619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90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90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90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90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228D916-C56D-924C-B7D7-8FCD8869C754}" type="slidenum">
              <a:rPr lang="en-US"/>
              <a:pPr/>
              <a:t>‹#›</a:t>
            </a:fld>
            <a:endParaRPr lang="en-US"/>
          </a:p>
        </p:txBody>
      </p:sp>
    </p:spTree>
    <p:extLst>
      <p:ext uri="{BB962C8B-B14F-4D97-AF65-F5344CB8AC3E}">
        <p14:creationId xmlns:p14="http://schemas.microsoft.com/office/powerpoint/2010/main" val="1044300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2D6460-C591-504C-9B48-68536E81E7E1}" type="slidenum">
              <a:rPr lang="en-US"/>
              <a:pPr/>
              <a:t>1</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0A4BFF-A104-D74C-88B0-7BC4438A472F}" type="slidenum">
              <a:rPr lang="en-US"/>
              <a:pPr/>
              <a:t>10</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0A4BFF-A104-D74C-88B0-7BC4438A472F}" type="slidenum">
              <a:rPr lang="en-US"/>
              <a:pPr/>
              <a:t>11</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dirty="0" smtClean="0"/>
              <a:t>Because of proximity relationships we see rows</a:t>
            </a:r>
            <a:r>
              <a:rPr lang="en-US" baseline="0" dirty="0" smtClean="0"/>
              <a:t> on the left and columns on the right</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F78DA-DF5F-C046-93C8-41C3E4A4AEE1}" type="slidenum">
              <a:rPr lang="en-US"/>
              <a:pPr/>
              <a:t>12</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36D829-B777-514F-9CEE-1105200A8568}" type="slidenum">
              <a:rPr lang="en-US"/>
              <a:pPr/>
              <a:t>13</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sz="1200" dirty="0" smtClean="0"/>
              <a:t>Dot </a:t>
            </a:r>
            <a:r>
              <a:rPr lang="en-US" sz="1200" dirty="0" err="1" smtClean="0"/>
              <a:t>x</a:t>
            </a:r>
            <a:r>
              <a:rPr lang="en-US" sz="1200" dirty="0" smtClean="0"/>
              <a:t> is perceived as part of group a rather than group </a:t>
            </a:r>
            <a:r>
              <a:rPr lang="en-US" sz="1200" dirty="0" err="1" smtClean="0"/>
              <a:t>b</a:t>
            </a:r>
            <a:r>
              <a:rPr lang="en-US" sz="1200" dirty="0" smtClean="0"/>
              <a:t> although it is equidistant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20F73-657C-0A42-AFF5-F1A4A3357CB4}" type="slidenum">
              <a:rPr lang="en-US"/>
              <a:pPr/>
              <a:t>14</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D00AF6-B3A6-3F4E-BA9F-C152E7FA4F60}" type="slidenum">
              <a:rPr lang="en-US"/>
              <a:pPr/>
              <a:t>15</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ADC569-7F5F-0C4E-960C-BA0FFEC1D0A9}" type="slidenum">
              <a:rPr lang="en-US"/>
              <a:pPr/>
              <a:t>16</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5431C-695C-6346-8D01-5FEA20C61A69}" type="slidenum">
              <a:rPr lang="en-US"/>
              <a:pPr/>
              <a:t>17</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2D8E9-8873-DB4A-AB26-C1A7B5D9272B}" type="slidenum">
              <a:rPr lang="en-US"/>
              <a:pPr/>
              <a:t>18</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a:t>We can have ambiguity. In the case of a) seperable dimensions allow both groupings to be perceived - but not simultaneously</a:t>
            </a:r>
          </a:p>
          <a:p>
            <a:r>
              <a:rPr lang="en-US"/>
              <a:t>In the case of b) we construct a grid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4C176C-B98A-634D-B637-CD05D61DFAB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1C5F94-D736-434E-ABCE-FE0F5E567AA0}" type="slidenum">
              <a:rPr lang="en-US"/>
              <a:pPr/>
              <a:t>2</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enty-three years ago, an American philosophy professor named James Flynn discovered a remarkable trend: Average IQ scores in every industrialized country on the planet had been increasing steadily for decades. Despite concerns about the dumbing-down of society - the failing schools, the garbage on TV, the decline of reading - the overall population was getting smarter. And the climb has continued, with more recent studies showing that the rate of IQ increase is accelerating. Next to global warming and Moore's law, the so-called Flynn effect may be the most revealing line on the increasingly crowded chart of modern life - and it's an especially hopeful one. We still have plenty of problems to solve, but at least there's one consolation: Our brains are getting better at problem-solving.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9065B-F4AE-7646-9495-3CC1304C7CC8}" type="slidenum">
              <a:rPr lang="en-US"/>
              <a:pPr/>
              <a:t>20</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88527-4134-1B48-9398-39A11A3E8781}" type="slidenum">
              <a:rPr lang="en-US"/>
              <a:pPr/>
              <a:t>21</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a:t>Studies show that smooth lines are easier to follow</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56D84-9632-1D45-A4E9-9F13ACAD4DD2}" type="slidenum">
              <a:rPr lang="en-US"/>
              <a:pPr/>
              <a:t>22</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31D12-DA9E-BC4B-AEDA-39608E866948}" type="slidenum">
              <a:rPr lang="en-US"/>
              <a:pPr/>
              <a:t>23</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49A33-FF76-A646-8413-BC6DE1F99087}" type="slidenum">
              <a:rPr lang="en-US"/>
              <a:pPr/>
              <a:t>24</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527BB3-53B0-4A4B-9FFD-1B2ABC092BF4}" type="slidenum">
              <a:rPr lang="en-US"/>
              <a:pPr/>
              <a:t>25</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89C358-3111-3F4F-9E50-FBCD6845DC10}" type="slidenum">
              <a:rPr lang="en-US"/>
              <a:pPr/>
              <a:t>26</a:t>
            </a:fld>
            <a:endParaRPr lang="en-US"/>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81C5E-2FCF-C240-806C-E89EB017DABD}" type="slidenum">
              <a:rPr lang="en-US"/>
              <a:pPr/>
              <a:t>27</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A76A9-372E-E245-959E-C243AF832319}" type="slidenum">
              <a:rPr lang="en-US"/>
              <a:pPr/>
              <a:t>28</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5505D-C002-214A-A050-6B84F1EC8824}" type="slidenum">
              <a:rPr lang="en-US"/>
              <a:pPr/>
              <a:t>29</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solidFill>
                <a:srgbClr val="000000"/>
              </a:solidFill>
            </a:endParaRP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1CA1D-81AF-AC42-A677-63F6F593133A}" type="slidenum">
              <a:rPr lang="en-US"/>
              <a:pPr/>
              <a:t>3</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C8A2E2-B0AA-E244-83C2-B8473A115BD7}" type="slidenum">
              <a:rPr lang="en-US"/>
              <a:pPr/>
              <a:t>30</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00329-9E8C-B24D-A328-B0561B71E3F1}" type="slidenum">
              <a:rPr lang="en-US"/>
              <a:pPr/>
              <a:t>31</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a:t>Closed contours are essential for monitor and window systems</a:t>
            </a:r>
          </a:p>
          <a:p>
            <a:r>
              <a:rPr lang="en-US"/>
              <a:t>We can use texture and colour as well to emphasise regions and overlap</a:t>
            </a:r>
          </a:p>
          <a:p>
            <a:r>
              <a:rPr lang="en-US"/>
              <a:t>Closed rectangular contours strongly segment the visual scene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96AEA1-BD90-A94F-BD06-9C756C0F8E23}" type="slidenum">
              <a:rPr lang="en-US"/>
              <a:pPr/>
              <a:t>32</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a:t>Window systems and monitor arrangements!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4E824-3356-774F-A346-AF7301728026}" type="slidenum">
              <a:rPr lang="en-US"/>
              <a:pPr/>
              <a:t>33</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79723-D3FD-B646-A245-6CA4B1CE8A2C}" type="slidenum">
              <a:rPr lang="en-US"/>
              <a:pPr/>
              <a:t>35</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2E22DB-E62E-B94B-976C-BA560D46D1B1}" type="slidenum">
              <a:rPr lang="en-US"/>
              <a:pPr/>
              <a:t>36</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BE2FE-2B50-114B-BFBF-A047539943B6}" type="slidenum">
              <a:rPr lang="en-US"/>
              <a:pPr/>
              <a:t>39</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72F44-DCBF-EC4C-BD01-8F243E953404}" type="slidenum">
              <a:rPr lang="en-US"/>
              <a:pPr/>
              <a:t>40</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3851D2-C570-A245-A048-F8084FCB619E}" type="slidenum">
              <a:rPr lang="en-US"/>
              <a:pPr/>
              <a:t>4</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a:t>Early stages ==&gt; feature abstraction, form, motion, colour, sterescopic depth</a:t>
            </a:r>
          </a:p>
          <a:p>
            <a:r>
              <a:rPr lang="en-US"/>
              <a:t>Middle stages ==&gt; </a:t>
            </a:r>
            <a:r>
              <a:rPr lang="en-US" b="1"/>
              <a:t>2D pattern perception</a:t>
            </a:r>
            <a:r>
              <a:rPr lang="en-US"/>
              <a:t> , contours are discovered and the woprld is segmented into distinct regions , based on texture, colour, motion and contour</a:t>
            </a:r>
          </a:p>
          <a:p>
            <a:r>
              <a:rPr lang="en-US"/>
              <a:t>Next ==&gt; structures of objects and scenes</a:t>
            </a:r>
          </a:p>
          <a:p>
            <a:r>
              <a:rPr lang="en-US"/>
              <a:t>Finally ==&gt; objects and significant patterns pulled out by attentional processes (high-level attentional processes</a:t>
            </a:r>
          </a:p>
          <a:p>
            <a:r>
              <a:rPr lang="en-US"/>
              <a:t>Pattern perception happens “in the middle”</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0FC80-16E2-7D44-85FF-AEE0955BE11E}" type="slidenum">
              <a:rPr lang="en-US"/>
              <a:pPr/>
              <a:t>5</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415A45-E1D1-0948-9074-2C1FA7DF5D81}" type="slidenum">
              <a:rPr lang="en-US"/>
              <a:pPr/>
              <a:t>6</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46A3C-B8A4-4441-981A-3529D7E479D5}" type="slidenum">
              <a:rPr lang="en-US"/>
              <a:pPr/>
              <a:t>7</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31DAA6-2E0A-B845-8E70-7B4CBB310B31}" type="slidenum">
              <a:rPr lang="en-US"/>
              <a:pPr/>
              <a:t>8</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CC5FC-B0D8-1540-A42A-EC20EB03E861}" type="slidenum">
              <a:rPr lang="en-US"/>
              <a:pPr/>
              <a:t>9</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3586"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32358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grpSp>
        <p:nvGrpSpPr>
          <p:cNvPr id="323588" name="Group 4"/>
          <p:cNvGrpSpPr>
            <a:grpSpLocks/>
          </p:cNvGrpSpPr>
          <p:nvPr/>
        </p:nvGrpSpPr>
        <p:grpSpPr bwMode="auto">
          <a:xfrm>
            <a:off x="385763" y="5848350"/>
            <a:ext cx="8915400" cy="838200"/>
            <a:chOff x="144" y="3600"/>
            <a:chExt cx="5616" cy="528"/>
          </a:xfrm>
        </p:grpSpPr>
        <p:sp>
          <p:nvSpPr>
            <p:cNvPr id="323589" name="Rectangle 5"/>
            <p:cNvSpPr>
              <a:spLocks noChangeArrowheads="1"/>
            </p:cNvSpPr>
            <p:nvPr/>
          </p:nvSpPr>
          <p:spPr bwMode="auto">
            <a:xfrm>
              <a:off x="144" y="3600"/>
              <a:ext cx="5616" cy="528"/>
            </a:xfrm>
            <a:prstGeom prst="rect">
              <a:avLst/>
            </a:prstGeom>
            <a:noFill/>
            <a:ln w="9525">
              <a:noFill/>
              <a:miter lim="800000"/>
              <a:headEnd/>
              <a:tailEnd/>
            </a:ln>
          </p:spPr>
          <p:txBody>
            <a:bodyPr anchor="ctr">
              <a:prstTxWarp prst="textNoShape">
                <a:avLst/>
              </a:prstTxWarp>
            </a:bodyPr>
            <a:lstStyle/>
            <a:p>
              <a:endParaRPr lang="en-US">
                <a:latin typeface="Arial" charset="0"/>
              </a:endParaRPr>
            </a:p>
          </p:txBody>
        </p:sp>
        <p:pic>
          <p:nvPicPr>
            <p:cNvPr id="323590" name="Picture 6" descr="siat_logo"/>
            <p:cNvPicPr>
              <a:picLocks noChangeAspect="1" noChangeArrowheads="1"/>
            </p:cNvPicPr>
            <p:nvPr/>
          </p:nvPicPr>
          <p:blipFill>
            <a:blip r:embed="rId2"/>
            <a:srcRect/>
            <a:stretch>
              <a:fillRect/>
            </a:stretch>
          </p:blipFill>
          <p:spPr bwMode="auto">
            <a:xfrm>
              <a:off x="3792" y="3673"/>
              <a:ext cx="1680" cy="383"/>
            </a:xfrm>
            <a:prstGeom prst="rect">
              <a:avLst/>
            </a:prstGeom>
            <a:noFill/>
          </p:spPr>
        </p:pic>
      </p:grpSp>
      <p:sp>
        <p:nvSpPr>
          <p:cNvPr id="323591" name="Line 7"/>
          <p:cNvSpPr>
            <a:spLocks noChangeShapeType="1"/>
          </p:cNvSpPr>
          <p:nvPr/>
        </p:nvSpPr>
        <p:spPr bwMode="auto">
          <a:xfrm>
            <a:off x="385763" y="5935663"/>
            <a:ext cx="8077200" cy="0"/>
          </a:xfrm>
          <a:prstGeom prst="line">
            <a:avLst/>
          </a:prstGeom>
          <a:noFill/>
          <a:ln w="19050">
            <a:solidFill>
              <a:srgbClr val="464646"/>
            </a:solidFill>
            <a:round/>
            <a:headEnd/>
            <a:tailEnd/>
          </a:ln>
        </p:spPr>
        <p:txBody>
          <a:bodyPr wrap="none" anchor="ctr">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Footer Placeholder 3"/>
          <p:cNvSpPr>
            <a:spLocks noGrp="1"/>
          </p:cNvSpPr>
          <p:nvPr>
            <p:ph type="ftr" sz="quarter" idx="10"/>
          </p:nvPr>
        </p:nvSpPr>
        <p:spPr/>
        <p:txBody>
          <a:bodyPr/>
          <a:lstStyle>
            <a:lvl1pPr>
              <a:defRPr smtClean="0"/>
            </a:lvl1p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3663" y="601663"/>
            <a:ext cx="2019300" cy="5265737"/>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85763" y="601663"/>
            <a:ext cx="5905500" cy="5265737"/>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Footer Placeholder 3"/>
          <p:cNvSpPr>
            <a:spLocks noGrp="1"/>
          </p:cNvSpPr>
          <p:nvPr>
            <p:ph type="ftr" sz="quarter" idx="10"/>
          </p:nvPr>
        </p:nvSpPr>
        <p:spPr/>
        <p:txBody>
          <a:bodyPr/>
          <a:lstStyle>
            <a:lvl1pPr>
              <a:defRPr smtClean="0"/>
            </a:lvl1p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Footer Placeholder 3"/>
          <p:cNvSpPr>
            <a:spLocks noGrp="1"/>
          </p:cNvSpPr>
          <p:nvPr>
            <p:ph type="ftr" sz="quarter" idx="10"/>
          </p:nvPr>
        </p:nvSpPr>
        <p:spPr/>
        <p:txBody>
          <a:bodyPr/>
          <a:lstStyle>
            <a:lvl1pPr>
              <a:defRPr smtClean="0"/>
            </a:lvl1p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Footer Placeholder 3"/>
          <p:cNvSpPr>
            <a:spLocks noGrp="1"/>
          </p:cNvSpPr>
          <p:nvPr>
            <p:ph type="ftr" sz="quarter" idx="10"/>
          </p:nvPr>
        </p:nvSpPr>
        <p:spPr/>
        <p:txBody>
          <a:bodyPr/>
          <a:lstStyle>
            <a:lvl1pPr>
              <a:defRPr smtClean="0"/>
            </a:lvl1p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85763" y="1905000"/>
            <a:ext cx="3962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500563" y="1905000"/>
            <a:ext cx="3962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Footer Placeholder 4"/>
          <p:cNvSpPr>
            <a:spLocks noGrp="1"/>
          </p:cNvSpPr>
          <p:nvPr>
            <p:ph type="ftr" sz="quarter" idx="10"/>
          </p:nvPr>
        </p:nvSpPr>
        <p:spPr/>
        <p:txBody>
          <a:bodyPr/>
          <a:lstStyle>
            <a:lvl1pPr>
              <a:defRPr smtClean="0"/>
            </a:lvl1p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Footer Placeholder 6"/>
          <p:cNvSpPr>
            <a:spLocks noGrp="1"/>
          </p:cNvSpPr>
          <p:nvPr>
            <p:ph type="ftr" sz="quarter" idx="10"/>
          </p:nvPr>
        </p:nvSpPr>
        <p:spPr/>
        <p:txBody>
          <a:bodyPr/>
          <a:lstStyle>
            <a:lvl1pPr>
              <a:defRPr smtClean="0"/>
            </a:lvl1p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Footer Placeholder 2"/>
          <p:cNvSpPr>
            <a:spLocks noGrp="1"/>
          </p:cNvSpPr>
          <p:nvPr>
            <p:ph type="ftr" sz="quarter" idx="10"/>
          </p:nvPr>
        </p:nvSpPr>
        <p:spPr/>
        <p:txBody>
          <a:bodyPr/>
          <a:lstStyle>
            <a:lvl1pPr>
              <a:defRPr smtClean="0"/>
            </a:lvl1p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lvl1p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Footer Placeholder 4"/>
          <p:cNvSpPr>
            <a:spLocks noGrp="1"/>
          </p:cNvSpPr>
          <p:nvPr>
            <p:ph type="ftr" sz="quarter" idx="10"/>
          </p:nvPr>
        </p:nvSpPr>
        <p:spPr/>
        <p:txBody>
          <a:bodyPr/>
          <a:lstStyle>
            <a:lvl1pPr>
              <a:defRPr smtClean="0"/>
            </a:lvl1p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Footer Placeholder 4"/>
          <p:cNvSpPr>
            <a:spLocks noGrp="1"/>
          </p:cNvSpPr>
          <p:nvPr>
            <p:ph type="ftr" sz="quarter" idx="10"/>
          </p:nvPr>
        </p:nvSpPr>
        <p:spPr/>
        <p:txBody>
          <a:bodyPr/>
          <a:lstStyle>
            <a:lvl1pPr>
              <a:defRPr smtClean="0"/>
            </a:lvl1p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hyperlink" Target="http://ccom.unh.edu/vislab/VisCourse/index.html"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bwMode="auto">
          <a:xfrm>
            <a:off x="385763" y="601663"/>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22563" name="Rectangle 3"/>
          <p:cNvSpPr>
            <a:spLocks noGrp="1" noChangeArrowheads="1"/>
          </p:cNvSpPr>
          <p:nvPr>
            <p:ph type="body" idx="1"/>
          </p:nvPr>
        </p:nvSpPr>
        <p:spPr bwMode="auto">
          <a:xfrm>
            <a:off x="385763" y="1905000"/>
            <a:ext cx="80772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22564" name="Group 4"/>
          <p:cNvGrpSpPr>
            <a:grpSpLocks/>
          </p:cNvGrpSpPr>
          <p:nvPr/>
        </p:nvGrpSpPr>
        <p:grpSpPr bwMode="auto">
          <a:xfrm>
            <a:off x="385763" y="5848350"/>
            <a:ext cx="8915400" cy="838200"/>
            <a:chOff x="144" y="3600"/>
            <a:chExt cx="5616" cy="528"/>
          </a:xfrm>
        </p:grpSpPr>
        <p:sp>
          <p:nvSpPr>
            <p:cNvPr id="322565" name="Rectangle 5"/>
            <p:cNvSpPr>
              <a:spLocks noChangeArrowheads="1"/>
            </p:cNvSpPr>
            <p:nvPr/>
          </p:nvSpPr>
          <p:spPr bwMode="auto">
            <a:xfrm>
              <a:off x="144" y="3600"/>
              <a:ext cx="5616" cy="528"/>
            </a:xfrm>
            <a:prstGeom prst="rect">
              <a:avLst/>
            </a:prstGeom>
            <a:noFill/>
            <a:ln w="9525">
              <a:noFill/>
              <a:miter lim="800000"/>
              <a:headEnd/>
              <a:tailEnd/>
            </a:ln>
          </p:spPr>
          <p:txBody>
            <a:bodyPr anchor="ctr">
              <a:prstTxWarp prst="textNoShape">
                <a:avLst/>
              </a:prstTxWarp>
            </a:bodyPr>
            <a:lstStyle/>
            <a:p>
              <a:pPr marL="342900" indent="-342900">
                <a:spcBef>
                  <a:spcPct val="20000"/>
                </a:spcBef>
                <a:buFontTx/>
                <a:buChar char="•"/>
              </a:pPr>
              <a:endParaRPr lang="en-US" sz="1800">
                <a:solidFill>
                  <a:srgbClr val="464646"/>
                </a:solidFill>
                <a:latin typeface="Arial" charset="0"/>
                <a:ea typeface="ＭＳ Ｐゴシック" charset="-128"/>
                <a:cs typeface="ＭＳ Ｐゴシック" charset="-128"/>
              </a:endParaRPr>
            </a:p>
          </p:txBody>
        </p:sp>
        <p:pic>
          <p:nvPicPr>
            <p:cNvPr id="322566" name="Picture 6" descr="siat_logo"/>
            <p:cNvPicPr>
              <a:picLocks noChangeAspect="1" noChangeArrowheads="1"/>
            </p:cNvPicPr>
            <p:nvPr/>
          </p:nvPicPr>
          <p:blipFill>
            <a:blip r:embed="rId13"/>
            <a:srcRect/>
            <a:stretch>
              <a:fillRect/>
            </a:stretch>
          </p:blipFill>
          <p:spPr bwMode="auto">
            <a:xfrm>
              <a:off x="3792" y="3673"/>
              <a:ext cx="1680" cy="383"/>
            </a:xfrm>
            <a:prstGeom prst="rect">
              <a:avLst/>
            </a:prstGeom>
            <a:noFill/>
          </p:spPr>
        </p:pic>
      </p:grpSp>
      <p:sp>
        <p:nvSpPr>
          <p:cNvPr id="322567" name="Line 7"/>
          <p:cNvSpPr>
            <a:spLocks noChangeShapeType="1"/>
          </p:cNvSpPr>
          <p:nvPr/>
        </p:nvSpPr>
        <p:spPr bwMode="auto">
          <a:xfrm>
            <a:off x="385763" y="1820863"/>
            <a:ext cx="8077200" cy="0"/>
          </a:xfrm>
          <a:prstGeom prst="line">
            <a:avLst/>
          </a:prstGeom>
          <a:noFill/>
          <a:ln w="19050">
            <a:solidFill>
              <a:srgbClr val="464646"/>
            </a:solidFill>
            <a:round/>
            <a:headEnd/>
            <a:tailEnd/>
          </a:ln>
        </p:spPr>
        <p:txBody>
          <a:bodyPr wrap="none" anchor="ctr">
            <a:prstTxWarp prst="textNoShape">
              <a:avLst/>
            </a:prstTxWarp>
          </a:bodyPr>
          <a:lstStyle/>
          <a:p>
            <a:endParaRPr lang="en-US"/>
          </a:p>
        </p:txBody>
      </p:sp>
      <p:sp>
        <p:nvSpPr>
          <p:cNvPr id="322568" name="Line 8"/>
          <p:cNvSpPr>
            <a:spLocks noChangeShapeType="1"/>
          </p:cNvSpPr>
          <p:nvPr/>
        </p:nvSpPr>
        <p:spPr bwMode="auto">
          <a:xfrm>
            <a:off x="385763" y="5935663"/>
            <a:ext cx="8077200" cy="0"/>
          </a:xfrm>
          <a:prstGeom prst="line">
            <a:avLst/>
          </a:prstGeom>
          <a:noFill/>
          <a:ln w="19050">
            <a:solidFill>
              <a:srgbClr val="464646"/>
            </a:solidFill>
            <a:round/>
            <a:headEnd/>
            <a:tailEnd/>
          </a:ln>
        </p:spPr>
        <p:txBody>
          <a:bodyPr wrap="none" anchor="ctr">
            <a:prstTxWarp prst="textNoShape">
              <a:avLst/>
            </a:prstTxWarp>
          </a:bodyPr>
          <a:lstStyle/>
          <a:p>
            <a:endParaRPr lang="en-US"/>
          </a:p>
        </p:txBody>
      </p:sp>
      <p:sp>
        <p:nvSpPr>
          <p:cNvPr id="322569" name="Rectangle 9"/>
          <p:cNvSpPr>
            <a:spLocks noGrp="1" noChangeArrowheads="1"/>
          </p:cNvSpPr>
          <p:nvPr>
            <p:ph type="ftr" sz="quarter" idx="3"/>
          </p:nvPr>
        </p:nvSpPr>
        <p:spPr bwMode="auto">
          <a:xfrm>
            <a:off x="371475" y="6064250"/>
            <a:ext cx="5392738"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1200">
                <a:solidFill>
                  <a:srgbClr val="464646"/>
                </a:solidFill>
                <a:latin typeface="+mn-lt"/>
                <a:ea typeface="+mn-ea"/>
                <a:cs typeface="+mn-cs"/>
              </a:defRPr>
            </a:lvl1p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322570" name="Text Box 10"/>
          <p:cNvSpPr txBox="1">
            <a:spLocks noChangeArrowheads="1"/>
          </p:cNvSpPr>
          <p:nvPr userDrawn="1"/>
        </p:nvSpPr>
        <p:spPr bwMode="auto">
          <a:xfrm>
            <a:off x="2390775" y="6386513"/>
            <a:ext cx="3471154" cy="311624"/>
          </a:xfrm>
          <a:prstGeom prst="rect">
            <a:avLst/>
          </a:prstGeom>
          <a:noFill/>
          <a:ln w="9525">
            <a:noFill/>
            <a:miter lim="800000"/>
            <a:headEnd/>
            <a:tailEnd/>
          </a:ln>
          <a:effectLst/>
        </p:spPr>
        <p:txBody>
          <a:bodyPr wrap="none">
            <a:prstTxWarp prst="textNoShape">
              <a:avLst/>
            </a:prstTxWarp>
            <a:spAutoFit/>
          </a:bodyPr>
          <a:lstStyle/>
          <a:p>
            <a:pPr>
              <a:lnSpc>
                <a:spcPct val="50000"/>
              </a:lnSpc>
              <a:spcBef>
                <a:spcPct val="50000"/>
              </a:spcBef>
            </a:pPr>
            <a:r>
              <a:rPr lang="en-US" sz="900" dirty="0">
                <a:latin typeface="Helvetica" charset="0"/>
              </a:rPr>
              <a:t>These slides are largely</a:t>
            </a:r>
            <a:r>
              <a:rPr lang="en-US" sz="900" dirty="0" smtClean="0">
                <a:latin typeface="Helvetica" charset="0"/>
              </a:rPr>
              <a:t>  </a:t>
            </a:r>
            <a:r>
              <a:rPr lang="en-US" sz="900" dirty="0">
                <a:latin typeface="Helvetica" charset="0"/>
              </a:rPr>
              <a:t>from Colin Ware, Perception for Design</a:t>
            </a:r>
          </a:p>
          <a:p>
            <a:pPr>
              <a:lnSpc>
                <a:spcPct val="50000"/>
              </a:lnSpc>
              <a:spcBef>
                <a:spcPct val="50000"/>
              </a:spcBef>
            </a:pPr>
            <a:r>
              <a:rPr lang="en-US" sz="900" dirty="0">
                <a:latin typeface="Helvetica" charset="0"/>
                <a:hlinkClick r:id="rId14"/>
              </a:rPr>
              <a:t>http://ccom.unh.edu/vislab/VisCourse/index.html</a:t>
            </a:r>
            <a:r>
              <a:rPr lang="en-US" sz="900" dirty="0">
                <a:latin typeface="Helvetica" charset="0"/>
              </a:rPr>
              <a:t> © 2006</a:t>
            </a:r>
            <a:endParaRPr lang="en-US" sz="1600" dirty="0">
              <a:latin typeface="Arial"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xmlns:p14="http://schemas.microsoft.com/office/powerpoint/2010/main" id="1" dur="indefinite" restart="never" nodeType="tmRoot"/>
      </p:par>
    </p:tnLst>
  </p:timing>
  <p:hf sldNum="0" hdr="0" dt="0"/>
  <p:txStyles>
    <p:titleStyle>
      <a:lvl1pPr algn="l" rtl="0" fontAlgn="base">
        <a:spcBef>
          <a:spcPct val="0"/>
        </a:spcBef>
        <a:spcAft>
          <a:spcPct val="0"/>
        </a:spcAft>
        <a:defRPr sz="3200">
          <a:solidFill>
            <a:srgbClr val="464646"/>
          </a:solidFill>
          <a:latin typeface="+mj-lt"/>
          <a:ea typeface="+mj-ea"/>
          <a:cs typeface="+mj-cs"/>
        </a:defRPr>
      </a:lvl1pPr>
      <a:lvl2pPr algn="l" rtl="0" fontAlgn="base">
        <a:spcBef>
          <a:spcPct val="0"/>
        </a:spcBef>
        <a:spcAft>
          <a:spcPct val="0"/>
        </a:spcAft>
        <a:defRPr sz="3200">
          <a:solidFill>
            <a:srgbClr val="464646"/>
          </a:solidFill>
          <a:latin typeface="Arial" charset="0"/>
          <a:ea typeface="ＭＳ Ｐゴシック" charset="-128"/>
          <a:cs typeface="ＭＳ Ｐゴシック" charset="-128"/>
        </a:defRPr>
      </a:lvl2pPr>
      <a:lvl3pPr algn="l" rtl="0" fontAlgn="base">
        <a:spcBef>
          <a:spcPct val="0"/>
        </a:spcBef>
        <a:spcAft>
          <a:spcPct val="0"/>
        </a:spcAft>
        <a:defRPr sz="3200">
          <a:solidFill>
            <a:srgbClr val="464646"/>
          </a:solidFill>
          <a:latin typeface="Arial" charset="0"/>
          <a:ea typeface="ＭＳ Ｐゴシック" charset="-128"/>
          <a:cs typeface="ＭＳ Ｐゴシック" charset="-128"/>
        </a:defRPr>
      </a:lvl3pPr>
      <a:lvl4pPr algn="l" rtl="0" fontAlgn="base">
        <a:spcBef>
          <a:spcPct val="0"/>
        </a:spcBef>
        <a:spcAft>
          <a:spcPct val="0"/>
        </a:spcAft>
        <a:defRPr sz="3200">
          <a:solidFill>
            <a:srgbClr val="464646"/>
          </a:solidFill>
          <a:latin typeface="Arial" charset="0"/>
          <a:ea typeface="ＭＳ Ｐゴシック" charset="-128"/>
          <a:cs typeface="ＭＳ Ｐゴシック" charset="-128"/>
        </a:defRPr>
      </a:lvl4pPr>
      <a:lvl5pPr algn="l" rtl="0" fontAlgn="base">
        <a:spcBef>
          <a:spcPct val="0"/>
        </a:spcBef>
        <a:spcAft>
          <a:spcPct val="0"/>
        </a:spcAft>
        <a:defRPr sz="3200">
          <a:solidFill>
            <a:srgbClr val="464646"/>
          </a:solidFill>
          <a:latin typeface="Arial" charset="0"/>
          <a:ea typeface="ＭＳ Ｐゴシック" charset="-128"/>
          <a:cs typeface="ＭＳ Ｐゴシック" charset="-128"/>
        </a:defRPr>
      </a:lvl5pPr>
      <a:lvl6pPr marL="457200" algn="l" rtl="0" fontAlgn="base">
        <a:spcBef>
          <a:spcPct val="0"/>
        </a:spcBef>
        <a:spcAft>
          <a:spcPct val="0"/>
        </a:spcAft>
        <a:defRPr sz="3200">
          <a:solidFill>
            <a:srgbClr val="464646"/>
          </a:solidFill>
          <a:latin typeface="Arial" charset="0"/>
          <a:ea typeface="ＭＳ Ｐゴシック" charset="-128"/>
          <a:cs typeface="ＭＳ Ｐゴシック" charset="-128"/>
        </a:defRPr>
      </a:lvl6pPr>
      <a:lvl7pPr marL="914400" algn="l" rtl="0" fontAlgn="base">
        <a:spcBef>
          <a:spcPct val="0"/>
        </a:spcBef>
        <a:spcAft>
          <a:spcPct val="0"/>
        </a:spcAft>
        <a:defRPr sz="3200">
          <a:solidFill>
            <a:srgbClr val="464646"/>
          </a:solidFill>
          <a:latin typeface="Arial" charset="0"/>
          <a:ea typeface="ＭＳ Ｐゴシック" charset="-128"/>
          <a:cs typeface="ＭＳ Ｐゴシック" charset="-128"/>
        </a:defRPr>
      </a:lvl7pPr>
      <a:lvl8pPr marL="1371600" algn="l" rtl="0" fontAlgn="base">
        <a:spcBef>
          <a:spcPct val="0"/>
        </a:spcBef>
        <a:spcAft>
          <a:spcPct val="0"/>
        </a:spcAft>
        <a:defRPr sz="3200">
          <a:solidFill>
            <a:srgbClr val="464646"/>
          </a:solidFill>
          <a:latin typeface="Arial" charset="0"/>
          <a:ea typeface="ＭＳ Ｐゴシック" charset="-128"/>
          <a:cs typeface="ＭＳ Ｐゴシック" charset="-128"/>
        </a:defRPr>
      </a:lvl8pPr>
      <a:lvl9pPr marL="1828800" algn="l" rtl="0" fontAlgn="base">
        <a:spcBef>
          <a:spcPct val="0"/>
        </a:spcBef>
        <a:spcAft>
          <a:spcPct val="0"/>
        </a:spcAft>
        <a:defRPr sz="3200">
          <a:solidFill>
            <a:srgbClr val="464646"/>
          </a:solidFill>
          <a:latin typeface="Arial" charset="0"/>
          <a:ea typeface="ＭＳ Ｐゴシック" charset="-128"/>
          <a:cs typeface="ＭＳ Ｐゴシック" charset="-128"/>
        </a:defRPr>
      </a:lvl9pPr>
    </p:titleStyle>
    <p:bodyStyle>
      <a:lvl1pPr marL="342900" indent="-342900" algn="l" rtl="0" fontAlgn="base">
        <a:spcBef>
          <a:spcPct val="20000"/>
        </a:spcBef>
        <a:spcAft>
          <a:spcPct val="0"/>
        </a:spcAft>
        <a:buChar char="•"/>
        <a:defRPr>
          <a:solidFill>
            <a:srgbClr val="464646"/>
          </a:solidFill>
          <a:latin typeface="+mn-lt"/>
          <a:ea typeface="+mn-ea"/>
          <a:cs typeface="+mn-cs"/>
        </a:defRPr>
      </a:lvl1pPr>
      <a:lvl2pPr marL="742950" indent="-285750" algn="l" rtl="0" fontAlgn="base">
        <a:spcBef>
          <a:spcPct val="20000"/>
        </a:spcBef>
        <a:spcAft>
          <a:spcPct val="0"/>
        </a:spcAft>
        <a:buChar char="–"/>
        <a:defRPr sz="1800">
          <a:solidFill>
            <a:srgbClr val="464646"/>
          </a:solidFill>
          <a:latin typeface="+mn-lt"/>
          <a:ea typeface="+mn-ea"/>
        </a:defRPr>
      </a:lvl2pPr>
      <a:lvl3pPr marL="1143000" indent="-228600" algn="l" rtl="0" fontAlgn="base">
        <a:spcBef>
          <a:spcPct val="20000"/>
        </a:spcBef>
        <a:spcAft>
          <a:spcPct val="0"/>
        </a:spcAft>
        <a:buChar char="•"/>
        <a:defRPr sz="1800">
          <a:solidFill>
            <a:srgbClr val="464646"/>
          </a:solidFill>
          <a:latin typeface="+mn-lt"/>
          <a:ea typeface="+mn-ea"/>
        </a:defRPr>
      </a:lvl3pPr>
      <a:lvl4pPr marL="1600200" indent="-228600" algn="l" rtl="0" fontAlgn="base">
        <a:spcBef>
          <a:spcPct val="20000"/>
        </a:spcBef>
        <a:spcAft>
          <a:spcPct val="0"/>
        </a:spcAft>
        <a:buChar char="–"/>
        <a:defRPr sz="1800">
          <a:solidFill>
            <a:srgbClr val="464646"/>
          </a:solidFill>
          <a:latin typeface="+mn-lt"/>
          <a:ea typeface="+mn-ea"/>
        </a:defRPr>
      </a:lvl4pPr>
      <a:lvl5pPr marL="2057400" indent="-228600" algn="l" rtl="0" fontAlgn="base">
        <a:spcBef>
          <a:spcPct val="20000"/>
        </a:spcBef>
        <a:spcAft>
          <a:spcPct val="0"/>
        </a:spcAft>
        <a:buChar char="»"/>
        <a:defRPr sz="1800">
          <a:solidFill>
            <a:srgbClr val="464646"/>
          </a:solidFill>
          <a:latin typeface="+mn-lt"/>
          <a:ea typeface="+mn-ea"/>
        </a:defRPr>
      </a:lvl5pPr>
      <a:lvl6pPr marL="2514600" indent="-228600" algn="l" rtl="0" fontAlgn="base">
        <a:spcBef>
          <a:spcPct val="20000"/>
        </a:spcBef>
        <a:spcAft>
          <a:spcPct val="0"/>
        </a:spcAft>
        <a:buChar char="»"/>
        <a:defRPr sz="1600">
          <a:solidFill>
            <a:srgbClr val="464646"/>
          </a:solidFill>
          <a:latin typeface="+mn-lt"/>
          <a:ea typeface="+mn-ea"/>
        </a:defRPr>
      </a:lvl6pPr>
      <a:lvl7pPr marL="2971800" indent="-228600" algn="l" rtl="0" fontAlgn="base">
        <a:spcBef>
          <a:spcPct val="20000"/>
        </a:spcBef>
        <a:spcAft>
          <a:spcPct val="0"/>
        </a:spcAft>
        <a:buChar char="»"/>
        <a:defRPr sz="1600">
          <a:solidFill>
            <a:srgbClr val="464646"/>
          </a:solidFill>
          <a:latin typeface="+mn-lt"/>
          <a:ea typeface="+mn-ea"/>
        </a:defRPr>
      </a:lvl7pPr>
      <a:lvl8pPr marL="3429000" indent="-228600" algn="l" rtl="0" fontAlgn="base">
        <a:spcBef>
          <a:spcPct val="20000"/>
        </a:spcBef>
        <a:spcAft>
          <a:spcPct val="0"/>
        </a:spcAft>
        <a:buChar char="»"/>
        <a:defRPr sz="1600">
          <a:solidFill>
            <a:srgbClr val="464646"/>
          </a:solidFill>
          <a:latin typeface="+mn-lt"/>
          <a:ea typeface="+mn-ea"/>
        </a:defRPr>
      </a:lvl8pPr>
      <a:lvl9pPr marL="3886200" indent="-228600" algn="l" rtl="0" fontAlgn="base">
        <a:spcBef>
          <a:spcPct val="20000"/>
        </a:spcBef>
        <a:spcAft>
          <a:spcPct val="0"/>
        </a:spcAft>
        <a:buChar char="»"/>
        <a:defRPr sz="1600">
          <a:solidFill>
            <a:srgbClr val="46464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bin"/><Relationship Id="rId5" Type="http://schemas.openxmlformats.org/officeDocument/2006/relationships/oleObject" Target="../embeddings/Microsoft_Word_97_-_2004_Document2.doc"/><Relationship Id="rId6"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3.bin"/><Relationship Id="rId5" Type="http://schemas.openxmlformats.org/officeDocument/2006/relationships/oleObject" Target="../embeddings/Microsoft_Word_97_-_2004_Document3.doc"/><Relationship Id="rId6"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4.bin"/><Relationship Id="rId5" Type="http://schemas.openxmlformats.org/officeDocument/2006/relationships/oleObject" Target="../embeddings/Microsoft_Word_97_-_2004_Document4.doc"/><Relationship Id="rId6"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5.bin"/><Relationship Id="rId5" Type="http://schemas.openxmlformats.org/officeDocument/2006/relationships/oleObject" Target="../embeddings/Microsoft_Word_97_-_2004_Document5.doc"/><Relationship Id="rId6" Type="http://schemas.openxmlformats.org/officeDocument/2006/relationships/image" Target="../media/image22.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6.bin"/><Relationship Id="rId5" Type="http://schemas.openxmlformats.org/officeDocument/2006/relationships/oleObject" Target="../embeddings/Microsoft_Word_97_-_2004_Document6.doc"/><Relationship Id="rId6" Type="http://schemas.openxmlformats.org/officeDocument/2006/relationships/image" Target="../media/image23.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7.bin"/><Relationship Id="rId5" Type="http://schemas.openxmlformats.org/officeDocument/2006/relationships/oleObject" Target="../embeddings/Microsoft_Word_97_-_2004_Document7.doc"/><Relationship Id="rId6" Type="http://schemas.openxmlformats.org/officeDocument/2006/relationships/image" Target="../media/image24.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8.bin"/><Relationship Id="rId5" Type="http://schemas.openxmlformats.org/officeDocument/2006/relationships/oleObject" Target="../embeddings/Microsoft_Word_97_-_2004_Document8.doc"/><Relationship Id="rId6" Type="http://schemas.openxmlformats.org/officeDocument/2006/relationships/image" Target="../media/image27.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9.bin"/><Relationship Id="rId5" Type="http://schemas.openxmlformats.org/officeDocument/2006/relationships/oleObject" Target="../embeddings/Microsoft_Word_97_-_2004_Document9.doc"/><Relationship Id="rId6" Type="http://schemas.openxmlformats.org/officeDocument/2006/relationships/image" Target="../media/image28.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10.bin"/><Relationship Id="rId5" Type="http://schemas.openxmlformats.org/officeDocument/2006/relationships/oleObject" Target="../embeddings/Microsoft_Word_97_-_2004_Document10.doc"/><Relationship Id="rId6" Type="http://schemas.openxmlformats.org/officeDocument/2006/relationships/image" Target="../media/image29.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11.bin"/><Relationship Id="rId5" Type="http://schemas.openxmlformats.org/officeDocument/2006/relationships/oleObject" Target="../embeddings/Microsoft_Word_97_-_2004_Document11.doc"/><Relationship Id="rId6" Type="http://schemas.openxmlformats.org/officeDocument/2006/relationships/image" Target="../media/image30.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www.aber.ac.uk/media/Modules/MC10220/visper07.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1333500" y="1905000"/>
            <a:ext cx="6670675" cy="1487488"/>
          </a:xfrm>
        </p:spPr>
        <p:txBody>
          <a:bodyPr/>
          <a:lstStyle/>
          <a:p>
            <a:r>
              <a:rPr lang="en-US"/>
              <a:t>Representing Data with Patterns</a:t>
            </a:r>
          </a:p>
        </p:txBody>
      </p:sp>
      <p:sp>
        <p:nvSpPr>
          <p:cNvPr id="102403" name="Rectangle 3"/>
          <p:cNvSpPr>
            <a:spLocks noGrp="1" noChangeArrowheads="1"/>
          </p:cNvSpPr>
          <p:nvPr>
            <p:ph type="subTitle" idx="1"/>
          </p:nvPr>
        </p:nvSpPr>
        <p:spPr>
          <a:xfrm>
            <a:off x="1682750" y="3581400"/>
            <a:ext cx="5970588" cy="1066800"/>
          </a:xfrm>
        </p:spPr>
        <p:txBody>
          <a:bodyPr/>
          <a:lstStyle/>
          <a:p>
            <a:r>
              <a:rPr lang="en-US" sz="1400" dirty="0" smtClean="0"/>
              <a:t>Slides from Lyn Bartram</a:t>
            </a:r>
          </a:p>
          <a:p>
            <a:r>
              <a:rPr lang="is-IS" sz="1400" dirty="0" smtClean="0"/>
              <a:t>Mar 2, 2017</a:t>
            </a:r>
            <a:endParaRPr lang="en-US" dirty="0" smtClean="0"/>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51554" name="Rectangle 2"/>
          <p:cNvSpPr>
            <a:spLocks noGrp="1" noChangeArrowheads="1"/>
          </p:cNvSpPr>
          <p:nvPr>
            <p:ph type="title"/>
          </p:nvPr>
        </p:nvSpPr>
        <p:spPr/>
        <p:txBody>
          <a:bodyPr/>
          <a:lstStyle/>
          <a:p>
            <a:r>
              <a:rPr lang="en-US"/>
              <a:t>Proximity</a:t>
            </a:r>
          </a:p>
        </p:txBody>
      </p:sp>
      <p:pic>
        <p:nvPicPr>
          <p:cNvPr id="151556" name="Picture 4"/>
          <p:cNvPicPr>
            <a:picLocks noChangeAspect="1" noChangeArrowheads="1"/>
          </p:cNvPicPr>
          <p:nvPr/>
        </p:nvPicPr>
        <p:blipFill>
          <a:blip r:embed="rId3"/>
          <a:srcRect/>
          <a:stretch>
            <a:fillRect/>
          </a:stretch>
        </p:blipFill>
        <p:spPr bwMode="auto">
          <a:xfrm>
            <a:off x="5257800" y="2819400"/>
            <a:ext cx="2351088" cy="2085975"/>
          </a:xfrm>
          <a:prstGeom prst="rect">
            <a:avLst/>
          </a:prstGeom>
          <a:noFill/>
          <a:ln w="9525">
            <a:noFill/>
            <a:miter lim="800000"/>
            <a:headEnd/>
            <a:tailEnd/>
          </a:ln>
          <a:effectLst/>
        </p:spPr>
      </p:pic>
      <p:pic>
        <p:nvPicPr>
          <p:cNvPr id="151557" name="Picture 5"/>
          <p:cNvPicPr>
            <a:picLocks noChangeAspect="1" noChangeArrowheads="1"/>
          </p:cNvPicPr>
          <p:nvPr/>
        </p:nvPicPr>
        <p:blipFill>
          <a:blip r:embed="rId4"/>
          <a:srcRect/>
          <a:stretch>
            <a:fillRect/>
          </a:stretch>
        </p:blipFill>
        <p:spPr bwMode="auto">
          <a:xfrm>
            <a:off x="1447800" y="2590800"/>
            <a:ext cx="2209800" cy="2514600"/>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51554" name="Rectangle 2"/>
          <p:cNvSpPr>
            <a:spLocks noGrp="1" noChangeArrowheads="1"/>
          </p:cNvSpPr>
          <p:nvPr>
            <p:ph type="title"/>
          </p:nvPr>
        </p:nvSpPr>
        <p:spPr/>
        <p:txBody>
          <a:bodyPr/>
          <a:lstStyle/>
          <a:p>
            <a:r>
              <a:rPr lang="en-US"/>
              <a:t>Proximity</a:t>
            </a:r>
          </a:p>
        </p:txBody>
      </p:sp>
      <p:pic>
        <p:nvPicPr>
          <p:cNvPr id="6" name="Picture 3" descr="Proximity"/>
          <p:cNvPicPr>
            <a:picLocks noChangeAspect="1" noChangeArrowheads="1"/>
          </p:cNvPicPr>
          <p:nvPr/>
        </p:nvPicPr>
        <p:blipFill>
          <a:blip r:embed="rId3"/>
          <a:srcRect/>
          <a:stretch>
            <a:fillRect/>
          </a:stretch>
        </p:blipFill>
        <p:spPr bwMode="auto">
          <a:xfrm>
            <a:off x="1143000" y="2209800"/>
            <a:ext cx="6175375" cy="2676525"/>
          </a:xfrm>
          <a:prstGeom prst="rect">
            <a:avLst/>
          </a:prstGeom>
          <a:noFill/>
        </p:spPr>
      </p:pic>
      <p:sp>
        <p:nvSpPr>
          <p:cNvPr id="7" name="TextBox 6"/>
          <p:cNvSpPr txBox="1"/>
          <p:nvPr/>
        </p:nvSpPr>
        <p:spPr>
          <a:xfrm>
            <a:off x="1828800" y="5181600"/>
            <a:ext cx="726180" cy="400110"/>
          </a:xfrm>
          <a:prstGeom prst="rect">
            <a:avLst/>
          </a:prstGeom>
          <a:noFill/>
        </p:spPr>
        <p:txBody>
          <a:bodyPr wrap="none" rtlCol="0">
            <a:spAutoFit/>
          </a:bodyPr>
          <a:lstStyle/>
          <a:p>
            <a:r>
              <a:rPr lang="en-US" sz="2000" dirty="0" smtClean="0">
                <a:latin typeface="+mn-lt"/>
              </a:rPr>
              <a:t>rows</a:t>
            </a:r>
            <a:endParaRPr lang="en-US" sz="2000" dirty="0">
              <a:latin typeface="+mn-lt"/>
            </a:endParaRPr>
          </a:p>
        </p:txBody>
      </p:sp>
      <p:sp>
        <p:nvSpPr>
          <p:cNvPr id="8" name="TextBox 7"/>
          <p:cNvSpPr txBox="1"/>
          <p:nvPr/>
        </p:nvSpPr>
        <p:spPr>
          <a:xfrm>
            <a:off x="5562600" y="5181600"/>
            <a:ext cx="1139705" cy="400110"/>
          </a:xfrm>
          <a:prstGeom prst="rect">
            <a:avLst/>
          </a:prstGeom>
          <a:noFill/>
        </p:spPr>
        <p:txBody>
          <a:bodyPr wrap="none" rtlCol="0">
            <a:spAutoFit/>
          </a:bodyPr>
          <a:lstStyle/>
          <a:p>
            <a:r>
              <a:rPr lang="en-US" sz="2000" dirty="0" smtClean="0">
                <a:latin typeface="+mn-lt"/>
              </a:rPr>
              <a:t>columns</a:t>
            </a:r>
            <a:endParaRPr lang="en-US" sz="2000" dirty="0">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252930" name="Rectangle 2"/>
          <p:cNvSpPr>
            <a:spLocks noGrp="1" noChangeArrowheads="1"/>
          </p:cNvSpPr>
          <p:nvPr>
            <p:ph type="title"/>
          </p:nvPr>
        </p:nvSpPr>
        <p:spPr/>
        <p:txBody>
          <a:bodyPr/>
          <a:lstStyle/>
          <a:p>
            <a:r>
              <a:rPr lang="en-US"/>
              <a:t>Proximity</a:t>
            </a:r>
          </a:p>
        </p:txBody>
      </p:sp>
      <p:sp>
        <p:nvSpPr>
          <p:cNvPr id="252931" name="Rectangle 3"/>
          <p:cNvSpPr>
            <a:spLocks noGrp="1" noChangeArrowheads="1"/>
          </p:cNvSpPr>
          <p:nvPr>
            <p:ph type="body" idx="1"/>
          </p:nvPr>
        </p:nvSpPr>
        <p:spPr>
          <a:xfrm>
            <a:off x="385763" y="3519488"/>
            <a:ext cx="8077200" cy="2347912"/>
          </a:xfrm>
        </p:spPr>
        <p:txBody>
          <a:bodyPr/>
          <a:lstStyle/>
          <a:p>
            <a:endParaRPr lang="en-US" sz="1400" dirty="0"/>
          </a:p>
          <a:p>
            <a:r>
              <a:rPr lang="en-US" sz="1400" dirty="0"/>
              <a:t>We are more likely to associate the lines which are close together than those which are further apart. In this example we tend to see three pairs of lines which are fairly close together (and a lonely line on the far right) rather than three pairs of lines which are further apart (and a lonely line on the far left).</a:t>
            </a:r>
            <a:endParaRPr lang="en-US" sz="2000" dirty="0"/>
          </a:p>
        </p:txBody>
      </p:sp>
      <p:pic>
        <p:nvPicPr>
          <p:cNvPr id="252932" name="Picture 4" descr="proxline"/>
          <p:cNvPicPr>
            <a:picLocks noChangeAspect="1" noChangeArrowheads="1"/>
          </p:cNvPicPr>
          <p:nvPr/>
        </p:nvPicPr>
        <p:blipFill>
          <a:blip r:embed="rId3"/>
          <a:srcRect/>
          <a:stretch>
            <a:fillRect/>
          </a:stretch>
        </p:blipFill>
        <p:spPr bwMode="auto">
          <a:xfrm>
            <a:off x="2895600" y="2590800"/>
            <a:ext cx="2689225" cy="735013"/>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247810" name="Rectangle 2"/>
          <p:cNvSpPr>
            <a:spLocks noGrp="1" noChangeArrowheads="1"/>
          </p:cNvSpPr>
          <p:nvPr>
            <p:ph type="title"/>
          </p:nvPr>
        </p:nvSpPr>
        <p:spPr/>
        <p:txBody>
          <a:bodyPr/>
          <a:lstStyle/>
          <a:p>
            <a:r>
              <a:rPr lang="en-US" dirty="0" smtClean="0"/>
              <a:t>Proximity and density</a:t>
            </a:r>
            <a:endParaRPr lang="en-US" dirty="0"/>
          </a:p>
        </p:txBody>
      </p:sp>
      <p:sp>
        <p:nvSpPr>
          <p:cNvPr id="247811" name="Rectangle 3"/>
          <p:cNvSpPr>
            <a:spLocks noGrp="1" noChangeArrowheads="1"/>
          </p:cNvSpPr>
          <p:nvPr>
            <p:ph type="body" idx="1"/>
          </p:nvPr>
        </p:nvSpPr>
        <p:spPr>
          <a:xfrm>
            <a:off x="452437" y="2057400"/>
            <a:ext cx="3043237" cy="1371600"/>
          </a:xfrm>
        </p:spPr>
        <p:txBody>
          <a:bodyPr/>
          <a:lstStyle/>
          <a:p>
            <a:endParaRPr lang="en-US" sz="1600" dirty="0" smtClean="0"/>
          </a:p>
          <a:p>
            <a:r>
              <a:rPr lang="en-US" sz="1600" b="1" dirty="0" smtClean="0"/>
              <a:t>Principle of spatial concentration</a:t>
            </a:r>
            <a:r>
              <a:rPr lang="en-US" sz="1600" dirty="0" smtClean="0"/>
              <a:t>. </a:t>
            </a:r>
          </a:p>
        </p:txBody>
      </p:sp>
      <p:grpSp>
        <p:nvGrpSpPr>
          <p:cNvPr id="6" name="Group 5"/>
          <p:cNvGrpSpPr/>
          <p:nvPr/>
        </p:nvGrpSpPr>
        <p:grpSpPr>
          <a:xfrm>
            <a:off x="4572000" y="3124200"/>
            <a:ext cx="457200" cy="609600"/>
            <a:chOff x="3200400" y="2895600"/>
            <a:chExt cx="457200" cy="609600"/>
          </a:xfrm>
        </p:grpSpPr>
        <p:sp>
          <p:nvSpPr>
            <p:cNvPr id="7" name="Oval 6"/>
            <p:cNvSpPr/>
            <p:nvPr/>
          </p:nvSpPr>
          <p:spPr bwMode="auto">
            <a:xfrm>
              <a:off x="3352800" y="32004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8" name="Oval 7"/>
            <p:cNvSpPr/>
            <p:nvPr/>
          </p:nvSpPr>
          <p:spPr bwMode="auto">
            <a:xfrm>
              <a:off x="3276600" y="29718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9" name="Oval 8"/>
            <p:cNvSpPr/>
            <p:nvPr/>
          </p:nvSpPr>
          <p:spPr bwMode="auto">
            <a:xfrm>
              <a:off x="3505200" y="30480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Oval 9"/>
            <p:cNvSpPr/>
            <p:nvPr/>
          </p:nvSpPr>
          <p:spPr bwMode="auto">
            <a:xfrm>
              <a:off x="3200400" y="31242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1" name="Oval 10"/>
            <p:cNvSpPr/>
            <p:nvPr/>
          </p:nvSpPr>
          <p:spPr bwMode="auto">
            <a:xfrm>
              <a:off x="3505200" y="32004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Oval 11"/>
            <p:cNvSpPr/>
            <p:nvPr/>
          </p:nvSpPr>
          <p:spPr bwMode="auto">
            <a:xfrm>
              <a:off x="3352800" y="34290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Oval 12"/>
            <p:cNvSpPr/>
            <p:nvPr/>
          </p:nvSpPr>
          <p:spPr bwMode="auto">
            <a:xfrm>
              <a:off x="3200400" y="33528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Oval 13"/>
            <p:cNvSpPr/>
            <p:nvPr/>
          </p:nvSpPr>
          <p:spPr bwMode="auto">
            <a:xfrm>
              <a:off x="3581400" y="33528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5" name="Oval 14"/>
            <p:cNvSpPr/>
            <p:nvPr/>
          </p:nvSpPr>
          <p:spPr bwMode="auto">
            <a:xfrm>
              <a:off x="3505200" y="28956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grpSp>
        <p:nvGrpSpPr>
          <p:cNvPr id="16" name="Group 15"/>
          <p:cNvGrpSpPr/>
          <p:nvPr/>
        </p:nvGrpSpPr>
        <p:grpSpPr>
          <a:xfrm>
            <a:off x="5380567" y="2891366"/>
            <a:ext cx="990600" cy="990600"/>
            <a:chOff x="4267200" y="2743200"/>
            <a:chExt cx="990600" cy="990600"/>
          </a:xfrm>
        </p:grpSpPr>
        <p:sp>
          <p:nvSpPr>
            <p:cNvPr id="17" name="Oval 16"/>
            <p:cNvSpPr/>
            <p:nvPr/>
          </p:nvSpPr>
          <p:spPr bwMode="auto">
            <a:xfrm>
              <a:off x="4495800" y="30480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8" name="Oval 17"/>
            <p:cNvSpPr/>
            <p:nvPr/>
          </p:nvSpPr>
          <p:spPr bwMode="auto">
            <a:xfrm>
              <a:off x="4724400" y="27432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Oval 18"/>
            <p:cNvSpPr/>
            <p:nvPr/>
          </p:nvSpPr>
          <p:spPr bwMode="auto">
            <a:xfrm>
              <a:off x="5029200" y="32004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 name="Oval 19"/>
            <p:cNvSpPr/>
            <p:nvPr/>
          </p:nvSpPr>
          <p:spPr bwMode="auto">
            <a:xfrm>
              <a:off x="4682067" y="33782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1" name="Oval 20"/>
            <p:cNvSpPr/>
            <p:nvPr/>
          </p:nvSpPr>
          <p:spPr bwMode="auto">
            <a:xfrm>
              <a:off x="4876800" y="36576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2" name="Oval 21"/>
            <p:cNvSpPr/>
            <p:nvPr/>
          </p:nvSpPr>
          <p:spPr bwMode="auto">
            <a:xfrm>
              <a:off x="4419600" y="36576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3" name="Oval 22"/>
            <p:cNvSpPr/>
            <p:nvPr/>
          </p:nvSpPr>
          <p:spPr bwMode="auto">
            <a:xfrm>
              <a:off x="4267200" y="33528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4" name="Oval 23"/>
            <p:cNvSpPr/>
            <p:nvPr/>
          </p:nvSpPr>
          <p:spPr bwMode="auto">
            <a:xfrm>
              <a:off x="5181600" y="34290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5" name="Oval 24"/>
            <p:cNvSpPr/>
            <p:nvPr/>
          </p:nvSpPr>
          <p:spPr bwMode="auto">
            <a:xfrm>
              <a:off x="4876800" y="29718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
        <p:nvSpPr>
          <p:cNvPr id="26" name="Oval 25"/>
          <p:cNvSpPr/>
          <p:nvPr/>
        </p:nvSpPr>
        <p:spPr bwMode="auto">
          <a:xfrm>
            <a:off x="5122333" y="3429000"/>
            <a:ext cx="76200" cy="76200"/>
          </a:xfrm>
          <a:prstGeom prst="ellipse">
            <a:avLst/>
          </a:prstGeom>
          <a:solidFill>
            <a:srgbClr val="3333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nvGrpSpPr>
          <p:cNvPr id="27" name="Group 26"/>
          <p:cNvGrpSpPr/>
          <p:nvPr/>
        </p:nvGrpSpPr>
        <p:grpSpPr>
          <a:xfrm>
            <a:off x="5029200" y="3548328"/>
            <a:ext cx="286538" cy="1403816"/>
            <a:chOff x="3666067" y="3565261"/>
            <a:chExt cx="286538" cy="1403816"/>
          </a:xfrm>
        </p:grpSpPr>
        <p:cxnSp>
          <p:nvCxnSpPr>
            <p:cNvPr id="28" name="Straight Arrow Connector 27"/>
            <p:cNvCxnSpPr/>
            <p:nvPr/>
          </p:nvCxnSpPr>
          <p:spPr bwMode="auto">
            <a:xfrm rot="5400000" flipH="1" flipV="1">
              <a:off x="3230033" y="4135967"/>
              <a:ext cx="1143000" cy="158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29" name="TextBox 28"/>
            <p:cNvSpPr txBox="1"/>
            <p:nvPr/>
          </p:nvSpPr>
          <p:spPr>
            <a:xfrm>
              <a:off x="3666067" y="4707467"/>
              <a:ext cx="286538" cy="261610"/>
            </a:xfrm>
            <a:prstGeom prst="rect">
              <a:avLst/>
            </a:prstGeom>
            <a:noFill/>
          </p:spPr>
          <p:txBody>
            <a:bodyPr wrap="none" rtlCol="0">
              <a:spAutoFit/>
            </a:bodyPr>
            <a:lstStyle/>
            <a:p>
              <a:r>
                <a:rPr lang="en-US" sz="1100" dirty="0" smtClean="0"/>
                <a:t>X</a:t>
              </a:r>
              <a:endParaRPr lang="en-US" sz="1100" dirty="0"/>
            </a:p>
          </p:txBody>
        </p:sp>
      </p:grpSp>
      <p:grpSp>
        <p:nvGrpSpPr>
          <p:cNvPr id="35" name="Group 34"/>
          <p:cNvGrpSpPr/>
          <p:nvPr/>
        </p:nvGrpSpPr>
        <p:grpSpPr>
          <a:xfrm>
            <a:off x="3953933" y="2319867"/>
            <a:ext cx="2995615" cy="2035081"/>
            <a:chOff x="3953933" y="2319867"/>
            <a:chExt cx="2995615" cy="2035081"/>
          </a:xfrm>
        </p:grpSpPr>
        <p:sp>
          <p:nvSpPr>
            <p:cNvPr id="31" name="Freeform 30"/>
            <p:cNvSpPr/>
            <p:nvPr/>
          </p:nvSpPr>
          <p:spPr bwMode="auto">
            <a:xfrm>
              <a:off x="3953933" y="2615075"/>
              <a:ext cx="1216090" cy="1669058"/>
            </a:xfrm>
            <a:custGeom>
              <a:avLst/>
              <a:gdLst>
                <a:gd name="connsiteX0" fmla="*/ 1100667 w 1216090"/>
                <a:gd name="connsiteY0" fmla="*/ 915525 h 1669058"/>
                <a:gd name="connsiteX1" fmla="*/ 1109134 w 1216090"/>
                <a:gd name="connsiteY1" fmla="*/ 500658 h 1669058"/>
                <a:gd name="connsiteX2" fmla="*/ 1092200 w 1216090"/>
                <a:gd name="connsiteY2" fmla="*/ 441392 h 1669058"/>
                <a:gd name="connsiteX3" fmla="*/ 1083734 w 1216090"/>
                <a:gd name="connsiteY3" fmla="*/ 407525 h 1669058"/>
                <a:gd name="connsiteX4" fmla="*/ 1075267 w 1216090"/>
                <a:gd name="connsiteY4" fmla="*/ 170458 h 1669058"/>
                <a:gd name="connsiteX5" fmla="*/ 999067 w 1216090"/>
                <a:gd name="connsiteY5" fmla="*/ 77325 h 1669058"/>
                <a:gd name="connsiteX6" fmla="*/ 973667 w 1216090"/>
                <a:gd name="connsiteY6" fmla="*/ 68858 h 1669058"/>
                <a:gd name="connsiteX7" fmla="*/ 922867 w 1216090"/>
                <a:gd name="connsiteY7" fmla="*/ 34992 h 1669058"/>
                <a:gd name="connsiteX8" fmla="*/ 846667 w 1216090"/>
                <a:gd name="connsiteY8" fmla="*/ 18058 h 1669058"/>
                <a:gd name="connsiteX9" fmla="*/ 702734 w 1216090"/>
                <a:gd name="connsiteY9" fmla="*/ 1125 h 1669058"/>
                <a:gd name="connsiteX10" fmla="*/ 414867 w 1216090"/>
                <a:gd name="connsiteY10" fmla="*/ 34992 h 1669058"/>
                <a:gd name="connsiteX11" fmla="*/ 355600 w 1216090"/>
                <a:gd name="connsiteY11" fmla="*/ 68858 h 1669058"/>
                <a:gd name="connsiteX12" fmla="*/ 279400 w 1216090"/>
                <a:gd name="connsiteY12" fmla="*/ 128125 h 1669058"/>
                <a:gd name="connsiteX13" fmla="*/ 228600 w 1216090"/>
                <a:gd name="connsiteY13" fmla="*/ 170458 h 1669058"/>
                <a:gd name="connsiteX14" fmla="*/ 169334 w 1216090"/>
                <a:gd name="connsiteY14" fmla="*/ 322858 h 1669058"/>
                <a:gd name="connsiteX15" fmla="*/ 245534 w 1216090"/>
                <a:gd name="connsiteY15" fmla="*/ 712325 h 1669058"/>
                <a:gd name="connsiteX16" fmla="*/ 203200 w 1216090"/>
                <a:gd name="connsiteY16" fmla="*/ 974792 h 1669058"/>
                <a:gd name="connsiteX17" fmla="*/ 160867 w 1216090"/>
                <a:gd name="connsiteY17" fmla="*/ 1000192 h 1669058"/>
                <a:gd name="connsiteX18" fmla="*/ 76200 w 1216090"/>
                <a:gd name="connsiteY18" fmla="*/ 1067925 h 1669058"/>
                <a:gd name="connsiteX19" fmla="*/ 16934 w 1216090"/>
                <a:gd name="connsiteY19" fmla="*/ 1177992 h 1669058"/>
                <a:gd name="connsiteX20" fmla="*/ 0 w 1216090"/>
                <a:gd name="connsiteY20" fmla="*/ 1279592 h 1669058"/>
                <a:gd name="connsiteX21" fmla="*/ 33867 w 1216090"/>
                <a:gd name="connsiteY21" fmla="*/ 1431992 h 1669058"/>
                <a:gd name="connsiteX22" fmla="*/ 186267 w 1216090"/>
                <a:gd name="connsiteY22" fmla="*/ 1550525 h 1669058"/>
                <a:gd name="connsiteX23" fmla="*/ 321734 w 1216090"/>
                <a:gd name="connsiteY23" fmla="*/ 1626725 h 1669058"/>
                <a:gd name="connsiteX24" fmla="*/ 584200 w 1216090"/>
                <a:gd name="connsiteY24" fmla="*/ 1669058 h 1669058"/>
                <a:gd name="connsiteX25" fmla="*/ 677334 w 1216090"/>
                <a:gd name="connsiteY25" fmla="*/ 1635192 h 1669058"/>
                <a:gd name="connsiteX26" fmla="*/ 719667 w 1216090"/>
                <a:gd name="connsiteY26" fmla="*/ 1609792 h 1669058"/>
                <a:gd name="connsiteX27" fmla="*/ 804334 w 1216090"/>
                <a:gd name="connsiteY27" fmla="*/ 1575925 h 1669058"/>
                <a:gd name="connsiteX28" fmla="*/ 914400 w 1216090"/>
                <a:gd name="connsiteY28" fmla="*/ 1482792 h 1669058"/>
                <a:gd name="connsiteX29" fmla="*/ 956734 w 1216090"/>
                <a:gd name="connsiteY29" fmla="*/ 1431992 h 1669058"/>
                <a:gd name="connsiteX30" fmla="*/ 1032934 w 1216090"/>
                <a:gd name="connsiteY30" fmla="*/ 1381192 h 1669058"/>
                <a:gd name="connsiteX31" fmla="*/ 1066800 w 1216090"/>
                <a:gd name="connsiteY31" fmla="*/ 1296525 h 1669058"/>
                <a:gd name="connsiteX32" fmla="*/ 1083734 w 1216090"/>
                <a:gd name="connsiteY32" fmla="*/ 1262658 h 1669058"/>
                <a:gd name="connsiteX33" fmla="*/ 1159934 w 1216090"/>
                <a:gd name="connsiteY33" fmla="*/ 1169525 h 1669058"/>
                <a:gd name="connsiteX34" fmla="*/ 1168400 w 1216090"/>
                <a:gd name="connsiteY34" fmla="*/ 1127192 h 1669058"/>
                <a:gd name="connsiteX35" fmla="*/ 1151467 w 1216090"/>
                <a:gd name="connsiteY35" fmla="*/ 1000192 h 1669058"/>
                <a:gd name="connsiteX36" fmla="*/ 1134534 w 1216090"/>
                <a:gd name="connsiteY36" fmla="*/ 957858 h 1669058"/>
                <a:gd name="connsiteX37" fmla="*/ 1126067 w 1216090"/>
                <a:gd name="connsiteY37" fmla="*/ 932458 h 1669058"/>
                <a:gd name="connsiteX38" fmla="*/ 1100667 w 1216090"/>
                <a:gd name="connsiteY38" fmla="*/ 915525 h 166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6090" h="1669058">
                  <a:moveTo>
                    <a:pt x="1100667" y="915525"/>
                  </a:moveTo>
                  <a:cubicBezTo>
                    <a:pt x="1097845" y="843558"/>
                    <a:pt x="1130198" y="634061"/>
                    <a:pt x="1109134" y="500658"/>
                  </a:cubicBezTo>
                  <a:cubicBezTo>
                    <a:pt x="1105930" y="480363"/>
                    <a:pt x="1097606" y="461214"/>
                    <a:pt x="1092200" y="441392"/>
                  </a:cubicBezTo>
                  <a:cubicBezTo>
                    <a:pt x="1089138" y="430166"/>
                    <a:pt x="1086556" y="418814"/>
                    <a:pt x="1083734" y="407525"/>
                  </a:cubicBezTo>
                  <a:cubicBezTo>
                    <a:pt x="1080912" y="328503"/>
                    <a:pt x="1084506" y="248989"/>
                    <a:pt x="1075267" y="170458"/>
                  </a:cubicBezTo>
                  <a:cubicBezTo>
                    <a:pt x="1070460" y="129597"/>
                    <a:pt x="1028958" y="97253"/>
                    <a:pt x="999067" y="77325"/>
                  </a:cubicBezTo>
                  <a:cubicBezTo>
                    <a:pt x="991641" y="72374"/>
                    <a:pt x="981469" y="73192"/>
                    <a:pt x="973667" y="68858"/>
                  </a:cubicBezTo>
                  <a:cubicBezTo>
                    <a:pt x="955877" y="58975"/>
                    <a:pt x="941763" y="42550"/>
                    <a:pt x="922867" y="34992"/>
                  </a:cubicBezTo>
                  <a:cubicBezTo>
                    <a:pt x="898708" y="25329"/>
                    <a:pt x="872020" y="23909"/>
                    <a:pt x="846667" y="18058"/>
                  </a:cubicBezTo>
                  <a:cubicBezTo>
                    <a:pt x="768415" y="0"/>
                    <a:pt x="851870" y="12598"/>
                    <a:pt x="702734" y="1125"/>
                  </a:cubicBezTo>
                  <a:cubicBezTo>
                    <a:pt x="606778" y="12414"/>
                    <a:pt x="510361" y="20301"/>
                    <a:pt x="414867" y="34992"/>
                  </a:cubicBezTo>
                  <a:cubicBezTo>
                    <a:pt x="369134" y="42028"/>
                    <a:pt x="381174" y="47934"/>
                    <a:pt x="355600" y="68858"/>
                  </a:cubicBezTo>
                  <a:cubicBezTo>
                    <a:pt x="330695" y="89234"/>
                    <a:pt x="304120" y="107525"/>
                    <a:pt x="279400" y="128125"/>
                  </a:cubicBezTo>
                  <a:lnTo>
                    <a:pt x="228600" y="170458"/>
                  </a:lnTo>
                  <a:cubicBezTo>
                    <a:pt x="208845" y="221258"/>
                    <a:pt x="171389" y="268391"/>
                    <a:pt x="169334" y="322858"/>
                  </a:cubicBezTo>
                  <a:cubicBezTo>
                    <a:pt x="162504" y="503851"/>
                    <a:pt x="195389" y="574429"/>
                    <a:pt x="245534" y="712325"/>
                  </a:cubicBezTo>
                  <a:cubicBezTo>
                    <a:pt x="255596" y="833077"/>
                    <a:pt x="269319" y="842552"/>
                    <a:pt x="203200" y="974792"/>
                  </a:cubicBezTo>
                  <a:cubicBezTo>
                    <a:pt x="195841" y="989511"/>
                    <a:pt x="174137" y="990460"/>
                    <a:pt x="160867" y="1000192"/>
                  </a:cubicBezTo>
                  <a:cubicBezTo>
                    <a:pt x="131722" y="1021565"/>
                    <a:pt x="104422" y="1045347"/>
                    <a:pt x="76200" y="1067925"/>
                  </a:cubicBezTo>
                  <a:cubicBezTo>
                    <a:pt x="56445" y="1104614"/>
                    <a:pt x="34677" y="1140289"/>
                    <a:pt x="16934" y="1177992"/>
                  </a:cubicBezTo>
                  <a:cubicBezTo>
                    <a:pt x="7411" y="1198228"/>
                    <a:pt x="1183" y="1270130"/>
                    <a:pt x="0" y="1279592"/>
                  </a:cubicBezTo>
                  <a:cubicBezTo>
                    <a:pt x="11289" y="1330392"/>
                    <a:pt x="4385" y="1389110"/>
                    <a:pt x="33867" y="1431992"/>
                  </a:cubicBezTo>
                  <a:cubicBezTo>
                    <a:pt x="70327" y="1485024"/>
                    <a:pt x="132962" y="1514466"/>
                    <a:pt x="186267" y="1550525"/>
                  </a:cubicBezTo>
                  <a:cubicBezTo>
                    <a:pt x="229180" y="1579554"/>
                    <a:pt x="272583" y="1610341"/>
                    <a:pt x="321734" y="1626725"/>
                  </a:cubicBezTo>
                  <a:cubicBezTo>
                    <a:pt x="372726" y="1643722"/>
                    <a:pt x="508472" y="1659593"/>
                    <a:pt x="584200" y="1669058"/>
                  </a:cubicBezTo>
                  <a:cubicBezTo>
                    <a:pt x="615245" y="1657769"/>
                    <a:pt x="647070" y="1648432"/>
                    <a:pt x="677334" y="1635192"/>
                  </a:cubicBezTo>
                  <a:cubicBezTo>
                    <a:pt x="692410" y="1628596"/>
                    <a:pt x="705220" y="1617672"/>
                    <a:pt x="719667" y="1609792"/>
                  </a:cubicBezTo>
                  <a:cubicBezTo>
                    <a:pt x="771458" y="1581542"/>
                    <a:pt x="757888" y="1587537"/>
                    <a:pt x="804334" y="1575925"/>
                  </a:cubicBezTo>
                  <a:cubicBezTo>
                    <a:pt x="841023" y="1544881"/>
                    <a:pt x="879338" y="1515663"/>
                    <a:pt x="914400" y="1482792"/>
                  </a:cubicBezTo>
                  <a:cubicBezTo>
                    <a:pt x="939727" y="1459048"/>
                    <a:pt x="932572" y="1449564"/>
                    <a:pt x="956734" y="1431992"/>
                  </a:cubicBezTo>
                  <a:cubicBezTo>
                    <a:pt x="981422" y="1414037"/>
                    <a:pt x="1007534" y="1398125"/>
                    <a:pt x="1032934" y="1381192"/>
                  </a:cubicBezTo>
                  <a:cubicBezTo>
                    <a:pt x="1044223" y="1352970"/>
                    <a:pt x="1054826" y="1324464"/>
                    <a:pt x="1066800" y="1296525"/>
                  </a:cubicBezTo>
                  <a:cubicBezTo>
                    <a:pt x="1071772" y="1284924"/>
                    <a:pt x="1075985" y="1272621"/>
                    <a:pt x="1083734" y="1262658"/>
                  </a:cubicBezTo>
                  <a:cubicBezTo>
                    <a:pt x="1216090" y="1092487"/>
                    <a:pt x="1037866" y="1352624"/>
                    <a:pt x="1159934" y="1169525"/>
                  </a:cubicBezTo>
                  <a:cubicBezTo>
                    <a:pt x="1162756" y="1155414"/>
                    <a:pt x="1168400" y="1141582"/>
                    <a:pt x="1168400" y="1127192"/>
                  </a:cubicBezTo>
                  <a:cubicBezTo>
                    <a:pt x="1168400" y="1065628"/>
                    <a:pt x="1168263" y="1044982"/>
                    <a:pt x="1151467" y="1000192"/>
                  </a:cubicBezTo>
                  <a:cubicBezTo>
                    <a:pt x="1146131" y="985961"/>
                    <a:pt x="1139870" y="972089"/>
                    <a:pt x="1134534" y="957858"/>
                  </a:cubicBezTo>
                  <a:cubicBezTo>
                    <a:pt x="1131400" y="949502"/>
                    <a:pt x="1130058" y="940440"/>
                    <a:pt x="1126067" y="932458"/>
                  </a:cubicBezTo>
                  <a:cubicBezTo>
                    <a:pt x="1106003" y="892330"/>
                    <a:pt x="1103489" y="987492"/>
                    <a:pt x="1100667" y="915525"/>
                  </a:cubicBezTo>
                  <a:close/>
                </a:path>
              </a:pathLst>
            </a:custGeom>
            <a:solidFill>
              <a:schemeClr val="accent1">
                <a:lumMod val="50000"/>
                <a:alpha val="24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charset="0"/>
                </a:rPr>
                <a:t>a</a:t>
              </a:r>
              <a:endParaRPr kumimoji="0" lang="en-US" sz="2400" b="0" i="0" u="none" strike="noStrike" cap="none" normalizeH="0" baseline="0" dirty="0">
                <a:ln>
                  <a:noFill/>
                </a:ln>
                <a:solidFill>
                  <a:schemeClr val="tx1"/>
                </a:solidFill>
                <a:effectLst/>
                <a:latin typeface="Times New Roman" charset="0"/>
              </a:endParaRPr>
            </a:p>
          </p:txBody>
        </p:sp>
        <p:grpSp>
          <p:nvGrpSpPr>
            <p:cNvPr id="34" name="Group 33"/>
            <p:cNvGrpSpPr/>
            <p:nvPr/>
          </p:nvGrpSpPr>
          <p:grpSpPr>
            <a:xfrm>
              <a:off x="5257800" y="2319867"/>
              <a:ext cx="1691748" cy="2035081"/>
              <a:chOff x="5257800" y="2319867"/>
              <a:chExt cx="1691748" cy="2035081"/>
            </a:xfrm>
          </p:grpSpPr>
          <p:sp>
            <p:nvSpPr>
              <p:cNvPr id="32" name="Freeform 31"/>
              <p:cNvSpPr/>
              <p:nvPr/>
            </p:nvSpPr>
            <p:spPr bwMode="auto">
              <a:xfrm>
                <a:off x="5267553" y="2319867"/>
                <a:ext cx="1681995" cy="2035081"/>
              </a:xfrm>
              <a:custGeom>
                <a:avLst/>
                <a:gdLst>
                  <a:gd name="connsiteX0" fmla="*/ 218847 w 1681995"/>
                  <a:gd name="connsiteY0" fmla="*/ 465666 h 2035081"/>
                  <a:gd name="connsiteX1" fmla="*/ 176514 w 1681995"/>
                  <a:gd name="connsiteY1" fmla="*/ 728133 h 2035081"/>
                  <a:gd name="connsiteX2" fmla="*/ 117247 w 1681995"/>
                  <a:gd name="connsiteY2" fmla="*/ 787400 h 2035081"/>
                  <a:gd name="connsiteX3" fmla="*/ 83380 w 1681995"/>
                  <a:gd name="connsiteY3" fmla="*/ 829733 h 2035081"/>
                  <a:gd name="connsiteX4" fmla="*/ 66447 w 1681995"/>
                  <a:gd name="connsiteY4" fmla="*/ 880533 h 2035081"/>
                  <a:gd name="connsiteX5" fmla="*/ 57980 w 1681995"/>
                  <a:gd name="connsiteY5" fmla="*/ 1024466 h 2035081"/>
                  <a:gd name="connsiteX6" fmla="*/ 49514 w 1681995"/>
                  <a:gd name="connsiteY6" fmla="*/ 1092200 h 2035081"/>
                  <a:gd name="connsiteX7" fmla="*/ 41047 w 1681995"/>
                  <a:gd name="connsiteY7" fmla="*/ 1244600 h 2035081"/>
                  <a:gd name="connsiteX8" fmla="*/ 41047 w 1681995"/>
                  <a:gd name="connsiteY8" fmla="*/ 1430866 h 2035081"/>
                  <a:gd name="connsiteX9" fmla="*/ 91847 w 1681995"/>
                  <a:gd name="connsiteY9" fmla="*/ 1549400 h 2035081"/>
                  <a:gd name="connsiteX10" fmla="*/ 286580 w 1681995"/>
                  <a:gd name="connsiteY10" fmla="*/ 1820333 h 2035081"/>
                  <a:gd name="connsiteX11" fmla="*/ 455914 w 1681995"/>
                  <a:gd name="connsiteY11" fmla="*/ 1964266 h 2035081"/>
                  <a:gd name="connsiteX12" fmla="*/ 532114 w 1681995"/>
                  <a:gd name="connsiteY12" fmla="*/ 1981200 h 2035081"/>
                  <a:gd name="connsiteX13" fmla="*/ 803047 w 1681995"/>
                  <a:gd name="connsiteY13" fmla="*/ 2023533 h 2035081"/>
                  <a:gd name="connsiteX14" fmla="*/ 1446514 w 1681995"/>
                  <a:gd name="connsiteY14" fmla="*/ 1845733 h 2035081"/>
                  <a:gd name="connsiteX15" fmla="*/ 1556580 w 1681995"/>
                  <a:gd name="connsiteY15" fmla="*/ 1710266 h 2035081"/>
                  <a:gd name="connsiteX16" fmla="*/ 1632780 w 1681995"/>
                  <a:gd name="connsiteY16" fmla="*/ 1515533 h 2035081"/>
                  <a:gd name="connsiteX17" fmla="*/ 1666647 w 1681995"/>
                  <a:gd name="connsiteY17" fmla="*/ 846666 h 2035081"/>
                  <a:gd name="connsiteX18" fmla="*/ 1556580 w 1681995"/>
                  <a:gd name="connsiteY18" fmla="*/ 508000 h 2035081"/>
                  <a:gd name="connsiteX19" fmla="*/ 1429580 w 1681995"/>
                  <a:gd name="connsiteY19" fmla="*/ 397933 h 2035081"/>
                  <a:gd name="connsiteX20" fmla="*/ 1243314 w 1681995"/>
                  <a:gd name="connsiteY20" fmla="*/ 287866 h 2035081"/>
                  <a:gd name="connsiteX21" fmla="*/ 997780 w 1681995"/>
                  <a:gd name="connsiteY21" fmla="*/ 203200 h 2035081"/>
                  <a:gd name="connsiteX22" fmla="*/ 743780 w 1681995"/>
                  <a:gd name="connsiteY22" fmla="*/ 101600 h 2035081"/>
                  <a:gd name="connsiteX23" fmla="*/ 549047 w 1681995"/>
                  <a:gd name="connsiteY23" fmla="*/ 0 h 2035081"/>
                  <a:gd name="connsiteX24" fmla="*/ 481314 w 1681995"/>
                  <a:gd name="connsiteY24" fmla="*/ 25400 h 2035081"/>
                  <a:gd name="connsiteX25" fmla="*/ 464380 w 1681995"/>
                  <a:gd name="connsiteY25" fmla="*/ 84666 h 2035081"/>
                  <a:gd name="connsiteX26" fmla="*/ 447447 w 1681995"/>
                  <a:gd name="connsiteY26" fmla="*/ 135466 h 2035081"/>
                  <a:gd name="connsiteX27" fmla="*/ 430514 w 1681995"/>
                  <a:gd name="connsiteY27" fmla="*/ 203200 h 2035081"/>
                  <a:gd name="connsiteX28" fmla="*/ 388180 w 1681995"/>
                  <a:gd name="connsiteY28" fmla="*/ 228600 h 2035081"/>
                  <a:gd name="connsiteX29" fmla="*/ 320447 w 1681995"/>
                  <a:gd name="connsiteY29" fmla="*/ 245533 h 2035081"/>
                  <a:gd name="connsiteX30" fmla="*/ 278114 w 1681995"/>
                  <a:gd name="connsiteY30" fmla="*/ 279400 h 2035081"/>
                  <a:gd name="connsiteX31" fmla="*/ 261180 w 1681995"/>
                  <a:gd name="connsiteY31" fmla="*/ 296333 h 2035081"/>
                  <a:gd name="connsiteX32" fmla="*/ 252714 w 1681995"/>
                  <a:gd name="connsiteY32" fmla="*/ 321733 h 2035081"/>
                  <a:gd name="connsiteX33" fmla="*/ 227314 w 1681995"/>
                  <a:gd name="connsiteY33" fmla="*/ 423333 h 2035081"/>
                  <a:gd name="connsiteX34" fmla="*/ 210380 w 1681995"/>
                  <a:gd name="connsiteY34" fmla="*/ 440266 h 2035081"/>
                  <a:gd name="connsiteX35" fmla="*/ 218847 w 1681995"/>
                  <a:gd name="connsiteY35" fmla="*/ 465666 h 2035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81995" h="2035081">
                    <a:moveTo>
                      <a:pt x="218847" y="465666"/>
                    </a:moveTo>
                    <a:cubicBezTo>
                      <a:pt x="134398" y="578265"/>
                      <a:pt x="265985" y="390132"/>
                      <a:pt x="176514" y="728133"/>
                    </a:cubicBezTo>
                    <a:cubicBezTo>
                      <a:pt x="169365" y="755142"/>
                      <a:pt x="134700" y="765584"/>
                      <a:pt x="117247" y="787400"/>
                    </a:cubicBezTo>
                    <a:lnTo>
                      <a:pt x="83380" y="829733"/>
                    </a:lnTo>
                    <a:cubicBezTo>
                      <a:pt x="77736" y="846666"/>
                      <a:pt x="68756" y="862834"/>
                      <a:pt x="66447" y="880533"/>
                    </a:cubicBezTo>
                    <a:cubicBezTo>
                      <a:pt x="60231" y="928190"/>
                      <a:pt x="61813" y="976558"/>
                      <a:pt x="57980" y="1024466"/>
                    </a:cubicBezTo>
                    <a:cubicBezTo>
                      <a:pt x="56166" y="1047147"/>
                      <a:pt x="52336" y="1069622"/>
                      <a:pt x="49514" y="1092200"/>
                    </a:cubicBezTo>
                    <a:cubicBezTo>
                      <a:pt x="46692" y="1143000"/>
                      <a:pt x="45455" y="1193913"/>
                      <a:pt x="41047" y="1244600"/>
                    </a:cubicBezTo>
                    <a:cubicBezTo>
                      <a:pt x="32656" y="1341090"/>
                      <a:pt x="0" y="1249089"/>
                      <a:pt x="41047" y="1430866"/>
                    </a:cubicBezTo>
                    <a:cubicBezTo>
                      <a:pt x="50515" y="1472797"/>
                      <a:pt x="73936" y="1510322"/>
                      <a:pt x="91847" y="1549400"/>
                    </a:cubicBezTo>
                    <a:cubicBezTo>
                      <a:pt x="154972" y="1687127"/>
                      <a:pt x="152552" y="1657169"/>
                      <a:pt x="286580" y="1820333"/>
                    </a:cubicBezTo>
                    <a:cubicBezTo>
                      <a:pt x="343323" y="1889411"/>
                      <a:pt x="356862" y="1910613"/>
                      <a:pt x="455914" y="1964266"/>
                    </a:cubicBezTo>
                    <a:cubicBezTo>
                      <a:pt x="478793" y="1976659"/>
                      <a:pt x="506600" y="1976097"/>
                      <a:pt x="532114" y="1981200"/>
                    </a:cubicBezTo>
                    <a:cubicBezTo>
                      <a:pt x="682271" y="2011232"/>
                      <a:pt x="651745" y="2004621"/>
                      <a:pt x="803047" y="2023533"/>
                    </a:cubicBezTo>
                    <a:cubicBezTo>
                      <a:pt x="1133671" y="1984636"/>
                      <a:pt x="1214411" y="2035081"/>
                      <a:pt x="1446514" y="1845733"/>
                    </a:cubicBezTo>
                    <a:cubicBezTo>
                      <a:pt x="1491597" y="1808955"/>
                      <a:pt x="1519891" y="1755422"/>
                      <a:pt x="1556580" y="1710266"/>
                    </a:cubicBezTo>
                    <a:cubicBezTo>
                      <a:pt x="1581980" y="1645355"/>
                      <a:pt x="1613631" y="1582555"/>
                      <a:pt x="1632780" y="1515533"/>
                    </a:cubicBezTo>
                    <a:cubicBezTo>
                      <a:pt x="1681995" y="1343281"/>
                      <a:pt x="1665382" y="922589"/>
                      <a:pt x="1666647" y="846666"/>
                    </a:cubicBezTo>
                    <a:cubicBezTo>
                      <a:pt x="1648370" y="700450"/>
                      <a:pt x="1655743" y="649117"/>
                      <a:pt x="1556580" y="508000"/>
                    </a:cubicBezTo>
                    <a:cubicBezTo>
                      <a:pt x="1524372" y="462165"/>
                      <a:pt x="1475415" y="430141"/>
                      <a:pt x="1429580" y="397933"/>
                    </a:cubicBezTo>
                    <a:cubicBezTo>
                      <a:pt x="1370573" y="356469"/>
                      <a:pt x="1308132" y="319484"/>
                      <a:pt x="1243314" y="287866"/>
                    </a:cubicBezTo>
                    <a:cubicBezTo>
                      <a:pt x="1074559" y="205546"/>
                      <a:pt x="1126994" y="251655"/>
                      <a:pt x="997780" y="203200"/>
                    </a:cubicBezTo>
                    <a:cubicBezTo>
                      <a:pt x="912397" y="171182"/>
                      <a:pt x="821441" y="149392"/>
                      <a:pt x="743780" y="101600"/>
                    </a:cubicBezTo>
                    <a:cubicBezTo>
                      <a:pt x="607827" y="17935"/>
                      <a:pt x="673712" y="49865"/>
                      <a:pt x="549047" y="0"/>
                    </a:cubicBezTo>
                    <a:cubicBezTo>
                      <a:pt x="526469" y="8467"/>
                      <a:pt x="498365" y="8350"/>
                      <a:pt x="481314" y="25400"/>
                    </a:cubicBezTo>
                    <a:cubicBezTo>
                      <a:pt x="466786" y="39928"/>
                      <a:pt x="470422" y="65029"/>
                      <a:pt x="464380" y="84666"/>
                    </a:cubicBezTo>
                    <a:cubicBezTo>
                      <a:pt x="459131" y="101726"/>
                      <a:pt x="452350" y="118303"/>
                      <a:pt x="447447" y="135466"/>
                    </a:cubicBezTo>
                    <a:cubicBezTo>
                      <a:pt x="441054" y="157843"/>
                      <a:pt x="439157" y="181592"/>
                      <a:pt x="430514" y="203200"/>
                    </a:cubicBezTo>
                    <a:cubicBezTo>
                      <a:pt x="423727" y="220167"/>
                      <a:pt x="402752" y="224626"/>
                      <a:pt x="388180" y="228600"/>
                    </a:cubicBezTo>
                    <a:cubicBezTo>
                      <a:pt x="365728" y="234723"/>
                      <a:pt x="320447" y="245533"/>
                      <a:pt x="320447" y="245533"/>
                    </a:cubicBezTo>
                    <a:cubicBezTo>
                      <a:pt x="306336" y="256822"/>
                      <a:pt x="291835" y="267640"/>
                      <a:pt x="278114" y="279400"/>
                    </a:cubicBezTo>
                    <a:cubicBezTo>
                      <a:pt x="272053" y="284595"/>
                      <a:pt x="265287" y="289488"/>
                      <a:pt x="261180" y="296333"/>
                    </a:cubicBezTo>
                    <a:cubicBezTo>
                      <a:pt x="256588" y="303986"/>
                      <a:pt x="255536" y="313266"/>
                      <a:pt x="252714" y="321733"/>
                    </a:cubicBezTo>
                    <a:cubicBezTo>
                      <a:pt x="245644" y="385358"/>
                      <a:pt x="257419" y="385702"/>
                      <a:pt x="227314" y="423333"/>
                    </a:cubicBezTo>
                    <a:cubicBezTo>
                      <a:pt x="222327" y="429566"/>
                      <a:pt x="216025" y="434622"/>
                      <a:pt x="210380" y="440266"/>
                    </a:cubicBezTo>
                    <a:lnTo>
                      <a:pt x="218847" y="465666"/>
                    </a:lnTo>
                    <a:close/>
                  </a:path>
                </a:pathLst>
              </a:custGeom>
              <a:solidFill>
                <a:schemeClr val="accent2">
                  <a:alpha val="3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3" name="TextBox 32"/>
              <p:cNvSpPr txBox="1"/>
              <p:nvPr/>
            </p:nvSpPr>
            <p:spPr>
              <a:xfrm>
                <a:off x="5257800" y="2633133"/>
                <a:ext cx="287258" cy="338554"/>
              </a:xfrm>
              <a:prstGeom prst="rect">
                <a:avLst/>
              </a:prstGeom>
              <a:noFill/>
            </p:spPr>
            <p:txBody>
              <a:bodyPr wrap="square" rtlCol="0">
                <a:spAutoFit/>
              </a:bodyPr>
              <a:lstStyle/>
              <a:p>
                <a:r>
                  <a:rPr lang="en-US" sz="1600" dirty="0" err="1" smtClean="0"/>
                  <a:t>b</a:t>
                </a:r>
                <a:endParaRPr lang="en-US" sz="1600" dirty="0"/>
              </a:p>
            </p:txBody>
          </p:sp>
        </p:grpSp>
      </p:grpSp>
      <p:sp>
        <p:nvSpPr>
          <p:cNvPr id="36" name="TextBox 35"/>
          <p:cNvSpPr txBox="1"/>
          <p:nvPr/>
        </p:nvSpPr>
        <p:spPr>
          <a:xfrm>
            <a:off x="3886200" y="4572000"/>
            <a:ext cx="184666" cy="461665"/>
          </a:xfrm>
          <a:prstGeom prst="rect">
            <a:avLst/>
          </a:prstGeom>
          <a:noFill/>
        </p:spPr>
        <p:txBody>
          <a:bodyPr wrap="none" rtlCol="0">
            <a:spAutoFit/>
          </a:bodyPr>
          <a:lstStyle/>
          <a:p>
            <a:endParaRPr lang="en-US" dirty="0"/>
          </a:p>
        </p:txBody>
      </p:sp>
      <p:sp>
        <p:nvSpPr>
          <p:cNvPr id="37" name="Rectangle 3"/>
          <p:cNvSpPr txBox="1">
            <a:spLocks noChangeArrowheads="1"/>
          </p:cNvSpPr>
          <p:nvPr/>
        </p:nvSpPr>
        <p:spPr bwMode="auto">
          <a:xfrm>
            <a:off x="3886200" y="5029200"/>
            <a:ext cx="3195637"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pPr>
            <a:r>
              <a:rPr lang="en-US" sz="1600" kern="0" dirty="0" smtClean="0">
                <a:solidFill>
                  <a:srgbClr val="464646"/>
                </a:solidFill>
                <a:latin typeface="+mn-lt"/>
              </a:rPr>
              <a:t>        Dot </a:t>
            </a:r>
            <a:r>
              <a:rPr lang="en-US" sz="1600" b="1" kern="0" dirty="0" err="1" smtClean="0">
                <a:solidFill>
                  <a:srgbClr val="464646"/>
                </a:solidFill>
                <a:latin typeface="+mn-lt"/>
              </a:rPr>
              <a:t>x</a:t>
            </a:r>
            <a:r>
              <a:rPr lang="en-US" sz="1600" kern="0" dirty="0" smtClean="0">
                <a:solidFill>
                  <a:srgbClr val="464646"/>
                </a:solidFill>
                <a:latin typeface="+mn-lt"/>
              </a:rPr>
              <a:t> is perceived as part of group </a:t>
            </a:r>
            <a:r>
              <a:rPr lang="en-US" sz="1600" b="1" kern="0" dirty="0" smtClean="0">
                <a:solidFill>
                  <a:srgbClr val="464646"/>
                </a:solidFill>
                <a:latin typeface="+mn-lt"/>
              </a:rPr>
              <a:t>a</a:t>
            </a:r>
            <a:r>
              <a:rPr lang="en-US" sz="1600" kern="0" dirty="0" smtClean="0">
                <a:solidFill>
                  <a:srgbClr val="464646"/>
                </a:solidFill>
                <a:latin typeface="+mn-lt"/>
              </a:rPr>
              <a:t> rather than group </a:t>
            </a:r>
            <a:r>
              <a:rPr lang="en-US" sz="1600" b="1" kern="0" dirty="0" err="1" smtClean="0">
                <a:solidFill>
                  <a:srgbClr val="464646"/>
                </a:solidFill>
                <a:latin typeface="+mn-lt"/>
              </a:rPr>
              <a:t>b</a:t>
            </a:r>
            <a:r>
              <a:rPr lang="en-US" sz="1600" kern="0" dirty="0" smtClean="0">
                <a:solidFill>
                  <a:srgbClr val="464646"/>
                </a:solidFill>
                <a:latin typeface="+mn-lt"/>
              </a:rPr>
              <a:t> although it is equidistant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464646"/>
              </a:solidFill>
              <a:effectLst/>
              <a:uLnTx/>
              <a:uFillTx/>
              <a:latin typeface="+mn-lt"/>
              <a:ea typeface="+mn-ea"/>
              <a:cs typeface="+mn-cs"/>
            </a:endParaRPr>
          </a:p>
        </p:txBody>
      </p:sp>
      <p:sp>
        <p:nvSpPr>
          <p:cNvPr id="38" name="Rectangle 3"/>
          <p:cNvSpPr txBox="1">
            <a:spLocks noChangeArrowheads="1"/>
          </p:cNvSpPr>
          <p:nvPr/>
        </p:nvSpPr>
        <p:spPr bwMode="auto">
          <a:xfrm>
            <a:off x="452437" y="3276600"/>
            <a:ext cx="3043237"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a:buChar char="•"/>
              <a:tabLst/>
              <a:defRPr/>
            </a:pPr>
            <a:r>
              <a:rPr kumimoji="0" lang="en-US" sz="1600" b="0" i="0" u="none" strike="noStrike" kern="0" cap="none" spc="0" normalizeH="0" baseline="0" noProof="0" dirty="0" smtClean="0">
                <a:ln>
                  <a:noFill/>
                </a:ln>
                <a:solidFill>
                  <a:srgbClr val="464646"/>
                </a:solidFill>
                <a:effectLst/>
                <a:uLnTx/>
                <a:uFillTx/>
                <a:latin typeface="+mn-lt"/>
                <a:ea typeface="+mn-ea"/>
                <a:cs typeface="+mn-cs"/>
              </a:rPr>
              <a:t>We perceptually group </a:t>
            </a:r>
            <a:r>
              <a:rPr kumimoji="0" lang="en-US" sz="1600" b="1" i="0" u="none" strike="noStrike" kern="0" cap="none" spc="0" normalizeH="0" baseline="0" noProof="0" dirty="0" smtClean="0">
                <a:ln>
                  <a:noFill/>
                </a:ln>
                <a:solidFill>
                  <a:srgbClr val="464646"/>
                </a:solidFill>
                <a:effectLst/>
                <a:uLnTx/>
                <a:uFillTx/>
                <a:latin typeface="+mn-lt"/>
                <a:ea typeface="+mn-ea"/>
                <a:cs typeface="+mn-cs"/>
              </a:rPr>
              <a:t>regions of similar density</a:t>
            </a:r>
            <a:endParaRPr kumimoji="0" lang="en-US" sz="2000" b="0" i="0" u="none" strike="noStrike" kern="0" cap="none" spc="0" normalizeH="0" baseline="0" noProof="0" dirty="0">
              <a:ln>
                <a:noFill/>
              </a:ln>
              <a:solidFill>
                <a:srgbClr val="464646"/>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07522" name="Rectangle 2"/>
          <p:cNvSpPr>
            <a:spLocks noGrp="1" noChangeArrowheads="1"/>
          </p:cNvSpPr>
          <p:nvPr>
            <p:ph type="title"/>
          </p:nvPr>
        </p:nvSpPr>
        <p:spPr>
          <a:xfrm>
            <a:off x="393700" y="396875"/>
            <a:ext cx="8153400" cy="762000"/>
          </a:xfrm>
        </p:spPr>
        <p:txBody>
          <a:bodyPr/>
          <a:lstStyle/>
          <a:p>
            <a:r>
              <a:rPr lang="en-US" dirty="0" smtClean="0"/>
              <a:t>Proximity: design implications</a:t>
            </a:r>
            <a:endParaRPr lang="en-US" dirty="0"/>
          </a:p>
        </p:txBody>
      </p:sp>
      <p:sp>
        <p:nvSpPr>
          <p:cNvPr id="107523" name="Rectangle 3"/>
          <p:cNvSpPr>
            <a:spLocks noGrp="1" noChangeArrowheads="1"/>
          </p:cNvSpPr>
          <p:nvPr>
            <p:ph type="body" idx="1"/>
          </p:nvPr>
        </p:nvSpPr>
        <p:spPr>
          <a:xfrm>
            <a:off x="838200" y="2057400"/>
            <a:ext cx="3276600" cy="1373188"/>
          </a:xfrm>
        </p:spPr>
        <p:txBody>
          <a:bodyPr/>
          <a:lstStyle/>
          <a:p>
            <a:r>
              <a:rPr lang="en-US"/>
              <a:t>Emphasize relationship by proximity</a:t>
            </a:r>
          </a:p>
        </p:txBody>
      </p:sp>
      <p:graphicFrame>
        <p:nvGraphicFramePr>
          <p:cNvPr id="107530" name="Object 10"/>
          <p:cNvGraphicFramePr>
            <a:graphicFrameLocks noChangeAspect="1"/>
          </p:cNvGraphicFramePr>
          <p:nvPr/>
        </p:nvGraphicFramePr>
        <p:xfrm>
          <a:off x="5181600" y="3048000"/>
          <a:ext cx="2743200" cy="2571750"/>
        </p:xfrm>
        <a:graphic>
          <a:graphicData uri="http://schemas.openxmlformats.org/presentationml/2006/ole">
            <mc:AlternateContent xmlns:mc="http://schemas.openxmlformats.org/markup-compatibility/2006">
              <mc:Choice xmlns:v="urn:schemas-microsoft-com:vml" Requires="v">
                <p:oleObj spid="_x0000_s107541" name="Document" r:id="rId5" imgW="1487424" imgH="1385316" progId="Word.Document.8">
                  <p:embed/>
                </p:oleObj>
              </mc:Choice>
              <mc:Fallback>
                <p:oleObj name="Document" r:id="rId5" imgW="1487424" imgH="1385316" progId="Word.Document.8">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048000"/>
                        <a:ext cx="27432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7532" name="Rectangle 12"/>
          <p:cNvSpPr>
            <a:spLocks noChangeArrowheads="1"/>
          </p:cNvSpPr>
          <p:nvPr/>
        </p:nvSpPr>
        <p:spPr bwMode="auto">
          <a:xfrm>
            <a:off x="1985963" y="2690813"/>
            <a:ext cx="9144000" cy="0"/>
          </a:xfrm>
          <a:prstGeom prst="rect">
            <a:avLst/>
          </a:prstGeom>
          <a:noFill/>
          <a:ln w="9525">
            <a:noFill/>
            <a:miter lim="800000"/>
            <a:headEnd/>
            <a:tailEnd/>
          </a:ln>
          <a:effectLst/>
        </p:spPr>
        <p:txBody>
          <a:bodyPr>
            <a:prstTxWarp prst="textNoShape">
              <a:avLst/>
            </a:prstTxWarp>
            <a:spAutoFit/>
          </a:bodyPr>
          <a:lstStyle/>
          <a:p>
            <a:endParaRPr lang="en-US"/>
          </a:p>
        </p:txBody>
      </p:sp>
      <p:sp>
        <p:nvSpPr>
          <p:cNvPr id="107685" name="Rectangle 165"/>
          <p:cNvSpPr>
            <a:spLocks noChangeArrowheads="1"/>
          </p:cNvSpPr>
          <p:nvPr/>
        </p:nvSpPr>
        <p:spPr bwMode="auto">
          <a:xfrm>
            <a:off x="-2147483648" y="-2147483648"/>
            <a:ext cx="174625" cy="473075"/>
          </a:xfrm>
          <a:prstGeom prst="rect">
            <a:avLst/>
          </a:prstGeom>
          <a:noFill/>
          <a:ln w="9525">
            <a:noFill/>
            <a:miter lim="800000"/>
            <a:headEnd/>
            <a:tailEnd/>
          </a:ln>
        </p:spPr>
        <p:txBody>
          <a:bodyPr wrap="none" lIns="0" tIns="0" rIns="0" bIns="0">
            <a:prstTxWarp prst="textNoShape">
              <a:avLst/>
            </a:prstTxWarp>
            <a:spAutoFit/>
          </a:bodyPr>
          <a:lstStyle/>
          <a:p>
            <a:r>
              <a:rPr lang="en-US" sz="3100">
                <a:solidFill>
                  <a:srgbClr val="000000"/>
                </a:solidFill>
                <a:latin typeface="Times" charset="0"/>
              </a:rPr>
              <a:t>a</a:t>
            </a:r>
            <a:endParaRPr lang="en-US"/>
          </a:p>
        </p:txBody>
      </p:sp>
      <p:sp>
        <p:nvSpPr>
          <p:cNvPr id="107686" name="Line 166"/>
          <p:cNvSpPr>
            <a:spLocks noChangeShapeType="1"/>
          </p:cNvSpPr>
          <p:nvPr/>
        </p:nvSpPr>
        <p:spPr bwMode="auto">
          <a:xfrm>
            <a:off x="2147483647" y="-2147483648"/>
            <a:ext cx="2147483647" cy="2147483647"/>
          </a:xfrm>
          <a:prstGeom prst="line">
            <a:avLst/>
          </a:prstGeom>
          <a:noFill/>
          <a:ln w="22225">
            <a:solidFill>
              <a:srgbClr val="000000"/>
            </a:solidFill>
            <a:round/>
            <a:headEnd/>
            <a:tailEnd/>
          </a:ln>
        </p:spPr>
        <p:txBody>
          <a:bodyPr>
            <a:prstTxWarp prst="textNoShape">
              <a:avLst/>
            </a:prstTxWarp>
          </a:bodyPr>
          <a:lstStyle/>
          <a:p>
            <a:endParaRPr lang="en-US"/>
          </a:p>
        </p:txBody>
      </p:sp>
      <p:grpSp>
        <p:nvGrpSpPr>
          <p:cNvPr id="107840" name="Group 320"/>
          <p:cNvGrpSpPr>
            <a:grpSpLocks/>
          </p:cNvGrpSpPr>
          <p:nvPr/>
        </p:nvGrpSpPr>
        <p:grpSpPr bwMode="auto">
          <a:xfrm>
            <a:off x="1600200" y="3429000"/>
            <a:ext cx="1270000" cy="1458913"/>
            <a:chOff x="1031" y="2733"/>
            <a:chExt cx="800" cy="919"/>
          </a:xfrm>
        </p:grpSpPr>
        <p:sp>
          <p:nvSpPr>
            <p:cNvPr id="107829" name="Oval 309"/>
            <p:cNvSpPr>
              <a:spLocks noChangeArrowheads="1"/>
            </p:cNvSpPr>
            <p:nvPr/>
          </p:nvSpPr>
          <p:spPr bwMode="auto">
            <a:xfrm>
              <a:off x="1044" y="2733"/>
              <a:ext cx="95" cy="108"/>
            </a:xfrm>
            <a:prstGeom prst="ellipse">
              <a:avLst/>
            </a:prstGeom>
            <a:solidFill>
              <a:srgbClr val="000000"/>
            </a:solidFill>
            <a:ln w="9525">
              <a:noFill/>
              <a:round/>
              <a:headEnd/>
              <a:tailEnd/>
            </a:ln>
          </p:spPr>
          <p:txBody>
            <a:bodyPr>
              <a:prstTxWarp prst="textNoShape">
                <a:avLst/>
              </a:prstTxWarp>
            </a:bodyPr>
            <a:lstStyle/>
            <a:p>
              <a:endParaRPr lang="en-US"/>
            </a:p>
          </p:txBody>
        </p:sp>
        <p:sp>
          <p:nvSpPr>
            <p:cNvPr id="107830" name="Oval 310"/>
            <p:cNvSpPr>
              <a:spLocks noChangeArrowheads="1"/>
            </p:cNvSpPr>
            <p:nvPr/>
          </p:nvSpPr>
          <p:spPr bwMode="auto">
            <a:xfrm>
              <a:off x="1207" y="2810"/>
              <a:ext cx="95" cy="107"/>
            </a:xfrm>
            <a:prstGeom prst="ellipse">
              <a:avLst/>
            </a:prstGeom>
            <a:solidFill>
              <a:srgbClr val="000000"/>
            </a:solidFill>
            <a:ln w="9525">
              <a:noFill/>
              <a:round/>
              <a:headEnd/>
              <a:tailEnd/>
            </a:ln>
          </p:spPr>
          <p:txBody>
            <a:bodyPr>
              <a:prstTxWarp prst="textNoShape">
                <a:avLst/>
              </a:prstTxWarp>
            </a:bodyPr>
            <a:lstStyle/>
            <a:p>
              <a:endParaRPr lang="en-US"/>
            </a:p>
          </p:txBody>
        </p:sp>
        <p:sp>
          <p:nvSpPr>
            <p:cNvPr id="107831" name="Oval 311"/>
            <p:cNvSpPr>
              <a:spLocks noChangeArrowheads="1"/>
            </p:cNvSpPr>
            <p:nvPr/>
          </p:nvSpPr>
          <p:spPr bwMode="auto">
            <a:xfrm>
              <a:off x="1031" y="2932"/>
              <a:ext cx="95" cy="108"/>
            </a:xfrm>
            <a:prstGeom prst="ellipse">
              <a:avLst/>
            </a:prstGeom>
            <a:solidFill>
              <a:srgbClr val="000000"/>
            </a:solidFill>
            <a:ln w="9525">
              <a:noFill/>
              <a:round/>
              <a:headEnd/>
              <a:tailEnd/>
            </a:ln>
          </p:spPr>
          <p:txBody>
            <a:bodyPr>
              <a:prstTxWarp prst="textNoShape">
                <a:avLst/>
              </a:prstTxWarp>
            </a:bodyPr>
            <a:lstStyle/>
            <a:p>
              <a:endParaRPr lang="en-US"/>
            </a:p>
          </p:txBody>
        </p:sp>
        <p:sp>
          <p:nvSpPr>
            <p:cNvPr id="107832" name="Oval 312"/>
            <p:cNvSpPr>
              <a:spLocks noChangeArrowheads="1"/>
            </p:cNvSpPr>
            <p:nvPr/>
          </p:nvSpPr>
          <p:spPr bwMode="auto">
            <a:xfrm>
              <a:off x="1492" y="3315"/>
              <a:ext cx="95" cy="107"/>
            </a:xfrm>
            <a:prstGeom prst="ellipse">
              <a:avLst/>
            </a:prstGeom>
            <a:solidFill>
              <a:srgbClr val="000000"/>
            </a:solidFill>
            <a:ln w="9525">
              <a:noFill/>
              <a:round/>
              <a:headEnd/>
              <a:tailEnd/>
            </a:ln>
          </p:spPr>
          <p:txBody>
            <a:bodyPr>
              <a:prstTxWarp prst="textNoShape">
                <a:avLst/>
              </a:prstTxWarp>
            </a:bodyPr>
            <a:lstStyle/>
            <a:p>
              <a:endParaRPr lang="en-US"/>
            </a:p>
          </p:txBody>
        </p:sp>
        <p:sp>
          <p:nvSpPr>
            <p:cNvPr id="107833" name="Oval 313"/>
            <p:cNvSpPr>
              <a:spLocks noChangeArrowheads="1"/>
            </p:cNvSpPr>
            <p:nvPr/>
          </p:nvSpPr>
          <p:spPr bwMode="auto">
            <a:xfrm>
              <a:off x="1709" y="3101"/>
              <a:ext cx="95" cy="107"/>
            </a:xfrm>
            <a:prstGeom prst="ellipse">
              <a:avLst/>
            </a:prstGeom>
            <a:solidFill>
              <a:srgbClr val="000000"/>
            </a:solidFill>
            <a:ln w="9525">
              <a:noFill/>
              <a:round/>
              <a:headEnd/>
              <a:tailEnd/>
            </a:ln>
          </p:spPr>
          <p:txBody>
            <a:bodyPr>
              <a:prstTxWarp prst="textNoShape">
                <a:avLst/>
              </a:prstTxWarp>
            </a:bodyPr>
            <a:lstStyle/>
            <a:p>
              <a:endParaRPr lang="en-US"/>
            </a:p>
          </p:txBody>
        </p:sp>
        <p:sp>
          <p:nvSpPr>
            <p:cNvPr id="107834" name="Oval 314"/>
            <p:cNvSpPr>
              <a:spLocks noChangeArrowheads="1"/>
            </p:cNvSpPr>
            <p:nvPr/>
          </p:nvSpPr>
          <p:spPr bwMode="auto">
            <a:xfrm>
              <a:off x="1668" y="3545"/>
              <a:ext cx="95" cy="107"/>
            </a:xfrm>
            <a:prstGeom prst="ellipse">
              <a:avLst/>
            </a:prstGeom>
            <a:solidFill>
              <a:srgbClr val="000000"/>
            </a:solidFill>
            <a:ln w="9525">
              <a:noFill/>
              <a:round/>
              <a:headEnd/>
              <a:tailEnd/>
            </a:ln>
          </p:spPr>
          <p:txBody>
            <a:bodyPr>
              <a:prstTxWarp prst="textNoShape">
                <a:avLst/>
              </a:prstTxWarp>
            </a:bodyPr>
            <a:lstStyle/>
            <a:p>
              <a:endParaRPr lang="en-US"/>
            </a:p>
          </p:txBody>
        </p:sp>
        <p:sp>
          <p:nvSpPr>
            <p:cNvPr id="107835" name="Oval 315"/>
            <p:cNvSpPr>
              <a:spLocks noChangeArrowheads="1"/>
            </p:cNvSpPr>
            <p:nvPr/>
          </p:nvSpPr>
          <p:spPr bwMode="auto">
            <a:xfrm>
              <a:off x="1736" y="3330"/>
              <a:ext cx="95" cy="108"/>
            </a:xfrm>
            <a:prstGeom prst="ellipse">
              <a:avLst/>
            </a:prstGeom>
            <a:solidFill>
              <a:srgbClr val="000000"/>
            </a:solidFill>
            <a:ln w="9525">
              <a:noFill/>
              <a:round/>
              <a:headEnd/>
              <a:tailEnd/>
            </a:ln>
          </p:spPr>
          <p:txBody>
            <a:bodyPr>
              <a:prstTxWarp prst="textNoShape">
                <a:avLst/>
              </a:prstTxWarp>
            </a:bodyPr>
            <a:lstStyle/>
            <a:p>
              <a:endParaRPr lang="en-US"/>
            </a:p>
          </p:txBody>
        </p:sp>
      </p:grpSp>
      <p:sp>
        <p:nvSpPr>
          <p:cNvPr id="107841" name="Rectangle 321"/>
          <p:cNvSpPr>
            <a:spLocks noChangeArrowheads="1"/>
          </p:cNvSpPr>
          <p:nvPr/>
        </p:nvSpPr>
        <p:spPr bwMode="auto">
          <a:xfrm>
            <a:off x="4724400" y="2133600"/>
            <a:ext cx="3276600" cy="1373188"/>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1800">
                <a:solidFill>
                  <a:srgbClr val="464646"/>
                </a:solidFill>
                <a:latin typeface="Arial" charset="0"/>
                <a:ea typeface="ＭＳ Ｐゴシック" charset="-128"/>
                <a:cs typeface="ＭＳ Ｐゴシック" charset="-128"/>
              </a:rPr>
              <a:t>Emphasize relationship by spatial density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250882" name="Rectangle 2"/>
          <p:cNvSpPr>
            <a:spLocks noGrp="1" noChangeArrowheads="1"/>
          </p:cNvSpPr>
          <p:nvPr>
            <p:ph type="title"/>
          </p:nvPr>
        </p:nvSpPr>
        <p:spPr/>
        <p:txBody>
          <a:bodyPr/>
          <a:lstStyle/>
          <a:p>
            <a:r>
              <a:rPr lang="en-US"/>
              <a:t>Similarity</a:t>
            </a:r>
          </a:p>
        </p:txBody>
      </p:sp>
      <p:sp>
        <p:nvSpPr>
          <p:cNvPr id="250883" name="Rectangle 3"/>
          <p:cNvSpPr>
            <a:spLocks noGrp="1" noChangeArrowheads="1"/>
          </p:cNvSpPr>
          <p:nvPr>
            <p:ph type="body" idx="1"/>
          </p:nvPr>
        </p:nvSpPr>
        <p:spPr/>
        <p:txBody>
          <a:bodyPr/>
          <a:lstStyle/>
          <a:p>
            <a:endParaRPr lang="en-US" dirty="0"/>
          </a:p>
          <a:p>
            <a:r>
              <a:rPr lang="en-US" dirty="0"/>
              <a:t>The shapes of individual pattern elements can also determine how they are grouped</a:t>
            </a:r>
          </a:p>
          <a:p>
            <a:endParaRPr lang="en-US" dirty="0"/>
          </a:p>
          <a:p>
            <a:endParaRPr lang="en-US" dirty="0"/>
          </a:p>
          <a:p>
            <a:r>
              <a:rPr lang="en-US" dirty="0"/>
              <a:t>Similar elements tend to be grouped together</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251906" name="Rectangle 2"/>
          <p:cNvSpPr>
            <a:spLocks noGrp="1" noChangeArrowheads="1"/>
          </p:cNvSpPr>
          <p:nvPr>
            <p:ph type="title"/>
          </p:nvPr>
        </p:nvSpPr>
        <p:spPr>
          <a:xfrm>
            <a:off x="385763" y="601663"/>
            <a:ext cx="8077200" cy="838200"/>
          </a:xfrm>
        </p:spPr>
        <p:txBody>
          <a:bodyPr/>
          <a:lstStyle/>
          <a:p>
            <a:r>
              <a:rPr lang="en-US"/>
              <a:t>Similarity</a:t>
            </a:r>
          </a:p>
        </p:txBody>
      </p:sp>
      <p:sp>
        <p:nvSpPr>
          <p:cNvPr id="251907" name="Rectangle 3"/>
          <p:cNvSpPr>
            <a:spLocks noGrp="1" noChangeArrowheads="1"/>
          </p:cNvSpPr>
          <p:nvPr>
            <p:ph type="body" idx="1"/>
          </p:nvPr>
        </p:nvSpPr>
        <p:spPr>
          <a:xfrm>
            <a:off x="385763" y="4840288"/>
            <a:ext cx="8077200" cy="1027112"/>
          </a:xfrm>
        </p:spPr>
        <p:txBody>
          <a:bodyPr/>
          <a:lstStyle/>
          <a:p>
            <a:endParaRPr lang="en-US" dirty="0"/>
          </a:p>
          <a:p>
            <a:r>
              <a:rPr lang="en-US" dirty="0"/>
              <a:t>Similarity between the elements in alternate rows causes the </a:t>
            </a:r>
            <a:r>
              <a:rPr lang="en-US" b="1" dirty="0"/>
              <a:t>row percept</a:t>
            </a:r>
            <a:r>
              <a:rPr lang="en-US" dirty="0"/>
              <a:t> to dominate</a:t>
            </a:r>
            <a:endParaRPr lang="en-US" sz="2000" dirty="0"/>
          </a:p>
        </p:txBody>
      </p:sp>
      <p:pic>
        <p:nvPicPr>
          <p:cNvPr id="251908" name="Picture 4"/>
          <p:cNvPicPr>
            <a:picLocks noChangeAspect="1" noChangeArrowheads="1"/>
          </p:cNvPicPr>
          <p:nvPr/>
        </p:nvPicPr>
        <p:blipFill>
          <a:blip r:embed="rId3"/>
          <a:srcRect/>
          <a:stretch>
            <a:fillRect/>
          </a:stretch>
        </p:blipFill>
        <p:spPr bwMode="auto">
          <a:xfrm>
            <a:off x="381000" y="1524000"/>
            <a:ext cx="8610600" cy="346075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63842" name="Rectangle 2"/>
          <p:cNvSpPr>
            <a:spLocks noGrp="1" noChangeArrowheads="1"/>
          </p:cNvSpPr>
          <p:nvPr>
            <p:ph type="title"/>
          </p:nvPr>
        </p:nvSpPr>
        <p:spPr/>
        <p:txBody>
          <a:bodyPr/>
          <a:lstStyle/>
          <a:p>
            <a:r>
              <a:rPr lang="en-US"/>
              <a:t>Similarity and integral dimensions</a:t>
            </a:r>
          </a:p>
        </p:txBody>
      </p:sp>
      <p:sp>
        <p:nvSpPr>
          <p:cNvPr id="163847" name="Text Box 7"/>
          <p:cNvSpPr txBox="1">
            <a:spLocks noChangeArrowheads="1"/>
          </p:cNvSpPr>
          <p:nvPr/>
        </p:nvSpPr>
        <p:spPr bwMode="auto">
          <a:xfrm>
            <a:off x="1279525" y="5105400"/>
            <a:ext cx="7254875" cy="730250"/>
          </a:xfrm>
          <a:prstGeom prst="rect">
            <a:avLst/>
          </a:prstGeom>
          <a:noFill/>
          <a:ln w="9525">
            <a:noFill/>
            <a:miter lim="800000"/>
            <a:headEnd/>
            <a:tailEnd/>
          </a:ln>
          <a:effectLst/>
        </p:spPr>
        <p:txBody>
          <a:bodyPr>
            <a:prstTxWarp prst="textNoShape">
              <a:avLst/>
            </a:prstTxWarp>
            <a:spAutoFit/>
          </a:bodyPr>
          <a:lstStyle/>
          <a:p>
            <a:pPr marL="457200" indent="-457200">
              <a:buFont typeface="Arial" charset="0"/>
              <a:buAutoNum type="alphaLcParenBoth"/>
            </a:pPr>
            <a:r>
              <a:rPr lang="en-US" sz="1400">
                <a:solidFill>
                  <a:srgbClr val="124B3C"/>
                </a:solidFill>
                <a:latin typeface="Arial" charset="0"/>
                <a:ea typeface="ＭＳ Ｐゴシック" charset="-128"/>
                <a:cs typeface="ＭＳ Ｐゴシック" charset="-128"/>
              </a:rPr>
              <a:t>Integral dimensions (colour and grayscale) are used to delineate rows and columns</a:t>
            </a:r>
          </a:p>
          <a:p>
            <a:pPr marL="457200" indent="-457200">
              <a:buFont typeface="Arial" charset="0"/>
              <a:buAutoNum type="alphaLcParenBoth"/>
            </a:pPr>
            <a:r>
              <a:rPr lang="en-US" sz="1400">
                <a:solidFill>
                  <a:srgbClr val="124B3C"/>
                </a:solidFill>
                <a:latin typeface="Arial" charset="0"/>
                <a:ea typeface="ＭＳ Ｐゴシック" charset="-128"/>
                <a:cs typeface="ＭＳ Ｐゴシック" charset="-128"/>
              </a:rPr>
              <a:t>Separable dimensions (colour and texture) make it easier to attend separately to either the rows or the columns</a:t>
            </a:r>
            <a:endParaRPr lang="en-US" sz="3600">
              <a:solidFill>
                <a:srgbClr val="124B3C"/>
              </a:solidFill>
              <a:latin typeface="Arial" charset="0"/>
              <a:ea typeface="ＭＳ Ｐゴシック" charset="-128"/>
              <a:cs typeface="ＭＳ Ｐゴシック" charset="-128"/>
            </a:endParaRPr>
          </a:p>
        </p:txBody>
      </p:sp>
      <p:pic>
        <p:nvPicPr>
          <p:cNvPr id="164022" name="Picture 182"/>
          <p:cNvPicPr>
            <a:picLocks noChangeAspect="1" noChangeArrowheads="1"/>
          </p:cNvPicPr>
          <p:nvPr/>
        </p:nvPicPr>
        <p:blipFill>
          <a:blip r:embed="rId3"/>
          <a:srcRect/>
          <a:stretch>
            <a:fillRect/>
          </a:stretch>
        </p:blipFill>
        <p:spPr bwMode="auto">
          <a:xfrm>
            <a:off x="609600" y="1905000"/>
            <a:ext cx="7848600" cy="3114675"/>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81000" y="1447800"/>
            <a:ext cx="8382000" cy="441960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09570" name="Rectangle 2"/>
          <p:cNvSpPr>
            <a:spLocks noGrp="1" noChangeArrowheads="1"/>
          </p:cNvSpPr>
          <p:nvPr>
            <p:ph type="title"/>
          </p:nvPr>
        </p:nvSpPr>
        <p:spPr>
          <a:xfrm>
            <a:off x="577850" y="352425"/>
            <a:ext cx="8153400" cy="762000"/>
          </a:xfrm>
        </p:spPr>
        <p:txBody>
          <a:bodyPr/>
          <a:lstStyle/>
          <a:p>
            <a:r>
              <a:rPr lang="en-US" dirty="0"/>
              <a:t>Similarity</a:t>
            </a:r>
            <a:r>
              <a:rPr lang="en-US" dirty="0" smtClean="0"/>
              <a:t> and integral dimensions</a:t>
            </a:r>
            <a:endParaRPr lang="en-US" dirty="0"/>
          </a:p>
        </p:txBody>
      </p:sp>
      <p:graphicFrame>
        <p:nvGraphicFramePr>
          <p:cNvPr id="109571" name="Object 3"/>
          <p:cNvGraphicFramePr>
            <a:graphicFrameLocks noChangeAspect="1"/>
          </p:cNvGraphicFramePr>
          <p:nvPr/>
        </p:nvGraphicFramePr>
        <p:xfrm>
          <a:off x="914400" y="1524000"/>
          <a:ext cx="6934200" cy="2797175"/>
        </p:xfrm>
        <a:graphic>
          <a:graphicData uri="http://schemas.openxmlformats.org/presentationml/2006/ole">
            <mc:AlternateContent xmlns:mc="http://schemas.openxmlformats.org/markup-compatibility/2006">
              <mc:Choice xmlns:v="urn:schemas-microsoft-com:vml" Requires="v">
                <p:oleObj spid="_x0000_s109582" name="Document" r:id="rId5" imgW="3102864" imgH="1246632" progId="Word.Document.8">
                  <p:embed/>
                </p:oleObj>
              </mc:Choice>
              <mc:Fallback>
                <p:oleObj name="Document" r:id="rId5" imgW="3102864" imgH="1246632"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524000"/>
                        <a:ext cx="6934200" cy="279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txBox="1">
            <a:spLocks noChangeArrowheads="1"/>
          </p:cNvSpPr>
          <p:nvPr/>
        </p:nvSpPr>
        <p:spPr bwMode="auto">
          <a:xfrm>
            <a:off x="385763" y="4343400"/>
            <a:ext cx="80772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464646"/>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464646"/>
                </a:solidFill>
                <a:effectLst/>
                <a:uLnTx/>
                <a:uFillTx/>
                <a:latin typeface="+mn-lt"/>
                <a:ea typeface="+mn-ea"/>
                <a:cs typeface="+mn-cs"/>
              </a:rPr>
              <a:t>A: separable dimensions allow both groupings to be perceived – </a:t>
            </a:r>
            <a:r>
              <a:rPr lang="en-US" sz="1800" kern="0" dirty="0" smtClean="0">
                <a:solidFill>
                  <a:srgbClr val="464646"/>
                </a:solidFill>
                <a:latin typeface="+mn-lt"/>
              </a:rPr>
              <a:t>but not simultaneously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464646"/>
                </a:solidFill>
                <a:effectLst/>
                <a:uLnTx/>
                <a:uFillTx/>
                <a:latin typeface="+mn-lt"/>
                <a:ea typeface="+mn-ea"/>
                <a:cs typeface="+mn-cs"/>
              </a:rPr>
              <a:t>B:</a:t>
            </a:r>
            <a:r>
              <a:rPr kumimoji="0" lang="en-US" sz="1800" b="0" i="0" u="none" strike="noStrike" kern="0" cap="none" spc="0" normalizeH="0" noProof="0" dirty="0" smtClean="0">
                <a:ln>
                  <a:noFill/>
                </a:ln>
                <a:solidFill>
                  <a:srgbClr val="464646"/>
                </a:solidFill>
                <a:effectLst/>
                <a:uLnTx/>
                <a:uFillTx/>
                <a:latin typeface="+mn-lt"/>
                <a:ea typeface="+mn-ea"/>
                <a:cs typeface="+mn-cs"/>
              </a:rPr>
              <a:t> with integral dimensions we can see both to construct a grid</a:t>
            </a:r>
            <a:endParaRPr kumimoji="0" lang="en-US" sz="2000" b="0" i="0" u="none" strike="noStrike" kern="0" cap="none" spc="0" normalizeH="0" baseline="0" noProof="0" dirty="0">
              <a:ln>
                <a:noFill/>
              </a:ln>
              <a:solidFill>
                <a:srgbClr val="464646"/>
              </a:solidFill>
              <a:effectLst/>
              <a:uLnTx/>
              <a:uFillTx/>
              <a:latin typeface="+mn-lt"/>
              <a:ea typeface="+mn-ea"/>
              <a:cs typeface="+mn-cs"/>
            </a:endParaRPr>
          </a:p>
        </p:txBody>
      </p:sp>
      <p:sp>
        <p:nvSpPr>
          <p:cNvPr id="10" name="TextBox 9"/>
          <p:cNvSpPr txBox="1"/>
          <p:nvPr/>
        </p:nvSpPr>
        <p:spPr>
          <a:xfrm>
            <a:off x="2063353" y="990600"/>
            <a:ext cx="1311151" cy="400110"/>
          </a:xfrm>
          <a:prstGeom prst="rect">
            <a:avLst/>
          </a:prstGeom>
          <a:noFill/>
        </p:spPr>
        <p:txBody>
          <a:bodyPr wrap="none" rtlCol="0">
            <a:spAutoFit/>
          </a:bodyPr>
          <a:lstStyle/>
          <a:p>
            <a:r>
              <a:rPr lang="en-US" sz="2000" dirty="0" smtClean="0">
                <a:latin typeface="+mn-lt"/>
              </a:rPr>
              <a:t>separable</a:t>
            </a:r>
            <a:endParaRPr lang="en-US" sz="2000" dirty="0">
              <a:latin typeface="+mn-lt"/>
            </a:endParaRPr>
          </a:p>
        </p:txBody>
      </p:sp>
      <p:sp>
        <p:nvSpPr>
          <p:cNvPr id="11" name="TextBox 10"/>
          <p:cNvSpPr txBox="1"/>
          <p:nvPr/>
        </p:nvSpPr>
        <p:spPr>
          <a:xfrm>
            <a:off x="5943600" y="990600"/>
            <a:ext cx="1025867" cy="400110"/>
          </a:xfrm>
          <a:prstGeom prst="rect">
            <a:avLst/>
          </a:prstGeom>
          <a:noFill/>
        </p:spPr>
        <p:txBody>
          <a:bodyPr wrap="none" rtlCol="0">
            <a:spAutoFit/>
          </a:bodyPr>
          <a:lstStyle/>
          <a:p>
            <a:r>
              <a:rPr lang="en-US" sz="2000" dirty="0" smtClean="0">
                <a:latin typeface="+mn-lt"/>
              </a:rPr>
              <a:t>integral</a:t>
            </a:r>
            <a:endParaRPr lang="en-US" sz="2000" dirty="0">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Continuity</a:t>
            </a:r>
            <a:endParaRPr lang="en-US" dirty="0"/>
          </a:p>
        </p:txBody>
      </p:sp>
      <p:sp>
        <p:nvSpPr>
          <p:cNvPr id="3" name="Content Placeholder 2"/>
          <p:cNvSpPr>
            <a:spLocks noGrp="1"/>
          </p:cNvSpPr>
          <p:nvPr>
            <p:ph idx="1"/>
          </p:nvPr>
        </p:nvSpPr>
        <p:spPr>
          <a:xfrm>
            <a:off x="381000" y="1905000"/>
            <a:ext cx="5005911" cy="3962400"/>
          </a:xfrm>
        </p:spPr>
        <p:txBody>
          <a:bodyPr/>
          <a:lstStyle/>
          <a:p>
            <a:r>
              <a:rPr lang="en-US" dirty="0" smtClean="0"/>
              <a:t>The Gestalt principle of continuity states that we are more likely to construct visual entities out of objects that are smooth and continuous, rather than those that contain abrupt changes in direction.</a:t>
            </a:r>
          </a:p>
          <a:p>
            <a:r>
              <a:rPr lang="en-US" dirty="0" smtClean="0"/>
              <a:t>We see a-</a:t>
            </a:r>
            <a:r>
              <a:rPr lang="en-US" dirty="0" err="1" smtClean="0"/>
              <a:t>b</a:t>
            </a:r>
            <a:r>
              <a:rPr lang="en-US" dirty="0" smtClean="0"/>
              <a:t> crossing </a:t>
            </a:r>
            <a:r>
              <a:rPr lang="en-US" dirty="0" err="1" smtClean="0"/>
              <a:t>c-d</a:t>
            </a:r>
            <a:r>
              <a:rPr lang="en-US" dirty="0" smtClean="0"/>
              <a:t> </a:t>
            </a:r>
          </a:p>
          <a:p>
            <a:r>
              <a:rPr lang="en-US" dirty="0" smtClean="0"/>
              <a:t>not a-</a:t>
            </a:r>
            <a:r>
              <a:rPr lang="en-US" dirty="0" err="1" smtClean="0"/>
              <a:t>d</a:t>
            </a:r>
            <a:r>
              <a:rPr lang="en-US" dirty="0" smtClean="0"/>
              <a:t> or </a:t>
            </a:r>
            <a:r>
              <a:rPr lang="en-US" dirty="0" err="1" smtClean="0"/>
              <a:t>b-c</a:t>
            </a:r>
            <a:endParaRPr lang="en-US" dirty="0"/>
          </a:p>
        </p:txBody>
      </p:sp>
      <p:grpSp>
        <p:nvGrpSpPr>
          <p:cNvPr id="4" name="Group 22"/>
          <p:cNvGrpSpPr/>
          <p:nvPr/>
        </p:nvGrpSpPr>
        <p:grpSpPr>
          <a:xfrm>
            <a:off x="4686300" y="2450068"/>
            <a:ext cx="3543300" cy="2655332"/>
            <a:chOff x="4686300" y="2450068"/>
            <a:chExt cx="3543300" cy="2655332"/>
          </a:xfrm>
        </p:grpSpPr>
        <p:grpSp>
          <p:nvGrpSpPr>
            <p:cNvPr id="7" name="Group 14"/>
            <p:cNvGrpSpPr/>
            <p:nvPr/>
          </p:nvGrpSpPr>
          <p:grpSpPr>
            <a:xfrm>
              <a:off x="4686300" y="2667000"/>
              <a:ext cx="3543300" cy="2438400"/>
              <a:chOff x="4686300" y="2667000"/>
              <a:chExt cx="3543300" cy="2438400"/>
            </a:xfrm>
          </p:grpSpPr>
          <p:sp>
            <p:nvSpPr>
              <p:cNvPr id="5" name="Arc 4"/>
              <p:cNvSpPr/>
              <p:nvPr/>
            </p:nvSpPr>
            <p:spPr bwMode="auto">
              <a:xfrm>
                <a:off x="4686300" y="2667000"/>
                <a:ext cx="2057400" cy="2438400"/>
              </a:xfrm>
              <a:prstGeom prst="arc">
                <a:avLst/>
              </a:prstGeom>
              <a:no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charset="0"/>
                </a:endParaRPr>
              </a:p>
            </p:txBody>
          </p:sp>
          <p:sp>
            <p:nvSpPr>
              <p:cNvPr id="6" name="Arc 5"/>
              <p:cNvSpPr/>
              <p:nvPr/>
            </p:nvSpPr>
            <p:spPr bwMode="auto">
              <a:xfrm flipH="1">
                <a:off x="6172200" y="2667000"/>
                <a:ext cx="2057400" cy="2438400"/>
              </a:xfrm>
              <a:prstGeom prst="arc">
                <a:avLst/>
              </a:prstGeom>
              <a:noFill/>
              <a:ln w="381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charset="0"/>
                </a:endParaRPr>
              </a:p>
            </p:txBody>
          </p:sp>
        </p:grpSp>
        <p:sp>
          <p:nvSpPr>
            <p:cNvPr id="17" name="TextBox 16"/>
            <p:cNvSpPr txBox="1"/>
            <p:nvPr/>
          </p:nvSpPr>
          <p:spPr>
            <a:xfrm>
              <a:off x="5386911" y="2450068"/>
              <a:ext cx="351378" cy="369332"/>
            </a:xfrm>
            <a:prstGeom prst="rect">
              <a:avLst/>
            </a:prstGeom>
            <a:noFill/>
          </p:spPr>
          <p:txBody>
            <a:bodyPr wrap="none" rtlCol="0">
              <a:spAutoFit/>
            </a:bodyPr>
            <a:lstStyle/>
            <a:p>
              <a:r>
                <a:rPr lang="en-US" dirty="0" smtClean="0"/>
                <a:t>A</a:t>
              </a:r>
              <a:endParaRPr lang="en-US" dirty="0"/>
            </a:p>
          </p:txBody>
        </p:sp>
        <p:sp>
          <p:nvSpPr>
            <p:cNvPr id="18" name="TextBox 17"/>
            <p:cNvSpPr txBox="1"/>
            <p:nvPr/>
          </p:nvSpPr>
          <p:spPr>
            <a:xfrm>
              <a:off x="6743700" y="3733800"/>
              <a:ext cx="351378" cy="369332"/>
            </a:xfrm>
            <a:prstGeom prst="rect">
              <a:avLst/>
            </a:prstGeom>
            <a:noFill/>
          </p:spPr>
          <p:txBody>
            <a:bodyPr wrap="none" rtlCol="0">
              <a:spAutoFit/>
            </a:bodyPr>
            <a:lstStyle/>
            <a:p>
              <a:r>
                <a:rPr lang="en-US" dirty="0" smtClean="0"/>
                <a:t>B</a:t>
              </a:r>
              <a:endParaRPr lang="en-US" dirty="0"/>
            </a:p>
          </p:txBody>
        </p:sp>
        <p:sp>
          <p:nvSpPr>
            <p:cNvPr id="19" name="TextBox 18"/>
            <p:cNvSpPr txBox="1"/>
            <p:nvPr/>
          </p:nvSpPr>
          <p:spPr>
            <a:xfrm>
              <a:off x="5820822" y="3733800"/>
              <a:ext cx="351378" cy="369332"/>
            </a:xfrm>
            <a:prstGeom prst="rect">
              <a:avLst/>
            </a:prstGeom>
            <a:noFill/>
          </p:spPr>
          <p:txBody>
            <a:bodyPr wrap="none" rtlCol="0">
              <a:spAutoFit/>
            </a:bodyPr>
            <a:lstStyle/>
            <a:p>
              <a:r>
                <a:rPr lang="en-US" dirty="0" smtClean="0"/>
                <a:t>C</a:t>
              </a:r>
              <a:endParaRPr lang="en-US" dirty="0"/>
            </a:p>
          </p:txBody>
        </p:sp>
        <p:sp>
          <p:nvSpPr>
            <p:cNvPr id="20" name="TextBox 19"/>
            <p:cNvSpPr txBox="1"/>
            <p:nvPr/>
          </p:nvSpPr>
          <p:spPr>
            <a:xfrm>
              <a:off x="7391400" y="2482334"/>
              <a:ext cx="351378" cy="369332"/>
            </a:xfrm>
            <a:prstGeom prst="rect">
              <a:avLst/>
            </a:prstGeom>
            <a:noFill/>
          </p:spPr>
          <p:txBody>
            <a:bodyPr wrap="none" rtlCol="0">
              <a:spAutoFit/>
            </a:bodyPr>
            <a:lstStyle/>
            <a:p>
              <a:r>
                <a:rPr lang="en-US" dirty="0" smtClean="0"/>
                <a:t>D</a:t>
              </a:r>
              <a:endParaRPr lang="en-US" dirty="0"/>
            </a:p>
          </p:txBody>
        </p:sp>
      </p:grpSp>
      <p:grpSp>
        <p:nvGrpSpPr>
          <p:cNvPr id="8" name="Group 25"/>
          <p:cNvGrpSpPr/>
          <p:nvPr/>
        </p:nvGrpSpPr>
        <p:grpSpPr>
          <a:xfrm>
            <a:off x="4842922" y="2482334"/>
            <a:ext cx="3234278" cy="1079500"/>
            <a:chOff x="4842922" y="2482334"/>
            <a:chExt cx="3234278" cy="1079500"/>
          </a:xfrm>
        </p:grpSpPr>
        <p:grpSp>
          <p:nvGrpSpPr>
            <p:cNvPr id="9" name="Group 21"/>
            <p:cNvGrpSpPr/>
            <p:nvPr/>
          </p:nvGrpSpPr>
          <p:grpSpPr>
            <a:xfrm>
              <a:off x="4842922" y="2647434"/>
              <a:ext cx="3234278" cy="914400"/>
              <a:chOff x="4842922" y="2647434"/>
              <a:chExt cx="3234278" cy="914400"/>
            </a:xfrm>
          </p:grpSpPr>
          <p:sp>
            <p:nvSpPr>
              <p:cNvPr id="12" name="Arc 11"/>
              <p:cNvSpPr/>
              <p:nvPr/>
            </p:nvSpPr>
            <p:spPr bwMode="auto">
              <a:xfrm flipH="1">
                <a:off x="6477000" y="2647434"/>
                <a:ext cx="1600200" cy="914400"/>
              </a:xfrm>
              <a:prstGeom prst="arc">
                <a:avLst>
                  <a:gd name="adj1" fmla="val 16200000"/>
                  <a:gd name="adj2" fmla="val 21375626"/>
                </a:avLst>
              </a:prstGeom>
              <a:noFill/>
              <a:ln w="38100" cap="sq" cmpd="sng" algn="ctr">
                <a:solidFill>
                  <a:srgbClr val="008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charset="0"/>
                </a:endParaRPr>
              </a:p>
            </p:txBody>
          </p:sp>
          <p:sp>
            <p:nvSpPr>
              <p:cNvPr id="21" name="Arc 20"/>
              <p:cNvSpPr/>
              <p:nvPr/>
            </p:nvSpPr>
            <p:spPr bwMode="auto">
              <a:xfrm>
                <a:off x="4842922" y="2647434"/>
                <a:ext cx="1600200" cy="914400"/>
              </a:xfrm>
              <a:prstGeom prst="arc">
                <a:avLst>
                  <a:gd name="adj1" fmla="val 16200000"/>
                  <a:gd name="adj2" fmla="val 21375626"/>
                </a:avLst>
              </a:prstGeom>
              <a:noFill/>
              <a:ln w="38100" cap="sq" cmpd="sng" algn="ctr">
                <a:solidFill>
                  <a:srgbClr val="008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charset="0"/>
                </a:endParaRPr>
              </a:p>
            </p:txBody>
          </p:sp>
        </p:grpSp>
        <p:sp>
          <p:nvSpPr>
            <p:cNvPr id="24" name="TextBox 23"/>
            <p:cNvSpPr txBox="1"/>
            <p:nvPr/>
          </p:nvSpPr>
          <p:spPr>
            <a:xfrm>
              <a:off x="7391400" y="2482334"/>
              <a:ext cx="351378" cy="369332"/>
            </a:xfrm>
            <a:prstGeom prst="rect">
              <a:avLst/>
            </a:prstGeom>
            <a:noFill/>
          </p:spPr>
          <p:txBody>
            <a:bodyPr wrap="none" rtlCol="0">
              <a:spAutoFit/>
            </a:bodyPr>
            <a:lstStyle/>
            <a:p>
              <a:r>
                <a:rPr lang="en-US" dirty="0" smtClean="0"/>
                <a:t>D</a:t>
              </a:r>
              <a:endParaRPr lang="en-US" dirty="0"/>
            </a:p>
          </p:txBody>
        </p:sp>
        <p:sp>
          <p:nvSpPr>
            <p:cNvPr id="25" name="TextBox 24"/>
            <p:cNvSpPr txBox="1"/>
            <p:nvPr/>
          </p:nvSpPr>
          <p:spPr>
            <a:xfrm>
              <a:off x="5386911" y="2482334"/>
              <a:ext cx="351378" cy="369332"/>
            </a:xfrm>
            <a:prstGeom prst="rect">
              <a:avLst/>
            </a:prstGeom>
            <a:noFill/>
          </p:spPr>
          <p:txBody>
            <a:bodyPr wrap="none" rtlCol="0">
              <a:spAutoFit/>
            </a:bodyPr>
            <a:lstStyle/>
            <a:p>
              <a:r>
                <a:rPr lang="en-US" dirty="0" smtClean="0"/>
                <a:t>A</a:t>
              </a:r>
              <a:endParaRPr lang="en-US"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03426" name="Rectangle 2"/>
          <p:cNvSpPr>
            <a:spLocks noGrp="1" noChangeArrowheads="1"/>
          </p:cNvSpPr>
          <p:nvPr>
            <p:ph type="title"/>
          </p:nvPr>
        </p:nvSpPr>
        <p:spPr>
          <a:xfrm>
            <a:off x="577850" y="762000"/>
            <a:ext cx="8153400" cy="579438"/>
          </a:xfrm>
        </p:spPr>
        <p:txBody>
          <a:bodyPr/>
          <a:lstStyle/>
          <a:p>
            <a:r>
              <a:rPr lang="en-US"/>
              <a:t>Introduction</a:t>
            </a:r>
          </a:p>
        </p:txBody>
      </p:sp>
      <p:sp>
        <p:nvSpPr>
          <p:cNvPr id="103427" name="Rectangle 3"/>
          <p:cNvSpPr>
            <a:spLocks noGrp="1" noChangeArrowheads="1"/>
          </p:cNvSpPr>
          <p:nvPr>
            <p:ph type="body" idx="1"/>
          </p:nvPr>
        </p:nvSpPr>
        <p:spPr>
          <a:xfrm>
            <a:off x="609600" y="1981200"/>
            <a:ext cx="7239000" cy="3276600"/>
          </a:xfrm>
        </p:spPr>
        <p:txBody>
          <a:bodyPr/>
          <a:lstStyle/>
          <a:p>
            <a:endParaRPr lang="en-US" sz="1600"/>
          </a:p>
          <a:p>
            <a:r>
              <a:rPr lang="en-US" sz="1600"/>
              <a:t>Finding patterns is key to information visualization.</a:t>
            </a:r>
          </a:p>
          <a:p>
            <a:r>
              <a:rPr lang="en-US" sz="1600"/>
              <a:t>  </a:t>
            </a:r>
          </a:p>
          <a:p>
            <a:r>
              <a:rPr lang="en-US" sz="1600"/>
              <a:t>Expert knowledge is about understanding patterns (Flynn effect)</a:t>
            </a:r>
          </a:p>
          <a:p>
            <a:endParaRPr lang="en-US" sz="1600"/>
          </a:p>
          <a:p>
            <a:r>
              <a:rPr lang="en-US" sz="1600"/>
              <a:t>Example Queries: We think by making pattern queries on the world</a:t>
            </a:r>
          </a:p>
          <a:p>
            <a:pPr lvl="1"/>
            <a:r>
              <a:rPr lang="en-US" sz="1400"/>
              <a:t>Patterns showing groups?</a:t>
            </a:r>
          </a:p>
          <a:p>
            <a:pPr lvl="1"/>
            <a:r>
              <a:rPr lang="en-US" sz="1400"/>
              <a:t>Patterns showing structure?</a:t>
            </a:r>
          </a:p>
          <a:p>
            <a:pPr lvl="1"/>
            <a:r>
              <a:rPr lang="en-US" sz="1400"/>
              <a:t>When are patterns similar?</a:t>
            </a:r>
          </a:p>
          <a:p>
            <a:pPr lvl="1"/>
            <a:r>
              <a:rPr lang="en-US" sz="1400"/>
              <a:t>How should we organize information on the screen?</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10594" name="Rectangle 2"/>
          <p:cNvSpPr>
            <a:spLocks noGrp="1" noChangeArrowheads="1"/>
          </p:cNvSpPr>
          <p:nvPr>
            <p:ph type="title"/>
          </p:nvPr>
        </p:nvSpPr>
        <p:spPr>
          <a:xfrm>
            <a:off x="417513" y="431800"/>
            <a:ext cx="8153400" cy="762000"/>
          </a:xfrm>
        </p:spPr>
        <p:txBody>
          <a:bodyPr/>
          <a:lstStyle/>
          <a:p>
            <a:r>
              <a:rPr lang="en-US"/>
              <a:t>Continuity</a:t>
            </a:r>
          </a:p>
        </p:txBody>
      </p:sp>
      <p:sp>
        <p:nvSpPr>
          <p:cNvPr id="8" name="Content Placeholder 7"/>
          <p:cNvSpPr>
            <a:spLocks noGrp="1"/>
          </p:cNvSpPr>
          <p:nvPr>
            <p:ph idx="1"/>
          </p:nvPr>
        </p:nvSpPr>
        <p:spPr/>
        <p:txBody>
          <a:bodyPr/>
          <a:lstStyle/>
          <a:p>
            <a:endParaRPr lang="en-US" dirty="0"/>
          </a:p>
        </p:txBody>
      </p:sp>
      <p:pic>
        <p:nvPicPr>
          <p:cNvPr id="9" name="Picture 18"/>
          <p:cNvPicPr>
            <a:picLocks noChangeAspect="1" noChangeArrowheads="1"/>
          </p:cNvPicPr>
          <p:nvPr/>
        </p:nvPicPr>
        <p:blipFill>
          <a:blip r:embed="rId3"/>
          <a:srcRect/>
          <a:stretch>
            <a:fillRect/>
          </a:stretch>
        </p:blipFill>
        <p:spPr bwMode="auto">
          <a:xfrm>
            <a:off x="381000" y="1447800"/>
            <a:ext cx="8486775" cy="4752975"/>
          </a:xfrm>
          <a:prstGeom prst="rect">
            <a:avLst/>
          </a:prstGeom>
          <a:noFill/>
          <a:ln w="9525">
            <a:noFill/>
            <a:miter lim="800000"/>
            <a:headEnd/>
            <a:tailEnd/>
          </a:ln>
          <a:effectLst/>
        </p:spPr>
      </p:pic>
      <p:sp>
        <p:nvSpPr>
          <p:cNvPr id="2" name="Rectangle 1"/>
          <p:cNvSpPr/>
          <p:nvPr/>
        </p:nvSpPr>
        <p:spPr bwMode="auto">
          <a:xfrm>
            <a:off x="3276600" y="2819400"/>
            <a:ext cx="5943600" cy="2819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6" name="Picture 18"/>
          <p:cNvPicPr>
            <a:picLocks noChangeAspect="1" noChangeArrowheads="1"/>
          </p:cNvPicPr>
          <p:nvPr/>
        </p:nvPicPr>
        <p:blipFill rotWithShape="1">
          <a:blip r:embed="rId3"/>
          <a:srcRect l="35746" t="26031" r="-1592" b="-3126"/>
          <a:stretch/>
        </p:blipFill>
        <p:spPr bwMode="auto">
          <a:xfrm>
            <a:off x="3352800" y="2667000"/>
            <a:ext cx="5588219" cy="3664296"/>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11618" name="Rectangle 2"/>
          <p:cNvSpPr>
            <a:spLocks noGrp="1" noChangeArrowheads="1"/>
          </p:cNvSpPr>
          <p:nvPr>
            <p:ph type="title"/>
          </p:nvPr>
        </p:nvSpPr>
        <p:spPr>
          <a:xfrm>
            <a:off x="325438" y="592138"/>
            <a:ext cx="8153400" cy="762000"/>
          </a:xfrm>
        </p:spPr>
        <p:txBody>
          <a:bodyPr/>
          <a:lstStyle/>
          <a:p>
            <a:r>
              <a:rPr lang="en-US"/>
              <a:t>Continuity in Diagrams</a:t>
            </a:r>
          </a:p>
        </p:txBody>
      </p:sp>
      <p:sp>
        <p:nvSpPr>
          <p:cNvPr id="111619" name="Rectangle 3"/>
          <p:cNvSpPr>
            <a:spLocks noGrp="1" noChangeArrowheads="1"/>
          </p:cNvSpPr>
          <p:nvPr>
            <p:ph type="body" idx="1"/>
          </p:nvPr>
        </p:nvSpPr>
        <p:spPr>
          <a:xfrm>
            <a:off x="385763" y="1905000"/>
            <a:ext cx="8077200" cy="733425"/>
          </a:xfrm>
        </p:spPr>
        <p:txBody>
          <a:bodyPr/>
          <a:lstStyle/>
          <a:p>
            <a:r>
              <a:rPr lang="en-US" sz="1400"/>
              <a:t>Connections using smooth or abrupt  lines</a:t>
            </a:r>
          </a:p>
          <a:p>
            <a:r>
              <a:rPr lang="en-US" sz="1400"/>
              <a:t>Which is easier to follow?</a:t>
            </a:r>
            <a:endParaRPr lang="en-US" sz="2000"/>
          </a:p>
        </p:txBody>
      </p:sp>
      <p:graphicFrame>
        <p:nvGraphicFramePr>
          <p:cNvPr id="111620" name="Object 4"/>
          <p:cNvGraphicFramePr>
            <a:graphicFrameLocks noChangeAspect="1"/>
          </p:cNvGraphicFramePr>
          <p:nvPr/>
        </p:nvGraphicFramePr>
        <p:xfrm>
          <a:off x="914400" y="2667000"/>
          <a:ext cx="7315200" cy="2806700"/>
        </p:xfrm>
        <a:graphic>
          <a:graphicData uri="http://schemas.openxmlformats.org/presentationml/2006/ole">
            <mc:AlternateContent xmlns:mc="http://schemas.openxmlformats.org/markup-compatibility/2006">
              <mc:Choice xmlns:v="urn:schemas-microsoft-com:vml" Requires="v">
                <p:oleObj spid="_x0000_s111631" name="Document" r:id="rId5" imgW="4550664" imgH="1743456" progId="Word.Document.8">
                  <p:embed/>
                </p:oleObj>
              </mc:Choice>
              <mc:Fallback>
                <p:oleObj name="Document" r:id="rId5" imgW="4550664" imgH="1743456"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667000"/>
                        <a:ext cx="731520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253954" name="Rectangle 2"/>
          <p:cNvSpPr>
            <a:spLocks noGrp="1" noChangeArrowheads="1"/>
          </p:cNvSpPr>
          <p:nvPr>
            <p:ph type="title"/>
          </p:nvPr>
        </p:nvSpPr>
        <p:spPr>
          <a:xfrm>
            <a:off x="427038" y="649288"/>
            <a:ext cx="8153400" cy="762000"/>
          </a:xfrm>
        </p:spPr>
        <p:txBody>
          <a:bodyPr/>
          <a:lstStyle/>
          <a:p>
            <a:r>
              <a:rPr lang="en-US"/>
              <a:t>Connectedness</a:t>
            </a:r>
          </a:p>
        </p:txBody>
      </p:sp>
      <p:sp>
        <p:nvSpPr>
          <p:cNvPr id="253955" name="Rectangle 3"/>
          <p:cNvSpPr>
            <a:spLocks noGrp="1" noChangeArrowheads="1"/>
          </p:cNvSpPr>
          <p:nvPr>
            <p:ph type="body" idx="1"/>
          </p:nvPr>
        </p:nvSpPr>
        <p:spPr>
          <a:xfrm>
            <a:off x="385763" y="1905000"/>
            <a:ext cx="8077200" cy="660400"/>
          </a:xfrm>
        </p:spPr>
        <p:txBody>
          <a:bodyPr/>
          <a:lstStyle/>
          <a:p>
            <a:r>
              <a:rPr lang="en-US" dirty="0"/>
              <a:t>Connectedness can</a:t>
            </a:r>
            <a:r>
              <a:rPr lang="en-US" dirty="0" smtClean="0"/>
              <a:t> over-rule </a:t>
            </a:r>
            <a:r>
              <a:rPr lang="en-US" b="1" dirty="0" smtClean="0"/>
              <a:t>proximity</a:t>
            </a:r>
            <a:r>
              <a:rPr lang="en-US" dirty="0"/>
              <a:t>, colour, size or shape</a:t>
            </a:r>
            <a:endParaRPr lang="en-US" sz="2400" dirty="0"/>
          </a:p>
        </p:txBody>
      </p:sp>
      <p:pic>
        <p:nvPicPr>
          <p:cNvPr id="253956" name="Picture 4"/>
          <p:cNvPicPr>
            <a:picLocks noChangeAspect="1" noChangeArrowheads="1"/>
          </p:cNvPicPr>
          <p:nvPr/>
        </p:nvPicPr>
        <p:blipFill>
          <a:blip r:embed="rId3"/>
          <a:srcRect/>
          <a:stretch>
            <a:fillRect/>
          </a:stretch>
        </p:blipFill>
        <p:spPr bwMode="auto">
          <a:xfrm>
            <a:off x="2438400" y="2819400"/>
            <a:ext cx="3505200" cy="2770188"/>
          </a:xfrm>
          <a:prstGeom prst="rect">
            <a:avLst/>
          </a:prstGeom>
          <a:noFill/>
          <a:ln w="9525">
            <a:noFill/>
            <a:miter lim="800000"/>
            <a:headEnd/>
            <a:tailEnd/>
          </a:ln>
          <a:effectLst/>
        </p:spPr>
      </p:pic>
      <p:sp>
        <p:nvSpPr>
          <p:cNvPr id="253958" name="Rectangle 6"/>
          <p:cNvSpPr>
            <a:spLocks noChangeArrowheads="1"/>
          </p:cNvSpPr>
          <p:nvPr/>
        </p:nvSpPr>
        <p:spPr bwMode="auto">
          <a:xfrm>
            <a:off x="3048000" y="3048000"/>
            <a:ext cx="560388" cy="64611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253959" name="Rectangle 7"/>
          <p:cNvSpPr>
            <a:spLocks noChangeArrowheads="1"/>
          </p:cNvSpPr>
          <p:nvPr/>
        </p:nvSpPr>
        <p:spPr bwMode="auto">
          <a:xfrm>
            <a:off x="5105400" y="4495800"/>
            <a:ext cx="541338" cy="9906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253960" name="Rectangle 8"/>
          <p:cNvSpPr>
            <a:spLocks noChangeArrowheads="1"/>
          </p:cNvSpPr>
          <p:nvPr/>
        </p:nvSpPr>
        <p:spPr bwMode="auto">
          <a:xfrm>
            <a:off x="3114675" y="4448175"/>
            <a:ext cx="581025" cy="10668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253964" name="Rectangle 12"/>
          <p:cNvSpPr>
            <a:spLocks noChangeArrowheads="1"/>
          </p:cNvSpPr>
          <p:nvPr/>
        </p:nvSpPr>
        <p:spPr bwMode="auto">
          <a:xfrm>
            <a:off x="5214938" y="2886075"/>
            <a:ext cx="336550" cy="90487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267266" name="Rectangle 2"/>
          <p:cNvSpPr>
            <a:spLocks noGrp="1" noChangeArrowheads="1"/>
          </p:cNvSpPr>
          <p:nvPr>
            <p:ph type="title"/>
          </p:nvPr>
        </p:nvSpPr>
        <p:spPr>
          <a:xfrm>
            <a:off x="427038" y="649288"/>
            <a:ext cx="8153400" cy="762000"/>
          </a:xfrm>
        </p:spPr>
        <p:txBody>
          <a:bodyPr/>
          <a:lstStyle/>
          <a:p>
            <a:r>
              <a:rPr lang="en-US"/>
              <a:t>Connectedness</a:t>
            </a:r>
          </a:p>
        </p:txBody>
      </p:sp>
      <p:sp>
        <p:nvSpPr>
          <p:cNvPr id="267267" name="Rectangle 3"/>
          <p:cNvSpPr>
            <a:spLocks noGrp="1" noChangeArrowheads="1"/>
          </p:cNvSpPr>
          <p:nvPr>
            <p:ph type="body" idx="1"/>
          </p:nvPr>
        </p:nvSpPr>
        <p:spPr>
          <a:xfrm>
            <a:off x="385763" y="1905000"/>
            <a:ext cx="8077200" cy="660400"/>
          </a:xfrm>
        </p:spPr>
        <p:txBody>
          <a:bodyPr/>
          <a:lstStyle/>
          <a:p>
            <a:r>
              <a:rPr lang="en-US" sz="1400" dirty="0"/>
              <a:t>Connecting graphical objects by a line is a very powerful way of expressing that there is a relationship between them</a:t>
            </a:r>
            <a:endParaRPr lang="en-US" dirty="0"/>
          </a:p>
        </p:txBody>
      </p:sp>
      <p:pic>
        <p:nvPicPr>
          <p:cNvPr id="267268" name="Picture 4"/>
          <p:cNvPicPr>
            <a:picLocks noChangeAspect="1" noChangeArrowheads="1"/>
          </p:cNvPicPr>
          <p:nvPr/>
        </p:nvPicPr>
        <p:blipFill>
          <a:blip r:embed="rId3"/>
          <a:srcRect/>
          <a:stretch>
            <a:fillRect/>
          </a:stretch>
        </p:blipFill>
        <p:spPr bwMode="auto">
          <a:xfrm>
            <a:off x="2438400" y="2819400"/>
            <a:ext cx="3505200" cy="2770188"/>
          </a:xfrm>
          <a:prstGeom prst="rect">
            <a:avLst/>
          </a:prstGeom>
          <a:noFill/>
          <a:ln w="9525">
            <a:noFill/>
            <a:miter lim="800000"/>
            <a:headEnd/>
            <a:tailEnd/>
          </a:ln>
          <a:effectLst/>
        </p:spPr>
      </p:pic>
      <p:sp>
        <p:nvSpPr>
          <p:cNvPr id="267275" name="Text Box 11"/>
          <p:cNvSpPr txBox="1">
            <a:spLocks noChangeArrowheads="1"/>
          </p:cNvSpPr>
          <p:nvPr/>
        </p:nvSpPr>
        <p:spPr bwMode="auto">
          <a:xfrm>
            <a:off x="6384925" y="2686050"/>
            <a:ext cx="2378075" cy="1589088"/>
          </a:xfrm>
          <a:prstGeom prst="rect">
            <a:avLst/>
          </a:prstGeom>
          <a:noFill/>
          <a:ln w="9525">
            <a:noFill/>
            <a:miter lim="800000"/>
            <a:headEnd/>
            <a:tailEnd/>
          </a:ln>
          <a:effectLst/>
        </p:spPr>
        <p:txBody>
          <a:bodyPr>
            <a:prstTxWarp prst="textNoShape">
              <a:avLst/>
            </a:prstTxWarp>
            <a:spAutoFit/>
          </a:bodyPr>
          <a:lstStyle/>
          <a:p>
            <a:pPr>
              <a:buFontTx/>
              <a:buChar char="•"/>
            </a:pPr>
            <a:r>
              <a:rPr lang="en-US" sz="1800">
                <a:solidFill>
                  <a:srgbClr val="4C4C4C"/>
                </a:solidFill>
                <a:latin typeface="Arial" charset="0"/>
                <a:ea typeface="ＭＳ Ｐゴシック" charset="-128"/>
                <a:cs typeface="ＭＳ Ｐゴシック" charset="-128"/>
              </a:rPr>
              <a:t> </a:t>
            </a:r>
            <a:r>
              <a:rPr lang="en-US" sz="1600">
                <a:solidFill>
                  <a:srgbClr val="4C4C4C"/>
                </a:solidFill>
                <a:latin typeface="Arial" charset="0"/>
                <a:ea typeface="ＭＳ Ｐゴシック" charset="-128"/>
                <a:cs typeface="ＭＳ Ｐゴシック" charset="-128"/>
              </a:rPr>
              <a:t>Basis of node-link      diagrams</a:t>
            </a:r>
          </a:p>
          <a:p>
            <a:pPr>
              <a:buFontTx/>
              <a:buChar char="•"/>
            </a:pPr>
            <a:endParaRPr lang="en-US" sz="1600">
              <a:solidFill>
                <a:srgbClr val="4C4C4C"/>
              </a:solidFill>
              <a:latin typeface="Arial" charset="0"/>
              <a:ea typeface="ＭＳ Ｐゴシック" charset="-128"/>
              <a:cs typeface="ＭＳ Ｐゴシック" charset="-128"/>
            </a:endParaRPr>
          </a:p>
          <a:p>
            <a:pPr>
              <a:buFontTx/>
              <a:buChar char="•"/>
            </a:pPr>
            <a:r>
              <a:rPr lang="en-US" sz="1600">
                <a:solidFill>
                  <a:srgbClr val="4C4C4C"/>
                </a:solidFill>
                <a:latin typeface="Arial" charset="0"/>
                <a:ea typeface="ＭＳ Ｐゴシック" charset="-128"/>
                <a:cs typeface="ＭＳ Ｐゴシック" charset="-128"/>
              </a:rPr>
              <a:t>Most common method of indicating relationships</a:t>
            </a:r>
            <a:endParaRPr lang="en-US" sz="1800">
              <a:solidFill>
                <a:srgbClr val="4C4C4C"/>
              </a:solidFill>
              <a:latin typeface="Arial" charset="0"/>
              <a:ea typeface="ＭＳ Ｐゴシック" charset="-128"/>
              <a:cs typeface="ＭＳ Ｐゴシック" charset="-128"/>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13666" name="Rectangle 2"/>
          <p:cNvSpPr>
            <a:spLocks noGrp="1" noChangeArrowheads="1"/>
          </p:cNvSpPr>
          <p:nvPr>
            <p:ph type="title"/>
          </p:nvPr>
        </p:nvSpPr>
        <p:spPr>
          <a:xfrm>
            <a:off x="585788" y="488950"/>
            <a:ext cx="8153400" cy="762000"/>
          </a:xfrm>
        </p:spPr>
        <p:txBody>
          <a:bodyPr/>
          <a:lstStyle/>
          <a:p>
            <a:r>
              <a:rPr lang="en-US"/>
              <a:t>Symmetry</a:t>
            </a:r>
          </a:p>
        </p:txBody>
      </p:sp>
      <p:sp>
        <p:nvSpPr>
          <p:cNvPr id="113667" name="Rectangle 3"/>
          <p:cNvSpPr>
            <a:spLocks noGrp="1" noChangeArrowheads="1"/>
          </p:cNvSpPr>
          <p:nvPr>
            <p:ph type="body" idx="1"/>
          </p:nvPr>
        </p:nvSpPr>
        <p:spPr>
          <a:xfrm>
            <a:off x="544513" y="1905000"/>
            <a:ext cx="4197350" cy="3522663"/>
          </a:xfrm>
        </p:spPr>
        <p:txBody>
          <a:bodyPr/>
          <a:lstStyle/>
          <a:p>
            <a:endParaRPr lang="en-US" dirty="0"/>
          </a:p>
          <a:p>
            <a:r>
              <a:rPr lang="en-US" dirty="0"/>
              <a:t>Symmetry creates </a:t>
            </a:r>
            <a:r>
              <a:rPr lang="en-US" b="1" dirty="0"/>
              <a:t>visual whole</a:t>
            </a:r>
            <a:endParaRPr lang="en-US" dirty="0"/>
          </a:p>
          <a:p>
            <a:endParaRPr lang="en-US" dirty="0"/>
          </a:p>
          <a:p>
            <a:r>
              <a:rPr lang="en-US" dirty="0"/>
              <a:t>Powerful organising principle</a:t>
            </a:r>
          </a:p>
          <a:p>
            <a:endParaRPr lang="en-US" dirty="0"/>
          </a:p>
          <a:p>
            <a:r>
              <a:rPr lang="en-US" dirty="0" err="1"/>
              <a:t>b</a:t>
            </a:r>
            <a:r>
              <a:rPr lang="en-US" dirty="0"/>
              <a:t> and </a:t>
            </a:r>
            <a:r>
              <a:rPr lang="en-US" dirty="0" err="1"/>
              <a:t>c</a:t>
            </a:r>
            <a:r>
              <a:rPr lang="en-US" dirty="0"/>
              <a:t> are seen as figures/objects, where a is a pair of parallel lines</a:t>
            </a:r>
          </a:p>
          <a:p>
            <a:endParaRPr lang="en-US" dirty="0"/>
          </a:p>
          <a:p>
            <a:r>
              <a:rPr lang="en-US" dirty="0"/>
              <a:t>We construct objects in the world</a:t>
            </a:r>
            <a:endParaRPr lang="en-US" sz="2000" dirty="0"/>
          </a:p>
          <a:p>
            <a:endParaRPr lang="en-US" sz="2400" dirty="0"/>
          </a:p>
          <a:p>
            <a:endParaRPr lang="en-US" sz="2400" dirty="0"/>
          </a:p>
          <a:p>
            <a:endParaRPr lang="en-US" sz="2400" dirty="0"/>
          </a:p>
        </p:txBody>
      </p:sp>
      <p:graphicFrame>
        <p:nvGraphicFramePr>
          <p:cNvPr id="113668" name="Object 4"/>
          <p:cNvGraphicFramePr>
            <a:graphicFrameLocks noChangeAspect="1"/>
          </p:cNvGraphicFramePr>
          <p:nvPr/>
        </p:nvGraphicFramePr>
        <p:xfrm>
          <a:off x="5029200" y="2133600"/>
          <a:ext cx="3178175" cy="1457325"/>
        </p:xfrm>
        <a:graphic>
          <a:graphicData uri="http://schemas.openxmlformats.org/presentationml/2006/ole">
            <mc:AlternateContent xmlns:mc="http://schemas.openxmlformats.org/markup-compatibility/2006">
              <mc:Choice xmlns:v="urn:schemas-microsoft-com:vml" Requires="v">
                <p:oleObj spid="_x0000_s113679" name="Document" r:id="rId5" imgW="2670048" imgH="1222248" progId="Word.Document.8">
                  <p:embed/>
                </p:oleObj>
              </mc:Choice>
              <mc:Fallback>
                <p:oleObj name="Document" r:id="rId5" imgW="2670048" imgH="1222248"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133600"/>
                        <a:ext cx="31781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3691" name="Text Box 27"/>
          <p:cNvSpPr txBox="1">
            <a:spLocks noChangeArrowheads="1"/>
          </p:cNvSpPr>
          <p:nvPr/>
        </p:nvSpPr>
        <p:spPr bwMode="auto">
          <a:xfrm>
            <a:off x="5334000" y="3581400"/>
            <a:ext cx="2851150" cy="519113"/>
          </a:xfrm>
          <a:prstGeom prst="rect">
            <a:avLst/>
          </a:prstGeom>
          <a:noFill/>
          <a:ln w="9525">
            <a:noFill/>
            <a:miter lim="800000"/>
            <a:headEnd/>
            <a:tailEnd/>
          </a:ln>
          <a:effectLst/>
        </p:spPr>
        <p:txBody>
          <a:bodyPr wrap="none">
            <a:prstTxWarp prst="textNoShape">
              <a:avLst/>
            </a:prstTxWarp>
            <a:spAutoFit/>
          </a:bodyPr>
          <a:lstStyle/>
          <a:p>
            <a:r>
              <a:rPr lang="en-US" sz="2800">
                <a:solidFill>
                  <a:srgbClr val="124B3C"/>
                </a:solidFill>
                <a:latin typeface="Arial" charset="0"/>
                <a:ea typeface="ＭＳ Ｐゴシック" charset="-128"/>
                <a:cs typeface="ＭＳ Ｐゴシック" charset="-128"/>
              </a:rPr>
              <a:t>(a)     (b)       ( c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324610" name="Rectangle 2"/>
          <p:cNvSpPr>
            <a:spLocks noGrp="1" noChangeArrowheads="1"/>
          </p:cNvSpPr>
          <p:nvPr>
            <p:ph type="title"/>
          </p:nvPr>
        </p:nvSpPr>
        <p:spPr>
          <a:xfrm>
            <a:off x="585788" y="488950"/>
            <a:ext cx="8153400" cy="762000"/>
          </a:xfrm>
        </p:spPr>
        <p:txBody>
          <a:bodyPr/>
          <a:lstStyle/>
          <a:p>
            <a:r>
              <a:rPr lang="en-US"/>
              <a:t>Symmetry</a:t>
            </a:r>
          </a:p>
        </p:txBody>
      </p:sp>
      <p:sp>
        <p:nvSpPr>
          <p:cNvPr id="324611" name="Rectangle 3"/>
          <p:cNvSpPr>
            <a:spLocks noGrp="1" noChangeArrowheads="1"/>
          </p:cNvSpPr>
          <p:nvPr>
            <p:ph type="body" idx="1"/>
          </p:nvPr>
        </p:nvSpPr>
        <p:spPr>
          <a:xfrm>
            <a:off x="544513" y="1905000"/>
            <a:ext cx="4197350" cy="3522663"/>
          </a:xfrm>
        </p:spPr>
        <p:txBody>
          <a:bodyPr/>
          <a:lstStyle/>
          <a:p>
            <a:endParaRPr lang="en-US" dirty="0"/>
          </a:p>
          <a:p>
            <a:r>
              <a:rPr lang="en-US" dirty="0"/>
              <a:t>Symmetry creates visual whole</a:t>
            </a:r>
          </a:p>
          <a:p>
            <a:r>
              <a:rPr lang="en-US" dirty="0"/>
              <a:t>Powerful organising principle</a:t>
            </a:r>
            <a:endParaRPr lang="en-US" sz="2000" dirty="0"/>
          </a:p>
          <a:p>
            <a:endParaRPr lang="en-US" sz="2400" dirty="0"/>
          </a:p>
          <a:p>
            <a:r>
              <a:rPr lang="en-US" dirty="0"/>
              <a:t>Outlines and filled shapes</a:t>
            </a:r>
          </a:p>
          <a:p>
            <a:endParaRPr lang="en-US" sz="2400" dirty="0"/>
          </a:p>
          <a:p>
            <a:r>
              <a:rPr lang="en-US" dirty="0"/>
              <a:t>We see a cross in front of a rectangle not the second option</a:t>
            </a:r>
            <a:endParaRPr lang="en-US" sz="2400" dirty="0"/>
          </a:p>
        </p:txBody>
      </p:sp>
      <p:grpSp>
        <p:nvGrpSpPr>
          <p:cNvPr id="20" name="Group 19"/>
          <p:cNvGrpSpPr/>
          <p:nvPr/>
        </p:nvGrpSpPr>
        <p:grpSpPr>
          <a:xfrm>
            <a:off x="6938433" y="2514600"/>
            <a:ext cx="1214967" cy="1504244"/>
            <a:chOff x="6938433" y="2514600"/>
            <a:chExt cx="1214967" cy="1504244"/>
          </a:xfrm>
        </p:grpSpPr>
        <p:sp>
          <p:nvSpPr>
            <p:cNvPr id="324616" name="Line 8"/>
            <p:cNvSpPr>
              <a:spLocks noChangeShapeType="1"/>
            </p:cNvSpPr>
            <p:nvPr/>
          </p:nvSpPr>
          <p:spPr bwMode="auto">
            <a:xfrm>
              <a:off x="7401278" y="3151011"/>
              <a:ext cx="0" cy="173567"/>
            </a:xfrm>
            <a:prstGeom prst="line">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324617" name="Line 9"/>
            <p:cNvSpPr>
              <a:spLocks noChangeShapeType="1"/>
            </p:cNvSpPr>
            <p:nvPr/>
          </p:nvSpPr>
          <p:spPr bwMode="auto">
            <a:xfrm flipH="1">
              <a:off x="7632700" y="3151011"/>
              <a:ext cx="0" cy="173567"/>
            </a:xfrm>
            <a:prstGeom prst="line">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324618" name="Line 10"/>
            <p:cNvSpPr>
              <a:spLocks noChangeShapeType="1"/>
            </p:cNvSpPr>
            <p:nvPr/>
          </p:nvSpPr>
          <p:spPr bwMode="auto">
            <a:xfrm flipV="1">
              <a:off x="7401278" y="3324578"/>
              <a:ext cx="231422" cy="0"/>
            </a:xfrm>
            <a:prstGeom prst="line">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324619" name="Rectangle 11"/>
            <p:cNvSpPr>
              <a:spLocks noChangeArrowheads="1"/>
            </p:cNvSpPr>
            <p:nvPr/>
          </p:nvSpPr>
          <p:spPr bwMode="auto">
            <a:xfrm>
              <a:off x="7227711" y="2688167"/>
              <a:ext cx="578556" cy="384498"/>
            </a:xfrm>
            <a:prstGeom prst="rect">
              <a:avLst/>
            </a:prstGeom>
            <a:solidFill>
              <a:schemeClr val="tx1"/>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324620" name="Line 12"/>
            <p:cNvSpPr>
              <a:spLocks noChangeShapeType="1"/>
            </p:cNvSpPr>
            <p:nvPr/>
          </p:nvSpPr>
          <p:spPr bwMode="auto">
            <a:xfrm>
              <a:off x="7632700" y="3151011"/>
              <a:ext cx="520700"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324621" name="Line 13"/>
            <p:cNvSpPr>
              <a:spLocks noChangeShapeType="1"/>
            </p:cNvSpPr>
            <p:nvPr/>
          </p:nvSpPr>
          <p:spPr bwMode="auto">
            <a:xfrm flipH="1">
              <a:off x="6938433" y="3151011"/>
              <a:ext cx="46284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324622" name="Line 14"/>
            <p:cNvSpPr>
              <a:spLocks noChangeShapeType="1"/>
            </p:cNvSpPr>
            <p:nvPr/>
          </p:nvSpPr>
          <p:spPr bwMode="auto">
            <a:xfrm>
              <a:off x="6938433" y="3151011"/>
              <a:ext cx="0" cy="867833"/>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324623" name="Line 15"/>
            <p:cNvSpPr>
              <a:spLocks noChangeShapeType="1"/>
            </p:cNvSpPr>
            <p:nvPr/>
          </p:nvSpPr>
          <p:spPr bwMode="auto">
            <a:xfrm>
              <a:off x="6938433" y="4018844"/>
              <a:ext cx="1214967"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324624" name="Line 16"/>
            <p:cNvSpPr>
              <a:spLocks noChangeShapeType="1"/>
            </p:cNvSpPr>
            <p:nvPr/>
          </p:nvSpPr>
          <p:spPr bwMode="auto">
            <a:xfrm>
              <a:off x="8153400" y="3151011"/>
              <a:ext cx="0" cy="867833"/>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324625" name="Rectangle 17"/>
            <p:cNvSpPr>
              <a:spLocks noChangeArrowheads="1"/>
            </p:cNvSpPr>
            <p:nvPr/>
          </p:nvSpPr>
          <p:spPr bwMode="auto">
            <a:xfrm>
              <a:off x="7401278" y="2514600"/>
              <a:ext cx="231422" cy="231422"/>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19" name="Group 18"/>
          <p:cNvGrpSpPr/>
          <p:nvPr/>
        </p:nvGrpSpPr>
        <p:grpSpPr>
          <a:xfrm>
            <a:off x="5029200" y="2746022"/>
            <a:ext cx="1330678" cy="1330678"/>
            <a:chOff x="5029200" y="2746022"/>
            <a:chExt cx="1330678" cy="1330678"/>
          </a:xfrm>
        </p:grpSpPr>
        <p:sp>
          <p:nvSpPr>
            <p:cNvPr id="324615" name="Rectangle 7"/>
            <p:cNvSpPr>
              <a:spLocks noChangeArrowheads="1"/>
            </p:cNvSpPr>
            <p:nvPr/>
          </p:nvSpPr>
          <p:spPr bwMode="auto">
            <a:xfrm>
              <a:off x="5029200" y="3151011"/>
              <a:ext cx="1330678" cy="925689"/>
            </a:xfrm>
            <a:prstGeom prst="rect">
              <a:avLst/>
            </a:prstGeom>
            <a:solidFill>
              <a:schemeClr val="bg1"/>
            </a:solidFill>
            <a:ln w="12700">
              <a:solidFill>
                <a:schemeClr val="tx1"/>
              </a:solidFill>
              <a:miter lim="800000"/>
              <a:headEnd/>
              <a:tailEnd/>
            </a:ln>
            <a:effectLst/>
          </p:spPr>
          <p:txBody>
            <a:bodyPr wrap="none" anchor="ctr">
              <a:prstTxWarp prst="textNoShape">
                <a:avLst/>
              </a:prstTxWarp>
              <a:spAutoFit/>
            </a:bodyPr>
            <a:lstStyle/>
            <a:p>
              <a:endParaRPr lang="en-US"/>
            </a:p>
          </p:txBody>
        </p:sp>
        <p:sp>
          <p:nvSpPr>
            <p:cNvPr id="324626" name="Rectangle 18"/>
            <p:cNvSpPr>
              <a:spLocks noChangeArrowheads="1"/>
            </p:cNvSpPr>
            <p:nvPr/>
          </p:nvSpPr>
          <p:spPr bwMode="auto">
            <a:xfrm>
              <a:off x="5549900" y="2746022"/>
              <a:ext cx="231422" cy="578556"/>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324627" name="Rectangle 19"/>
            <p:cNvSpPr>
              <a:spLocks noChangeArrowheads="1"/>
            </p:cNvSpPr>
            <p:nvPr/>
          </p:nvSpPr>
          <p:spPr bwMode="auto">
            <a:xfrm>
              <a:off x="5376333" y="2919589"/>
              <a:ext cx="578556" cy="231422"/>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272386" name="Rectangle 2"/>
          <p:cNvSpPr>
            <a:spLocks noGrp="1" noChangeArrowheads="1"/>
          </p:cNvSpPr>
          <p:nvPr>
            <p:ph type="title"/>
          </p:nvPr>
        </p:nvSpPr>
        <p:spPr/>
        <p:txBody>
          <a:bodyPr/>
          <a:lstStyle/>
          <a:p>
            <a:r>
              <a:rPr lang="en-US"/>
              <a:t>Symmetry</a:t>
            </a:r>
          </a:p>
        </p:txBody>
      </p:sp>
      <p:sp>
        <p:nvSpPr>
          <p:cNvPr id="272387" name="Rectangle 3"/>
          <p:cNvSpPr>
            <a:spLocks noGrp="1" noChangeArrowheads="1"/>
          </p:cNvSpPr>
          <p:nvPr>
            <p:ph type="body" idx="1"/>
          </p:nvPr>
        </p:nvSpPr>
        <p:spPr/>
        <p:txBody>
          <a:bodyPr/>
          <a:lstStyle/>
          <a:p>
            <a:endParaRPr lang="en-US" dirty="0"/>
          </a:p>
          <a:p>
            <a:r>
              <a:rPr lang="en-US" dirty="0"/>
              <a:t>Possible application is in tasks where data analysts are looking for similar patterns (e.g. in time-series data).</a:t>
            </a:r>
          </a:p>
          <a:p>
            <a:pPr lvl="1"/>
            <a:r>
              <a:rPr lang="en-US" dirty="0"/>
              <a:t>Detect </a:t>
            </a:r>
            <a:r>
              <a:rPr lang="en-US" b="1" dirty="0"/>
              <a:t>asymmetries</a:t>
            </a:r>
            <a:r>
              <a:rPr lang="en-US" dirty="0"/>
              <a:t> effectively</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14690" name="Rectangle 2"/>
          <p:cNvSpPr>
            <a:spLocks noGrp="1" noChangeArrowheads="1"/>
          </p:cNvSpPr>
          <p:nvPr>
            <p:ph type="title"/>
          </p:nvPr>
        </p:nvSpPr>
        <p:spPr>
          <a:xfrm>
            <a:off x="336550" y="258763"/>
            <a:ext cx="8153400" cy="762000"/>
          </a:xfrm>
        </p:spPr>
        <p:txBody>
          <a:bodyPr/>
          <a:lstStyle/>
          <a:p>
            <a:r>
              <a:rPr lang="en-US"/>
              <a:t>Symmetry (cont.)</a:t>
            </a:r>
          </a:p>
        </p:txBody>
      </p:sp>
      <p:graphicFrame>
        <p:nvGraphicFramePr>
          <p:cNvPr id="114692" name="Object 4"/>
          <p:cNvGraphicFramePr>
            <a:graphicFrameLocks noChangeAspect="1"/>
          </p:cNvGraphicFramePr>
          <p:nvPr/>
        </p:nvGraphicFramePr>
        <p:xfrm>
          <a:off x="2295525" y="1295400"/>
          <a:ext cx="4733925" cy="4144963"/>
        </p:xfrm>
        <a:graphic>
          <a:graphicData uri="http://schemas.openxmlformats.org/presentationml/2006/ole">
            <mc:AlternateContent xmlns:mc="http://schemas.openxmlformats.org/markup-compatibility/2006">
              <mc:Choice xmlns:v="urn:schemas-microsoft-com:vml" Requires="v">
                <p:oleObj spid="_x0000_s114703" name="Document" r:id="rId5" imgW="5486400" imgH="4797552" progId="Word.Document.8">
                  <p:embed/>
                </p:oleObj>
              </mc:Choice>
              <mc:Fallback>
                <p:oleObj name="Document" r:id="rId5" imgW="5486400" imgH="4797552"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5525" y="1295400"/>
                        <a:ext cx="4733925"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15714" name="Rectangle 2"/>
          <p:cNvSpPr>
            <a:spLocks noGrp="1" noChangeArrowheads="1"/>
          </p:cNvSpPr>
          <p:nvPr>
            <p:ph type="title"/>
          </p:nvPr>
        </p:nvSpPr>
        <p:spPr>
          <a:xfrm>
            <a:off x="417513" y="695325"/>
            <a:ext cx="8153400" cy="762000"/>
          </a:xfrm>
        </p:spPr>
        <p:txBody>
          <a:bodyPr/>
          <a:lstStyle/>
          <a:p>
            <a:r>
              <a:rPr lang="en-US"/>
              <a:t>Closure</a:t>
            </a:r>
          </a:p>
        </p:txBody>
      </p:sp>
      <p:sp>
        <p:nvSpPr>
          <p:cNvPr id="115715" name="Rectangle 3"/>
          <p:cNvSpPr>
            <a:spLocks noGrp="1" noChangeArrowheads="1"/>
          </p:cNvSpPr>
          <p:nvPr>
            <p:ph type="body" idx="1"/>
          </p:nvPr>
        </p:nvSpPr>
        <p:spPr>
          <a:xfrm>
            <a:off x="385763" y="1905000"/>
            <a:ext cx="8077200" cy="1524000"/>
          </a:xfrm>
        </p:spPr>
        <p:txBody>
          <a:bodyPr/>
          <a:lstStyle/>
          <a:p>
            <a:r>
              <a:rPr lang="en-US" sz="1600" dirty="0" smtClean="0"/>
              <a:t>Over-rules proximity</a:t>
            </a:r>
          </a:p>
          <a:p>
            <a:r>
              <a:rPr lang="en-US" sz="1600" dirty="0" smtClean="0"/>
              <a:t>A closed contour tends to be seen as an object</a:t>
            </a:r>
          </a:p>
          <a:p>
            <a:r>
              <a:rPr lang="en-US" sz="1600" dirty="0" smtClean="0"/>
              <a:t>The Gestalt psychologists argued that there is a perceptual tendency to close contours that have gaps</a:t>
            </a:r>
            <a:endParaRPr lang="en-US" sz="1600" dirty="0"/>
          </a:p>
        </p:txBody>
      </p:sp>
      <p:graphicFrame>
        <p:nvGraphicFramePr>
          <p:cNvPr id="115716" name="Object 4"/>
          <p:cNvGraphicFramePr>
            <a:graphicFrameLocks noChangeAspect="1"/>
          </p:cNvGraphicFramePr>
          <p:nvPr/>
        </p:nvGraphicFramePr>
        <p:xfrm>
          <a:off x="1066800" y="3352800"/>
          <a:ext cx="6562725" cy="1935163"/>
        </p:xfrm>
        <a:graphic>
          <a:graphicData uri="http://schemas.openxmlformats.org/presentationml/2006/ole">
            <mc:AlternateContent xmlns:mc="http://schemas.openxmlformats.org/markup-compatibility/2006">
              <mc:Choice xmlns:v="urn:schemas-microsoft-com:vml" Requires="v">
                <p:oleObj spid="_x0000_s115727" name="Document" r:id="rId5" imgW="3243072" imgH="957072" progId="Word.Document.8">
                  <p:embed/>
                </p:oleObj>
              </mc:Choice>
              <mc:Fallback>
                <p:oleObj name="Document" r:id="rId5" imgW="3243072" imgH="957072"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352800"/>
                        <a:ext cx="6562725"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5719" name="Rectangle 7"/>
          <p:cNvSpPr>
            <a:spLocks noChangeArrowheads="1"/>
          </p:cNvSpPr>
          <p:nvPr/>
        </p:nvSpPr>
        <p:spPr bwMode="auto">
          <a:xfrm>
            <a:off x="838200" y="5334000"/>
            <a:ext cx="7772400" cy="533400"/>
          </a:xfrm>
          <a:prstGeom prst="rect">
            <a:avLst/>
          </a:prstGeom>
          <a:noFill/>
          <a:ln w="9525">
            <a:noFill/>
            <a:miter lim="800000"/>
            <a:headEnd/>
            <a:tailEnd/>
          </a:ln>
        </p:spPr>
        <p:txBody>
          <a:bodyPr>
            <a:prstTxWarp prst="textNoShape">
              <a:avLst/>
            </a:prstTxWarp>
          </a:bodyPr>
          <a:lstStyle/>
          <a:p>
            <a:r>
              <a:rPr lang="en-US" sz="1600" dirty="0" smtClean="0">
                <a:latin typeface="Arial" charset="0"/>
              </a:rPr>
              <a:t>a </a:t>
            </a:r>
            <a:r>
              <a:rPr lang="en-US" sz="1600" dirty="0">
                <a:latin typeface="Arial" charset="0"/>
              </a:rPr>
              <a:t>circle behind a rectangle as in (a), not a broken ring as in (</a:t>
            </a:r>
            <a:r>
              <a:rPr lang="en-US" sz="1600" dirty="0" err="1">
                <a:latin typeface="Arial" charset="0"/>
              </a:rPr>
              <a:t>b</a:t>
            </a:r>
            <a:r>
              <a:rPr lang="en-US" sz="1600" dirty="0">
                <a:latin typeface="Arial" charset="0"/>
              </a:rPr>
              <a:t>).</a:t>
            </a:r>
            <a:endParaRPr lang="en-US"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16738" name="Rectangle 2"/>
          <p:cNvSpPr>
            <a:spLocks noGrp="1" noChangeArrowheads="1"/>
          </p:cNvSpPr>
          <p:nvPr>
            <p:ph type="title"/>
          </p:nvPr>
        </p:nvSpPr>
        <p:spPr>
          <a:xfrm>
            <a:off x="358775" y="684213"/>
            <a:ext cx="8153400" cy="762000"/>
          </a:xfrm>
        </p:spPr>
        <p:txBody>
          <a:bodyPr/>
          <a:lstStyle/>
          <a:p>
            <a:r>
              <a:rPr lang="en-US"/>
              <a:t>Closure (cont.)</a:t>
            </a:r>
          </a:p>
        </p:txBody>
      </p:sp>
      <p:sp>
        <p:nvSpPr>
          <p:cNvPr id="116739" name="Rectangle 3"/>
          <p:cNvSpPr>
            <a:spLocks noGrp="1" noChangeArrowheads="1"/>
          </p:cNvSpPr>
          <p:nvPr>
            <p:ph type="body" idx="1"/>
          </p:nvPr>
        </p:nvSpPr>
        <p:spPr>
          <a:xfrm>
            <a:off x="385763" y="1905000"/>
            <a:ext cx="4910137" cy="3741738"/>
          </a:xfrm>
        </p:spPr>
        <p:txBody>
          <a:bodyPr/>
          <a:lstStyle/>
          <a:p>
            <a:r>
              <a:rPr lang="en-US" sz="1600"/>
              <a:t>Closed contours to show set relationship</a:t>
            </a:r>
            <a:endParaRPr lang="en-US" sz="1200"/>
          </a:p>
          <a:p>
            <a:endParaRPr lang="en-US" sz="1200"/>
          </a:p>
          <a:p>
            <a:r>
              <a:rPr lang="en-US" sz="1600"/>
              <a:t>An Euler diagram. This diagram tells us (among other things) that entities can simultaneously be members of sets A and C but not of A, B, and C. </a:t>
            </a:r>
          </a:p>
          <a:p>
            <a:endParaRPr lang="en-US" sz="1600"/>
          </a:p>
          <a:p>
            <a:r>
              <a:rPr lang="en-US" sz="1600"/>
              <a:t>Also, anything that is a member of both B and C is also a member of D. </a:t>
            </a:r>
          </a:p>
          <a:p>
            <a:endParaRPr lang="en-US" sz="1600"/>
          </a:p>
          <a:p>
            <a:r>
              <a:rPr lang="en-US" sz="1600"/>
              <a:t>These rather difficult concepts are clearly expressed and understood by means of closed contours.</a:t>
            </a:r>
            <a:endParaRPr lang="en-US" sz="1000"/>
          </a:p>
          <a:p>
            <a:endParaRPr lang="en-US"/>
          </a:p>
        </p:txBody>
      </p:sp>
      <p:graphicFrame>
        <p:nvGraphicFramePr>
          <p:cNvPr id="116740" name="Object 4"/>
          <p:cNvGraphicFramePr>
            <a:graphicFrameLocks noChangeAspect="1"/>
          </p:cNvGraphicFramePr>
          <p:nvPr/>
        </p:nvGraphicFramePr>
        <p:xfrm>
          <a:off x="5562600" y="2514600"/>
          <a:ext cx="2649538" cy="2471738"/>
        </p:xfrm>
        <a:graphic>
          <a:graphicData uri="http://schemas.openxmlformats.org/presentationml/2006/ole">
            <mc:AlternateContent xmlns:mc="http://schemas.openxmlformats.org/markup-compatibility/2006">
              <mc:Choice xmlns:v="urn:schemas-microsoft-com:vml" Requires="v">
                <p:oleObj spid="_x0000_s116751" name="Document" r:id="rId5" imgW="2328672" imgH="2161032" progId="Word.Document.8">
                  <p:embed/>
                </p:oleObj>
              </mc:Choice>
              <mc:Fallback>
                <p:oleObj name="Document" r:id="rId5" imgW="2328672" imgH="2161032"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514600"/>
                        <a:ext cx="2649538" cy="247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pic>
        <p:nvPicPr>
          <p:cNvPr id="225284" name="Picture 4" descr="krackplot"/>
          <p:cNvPicPr>
            <a:picLocks noChangeAspect="1" noChangeArrowheads="1"/>
          </p:cNvPicPr>
          <p:nvPr/>
        </p:nvPicPr>
        <p:blipFill>
          <a:blip r:embed="rId3"/>
          <a:srcRect/>
          <a:stretch>
            <a:fillRect/>
          </a:stretch>
        </p:blipFill>
        <p:spPr bwMode="auto">
          <a:xfrm>
            <a:off x="381000" y="228600"/>
            <a:ext cx="2365375" cy="2146300"/>
          </a:xfrm>
          <a:prstGeom prst="rect">
            <a:avLst/>
          </a:prstGeom>
          <a:noFill/>
        </p:spPr>
      </p:pic>
      <p:pic>
        <p:nvPicPr>
          <p:cNvPr id="225286" name="Picture 6" descr="BarChart"/>
          <p:cNvPicPr>
            <a:picLocks noChangeAspect="1" noChangeArrowheads="1"/>
          </p:cNvPicPr>
          <p:nvPr/>
        </p:nvPicPr>
        <p:blipFill>
          <a:blip r:embed="rId4"/>
          <a:srcRect/>
          <a:stretch>
            <a:fillRect/>
          </a:stretch>
        </p:blipFill>
        <p:spPr bwMode="auto">
          <a:xfrm>
            <a:off x="2819400" y="152400"/>
            <a:ext cx="1905000" cy="1752600"/>
          </a:xfrm>
          <a:prstGeom prst="rect">
            <a:avLst/>
          </a:prstGeom>
          <a:noFill/>
        </p:spPr>
      </p:pic>
      <p:pic>
        <p:nvPicPr>
          <p:cNvPr id="225287" name="Picture 7" descr="BBCsite copy"/>
          <p:cNvPicPr>
            <a:picLocks noChangeAspect="1" noChangeArrowheads="1"/>
          </p:cNvPicPr>
          <p:nvPr/>
        </p:nvPicPr>
        <p:blipFill>
          <a:blip r:embed="rId5"/>
          <a:srcRect/>
          <a:stretch>
            <a:fillRect/>
          </a:stretch>
        </p:blipFill>
        <p:spPr bwMode="auto">
          <a:xfrm>
            <a:off x="228600" y="2362200"/>
            <a:ext cx="3330575" cy="3733800"/>
          </a:xfrm>
          <a:prstGeom prst="rect">
            <a:avLst/>
          </a:prstGeom>
          <a:noFill/>
        </p:spPr>
      </p:pic>
      <p:pic>
        <p:nvPicPr>
          <p:cNvPr id="225288" name="Picture 8" descr="Map copy"/>
          <p:cNvPicPr>
            <a:picLocks noChangeAspect="1" noChangeArrowheads="1"/>
          </p:cNvPicPr>
          <p:nvPr/>
        </p:nvPicPr>
        <p:blipFill>
          <a:blip r:embed="rId6"/>
          <a:srcRect/>
          <a:stretch>
            <a:fillRect/>
          </a:stretch>
        </p:blipFill>
        <p:spPr bwMode="auto">
          <a:xfrm>
            <a:off x="5181600" y="152400"/>
            <a:ext cx="2686050" cy="2865438"/>
          </a:xfrm>
          <a:prstGeom prst="rect">
            <a:avLst/>
          </a:prstGeom>
          <a:noFill/>
        </p:spPr>
      </p:pic>
      <p:pic>
        <p:nvPicPr>
          <p:cNvPr id="225289" name="Picture 9" descr="NetworkDiagram"/>
          <p:cNvPicPr>
            <a:picLocks noChangeAspect="1" noChangeArrowheads="1"/>
          </p:cNvPicPr>
          <p:nvPr/>
        </p:nvPicPr>
        <p:blipFill>
          <a:blip r:embed="rId7"/>
          <a:srcRect/>
          <a:stretch>
            <a:fillRect/>
          </a:stretch>
        </p:blipFill>
        <p:spPr bwMode="auto">
          <a:xfrm>
            <a:off x="3505200" y="3276600"/>
            <a:ext cx="2743200" cy="2266950"/>
          </a:xfrm>
          <a:prstGeom prst="rect">
            <a:avLst/>
          </a:prstGeom>
          <a:noFill/>
        </p:spPr>
      </p:pic>
      <p:pic>
        <p:nvPicPr>
          <p:cNvPr id="225290" name="Picture 10" descr="Trends"/>
          <p:cNvPicPr>
            <a:picLocks noChangeAspect="1" noChangeArrowheads="1"/>
          </p:cNvPicPr>
          <p:nvPr/>
        </p:nvPicPr>
        <p:blipFill>
          <a:blip r:embed="rId8"/>
          <a:srcRect/>
          <a:stretch>
            <a:fillRect/>
          </a:stretch>
        </p:blipFill>
        <p:spPr bwMode="auto">
          <a:xfrm>
            <a:off x="6781800" y="1905000"/>
            <a:ext cx="2163763" cy="4194175"/>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274434" name="Rectangle 2"/>
          <p:cNvSpPr>
            <a:spLocks noGrp="1" noChangeArrowheads="1"/>
          </p:cNvSpPr>
          <p:nvPr>
            <p:ph type="title"/>
          </p:nvPr>
        </p:nvSpPr>
        <p:spPr>
          <a:xfrm>
            <a:off x="358775" y="684213"/>
            <a:ext cx="8153400" cy="762000"/>
          </a:xfrm>
        </p:spPr>
        <p:txBody>
          <a:bodyPr/>
          <a:lstStyle/>
          <a:p>
            <a:r>
              <a:rPr lang="en-US"/>
              <a:t>Closure</a:t>
            </a:r>
          </a:p>
        </p:txBody>
      </p:sp>
      <p:sp>
        <p:nvSpPr>
          <p:cNvPr id="274435" name="Rectangle 3"/>
          <p:cNvSpPr>
            <a:spLocks noGrp="1" noChangeArrowheads="1"/>
          </p:cNvSpPr>
          <p:nvPr>
            <p:ph type="body" idx="1"/>
          </p:nvPr>
        </p:nvSpPr>
        <p:spPr>
          <a:xfrm>
            <a:off x="385763" y="1905000"/>
            <a:ext cx="7997825" cy="3741738"/>
          </a:xfrm>
        </p:spPr>
        <p:txBody>
          <a:bodyPr/>
          <a:lstStyle/>
          <a:p>
            <a:pPr>
              <a:buFontTx/>
              <a:buNone/>
            </a:pPr>
            <a:endParaRPr lang="en-US" sz="1600" dirty="0"/>
          </a:p>
          <a:p>
            <a:r>
              <a:rPr lang="en-US" dirty="0"/>
              <a:t>Wherever a closed contour is seen, there is a very strong perceptual tendency to divide regions of space into “inside” or “outside” the contour.</a:t>
            </a:r>
          </a:p>
          <a:p>
            <a:endParaRPr lang="en-US" dirty="0"/>
          </a:p>
          <a:p>
            <a:r>
              <a:rPr lang="en-US" dirty="0"/>
              <a:t>A region enclosed by a contour becomes a common region [Palmer (1992)].</a:t>
            </a:r>
          </a:p>
          <a:p>
            <a:endParaRPr lang="en-US" dirty="0"/>
          </a:p>
          <a:p>
            <a:r>
              <a:rPr lang="en-US" b="1" dirty="0"/>
              <a:t>Common region is a much stronger organising principle than simple proximity</a:t>
            </a:r>
            <a:endParaRPr lang="en-US" dirty="0"/>
          </a:p>
          <a:p>
            <a:endParaRPr lang="en-US" dirty="0"/>
          </a:p>
          <a:p>
            <a:r>
              <a:rPr lang="en-US" dirty="0"/>
              <a:t>This is presumably the reason why Venn-Euler diagrams are such a powerful device for displaying associations among sets of data.</a:t>
            </a:r>
          </a:p>
          <a:p>
            <a:endParaRPr lang="en-US" sz="1600" dirty="0"/>
          </a:p>
          <a:p>
            <a:endParaRPr lang="en-US" sz="2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62818" name="Rectangle 2"/>
          <p:cNvSpPr>
            <a:spLocks noGrp="1" noChangeArrowheads="1"/>
          </p:cNvSpPr>
          <p:nvPr>
            <p:ph type="title"/>
          </p:nvPr>
        </p:nvSpPr>
        <p:spPr/>
        <p:txBody>
          <a:bodyPr/>
          <a:lstStyle/>
          <a:p>
            <a:r>
              <a:rPr lang="en-US"/>
              <a:t>Extending the Euler diagram</a:t>
            </a:r>
          </a:p>
        </p:txBody>
      </p:sp>
      <p:pic>
        <p:nvPicPr>
          <p:cNvPr id="162819" name="Picture 3" descr="Fig6"/>
          <p:cNvPicPr>
            <a:picLocks noChangeAspect="1" noChangeArrowheads="1"/>
          </p:cNvPicPr>
          <p:nvPr/>
        </p:nvPicPr>
        <p:blipFill>
          <a:blip r:embed="rId3"/>
          <a:srcRect/>
          <a:stretch>
            <a:fillRect/>
          </a:stretch>
        </p:blipFill>
        <p:spPr bwMode="auto">
          <a:xfrm>
            <a:off x="914400" y="1868487"/>
            <a:ext cx="6713538" cy="3236913"/>
          </a:xfrm>
          <a:prstGeom prst="rect">
            <a:avLst/>
          </a:prstGeom>
          <a:noFill/>
        </p:spPr>
      </p:pic>
      <p:pic>
        <p:nvPicPr>
          <p:cNvPr id="162821" name="Picture 5" descr="Venn_5line"/>
          <p:cNvPicPr>
            <a:picLocks noChangeAspect="1" noChangeArrowheads="1"/>
          </p:cNvPicPr>
          <p:nvPr/>
        </p:nvPicPr>
        <p:blipFill>
          <a:blip r:embed="rId4"/>
          <a:srcRect/>
          <a:stretch>
            <a:fillRect/>
          </a:stretch>
        </p:blipFill>
        <p:spPr bwMode="auto">
          <a:xfrm>
            <a:off x="2133600" y="4292600"/>
            <a:ext cx="5051425" cy="16510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17762" name="Rectangle 2"/>
          <p:cNvSpPr>
            <a:spLocks noGrp="1" noChangeArrowheads="1"/>
          </p:cNvSpPr>
          <p:nvPr>
            <p:ph type="title"/>
          </p:nvPr>
        </p:nvSpPr>
        <p:spPr>
          <a:xfrm>
            <a:off x="279400" y="730250"/>
            <a:ext cx="8153400" cy="762000"/>
          </a:xfrm>
        </p:spPr>
        <p:txBody>
          <a:bodyPr/>
          <a:lstStyle/>
          <a:p>
            <a:r>
              <a:rPr lang="en-US"/>
              <a:t>Closure</a:t>
            </a:r>
          </a:p>
        </p:txBody>
      </p:sp>
      <p:sp>
        <p:nvSpPr>
          <p:cNvPr id="117763" name="Rectangle 3"/>
          <p:cNvSpPr>
            <a:spLocks noGrp="1" noChangeArrowheads="1"/>
          </p:cNvSpPr>
          <p:nvPr>
            <p:ph type="body" idx="1"/>
          </p:nvPr>
        </p:nvSpPr>
        <p:spPr>
          <a:xfrm>
            <a:off x="385763" y="1905000"/>
            <a:ext cx="3879850" cy="3517900"/>
          </a:xfrm>
        </p:spPr>
        <p:txBody>
          <a:bodyPr/>
          <a:lstStyle/>
          <a:p>
            <a:r>
              <a:rPr lang="en-US" dirty="0"/>
              <a:t>Rectangular contours strongly segment the visual field.</a:t>
            </a:r>
          </a:p>
          <a:p>
            <a:endParaRPr lang="en-US" dirty="0"/>
          </a:p>
          <a:p>
            <a:r>
              <a:rPr lang="en-US" dirty="0"/>
              <a:t>Creating frame of reference</a:t>
            </a:r>
          </a:p>
          <a:p>
            <a:endParaRPr lang="en-US" dirty="0"/>
          </a:p>
          <a:p>
            <a:r>
              <a:rPr lang="en-US" dirty="0"/>
              <a:t>Position of objects judged based on enclosing frame</a:t>
            </a:r>
          </a:p>
          <a:p>
            <a:endParaRPr lang="en-US" dirty="0"/>
          </a:p>
          <a:p>
            <a:r>
              <a:rPr lang="en-US" dirty="0"/>
              <a:t>Where is this critical?</a:t>
            </a:r>
            <a:endParaRPr lang="en-US" sz="3600" dirty="0"/>
          </a:p>
        </p:txBody>
      </p:sp>
      <p:graphicFrame>
        <p:nvGraphicFramePr>
          <p:cNvPr id="117764" name="Object 4"/>
          <p:cNvGraphicFramePr>
            <a:graphicFrameLocks noChangeAspect="1"/>
          </p:cNvGraphicFramePr>
          <p:nvPr/>
        </p:nvGraphicFramePr>
        <p:xfrm>
          <a:off x="4419600" y="2362200"/>
          <a:ext cx="4122738" cy="2727325"/>
        </p:xfrm>
        <a:graphic>
          <a:graphicData uri="http://schemas.openxmlformats.org/presentationml/2006/ole">
            <mc:AlternateContent xmlns:mc="http://schemas.openxmlformats.org/markup-compatibility/2006">
              <mc:Choice xmlns:v="urn:schemas-microsoft-com:vml" Requires="v">
                <p:oleObj spid="_x0000_s117775" name="Document" r:id="rId5" imgW="2465832" imgH="1627632" progId="Word.Document.8">
                  <p:embed/>
                </p:oleObj>
              </mc:Choice>
              <mc:Fallback>
                <p:oleObj name="Document" r:id="rId5" imgW="2465832" imgH="1627632"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362200"/>
                        <a:ext cx="4122738" cy="272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18786" name="Rectangle 2"/>
          <p:cNvSpPr>
            <a:spLocks noGrp="1" noChangeArrowheads="1"/>
          </p:cNvSpPr>
          <p:nvPr>
            <p:ph type="title"/>
          </p:nvPr>
        </p:nvSpPr>
        <p:spPr>
          <a:xfrm>
            <a:off x="496888" y="568325"/>
            <a:ext cx="8153400" cy="762000"/>
          </a:xfrm>
        </p:spPr>
        <p:txBody>
          <a:bodyPr/>
          <a:lstStyle/>
          <a:p>
            <a:r>
              <a:rPr lang="en-US" dirty="0"/>
              <a:t>Relative Size</a:t>
            </a:r>
          </a:p>
        </p:txBody>
      </p:sp>
      <p:sp>
        <p:nvSpPr>
          <p:cNvPr id="118787" name="Rectangle 3"/>
          <p:cNvSpPr>
            <a:spLocks noGrp="1" noChangeArrowheads="1"/>
          </p:cNvSpPr>
          <p:nvPr>
            <p:ph type="body" idx="1"/>
          </p:nvPr>
        </p:nvSpPr>
        <p:spPr>
          <a:xfrm>
            <a:off x="609600" y="1905000"/>
            <a:ext cx="3810000" cy="4114800"/>
          </a:xfrm>
        </p:spPr>
        <p:txBody>
          <a:bodyPr/>
          <a:lstStyle/>
          <a:p>
            <a:endParaRPr lang="en-US" dirty="0"/>
          </a:p>
          <a:p>
            <a:endParaRPr lang="en-US" dirty="0"/>
          </a:p>
          <a:p>
            <a:r>
              <a:rPr lang="en-US" dirty="0"/>
              <a:t>Smaller components tend to be perceived as </a:t>
            </a:r>
            <a:r>
              <a:rPr lang="en-US" dirty="0" smtClean="0"/>
              <a:t>objects</a:t>
            </a:r>
          </a:p>
          <a:p>
            <a:endParaRPr lang="en-US" dirty="0"/>
          </a:p>
          <a:p>
            <a:endParaRPr lang="en-US" dirty="0"/>
          </a:p>
          <a:p>
            <a:r>
              <a:rPr lang="en-US" dirty="0"/>
              <a:t>prefer horizontal and vertical orientations</a:t>
            </a:r>
            <a:endParaRPr lang="en-US" sz="3200" dirty="0"/>
          </a:p>
        </p:txBody>
      </p:sp>
      <p:graphicFrame>
        <p:nvGraphicFramePr>
          <p:cNvPr id="118788" name="Object 4"/>
          <p:cNvGraphicFramePr>
            <a:graphicFrameLocks noChangeAspect="1"/>
          </p:cNvGraphicFramePr>
          <p:nvPr/>
        </p:nvGraphicFramePr>
        <p:xfrm>
          <a:off x="5105400" y="2362200"/>
          <a:ext cx="2613025" cy="2824163"/>
        </p:xfrm>
        <a:graphic>
          <a:graphicData uri="http://schemas.openxmlformats.org/presentationml/2006/ole">
            <mc:AlternateContent xmlns:mc="http://schemas.openxmlformats.org/markup-compatibility/2006">
              <mc:Choice xmlns:v="urn:schemas-microsoft-com:vml" Requires="v">
                <p:oleObj spid="_x0000_s118799" name="Document" r:id="rId5" imgW="1819656" imgH="1959864" progId="Word.Document.8">
                  <p:embed/>
                </p:oleObj>
              </mc:Choice>
              <mc:Fallback>
                <p:oleObj name="Document" r:id="rId5" imgW="1819656" imgH="1959864"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362200"/>
                        <a:ext cx="2613025" cy="28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Gestalt organising principles</a:t>
            </a:r>
            <a:endParaRPr lang="en-US" dirty="0"/>
          </a:p>
        </p:txBody>
      </p:sp>
      <p:sp>
        <p:nvSpPr>
          <p:cNvPr id="3" name="Content Placeholder 2"/>
          <p:cNvSpPr>
            <a:spLocks noGrp="1"/>
          </p:cNvSpPr>
          <p:nvPr>
            <p:ph idx="1"/>
          </p:nvPr>
        </p:nvSpPr>
        <p:spPr/>
        <p:txBody>
          <a:bodyPr/>
          <a:lstStyle/>
          <a:p>
            <a:endParaRPr lang="en-US" dirty="0" smtClean="0"/>
          </a:p>
          <a:p>
            <a:r>
              <a:rPr lang="en-US" dirty="0" smtClean="0"/>
              <a:t>Figure and ground</a:t>
            </a:r>
          </a:p>
          <a:p>
            <a:endParaRPr lang="en-US" dirty="0" smtClean="0"/>
          </a:p>
          <a:p>
            <a:r>
              <a:rPr lang="en-US" dirty="0" smtClean="0"/>
              <a:t>Subjective contour</a:t>
            </a:r>
          </a:p>
          <a:p>
            <a:endParaRPr lang="en-US" dirty="0" smtClean="0"/>
          </a:p>
          <a:p>
            <a:r>
              <a:rPr lang="en-US" dirty="0" err="1" smtClean="0"/>
              <a:t>Prägnanz</a:t>
            </a:r>
            <a:endParaRPr lang="en-US" dirty="0"/>
          </a:p>
        </p:txBody>
      </p:sp>
      <p:sp>
        <p:nvSpPr>
          <p:cNvPr id="4" name="Footer Placeholder 3"/>
          <p:cNvSpPr>
            <a:spLocks noGrp="1"/>
          </p:cNvSpPr>
          <p:nvPr>
            <p:ph type="ftr" sz="quarter" idx="10"/>
          </p:nvPr>
        </p:nvSpPr>
        <p:spPr/>
        <p:txBody>
          <a:bodyPr/>
          <a:lstStyle/>
          <a:p>
            <a:r>
              <a:rPr lang="en-US" dirty="0" smtClean="0"/>
              <a:t>Patterns  |  IAT355  |  </a:t>
            </a:r>
            <a:r>
              <a:rPr lang="is-IS" dirty="0" smtClean="0"/>
              <a:t>Mar 2, 2017</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19810" name="Rectangle 2"/>
          <p:cNvSpPr>
            <a:spLocks noGrp="1" noChangeArrowheads="1"/>
          </p:cNvSpPr>
          <p:nvPr>
            <p:ph type="title"/>
          </p:nvPr>
        </p:nvSpPr>
        <p:spPr>
          <a:xfrm>
            <a:off x="566738" y="569913"/>
            <a:ext cx="8153400" cy="762000"/>
          </a:xfrm>
        </p:spPr>
        <p:txBody>
          <a:bodyPr/>
          <a:lstStyle/>
          <a:p>
            <a:r>
              <a:rPr lang="en-US"/>
              <a:t>Figure and Ground</a:t>
            </a:r>
          </a:p>
        </p:txBody>
      </p:sp>
      <p:sp>
        <p:nvSpPr>
          <p:cNvPr id="119811" name="Rectangle 3"/>
          <p:cNvSpPr>
            <a:spLocks noGrp="1" noChangeArrowheads="1"/>
          </p:cNvSpPr>
          <p:nvPr>
            <p:ph type="body" idx="1"/>
          </p:nvPr>
        </p:nvSpPr>
        <p:spPr>
          <a:xfrm>
            <a:off x="385763" y="1905000"/>
            <a:ext cx="5226050" cy="3816350"/>
          </a:xfrm>
        </p:spPr>
        <p:txBody>
          <a:bodyPr/>
          <a:lstStyle/>
          <a:p>
            <a:endParaRPr lang="en-US" sz="1600" dirty="0"/>
          </a:p>
          <a:p>
            <a:r>
              <a:rPr lang="en-US" sz="1600" dirty="0"/>
              <a:t>Confronted by a visual image, we seem to need to separate a dominant shape (a 'figure' with a definite contour) from what our current concerns relegate to 'background' (or 'ground')</a:t>
            </a:r>
          </a:p>
          <a:p>
            <a:endParaRPr lang="en-US" sz="1600" dirty="0"/>
          </a:p>
          <a:p>
            <a:r>
              <a:rPr lang="en-US" sz="1600" dirty="0"/>
              <a:t>Symmetry, white space, and closed contour contribute to perception of figure.</a:t>
            </a:r>
          </a:p>
          <a:p>
            <a:endParaRPr lang="en-US" sz="1600" dirty="0"/>
          </a:p>
          <a:p>
            <a:r>
              <a:rPr lang="en-US" sz="1600" b="1" dirty="0"/>
              <a:t>The perception of figure as opposed to ground can be thought of as the fundamental perceptual act of identifying objects</a:t>
            </a:r>
            <a:r>
              <a:rPr lang="en-US" sz="1600" dirty="0"/>
              <a:t>.</a:t>
            </a:r>
            <a:endParaRPr lang="en-US" sz="2400" dirty="0"/>
          </a:p>
        </p:txBody>
      </p:sp>
      <p:graphicFrame>
        <p:nvGraphicFramePr>
          <p:cNvPr id="119812" name="Object 4"/>
          <p:cNvGraphicFramePr>
            <a:graphicFrameLocks noChangeAspect="1"/>
          </p:cNvGraphicFramePr>
          <p:nvPr/>
        </p:nvGraphicFramePr>
        <p:xfrm>
          <a:off x="5791200" y="2514600"/>
          <a:ext cx="2508250" cy="3267075"/>
        </p:xfrm>
        <a:graphic>
          <a:graphicData uri="http://schemas.openxmlformats.org/presentationml/2006/ole">
            <mc:AlternateContent xmlns:mc="http://schemas.openxmlformats.org/markup-compatibility/2006">
              <mc:Choice xmlns:v="urn:schemas-microsoft-com:vml" Requires="v">
                <p:oleObj spid="_x0000_s119823" name="Document" r:id="rId5" imgW="1246632" imgH="1615440" progId="Word.Document.8">
                  <p:embed/>
                </p:oleObj>
              </mc:Choice>
              <mc:Fallback>
                <p:oleObj name="Document" r:id="rId5" imgW="1246632" imgH="1615440"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2514600"/>
                        <a:ext cx="25082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20834" name="Rectangle 2"/>
          <p:cNvSpPr>
            <a:spLocks noGrp="1" noChangeArrowheads="1"/>
          </p:cNvSpPr>
          <p:nvPr>
            <p:ph type="title"/>
          </p:nvPr>
        </p:nvSpPr>
        <p:spPr>
          <a:xfrm>
            <a:off x="439738" y="660400"/>
            <a:ext cx="8153400" cy="762000"/>
          </a:xfrm>
        </p:spPr>
        <p:txBody>
          <a:bodyPr/>
          <a:lstStyle/>
          <a:p>
            <a:r>
              <a:rPr lang="en-US"/>
              <a:t>Figures and Grounds</a:t>
            </a:r>
          </a:p>
        </p:txBody>
      </p:sp>
      <p:sp>
        <p:nvSpPr>
          <p:cNvPr id="120835" name="Rectangle 3"/>
          <p:cNvSpPr>
            <a:spLocks noGrp="1" noChangeArrowheads="1"/>
          </p:cNvSpPr>
          <p:nvPr>
            <p:ph type="body" idx="1"/>
          </p:nvPr>
        </p:nvSpPr>
        <p:spPr>
          <a:xfrm>
            <a:off x="4648200" y="2133600"/>
            <a:ext cx="3484563" cy="3733800"/>
          </a:xfrm>
        </p:spPr>
        <p:txBody>
          <a:bodyPr/>
          <a:lstStyle/>
          <a:p>
            <a:pPr>
              <a:buFontTx/>
              <a:buNone/>
            </a:pPr>
            <a:r>
              <a:rPr lang="en-US" sz="2000" dirty="0"/>
              <a:t>Rubin’s Vase</a:t>
            </a:r>
          </a:p>
          <a:p>
            <a:r>
              <a:rPr lang="en-US" dirty="0"/>
              <a:t>Competing recognition processes trying to construct objects from the pattern</a:t>
            </a:r>
          </a:p>
          <a:p>
            <a:endParaRPr lang="en-US" dirty="0"/>
          </a:p>
          <a:p>
            <a:endParaRPr lang="en-US" dirty="0"/>
          </a:p>
          <a:p>
            <a:r>
              <a:rPr lang="en-US" dirty="0"/>
              <a:t>One basis of </a:t>
            </a:r>
            <a:r>
              <a:rPr lang="en-US" dirty="0" err="1"/>
              <a:t>trompe</a:t>
            </a:r>
            <a:r>
              <a:rPr lang="en-US" dirty="0"/>
              <a:t> </a:t>
            </a:r>
            <a:r>
              <a:rPr lang="en-US" dirty="0" err="1"/>
              <a:t>l’oeil</a:t>
            </a:r>
            <a:endParaRPr lang="en-US" dirty="0"/>
          </a:p>
          <a:p>
            <a:endParaRPr lang="en-US" sz="2000" dirty="0"/>
          </a:p>
          <a:p>
            <a:pPr lvl="1"/>
            <a:endParaRPr lang="en-US" sz="2400" dirty="0"/>
          </a:p>
          <a:p>
            <a:pPr lvl="1"/>
            <a:endParaRPr lang="en-US" sz="2400" dirty="0"/>
          </a:p>
        </p:txBody>
      </p:sp>
      <p:graphicFrame>
        <p:nvGraphicFramePr>
          <p:cNvPr id="120836" name="Object 4"/>
          <p:cNvGraphicFramePr>
            <a:graphicFrameLocks noChangeAspect="1"/>
          </p:cNvGraphicFramePr>
          <p:nvPr/>
        </p:nvGraphicFramePr>
        <p:xfrm>
          <a:off x="1066800" y="2133600"/>
          <a:ext cx="2930525" cy="3505200"/>
        </p:xfrm>
        <a:graphic>
          <a:graphicData uri="http://schemas.openxmlformats.org/presentationml/2006/ole">
            <mc:AlternateContent xmlns:mc="http://schemas.openxmlformats.org/markup-compatibility/2006">
              <mc:Choice xmlns:v="urn:schemas-microsoft-com:vml" Requires="v">
                <p:oleObj spid="_x0000_s120847" name="Document" r:id="rId5" imgW="3482340" imgH="3878580" progId="Word.Document.8">
                  <p:embed/>
                </p:oleObj>
              </mc:Choice>
              <mc:Fallback>
                <p:oleObj name="Document" r:id="rId5" imgW="3482340" imgH="3878580"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133600"/>
                        <a:ext cx="2930525" cy="3505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Subjective Contour</a:t>
            </a:r>
            <a:endParaRPr lang="en-US" dirty="0"/>
          </a:p>
        </p:txBody>
      </p:sp>
      <p:sp>
        <p:nvSpPr>
          <p:cNvPr id="3" name="Content Placeholder 2"/>
          <p:cNvSpPr>
            <a:spLocks noGrp="1"/>
          </p:cNvSpPr>
          <p:nvPr>
            <p:ph idx="1"/>
          </p:nvPr>
        </p:nvSpPr>
        <p:spPr/>
        <p:txBody>
          <a:bodyPr/>
          <a:lstStyle/>
          <a:p>
            <a:r>
              <a:rPr lang="en-US" dirty="0" smtClean="0"/>
              <a:t>We construct an object from pieces</a:t>
            </a:r>
            <a:endParaRPr lang="en-US" dirty="0"/>
          </a:p>
        </p:txBody>
      </p:sp>
      <p:sp>
        <p:nvSpPr>
          <p:cNvPr id="4" name="Footer Placeholder 3"/>
          <p:cNvSpPr>
            <a:spLocks noGrp="1"/>
          </p:cNvSpPr>
          <p:nvPr>
            <p:ph type="ftr" sz="quarter" idx="10"/>
          </p:nvPr>
        </p:nvSpPr>
        <p:spPr/>
        <p:txBody>
          <a:bodyPr/>
          <a:lstStyle/>
          <a:p>
            <a:r>
              <a:rPr lang="en-US" dirty="0" smtClean="0"/>
              <a:t>Patterns  |  IAT355  |  </a:t>
            </a:r>
            <a:r>
              <a:rPr lang="is-IS" dirty="0" smtClean="0"/>
              <a:t>Mar 2, 2017</a:t>
            </a:r>
            <a:endParaRPr lang="en-US" dirty="0"/>
          </a:p>
        </p:txBody>
      </p:sp>
      <p:grpSp>
        <p:nvGrpSpPr>
          <p:cNvPr id="10" name="Group 9"/>
          <p:cNvGrpSpPr/>
          <p:nvPr/>
        </p:nvGrpSpPr>
        <p:grpSpPr>
          <a:xfrm>
            <a:off x="4876800" y="2667000"/>
            <a:ext cx="2819400" cy="2133600"/>
            <a:chOff x="6132513" y="4318000"/>
            <a:chExt cx="2819400" cy="2133600"/>
          </a:xfrm>
        </p:grpSpPr>
        <p:sp>
          <p:nvSpPr>
            <p:cNvPr id="6" name="Rectangle 4"/>
            <p:cNvSpPr>
              <a:spLocks noChangeArrowheads="1"/>
            </p:cNvSpPr>
            <p:nvPr/>
          </p:nvSpPr>
          <p:spPr bwMode="auto">
            <a:xfrm>
              <a:off x="6132513" y="4318000"/>
              <a:ext cx="2819400" cy="2133600"/>
            </a:xfrm>
            <a:prstGeom prst="rect">
              <a:avLst/>
            </a:prstGeom>
            <a:solidFill>
              <a:srgbClr val="FFFFFF"/>
            </a:solidFill>
            <a:ln w="9525">
              <a:noFill/>
              <a:miter lim="800000"/>
              <a:headEnd/>
              <a:tailEnd/>
            </a:ln>
            <a:effectLst/>
          </p:spPr>
          <p:txBody>
            <a:bodyPr wrap="none" anchor="ctr">
              <a:prstTxWarp prst="textNoShape">
                <a:avLst/>
              </a:prstTxWarp>
              <a:spAutoFit/>
            </a:bodyPr>
            <a:lstStyle/>
            <a:p>
              <a:endParaRPr lang="en-US"/>
            </a:p>
          </p:txBody>
        </p:sp>
        <p:sp>
          <p:nvSpPr>
            <p:cNvPr id="7" name="Freeform 5"/>
            <p:cNvSpPr>
              <a:spLocks/>
            </p:cNvSpPr>
            <p:nvPr/>
          </p:nvSpPr>
          <p:spPr bwMode="auto">
            <a:xfrm>
              <a:off x="7877175" y="5573713"/>
              <a:ext cx="604838" cy="627062"/>
            </a:xfrm>
            <a:custGeom>
              <a:avLst/>
              <a:gdLst/>
              <a:ahLst/>
              <a:cxnLst>
                <a:cxn ang="0">
                  <a:pos x="74" y="20"/>
                </a:cxn>
                <a:cxn ang="0">
                  <a:pos x="87" y="41"/>
                </a:cxn>
                <a:cxn ang="0">
                  <a:pos x="94" y="61"/>
                </a:cxn>
                <a:cxn ang="0">
                  <a:pos x="192" y="240"/>
                </a:cxn>
                <a:cxn ang="0">
                  <a:pos x="0" y="240"/>
                </a:cxn>
                <a:cxn ang="0">
                  <a:pos x="0" y="432"/>
                </a:cxn>
                <a:cxn ang="0">
                  <a:pos x="432" y="432"/>
                </a:cxn>
                <a:cxn ang="0">
                  <a:pos x="432" y="0"/>
                </a:cxn>
                <a:cxn ang="0">
                  <a:pos x="74" y="20"/>
                </a:cxn>
              </a:cxnLst>
              <a:rect l="0" t="0" r="r" b="b"/>
              <a:pathLst>
                <a:path w="432" h="432">
                  <a:moveTo>
                    <a:pt x="74" y="20"/>
                  </a:moveTo>
                  <a:cubicBezTo>
                    <a:pt x="78" y="27"/>
                    <a:pt x="83" y="34"/>
                    <a:pt x="87" y="41"/>
                  </a:cubicBezTo>
                  <a:cubicBezTo>
                    <a:pt x="90" y="47"/>
                    <a:pt x="94" y="61"/>
                    <a:pt x="94" y="61"/>
                  </a:cubicBezTo>
                  <a:lnTo>
                    <a:pt x="192" y="240"/>
                  </a:lnTo>
                  <a:lnTo>
                    <a:pt x="0" y="240"/>
                  </a:lnTo>
                  <a:lnTo>
                    <a:pt x="0" y="432"/>
                  </a:lnTo>
                  <a:lnTo>
                    <a:pt x="432" y="432"/>
                  </a:lnTo>
                  <a:lnTo>
                    <a:pt x="432" y="0"/>
                  </a:lnTo>
                  <a:lnTo>
                    <a:pt x="74" y="20"/>
                  </a:lnTo>
                  <a:close/>
                </a:path>
              </a:pathLst>
            </a:custGeom>
            <a:solidFill>
              <a:schemeClr val="tx1"/>
            </a:solidFill>
            <a:ln w="9525" cap="flat" cmpd="sng">
              <a:noFill/>
              <a:prstDash val="solid"/>
              <a:round/>
              <a:headEnd/>
              <a:tailEnd/>
            </a:ln>
            <a:effectLst/>
          </p:spPr>
          <p:txBody>
            <a:bodyPr anchor="ctr">
              <a:prstTxWarp prst="textNoShape">
                <a:avLst/>
              </a:prstTxWarp>
              <a:spAutoFit/>
            </a:bodyPr>
            <a:lstStyle/>
            <a:p>
              <a:endParaRPr lang="en-US"/>
            </a:p>
          </p:txBody>
        </p:sp>
        <p:sp>
          <p:nvSpPr>
            <p:cNvPr id="8" name="Freeform 6"/>
            <p:cNvSpPr>
              <a:spLocks/>
            </p:cNvSpPr>
            <p:nvPr/>
          </p:nvSpPr>
          <p:spPr bwMode="auto">
            <a:xfrm flipH="1">
              <a:off x="6334125" y="5573713"/>
              <a:ext cx="603250" cy="627062"/>
            </a:xfrm>
            <a:custGeom>
              <a:avLst/>
              <a:gdLst/>
              <a:ahLst/>
              <a:cxnLst>
                <a:cxn ang="0">
                  <a:pos x="74" y="20"/>
                </a:cxn>
                <a:cxn ang="0">
                  <a:pos x="87" y="41"/>
                </a:cxn>
                <a:cxn ang="0">
                  <a:pos x="94" y="61"/>
                </a:cxn>
                <a:cxn ang="0">
                  <a:pos x="192" y="240"/>
                </a:cxn>
                <a:cxn ang="0">
                  <a:pos x="0" y="240"/>
                </a:cxn>
                <a:cxn ang="0">
                  <a:pos x="0" y="432"/>
                </a:cxn>
                <a:cxn ang="0">
                  <a:pos x="432" y="432"/>
                </a:cxn>
                <a:cxn ang="0">
                  <a:pos x="432" y="0"/>
                </a:cxn>
                <a:cxn ang="0">
                  <a:pos x="74" y="20"/>
                </a:cxn>
              </a:cxnLst>
              <a:rect l="0" t="0" r="r" b="b"/>
              <a:pathLst>
                <a:path w="432" h="432">
                  <a:moveTo>
                    <a:pt x="74" y="20"/>
                  </a:moveTo>
                  <a:cubicBezTo>
                    <a:pt x="78" y="27"/>
                    <a:pt x="83" y="34"/>
                    <a:pt x="87" y="41"/>
                  </a:cubicBezTo>
                  <a:cubicBezTo>
                    <a:pt x="90" y="47"/>
                    <a:pt x="94" y="61"/>
                    <a:pt x="94" y="61"/>
                  </a:cubicBezTo>
                  <a:lnTo>
                    <a:pt x="192" y="240"/>
                  </a:lnTo>
                  <a:lnTo>
                    <a:pt x="0" y="240"/>
                  </a:lnTo>
                  <a:lnTo>
                    <a:pt x="0" y="432"/>
                  </a:lnTo>
                  <a:lnTo>
                    <a:pt x="432" y="432"/>
                  </a:lnTo>
                  <a:lnTo>
                    <a:pt x="432" y="0"/>
                  </a:lnTo>
                  <a:lnTo>
                    <a:pt x="74" y="20"/>
                  </a:lnTo>
                  <a:close/>
                </a:path>
              </a:pathLst>
            </a:custGeom>
            <a:solidFill>
              <a:schemeClr val="tx1"/>
            </a:solidFill>
            <a:ln w="9525" cap="flat" cmpd="sng">
              <a:noFill/>
              <a:prstDash val="solid"/>
              <a:round/>
              <a:headEnd/>
              <a:tailEnd/>
            </a:ln>
            <a:effectLst/>
          </p:spPr>
          <p:txBody>
            <a:bodyPr anchor="ctr">
              <a:prstTxWarp prst="textNoShape">
                <a:avLst/>
              </a:prstTxWarp>
              <a:spAutoFit/>
            </a:bodyPr>
            <a:lstStyle/>
            <a:p>
              <a:endParaRPr lang="en-US"/>
            </a:p>
          </p:txBody>
        </p:sp>
        <p:sp>
          <p:nvSpPr>
            <p:cNvPr id="9" name="Freeform 7"/>
            <p:cNvSpPr>
              <a:spLocks/>
            </p:cNvSpPr>
            <p:nvPr/>
          </p:nvSpPr>
          <p:spPr bwMode="auto">
            <a:xfrm>
              <a:off x="7072313" y="4443413"/>
              <a:ext cx="839787" cy="585787"/>
            </a:xfrm>
            <a:custGeom>
              <a:avLst/>
              <a:gdLst/>
              <a:ahLst/>
              <a:cxnLst>
                <a:cxn ang="0">
                  <a:pos x="0" y="352"/>
                </a:cxn>
                <a:cxn ang="0">
                  <a:pos x="82" y="352"/>
                </a:cxn>
                <a:cxn ang="0">
                  <a:pos x="121" y="336"/>
                </a:cxn>
                <a:cxn ang="0">
                  <a:pos x="313" y="144"/>
                </a:cxn>
                <a:cxn ang="0">
                  <a:pos x="409" y="336"/>
                </a:cxn>
                <a:cxn ang="0">
                  <a:pos x="601" y="336"/>
                </a:cxn>
                <a:cxn ang="0">
                  <a:pos x="601" y="0"/>
                </a:cxn>
                <a:cxn ang="0">
                  <a:pos x="25" y="0"/>
                </a:cxn>
                <a:cxn ang="0">
                  <a:pos x="0" y="352"/>
                </a:cxn>
              </a:cxnLst>
              <a:rect l="0" t="0" r="r" b="b"/>
              <a:pathLst>
                <a:path w="601" h="352">
                  <a:moveTo>
                    <a:pt x="0" y="352"/>
                  </a:moveTo>
                  <a:cubicBezTo>
                    <a:pt x="27" y="352"/>
                    <a:pt x="55" y="352"/>
                    <a:pt x="82" y="352"/>
                  </a:cubicBezTo>
                  <a:lnTo>
                    <a:pt x="121" y="336"/>
                  </a:lnTo>
                  <a:lnTo>
                    <a:pt x="313" y="144"/>
                  </a:lnTo>
                  <a:lnTo>
                    <a:pt x="409" y="336"/>
                  </a:lnTo>
                  <a:lnTo>
                    <a:pt x="601" y="336"/>
                  </a:lnTo>
                  <a:lnTo>
                    <a:pt x="601" y="0"/>
                  </a:lnTo>
                  <a:lnTo>
                    <a:pt x="25" y="0"/>
                  </a:lnTo>
                  <a:lnTo>
                    <a:pt x="0" y="352"/>
                  </a:lnTo>
                  <a:close/>
                </a:path>
              </a:pathLst>
            </a:custGeom>
            <a:solidFill>
              <a:schemeClr val="tx1"/>
            </a:solidFill>
            <a:ln w="9525" cap="flat" cmpd="sng">
              <a:noFill/>
              <a:prstDash val="solid"/>
              <a:round/>
              <a:headEnd/>
              <a:tailEnd/>
            </a:ln>
            <a:effectLst/>
          </p:spPr>
          <p:txBody>
            <a:bodyPr anchor="ctr">
              <a:prstTxWarp prst="textNoShape">
                <a:avLst/>
              </a:prstTxWarp>
              <a:spAutoFit/>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Emergence</a:t>
            </a:r>
            <a:endParaRPr lang="en-US" dirty="0"/>
          </a:p>
        </p:txBody>
      </p:sp>
      <p:sp>
        <p:nvSpPr>
          <p:cNvPr id="3" name="Content Placeholder 2"/>
          <p:cNvSpPr>
            <a:spLocks noGrp="1"/>
          </p:cNvSpPr>
          <p:nvPr>
            <p:ph idx="1"/>
          </p:nvPr>
        </p:nvSpPr>
        <p:spPr>
          <a:xfrm>
            <a:off x="385763" y="1905000"/>
            <a:ext cx="3576637" cy="3962400"/>
          </a:xfrm>
        </p:spPr>
        <p:txBody>
          <a:bodyPr/>
          <a:lstStyle/>
          <a:p>
            <a:r>
              <a:rPr lang="en-US" dirty="0" smtClean="0"/>
              <a:t>(</a:t>
            </a:r>
            <a:r>
              <a:rPr lang="en-US" dirty="0" err="1" smtClean="0"/>
              <a:t>Kosara</a:t>
            </a:r>
            <a:r>
              <a:rPr lang="en-US" dirty="0" smtClean="0"/>
              <a:t>)</a:t>
            </a:r>
          </a:p>
          <a:p>
            <a:endParaRPr lang="en-US" dirty="0" smtClean="0"/>
          </a:p>
          <a:p>
            <a:r>
              <a:rPr lang="en-US" dirty="0" smtClean="0"/>
              <a:t>Holistic perception of image</a:t>
            </a:r>
          </a:p>
          <a:p>
            <a:endParaRPr lang="en-US" dirty="0"/>
          </a:p>
        </p:txBody>
      </p:sp>
      <p:sp>
        <p:nvSpPr>
          <p:cNvPr id="4" name="Footer Placeholder 3"/>
          <p:cNvSpPr>
            <a:spLocks noGrp="1"/>
          </p:cNvSpPr>
          <p:nvPr>
            <p:ph type="ftr" sz="quarter" idx="10"/>
          </p:nvPr>
        </p:nvSpPr>
        <p:spPr/>
        <p:txBody>
          <a:bodyPr/>
          <a:lstStyle/>
          <a:p>
            <a:r>
              <a:rPr lang="en-US" dirty="0" smtClean="0"/>
              <a:t>Patterns  |  IAT355  |  </a:t>
            </a:r>
            <a:r>
              <a:rPr lang="is-IS" dirty="0" smtClean="0"/>
              <a:t>Mar 2, 2017</a:t>
            </a:r>
            <a:endParaRPr lang="en-US" dirty="0"/>
          </a:p>
        </p:txBody>
      </p:sp>
      <p:pic>
        <p:nvPicPr>
          <p:cNvPr id="5" name="Picture 4" descr="Kosara0006"/>
          <p:cNvPicPr>
            <a:picLocks noChangeAspect="1" noChangeArrowheads="1"/>
          </p:cNvPicPr>
          <p:nvPr/>
        </p:nvPicPr>
        <p:blipFill>
          <a:blip r:embed="rId2"/>
          <a:srcRect/>
          <a:stretch>
            <a:fillRect/>
          </a:stretch>
        </p:blipFill>
        <p:spPr bwMode="auto">
          <a:xfrm>
            <a:off x="4038600" y="1676400"/>
            <a:ext cx="4873625" cy="38925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276482" name="Rectangle 2"/>
          <p:cNvSpPr>
            <a:spLocks noGrp="1" noChangeArrowheads="1"/>
          </p:cNvSpPr>
          <p:nvPr>
            <p:ph type="title"/>
          </p:nvPr>
        </p:nvSpPr>
        <p:spPr/>
        <p:txBody>
          <a:bodyPr/>
          <a:lstStyle/>
          <a:p>
            <a:r>
              <a:rPr lang="en-US"/>
              <a:t>Prägnanz</a:t>
            </a:r>
          </a:p>
        </p:txBody>
      </p:sp>
      <p:sp>
        <p:nvSpPr>
          <p:cNvPr id="276483" name="Rectangle 3"/>
          <p:cNvSpPr>
            <a:spLocks noGrp="1" noChangeArrowheads="1"/>
          </p:cNvSpPr>
          <p:nvPr>
            <p:ph type="body" idx="1"/>
          </p:nvPr>
        </p:nvSpPr>
        <p:spPr/>
        <p:txBody>
          <a:bodyPr/>
          <a:lstStyle/>
          <a:p>
            <a:endParaRPr lang="en-US" sz="1600" dirty="0"/>
          </a:p>
          <a:p>
            <a:r>
              <a:rPr lang="en-US" sz="1600" dirty="0"/>
              <a:t>The law of “good form”</a:t>
            </a:r>
          </a:p>
          <a:p>
            <a:endParaRPr lang="en-US" sz="1600" dirty="0"/>
          </a:p>
          <a:p>
            <a:r>
              <a:rPr lang="en-US" sz="1600" dirty="0"/>
              <a:t>Overarching principle that the simplest and most stable interpretations are preferred</a:t>
            </a:r>
          </a:p>
          <a:p>
            <a:endParaRPr lang="en-US" sz="1600" dirty="0"/>
          </a:p>
          <a:p>
            <a:r>
              <a:rPr lang="en-US" sz="2000" dirty="0"/>
              <a:t>“</a:t>
            </a:r>
            <a:r>
              <a:rPr lang="en-US" sz="1600" dirty="0"/>
              <a:t>What the Gestalt principles of perceptual organization suggest is that we may be predisposed towards interpreting ambiguous images in one way rather than another by universal principles…The Gestalt principles can be seen as reinforcing the notion that the world is not simply and objectively 'out there’ but is constructed in the process of perception</a:t>
            </a:r>
            <a:r>
              <a:rPr lang="en-US" sz="2400" dirty="0"/>
              <a:t>.</a:t>
            </a:r>
            <a:r>
              <a:rPr lang="en-US" sz="1600" dirty="0"/>
              <a:t>”</a:t>
            </a:r>
            <a:endParaRPr lang="en-US" sz="2000" dirty="0"/>
          </a:p>
          <a:p>
            <a:pPr lvl="2"/>
            <a:r>
              <a:rPr lang="en-US" sz="1800" dirty="0"/>
              <a:t>--Daniel Chandler</a:t>
            </a:r>
          </a:p>
          <a:p>
            <a:pPr lvl="2"/>
            <a:endParaRPr lang="en-US" sz="1800" dirty="0"/>
          </a:p>
          <a:p>
            <a:pPr lvl="2"/>
            <a:endParaRPr lang="en-US" sz="1800" dirty="0"/>
          </a:p>
          <a:p>
            <a:r>
              <a:rPr lang="en-US" sz="1100" dirty="0">
                <a:hlinkClick r:id="rId3"/>
              </a:rPr>
              <a:t>http://www.aber.ac.uk/media/Modules/MC10220/visper07.html</a:t>
            </a:r>
            <a:endParaRPr lang="en-US" dirty="0"/>
          </a:p>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234498" name="Rectangle 2"/>
          <p:cNvSpPr>
            <a:spLocks noChangeArrowheads="1"/>
          </p:cNvSpPr>
          <p:nvPr/>
        </p:nvSpPr>
        <p:spPr bwMode="auto">
          <a:xfrm>
            <a:off x="1601788" y="133667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234499" name="Rectangle 3"/>
          <p:cNvSpPr>
            <a:spLocks noGrp="1" noChangeArrowheads="1"/>
          </p:cNvSpPr>
          <p:nvPr>
            <p:ph type="title"/>
          </p:nvPr>
        </p:nvSpPr>
        <p:spPr/>
        <p:txBody>
          <a:bodyPr/>
          <a:lstStyle/>
          <a:p>
            <a:endParaRPr lang="en-US"/>
          </a:p>
        </p:txBody>
      </p:sp>
      <p:sp>
        <p:nvSpPr>
          <p:cNvPr id="234500" name="Rectangle 4"/>
          <p:cNvSpPr>
            <a:spLocks noGrp="1" noChangeArrowheads="1"/>
          </p:cNvSpPr>
          <p:nvPr>
            <p:ph type="body" idx="1"/>
          </p:nvPr>
        </p:nvSpPr>
        <p:spPr>
          <a:xfrm>
            <a:off x="385763" y="4767263"/>
            <a:ext cx="8077200" cy="1100137"/>
          </a:xfrm>
        </p:spPr>
        <p:txBody>
          <a:bodyPr/>
          <a:lstStyle/>
          <a:p>
            <a:r>
              <a:rPr lang="en-US" sz="1200"/>
              <a:t>Figure 6.1 Pattern perception forms a middle ground where the bottom-up processes of feature processing meet the requirements of active attention.</a:t>
            </a:r>
            <a:endParaRPr lang="en-US"/>
          </a:p>
        </p:txBody>
      </p:sp>
      <p:pic>
        <p:nvPicPr>
          <p:cNvPr id="234501" name="Picture 5"/>
          <p:cNvPicPr>
            <a:picLocks noChangeAspect="1" noChangeArrowheads="1"/>
          </p:cNvPicPr>
          <p:nvPr/>
        </p:nvPicPr>
        <p:blipFill>
          <a:blip r:embed="rId3"/>
          <a:srcRect/>
          <a:stretch>
            <a:fillRect/>
          </a:stretch>
        </p:blipFill>
        <p:spPr bwMode="auto">
          <a:xfrm>
            <a:off x="1295400" y="609600"/>
            <a:ext cx="6300788" cy="4189413"/>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326658" name="Rectangle 2"/>
          <p:cNvSpPr>
            <a:spLocks noGrp="1" noChangeArrowheads="1"/>
          </p:cNvSpPr>
          <p:nvPr>
            <p:ph type="title"/>
          </p:nvPr>
        </p:nvSpPr>
        <p:spPr/>
        <p:txBody>
          <a:bodyPr/>
          <a:lstStyle/>
          <a:p>
            <a:r>
              <a:rPr lang="en-US"/>
              <a:t>Prägnanz</a:t>
            </a:r>
          </a:p>
        </p:txBody>
      </p:sp>
      <p:sp>
        <p:nvSpPr>
          <p:cNvPr id="326659" name="Rectangle 3"/>
          <p:cNvSpPr>
            <a:spLocks noGrp="1" noChangeArrowheads="1"/>
          </p:cNvSpPr>
          <p:nvPr>
            <p:ph type="body" idx="1"/>
          </p:nvPr>
        </p:nvSpPr>
        <p:spPr>
          <a:xfrm>
            <a:off x="385763" y="1905000"/>
            <a:ext cx="4033837" cy="3962400"/>
          </a:xfrm>
        </p:spPr>
        <p:txBody>
          <a:bodyPr/>
          <a:lstStyle/>
          <a:p>
            <a:endParaRPr lang="en-US" sz="1400" dirty="0"/>
          </a:p>
          <a:p>
            <a:r>
              <a:rPr lang="en-US" sz="1600" dirty="0"/>
              <a:t>A stimulus will be organized into as good a figure as possible. Here, good means symmetrical, simple, and regular.</a:t>
            </a:r>
          </a:p>
          <a:p>
            <a:endParaRPr lang="en-US" sz="1600" dirty="0"/>
          </a:p>
          <a:p>
            <a:r>
              <a:rPr lang="en-US" sz="1600" dirty="0"/>
              <a:t> here we see a square overlapping </a:t>
            </a:r>
            <a:r>
              <a:rPr lang="en-US" sz="1600" dirty="0" smtClean="0"/>
              <a:t>a triangle</a:t>
            </a:r>
            <a:r>
              <a:rPr lang="en-US" sz="1600" dirty="0"/>
              <a:t>, not a combination of several complicated shapes</a:t>
            </a:r>
            <a:r>
              <a:rPr lang="en-US" dirty="0"/>
              <a:t>.</a:t>
            </a:r>
          </a:p>
          <a:p>
            <a:endParaRPr lang="en-US" dirty="0"/>
          </a:p>
        </p:txBody>
      </p:sp>
      <p:pic>
        <p:nvPicPr>
          <p:cNvPr id="326661" name="Picture 5"/>
          <p:cNvPicPr>
            <a:picLocks noChangeAspect="1" noChangeArrowheads="1"/>
          </p:cNvPicPr>
          <p:nvPr/>
        </p:nvPicPr>
        <p:blipFill>
          <a:blip r:embed="rId3"/>
          <a:srcRect/>
          <a:stretch>
            <a:fillRect/>
          </a:stretch>
        </p:blipFill>
        <p:spPr bwMode="auto">
          <a:xfrm>
            <a:off x="5334000" y="2514600"/>
            <a:ext cx="1206500" cy="13462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example</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dirty="0" smtClean="0"/>
              <a:t>Patterns  |  IAT355  |  </a:t>
            </a:r>
            <a:r>
              <a:rPr lang="is-IS" dirty="0" smtClean="0"/>
              <a:t>Mar 2, 2017</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457200" y="0"/>
            <a:ext cx="8229600" cy="1143000"/>
          </a:xfrm>
        </p:spPr>
        <p:txBody>
          <a:bodyPr/>
          <a:lstStyle/>
          <a:p>
            <a:r>
              <a:rPr lang="en-US"/>
              <a:t>Does this point out relationships?</a:t>
            </a:r>
          </a:p>
        </p:txBody>
      </p:sp>
      <p:pic>
        <p:nvPicPr>
          <p:cNvPr id="32772" name="Picture 4" descr="O-Ring2"/>
          <p:cNvPicPr>
            <a:picLocks noChangeAspect="1" noChangeArrowheads="1"/>
          </p:cNvPicPr>
          <p:nvPr/>
        </p:nvPicPr>
        <p:blipFill>
          <a:blip r:embed="rId2"/>
          <a:srcRect/>
          <a:stretch>
            <a:fillRect/>
          </a:stretch>
        </p:blipFill>
        <p:spPr bwMode="auto">
          <a:xfrm>
            <a:off x="1143000" y="1066800"/>
            <a:ext cx="6934200" cy="573563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r>
              <a:rPr lang="en-US"/>
              <a:t>Same Data – Different Plot</a:t>
            </a:r>
          </a:p>
        </p:txBody>
      </p:sp>
      <p:pic>
        <p:nvPicPr>
          <p:cNvPr id="73732" name="Picture 4" descr="GoodShuttleData"/>
          <p:cNvPicPr>
            <a:picLocks noChangeAspect="1" noChangeArrowheads="1"/>
          </p:cNvPicPr>
          <p:nvPr/>
        </p:nvPicPr>
        <p:blipFill>
          <a:blip r:embed="rId2"/>
          <a:srcRect/>
          <a:stretch>
            <a:fillRect/>
          </a:stretch>
        </p:blipFill>
        <p:spPr bwMode="auto">
          <a:xfrm rot="21540000">
            <a:off x="0" y="2057400"/>
            <a:ext cx="9144000" cy="3695700"/>
          </a:xfrm>
          <a:prstGeom prst="rect">
            <a:avLst/>
          </a:prstGeom>
          <a:noFill/>
          <a:scene3d>
            <a:camera prst="obliqueTopLeft"/>
            <a:lightRig rig="threePt" dir="t"/>
          </a:scene3d>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237570" name="Rectangle 2"/>
          <p:cNvSpPr>
            <a:spLocks noGrp="1" noChangeArrowheads="1"/>
          </p:cNvSpPr>
          <p:nvPr>
            <p:ph type="title"/>
          </p:nvPr>
        </p:nvSpPr>
        <p:spPr/>
        <p:txBody>
          <a:bodyPr/>
          <a:lstStyle/>
          <a:p>
            <a:r>
              <a:rPr lang="en-US"/>
              <a:t>Pattern perception</a:t>
            </a:r>
          </a:p>
        </p:txBody>
      </p:sp>
      <p:sp>
        <p:nvSpPr>
          <p:cNvPr id="237571" name="Rectangle 3"/>
          <p:cNvSpPr>
            <a:spLocks noGrp="1" noChangeArrowheads="1"/>
          </p:cNvSpPr>
          <p:nvPr>
            <p:ph type="body" idx="1"/>
          </p:nvPr>
        </p:nvSpPr>
        <p:spPr>
          <a:xfrm>
            <a:off x="385763" y="1905000"/>
            <a:ext cx="8077200" cy="3522663"/>
          </a:xfrm>
        </p:spPr>
        <p:txBody>
          <a:bodyPr/>
          <a:lstStyle/>
          <a:p>
            <a:endParaRPr lang="en-US" sz="1200"/>
          </a:p>
          <a:p>
            <a:r>
              <a:rPr lang="en-US" sz="1600"/>
              <a:t>In the early stages, massively parallel processing of the entire image occurs.</a:t>
            </a:r>
          </a:p>
          <a:p>
            <a:endParaRPr lang="en-US" sz="1600"/>
          </a:p>
          <a:p>
            <a:r>
              <a:rPr lang="en-US" sz="1600"/>
              <a:t>This drives perception from the bottom up.</a:t>
            </a:r>
          </a:p>
          <a:p>
            <a:endParaRPr lang="en-US" sz="1600"/>
          </a:p>
          <a:p>
            <a:r>
              <a:rPr lang="en-US" sz="1600"/>
              <a:t>Object and visual search recognition is driven from the top down through active attention, meeting the requirements of </a:t>
            </a:r>
            <a:r>
              <a:rPr lang="en-US" sz="1600" b="1" i="1"/>
              <a:t>visual thinking</a:t>
            </a:r>
            <a:r>
              <a:rPr lang="en-US" sz="1600"/>
              <a:t>.</a:t>
            </a:r>
          </a:p>
          <a:p>
            <a:endParaRPr lang="en-US" sz="1600"/>
          </a:p>
          <a:p>
            <a:r>
              <a:rPr lang="en-US" sz="1600"/>
              <a:t>Pattern perception is the flexible middle ground where objects are extracted from patterns of features</a:t>
            </a:r>
            <a:endParaRPr lang="en-US" sz="2000"/>
          </a:p>
          <a:p>
            <a:endParaRPr lang="en-US" sz="120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238594" name="Rectangle 2"/>
          <p:cNvSpPr>
            <a:spLocks noGrp="1" noChangeArrowheads="1"/>
          </p:cNvSpPr>
          <p:nvPr>
            <p:ph type="title"/>
          </p:nvPr>
        </p:nvSpPr>
        <p:spPr/>
        <p:txBody>
          <a:bodyPr/>
          <a:lstStyle/>
          <a:p>
            <a:r>
              <a:rPr lang="en-US"/>
              <a:t>Pattern perception</a:t>
            </a:r>
          </a:p>
        </p:txBody>
      </p:sp>
      <p:sp>
        <p:nvSpPr>
          <p:cNvPr id="238595" name="Rectangle 3"/>
          <p:cNvSpPr>
            <a:spLocks noGrp="1" noChangeArrowheads="1"/>
          </p:cNvSpPr>
          <p:nvPr>
            <p:ph type="body" idx="1"/>
          </p:nvPr>
        </p:nvSpPr>
        <p:spPr>
          <a:xfrm>
            <a:off x="385763" y="1905000"/>
            <a:ext cx="8077200" cy="3522663"/>
          </a:xfrm>
        </p:spPr>
        <p:txBody>
          <a:bodyPr/>
          <a:lstStyle/>
          <a:p>
            <a:pPr>
              <a:lnSpc>
                <a:spcPct val="90000"/>
              </a:lnSpc>
            </a:pPr>
            <a:endParaRPr lang="en-US" sz="1600" dirty="0" smtClean="0"/>
          </a:p>
          <a:p>
            <a:pPr>
              <a:lnSpc>
                <a:spcPct val="90000"/>
              </a:lnSpc>
            </a:pPr>
            <a:r>
              <a:rPr lang="en-US" sz="1600" dirty="0" smtClean="0"/>
              <a:t>Understanding </a:t>
            </a:r>
            <a:r>
              <a:rPr lang="en-US" sz="1600" dirty="0"/>
              <a:t>pattern perception provides abstract design rules on how to organise data so important structures are perceived</a:t>
            </a:r>
          </a:p>
          <a:p>
            <a:pPr lvl="1">
              <a:lnSpc>
                <a:spcPct val="90000"/>
              </a:lnSpc>
            </a:pPr>
            <a:r>
              <a:rPr lang="en-US" dirty="0"/>
              <a:t>If we can map </a:t>
            </a:r>
            <a:r>
              <a:rPr lang="en-US" b="1" dirty="0"/>
              <a:t>information</a:t>
            </a:r>
            <a:r>
              <a:rPr lang="en-US" dirty="0"/>
              <a:t> structures to </a:t>
            </a:r>
            <a:r>
              <a:rPr lang="en-US" b="1" dirty="0"/>
              <a:t>readily perceived patterns</a:t>
            </a:r>
            <a:r>
              <a:rPr lang="en-US" dirty="0"/>
              <a:t> then those structures will be more easily </a:t>
            </a:r>
            <a:r>
              <a:rPr lang="en-US" dirty="0" smtClean="0"/>
              <a:t>interpreted</a:t>
            </a:r>
          </a:p>
          <a:p>
            <a:pPr lvl="1">
              <a:lnSpc>
                <a:spcPct val="90000"/>
              </a:lnSpc>
            </a:pPr>
            <a:endParaRPr lang="en-US" sz="1400" dirty="0" smtClean="0"/>
          </a:p>
          <a:p>
            <a:pPr lvl="1">
              <a:lnSpc>
                <a:spcPct val="90000"/>
              </a:lnSpc>
            </a:pPr>
            <a:endParaRPr lang="en-US" sz="1400" dirty="0"/>
          </a:p>
          <a:p>
            <a:pPr>
              <a:lnSpc>
                <a:spcPct val="90000"/>
              </a:lnSpc>
            </a:pPr>
            <a:r>
              <a:rPr lang="en-US" sz="1600" dirty="0"/>
              <a:t>Learning is important</a:t>
            </a:r>
          </a:p>
          <a:p>
            <a:pPr lvl="1">
              <a:lnSpc>
                <a:spcPct val="90000"/>
              </a:lnSpc>
            </a:pPr>
            <a:r>
              <a:rPr lang="en-US" b="1" i="1" dirty="0"/>
              <a:t>Priming: </a:t>
            </a:r>
            <a:r>
              <a:rPr lang="en-US" dirty="0"/>
              <a:t> once we have seen a pattern we identify it much more easily</a:t>
            </a:r>
          </a:p>
          <a:p>
            <a:pPr lvl="1">
              <a:lnSpc>
                <a:spcPct val="90000"/>
              </a:lnSpc>
            </a:pPr>
            <a:r>
              <a:rPr lang="en-US" b="1" i="1" dirty="0"/>
              <a:t>Long-term learning:</a:t>
            </a:r>
            <a:r>
              <a:rPr lang="en-US" dirty="0"/>
              <a:t> takes place over thousands of occurrences, but some patterns are much easier to learn (quicker) than others</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106498" name="Rectangle 2"/>
          <p:cNvSpPr>
            <a:spLocks noGrp="1" noChangeArrowheads="1"/>
          </p:cNvSpPr>
          <p:nvPr>
            <p:ph type="title"/>
          </p:nvPr>
        </p:nvSpPr>
        <p:spPr>
          <a:xfrm>
            <a:off x="381000" y="838200"/>
            <a:ext cx="8153400" cy="579438"/>
          </a:xfrm>
        </p:spPr>
        <p:txBody>
          <a:bodyPr/>
          <a:lstStyle/>
          <a:p>
            <a:r>
              <a:rPr lang="en-US"/>
              <a:t>Gestalt psychology</a:t>
            </a:r>
          </a:p>
        </p:txBody>
      </p:sp>
      <p:sp>
        <p:nvSpPr>
          <p:cNvPr id="106499" name="Rectangle 3"/>
          <p:cNvSpPr>
            <a:spLocks noGrp="1" noChangeArrowheads="1"/>
          </p:cNvSpPr>
          <p:nvPr>
            <p:ph type="body" idx="1"/>
          </p:nvPr>
        </p:nvSpPr>
        <p:spPr>
          <a:xfrm>
            <a:off x="762000" y="2057400"/>
            <a:ext cx="7772400" cy="3810000"/>
          </a:xfrm>
        </p:spPr>
        <p:txBody>
          <a:bodyPr/>
          <a:lstStyle/>
          <a:p>
            <a:r>
              <a:rPr lang="en-US" dirty="0"/>
              <a:t>The first serious attempt to understand pattern </a:t>
            </a:r>
            <a:r>
              <a:rPr lang="en-US" dirty="0" smtClean="0"/>
              <a:t>perception (1912) was the </a:t>
            </a:r>
            <a:r>
              <a:rPr lang="en-US" dirty="0"/>
              <a:t>Gestalt school of psychology.</a:t>
            </a:r>
          </a:p>
          <a:p>
            <a:pPr lvl="1"/>
            <a:r>
              <a:rPr lang="en-US" sz="1050" dirty="0"/>
              <a:t>[</a:t>
            </a:r>
            <a:r>
              <a:rPr lang="en-US" sz="1050" dirty="0">
                <a:latin typeface="Times" charset="0"/>
              </a:rPr>
              <a:t>Max </a:t>
            </a:r>
            <a:r>
              <a:rPr lang="en-US" sz="1050" dirty="0" err="1">
                <a:latin typeface="Times" charset="0"/>
              </a:rPr>
              <a:t>Westheimer</a:t>
            </a:r>
            <a:r>
              <a:rPr lang="en-US" sz="1050" dirty="0">
                <a:latin typeface="Times" charset="0"/>
              </a:rPr>
              <a:t>, Kurt </a:t>
            </a:r>
            <a:r>
              <a:rPr lang="en-US" sz="1050" dirty="0" err="1">
                <a:latin typeface="Times" charset="0"/>
              </a:rPr>
              <a:t>Koffka</a:t>
            </a:r>
            <a:r>
              <a:rPr lang="en-US" sz="1050" dirty="0">
                <a:latin typeface="Times" charset="0"/>
              </a:rPr>
              <a:t>, and Wolfgang Kohler (1912)</a:t>
            </a:r>
            <a:r>
              <a:rPr lang="en-US" sz="1050" dirty="0" smtClean="0">
                <a:latin typeface="Times" charset="0"/>
              </a:rPr>
              <a:t>]</a:t>
            </a:r>
            <a:endParaRPr lang="en-US" dirty="0" smtClean="0"/>
          </a:p>
          <a:p>
            <a:pPr lvl="1"/>
            <a:r>
              <a:rPr lang="en-US" dirty="0"/>
              <a:t>The word </a:t>
            </a:r>
            <a:r>
              <a:rPr lang="en-US" i="1" dirty="0"/>
              <a:t>gestalt</a:t>
            </a:r>
            <a:r>
              <a:rPr lang="en-US" dirty="0"/>
              <a:t> simply means </a:t>
            </a:r>
            <a:r>
              <a:rPr lang="en-US" i="1" dirty="0"/>
              <a:t>pattern</a:t>
            </a:r>
            <a:r>
              <a:rPr lang="en-US" dirty="0"/>
              <a:t> in German.</a:t>
            </a:r>
          </a:p>
          <a:p>
            <a:endParaRPr lang="en-US" dirty="0" smtClean="0"/>
          </a:p>
          <a:p>
            <a:r>
              <a:rPr lang="en-US" dirty="0" smtClean="0"/>
              <a:t>Idea: forms or patterns transcend the stimuli used to create them.</a:t>
            </a:r>
          </a:p>
          <a:p>
            <a:pPr lvl="1"/>
            <a:r>
              <a:rPr lang="en-US" dirty="0" smtClean="0"/>
              <a:t>Why do patterns emerge?</a:t>
            </a:r>
          </a:p>
          <a:p>
            <a:pPr lvl="1"/>
            <a:r>
              <a:rPr lang="en-US" dirty="0" smtClean="0"/>
              <a:t>Under what circumstances?</a:t>
            </a:r>
          </a:p>
          <a:p>
            <a:endParaRPr lang="en-US" dirty="0" smtClean="0"/>
          </a:p>
          <a:p>
            <a:r>
              <a:rPr lang="en-US" dirty="0" smtClean="0"/>
              <a:t>They </a:t>
            </a:r>
            <a:r>
              <a:rPr lang="en-US" dirty="0"/>
              <a:t>produced a set of Gestalt</a:t>
            </a:r>
            <a:r>
              <a:rPr lang="en-US" dirty="0" smtClean="0"/>
              <a:t> principles of </a:t>
            </a:r>
            <a:r>
              <a:rPr lang="en-US" dirty="0"/>
              <a:t>pattern perception</a:t>
            </a:r>
            <a:r>
              <a:rPr lang="en-US" dirty="0" smtClean="0"/>
              <a:t>.</a:t>
            </a:r>
          </a:p>
          <a:p>
            <a:pPr lvl="1"/>
            <a:r>
              <a:rPr lang="en-US" dirty="0" smtClean="0"/>
              <a:t>Original proposed mechanisms turned out to be wrong</a:t>
            </a:r>
          </a:p>
          <a:p>
            <a:pPr lvl="1"/>
            <a:r>
              <a:rPr lang="en-US" dirty="0" smtClean="0"/>
              <a:t>Rules themselves are still useful</a:t>
            </a: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239618" name="Rectangle 2"/>
          <p:cNvSpPr>
            <a:spLocks noGrp="1" noChangeArrowheads="1"/>
          </p:cNvSpPr>
          <p:nvPr>
            <p:ph type="title"/>
          </p:nvPr>
        </p:nvSpPr>
        <p:spPr/>
        <p:txBody>
          <a:bodyPr/>
          <a:lstStyle/>
          <a:p>
            <a:r>
              <a:rPr lang="en-US" dirty="0"/>
              <a:t>The Gestalt laws</a:t>
            </a:r>
          </a:p>
        </p:txBody>
      </p:sp>
      <p:sp>
        <p:nvSpPr>
          <p:cNvPr id="239619" name="Rectangle 3"/>
          <p:cNvSpPr>
            <a:spLocks noGrp="1" noChangeArrowheads="1"/>
          </p:cNvSpPr>
          <p:nvPr>
            <p:ph type="body" sz="half" idx="1"/>
          </p:nvPr>
        </p:nvSpPr>
        <p:spPr>
          <a:xfrm>
            <a:off x="385763" y="1905000"/>
            <a:ext cx="3959225" cy="3962400"/>
          </a:xfrm>
        </p:spPr>
        <p:txBody>
          <a:bodyPr/>
          <a:lstStyle/>
          <a:p>
            <a:pPr marL="609600" indent="-609600">
              <a:buFontTx/>
              <a:buNone/>
            </a:pPr>
            <a:r>
              <a:rPr lang="en-US" sz="1800" b="1" dirty="0"/>
              <a:t>The core laws</a:t>
            </a:r>
          </a:p>
          <a:p>
            <a:pPr marL="609600" indent="-609600">
              <a:buFontTx/>
              <a:buAutoNum type="arabicPeriod"/>
            </a:pPr>
            <a:r>
              <a:rPr lang="en-US" sz="1800" dirty="0"/>
              <a:t>Proximity</a:t>
            </a:r>
          </a:p>
          <a:p>
            <a:pPr marL="609600" indent="-609600">
              <a:buFontTx/>
              <a:buAutoNum type="arabicPeriod"/>
            </a:pPr>
            <a:r>
              <a:rPr lang="en-US" sz="1800" dirty="0"/>
              <a:t>Similarity</a:t>
            </a:r>
            <a:endParaRPr lang="en-US" sz="1800" dirty="0" smtClean="0"/>
          </a:p>
          <a:p>
            <a:pPr marL="609600" indent="-609600">
              <a:buFontTx/>
              <a:buAutoNum type="arabicPeriod"/>
            </a:pPr>
            <a:r>
              <a:rPr lang="en-US" sz="1800" dirty="0"/>
              <a:t>C</a:t>
            </a:r>
            <a:r>
              <a:rPr lang="en-US" sz="1800" dirty="0" smtClean="0"/>
              <a:t>onnectedness</a:t>
            </a:r>
            <a:endParaRPr lang="en-US" sz="1800" dirty="0"/>
          </a:p>
          <a:p>
            <a:pPr marL="609600" indent="-609600">
              <a:buFontTx/>
              <a:buAutoNum type="arabicPeriod"/>
            </a:pPr>
            <a:r>
              <a:rPr lang="en-US" sz="1800" dirty="0"/>
              <a:t>Continuity</a:t>
            </a:r>
          </a:p>
          <a:p>
            <a:pPr marL="609600" indent="-609600">
              <a:buFontTx/>
              <a:buAutoNum type="arabicPeriod"/>
            </a:pPr>
            <a:r>
              <a:rPr lang="en-US" sz="1800" dirty="0"/>
              <a:t>Symmetry</a:t>
            </a:r>
          </a:p>
          <a:p>
            <a:pPr marL="609600" indent="-609600">
              <a:buFontTx/>
              <a:buAutoNum type="arabicPeriod"/>
            </a:pPr>
            <a:r>
              <a:rPr lang="en-US" sz="1800" dirty="0"/>
              <a:t>Closure</a:t>
            </a:r>
          </a:p>
          <a:p>
            <a:pPr marL="609600" indent="-609600">
              <a:buFontTx/>
              <a:buAutoNum type="arabicPeriod"/>
            </a:pPr>
            <a:r>
              <a:rPr lang="en-US" sz="1800" dirty="0"/>
              <a:t>Relative Size</a:t>
            </a:r>
          </a:p>
          <a:p>
            <a:pPr marL="609600" indent="-609600">
              <a:buFontTx/>
              <a:buAutoNum type="arabicPeriod"/>
            </a:pPr>
            <a:r>
              <a:rPr lang="en-US" sz="1800" dirty="0"/>
              <a:t>Common fate</a:t>
            </a:r>
            <a:endParaRPr lang="en-US" sz="2000" dirty="0"/>
          </a:p>
        </p:txBody>
      </p:sp>
      <p:sp>
        <p:nvSpPr>
          <p:cNvPr id="239621" name="Rectangle 5"/>
          <p:cNvSpPr>
            <a:spLocks noGrp="1" noChangeArrowheads="1"/>
          </p:cNvSpPr>
          <p:nvPr>
            <p:ph type="body" sz="half" idx="2"/>
          </p:nvPr>
        </p:nvSpPr>
        <p:spPr>
          <a:xfrm>
            <a:off x="4503738" y="1905000"/>
            <a:ext cx="3959225" cy="3962400"/>
          </a:xfrm>
        </p:spPr>
        <p:txBody>
          <a:bodyPr/>
          <a:lstStyle/>
          <a:p>
            <a:pPr marL="533400" indent="-533400">
              <a:buFontTx/>
              <a:buNone/>
            </a:pPr>
            <a:r>
              <a:rPr lang="en-US" sz="1800" b="1" dirty="0"/>
              <a:t>Principal effects</a:t>
            </a:r>
          </a:p>
          <a:p>
            <a:pPr marL="533400" indent="-533400">
              <a:buFontTx/>
              <a:buNone/>
            </a:pPr>
            <a:endParaRPr lang="en-US" sz="1800" dirty="0"/>
          </a:p>
          <a:p>
            <a:pPr marL="533400" indent="-533400">
              <a:buFontTx/>
              <a:buNone/>
            </a:pPr>
            <a:endParaRPr lang="en-US" sz="1800" dirty="0"/>
          </a:p>
          <a:p>
            <a:pPr marL="533400" indent="-533400">
              <a:buFont typeface="Arial" charset="0"/>
              <a:buAutoNum type="arabicPeriod" startAt="9"/>
            </a:pPr>
            <a:r>
              <a:rPr lang="en-US" sz="1800" dirty="0"/>
              <a:t>Figure - ground</a:t>
            </a:r>
          </a:p>
          <a:p>
            <a:pPr marL="533400" indent="-533400">
              <a:buFont typeface="Arial" charset="0"/>
              <a:buAutoNum type="arabicPeriod" startAt="9"/>
            </a:pPr>
            <a:r>
              <a:rPr lang="en-US" sz="1800" dirty="0" err="1" smtClean="0"/>
              <a:t>Pr</a:t>
            </a:r>
            <a:r>
              <a:rPr lang="en-US" sz="1800" dirty="0" err="1" smtClean="0">
                <a:latin typeface="Courier CE" charset="-18"/>
              </a:rPr>
              <a:t>ä</a:t>
            </a:r>
            <a:r>
              <a:rPr lang="en-US" sz="1800" dirty="0" err="1" smtClean="0"/>
              <a:t>gnanz</a:t>
            </a:r>
            <a:r>
              <a:rPr lang="en-US" sz="1800" dirty="0" smtClean="0"/>
              <a:t> : the “organising principle”</a:t>
            </a:r>
          </a:p>
          <a:p>
            <a:pPr marL="533400" indent="-533400"/>
            <a:endParaRPr lang="en-US" sz="1800" dirty="0"/>
          </a:p>
          <a:p>
            <a:pPr marL="533400" indent="-533400">
              <a:buFontTx/>
              <a:buNone/>
            </a:pPr>
            <a:endParaRPr lang="en-US" sz="1800" dirty="0"/>
          </a:p>
          <a:p>
            <a:pPr marL="533400" indent="-533400">
              <a:buFontTx/>
              <a:buNone/>
            </a:pPr>
            <a:endParaRPr lang="en-US" sz="2400" dirty="0"/>
          </a:p>
          <a:p>
            <a:pPr marL="533400" indent="-533400"/>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962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62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96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Patterns  |  </a:t>
            </a:r>
            <a:r>
              <a:rPr lang="en-US" dirty="0" smtClean="0"/>
              <a:t>IAT355  </a:t>
            </a:r>
            <a:r>
              <a:rPr lang="en-US" dirty="0"/>
              <a:t>| </a:t>
            </a:r>
            <a:r>
              <a:rPr lang="en-US" dirty="0" smtClean="0"/>
              <a:t> </a:t>
            </a:r>
            <a:r>
              <a:rPr lang="is-IS" dirty="0" smtClean="0"/>
              <a:t>Mar 2, 2017</a:t>
            </a:r>
            <a:endParaRPr lang="en-US" dirty="0"/>
          </a:p>
        </p:txBody>
      </p:sp>
      <p:sp>
        <p:nvSpPr>
          <p:cNvPr id="244738" name="Rectangle 2"/>
          <p:cNvSpPr>
            <a:spLocks noGrp="1" noChangeArrowheads="1"/>
          </p:cNvSpPr>
          <p:nvPr>
            <p:ph type="title"/>
          </p:nvPr>
        </p:nvSpPr>
        <p:spPr/>
        <p:txBody>
          <a:bodyPr/>
          <a:lstStyle/>
          <a:p>
            <a:r>
              <a:rPr lang="en-US"/>
              <a:t>Proximity</a:t>
            </a:r>
          </a:p>
        </p:txBody>
      </p:sp>
      <p:sp>
        <p:nvSpPr>
          <p:cNvPr id="244740" name="Rectangle 4"/>
          <p:cNvSpPr>
            <a:spLocks noGrp="1" noChangeArrowheads="1"/>
          </p:cNvSpPr>
          <p:nvPr>
            <p:ph type="body" idx="1"/>
          </p:nvPr>
        </p:nvSpPr>
        <p:spPr>
          <a:xfrm>
            <a:off x="385763" y="1905000"/>
            <a:ext cx="8077200" cy="3668713"/>
          </a:xfrm>
        </p:spPr>
        <p:txBody>
          <a:bodyPr/>
          <a:lstStyle/>
          <a:p>
            <a:endParaRPr lang="en-US" sz="1600" dirty="0"/>
          </a:p>
          <a:p>
            <a:r>
              <a:rPr lang="en-US" sz="1600" dirty="0"/>
              <a:t>Spatial proximity is a powerful perceptual organizing principle and one of the most useful in design.</a:t>
            </a:r>
          </a:p>
          <a:p>
            <a:endParaRPr lang="en-US" sz="1600" dirty="0"/>
          </a:p>
          <a:p>
            <a:r>
              <a:rPr lang="en-US" sz="1600" dirty="0"/>
              <a:t>Things that are close together are perceptually grouped together.</a:t>
            </a:r>
          </a:p>
          <a:p>
            <a:endParaRPr lang="en-US" sz="1600" dirty="0" smtClean="0"/>
          </a:p>
          <a:p>
            <a:r>
              <a:rPr lang="en-US" sz="1600" dirty="0" smtClean="0"/>
              <a:t>Application to </a:t>
            </a:r>
            <a:r>
              <a:rPr lang="en-US" sz="1600" dirty="0"/>
              <a:t>display </a:t>
            </a:r>
            <a:r>
              <a:rPr lang="en-US" sz="1600" dirty="0" smtClean="0"/>
              <a:t>design: </a:t>
            </a:r>
          </a:p>
          <a:p>
            <a:pPr lvl="1"/>
            <a:r>
              <a:rPr lang="en-US" sz="1600" dirty="0" smtClean="0"/>
              <a:t>the </a:t>
            </a:r>
            <a:r>
              <a:rPr lang="en-US" sz="1600" dirty="0"/>
              <a:t>simplest and most powerful way </a:t>
            </a:r>
            <a:r>
              <a:rPr lang="en-US" sz="1600" b="1" dirty="0"/>
              <a:t>to emphasize the relationships </a:t>
            </a:r>
            <a:r>
              <a:rPr lang="en-US" sz="1600" dirty="0"/>
              <a:t>between different data entities is to place them</a:t>
            </a:r>
            <a:r>
              <a:rPr lang="en-US" sz="1600" dirty="0" smtClean="0"/>
              <a:t> in </a:t>
            </a:r>
            <a:r>
              <a:rPr lang="en-US" sz="1600" b="1" dirty="0" smtClean="0"/>
              <a:t>proximity </a:t>
            </a:r>
            <a:r>
              <a:rPr lang="en-US" sz="1600" dirty="0"/>
              <a:t>in display.</a:t>
            </a:r>
            <a:endParaRPr lang="en-US" sz="20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AT-814">
  <a:themeElements>
    <a:clrScheme name="SIAT-8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AT-814">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IAT-8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AT-81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AT-81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AT-81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AT-81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AT-81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AT-81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AT-81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AT-81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AT-81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AT-81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AT-81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lynMac:Applications:Microsoft Office 2004:Templates:My Templates:SIAT-814.pot</Template>
  <TotalTime>4961</TotalTime>
  <Words>2075</Words>
  <Application>Microsoft Macintosh PowerPoint</Application>
  <PresentationFormat>On-screen Show (4:3)</PresentationFormat>
  <Paragraphs>327</Paragraphs>
  <Slides>43</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SIAT-814</vt:lpstr>
      <vt:lpstr>Document</vt:lpstr>
      <vt:lpstr>Representing Data with Patterns</vt:lpstr>
      <vt:lpstr>Introduction</vt:lpstr>
      <vt:lpstr>PowerPoint Presentation</vt:lpstr>
      <vt:lpstr>PowerPoint Presentation</vt:lpstr>
      <vt:lpstr>Pattern perception</vt:lpstr>
      <vt:lpstr>Pattern perception</vt:lpstr>
      <vt:lpstr>Gestalt psychology</vt:lpstr>
      <vt:lpstr>The Gestalt laws</vt:lpstr>
      <vt:lpstr>Proximity</vt:lpstr>
      <vt:lpstr>Proximity</vt:lpstr>
      <vt:lpstr>Proximity</vt:lpstr>
      <vt:lpstr>Proximity</vt:lpstr>
      <vt:lpstr>Proximity and density</vt:lpstr>
      <vt:lpstr>Proximity: design implications</vt:lpstr>
      <vt:lpstr>Similarity</vt:lpstr>
      <vt:lpstr>Similarity</vt:lpstr>
      <vt:lpstr>Similarity and integral dimensions</vt:lpstr>
      <vt:lpstr>Similarity and integral dimensions</vt:lpstr>
      <vt:lpstr>Continuity</vt:lpstr>
      <vt:lpstr>Continuity</vt:lpstr>
      <vt:lpstr>Continuity in Diagrams</vt:lpstr>
      <vt:lpstr>Connectedness</vt:lpstr>
      <vt:lpstr>Connectedness</vt:lpstr>
      <vt:lpstr>Symmetry</vt:lpstr>
      <vt:lpstr>Symmetry</vt:lpstr>
      <vt:lpstr>Symmetry</vt:lpstr>
      <vt:lpstr>Symmetry (cont.)</vt:lpstr>
      <vt:lpstr>Closure</vt:lpstr>
      <vt:lpstr>Closure (cont.)</vt:lpstr>
      <vt:lpstr>Closure</vt:lpstr>
      <vt:lpstr>Extending the Euler diagram</vt:lpstr>
      <vt:lpstr>Closure</vt:lpstr>
      <vt:lpstr>Relative Size</vt:lpstr>
      <vt:lpstr>Gestalt organising principles</vt:lpstr>
      <vt:lpstr>Figure and Ground</vt:lpstr>
      <vt:lpstr>Figures and Grounds</vt:lpstr>
      <vt:lpstr>Subjective Contour</vt:lpstr>
      <vt:lpstr>Emergence</vt:lpstr>
      <vt:lpstr>Prägnanz</vt:lpstr>
      <vt:lpstr>Prägnanz</vt:lpstr>
      <vt:lpstr>Design example</vt:lpstr>
      <vt:lpstr>Does this point out relationships?</vt:lpstr>
      <vt:lpstr>Same Data – Different Plot</vt:lpstr>
    </vt:vector>
  </TitlesOfParts>
  <Company>University of New Hampshire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Visualization Research Lab</dc:title>
  <dc:creator>cware</dc:creator>
  <cp:lastModifiedBy>Chris Shaw</cp:lastModifiedBy>
  <cp:revision>150</cp:revision>
  <cp:lastPrinted>2009-04-22T19:24:48Z</cp:lastPrinted>
  <dcterms:created xsi:type="dcterms:W3CDTF">2010-11-29T22:37:56Z</dcterms:created>
  <dcterms:modified xsi:type="dcterms:W3CDTF">2017-03-02T23:55:04Z</dcterms:modified>
</cp:coreProperties>
</file>